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632" r:id="rId2"/>
    <p:sldId id="595" r:id="rId3"/>
    <p:sldId id="633" r:id="rId4"/>
    <p:sldId id="645" r:id="rId5"/>
    <p:sldId id="646" r:id="rId6"/>
    <p:sldId id="647" r:id="rId7"/>
    <p:sldId id="648" r:id="rId8"/>
    <p:sldId id="649" r:id="rId9"/>
    <p:sldId id="650" r:id="rId10"/>
    <p:sldId id="651" r:id="rId11"/>
    <p:sldId id="652" r:id="rId12"/>
    <p:sldId id="653" r:id="rId13"/>
    <p:sldId id="654" r:id="rId14"/>
    <p:sldId id="655" r:id="rId15"/>
    <p:sldId id="656" r:id="rId16"/>
    <p:sldId id="657" r:id="rId17"/>
    <p:sldId id="613" r:id="rId18"/>
    <p:sldId id="634" r:id="rId19"/>
    <p:sldId id="635" r:id="rId20"/>
    <p:sldId id="636" r:id="rId21"/>
    <p:sldId id="637" r:id="rId22"/>
    <p:sldId id="658" r:id="rId23"/>
    <p:sldId id="607" r:id="rId24"/>
    <p:sldId id="628" r:id="rId25"/>
    <p:sldId id="629" r:id="rId26"/>
    <p:sldId id="638" r:id="rId27"/>
    <p:sldId id="474" r:id="rId28"/>
    <p:sldId id="630" r:id="rId29"/>
    <p:sldId id="639" r:id="rId30"/>
    <p:sldId id="64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D47B5E"/>
    <a:srgbClr val="F19E6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9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719EC-B62A-4678-B8BA-C1AE3C5E4719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D961D-546B-4B47-B190-CEE8F668F9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3751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lđ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ptr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tê-xh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ởng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cải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thoả</a:t>
            </a:r>
            <a:r>
              <a:rPr lang="en-US" dirty="0"/>
              <a:t> </a:t>
            </a:r>
            <a:r>
              <a:rPr lang="en-US" dirty="0" err="1"/>
              <a:t>mãn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xh</a:t>
            </a:r>
            <a:r>
              <a:rPr lang="en-US" dirty="0"/>
              <a:t> do con ng</a:t>
            </a:r>
            <a:r>
              <a:rPr lang="vi-VN" dirty="0"/>
              <a:t>ư</a:t>
            </a:r>
            <a:r>
              <a:rPr lang="en-US" dirty="0" err="1"/>
              <a:t>ời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ra. Song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ai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,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 </a:t>
            </a:r>
            <a:r>
              <a:rPr lang="en-US" dirty="0" err="1"/>
              <a:t>sk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tuệ</a:t>
            </a:r>
            <a:r>
              <a:rPr lang="en-US" dirty="0"/>
              <a:t> ở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tuoir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.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lao </a:t>
            </a:r>
            <a:r>
              <a:rPr lang="en-US" dirty="0" err="1"/>
              <a:t>động</a:t>
            </a:r>
            <a:r>
              <a:rPr lang="en-US" dirty="0"/>
              <a:t>,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ở n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ta,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D9EDB-DE4C-46D0-A9F6-5B945868EE1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8788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Chất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thôn</a:t>
            </a:r>
            <a:r>
              <a:rPr lang="en-US" dirty="0"/>
              <a:t>,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</a:t>
            </a:r>
            <a:r>
              <a:rPr lang="en-US" dirty="0" err="1"/>
              <a:t>núi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D9EDB-DE4C-46D0-A9F6-5B945868EE1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0897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ab2bdc301d_1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ab2bdc301d_1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40F79-8167-41FA-A839-3F8DF69D5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F3ADCD5-9C2E-40B8-98E3-031B358601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58F450-D323-4563-A436-729BB6B84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AD0015-CD8B-4561-AE1D-1C1DA8E6C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B5AC17-12D0-4CD1-A233-CE5DB429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370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52E6AC-5FFB-4089-9B52-01ED36325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7DA4FF-A83F-4EAB-90E3-A612734CD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3FC80-C2C0-45D3-85F3-2447EFF28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D83552-6592-45B8-9D06-DCFC9E16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9EFC5E-E7A7-4E49-93AC-6AE1BB93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0906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5941531-1146-4A14-88D7-90B85B1C8E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F13AE7-ED98-4400-A506-A18275024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8C4F03-B067-4F90-A7AF-2682AB0F0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772756-F47F-46D2-91D2-8B37688F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EA9294-A0BF-4CE5-BD73-0E435A5D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9281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B251DBF-CF43-4C35-B260-22C7D1CAF3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71;p24"/>
          <p:cNvGrpSpPr/>
          <p:nvPr/>
        </p:nvGrpSpPr>
        <p:grpSpPr>
          <a:xfrm>
            <a:off x="-16312" y="5778056"/>
            <a:ext cx="13323599" cy="1384744"/>
            <a:chOff x="-12235" y="4333542"/>
            <a:chExt cx="9992699" cy="1038558"/>
          </a:xfrm>
        </p:grpSpPr>
        <p:grpSp>
          <p:nvGrpSpPr>
            <p:cNvPr id="3" name="Google Shape;672;p24"/>
            <p:cNvGrpSpPr/>
            <p:nvPr/>
          </p:nvGrpSpPr>
          <p:grpSpPr>
            <a:xfrm flipH="1">
              <a:off x="7070039" y="4487995"/>
              <a:ext cx="1799878" cy="457706"/>
              <a:chOff x="4939527" y="4919710"/>
              <a:chExt cx="3620029" cy="920566"/>
            </a:xfrm>
          </p:grpSpPr>
          <p:grpSp>
            <p:nvGrpSpPr>
              <p:cNvPr id="4" name="Google Shape;673;p24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674" name="Google Shape;674;p24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24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24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24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8" name="Google Shape;678;p24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679;p24"/>
            <p:cNvGrpSpPr/>
            <p:nvPr/>
          </p:nvGrpSpPr>
          <p:grpSpPr>
            <a:xfrm>
              <a:off x="6237967" y="4333542"/>
              <a:ext cx="3742498" cy="877034"/>
              <a:chOff x="3836925" y="3884274"/>
              <a:chExt cx="6143299" cy="1439649"/>
            </a:xfrm>
          </p:grpSpPr>
          <p:sp>
            <p:nvSpPr>
              <p:cNvPr id="680" name="Google Shape;680;p24"/>
              <p:cNvSpPr/>
              <p:nvPr/>
            </p:nvSpPr>
            <p:spPr>
              <a:xfrm>
                <a:off x="7153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4"/>
              <p:cNvSpPr/>
              <p:nvPr/>
            </p:nvSpPr>
            <p:spPr>
              <a:xfrm>
                <a:off x="3836925" y="4516304"/>
                <a:ext cx="4040698" cy="794061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2" name="Google Shape;682;p24"/>
            <p:cNvSpPr/>
            <p:nvPr/>
          </p:nvSpPr>
          <p:spPr>
            <a:xfrm>
              <a:off x="-12235" y="4707925"/>
              <a:ext cx="7121552" cy="664175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2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121879" tIns="121879" rIns="121879" bIns="12187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86937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BEA8F4-6CE1-4A22-B06E-6FE4596A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7ABAA3-5DB9-491F-84D4-CCDC7A9EC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34A258-286C-4A49-99B4-8CDD2526A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BAE60F-6250-44E6-97AA-48B0BFD8D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33DA08-F7D1-4C30-A13E-8D11ECEF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931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D794EE-EA31-40F9-9B1A-6C8CBC88D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EB86D5-893C-4D63-A0F1-CA03BDB02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9E547-FCD4-4382-A17A-E64D983D6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6075E5-8CD7-4FEC-9EA8-4BADDFC97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69CD30-9EBE-46DC-8CD5-C8DC969F6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907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1547F-6F23-4BF0-BC7C-8A2441DE4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F63AA7-5262-42CC-9FAB-9AF9B504B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5500C0-3678-4172-BC8B-1DAF74D1E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57DED4-8CC1-4084-956E-0CEBC7DF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763D9A3-05B3-4E83-84C9-17188A5D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310854-34BC-4DE2-A84D-2BD66B5E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852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D95C93-B365-458D-8C25-5339ABB91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7A7F16-51F4-4208-A33C-245991FA2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FEC13E1-E9FB-4662-AABD-FECED50D5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573BDE-98B1-47B7-BF24-9800C2273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40391FC-4978-4115-9104-47B478D09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AA58A2C-4572-49E1-BEB0-E11E6F906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6946CD-FAC5-4A41-BBBE-E85BC5448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B780A08-FCF1-48D1-B861-CD8EB102B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911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C5CF0A-CA40-4ACA-950D-B04DFE55A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472A4C2-AF21-4D9D-BEC6-AEE99FF37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CBE2D3-30D8-4294-8A1C-63250312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B29DAA-0102-41C7-8CEE-DDD088106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92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49B5426-CFB1-4975-A139-53AFFEE04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2CED23E-CD2E-45BB-82CD-4A91784E5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9E5C77B-7D6F-4E0B-939E-D4BBF88C7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2323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9C9945-D318-4126-88F7-F2E781BC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0F8D67-84E7-4DC0-B01A-56EAEC4D1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2A97F9-C4C8-4BEB-A9B0-696BF4564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08615B-018C-48E7-9B72-F31CB003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09BC2A-5BFC-4ABA-9E74-FB3193BF3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AFEFB3-4F55-4F63-B53E-322F690BC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603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28127-7945-4A8B-A5A1-12EF0589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222615E-926B-43CB-B8DA-9857B911A2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BEB7B4-A1A7-4A39-8E19-E845BA21B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977CD2-9FD2-40F4-8B02-361E4ED77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CF18-3866-4A81-8F05-78972EF80FFB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8BFB95-4AB4-40D3-8C6E-1646E3F8F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777004-6558-4DC1-8EE3-63941914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969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EFF3FC8-5A31-4435-B5F2-45B8922E1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8DE8BF-065F-40AB-A557-BCBF853DE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C58311-98FE-4470-A277-67386A2FF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8CF18-3866-4A81-8F05-78972EF80FFB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867A52-3BF1-4DBD-BC39-556AF45E3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D1F9E5-1C61-4FC7-84DB-5FA0941BB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08B44-BCD8-4691-A8EC-FFCE44ED4E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672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7527" y="-259080"/>
            <a:ext cx="12706773" cy="714756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xmlns="" id="{4EBD89AB-E8E3-4B2B-A34E-B946030D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7" y="6455741"/>
            <a:ext cx="294460" cy="18736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F75B955-4329-4754-86B0-99FDACF648E4}"/>
              </a:ext>
            </a:extLst>
          </p:cNvPr>
          <p:cNvSpPr/>
          <p:nvPr/>
        </p:nvSpPr>
        <p:spPr>
          <a:xfrm>
            <a:off x="2692401" y="2514602"/>
            <a:ext cx="6858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:a16="http://schemas.microsoft.com/office/drawing/2014/main" xmlns="" id="{A39B2B10-AAEB-40F1-88FE-DF43FC10D4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164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59259E-6 L 5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762000" y="1548486"/>
            <a:ext cx="10414000" cy="4176013"/>
          </a:xfrm>
          <a:custGeom>
            <a:avLst/>
            <a:gdLst/>
            <a:ahLst/>
            <a:cxnLst/>
            <a:rect l="l" t="t" r="r" b="b"/>
            <a:pathLst>
              <a:path w="16479258" h="6866357">
                <a:moveTo>
                  <a:pt x="0" y="0"/>
                </a:moveTo>
                <a:lnTo>
                  <a:pt x="16479258" y="0"/>
                </a:lnTo>
                <a:lnTo>
                  <a:pt x="16479258" y="6866357"/>
                </a:lnTo>
                <a:lnTo>
                  <a:pt x="0" y="6866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76874" y="5724499"/>
            <a:ext cx="11438253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700" b="1" dirty="0">
                <a:solidFill>
                  <a:srgbClr val="002060"/>
                </a:solidFill>
              </a:rPr>
              <a:t>SỐ NGƯỜI VÀ TỶ LỆ THIẾU VIỆC LÀM CỦA </a:t>
            </a:r>
            <a:r>
              <a:rPr lang="en-US" sz="2700" b="1">
                <a:solidFill>
                  <a:srgbClr val="002060"/>
                </a:solidFill>
              </a:rPr>
              <a:t>VIỆT </a:t>
            </a:r>
            <a:r>
              <a:rPr lang="en-US" sz="2700" b="1" smtClean="0">
                <a:solidFill>
                  <a:srgbClr val="002060"/>
                </a:solidFill>
              </a:rPr>
              <a:t>NAM</a:t>
            </a:r>
          </a:p>
          <a:p>
            <a:pPr algn="ctr">
              <a:spcBef>
                <a:spcPct val="0"/>
              </a:spcBef>
            </a:pPr>
            <a:r>
              <a:rPr lang="en-US" sz="2700" b="1" smtClean="0">
                <a:solidFill>
                  <a:srgbClr val="002060"/>
                </a:solidFill>
              </a:rPr>
              <a:t> </a:t>
            </a:r>
            <a:r>
              <a:rPr lang="en-US" sz="2700" b="1" dirty="0">
                <a:solidFill>
                  <a:srgbClr val="002060"/>
                </a:solidFill>
              </a:rPr>
              <a:t>TRONG ĐỘ TUỔI LAO ĐỘNG</a:t>
            </a:r>
            <a:r>
              <a:rPr lang="en-US" sz="2700" b="1">
                <a:solidFill>
                  <a:srgbClr val="002060"/>
                </a:solidFill>
              </a:rPr>
              <a:t>, </a:t>
            </a:r>
            <a:r>
              <a:rPr lang="en-US" sz="2700" b="1" smtClean="0">
                <a:solidFill>
                  <a:srgbClr val="002060"/>
                </a:solidFill>
              </a:rPr>
              <a:t>GIAI </a:t>
            </a:r>
            <a:r>
              <a:rPr lang="en-US" sz="2700" b="1" dirty="0">
                <a:solidFill>
                  <a:srgbClr val="002060"/>
                </a:solidFill>
              </a:rPr>
              <a:t>ĐOẠN 2019-2023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3801291" y="126055"/>
            <a:ext cx="8325393" cy="786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4"/>
              </a:lnSpc>
            </a:pPr>
            <a:r>
              <a:rPr lang="en-US" sz="3900" b="1" smtClean="0">
                <a:solidFill>
                  <a:srgbClr val="431096"/>
                </a:solidFill>
              </a:rPr>
              <a:t>VẤN ĐỀ VIỆC LÀM</a:t>
            </a:r>
            <a:endParaRPr lang="en-US" sz="3900" b="1" dirty="0">
              <a:solidFill>
                <a:srgbClr val="431096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02945" y="184955"/>
            <a:ext cx="1730931" cy="1487519"/>
            <a:chOff x="0" y="0"/>
            <a:chExt cx="812800" cy="698500"/>
          </a:xfrm>
        </p:grpSpPr>
        <p:sp>
          <p:nvSpPr>
            <p:cNvPr id="14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sp>
        <p:nvSpPr>
          <p:cNvPr id="16" name="Freeform 20"/>
          <p:cNvSpPr/>
          <p:nvPr/>
        </p:nvSpPr>
        <p:spPr>
          <a:xfrm>
            <a:off x="240478" y="289999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38"/>
          <p:cNvSpPr txBox="1"/>
          <p:nvPr/>
        </p:nvSpPr>
        <p:spPr>
          <a:xfrm>
            <a:off x="-548646" y="735686"/>
            <a:ext cx="3034113" cy="6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  <a:endParaRPr lang="en-US" sz="3500" b="1" smtClean="0">
              <a:solidFill>
                <a:srgbClr val="FF0000"/>
              </a:solidFill>
            </a:endParaRPr>
          </a:p>
          <a:p>
            <a:pPr algn="ctr">
              <a:lnSpc>
                <a:spcPts val="2476"/>
              </a:lnSpc>
            </a:pPr>
            <a:r>
              <a:rPr lang="en-US" sz="3500" b="1" smtClean="0">
                <a:solidFill>
                  <a:srgbClr val="FF0000"/>
                </a:solidFill>
              </a:rPr>
              <a:t>1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74058" y="1788462"/>
            <a:ext cx="2284574" cy="1963305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3" name="Group 8"/>
          <p:cNvGrpSpPr/>
          <p:nvPr/>
        </p:nvGrpSpPr>
        <p:grpSpPr>
          <a:xfrm>
            <a:off x="175658" y="1869318"/>
            <a:ext cx="2081374" cy="1802376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264" r="-15264"/>
              </a:stretch>
            </a:blipFill>
          </p:spPr>
        </p:sp>
      </p:grpSp>
      <p:grpSp>
        <p:nvGrpSpPr>
          <p:cNvPr id="4" name="Group 10"/>
          <p:cNvGrpSpPr/>
          <p:nvPr/>
        </p:nvGrpSpPr>
        <p:grpSpPr>
          <a:xfrm>
            <a:off x="2142095" y="3209607"/>
            <a:ext cx="2284574" cy="1963305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2243695" y="3290072"/>
            <a:ext cx="2081374" cy="1802376"/>
            <a:chOff x="0" y="0"/>
            <a:chExt cx="4282440" cy="3708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064" r="-15064"/>
              </a:stretch>
            </a:blipFill>
          </p:spPr>
        </p:sp>
      </p:grpSp>
      <p:grpSp>
        <p:nvGrpSpPr>
          <p:cNvPr id="8" name="Group 32"/>
          <p:cNvGrpSpPr/>
          <p:nvPr/>
        </p:nvGrpSpPr>
        <p:grpSpPr>
          <a:xfrm>
            <a:off x="546897" y="4894002"/>
            <a:ext cx="2284574" cy="1963305"/>
            <a:chOff x="0" y="0"/>
            <a:chExt cx="812800" cy="6985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4" name="TextBox 3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10" name="Group 35"/>
          <p:cNvGrpSpPr/>
          <p:nvPr/>
        </p:nvGrpSpPr>
        <p:grpSpPr>
          <a:xfrm>
            <a:off x="648497" y="4974467"/>
            <a:ext cx="2081374" cy="1802376"/>
            <a:chOff x="0" y="0"/>
            <a:chExt cx="4282440" cy="3708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7669" r="-7669"/>
              </a:stretch>
            </a:blipFill>
          </p:spPr>
        </p:sp>
      </p:grpSp>
      <p:sp>
        <p:nvSpPr>
          <p:cNvPr id="38" name="TextBox 38"/>
          <p:cNvSpPr txBox="1"/>
          <p:nvPr/>
        </p:nvSpPr>
        <p:spPr>
          <a:xfrm>
            <a:off x="2864587" y="1711617"/>
            <a:ext cx="8160464" cy="1151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</a:rPr>
              <a:t>Phân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bố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lại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dân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cư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và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chuyển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dịch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cơ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cấu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sử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dụng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giữa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vùng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545874" y="3209870"/>
            <a:ext cx="7084124" cy="1752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</a:rPr>
              <a:t>Thu </a:t>
            </a:r>
            <a:r>
              <a:rPr lang="en-US" sz="3000" b="1" dirty="0" err="1">
                <a:solidFill>
                  <a:srgbClr val="000000"/>
                </a:solidFill>
              </a:rPr>
              <a:t>hút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đầu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tư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chuyển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dịch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cơ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cấu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kinh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tế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đa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dạng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hóa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hoạt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kinh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tế</a:t>
            </a:r>
            <a:r>
              <a:rPr lang="en-US" sz="3000" b="1" dirty="0">
                <a:solidFill>
                  <a:srgbClr val="000000"/>
                </a:solidFill>
              </a:rPr>
              <a:t> ở </a:t>
            </a:r>
            <a:r>
              <a:rPr lang="en-US" sz="3000" b="1" dirty="0" err="1">
                <a:solidFill>
                  <a:srgbClr val="000000"/>
                </a:solidFill>
              </a:rPr>
              <a:t>nông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thôn</a:t>
            </a:r>
            <a:r>
              <a:rPr lang="en-US" sz="3000" b="1" dirty="0">
                <a:solidFill>
                  <a:srgbClr val="000000"/>
                </a:solidFill>
              </a:rPr>
              <a:t>; </a:t>
            </a: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công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nghiệp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dịch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vụ</a:t>
            </a:r>
            <a:r>
              <a:rPr lang="en-US" sz="3000" b="1" dirty="0">
                <a:solidFill>
                  <a:srgbClr val="000000"/>
                </a:solidFill>
              </a:rPr>
              <a:t> ở </a:t>
            </a:r>
            <a:r>
              <a:rPr lang="en-US" sz="3000" b="1" dirty="0" err="1">
                <a:solidFill>
                  <a:srgbClr val="000000"/>
                </a:solidFill>
              </a:rPr>
              <a:t>đô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thị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3276561" y="5385942"/>
            <a:ext cx="8414696" cy="1151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</a:rPr>
              <a:t>Đa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dạng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hóa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loại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hình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đào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tạo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đẩy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mạnh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hướng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nghiệp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dạy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nghề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giới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thiệu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việc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làm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44" name="TextBox 5"/>
          <p:cNvSpPr txBox="1"/>
          <p:nvPr/>
        </p:nvSpPr>
        <p:spPr>
          <a:xfrm>
            <a:off x="1985555" y="126055"/>
            <a:ext cx="1014113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500" b="1" smtClean="0">
                <a:solidFill>
                  <a:srgbClr val="431096"/>
                </a:solidFill>
              </a:rPr>
              <a:t>GIẢI PHÁP GIẢI QUYẾT TÌNH TRẠNG THẤT NGHIỆP</a:t>
            </a:r>
          </a:p>
          <a:p>
            <a:pPr algn="ctr"/>
            <a:r>
              <a:rPr lang="en-US" sz="3500" b="1" smtClean="0">
                <a:solidFill>
                  <a:srgbClr val="431096"/>
                </a:solidFill>
              </a:rPr>
              <a:t>VÀ THIẾU VIỆC LÀM</a:t>
            </a:r>
            <a:endParaRPr lang="en-US" sz="3500" b="1" dirty="0">
              <a:solidFill>
                <a:srgbClr val="431096"/>
              </a:solidFill>
            </a:endParaRPr>
          </a:p>
        </p:txBody>
      </p:sp>
      <p:grpSp>
        <p:nvGrpSpPr>
          <p:cNvPr id="13" name="Group 14"/>
          <p:cNvGrpSpPr/>
          <p:nvPr/>
        </p:nvGrpSpPr>
        <p:grpSpPr>
          <a:xfrm>
            <a:off x="102945" y="184955"/>
            <a:ext cx="1730931" cy="1487519"/>
            <a:chOff x="0" y="0"/>
            <a:chExt cx="812800" cy="698500"/>
          </a:xfrm>
        </p:grpSpPr>
        <p:sp>
          <p:nvSpPr>
            <p:cNvPr id="46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7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sp>
        <p:nvSpPr>
          <p:cNvPr id="48" name="Freeform 20"/>
          <p:cNvSpPr/>
          <p:nvPr/>
        </p:nvSpPr>
        <p:spPr>
          <a:xfrm>
            <a:off x="240478" y="289999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38"/>
          <p:cNvSpPr txBox="1"/>
          <p:nvPr/>
        </p:nvSpPr>
        <p:spPr>
          <a:xfrm>
            <a:off x="-548646" y="735686"/>
            <a:ext cx="303411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  <a:endParaRPr lang="en-US" sz="3500" b="1" smtClean="0">
              <a:solidFill>
                <a:srgbClr val="FF0000"/>
              </a:solidFill>
            </a:endParaRPr>
          </a:p>
          <a:p>
            <a:pPr algn="ctr">
              <a:lnSpc>
                <a:spcPts val="2476"/>
              </a:lnSpc>
            </a:pPr>
            <a:r>
              <a:rPr lang="en-US" sz="3500" b="1" smtClean="0">
                <a:solidFill>
                  <a:srgbClr val="FF0000"/>
                </a:solidFill>
              </a:rPr>
              <a:t>2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 rot="80747">
            <a:off x="-782062" y="3120639"/>
            <a:ext cx="6162381" cy="5047795"/>
            <a:chOff x="0" y="0"/>
            <a:chExt cx="498235" cy="4081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8235" cy="408120"/>
            </a:xfrm>
            <a:custGeom>
              <a:avLst/>
              <a:gdLst/>
              <a:ahLst/>
              <a:cxnLst/>
              <a:rect l="l" t="t" r="r" b="b"/>
              <a:pathLst>
                <a:path w="498235" h="408120">
                  <a:moveTo>
                    <a:pt x="203200" y="0"/>
                  </a:moveTo>
                  <a:lnTo>
                    <a:pt x="498235" y="0"/>
                  </a:lnTo>
                  <a:lnTo>
                    <a:pt x="295035" y="408120"/>
                  </a:lnTo>
                  <a:lnTo>
                    <a:pt x="0" y="40812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57150"/>
              <a:ext cx="295035" cy="465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3" name="Group 17"/>
          <p:cNvGrpSpPr/>
          <p:nvPr/>
        </p:nvGrpSpPr>
        <p:grpSpPr>
          <a:xfrm rot="-146889">
            <a:off x="7558078" y="1920772"/>
            <a:ext cx="6927961" cy="5082579"/>
            <a:chOff x="0" y="0"/>
            <a:chExt cx="498235" cy="36552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8235" cy="365521"/>
            </a:xfrm>
            <a:custGeom>
              <a:avLst/>
              <a:gdLst/>
              <a:ahLst/>
              <a:cxnLst/>
              <a:rect l="l" t="t" r="r" b="b"/>
              <a:pathLst>
                <a:path w="498235" h="365521">
                  <a:moveTo>
                    <a:pt x="203200" y="0"/>
                  </a:moveTo>
                  <a:lnTo>
                    <a:pt x="498235" y="0"/>
                  </a:lnTo>
                  <a:lnTo>
                    <a:pt x="295035" y="365521"/>
                  </a:lnTo>
                  <a:lnTo>
                    <a:pt x="0" y="3655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57150"/>
              <a:ext cx="295035" cy="422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4" name="Group 20"/>
          <p:cNvGrpSpPr/>
          <p:nvPr/>
        </p:nvGrpSpPr>
        <p:grpSpPr>
          <a:xfrm rot="80747">
            <a:off x="4503238" y="424131"/>
            <a:ext cx="6162381" cy="5047795"/>
            <a:chOff x="0" y="0"/>
            <a:chExt cx="498235" cy="4081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8235" cy="408120"/>
            </a:xfrm>
            <a:custGeom>
              <a:avLst/>
              <a:gdLst/>
              <a:ahLst/>
              <a:cxnLst/>
              <a:rect l="l" t="t" r="r" b="b"/>
              <a:pathLst>
                <a:path w="498235" h="408120">
                  <a:moveTo>
                    <a:pt x="203200" y="0"/>
                  </a:moveTo>
                  <a:lnTo>
                    <a:pt x="498235" y="0"/>
                  </a:lnTo>
                  <a:lnTo>
                    <a:pt x="295035" y="408120"/>
                  </a:lnTo>
                  <a:lnTo>
                    <a:pt x="0" y="40812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57150"/>
              <a:ext cx="295035" cy="465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5250126" y="685801"/>
            <a:ext cx="5833255" cy="4484943"/>
            <a:chOff x="0" y="0"/>
            <a:chExt cx="42559567" cy="3272225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559604" cy="32722210"/>
            </a:xfrm>
            <a:custGeom>
              <a:avLst/>
              <a:gdLst/>
              <a:ahLst/>
              <a:cxnLst/>
              <a:rect l="l" t="t" r="r" b="b"/>
              <a:pathLst>
                <a:path w="42559604" h="32722210">
                  <a:moveTo>
                    <a:pt x="17184878" y="0"/>
                  </a:moveTo>
                  <a:lnTo>
                    <a:pt x="0" y="32722210"/>
                  </a:lnTo>
                  <a:lnTo>
                    <a:pt x="25374727" y="32722210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2"/>
              <a:stretch>
                <a:fillRect l="-7664" r="-7664"/>
              </a:stretch>
            </a:blipFill>
          </p:spPr>
        </p:sp>
      </p:grpSp>
      <p:grpSp>
        <p:nvGrpSpPr>
          <p:cNvPr id="8" name="Group 25"/>
          <p:cNvGrpSpPr/>
          <p:nvPr/>
        </p:nvGrpSpPr>
        <p:grpSpPr>
          <a:xfrm rot="-158499">
            <a:off x="7961396" y="2212441"/>
            <a:ext cx="6300751" cy="4550703"/>
            <a:chOff x="0" y="0"/>
            <a:chExt cx="42559567" cy="3073855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559604" cy="30738511"/>
            </a:xfrm>
            <a:custGeom>
              <a:avLst/>
              <a:gdLst/>
              <a:ahLst/>
              <a:cxnLst/>
              <a:rect l="l" t="t" r="r" b="b"/>
              <a:pathLst>
                <a:path w="42559604" h="30738511">
                  <a:moveTo>
                    <a:pt x="17184878" y="0"/>
                  </a:moveTo>
                  <a:lnTo>
                    <a:pt x="0" y="30738511"/>
                  </a:lnTo>
                  <a:lnTo>
                    <a:pt x="25374727" y="30738511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3"/>
              <a:stretch>
                <a:fillRect l="-4168" r="-4168"/>
              </a:stretch>
            </a:blipFill>
          </p:spPr>
        </p:sp>
      </p:grpSp>
      <p:grpSp>
        <p:nvGrpSpPr>
          <p:cNvPr id="9" name="Group 30"/>
          <p:cNvGrpSpPr/>
          <p:nvPr/>
        </p:nvGrpSpPr>
        <p:grpSpPr>
          <a:xfrm>
            <a:off x="995078" y="3429000"/>
            <a:ext cx="5082377" cy="3483487"/>
            <a:chOff x="0" y="0"/>
            <a:chExt cx="42559567" cy="2917054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559604" cy="29170502"/>
            </a:xfrm>
            <a:custGeom>
              <a:avLst/>
              <a:gdLst/>
              <a:ahLst/>
              <a:cxnLst/>
              <a:rect l="l" t="t" r="r" b="b"/>
              <a:pathLst>
                <a:path w="42559604" h="29170502">
                  <a:moveTo>
                    <a:pt x="17184878" y="0"/>
                  </a:moveTo>
                  <a:lnTo>
                    <a:pt x="0" y="29170502"/>
                  </a:lnTo>
                  <a:lnTo>
                    <a:pt x="25374727" y="29170502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4"/>
              <a:stretch>
                <a:fillRect l="-7758" r="-7758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255494" y="41837"/>
            <a:ext cx="10098741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6"/>
              </a:lnSpc>
            </a:pPr>
            <a:r>
              <a:rPr lang="en-US" sz="3500" b="1">
                <a:solidFill>
                  <a:srgbClr val="431096"/>
                </a:solidFill>
              </a:rPr>
              <a:t>GIẢI QUYẾT TÌNH </a:t>
            </a:r>
            <a:r>
              <a:rPr lang="en-US" sz="3500" b="1" smtClean="0">
                <a:solidFill>
                  <a:srgbClr val="431096"/>
                </a:solidFill>
              </a:rPr>
              <a:t>TRẠNG THẤT </a:t>
            </a:r>
            <a:r>
              <a:rPr lang="en-US" sz="3500" b="1">
                <a:solidFill>
                  <a:srgbClr val="431096"/>
                </a:solidFill>
              </a:rPr>
              <a:t>NGHIỆP Ở ĐÔ THỊ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49624" y="1290023"/>
            <a:ext cx="5768788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công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nghiệp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và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dịch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vụ</a:t>
            </a:r>
            <a:r>
              <a:rPr lang="en-US" sz="3000" b="1" dirty="0">
                <a:solidFill>
                  <a:srgbClr val="000000"/>
                </a:solidFill>
              </a:rPr>
              <a:t> ở </a:t>
            </a:r>
            <a:r>
              <a:rPr lang="en-US" sz="3000" b="1" dirty="0" err="1">
                <a:solidFill>
                  <a:srgbClr val="000000"/>
                </a:solidFill>
              </a:rPr>
              <a:t>đô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thị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để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tạo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ra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được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khối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lượng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việc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làm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lớn</a:t>
            </a:r>
            <a:endParaRPr lang="en-US" sz="3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 rot="-146889">
            <a:off x="7558078" y="1920772"/>
            <a:ext cx="6927961" cy="5082579"/>
            <a:chOff x="0" y="0"/>
            <a:chExt cx="498235" cy="36552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8235" cy="365521"/>
            </a:xfrm>
            <a:custGeom>
              <a:avLst/>
              <a:gdLst/>
              <a:ahLst/>
              <a:cxnLst/>
              <a:rect l="l" t="t" r="r" b="b"/>
              <a:pathLst>
                <a:path w="498235" h="365521">
                  <a:moveTo>
                    <a:pt x="203200" y="0"/>
                  </a:moveTo>
                  <a:lnTo>
                    <a:pt x="498235" y="0"/>
                  </a:lnTo>
                  <a:lnTo>
                    <a:pt x="295035" y="365521"/>
                  </a:lnTo>
                  <a:lnTo>
                    <a:pt x="0" y="3655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57150"/>
              <a:ext cx="295035" cy="422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3" name="Group 20"/>
          <p:cNvGrpSpPr/>
          <p:nvPr/>
        </p:nvGrpSpPr>
        <p:grpSpPr>
          <a:xfrm rot="80747">
            <a:off x="4503238" y="424131"/>
            <a:ext cx="6162381" cy="5047795"/>
            <a:chOff x="0" y="0"/>
            <a:chExt cx="498235" cy="4081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8235" cy="408120"/>
            </a:xfrm>
            <a:custGeom>
              <a:avLst/>
              <a:gdLst/>
              <a:ahLst/>
              <a:cxnLst/>
              <a:rect l="l" t="t" r="r" b="b"/>
              <a:pathLst>
                <a:path w="498235" h="408120">
                  <a:moveTo>
                    <a:pt x="203200" y="0"/>
                  </a:moveTo>
                  <a:lnTo>
                    <a:pt x="498235" y="0"/>
                  </a:lnTo>
                  <a:lnTo>
                    <a:pt x="295035" y="408120"/>
                  </a:lnTo>
                  <a:lnTo>
                    <a:pt x="0" y="40812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57150"/>
              <a:ext cx="295035" cy="465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4" name="Group 23"/>
          <p:cNvGrpSpPr/>
          <p:nvPr/>
        </p:nvGrpSpPr>
        <p:grpSpPr>
          <a:xfrm>
            <a:off x="5250126" y="685801"/>
            <a:ext cx="5833255" cy="4484943"/>
            <a:chOff x="0" y="0"/>
            <a:chExt cx="42559567" cy="3272225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559604" cy="32722210"/>
            </a:xfrm>
            <a:custGeom>
              <a:avLst/>
              <a:gdLst/>
              <a:ahLst/>
              <a:cxnLst/>
              <a:rect l="l" t="t" r="r" b="b"/>
              <a:pathLst>
                <a:path w="42559604" h="32722210">
                  <a:moveTo>
                    <a:pt x="17184878" y="0"/>
                  </a:moveTo>
                  <a:lnTo>
                    <a:pt x="0" y="32722210"/>
                  </a:lnTo>
                  <a:lnTo>
                    <a:pt x="25374727" y="32722210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2"/>
              <a:stretch>
                <a:fillRect l="-12385" r="-12385"/>
              </a:stretch>
            </a:blipFill>
          </p:spPr>
        </p:sp>
      </p:grpSp>
      <p:grpSp>
        <p:nvGrpSpPr>
          <p:cNvPr id="5" name="Group 25"/>
          <p:cNvGrpSpPr/>
          <p:nvPr/>
        </p:nvGrpSpPr>
        <p:grpSpPr>
          <a:xfrm rot="-158499">
            <a:off x="7961396" y="2212441"/>
            <a:ext cx="6300751" cy="4550703"/>
            <a:chOff x="0" y="0"/>
            <a:chExt cx="42559567" cy="3073855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559604" cy="30738511"/>
            </a:xfrm>
            <a:custGeom>
              <a:avLst/>
              <a:gdLst/>
              <a:ahLst/>
              <a:cxnLst/>
              <a:rect l="l" t="t" r="r" b="b"/>
              <a:pathLst>
                <a:path w="42559604" h="30738511">
                  <a:moveTo>
                    <a:pt x="17184878" y="0"/>
                  </a:moveTo>
                  <a:lnTo>
                    <a:pt x="0" y="30738511"/>
                  </a:lnTo>
                  <a:lnTo>
                    <a:pt x="25374727" y="30738511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3"/>
              <a:stretch>
                <a:fillRect l="-9739" r="-9739"/>
              </a:stretch>
            </a:blipFill>
          </p:spPr>
        </p:sp>
      </p:grpSp>
      <p:grpSp>
        <p:nvGrpSpPr>
          <p:cNvPr id="6" name="Group 30"/>
          <p:cNvGrpSpPr/>
          <p:nvPr/>
        </p:nvGrpSpPr>
        <p:grpSpPr>
          <a:xfrm>
            <a:off x="995078" y="3429000"/>
            <a:ext cx="5082377" cy="3483487"/>
            <a:chOff x="0" y="0"/>
            <a:chExt cx="42559567" cy="2917054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559604" cy="29170502"/>
            </a:xfrm>
            <a:custGeom>
              <a:avLst/>
              <a:gdLst/>
              <a:ahLst/>
              <a:cxnLst/>
              <a:rect l="l" t="t" r="r" b="b"/>
              <a:pathLst>
                <a:path w="42559604" h="29170502">
                  <a:moveTo>
                    <a:pt x="17184878" y="0"/>
                  </a:moveTo>
                  <a:lnTo>
                    <a:pt x="0" y="29170502"/>
                  </a:lnTo>
                  <a:lnTo>
                    <a:pt x="25374727" y="29170502"/>
                  </a:lnTo>
                  <a:lnTo>
                    <a:pt x="42559604" y="0"/>
                  </a:lnTo>
                  <a:lnTo>
                    <a:pt x="17184878" y="0"/>
                  </a:lnTo>
                  <a:close/>
                </a:path>
              </a:pathLst>
            </a:custGeom>
            <a:blipFill>
              <a:blip r:embed="rId4"/>
              <a:stretch>
                <a:fillRect l="-10924" r="-10924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408629" y="35584"/>
            <a:ext cx="11330653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6"/>
              </a:lnSpc>
            </a:pPr>
            <a:r>
              <a:rPr lang="en-US" sz="3500" b="1">
                <a:solidFill>
                  <a:srgbClr val="431096"/>
                </a:solidFill>
              </a:rPr>
              <a:t>GIẢI QUYẾT TÌNH TRẠNG </a:t>
            </a:r>
            <a:r>
              <a:rPr lang="en-US" sz="3500" b="1" smtClean="0">
                <a:solidFill>
                  <a:srgbClr val="431096"/>
                </a:solidFill>
              </a:rPr>
              <a:t>THIẾU </a:t>
            </a:r>
            <a:r>
              <a:rPr lang="en-US" sz="3500" b="1">
                <a:solidFill>
                  <a:srgbClr val="431096"/>
                </a:solidFill>
              </a:rPr>
              <a:t>VIỆC Ở NÔNG THÔN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87992" y="1157421"/>
            <a:ext cx="5766595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nghề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phụ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khôi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phục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nghề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truyền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thống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để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giải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quyết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tình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trạng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thiếu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r>
              <a:rPr lang="en-US" sz="3000" b="1" smtClean="0">
                <a:solidFill>
                  <a:srgbClr val="000000"/>
                </a:solidFill>
              </a:rPr>
              <a:t>việc làm</a:t>
            </a:r>
            <a:endParaRPr lang="en-US" sz="3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8"/>
          <p:cNvSpPr txBox="1"/>
          <p:nvPr/>
        </p:nvSpPr>
        <p:spPr>
          <a:xfrm>
            <a:off x="2748783" y="1684009"/>
            <a:ext cx="9125354" cy="1151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3000" b="1" dirty="0" err="1" smtClean="0">
                <a:solidFill>
                  <a:srgbClr val="000000"/>
                </a:solidFill>
              </a:rPr>
              <a:t>Tăng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</a:rPr>
              <a:t>thu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</a:rPr>
              <a:t>nhập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</a:rPr>
              <a:t>cho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</a:rPr>
              <a:t>người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</a:rPr>
              <a:t>dân</a:t>
            </a:r>
            <a:endParaRPr lang="en-US" sz="3000" b="1" dirty="0" smtClean="0">
              <a:solidFill>
                <a:srgbClr val="000000"/>
              </a:solidFill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3000" b="1" dirty="0" err="1" smtClean="0">
                <a:solidFill>
                  <a:srgbClr val="000000"/>
                </a:solidFill>
              </a:rPr>
              <a:t>Cuộc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</a:rPr>
              <a:t>sống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</a:rPr>
              <a:t>ổn</a:t>
            </a:r>
            <a:r>
              <a:rPr lang="en-US" sz="3000" b="1" dirty="0" smtClean="0">
                <a:solidFill>
                  <a:srgbClr val="000000"/>
                </a:solidFill>
              </a:rPr>
              <a:t> </a:t>
            </a:r>
            <a:r>
              <a:rPr lang="en-US" sz="3000" b="1" dirty="0" err="1" smtClean="0">
                <a:solidFill>
                  <a:srgbClr val="000000"/>
                </a:solidFill>
              </a:rPr>
              <a:t>định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866703" y="3145832"/>
            <a:ext cx="6968246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vi-VN" sz="3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Thúc đẩy sản xuất, tăng trưởng kinh tế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vi-VN" sz="3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Phòng, chống, hạn chế các tiêu cực xã hội, giữ vững được kỉ cương, nề nếp xã hội. 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</a:pPr>
            <a:endParaRPr lang="vi-VN" sz="3000" b="1" dirty="0" err="1" smtClean="0">
              <a:solidFill>
                <a:srgbClr val="000000"/>
              </a:solidFill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3354938" y="5425130"/>
            <a:ext cx="6955735" cy="1151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</a:rPr>
              <a:t>Thúc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đẩy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xã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hội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sẽ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ổn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định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về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mọi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mặt</a:t>
            </a:r>
            <a:r>
              <a:rPr lang="en-US" sz="3000" b="1" dirty="0">
                <a:solidFill>
                  <a:srgbClr val="000000"/>
                </a:solidFill>
              </a:rPr>
              <a:t>: </a:t>
            </a:r>
            <a:r>
              <a:rPr lang="en-US" sz="3000" b="1" dirty="0" err="1">
                <a:solidFill>
                  <a:srgbClr val="000000"/>
                </a:solidFill>
              </a:rPr>
              <a:t>giáo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dục</a:t>
            </a:r>
            <a:r>
              <a:rPr lang="en-US" sz="3000" b="1" dirty="0">
                <a:solidFill>
                  <a:srgbClr val="000000"/>
                </a:solidFill>
              </a:rPr>
              <a:t>,  </a:t>
            </a:r>
            <a:r>
              <a:rPr lang="en-US" sz="3000" b="1" dirty="0" err="1">
                <a:solidFill>
                  <a:srgbClr val="000000"/>
                </a:solidFill>
              </a:rPr>
              <a:t>văn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hóa</a:t>
            </a:r>
            <a:r>
              <a:rPr lang="en-US" sz="3000" b="1" dirty="0">
                <a:solidFill>
                  <a:srgbClr val="000000"/>
                </a:solidFill>
              </a:rPr>
              <a:t>, y </a:t>
            </a:r>
            <a:r>
              <a:rPr lang="en-US" sz="3000" b="1" dirty="0" err="1">
                <a:solidFill>
                  <a:srgbClr val="000000"/>
                </a:solidFill>
              </a:rPr>
              <a:t>tế</a:t>
            </a:r>
            <a:r>
              <a:rPr lang="en-US" sz="3000" b="1" dirty="0">
                <a:solidFill>
                  <a:srgbClr val="000000"/>
                </a:solidFill>
              </a:rPr>
              <a:t>….</a:t>
            </a:r>
          </a:p>
        </p:txBody>
      </p:sp>
      <p:pic>
        <p:nvPicPr>
          <p:cNvPr id="1026" name="Picture 2" descr="Vì sao thu nhập của dân cư ít hơn chi tiêu? - Tạp chí Kinh tế Sài Gò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180" y="3263561"/>
            <a:ext cx="2260925" cy="15045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ính sách thu nhập (Income policy) là gì? Công cụ của chính sách thu nhậ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9" y="1658933"/>
            <a:ext cx="1950391" cy="1236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41" y="5612589"/>
            <a:ext cx="2019300" cy="1009650"/>
          </a:xfrm>
          <a:prstGeom prst="rect">
            <a:avLst/>
          </a:prstGeom>
        </p:spPr>
      </p:pic>
      <p:sp>
        <p:nvSpPr>
          <p:cNvPr id="32" name="TextBox 5"/>
          <p:cNvSpPr txBox="1"/>
          <p:nvPr/>
        </p:nvSpPr>
        <p:spPr>
          <a:xfrm>
            <a:off x="1972492" y="104502"/>
            <a:ext cx="9562011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500" b="1" smtClean="0">
                <a:solidFill>
                  <a:srgbClr val="431096"/>
                </a:solidFill>
              </a:rPr>
              <a:t>Ý NGHĨA CỦA VIỆC </a:t>
            </a:r>
          </a:p>
          <a:p>
            <a:pPr algn="ctr"/>
            <a:r>
              <a:rPr lang="en-US" sz="3500" b="1" smtClean="0">
                <a:solidFill>
                  <a:srgbClr val="431096"/>
                </a:solidFill>
              </a:rPr>
              <a:t>GIẢI QUYẾT VẤN ĐỀ VIỆC LÀM Ở ĐỊA PHƯƠNG</a:t>
            </a:r>
            <a:endParaRPr lang="en-US" sz="3500" b="1" dirty="0">
              <a:solidFill>
                <a:srgbClr val="431096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02945" y="184955"/>
            <a:ext cx="1730931" cy="1487519"/>
            <a:chOff x="0" y="0"/>
            <a:chExt cx="812800" cy="698500"/>
          </a:xfrm>
        </p:grpSpPr>
        <p:sp>
          <p:nvSpPr>
            <p:cNvPr id="34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5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sp>
        <p:nvSpPr>
          <p:cNvPr id="36" name="Freeform 20"/>
          <p:cNvSpPr/>
          <p:nvPr/>
        </p:nvSpPr>
        <p:spPr>
          <a:xfrm>
            <a:off x="240478" y="289999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8"/>
          <p:cNvSpPr txBox="1"/>
          <p:nvPr/>
        </p:nvSpPr>
        <p:spPr>
          <a:xfrm>
            <a:off x="-548646" y="735686"/>
            <a:ext cx="303411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  <a:endParaRPr lang="en-US" sz="3500" b="1" smtClean="0">
              <a:solidFill>
                <a:srgbClr val="FF0000"/>
              </a:solidFill>
            </a:endParaRPr>
          </a:p>
          <a:p>
            <a:pPr algn="ctr">
              <a:lnSpc>
                <a:spcPts val="2476"/>
              </a:lnSpc>
            </a:pPr>
            <a:r>
              <a:rPr lang="en-US" sz="3500" b="1" smtClean="0">
                <a:solidFill>
                  <a:srgbClr val="FF0000"/>
                </a:solidFill>
              </a:rPr>
              <a:t>3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8208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47378" y="1762731"/>
            <a:ext cx="1751770" cy="1505427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30000"/>
                </a:lnSpc>
              </a:pPr>
              <a:endParaRPr sz="3000" b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61132" y="1762731"/>
            <a:ext cx="1751770" cy="1505427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30000"/>
                </a:lnSpc>
              </a:pPr>
              <a:endParaRPr sz="3000" b="1"/>
            </a:p>
          </p:txBody>
        </p:sp>
      </p:grpSp>
      <p:grpSp>
        <p:nvGrpSpPr>
          <p:cNvPr id="8" name="Group 11"/>
          <p:cNvGrpSpPr/>
          <p:nvPr/>
        </p:nvGrpSpPr>
        <p:grpSpPr>
          <a:xfrm>
            <a:off x="8278608" y="1762731"/>
            <a:ext cx="1751770" cy="150542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30000"/>
                </a:lnSpc>
              </a:pPr>
              <a:endParaRPr sz="3000" b="1"/>
            </a:p>
          </p:txBody>
        </p:sp>
      </p:grpSp>
      <p:sp>
        <p:nvSpPr>
          <p:cNvPr id="14" name="Freeform 14"/>
          <p:cNvSpPr/>
          <p:nvPr/>
        </p:nvSpPr>
        <p:spPr>
          <a:xfrm>
            <a:off x="2520572" y="1896598"/>
            <a:ext cx="1427208" cy="1236319"/>
          </a:xfrm>
          <a:custGeom>
            <a:avLst/>
            <a:gdLst/>
            <a:ahLst/>
            <a:cxnLst/>
            <a:rect l="l" t="t" r="r" b="b"/>
            <a:pathLst>
              <a:path w="2140812" h="1854479">
                <a:moveTo>
                  <a:pt x="0" y="0"/>
                </a:moveTo>
                <a:lnTo>
                  <a:pt x="2140812" y="0"/>
                </a:lnTo>
                <a:lnTo>
                  <a:pt x="2140812" y="1854478"/>
                </a:lnTo>
                <a:lnTo>
                  <a:pt x="0" y="185447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538075" y="1896597"/>
            <a:ext cx="1419712" cy="1229826"/>
          </a:xfrm>
          <a:custGeom>
            <a:avLst/>
            <a:gdLst/>
            <a:ahLst/>
            <a:cxnLst/>
            <a:rect l="l" t="t" r="r" b="b"/>
            <a:pathLst>
              <a:path w="2129568" h="1844739">
                <a:moveTo>
                  <a:pt x="0" y="0"/>
                </a:moveTo>
                <a:lnTo>
                  <a:pt x="2129568" y="0"/>
                </a:lnTo>
                <a:lnTo>
                  <a:pt x="2129568" y="1844738"/>
                </a:lnTo>
                <a:lnTo>
                  <a:pt x="0" y="184473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440386" y="1892914"/>
            <a:ext cx="1428215" cy="1237191"/>
          </a:xfrm>
          <a:custGeom>
            <a:avLst/>
            <a:gdLst/>
            <a:ahLst/>
            <a:cxnLst/>
            <a:rect l="l" t="t" r="r" b="b"/>
            <a:pathLst>
              <a:path w="2142323" h="1855787">
                <a:moveTo>
                  <a:pt x="0" y="0"/>
                </a:moveTo>
                <a:lnTo>
                  <a:pt x="2142323" y="0"/>
                </a:lnTo>
                <a:lnTo>
                  <a:pt x="2142323" y="1855788"/>
                </a:lnTo>
                <a:lnTo>
                  <a:pt x="0" y="18557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757048" y="2117282"/>
            <a:ext cx="954257" cy="788455"/>
          </a:xfrm>
          <a:custGeom>
            <a:avLst/>
            <a:gdLst/>
            <a:ahLst/>
            <a:cxnLst/>
            <a:rect l="l" t="t" r="r" b="b"/>
            <a:pathLst>
              <a:path w="1431386" h="1182682">
                <a:moveTo>
                  <a:pt x="0" y="0"/>
                </a:moveTo>
                <a:lnTo>
                  <a:pt x="1431386" y="0"/>
                </a:lnTo>
                <a:lnTo>
                  <a:pt x="1431386" y="1182682"/>
                </a:lnTo>
                <a:lnTo>
                  <a:pt x="0" y="118268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5786504" y="2060695"/>
            <a:ext cx="922855" cy="922855"/>
          </a:xfrm>
          <a:custGeom>
            <a:avLst/>
            <a:gdLst/>
            <a:ahLst/>
            <a:cxnLst/>
            <a:rect l="l" t="t" r="r" b="b"/>
            <a:pathLst>
              <a:path w="1384283" h="1384283">
                <a:moveTo>
                  <a:pt x="0" y="0"/>
                </a:moveTo>
                <a:lnTo>
                  <a:pt x="1384282" y="0"/>
                </a:lnTo>
                <a:lnTo>
                  <a:pt x="1384282" y="1384283"/>
                </a:lnTo>
                <a:lnTo>
                  <a:pt x="0" y="138428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8667032" y="2206986"/>
            <a:ext cx="927303" cy="550587"/>
          </a:xfrm>
          <a:custGeom>
            <a:avLst/>
            <a:gdLst/>
            <a:ahLst/>
            <a:cxnLst/>
            <a:rect l="l" t="t" r="r" b="b"/>
            <a:pathLst>
              <a:path w="1390955" h="825880">
                <a:moveTo>
                  <a:pt x="0" y="0"/>
                </a:moveTo>
                <a:lnTo>
                  <a:pt x="1390955" y="0"/>
                </a:lnTo>
                <a:lnTo>
                  <a:pt x="1390955" y="825880"/>
                </a:lnTo>
                <a:lnTo>
                  <a:pt x="0" y="82588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083542" y="3476903"/>
            <a:ext cx="2279443" cy="1151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spc="-60" dirty="0" err="1">
                <a:solidFill>
                  <a:srgbClr val="C00000"/>
                </a:solidFill>
              </a:rPr>
              <a:t>Lựa</a:t>
            </a:r>
            <a:r>
              <a:rPr lang="en-US" sz="3000" b="1" spc="-60" dirty="0">
                <a:solidFill>
                  <a:srgbClr val="C00000"/>
                </a:solidFill>
              </a:rPr>
              <a:t> </a:t>
            </a:r>
            <a:r>
              <a:rPr lang="en-US" sz="3000" b="1" spc="-60" dirty="0" err="1">
                <a:solidFill>
                  <a:srgbClr val="C00000"/>
                </a:solidFill>
              </a:rPr>
              <a:t>chọn</a:t>
            </a:r>
            <a:r>
              <a:rPr lang="en-US" sz="3000" b="1" spc="-60" dirty="0">
                <a:solidFill>
                  <a:srgbClr val="C00000"/>
                </a:solidFill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3000" b="1" spc="-60" dirty="0" err="1">
                <a:solidFill>
                  <a:srgbClr val="C00000"/>
                </a:solidFill>
              </a:rPr>
              <a:t>công</a:t>
            </a:r>
            <a:r>
              <a:rPr lang="en-US" sz="3000" b="1" spc="-60" dirty="0">
                <a:solidFill>
                  <a:srgbClr val="C00000"/>
                </a:solidFill>
              </a:rPr>
              <a:t> </a:t>
            </a:r>
            <a:r>
              <a:rPr lang="en-US" sz="3000" b="1" spc="-60" dirty="0" err="1">
                <a:solidFill>
                  <a:srgbClr val="C00000"/>
                </a:solidFill>
              </a:rPr>
              <a:t>việc</a:t>
            </a:r>
            <a:r>
              <a:rPr lang="en-US" sz="3000" b="1" spc="-6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259219" y="3476903"/>
            <a:ext cx="1955596" cy="55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spc="-60" dirty="0" err="1">
                <a:solidFill>
                  <a:srgbClr val="C00000"/>
                </a:solidFill>
              </a:rPr>
              <a:t>Nội</a:t>
            </a:r>
            <a:r>
              <a:rPr lang="en-US" sz="3000" b="1" spc="-60" dirty="0">
                <a:solidFill>
                  <a:srgbClr val="C00000"/>
                </a:solidFill>
              </a:rPr>
              <a:t> dung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004581" y="3476903"/>
            <a:ext cx="2299823" cy="55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spc="-60" dirty="0" err="1">
                <a:solidFill>
                  <a:srgbClr val="C00000"/>
                </a:solidFill>
              </a:rPr>
              <a:t>Trình</a:t>
            </a:r>
            <a:r>
              <a:rPr lang="en-US" sz="3000" b="1" spc="-60" dirty="0">
                <a:solidFill>
                  <a:srgbClr val="C00000"/>
                </a:solidFill>
              </a:rPr>
              <a:t> </a:t>
            </a:r>
            <a:r>
              <a:rPr lang="en-US" sz="3000" b="1" spc="-60" dirty="0" err="1">
                <a:solidFill>
                  <a:srgbClr val="C00000"/>
                </a:solidFill>
              </a:rPr>
              <a:t>bày</a:t>
            </a:r>
            <a:endParaRPr lang="en-US" sz="3000" b="1" spc="-60" dirty="0">
              <a:solidFill>
                <a:srgbClr val="C00000"/>
              </a:solidFill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180859" y="4646054"/>
            <a:ext cx="2289515" cy="172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b="1" smtClean="0">
                <a:solidFill>
                  <a:srgbClr val="000000"/>
                </a:solidFill>
              </a:rPr>
              <a:t>chọn </a:t>
            </a:r>
            <a:r>
              <a:rPr lang="en-US" sz="2800" b="1" dirty="0" err="1">
                <a:solidFill>
                  <a:srgbClr val="000000"/>
                </a:solidFill>
              </a:rPr>
              <a:t>nghề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yêu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thích</a:t>
            </a:r>
            <a:r>
              <a:rPr lang="en-US" sz="2800" b="1" dirty="0">
                <a:solidFill>
                  <a:srgbClr val="000000"/>
                </a:solidFill>
              </a:rPr>
              <a:t>/ </a:t>
            </a:r>
            <a:r>
              <a:rPr lang="en-US" sz="2800" b="1" dirty="0" err="1">
                <a:solidFill>
                  <a:srgbClr val="000000"/>
                </a:solidFill>
              </a:rPr>
              <a:t>đang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có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nhu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cầu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cao</a:t>
            </a:r>
            <a:r>
              <a:rPr lang="en-US" sz="2800" b="1" dirty="0">
                <a:solidFill>
                  <a:srgbClr val="000000"/>
                </a:solidFill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</a:rPr>
              <a:t>địa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phương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5103173" y="4110480"/>
            <a:ext cx="2289515" cy="240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 err="1">
                <a:solidFill>
                  <a:srgbClr val="000000"/>
                </a:solidFill>
              </a:rPr>
              <a:t>Viết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ra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yêu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cầu</a:t>
            </a:r>
            <a:r>
              <a:rPr lang="en-US" sz="3000" b="1" dirty="0">
                <a:solidFill>
                  <a:srgbClr val="000000"/>
                </a:solidFill>
              </a:rPr>
              <a:t>/ </a:t>
            </a:r>
            <a:r>
              <a:rPr lang="en-US" sz="3000" b="1" dirty="0" err="1">
                <a:solidFill>
                  <a:srgbClr val="000000"/>
                </a:solidFill>
              </a:rPr>
              <a:t>đòi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hỏi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của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công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việc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r>
              <a:rPr lang="en-US" sz="3000" b="1" smtClean="0">
                <a:solidFill>
                  <a:srgbClr val="000000"/>
                </a:solidFill>
              </a:rPr>
              <a:t>đÓ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8009735" y="4110480"/>
            <a:ext cx="2289515" cy="240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 err="1">
                <a:solidFill>
                  <a:srgbClr val="000000"/>
                </a:solidFill>
              </a:rPr>
              <a:t>Tổ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chức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dưới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hình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thức</a:t>
            </a:r>
            <a:r>
              <a:rPr lang="en-US" sz="3000" b="1" dirty="0">
                <a:solidFill>
                  <a:srgbClr val="000000"/>
                </a:solidFill>
              </a:rPr>
              <a:t> “</a:t>
            </a:r>
            <a:r>
              <a:rPr lang="en-US" sz="3000" b="1" dirty="0" err="1">
                <a:solidFill>
                  <a:srgbClr val="000000"/>
                </a:solidFill>
              </a:rPr>
              <a:t>Ngày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hội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việc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r>
              <a:rPr lang="en-US" sz="3000" b="1" smtClean="0">
                <a:solidFill>
                  <a:srgbClr val="000000"/>
                </a:solidFill>
              </a:rPr>
              <a:t>làm”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722421" y="20650"/>
            <a:ext cx="9024181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dirty="0">
                <a:solidFill>
                  <a:srgbClr val="431096"/>
                </a:solidFill>
              </a:rPr>
              <a:t>ĐÓNG VAI NHÀ TUYỂN DỤNG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418030" y="953471"/>
            <a:ext cx="5498999" cy="55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b="1">
                <a:solidFill>
                  <a:srgbClr val="431096"/>
                </a:solidFill>
              </a:rPr>
              <a:t>VIẾT RA YÊU CẦU TUYỂN DỤNG </a:t>
            </a:r>
          </a:p>
        </p:txBody>
      </p:sp>
      <p:sp>
        <p:nvSpPr>
          <p:cNvPr id="46" name="TextBox 8"/>
          <p:cNvSpPr txBox="1"/>
          <p:nvPr/>
        </p:nvSpPr>
        <p:spPr>
          <a:xfrm>
            <a:off x="484107" y="-25093"/>
            <a:ext cx="3409908" cy="551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 err="1" smtClean="0">
                <a:solidFill>
                  <a:srgbClr val="BA08B8"/>
                </a:solidFill>
              </a:rPr>
              <a:t>Hoạt</a:t>
            </a:r>
            <a:r>
              <a:rPr lang="en-US" sz="3000" b="1" dirty="0" smtClean="0">
                <a:solidFill>
                  <a:srgbClr val="BA08B8"/>
                </a:solidFill>
              </a:rPr>
              <a:t> </a:t>
            </a:r>
            <a:r>
              <a:rPr lang="en-US" sz="3000" b="1" dirty="0" err="1" smtClean="0">
                <a:solidFill>
                  <a:srgbClr val="BA08B8"/>
                </a:solidFill>
              </a:rPr>
              <a:t>động</a:t>
            </a:r>
            <a:r>
              <a:rPr lang="en-US" sz="3000" b="1" dirty="0" smtClean="0">
                <a:solidFill>
                  <a:srgbClr val="BA08B8"/>
                </a:solidFill>
              </a:rPr>
              <a:t> 2</a:t>
            </a:r>
            <a:endParaRPr lang="en-US" sz="3000" b="1" dirty="0">
              <a:solidFill>
                <a:srgbClr val="BA08B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39" grpId="0"/>
      <p:bldP spid="40" grpId="0"/>
      <p:bldP spid="42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14040" y="1623129"/>
            <a:ext cx="9902354" cy="3105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8"/>
              </a:lnSpc>
            </a:pPr>
            <a:r>
              <a:rPr lang="en-US" sz="4900" b="1" dirty="0">
                <a:solidFill>
                  <a:srgbClr val="FFFF00"/>
                </a:solidFill>
              </a:rPr>
              <a:t>HỘI CHỢ VIỆC LÀM</a:t>
            </a:r>
          </a:p>
          <a:p>
            <a:pPr algn="ctr">
              <a:lnSpc>
                <a:spcPts val="8418"/>
              </a:lnSpc>
            </a:pPr>
            <a:r>
              <a:rPr lang="en-US" sz="4900" b="1" dirty="0">
                <a:solidFill>
                  <a:srgbClr val="FFFF00"/>
                </a:solidFill>
              </a:rPr>
              <a:t> CẤP HUYỆN</a:t>
            </a:r>
          </a:p>
          <a:p>
            <a:pPr algn="ctr">
              <a:lnSpc>
                <a:spcPts val="8418"/>
              </a:lnSpc>
            </a:pPr>
            <a:r>
              <a:rPr lang="en-US" sz="4900" b="1" dirty="0">
                <a:solidFill>
                  <a:srgbClr val="FFFF00"/>
                </a:solidFill>
              </a:rPr>
              <a:t>NĂM 2024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087968" y="4740153"/>
            <a:ext cx="1792941" cy="1540808"/>
            <a:chOff x="0" y="0"/>
            <a:chExt cx="3585881" cy="308161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585881" cy="3081616"/>
              <a:chOff x="0" y="0"/>
              <a:chExt cx="812800" cy="6985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1048D">
                      <a:alpha val="100000"/>
                    </a:srgbClr>
                  </a:gs>
                  <a:gs pos="50000">
                    <a:srgbClr val="054CC4">
                      <a:alpha val="100000"/>
                    </a:srgbClr>
                  </a:gs>
                  <a:gs pos="100000">
                    <a:srgbClr val="C405B7">
                      <a:alpha val="100000"/>
                    </a:srgbClr>
                  </a:gs>
                </a:gsLst>
                <a:lin ang="0"/>
              </a:gradFill>
              <a:ln w="104775" cap="sq">
                <a:solidFill>
                  <a:srgbClr val="431096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54033" y="121589"/>
              <a:ext cx="3277814" cy="2838439"/>
              <a:chOff x="0" y="0"/>
              <a:chExt cx="4282440" cy="3708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3" cstate="print"/>
                <a:stretch>
                  <a:fillRect t="-36663" b="-36663"/>
                </a:stretch>
              </a:blip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4492860" y="5510557"/>
            <a:ext cx="1792941" cy="1540808"/>
            <a:chOff x="0" y="0"/>
            <a:chExt cx="3585881" cy="308161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585881" cy="3081616"/>
              <a:chOff x="0" y="0"/>
              <a:chExt cx="812800" cy="6985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1048D">
                      <a:alpha val="100000"/>
                    </a:srgbClr>
                  </a:gs>
                  <a:gs pos="50000">
                    <a:srgbClr val="054CC4">
                      <a:alpha val="100000"/>
                    </a:srgbClr>
                  </a:gs>
                  <a:gs pos="100000">
                    <a:srgbClr val="C405B7">
                      <a:alpha val="100000"/>
                    </a:srgbClr>
                  </a:gs>
                </a:gsLst>
                <a:lin ang="0"/>
              </a:gradFill>
              <a:ln w="104775" cap="sq">
                <a:solidFill>
                  <a:srgbClr val="431096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54033" y="121589"/>
              <a:ext cx="3277814" cy="2838439"/>
              <a:chOff x="0" y="0"/>
              <a:chExt cx="4282440" cy="3708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4" cstate="print"/>
                <a:stretch>
                  <a:fillRect l="-14987" r="-14987"/>
                </a:stretch>
              </a:blipFill>
            </p:spPr>
          </p:sp>
        </p:grpSp>
      </p:grpSp>
      <p:grpSp>
        <p:nvGrpSpPr>
          <p:cNvPr id="16" name="Group 16"/>
          <p:cNvGrpSpPr/>
          <p:nvPr/>
        </p:nvGrpSpPr>
        <p:grpSpPr>
          <a:xfrm>
            <a:off x="3087968" y="6344461"/>
            <a:ext cx="1792941" cy="1540808"/>
            <a:chOff x="0" y="0"/>
            <a:chExt cx="3585881" cy="3081616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585881" cy="3081616"/>
              <a:chOff x="0" y="0"/>
              <a:chExt cx="812800" cy="6985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1048D">
                      <a:alpha val="100000"/>
                    </a:srgbClr>
                  </a:gs>
                  <a:gs pos="50000">
                    <a:srgbClr val="054CC4">
                      <a:alpha val="100000"/>
                    </a:srgbClr>
                  </a:gs>
                  <a:gs pos="100000">
                    <a:srgbClr val="C405B7">
                      <a:alpha val="100000"/>
                    </a:srgbClr>
                  </a:gs>
                </a:gsLst>
                <a:lin ang="0"/>
              </a:gradFill>
              <a:ln w="104775" cap="sq">
                <a:solidFill>
                  <a:srgbClr val="431096"/>
                </a:solidFill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b="1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54033" y="121589"/>
              <a:ext cx="3277814" cy="2838439"/>
              <a:chOff x="0" y="0"/>
              <a:chExt cx="4282440" cy="37084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5" cstate="print"/>
                <a:stretch>
                  <a:fillRect l="-27087" r="-27087"/>
                </a:stretch>
              </a:blipFill>
            </p:spPr>
          </p:sp>
        </p:grpSp>
      </p:grpSp>
      <p:sp>
        <p:nvSpPr>
          <p:cNvPr id="22" name="Freeform 22"/>
          <p:cNvSpPr/>
          <p:nvPr/>
        </p:nvSpPr>
        <p:spPr>
          <a:xfrm>
            <a:off x="1" y="2590517"/>
            <a:ext cx="5108783" cy="1934951"/>
          </a:xfrm>
          <a:custGeom>
            <a:avLst/>
            <a:gdLst/>
            <a:ahLst/>
            <a:cxnLst/>
            <a:rect l="l" t="t" r="r" b="b"/>
            <a:pathLst>
              <a:path w="7663175" h="2902427">
                <a:moveTo>
                  <a:pt x="0" y="0"/>
                </a:moveTo>
                <a:lnTo>
                  <a:pt x="7663175" y="0"/>
                </a:lnTo>
                <a:lnTo>
                  <a:pt x="7663175" y="2902427"/>
                </a:lnTo>
                <a:lnTo>
                  <a:pt x="0" y="290242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68000"/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43132" y="73514"/>
            <a:ext cx="3423855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0"/>
              </a:lnSpc>
            </a:pPr>
            <a:r>
              <a:rPr lang="en-US" sz="2000" b="1">
                <a:solidFill>
                  <a:srgbClr val="FFFFFF"/>
                </a:solidFill>
              </a:rPr>
              <a:t>UBND HUYỆN ....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3132" y="438785"/>
            <a:ext cx="3423855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0"/>
              </a:lnSpc>
            </a:pPr>
            <a:r>
              <a:rPr lang="en-US" sz="2000" b="1" dirty="0">
                <a:solidFill>
                  <a:srgbClr val="FFFFFF"/>
                </a:solidFill>
              </a:rPr>
              <a:t>PHÒNG LAO ĐỘNG - TBXH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285800" y="135255"/>
            <a:ext cx="4558833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0"/>
              </a:lnSpc>
            </a:pPr>
            <a:r>
              <a:rPr lang="en-US" sz="2000" b="1" dirty="0">
                <a:solidFill>
                  <a:srgbClr val="FFFFFF"/>
                </a:solidFill>
              </a:rPr>
              <a:t>SỞ LAO ĐỘNG - TB&amp;XH TỈNH ......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285800" y="438785"/>
            <a:ext cx="4558833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0"/>
              </a:lnSpc>
            </a:pPr>
            <a:r>
              <a:rPr lang="en-US" sz="2000" b="1" dirty="0">
                <a:solidFill>
                  <a:srgbClr val="FFFFFF"/>
                </a:solidFill>
              </a:rPr>
              <a:t>TRUNG TÂM GIỚI THIỆU VIỆC LÀM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741693" y="5296056"/>
            <a:ext cx="4558833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0"/>
              </a:lnSpc>
            </a:pPr>
            <a:r>
              <a:rPr lang="en-US" sz="2000" b="1">
                <a:solidFill>
                  <a:srgbClr val="FFFFFF"/>
                </a:solidFill>
              </a:rPr>
              <a:t>.....NGÀY....THÁNG....NĂM 2024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2252"/>
            <a:ext cx="11861074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571500" indent="-571500"/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2. Nhận xét sự phân hóa thu nhập theo vùng ở nước ta</a:t>
            </a:r>
            <a:endParaRPr lang="en-US" sz="3000" b="1" i="1"/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235131" y="1502205"/>
          <a:ext cx="11652069" cy="4822561"/>
        </p:xfrm>
        <a:graphic>
          <a:graphicData uri="http://schemas.openxmlformats.org/drawingml/2006/table">
            <a:tbl>
              <a:tblPr/>
              <a:tblGrid>
                <a:gridCol w="6361612"/>
                <a:gridCol w="2717074"/>
                <a:gridCol w="2573383"/>
              </a:tblGrid>
              <a:tr h="35272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Năm</a:t>
                      </a:r>
                      <a:endParaRPr lang="en-US" sz="3000" b="1">
                        <a:solidFill>
                          <a:schemeClr val="bg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Các vùng</a:t>
                      </a:r>
                      <a:endParaRPr lang="en-US" sz="3000" b="1">
                        <a:solidFill>
                          <a:schemeClr val="bg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2010</a:t>
                      </a:r>
                      <a:endParaRPr lang="en-US" sz="3000" b="1">
                        <a:solidFill>
                          <a:schemeClr val="bg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2021</a:t>
                      </a:r>
                      <a:endParaRPr lang="en-US" sz="3000" b="1">
                        <a:solidFill>
                          <a:schemeClr val="bg1"/>
                        </a:solidFill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6346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Trung du và miền núi Bắc Bộ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905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2838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346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Đồng bằng sông Hồng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1580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5026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821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Bắc Trung Bộ </a:t>
                      </a:r>
                      <a:r>
                        <a:rPr lang="vi-VN" sz="3000" b="1" smtClean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và Duyên hải miền Trung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1018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3493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346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Tây Nguyên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1088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2856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46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Đông Nam Bộ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2304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5794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77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Đồng bằng sông Cửu Long</a:t>
                      </a:r>
                      <a:endParaRPr lang="en-US" sz="3000" b="1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b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3713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09006" y="542490"/>
            <a:ext cx="1173044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Bảng </a:t>
            </a:r>
            <a:r>
              <a:rPr kumimoji="0" lang="vi-VN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3. THU NHẬP BÌNH QU</a:t>
            </a:r>
            <a:r>
              <a:rPr kumimoji="0" lang="en-US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Â</a:t>
            </a:r>
            <a:r>
              <a:rPr kumimoji="0" lang="vi-VN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N ĐẦU NGƯỜI MỘT THÁNG (GI</a:t>
            </a:r>
            <a:r>
              <a:rPr kumimoji="0" lang="en-US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Á</a:t>
            </a:r>
            <a:r>
              <a:rPr kumimoji="0" lang="vi-VN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HIỆN HÀNH)</a:t>
            </a:r>
            <a:endParaRPr kumimoji="0" lang="en-US" sz="25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PH</a:t>
            </a:r>
            <a:r>
              <a:rPr kumimoji="0" lang="en-US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Â</a:t>
            </a:r>
            <a:r>
              <a:rPr kumimoji="0" lang="vi-VN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N THEO VÙNG Ở NƯỚC TA NĂM 2010 VÀ NĂM 2021</a:t>
            </a:r>
            <a:r>
              <a:rPr kumimoji="0" lang="en-US" sz="25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vi-VN" sz="25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(Đơn vị: nghìn đồng)</a:t>
            </a:r>
            <a:endParaRPr kumimoji="0" lang="vi-VN" sz="25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37E8C3E-F00D-0B04-D8F1-79752F39F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177" y="992777"/>
            <a:ext cx="10108944" cy="69448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b="1" kern="12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Căn</a:t>
            </a:r>
            <a:r>
              <a:rPr lang="en-US" sz="3500" b="1" kern="12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500" b="1" kern="12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cứ</a:t>
            </a:r>
            <a:r>
              <a:rPr lang="en-US" sz="3500" b="1" kern="12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500" b="1" kern="120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3500" b="1" kern="120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bảng 3 SGK</a:t>
            </a:r>
            <a:r>
              <a:rPr lang="en-US" sz="3500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hãy:</a:t>
            </a:r>
            <a:endParaRPr lang="en-US" sz="3500" kern="12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任意多边形 13">
            <a:extLst>
              <a:ext uri="{FF2B5EF4-FFF2-40B4-BE49-F238E27FC236}">
                <a16:creationId xmlns="" xmlns:a16="http://schemas.microsoft.com/office/drawing/2014/main" id="{E0485232-6622-4C26-BC54-C50F7AD16F50}"/>
              </a:ext>
            </a:extLst>
          </p:cNvPr>
          <p:cNvSpPr/>
          <p:nvPr/>
        </p:nvSpPr>
        <p:spPr>
          <a:xfrm rot="16200000">
            <a:off x="3371017" y="-1503027"/>
            <a:ext cx="5656218" cy="10491067"/>
          </a:xfrm>
          <a:custGeom>
            <a:avLst/>
            <a:gdLst>
              <a:gd name="connsiteX0" fmla="*/ 1376218 w 1385455"/>
              <a:gd name="connsiteY0" fmla="*/ 794328 h 3205018"/>
              <a:gd name="connsiteX1" fmla="*/ 1376218 w 1385455"/>
              <a:gd name="connsiteY1" fmla="*/ 0 h 3205018"/>
              <a:gd name="connsiteX2" fmla="*/ 0 w 1385455"/>
              <a:gd name="connsiteY2" fmla="*/ 0 h 3205018"/>
              <a:gd name="connsiteX3" fmla="*/ 0 w 1385455"/>
              <a:gd name="connsiteY3" fmla="*/ 3205018 h 3205018"/>
              <a:gd name="connsiteX4" fmla="*/ 1385455 w 1385455"/>
              <a:gd name="connsiteY4" fmla="*/ 3205018 h 3205018"/>
              <a:gd name="connsiteX5" fmla="*/ 1385455 w 1385455"/>
              <a:gd name="connsiteY5" fmla="*/ 2660073 h 32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455" h="3205018">
                <a:moveTo>
                  <a:pt x="1376218" y="794328"/>
                </a:moveTo>
                <a:lnTo>
                  <a:pt x="1376218" y="0"/>
                </a:lnTo>
                <a:lnTo>
                  <a:pt x="0" y="0"/>
                </a:lnTo>
                <a:lnTo>
                  <a:pt x="0" y="3205018"/>
                </a:lnTo>
                <a:lnTo>
                  <a:pt x="1385455" y="3205018"/>
                </a:lnTo>
                <a:lnTo>
                  <a:pt x="1385455" y="2660073"/>
                </a:lnTo>
              </a:path>
            </a:pathLst>
          </a:cu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50000"/>
              </a:lnSpc>
              <a:buClrTx/>
            </a:pPr>
            <a:endParaRPr lang="zh-CN" altLang="en-US" sz="1800" kern="1200" dirty="0">
              <a:solidFill>
                <a:srgbClr val="002060"/>
              </a:solidFill>
              <a:latin typeface="Calibri Light"/>
              <a:ea typeface="微软雅黑 Light"/>
            </a:endParaRPr>
          </a:p>
        </p:txBody>
      </p:sp>
      <p:sp>
        <p:nvSpPr>
          <p:cNvPr id="18" name="矩形 7">
            <a:extLst>
              <a:ext uri="{FF2B5EF4-FFF2-40B4-BE49-F238E27FC236}">
                <a16:creationId xmlns=""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1058089" y="1869429"/>
            <a:ext cx="10267407" cy="141269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b="1" dirty="0" smtClean="0"/>
              <a:t>a</a:t>
            </a:r>
            <a:r>
              <a:rPr lang="en-US" sz="3300" b="1" smtClean="0"/>
              <a:t>) So sánh thu nhập bình quân đầu người một tháng phân theo vùng, năm 2021 so với năm 2010.</a:t>
            </a:r>
            <a:endParaRPr lang="en-US" altLang="zh-CN" sz="3300" b="1" dirty="0"/>
          </a:p>
        </p:txBody>
      </p:sp>
      <p:sp>
        <p:nvSpPr>
          <p:cNvPr id="19" name="矩形 7">
            <a:extLst>
              <a:ext uri="{FF2B5EF4-FFF2-40B4-BE49-F238E27FC236}">
                <a16:creationId xmlns=""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981419" y="3367135"/>
            <a:ext cx="10370201" cy="141269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b="1" smtClean="0"/>
              <a:t>b) So sánh sự khác nhau về mức thu nhập bình quân đầu người một tháng giữa các vùng, năm 2010 và năm 2021. </a:t>
            </a:r>
            <a:endParaRPr lang="en-US" altLang="zh-CN" sz="3300" b="1" dirty="0"/>
          </a:p>
        </p:txBody>
      </p:sp>
      <p:sp>
        <p:nvSpPr>
          <p:cNvPr id="20" name="矩形 7">
            <a:extLst>
              <a:ext uri="{FF2B5EF4-FFF2-40B4-BE49-F238E27FC236}">
                <a16:creationId xmlns=""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968356" y="4809042"/>
            <a:ext cx="10435517" cy="135934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b="1" smtClean="0"/>
              <a:t>c) Kết luận về sự phân hóa thu nhập bình quân đầu người một tháng giữa các vùng, năm 2010 và năm 2021. </a:t>
            </a:r>
            <a:endParaRPr lang="en-US" altLang="zh-CN" sz="3300" b="1" dirty="0"/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7">
            <a:extLst>
              <a:ext uri="{FF2B5EF4-FFF2-40B4-BE49-F238E27FC236}">
                <a16:creationId xmlns=""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235132" y="14492"/>
            <a:ext cx="11652069" cy="12441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dirty="0" smtClean="0">
                <a:solidFill>
                  <a:srgbClr val="0000FF"/>
                </a:solidFill>
              </a:rPr>
              <a:t>a</a:t>
            </a:r>
            <a:r>
              <a:rPr lang="en-US" sz="3000" b="1" smtClean="0">
                <a:solidFill>
                  <a:srgbClr val="0000FF"/>
                </a:solidFill>
              </a:rPr>
              <a:t>) So sánh thu nhập bình quân đầu người một tháng phân theo vùng, năm 2021 so với năm 2010.</a:t>
            </a:r>
            <a:endParaRPr lang="en-US" altLang="zh-CN" sz="3000" b="1" dirty="0">
              <a:solidFill>
                <a:srgbClr val="0000FF"/>
              </a:solidFill>
            </a:endParaRPr>
          </a:p>
        </p:txBody>
      </p:sp>
      <p:sp>
        <p:nvSpPr>
          <p:cNvPr id="19" name="矩形 7">
            <a:extLst>
              <a:ext uri="{FF2B5EF4-FFF2-40B4-BE49-F238E27FC236}">
                <a16:creationId xmlns=""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261257" y="1211740"/>
            <a:ext cx="11534503" cy="54938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/>
              <a:t>- Thu nhập bình quân đầu người một tháng của các vùng đều tăng lên: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/>
              <a:t>+ Trung du và miền núi Bắc Bộ tăng 1933 nghìn đồng; tăng 3,1 lần.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/>
              <a:t>+ Đồng bằng sông Hồng tăng: 3446 nghìn đồng; tăng 3,2 lần.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/>
              <a:t>+ BTB và DHMT tăng 2475 nghìn đồng; tăng 3,4 lần.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/>
              <a:t>+ Tây Nguyên tăng 1768 nghìn đồng; tăng 2,6 lần.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3000" b="1" smtClean="0"/>
              <a:t>+ Đông Nam Bộ tăng 3490 nghìn đồng; tăng 2,5 lần.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3000" b="1" smtClean="0"/>
              <a:t>+ ĐBSCL tăng 2466 nghìn đồng; tăng 3,0 lần.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3000" b="1" i="1" smtClean="0">
                <a:solidFill>
                  <a:srgbClr val="FF0000"/>
                </a:solidFill>
              </a:rPr>
              <a:t>=&gt; BTB&amp;DHMT có mức tăng nhanh nhất; thấp nhất là Tây Nguyên. Các vùng còn là có mức tăng trung bình.</a:t>
            </a:r>
            <a:endParaRPr lang="en-US" altLang="zh-CN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46306C4-372D-451B-A12E-BCEEEC950F9E}"/>
              </a:ext>
            </a:extLst>
          </p:cNvPr>
          <p:cNvGrpSpPr/>
          <p:nvPr/>
        </p:nvGrpSpPr>
        <p:grpSpPr>
          <a:xfrm>
            <a:off x="2312127" y="210343"/>
            <a:ext cx="7407455" cy="729321"/>
            <a:chOff x="1191550" y="32676"/>
            <a:chExt cx="9601140" cy="72932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3FD7FD84-0CEB-483E-96D2-D181C76C7903}"/>
                </a:ext>
              </a:extLst>
            </p:cNvPr>
            <p:cNvSpPr/>
            <p:nvPr/>
          </p:nvSpPr>
          <p:spPr>
            <a:xfrm>
              <a:off x="1399309" y="41561"/>
              <a:ext cx="9393381" cy="72043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789FA1A-F1F9-46DD-923B-5783A0C683EB}"/>
                </a:ext>
              </a:extLst>
            </p:cNvPr>
            <p:cNvSpPr txBox="1"/>
            <p:nvPr/>
          </p:nvSpPr>
          <p:spPr>
            <a:xfrm>
              <a:off x="1191550" y="32676"/>
              <a:ext cx="958315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NGHỀ NGHIỆP T</a:t>
              </a:r>
              <a:r>
                <a:rPr lang="vi-VN" sz="35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Ư</a:t>
              </a:r>
              <a:r>
                <a:rPr lang="en-US" sz="35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ƠNG LAI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79B5794-119F-44FF-B8A5-0177AC5E163E}"/>
              </a:ext>
            </a:extLst>
          </p:cNvPr>
          <p:cNvSpPr/>
          <p:nvPr/>
        </p:nvSpPr>
        <p:spPr>
          <a:xfrm>
            <a:off x="365761" y="1301802"/>
            <a:ext cx="11213496" cy="1785104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000" b="1" i="1" smtClean="0">
                <a:solidFill>
                  <a:srgbClr val="0000FF"/>
                </a:solidFill>
              </a:rPr>
              <a:t>1. Em </a:t>
            </a:r>
            <a:r>
              <a:rPr lang="en-US" sz="3000" b="1" i="1" err="1">
                <a:solidFill>
                  <a:srgbClr val="0000FF"/>
                </a:solidFill>
              </a:rPr>
              <a:t>hãy</a:t>
            </a:r>
            <a:r>
              <a:rPr lang="en-US" sz="3000" b="1" i="1">
                <a:solidFill>
                  <a:srgbClr val="0000FF"/>
                </a:solidFill>
              </a:rPr>
              <a:t> </a:t>
            </a:r>
            <a:r>
              <a:rPr lang="en-US" sz="3000" b="1" i="1" smtClean="0">
                <a:solidFill>
                  <a:srgbClr val="0000FF"/>
                </a:solidFill>
              </a:rPr>
              <a:t>cho </a:t>
            </a:r>
            <a:r>
              <a:rPr lang="en-US" sz="3000" b="1" i="1" dirty="0" err="1">
                <a:solidFill>
                  <a:srgbClr val="0000FF"/>
                </a:solidFill>
              </a:rPr>
              <a:t>biết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về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ước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mơ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nghề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nghiệp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của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</a:rPr>
              <a:t>em</a:t>
            </a:r>
            <a:r>
              <a:rPr lang="en-US" sz="3000" b="1" i="1" dirty="0">
                <a:solidFill>
                  <a:srgbClr val="0000FF"/>
                </a:solidFill>
              </a:rPr>
              <a:t> </a:t>
            </a:r>
            <a:r>
              <a:rPr lang="en-US" sz="3000" b="1" i="1" err="1">
                <a:solidFill>
                  <a:srgbClr val="0000FF"/>
                </a:solidFill>
              </a:rPr>
              <a:t>sau</a:t>
            </a:r>
            <a:r>
              <a:rPr lang="en-US" sz="3000" b="1" i="1">
                <a:solidFill>
                  <a:srgbClr val="0000FF"/>
                </a:solidFill>
              </a:rPr>
              <a:t> </a:t>
            </a:r>
            <a:r>
              <a:rPr lang="en-US" sz="3000" b="1" i="1" smtClean="0">
                <a:solidFill>
                  <a:srgbClr val="0000FF"/>
                </a:solidFill>
              </a:rPr>
              <a:t>này? </a:t>
            </a:r>
            <a:r>
              <a:rPr lang="en-US" sz="3000" b="1" i="1" err="1">
                <a:solidFill>
                  <a:srgbClr val="0000FF"/>
                </a:solidFill>
              </a:rPr>
              <a:t>Tại</a:t>
            </a:r>
            <a:r>
              <a:rPr lang="en-US" sz="3000" b="1" i="1">
                <a:solidFill>
                  <a:srgbClr val="0000FF"/>
                </a:solidFill>
              </a:rPr>
              <a:t> </a:t>
            </a:r>
            <a:r>
              <a:rPr lang="en-US" sz="3000" b="1" i="1" smtClean="0">
                <a:solidFill>
                  <a:srgbClr val="0000FF"/>
                </a:solidFill>
              </a:rPr>
              <a:t>sao</a:t>
            </a:r>
            <a:r>
              <a:rPr lang="vi-VN" sz="3000" b="1" i="1" smtClean="0">
                <a:solidFill>
                  <a:srgbClr val="0000FF"/>
                </a:solidFill>
              </a:rPr>
              <a:t>?</a:t>
            </a:r>
            <a:endParaRPr lang="en-US" sz="3000" b="1" i="1" smtClean="0">
              <a:solidFill>
                <a:srgbClr val="0000FF"/>
              </a:solidFill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000" b="1" i="1" smtClean="0">
                <a:solidFill>
                  <a:srgbClr val="0000FF"/>
                </a:solidFill>
              </a:rPr>
              <a:t>2</a:t>
            </a:r>
            <a:r>
              <a:rPr lang="en-US" sz="3000" b="1" i="1" dirty="0">
                <a:solidFill>
                  <a:srgbClr val="0000FF"/>
                </a:solidFill>
              </a:rPr>
              <a:t>. </a:t>
            </a:r>
            <a:r>
              <a:rPr lang="vi-VN" sz="30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Những mục tiêu/dự định của em cần làm để sau này được làm nghề yêu mình yêu thích ?</a:t>
            </a:r>
            <a:endParaRPr lang="en" sz="3000" b="1" i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70CFC83E-7FC5-45EE-A504-97B49AFA3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735" y="3676989"/>
            <a:ext cx="2521045" cy="2845752"/>
          </a:xfrm>
          <a:prstGeom prst="rect">
            <a:avLst/>
          </a:prstGeom>
        </p:spPr>
      </p:pic>
      <p:pic>
        <p:nvPicPr>
          <p:cNvPr id="8" name="loa 2">
            <a:extLst>
              <a:ext uri="{FF2B5EF4-FFF2-40B4-BE49-F238E27FC236}">
                <a16:creationId xmlns="" xmlns:a16="http://schemas.microsoft.com/office/drawing/2014/main" id="{9FC7EC26-A66C-495F-B02C-7C21B04A2D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1" y="3814549"/>
            <a:ext cx="3043451" cy="3043451"/>
          </a:xfrm>
          <a:prstGeom prst="rect">
            <a:avLst/>
          </a:prstGeom>
        </p:spPr>
      </p:pic>
      <p:pic>
        <p:nvPicPr>
          <p:cNvPr id="1026" name="Picture 2" descr="Bài số 6: Giới thiệu về nghề nghiệp">
            <a:extLst>
              <a:ext uri="{FF2B5EF4-FFF2-40B4-BE49-F238E27FC236}">
                <a16:creationId xmlns="" xmlns:a16="http://schemas.microsoft.com/office/drawing/2014/main" id="{1C3C1EA8-00E8-4422-A5BF-D7E2CCD22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73" y="3710550"/>
            <a:ext cx="5127143" cy="2758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5985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7">
            <a:extLst>
              <a:ext uri="{FF2B5EF4-FFF2-40B4-BE49-F238E27FC236}">
                <a16:creationId xmlns=""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235132" y="14492"/>
            <a:ext cx="11652069" cy="12441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0000FF"/>
                </a:solidFill>
              </a:rPr>
              <a:t>b</a:t>
            </a:r>
            <a:r>
              <a:rPr lang="en-US" sz="3000" b="1" dirty="0" smtClean="0">
                <a:solidFill>
                  <a:srgbClr val="0000FF"/>
                </a:solidFill>
              </a:rPr>
              <a:t>) So sánh sự khác nhau về mức thu nhập bình quân đầu người một tháng giữa các vùng, năm 2010 và năm 2021</a:t>
            </a:r>
            <a:r>
              <a:rPr lang="en-US" sz="3000" b="1" smtClean="0">
                <a:solidFill>
                  <a:srgbClr val="0000FF"/>
                </a:solidFill>
              </a:rPr>
              <a:t>. </a:t>
            </a:r>
            <a:endParaRPr lang="en-US" altLang="zh-CN" sz="3000" b="1" dirty="0">
              <a:solidFill>
                <a:srgbClr val="0000FF"/>
              </a:solidFill>
            </a:endParaRPr>
          </a:p>
        </p:txBody>
      </p:sp>
      <p:sp>
        <p:nvSpPr>
          <p:cNvPr id="19" name="矩形 7">
            <a:extLst>
              <a:ext uri="{FF2B5EF4-FFF2-40B4-BE49-F238E27FC236}">
                <a16:creationId xmlns=""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261257" y="1211740"/>
            <a:ext cx="11534503" cy="489364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/>
              <a:t>- T</a:t>
            </a:r>
            <a:r>
              <a:rPr lang="vi-VN" sz="3000" b="1" smtClean="0">
                <a:latin typeface="Calibri" pitchFamily="34" charset="0"/>
                <a:cs typeface="Calibri" pitchFamily="34" charset="0"/>
              </a:rPr>
              <a:t>hu nhập bình quân đầu người một tháng phân theo vùng có sự chênh lệch, khác nhau giữa các vùng</a:t>
            </a:r>
            <a:r>
              <a:rPr lang="en-US" sz="3000" b="1" smtClean="0">
                <a:latin typeface="Calibri" pitchFamily="34" charset="0"/>
                <a:cs typeface="Calibri" pitchFamily="34" charset="0"/>
              </a:rPr>
              <a:t>, năm 2021:</a:t>
            </a:r>
          </a:p>
          <a:p>
            <a:pPr algn="just">
              <a:lnSpc>
                <a:spcPct val="130000"/>
              </a:lnSpc>
            </a:pPr>
            <a:r>
              <a:rPr lang="vi-VN" sz="3000" b="1" smtClean="0">
                <a:latin typeface="Calibri" pitchFamily="34" charset="0"/>
                <a:cs typeface="Calibri" pitchFamily="34" charset="0"/>
              </a:rPr>
              <a:t>+ Đông Nam Bộ và Đồng bằng sông Hồng có mức thu nhập cao nhất</a:t>
            </a:r>
            <a:r>
              <a:rPr lang="en-US" sz="3000" b="1" smtClean="0">
                <a:latin typeface="Calibri" pitchFamily="34" charset="0"/>
                <a:cs typeface="Calibri" pitchFamily="34" charset="0"/>
              </a:rPr>
              <a:t>: </a:t>
            </a:r>
            <a:r>
              <a:rPr lang="vi-VN" sz="3000" b="1" smtClean="0">
                <a:latin typeface="Calibri" pitchFamily="34" charset="0"/>
                <a:cs typeface="Calibri" pitchFamily="34" charset="0"/>
              </a:rPr>
              <a:t>5794 nghìn đồng và 5026 nghìn đồng.</a:t>
            </a:r>
          </a:p>
          <a:p>
            <a:pPr algn="just">
              <a:lnSpc>
                <a:spcPct val="130000"/>
              </a:lnSpc>
            </a:pPr>
            <a:r>
              <a:rPr lang="vi-VN" sz="3000" b="1" smtClean="0">
                <a:latin typeface="Calibri" pitchFamily="34" charset="0"/>
                <a:cs typeface="Calibri" pitchFamily="34" charset="0"/>
              </a:rPr>
              <a:t>+ Đồng bằng sông Cửu Long, Bắc Trung Bộ và Duyên hải miền Trung có mức thu nhập cao trung bình</a:t>
            </a:r>
            <a:r>
              <a:rPr lang="en-US" sz="3000" b="1" smtClean="0">
                <a:latin typeface="Calibri" pitchFamily="34" charset="0"/>
                <a:cs typeface="Calibri" pitchFamily="34" charset="0"/>
              </a:rPr>
              <a:t>:</a:t>
            </a:r>
            <a:r>
              <a:rPr lang="vi-VN" sz="3000" b="1" smtClean="0">
                <a:latin typeface="Calibri" pitchFamily="34" charset="0"/>
                <a:cs typeface="Calibri" pitchFamily="34" charset="0"/>
              </a:rPr>
              <a:t> 3713 nghìn đồng và 3493 nghìn đồng.</a:t>
            </a:r>
          </a:p>
          <a:p>
            <a:pPr algn="just">
              <a:lnSpc>
                <a:spcPct val="130000"/>
              </a:lnSpc>
            </a:pPr>
            <a:r>
              <a:rPr lang="vi-VN" sz="3000" b="1" smtClean="0">
                <a:latin typeface="Calibri" pitchFamily="34" charset="0"/>
                <a:cs typeface="Calibri" pitchFamily="34" charset="0"/>
              </a:rPr>
              <a:t>+ Hai vùng có mức thu nhập thấp nhất là Tây Nguyên, Trung du và miền núi Bắc Bộ</a:t>
            </a:r>
            <a:r>
              <a:rPr lang="en-US" sz="3000" b="1" smtClean="0">
                <a:latin typeface="Calibri" pitchFamily="34" charset="0"/>
                <a:cs typeface="Calibri" pitchFamily="34" charset="0"/>
              </a:rPr>
              <a:t>:</a:t>
            </a:r>
            <a:r>
              <a:rPr lang="vi-VN" sz="3000" b="1" smtClean="0">
                <a:latin typeface="Calibri" pitchFamily="34" charset="0"/>
                <a:cs typeface="Calibri" pitchFamily="34" charset="0"/>
              </a:rPr>
              <a:t> 2856 nghìn đồng và 2838 nghìn đồng</a:t>
            </a:r>
            <a:r>
              <a:rPr lang="en-US" sz="3000" b="1" smtClean="0">
                <a:latin typeface="Calibri" pitchFamily="34" charset="0"/>
                <a:cs typeface="Calibri" pitchFamily="34" charset="0"/>
              </a:rPr>
              <a:t>.</a:t>
            </a:r>
            <a:endParaRPr lang="en-US" altLang="zh-CN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7">
            <a:extLst>
              <a:ext uri="{FF2B5EF4-FFF2-40B4-BE49-F238E27FC236}">
                <a16:creationId xmlns=""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235132" y="14492"/>
            <a:ext cx="11652069" cy="1292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0000FF"/>
                </a:solidFill>
              </a:rPr>
              <a:t>c) Kết luận về sự phân hóa thu nhập bình quân đầu người một tháng giữa các vùng, năm 2010 và năm 2021.</a:t>
            </a:r>
            <a:endParaRPr lang="en-US" altLang="zh-CN" sz="3000" b="1" dirty="0" smtClean="0">
              <a:solidFill>
                <a:srgbClr val="0000FF"/>
              </a:solidFill>
            </a:endParaRPr>
          </a:p>
        </p:txBody>
      </p:sp>
      <p:sp>
        <p:nvSpPr>
          <p:cNvPr id="19" name="矩形 7">
            <a:extLst>
              <a:ext uri="{FF2B5EF4-FFF2-40B4-BE49-F238E27FC236}">
                <a16:creationId xmlns="" xmlns:a16="http://schemas.microsoft.com/office/drawing/2014/main" id="{62937635-FE86-4935-B814-B63FC11E51FE}"/>
              </a:ext>
            </a:extLst>
          </p:cNvPr>
          <p:cNvSpPr/>
          <p:nvPr/>
        </p:nvSpPr>
        <p:spPr>
          <a:xfrm>
            <a:off x="261257" y="1211740"/>
            <a:ext cx="11534503" cy="12926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/>
              <a:t>- T</a:t>
            </a:r>
            <a:r>
              <a:rPr lang="vi-VN" sz="3000" b="1" smtClean="0">
                <a:latin typeface="Calibri" pitchFamily="34" charset="0"/>
                <a:cs typeface="Calibri" pitchFamily="34" charset="0"/>
              </a:rPr>
              <a:t>hu nhập bình quân đầu người một tháng phân theo vùng</a:t>
            </a:r>
            <a:r>
              <a:rPr lang="en-US" sz="3000" b="1" smtClean="0">
                <a:latin typeface="Calibri" pitchFamily="34" charset="0"/>
                <a:cs typeface="Calibri" pitchFamily="34" charset="0"/>
              </a:rPr>
              <a:t> đều tăng và</a:t>
            </a:r>
            <a:r>
              <a:rPr lang="vi-VN" sz="3000" b="1" smtClean="0">
                <a:latin typeface="Calibri" pitchFamily="34" charset="0"/>
                <a:cs typeface="Calibri" pitchFamily="34" charset="0"/>
              </a:rPr>
              <a:t> có sự chênh lệch, khác nhau giữa các vùng</a:t>
            </a:r>
            <a:r>
              <a:rPr lang="en-US" sz="3000" b="1" smtClean="0">
                <a:latin typeface="Calibri" pitchFamily="34" charset="0"/>
                <a:cs typeface="Calibri" pitchFamily="34" charset="0"/>
              </a:rPr>
              <a:t>, năm 2010 và năm 2021.</a:t>
            </a:r>
            <a:endParaRPr lang="en-US" altLang="zh-CN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9657" y="99365"/>
            <a:ext cx="732148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en-US" sz="3000" b="1" u="sng" smtClean="0">
                <a:solidFill>
                  <a:srgbClr val="002060"/>
                </a:solidFill>
                <a:cs typeface="Arial" pitchFamily="34" charset="0"/>
              </a:rPr>
              <a:t>2</a:t>
            </a:r>
            <a:r>
              <a:rPr lang="en-US" sz="3000" b="1" u="sng" smtClean="0">
                <a:solidFill>
                  <a:srgbClr val="002060"/>
                </a:solidFill>
                <a:cs typeface="Arial" pitchFamily="34" charset="0"/>
              </a:rPr>
              <a:t>. </a:t>
            </a:r>
            <a:r>
              <a:rPr lang="en-US" sz="3000" b="1" u="sng" smtClean="0">
                <a:solidFill>
                  <a:srgbClr val="002060"/>
                </a:solidFill>
                <a:cs typeface="Arial" pitchFamily="34" charset="0"/>
              </a:rPr>
              <a:t>Phân hóa thu nhập theo vùng</a:t>
            </a:r>
            <a:endParaRPr lang="en-US" sz="3000" i="1"/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xmlns="" id="{62937635-FE86-4935-B814-B63FC11E51FE}"/>
              </a:ext>
            </a:extLst>
          </p:cNvPr>
          <p:cNvSpPr/>
          <p:nvPr/>
        </p:nvSpPr>
        <p:spPr>
          <a:xfrm>
            <a:off x="274320" y="597779"/>
            <a:ext cx="11534503" cy="369331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/>
              <a:t>- Năm 2021, t</a:t>
            </a:r>
            <a:r>
              <a:rPr lang="vi-VN" sz="3000" b="1" smtClean="0">
                <a:latin typeface="Calibri" pitchFamily="34" charset="0"/>
                <a:cs typeface="Calibri" pitchFamily="34" charset="0"/>
              </a:rPr>
              <a:t>hu nhập bình quân đầu người</a:t>
            </a:r>
            <a:r>
              <a:rPr lang="en-US" sz="3000" b="1" smtClean="0">
                <a:latin typeface="Calibri" pitchFamily="34" charset="0"/>
                <a:cs typeface="Calibri" pitchFamily="34" charset="0"/>
              </a:rPr>
              <a:t>/</a:t>
            </a:r>
            <a:r>
              <a:rPr lang="vi-VN" sz="3000" b="1" smtClean="0">
                <a:latin typeface="Calibri" pitchFamily="34" charset="0"/>
                <a:cs typeface="Calibri" pitchFamily="34" charset="0"/>
              </a:rPr>
              <a:t>tháng</a:t>
            </a:r>
            <a:r>
              <a:rPr lang="en-US" sz="3000" b="1" smtClean="0">
                <a:latin typeface="Calibri" pitchFamily="34" charset="0"/>
                <a:cs typeface="Calibri" pitchFamily="34" charset="0"/>
              </a:rPr>
              <a:t> của nước ta là 4,2 triệu đồng, nhưng có sự chênh lệch: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>
                <a:latin typeface="Calibri" pitchFamily="34" charset="0"/>
                <a:cs typeface="Calibri" pitchFamily="34" charset="0"/>
              </a:rPr>
              <a:t>+ Khu vực thành thị: 5,4 triệu đồng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>
                <a:latin typeface="Calibri" pitchFamily="34" charset="0"/>
                <a:cs typeface="Calibri" pitchFamily="34" charset="0"/>
              </a:rPr>
              <a:t>+ Khu vực nông thôn: 3,5 triệu đồng.</a:t>
            </a: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smtClean="0">
                <a:latin typeface="Calibri" pitchFamily="34" charset="0"/>
                <a:cs typeface="Calibri" pitchFamily="34" charset="0"/>
              </a:rPr>
              <a:t>- Thu nhập bình quân của người dân đều có sự cải thiện theo thời gian nhưng vẫn còn sự phân hóa </a:t>
            </a:r>
            <a:r>
              <a:rPr lang="vi-VN" sz="3000" b="1" smtClean="0">
                <a:latin typeface="Calibri" pitchFamily="34" charset="0"/>
                <a:cs typeface="Calibri" pitchFamily="34" charset="0"/>
              </a:rPr>
              <a:t>giữa các vùng</a:t>
            </a:r>
            <a:r>
              <a:rPr lang="en-US" sz="3000" b="1" smtClean="0">
                <a:latin typeface="Calibri" pitchFamily="34" charset="0"/>
                <a:cs typeface="Calibri" pitchFamily="34" charset="0"/>
              </a:rPr>
              <a:t>.</a:t>
            </a:r>
            <a:endParaRPr lang="en-US" altLang="zh-CN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C0E9371-CED0-436F-9825-1F0DCB246CE9}"/>
              </a:ext>
            </a:extLst>
          </p:cNvPr>
          <p:cNvGrpSpPr/>
          <p:nvPr/>
        </p:nvGrpSpPr>
        <p:grpSpPr>
          <a:xfrm>
            <a:off x="3034143" y="29417"/>
            <a:ext cx="6123709" cy="646331"/>
            <a:chOff x="1399309" y="32676"/>
            <a:chExt cx="9393381" cy="64633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1690D37D-52A0-427A-B413-67DE3FA5A126}"/>
                </a:ext>
              </a:extLst>
            </p:cNvPr>
            <p:cNvSpPr/>
            <p:nvPr/>
          </p:nvSpPr>
          <p:spPr>
            <a:xfrm>
              <a:off x="1399309" y="41561"/>
              <a:ext cx="9393381" cy="63744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F115379-05E8-4E57-AF16-EFB3C011EDE9}"/>
                </a:ext>
              </a:extLst>
            </p:cNvPr>
            <p:cNvSpPr txBox="1"/>
            <p:nvPr/>
          </p:nvSpPr>
          <p:spPr>
            <a:xfrm>
              <a:off x="2217367" y="32676"/>
              <a:ext cx="77836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CÙNG SUY NGẪM</a:t>
              </a:r>
            </a:p>
          </p:txBody>
        </p:sp>
      </p:grpSp>
      <p:grpSp>
        <p:nvGrpSpPr>
          <p:cNvPr id="5" name="Group">
            <a:extLst>
              <a:ext uri="{FF2B5EF4-FFF2-40B4-BE49-F238E27FC236}">
                <a16:creationId xmlns="" xmlns:a16="http://schemas.microsoft.com/office/drawing/2014/main" id="{12DF5FDF-0AB7-4886-9EB6-E141A43282F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flipH="1">
            <a:off x="-34290" y="-95534"/>
            <a:ext cx="2290686" cy="2074441"/>
            <a:chOff x="844913" y="1518973"/>
            <a:chExt cx="3997341" cy="4260635"/>
          </a:xfrm>
        </p:grpSpPr>
        <p:grpSp>
          <p:nvGrpSpPr>
            <p:cNvPr id="6" name="Group 4">
              <a:extLst>
                <a:ext uri="{FF2B5EF4-FFF2-40B4-BE49-F238E27FC236}">
                  <a16:creationId xmlns="" xmlns:a16="http://schemas.microsoft.com/office/drawing/2014/main" id="{CC02EC90-AB0C-4917-AD70-F470B8FF683E}"/>
                </a:ext>
              </a:extLst>
            </p:cNvPr>
            <p:cNvGrpSpPr/>
            <p:nvPr/>
          </p:nvGrpSpPr>
          <p:grpSpPr>
            <a:xfrm>
              <a:off x="1079546" y="1518973"/>
              <a:ext cx="3520285" cy="3965391"/>
              <a:chOff x="4746173" y="2343734"/>
              <a:chExt cx="2592396" cy="2920169"/>
            </a:xfrm>
          </p:grpSpPr>
          <p:sp>
            <p:nvSpPr>
              <p:cNvPr id="79" name="Rectangle 13">
                <a:extLst>
                  <a:ext uri="{FF2B5EF4-FFF2-40B4-BE49-F238E27FC236}">
                    <a16:creationId xmlns="" xmlns:a16="http://schemas.microsoft.com/office/drawing/2014/main" id="{C3122031-726E-452F-8860-C3A9AAE3E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1316" y="3136352"/>
                <a:ext cx="131110" cy="566155"/>
              </a:xfrm>
              <a:prstGeom prst="rect">
                <a:avLst/>
              </a:prstGeom>
              <a:solidFill>
                <a:srgbClr val="1F497D">
                  <a:lumMod val="40000"/>
                  <a:lumOff val="60000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Rectangle 14">
                <a:extLst>
                  <a:ext uri="{FF2B5EF4-FFF2-40B4-BE49-F238E27FC236}">
                    <a16:creationId xmlns="" xmlns:a16="http://schemas.microsoft.com/office/drawing/2014/main" id="{72278C8B-15E1-4FC3-A322-DC04673C3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1316" y="3136352"/>
                <a:ext cx="131110" cy="566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Rectangle 15">
                <a:extLst>
                  <a:ext uri="{FF2B5EF4-FFF2-40B4-BE49-F238E27FC236}">
                    <a16:creationId xmlns="" xmlns:a16="http://schemas.microsoft.com/office/drawing/2014/main" id="{674C28BF-CDD0-4B55-8A14-0D20EC4C8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6167" y="3136352"/>
                <a:ext cx="125149" cy="566155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Rectangle 16">
                <a:extLst>
                  <a:ext uri="{FF2B5EF4-FFF2-40B4-BE49-F238E27FC236}">
                    <a16:creationId xmlns="" xmlns:a16="http://schemas.microsoft.com/office/drawing/2014/main" id="{81A1B8E6-8B87-4C35-A69A-60AAF10A9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6167" y="3136352"/>
                <a:ext cx="125149" cy="566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Freeform: Shape 17">
                <a:extLst>
                  <a:ext uri="{FF2B5EF4-FFF2-40B4-BE49-F238E27FC236}">
                    <a16:creationId xmlns="" xmlns:a16="http://schemas.microsoft.com/office/drawing/2014/main" id="{79AB8710-E4F0-4627-B749-7177266BE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583" y="2969484"/>
                <a:ext cx="1847454" cy="2294419"/>
              </a:xfrm>
              <a:custGeom>
                <a:avLst/>
                <a:gdLst>
                  <a:gd name="T0" fmla="*/ 310 w 310"/>
                  <a:gd name="T1" fmla="*/ 385 h 385"/>
                  <a:gd name="T2" fmla="*/ 0 w 310"/>
                  <a:gd name="T3" fmla="*/ 385 h 385"/>
                  <a:gd name="T4" fmla="*/ 0 w 310"/>
                  <a:gd name="T5" fmla="*/ 119 h 385"/>
                  <a:gd name="T6" fmla="*/ 156 w 310"/>
                  <a:gd name="T7" fmla="*/ 0 h 385"/>
                  <a:gd name="T8" fmla="*/ 310 w 310"/>
                  <a:gd name="T9" fmla="*/ 119 h 385"/>
                  <a:gd name="T10" fmla="*/ 310 w 310"/>
                  <a:gd name="T11" fmla="*/ 38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85">
                    <a:moveTo>
                      <a:pt x="310" y="385"/>
                    </a:moveTo>
                    <a:lnTo>
                      <a:pt x="0" y="385"/>
                    </a:lnTo>
                    <a:lnTo>
                      <a:pt x="0" y="119"/>
                    </a:lnTo>
                    <a:lnTo>
                      <a:pt x="156" y="0"/>
                    </a:lnTo>
                    <a:lnTo>
                      <a:pt x="310" y="119"/>
                    </a:lnTo>
                    <a:lnTo>
                      <a:pt x="310" y="385"/>
                    </a:lnTo>
                    <a:close/>
                  </a:path>
                </a:pathLst>
              </a:custGeom>
              <a:solidFill>
                <a:srgbClr val="1F497D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: Shape 18">
                <a:extLst>
                  <a:ext uri="{FF2B5EF4-FFF2-40B4-BE49-F238E27FC236}">
                    <a16:creationId xmlns="" xmlns:a16="http://schemas.microsoft.com/office/drawing/2014/main" id="{C92C50BF-DF36-4B15-A973-D93A1BBB7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583" y="2969484"/>
                <a:ext cx="1847454" cy="2294419"/>
              </a:xfrm>
              <a:custGeom>
                <a:avLst/>
                <a:gdLst>
                  <a:gd name="T0" fmla="*/ 310 w 310"/>
                  <a:gd name="T1" fmla="*/ 385 h 385"/>
                  <a:gd name="T2" fmla="*/ 0 w 310"/>
                  <a:gd name="T3" fmla="*/ 385 h 385"/>
                  <a:gd name="T4" fmla="*/ 0 w 310"/>
                  <a:gd name="T5" fmla="*/ 119 h 385"/>
                  <a:gd name="T6" fmla="*/ 156 w 310"/>
                  <a:gd name="T7" fmla="*/ 0 h 385"/>
                  <a:gd name="T8" fmla="*/ 310 w 310"/>
                  <a:gd name="T9" fmla="*/ 119 h 385"/>
                  <a:gd name="T10" fmla="*/ 310 w 310"/>
                  <a:gd name="T11" fmla="*/ 38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85">
                    <a:moveTo>
                      <a:pt x="310" y="385"/>
                    </a:moveTo>
                    <a:lnTo>
                      <a:pt x="0" y="385"/>
                    </a:lnTo>
                    <a:lnTo>
                      <a:pt x="0" y="119"/>
                    </a:lnTo>
                    <a:lnTo>
                      <a:pt x="156" y="0"/>
                    </a:lnTo>
                    <a:lnTo>
                      <a:pt x="310" y="119"/>
                    </a:lnTo>
                    <a:lnTo>
                      <a:pt x="310" y="38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Rectangle 20">
                <a:extLst>
                  <a:ext uri="{FF2B5EF4-FFF2-40B4-BE49-F238E27FC236}">
                    <a16:creationId xmlns="" xmlns:a16="http://schemas.microsoft.com/office/drawing/2014/main" id="{6F2BCCC7-7E1A-409A-B0F5-9E264895E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531" y="4071998"/>
                <a:ext cx="405248" cy="411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Rectangle 21">
                <a:extLst>
                  <a:ext uri="{FF2B5EF4-FFF2-40B4-BE49-F238E27FC236}">
                    <a16:creationId xmlns="" xmlns:a16="http://schemas.microsoft.com/office/drawing/2014/main" id="{F2179074-38C9-4DDF-BEA4-FB4FA9F79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368" y="4101796"/>
                <a:ext cx="172826" cy="154948"/>
              </a:xfrm>
              <a:prstGeom prst="rect">
                <a:avLst/>
              </a:prstGeom>
              <a:solidFill>
                <a:srgbClr val="B1F8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Rectangle 22">
                <a:extLst>
                  <a:ext uri="{FF2B5EF4-FFF2-40B4-BE49-F238E27FC236}">
                    <a16:creationId xmlns="" xmlns:a16="http://schemas.microsoft.com/office/drawing/2014/main" id="{544BC173-8538-4833-8BF7-6A0DFBED6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368" y="4101796"/>
                <a:ext cx="172826" cy="154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Rectangle 23">
                <a:extLst>
                  <a:ext uri="{FF2B5EF4-FFF2-40B4-BE49-F238E27FC236}">
                    <a16:creationId xmlns="" xmlns:a16="http://schemas.microsoft.com/office/drawing/2014/main" id="{D2B9F489-AFAA-426A-AE59-6BCBC9D62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114" y="4101796"/>
                <a:ext cx="172826" cy="154948"/>
              </a:xfrm>
              <a:prstGeom prst="rect">
                <a:avLst/>
              </a:prstGeom>
              <a:solidFill>
                <a:srgbClr val="B1F8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Rectangle 24">
                <a:extLst>
                  <a:ext uri="{FF2B5EF4-FFF2-40B4-BE49-F238E27FC236}">
                    <a16:creationId xmlns="" xmlns:a16="http://schemas.microsoft.com/office/drawing/2014/main" id="{B8C2F352-63B3-4AE0-AADA-DB292EEE5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114" y="4101796"/>
                <a:ext cx="172826" cy="154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Rectangle 25">
                <a:extLst>
                  <a:ext uri="{FF2B5EF4-FFF2-40B4-BE49-F238E27FC236}">
                    <a16:creationId xmlns="" xmlns:a16="http://schemas.microsoft.com/office/drawing/2014/main" id="{9B777D1C-F888-4905-A8FB-37BC2B185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368" y="4286541"/>
                <a:ext cx="172826" cy="166866"/>
              </a:xfrm>
              <a:prstGeom prst="rect">
                <a:avLst/>
              </a:prstGeom>
              <a:solidFill>
                <a:srgbClr val="B1F8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Rectangle 26">
                <a:extLst>
                  <a:ext uri="{FF2B5EF4-FFF2-40B4-BE49-F238E27FC236}">
                    <a16:creationId xmlns="" xmlns:a16="http://schemas.microsoft.com/office/drawing/2014/main" id="{DAFB2D4A-E7CA-42B6-B75D-CC3F424FA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368" y="4286541"/>
                <a:ext cx="172826" cy="166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Rectangle 27">
                <a:extLst>
                  <a:ext uri="{FF2B5EF4-FFF2-40B4-BE49-F238E27FC236}">
                    <a16:creationId xmlns="" xmlns:a16="http://schemas.microsoft.com/office/drawing/2014/main" id="{7F6406FC-8A22-431C-8527-50BA6A987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114" y="4286541"/>
                <a:ext cx="172826" cy="166866"/>
              </a:xfrm>
              <a:prstGeom prst="rect">
                <a:avLst/>
              </a:prstGeom>
              <a:solidFill>
                <a:srgbClr val="B1F8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Rectangle 28">
                <a:extLst>
                  <a:ext uri="{FF2B5EF4-FFF2-40B4-BE49-F238E27FC236}">
                    <a16:creationId xmlns="" xmlns:a16="http://schemas.microsoft.com/office/drawing/2014/main" id="{41D01F99-6E27-4918-A1A8-C8A61364F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114" y="4286541"/>
                <a:ext cx="172826" cy="166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Rectangle 29">
                <a:extLst>
                  <a:ext uri="{FF2B5EF4-FFF2-40B4-BE49-F238E27FC236}">
                    <a16:creationId xmlns="" xmlns:a16="http://schemas.microsoft.com/office/drawing/2014/main" id="{3B806D09-618E-48DA-9BF7-E5C36B059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5246" y="4071998"/>
                <a:ext cx="423126" cy="411208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Rectangle 30">
                <a:extLst>
                  <a:ext uri="{FF2B5EF4-FFF2-40B4-BE49-F238E27FC236}">
                    <a16:creationId xmlns="" xmlns:a16="http://schemas.microsoft.com/office/drawing/2014/main" id="{C9A4D723-0279-42D4-B3C0-BDD2BD4F1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9083" y="4101796"/>
                <a:ext cx="172826" cy="154948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Rectangle 31">
                <a:extLst>
                  <a:ext uri="{FF2B5EF4-FFF2-40B4-BE49-F238E27FC236}">
                    <a16:creationId xmlns="" xmlns:a16="http://schemas.microsoft.com/office/drawing/2014/main" id="{539FF4EF-A367-4C81-8F34-80D049056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5748" y="4101796"/>
                <a:ext cx="172826" cy="154948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Rectangle 32">
                <a:extLst>
                  <a:ext uri="{FF2B5EF4-FFF2-40B4-BE49-F238E27FC236}">
                    <a16:creationId xmlns="" xmlns:a16="http://schemas.microsoft.com/office/drawing/2014/main" id="{7C3854D5-2227-4827-96BB-06E202FA8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9083" y="4286541"/>
                <a:ext cx="172826" cy="166866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Rectangle 33">
                <a:extLst>
                  <a:ext uri="{FF2B5EF4-FFF2-40B4-BE49-F238E27FC236}">
                    <a16:creationId xmlns="" xmlns:a16="http://schemas.microsoft.com/office/drawing/2014/main" id="{4EE0525C-3749-490C-BC0F-7805AEE95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5748" y="4286541"/>
                <a:ext cx="172826" cy="166866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Rectangle 34">
                <a:extLst>
                  <a:ext uri="{FF2B5EF4-FFF2-40B4-BE49-F238E27FC236}">
                    <a16:creationId xmlns="" xmlns:a16="http://schemas.microsoft.com/office/drawing/2014/main" id="{5CAF0BDB-6AC8-4469-99DE-9E77C00C6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7779" y="5204308"/>
                <a:ext cx="721103" cy="59595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Rectangle 35">
                <a:extLst>
                  <a:ext uri="{FF2B5EF4-FFF2-40B4-BE49-F238E27FC236}">
                    <a16:creationId xmlns="" xmlns:a16="http://schemas.microsoft.com/office/drawing/2014/main" id="{0A9B01EF-7D38-411A-B7AA-D8E9DF7F0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7779" y="5204308"/>
                <a:ext cx="721103" cy="59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: Shape 36">
                <a:extLst>
                  <a:ext uri="{FF2B5EF4-FFF2-40B4-BE49-F238E27FC236}">
                    <a16:creationId xmlns="" xmlns:a16="http://schemas.microsoft.com/office/drawing/2014/main" id="{5733CCDA-FEC8-4C6E-8F34-E8130502B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9091" y="4429570"/>
                <a:ext cx="506561" cy="774739"/>
              </a:xfrm>
              <a:custGeom>
                <a:avLst/>
                <a:gdLst>
                  <a:gd name="T0" fmla="*/ 36 w 36"/>
                  <a:gd name="T1" fmla="*/ 55 h 55"/>
                  <a:gd name="T2" fmla="*/ 36 w 36"/>
                  <a:gd name="T3" fmla="*/ 22 h 55"/>
                  <a:gd name="T4" fmla="*/ 18 w 36"/>
                  <a:gd name="T5" fmla="*/ 0 h 55"/>
                  <a:gd name="T6" fmla="*/ 0 w 36"/>
                  <a:gd name="T7" fmla="*/ 22 h 55"/>
                  <a:gd name="T8" fmla="*/ 0 w 36"/>
                  <a:gd name="T9" fmla="*/ 55 h 55"/>
                  <a:gd name="T10" fmla="*/ 36 w 36"/>
                  <a:gd name="T11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55">
                    <a:moveTo>
                      <a:pt x="36" y="55"/>
                    </a:move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9"/>
                      <a:pt x="28" y="0"/>
                      <a:pt x="18" y="0"/>
                    </a:cubicBezTo>
                    <a:cubicBezTo>
                      <a:pt x="8" y="0"/>
                      <a:pt x="0" y="9"/>
                      <a:pt x="0" y="22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36" y="55"/>
                      <a:pt x="36" y="55"/>
                      <a:pt x="36" y="5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Freeform: Shape 37">
                <a:extLst>
                  <a:ext uri="{FF2B5EF4-FFF2-40B4-BE49-F238E27FC236}">
                    <a16:creationId xmlns="" xmlns:a16="http://schemas.microsoft.com/office/drawing/2014/main" id="{9E08C274-9E91-4207-AC85-E24E8BEFF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1009" y="4441488"/>
                <a:ext cx="482723" cy="762820"/>
              </a:xfrm>
              <a:custGeom>
                <a:avLst/>
                <a:gdLst>
                  <a:gd name="T0" fmla="*/ 0 w 34"/>
                  <a:gd name="T1" fmla="*/ 54 h 54"/>
                  <a:gd name="T2" fmla="*/ 0 w 34"/>
                  <a:gd name="T3" fmla="*/ 21 h 54"/>
                  <a:gd name="T4" fmla="*/ 17 w 34"/>
                  <a:gd name="T5" fmla="*/ 0 h 54"/>
                  <a:gd name="T6" fmla="*/ 34 w 34"/>
                  <a:gd name="T7" fmla="*/ 21 h 54"/>
                  <a:gd name="T8" fmla="*/ 34 w 34"/>
                  <a:gd name="T9" fmla="*/ 54 h 54"/>
                  <a:gd name="T10" fmla="*/ 0 w 34"/>
                  <a:gd name="T1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0" y="54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9"/>
                      <a:pt x="8" y="0"/>
                      <a:pt x="17" y="0"/>
                    </a:cubicBezTo>
                    <a:cubicBezTo>
                      <a:pt x="26" y="0"/>
                      <a:pt x="34" y="9"/>
                      <a:pt x="34" y="21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0" y="54"/>
                      <a:pt x="0" y="54"/>
                      <a:pt x="0" y="54"/>
                    </a:cubicBezTo>
                  </a:path>
                </a:pathLst>
              </a:custGeom>
              <a:solidFill>
                <a:srgbClr val="1F497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Oval 38">
                <a:extLst>
                  <a:ext uri="{FF2B5EF4-FFF2-40B4-BE49-F238E27FC236}">
                    <a16:creationId xmlns="" xmlns:a16="http://schemas.microsoft.com/office/drawing/2014/main" id="{C01AFF8B-4F9B-4D6E-8523-3BCC323512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0806" y="4822899"/>
                <a:ext cx="41717" cy="41717"/>
              </a:xfrm>
              <a:prstGeom prst="ellipse">
                <a:avLst/>
              </a:prstGeom>
              <a:solidFill>
                <a:srgbClr val="FFF7E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Freeform: Shape 39">
                <a:extLst>
                  <a:ext uri="{FF2B5EF4-FFF2-40B4-BE49-F238E27FC236}">
                    <a16:creationId xmlns="" xmlns:a16="http://schemas.microsoft.com/office/drawing/2014/main" id="{205B5A9D-8E4C-46A9-8C98-4C6533FBB5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173" y="2927769"/>
                <a:ext cx="2592396" cy="959485"/>
              </a:xfrm>
              <a:custGeom>
                <a:avLst/>
                <a:gdLst>
                  <a:gd name="T0" fmla="*/ 0 w 435"/>
                  <a:gd name="T1" fmla="*/ 161 h 161"/>
                  <a:gd name="T2" fmla="*/ 52 w 435"/>
                  <a:gd name="T3" fmla="*/ 161 h 161"/>
                  <a:gd name="T4" fmla="*/ 217 w 435"/>
                  <a:gd name="T5" fmla="*/ 40 h 161"/>
                  <a:gd name="T6" fmla="*/ 388 w 435"/>
                  <a:gd name="T7" fmla="*/ 161 h 161"/>
                  <a:gd name="T8" fmla="*/ 435 w 435"/>
                  <a:gd name="T9" fmla="*/ 161 h 161"/>
                  <a:gd name="T10" fmla="*/ 217 w 435"/>
                  <a:gd name="T11" fmla="*/ 0 h 161"/>
                  <a:gd name="T12" fmla="*/ 0 w 435"/>
                  <a:gd name="T13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5" h="161">
                    <a:moveTo>
                      <a:pt x="0" y="161"/>
                    </a:moveTo>
                    <a:lnTo>
                      <a:pt x="52" y="161"/>
                    </a:lnTo>
                    <a:lnTo>
                      <a:pt x="217" y="40"/>
                    </a:lnTo>
                    <a:lnTo>
                      <a:pt x="388" y="161"/>
                    </a:lnTo>
                    <a:lnTo>
                      <a:pt x="435" y="161"/>
                    </a:lnTo>
                    <a:lnTo>
                      <a:pt x="217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Freeform: Shape 40">
                <a:extLst>
                  <a:ext uri="{FF2B5EF4-FFF2-40B4-BE49-F238E27FC236}">
                    <a16:creationId xmlns="" xmlns:a16="http://schemas.microsoft.com/office/drawing/2014/main" id="{70461DC3-66AF-43E8-9280-90302071B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173" y="2927769"/>
                <a:ext cx="2592396" cy="959485"/>
              </a:xfrm>
              <a:custGeom>
                <a:avLst/>
                <a:gdLst>
                  <a:gd name="T0" fmla="*/ 0 w 435"/>
                  <a:gd name="T1" fmla="*/ 161 h 161"/>
                  <a:gd name="T2" fmla="*/ 52 w 435"/>
                  <a:gd name="T3" fmla="*/ 161 h 161"/>
                  <a:gd name="T4" fmla="*/ 217 w 435"/>
                  <a:gd name="T5" fmla="*/ 40 h 161"/>
                  <a:gd name="T6" fmla="*/ 388 w 435"/>
                  <a:gd name="T7" fmla="*/ 161 h 161"/>
                  <a:gd name="T8" fmla="*/ 435 w 435"/>
                  <a:gd name="T9" fmla="*/ 161 h 161"/>
                  <a:gd name="T10" fmla="*/ 217 w 435"/>
                  <a:gd name="T11" fmla="*/ 0 h 161"/>
                  <a:gd name="T12" fmla="*/ 0 w 435"/>
                  <a:gd name="T13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5" h="161">
                    <a:moveTo>
                      <a:pt x="0" y="161"/>
                    </a:moveTo>
                    <a:lnTo>
                      <a:pt x="52" y="161"/>
                    </a:lnTo>
                    <a:lnTo>
                      <a:pt x="217" y="40"/>
                    </a:lnTo>
                    <a:lnTo>
                      <a:pt x="388" y="161"/>
                    </a:lnTo>
                    <a:lnTo>
                      <a:pt x="435" y="161"/>
                    </a:lnTo>
                    <a:lnTo>
                      <a:pt x="217" y="0"/>
                    </a:lnTo>
                    <a:lnTo>
                      <a:pt x="0" y="16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Rectangle 41">
                <a:extLst>
                  <a:ext uri="{FF2B5EF4-FFF2-40B4-BE49-F238E27FC236}">
                    <a16:creationId xmlns="" xmlns:a16="http://schemas.microsoft.com/office/drawing/2014/main" id="{EDB989F3-DB77-4249-A129-77FE73FBA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531" y="3082717"/>
                <a:ext cx="351612" cy="5363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Oval 42">
                <a:extLst>
                  <a:ext uri="{FF2B5EF4-FFF2-40B4-BE49-F238E27FC236}">
                    <a16:creationId xmlns="" xmlns:a16="http://schemas.microsoft.com/office/drawing/2014/main" id="{2A5AC53B-958B-4115-A758-9873C463F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2726" y="3464126"/>
                <a:ext cx="399288" cy="393330"/>
              </a:xfrm>
              <a:prstGeom prst="ellipse">
                <a:avLst/>
              </a:prstGeom>
              <a:solidFill>
                <a:srgbClr val="000099">
                  <a:lumMod val="65000"/>
                  <a:lumOff val="35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Oval 43">
                <a:extLst>
                  <a:ext uri="{FF2B5EF4-FFF2-40B4-BE49-F238E27FC236}">
                    <a16:creationId xmlns="" xmlns:a16="http://schemas.microsoft.com/office/drawing/2014/main" id="{7B710DA7-E86A-44ED-AA64-AEA01C20C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4240" y="3535639"/>
                <a:ext cx="256260" cy="25626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Freeform: Shape 44">
                <a:extLst>
                  <a:ext uri="{FF2B5EF4-FFF2-40B4-BE49-F238E27FC236}">
                    <a16:creationId xmlns="" xmlns:a16="http://schemas.microsoft.com/office/drawing/2014/main" id="{815567FB-5466-438A-9415-23819F9F8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6068" y="3845537"/>
                <a:ext cx="71514" cy="417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7 h 7"/>
                  <a:gd name="T4" fmla="*/ 12 w 12"/>
                  <a:gd name="T5" fmla="*/ 0 h 7"/>
                  <a:gd name="T6" fmla="*/ 12 w 12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0" y="7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6C982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Freeform: Shape 45">
                <a:extLst>
                  <a:ext uri="{FF2B5EF4-FFF2-40B4-BE49-F238E27FC236}">
                    <a16:creationId xmlns="" xmlns:a16="http://schemas.microsoft.com/office/drawing/2014/main" id="{B06A4420-2122-4D36-982A-74B9EDEBE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6068" y="3845537"/>
                <a:ext cx="71514" cy="417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7 h 7"/>
                  <a:gd name="T4" fmla="*/ 12 w 12"/>
                  <a:gd name="T5" fmla="*/ 0 h 7"/>
                  <a:gd name="T6" fmla="*/ 12 w 12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0" y="7"/>
                    </a:lnTo>
                    <a:lnTo>
                      <a:pt x="12" y="0"/>
                    </a:lnTo>
                    <a:lnTo>
                      <a:pt x="1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Freeform: Shape 46">
                <a:extLst>
                  <a:ext uri="{FF2B5EF4-FFF2-40B4-BE49-F238E27FC236}">
                    <a16:creationId xmlns="" xmlns:a16="http://schemas.microsoft.com/office/drawing/2014/main" id="{34446AC3-5590-408B-AB5A-2F6B77FDC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583" y="3166149"/>
                <a:ext cx="911809" cy="2097754"/>
              </a:xfrm>
              <a:custGeom>
                <a:avLst/>
                <a:gdLst>
                  <a:gd name="T0" fmla="*/ 11 w 65"/>
                  <a:gd name="T1" fmla="*/ 93 h 148"/>
                  <a:gd name="T2" fmla="*/ 11 w 65"/>
                  <a:gd name="T3" fmla="*/ 64 h 148"/>
                  <a:gd name="T4" fmla="*/ 40 w 65"/>
                  <a:gd name="T5" fmla="*/ 64 h 148"/>
                  <a:gd name="T6" fmla="*/ 40 w 65"/>
                  <a:gd name="T7" fmla="*/ 93 h 148"/>
                  <a:gd name="T8" fmla="*/ 11 w 65"/>
                  <a:gd name="T9" fmla="*/ 93 h 148"/>
                  <a:gd name="T10" fmla="*/ 65 w 65"/>
                  <a:gd name="T11" fmla="*/ 0 h 148"/>
                  <a:gd name="T12" fmla="*/ 0 w 65"/>
                  <a:gd name="T13" fmla="*/ 48 h 148"/>
                  <a:gd name="T14" fmla="*/ 0 w 65"/>
                  <a:gd name="T15" fmla="*/ 48 h 148"/>
                  <a:gd name="T16" fmla="*/ 0 w 65"/>
                  <a:gd name="T17" fmla="*/ 148 h 148"/>
                  <a:gd name="T18" fmla="*/ 40 w 65"/>
                  <a:gd name="T19" fmla="*/ 148 h 148"/>
                  <a:gd name="T20" fmla="*/ 40 w 65"/>
                  <a:gd name="T21" fmla="*/ 144 h 148"/>
                  <a:gd name="T22" fmla="*/ 65 w 65"/>
                  <a:gd name="T23" fmla="*/ 144 h 148"/>
                  <a:gd name="T24" fmla="*/ 47 w 65"/>
                  <a:gd name="T25" fmla="*/ 144 h 148"/>
                  <a:gd name="T26" fmla="*/ 47 w 65"/>
                  <a:gd name="T27" fmla="*/ 111 h 148"/>
                  <a:gd name="T28" fmla="*/ 65 w 65"/>
                  <a:gd name="T29" fmla="*/ 89 h 148"/>
                  <a:gd name="T30" fmla="*/ 65 w 65"/>
                  <a:gd name="T31" fmla="*/ 89 h 148"/>
                  <a:gd name="T32" fmla="*/ 65 w 65"/>
                  <a:gd name="T33" fmla="*/ 49 h 148"/>
                  <a:gd name="T34" fmla="*/ 65 w 65"/>
                  <a:gd name="T35" fmla="*/ 49 h 148"/>
                  <a:gd name="T36" fmla="*/ 51 w 65"/>
                  <a:gd name="T37" fmla="*/ 35 h 148"/>
                  <a:gd name="T38" fmla="*/ 65 w 65"/>
                  <a:gd name="T39" fmla="*/ 21 h 148"/>
                  <a:gd name="T40" fmla="*/ 65 w 65"/>
                  <a:gd name="T41" fmla="*/ 21 h 148"/>
                  <a:gd name="T42" fmla="*/ 65 w 65"/>
                  <a:gd name="T4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5" h="148">
                    <a:moveTo>
                      <a:pt x="11" y="93"/>
                    </a:moveTo>
                    <a:cubicBezTo>
                      <a:pt x="11" y="64"/>
                      <a:pt x="11" y="64"/>
                      <a:pt x="11" y="64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40" y="93"/>
                      <a:pt x="40" y="93"/>
                      <a:pt x="40" y="93"/>
                    </a:cubicBezTo>
                    <a:cubicBezTo>
                      <a:pt x="11" y="93"/>
                      <a:pt x="11" y="93"/>
                      <a:pt x="11" y="93"/>
                    </a:cubicBezTo>
                    <a:moveTo>
                      <a:pt x="65" y="0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40" y="148"/>
                      <a:pt x="40" y="148"/>
                      <a:pt x="40" y="148"/>
                    </a:cubicBezTo>
                    <a:cubicBezTo>
                      <a:pt x="40" y="144"/>
                      <a:pt x="40" y="144"/>
                      <a:pt x="40" y="144"/>
                    </a:cubicBezTo>
                    <a:cubicBezTo>
                      <a:pt x="65" y="144"/>
                      <a:pt x="65" y="144"/>
                      <a:pt x="65" y="144"/>
                    </a:cubicBezTo>
                    <a:cubicBezTo>
                      <a:pt x="47" y="144"/>
                      <a:pt x="47" y="144"/>
                      <a:pt x="47" y="144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47" y="98"/>
                      <a:pt x="55" y="89"/>
                      <a:pt x="65" y="89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57" y="49"/>
                      <a:pt x="51" y="43"/>
                      <a:pt x="51" y="35"/>
                    </a:cubicBezTo>
                    <a:cubicBezTo>
                      <a:pt x="51" y="27"/>
                      <a:pt x="57" y="21"/>
                      <a:pt x="65" y="21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65" y="0"/>
                      <a:pt x="65" y="0"/>
                      <a:pt x="65" y="0"/>
                    </a:cubicBezTo>
                  </a:path>
                </a:pathLst>
              </a:custGeom>
              <a:solidFill>
                <a:srgbClr val="1F497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Freeform: Shape 48">
                <a:extLst>
                  <a:ext uri="{FF2B5EF4-FFF2-40B4-BE49-F238E27FC236}">
                    <a16:creationId xmlns="" xmlns:a16="http://schemas.microsoft.com/office/drawing/2014/main" id="{29B3433A-C66E-4721-8830-FFB2984AB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531" y="4071998"/>
                <a:ext cx="405248" cy="411208"/>
              </a:xfrm>
              <a:custGeom>
                <a:avLst/>
                <a:gdLst>
                  <a:gd name="T0" fmla="*/ 4 w 68"/>
                  <a:gd name="T1" fmla="*/ 64 h 69"/>
                  <a:gd name="T2" fmla="*/ 4 w 68"/>
                  <a:gd name="T3" fmla="*/ 36 h 69"/>
                  <a:gd name="T4" fmla="*/ 33 w 68"/>
                  <a:gd name="T5" fmla="*/ 36 h 69"/>
                  <a:gd name="T6" fmla="*/ 33 w 68"/>
                  <a:gd name="T7" fmla="*/ 64 h 69"/>
                  <a:gd name="T8" fmla="*/ 4 w 68"/>
                  <a:gd name="T9" fmla="*/ 64 h 69"/>
                  <a:gd name="T10" fmla="*/ 35 w 68"/>
                  <a:gd name="T11" fmla="*/ 64 h 69"/>
                  <a:gd name="T12" fmla="*/ 35 w 68"/>
                  <a:gd name="T13" fmla="*/ 36 h 69"/>
                  <a:gd name="T14" fmla="*/ 64 w 68"/>
                  <a:gd name="T15" fmla="*/ 36 h 69"/>
                  <a:gd name="T16" fmla="*/ 64 w 68"/>
                  <a:gd name="T17" fmla="*/ 64 h 69"/>
                  <a:gd name="T18" fmla="*/ 35 w 68"/>
                  <a:gd name="T19" fmla="*/ 64 h 69"/>
                  <a:gd name="T20" fmla="*/ 4 w 68"/>
                  <a:gd name="T21" fmla="*/ 31 h 69"/>
                  <a:gd name="T22" fmla="*/ 4 w 68"/>
                  <a:gd name="T23" fmla="*/ 5 h 69"/>
                  <a:gd name="T24" fmla="*/ 33 w 68"/>
                  <a:gd name="T25" fmla="*/ 5 h 69"/>
                  <a:gd name="T26" fmla="*/ 33 w 68"/>
                  <a:gd name="T27" fmla="*/ 31 h 69"/>
                  <a:gd name="T28" fmla="*/ 4 w 68"/>
                  <a:gd name="T29" fmla="*/ 31 h 69"/>
                  <a:gd name="T30" fmla="*/ 35 w 68"/>
                  <a:gd name="T31" fmla="*/ 31 h 69"/>
                  <a:gd name="T32" fmla="*/ 35 w 68"/>
                  <a:gd name="T33" fmla="*/ 5 h 69"/>
                  <a:gd name="T34" fmla="*/ 64 w 68"/>
                  <a:gd name="T35" fmla="*/ 5 h 69"/>
                  <a:gd name="T36" fmla="*/ 64 w 68"/>
                  <a:gd name="T37" fmla="*/ 31 h 69"/>
                  <a:gd name="T38" fmla="*/ 35 w 68"/>
                  <a:gd name="T39" fmla="*/ 31 h 69"/>
                  <a:gd name="T40" fmla="*/ 68 w 68"/>
                  <a:gd name="T41" fmla="*/ 0 h 69"/>
                  <a:gd name="T42" fmla="*/ 0 w 68"/>
                  <a:gd name="T43" fmla="*/ 0 h 69"/>
                  <a:gd name="T44" fmla="*/ 0 w 68"/>
                  <a:gd name="T45" fmla="*/ 69 h 69"/>
                  <a:gd name="T46" fmla="*/ 68 w 68"/>
                  <a:gd name="T47" fmla="*/ 69 h 69"/>
                  <a:gd name="T48" fmla="*/ 68 w 68"/>
                  <a:gd name="T4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8" h="69">
                    <a:moveTo>
                      <a:pt x="4" y="64"/>
                    </a:moveTo>
                    <a:lnTo>
                      <a:pt x="4" y="36"/>
                    </a:lnTo>
                    <a:lnTo>
                      <a:pt x="33" y="36"/>
                    </a:lnTo>
                    <a:lnTo>
                      <a:pt x="33" y="64"/>
                    </a:lnTo>
                    <a:lnTo>
                      <a:pt x="4" y="64"/>
                    </a:lnTo>
                    <a:moveTo>
                      <a:pt x="35" y="64"/>
                    </a:moveTo>
                    <a:lnTo>
                      <a:pt x="35" y="36"/>
                    </a:lnTo>
                    <a:lnTo>
                      <a:pt x="64" y="36"/>
                    </a:lnTo>
                    <a:lnTo>
                      <a:pt x="64" y="64"/>
                    </a:lnTo>
                    <a:lnTo>
                      <a:pt x="35" y="64"/>
                    </a:lnTo>
                    <a:moveTo>
                      <a:pt x="4" y="31"/>
                    </a:moveTo>
                    <a:lnTo>
                      <a:pt x="4" y="5"/>
                    </a:lnTo>
                    <a:lnTo>
                      <a:pt x="33" y="5"/>
                    </a:lnTo>
                    <a:lnTo>
                      <a:pt x="33" y="31"/>
                    </a:lnTo>
                    <a:lnTo>
                      <a:pt x="4" y="31"/>
                    </a:lnTo>
                    <a:moveTo>
                      <a:pt x="35" y="31"/>
                    </a:moveTo>
                    <a:lnTo>
                      <a:pt x="35" y="5"/>
                    </a:lnTo>
                    <a:lnTo>
                      <a:pt x="64" y="5"/>
                    </a:lnTo>
                    <a:lnTo>
                      <a:pt x="64" y="31"/>
                    </a:lnTo>
                    <a:lnTo>
                      <a:pt x="35" y="31"/>
                    </a:lnTo>
                    <a:moveTo>
                      <a:pt x="68" y="0"/>
                    </a:moveTo>
                    <a:lnTo>
                      <a:pt x="0" y="0"/>
                    </a:lnTo>
                    <a:lnTo>
                      <a:pt x="0" y="69"/>
                    </a:lnTo>
                    <a:lnTo>
                      <a:pt x="68" y="69"/>
                    </a:lnTo>
                    <a:lnTo>
                      <a:pt x="6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Rectangle 49">
                <a:extLst>
                  <a:ext uri="{FF2B5EF4-FFF2-40B4-BE49-F238E27FC236}">
                    <a16:creationId xmlns="" xmlns:a16="http://schemas.microsoft.com/office/drawing/2014/main" id="{FF2AD40D-9E78-4A6A-91C5-E024ED690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368" y="4101796"/>
                <a:ext cx="172826" cy="154948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Rectangle 50">
                <a:extLst>
                  <a:ext uri="{FF2B5EF4-FFF2-40B4-BE49-F238E27FC236}">
                    <a16:creationId xmlns="" xmlns:a16="http://schemas.microsoft.com/office/drawing/2014/main" id="{72EF1336-B1FA-46D8-A858-544AEA718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368" y="4101796"/>
                <a:ext cx="172826" cy="154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Rectangle 51">
                <a:extLst>
                  <a:ext uri="{FF2B5EF4-FFF2-40B4-BE49-F238E27FC236}">
                    <a16:creationId xmlns="" xmlns:a16="http://schemas.microsoft.com/office/drawing/2014/main" id="{3C0E7F2A-4A0A-428A-A9EA-26EBC59D3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114" y="4101796"/>
                <a:ext cx="172826" cy="154948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Rectangle 52">
                <a:extLst>
                  <a:ext uri="{FF2B5EF4-FFF2-40B4-BE49-F238E27FC236}">
                    <a16:creationId xmlns="" xmlns:a16="http://schemas.microsoft.com/office/drawing/2014/main" id="{E78323AA-879D-435B-975C-0C9CDF628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114" y="4101796"/>
                <a:ext cx="172826" cy="154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Rectangle 53">
                <a:extLst>
                  <a:ext uri="{FF2B5EF4-FFF2-40B4-BE49-F238E27FC236}">
                    <a16:creationId xmlns="" xmlns:a16="http://schemas.microsoft.com/office/drawing/2014/main" id="{45C536D2-EE44-45B1-8881-73D04ACAF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368" y="4286541"/>
                <a:ext cx="172826" cy="166866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Rectangle 54">
                <a:extLst>
                  <a:ext uri="{FF2B5EF4-FFF2-40B4-BE49-F238E27FC236}">
                    <a16:creationId xmlns="" xmlns:a16="http://schemas.microsoft.com/office/drawing/2014/main" id="{2BF807DB-D5EE-45AA-8A75-F6158165AD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368" y="4286541"/>
                <a:ext cx="172826" cy="166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Rectangle 55">
                <a:extLst>
                  <a:ext uri="{FF2B5EF4-FFF2-40B4-BE49-F238E27FC236}">
                    <a16:creationId xmlns="" xmlns:a16="http://schemas.microsoft.com/office/drawing/2014/main" id="{EF83F458-96DC-4906-8C8E-B880EF4DA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114" y="4286541"/>
                <a:ext cx="172826" cy="166866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Rectangle 56">
                <a:extLst>
                  <a:ext uri="{FF2B5EF4-FFF2-40B4-BE49-F238E27FC236}">
                    <a16:creationId xmlns="" xmlns:a16="http://schemas.microsoft.com/office/drawing/2014/main" id="{AC7A8142-8E1C-45A3-BC4E-42A0C29FC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114" y="4286541"/>
                <a:ext cx="172826" cy="166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Rectangle 57">
                <a:extLst>
                  <a:ext uri="{FF2B5EF4-FFF2-40B4-BE49-F238E27FC236}">
                    <a16:creationId xmlns="" xmlns:a16="http://schemas.microsoft.com/office/drawing/2014/main" id="{6DF48723-51BE-4BA0-8C9D-668BAEA9D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7777" y="5204308"/>
                <a:ext cx="351612" cy="59595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Rectangle 58">
                <a:extLst>
                  <a:ext uri="{FF2B5EF4-FFF2-40B4-BE49-F238E27FC236}">
                    <a16:creationId xmlns="" xmlns:a16="http://schemas.microsoft.com/office/drawing/2014/main" id="{C29FA062-162C-480F-8FFB-1759C6F61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7777" y="5204308"/>
                <a:ext cx="351612" cy="59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: Shape 59">
                <a:extLst>
                  <a:ext uri="{FF2B5EF4-FFF2-40B4-BE49-F238E27FC236}">
                    <a16:creationId xmlns="" xmlns:a16="http://schemas.microsoft.com/office/drawing/2014/main" id="{EF2EBEAD-7F09-4709-B133-99CF91FA4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9089" y="4429570"/>
                <a:ext cx="250300" cy="774739"/>
              </a:xfrm>
              <a:custGeom>
                <a:avLst/>
                <a:gdLst>
                  <a:gd name="T0" fmla="*/ 18 w 18"/>
                  <a:gd name="T1" fmla="*/ 0 h 55"/>
                  <a:gd name="T2" fmla="*/ 0 w 18"/>
                  <a:gd name="T3" fmla="*/ 22 h 55"/>
                  <a:gd name="T4" fmla="*/ 0 w 18"/>
                  <a:gd name="T5" fmla="*/ 55 h 55"/>
                  <a:gd name="T6" fmla="*/ 18 w 18"/>
                  <a:gd name="T7" fmla="*/ 55 h 55"/>
                  <a:gd name="T8" fmla="*/ 1 w 18"/>
                  <a:gd name="T9" fmla="*/ 55 h 55"/>
                  <a:gd name="T10" fmla="*/ 1 w 18"/>
                  <a:gd name="T11" fmla="*/ 22 h 55"/>
                  <a:gd name="T12" fmla="*/ 18 w 18"/>
                  <a:gd name="T13" fmla="*/ 1 h 55"/>
                  <a:gd name="T14" fmla="*/ 18 w 18"/>
                  <a:gd name="T15" fmla="*/ 1 h 55"/>
                  <a:gd name="T16" fmla="*/ 18 w 18"/>
                  <a:gd name="T17" fmla="*/ 0 h 55"/>
                  <a:gd name="T18" fmla="*/ 18 w 18"/>
                  <a:gd name="T1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55">
                    <a:moveTo>
                      <a:pt x="18" y="0"/>
                    </a:moveTo>
                    <a:cubicBezTo>
                      <a:pt x="8" y="0"/>
                      <a:pt x="0" y="9"/>
                      <a:pt x="0" y="22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10"/>
                      <a:pt x="9" y="1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: Shape 60">
                <a:extLst>
                  <a:ext uri="{FF2B5EF4-FFF2-40B4-BE49-F238E27FC236}">
                    <a16:creationId xmlns="" xmlns:a16="http://schemas.microsoft.com/office/drawing/2014/main" id="{71ACE098-991B-4714-A1F0-F02F272E4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1009" y="4441488"/>
                <a:ext cx="238382" cy="762820"/>
              </a:xfrm>
              <a:custGeom>
                <a:avLst/>
                <a:gdLst>
                  <a:gd name="T0" fmla="*/ 4 w 17"/>
                  <a:gd name="T1" fmla="*/ 30 h 54"/>
                  <a:gd name="T2" fmla="*/ 2 w 17"/>
                  <a:gd name="T3" fmla="*/ 29 h 54"/>
                  <a:gd name="T4" fmla="*/ 4 w 17"/>
                  <a:gd name="T5" fmla="*/ 27 h 54"/>
                  <a:gd name="T6" fmla="*/ 5 w 17"/>
                  <a:gd name="T7" fmla="*/ 29 h 54"/>
                  <a:gd name="T8" fmla="*/ 4 w 17"/>
                  <a:gd name="T9" fmla="*/ 30 h 54"/>
                  <a:gd name="T10" fmla="*/ 17 w 17"/>
                  <a:gd name="T11" fmla="*/ 0 h 54"/>
                  <a:gd name="T12" fmla="*/ 0 w 17"/>
                  <a:gd name="T13" fmla="*/ 21 h 54"/>
                  <a:gd name="T14" fmla="*/ 0 w 17"/>
                  <a:gd name="T15" fmla="*/ 54 h 54"/>
                  <a:gd name="T16" fmla="*/ 17 w 17"/>
                  <a:gd name="T17" fmla="*/ 54 h 54"/>
                  <a:gd name="T18" fmla="*/ 17 w 17"/>
                  <a:gd name="T19" fmla="*/ 0 h 54"/>
                  <a:gd name="T20" fmla="*/ 17 w 17"/>
                  <a:gd name="T2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54">
                    <a:moveTo>
                      <a:pt x="4" y="30"/>
                    </a:moveTo>
                    <a:cubicBezTo>
                      <a:pt x="3" y="30"/>
                      <a:pt x="2" y="30"/>
                      <a:pt x="2" y="29"/>
                    </a:cubicBezTo>
                    <a:cubicBezTo>
                      <a:pt x="2" y="28"/>
                      <a:pt x="3" y="27"/>
                      <a:pt x="4" y="27"/>
                    </a:cubicBezTo>
                    <a:cubicBezTo>
                      <a:pt x="5" y="27"/>
                      <a:pt x="5" y="28"/>
                      <a:pt x="5" y="29"/>
                    </a:cubicBezTo>
                    <a:cubicBezTo>
                      <a:pt x="5" y="30"/>
                      <a:pt x="5" y="30"/>
                      <a:pt x="4" y="30"/>
                    </a:cubicBezTo>
                    <a:moveTo>
                      <a:pt x="17" y="0"/>
                    </a:moveTo>
                    <a:cubicBezTo>
                      <a:pt x="8" y="0"/>
                      <a:pt x="0" y="9"/>
                      <a:pt x="0" y="2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1F497D">
                  <a:lumMod val="40000"/>
                  <a:lumOff val="6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Oval 61">
                <a:extLst>
                  <a:ext uri="{FF2B5EF4-FFF2-40B4-BE49-F238E27FC236}">
                    <a16:creationId xmlns="" xmlns:a16="http://schemas.microsoft.com/office/drawing/2014/main" id="{4A19CE71-8743-4FC0-96C4-032D333C3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0806" y="4822899"/>
                <a:ext cx="41717" cy="41717"/>
              </a:xfrm>
              <a:prstGeom prst="ellipse">
                <a:avLst/>
              </a:prstGeom>
              <a:solidFill>
                <a:srgbClr val="E6E0D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: Shape 62">
                <a:extLst>
                  <a:ext uri="{FF2B5EF4-FFF2-40B4-BE49-F238E27FC236}">
                    <a16:creationId xmlns="" xmlns:a16="http://schemas.microsoft.com/office/drawing/2014/main" id="{4C6CC833-B909-43BC-8307-F3916A26E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173" y="2927767"/>
                <a:ext cx="1293219" cy="959485"/>
              </a:xfrm>
              <a:custGeom>
                <a:avLst/>
                <a:gdLst>
                  <a:gd name="T0" fmla="*/ 217 w 217"/>
                  <a:gd name="T1" fmla="*/ 0 h 161"/>
                  <a:gd name="T2" fmla="*/ 120 w 217"/>
                  <a:gd name="T3" fmla="*/ 73 h 161"/>
                  <a:gd name="T4" fmla="*/ 99 w 217"/>
                  <a:gd name="T5" fmla="*/ 88 h 161"/>
                  <a:gd name="T6" fmla="*/ 0 w 217"/>
                  <a:gd name="T7" fmla="*/ 161 h 161"/>
                  <a:gd name="T8" fmla="*/ 52 w 217"/>
                  <a:gd name="T9" fmla="*/ 161 h 161"/>
                  <a:gd name="T10" fmla="*/ 64 w 217"/>
                  <a:gd name="T11" fmla="*/ 154 h 161"/>
                  <a:gd name="T12" fmla="*/ 217 w 217"/>
                  <a:gd name="T13" fmla="*/ 40 h 161"/>
                  <a:gd name="T14" fmla="*/ 217 w 217"/>
                  <a:gd name="T15" fmla="*/ 2 h 161"/>
                  <a:gd name="T16" fmla="*/ 217 w 217"/>
                  <a:gd name="T17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7" h="161">
                    <a:moveTo>
                      <a:pt x="217" y="0"/>
                    </a:moveTo>
                    <a:lnTo>
                      <a:pt x="120" y="73"/>
                    </a:lnTo>
                    <a:lnTo>
                      <a:pt x="99" y="88"/>
                    </a:lnTo>
                    <a:lnTo>
                      <a:pt x="0" y="161"/>
                    </a:lnTo>
                    <a:lnTo>
                      <a:pt x="52" y="161"/>
                    </a:lnTo>
                    <a:lnTo>
                      <a:pt x="64" y="154"/>
                    </a:lnTo>
                    <a:lnTo>
                      <a:pt x="217" y="40"/>
                    </a:lnTo>
                    <a:lnTo>
                      <a:pt x="217" y="2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rgbClr val="1F497D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: Shape 63">
                <a:extLst>
                  <a:ext uri="{FF2B5EF4-FFF2-40B4-BE49-F238E27FC236}">
                    <a16:creationId xmlns="" xmlns:a16="http://schemas.microsoft.com/office/drawing/2014/main" id="{2D8B385D-52EB-41D3-8A76-54F93AABF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173" y="2927767"/>
                <a:ext cx="1293219" cy="959485"/>
              </a:xfrm>
              <a:custGeom>
                <a:avLst/>
                <a:gdLst>
                  <a:gd name="T0" fmla="*/ 217 w 217"/>
                  <a:gd name="T1" fmla="*/ 0 h 161"/>
                  <a:gd name="T2" fmla="*/ 120 w 217"/>
                  <a:gd name="T3" fmla="*/ 73 h 161"/>
                  <a:gd name="T4" fmla="*/ 99 w 217"/>
                  <a:gd name="T5" fmla="*/ 88 h 161"/>
                  <a:gd name="T6" fmla="*/ 0 w 217"/>
                  <a:gd name="T7" fmla="*/ 161 h 161"/>
                  <a:gd name="T8" fmla="*/ 52 w 217"/>
                  <a:gd name="T9" fmla="*/ 161 h 161"/>
                  <a:gd name="T10" fmla="*/ 64 w 217"/>
                  <a:gd name="T11" fmla="*/ 154 h 161"/>
                  <a:gd name="T12" fmla="*/ 217 w 217"/>
                  <a:gd name="T13" fmla="*/ 40 h 161"/>
                  <a:gd name="T14" fmla="*/ 217 w 217"/>
                  <a:gd name="T15" fmla="*/ 2 h 161"/>
                  <a:gd name="T16" fmla="*/ 217 w 217"/>
                  <a:gd name="T17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7" h="161">
                    <a:moveTo>
                      <a:pt x="217" y="0"/>
                    </a:moveTo>
                    <a:lnTo>
                      <a:pt x="120" y="73"/>
                    </a:lnTo>
                    <a:lnTo>
                      <a:pt x="99" y="88"/>
                    </a:lnTo>
                    <a:lnTo>
                      <a:pt x="0" y="161"/>
                    </a:lnTo>
                    <a:lnTo>
                      <a:pt x="52" y="161"/>
                    </a:lnTo>
                    <a:lnTo>
                      <a:pt x="64" y="154"/>
                    </a:lnTo>
                    <a:lnTo>
                      <a:pt x="217" y="40"/>
                    </a:lnTo>
                    <a:lnTo>
                      <a:pt x="217" y="2"/>
                    </a:lnTo>
                    <a:lnTo>
                      <a:pt x="21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Freeform: Shape 64">
                <a:extLst>
                  <a:ext uri="{FF2B5EF4-FFF2-40B4-BE49-F238E27FC236}">
                    <a16:creationId xmlns="" xmlns:a16="http://schemas.microsoft.com/office/drawing/2014/main" id="{258B08EF-136F-4A03-B099-A1507F889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2725" y="3464126"/>
                <a:ext cx="196664" cy="393330"/>
              </a:xfrm>
              <a:custGeom>
                <a:avLst/>
                <a:gdLst>
                  <a:gd name="T0" fmla="*/ 14 w 14"/>
                  <a:gd name="T1" fmla="*/ 0 h 28"/>
                  <a:gd name="T2" fmla="*/ 0 w 14"/>
                  <a:gd name="T3" fmla="*/ 14 h 28"/>
                  <a:gd name="T4" fmla="*/ 14 w 14"/>
                  <a:gd name="T5" fmla="*/ 28 h 28"/>
                  <a:gd name="T6" fmla="*/ 14 w 14"/>
                  <a:gd name="T7" fmla="*/ 28 h 28"/>
                  <a:gd name="T8" fmla="*/ 14 w 14"/>
                  <a:gd name="T9" fmla="*/ 23 h 28"/>
                  <a:gd name="T10" fmla="*/ 14 w 14"/>
                  <a:gd name="T11" fmla="*/ 23 h 28"/>
                  <a:gd name="T12" fmla="*/ 5 w 14"/>
                  <a:gd name="T13" fmla="*/ 14 h 28"/>
                  <a:gd name="T14" fmla="*/ 14 w 14"/>
                  <a:gd name="T15" fmla="*/ 5 h 28"/>
                  <a:gd name="T16" fmla="*/ 14 w 14"/>
                  <a:gd name="T17" fmla="*/ 5 h 28"/>
                  <a:gd name="T18" fmla="*/ 14 w 14"/>
                  <a:gd name="T19" fmla="*/ 0 h 28"/>
                  <a:gd name="T20" fmla="*/ 14 w 14"/>
                  <a:gd name="T2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28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22"/>
                      <a:pt x="6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9" y="23"/>
                      <a:pt x="5" y="19"/>
                      <a:pt x="5" y="14"/>
                    </a:cubicBezTo>
                    <a:cubicBezTo>
                      <a:pt x="5" y="9"/>
                      <a:pt x="9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solidFill>
                <a:sysClr val="window" lastClr="FFFFFF">
                  <a:lumMod val="50000"/>
                </a:sys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65">
                <a:extLst>
                  <a:ext uri="{FF2B5EF4-FFF2-40B4-BE49-F238E27FC236}">
                    <a16:creationId xmlns="" xmlns:a16="http://schemas.microsoft.com/office/drawing/2014/main" id="{A10821B7-4379-4B60-BF3B-6A77B3FA2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4240" y="3535639"/>
                <a:ext cx="125149" cy="256260"/>
              </a:xfrm>
              <a:custGeom>
                <a:avLst/>
                <a:gdLst>
                  <a:gd name="T0" fmla="*/ 9 w 9"/>
                  <a:gd name="T1" fmla="*/ 0 h 18"/>
                  <a:gd name="T2" fmla="*/ 0 w 9"/>
                  <a:gd name="T3" fmla="*/ 9 h 18"/>
                  <a:gd name="T4" fmla="*/ 9 w 9"/>
                  <a:gd name="T5" fmla="*/ 18 h 18"/>
                  <a:gd name="T6" fmla="*/ 9 w 9"/>
                  <a:gd name="T7" fmla="*/ 18 h 18"/>
                  <a:gd name="T8" fmla="*/ 9 w 9"/>
                  <a:gd name="T9" fmla="*/ 0 h 18"/>
                  <a:gd name="T10" fmla="*/ 9 w 9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1F497D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66">
                <a:extLst>
                  <a:ext uri="{FF2B5EF4-FFF2-40B4-BE49-F238E27FC236}">
                    <a16:creationId xmlns="" xmlns:a16="http://schemas.microsoft.com/office/drawing/2014/main" id="{21681424-A2D7-43FF-9435-6A631E6CA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1015" y="2796658"/>
                <a:ext cx="250300" cy="268178"/>
              </a:xfrm>
              <a:custGeom>
                <a:avLst/>
                <a:gdLst>
                  <a:gd name="T0" fmla="*/ 4 w 18"/>
                  <a:gd name="T1" fmla="*/ 13 h 19"/>
                  <a:gd name="T2" fmla="*/ 17 w 18"/>
                  <a:gd name="T3" fmla="*/ 19 h 19"/>
                  <a:gd name="T4" fmla="*/ 17 w 18"/>
                  <a:gd name="T5" fmla="*/ 19 h 19"/>
                  <a:gd name="T6" fmla="*/ 16 w 18"/>
                  <a:gd name="T7" fmla="*/ 19 h 19"/>
                  <a:gd name="T8" fmla="*/ 16 w 18"/>
                  <a:gd name="T9" fmla="*/ 18 h 19"/>
                  <a:gd name="T10" fmla="*/ 15 w 18"/>
                  <a:gd name="T11" fmla="*/ 18 h 19"/>
                  <a:gd name="T12" fmla="*/ 14 w 18"/>
                  <a:gd name="T13" fmla="*/ 17 h 19"/>
                  <a:gd name="T14" fmla="*/ 14 w 18"/>
                  <a:gd name="T15" fmla="*/ 16 h 19"/>
                  <a:gd name="T16" fmla="*/ 13 w 18"/>
                  <a:gd name="T17" fmla="*/ 16 h 19"/>
                  <a:gd name="T18" fmla="*/ 12 w 18"/>
                  <a:gd name="T19" fmla="*/ 15 h 19"/>
                  <a:gd name="T20" fmla="*/ 11 w 18"/>
                  <a:gd name="T21" fmla="*/ 13 h 19"/>
                  <a:gd name="T22" fmla="*/ 10 w 18"/>
                  <a:gd name="T23" fmla="*/ 12 h 19"/>
                  <a:gd name="T24" fmla="*/ 9 w 18"/>
                  <a:gd name="T25" fmla="*/ 10 h 19"/>
                  <a:gd name="T26" fmla="*/ 8 w 18"/>
                  <a:gd name="T27" fmla="*/ 9 h 19"/>
                  <a:gd name="T28" fmla="*/ 7 w 18"/>
                  <a:gd name="T29" fmla="*/ 7 h 19"/>
                  <a:gd name="T30" fmla="*/ 6 w 18"/>
                  <a:gd name="T31" fmla="*/ 7 h 19"/>
                  <a:gd name="T32" fmla="*/ 6 w 18"/>
                  <a:gd name="T33" fmla="*/ 6 h 19"/>
                  <a:gd name="T34" fmla="*/ 5 w 18"/>
                  <a:gd name="T35" fmla="*/ 5 h 19"/>
                  <a:gd name="T36" fmla="*/ 5 w 18"/>
                  <a:gd name="T37" fmla="*/ 5 h 19"/>
                  <a:gd name="T38" fmla="*/ 5 w 18"/>
                  <a:gd name="T39" fmla="*/ 5 h 19"/>
                  <a:gd name="T40" fmla="*/ 6 w 18"/>
                  <a:gd name="T41" fmla="*/ 6 h 19"/>
                  <a:gd name="T42" fmla="*/ 6 w 18"/>
                  <a:gd name="T43" fmla="*/ 7 h 19"/>
                  <a:gd name="T44" fmla="*/ 7 w 18"/>
                  <a:gd name="T45" fmla="*/ 7 h 19"/>
                  <a:gd name="T46" fmla="*/ 8 w 18"/>
                  <a:gd name="T47" fmla="*/ 9 h 19"/>
                  <a:gd name="T48" fmla="*/ 9 w 18"/>
                  <a:gd name="T49" fmla="*/ 10 h 19"/>
                  <a:gd name="T50" fmla="*/ 10 w 18"/>
                  <a:gd name="T51" fmla="*/ 12 h 19"/>
                  <a:gd name="T52" fmla="*/ 11 w 18"/>
                  <a:gd name="T53" fmla="*/ 13 h 19"/>
                  <a:gd name="T54" fmla="*/ 13 w 18"/>
                  <a:gd name="T55" fmla="*/ 15 h 19"/>
                  <a:gd name="T56" fmla="*/ 13 w 18"/>
                  <a:gd name="T57" fmla="*/ 15 h 19"/>
                  <a:gd name="T58" fmla="*/ 14 w 18"/>
                  <a:gd name="T59" fmla="*/ 16 h 19"/>
                  <a:gd name="T60" fmla="*/ 15 w 18"/>
                  <a:gd name="T61" fmla="*/ 17 h 19"/>
                  <a:gd name="T62" fmla="*/ 15 w 18"/>
                  <a:gd name="T63" fmla="*/ 17 h 19"/>
                  <a:gd name="T64" fmla="*/ 16 w 18"/>
                  <a:gd name="T65" fmla="*/ 18 h 19"/>
                  <a:gd name="T66" fmla="*/ 17 w 18"/>
                  <a:gd name="T67" fmla="*/ 18 h 19"/>
                  <a:gd name="T68" fmla="*/ 17 w 18"/>
                  <a:gd name="T69" fmla="*/ 19 h 19"/>
                  <a:gd name="T70" fmla="*/ 17 w 18"/>
                  <a:gd name="T71" fmla="*/ 19 h 19"/>
                  <a:gd name="T72" fmla="*/ 14 w 18"/>
                  <a:gd name="T73" fmla="*/ 6 h 19"/>
                  <a:gd name="T74" fmla="*/ 1 w 18"/>
                  <a:gd name="T75" fmla="*/ 0 h 19"/>
                  <a:gd name="T76" fmla="*/ 4 w 18"/>
                  <a:gd name="T7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8" h="19">
                    <a:moveTo>
                      <a:pt x="4" y="13"/>
                    </a:moveTo>
                    <a:cubicBezTo>
                      <a:pt x="8" y="18"/>
                      <a:pt x="15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4"/>
                      <a:pt x="11" y="14"/>
                      <a:pt x="11" y="13"/>
                    </a:cubicBezTo>
                    <a:cubicBezTo>
                      <a:pt x="11" y="13"/>
                      <a:pt x="10" y="12"/>
                      <a:pt x="10" y="12"/>
                    </a:cubicBezTo>
                    <a:cubicBezTo>
                      <a:pt x="9" y="11"/>
                      <a:pt x="9" y="11"/>
                      <a:pt x="9" y="10"/>
                    </a:cubicBezTo>
                    <a:cubicBezTo>
                      <a:pt x="8" y="10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7" y="8"/>
                      <a:pt x="8" y="9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10" y="11"/>
                      <a:pt x="10" y="12"/>
                    </a:cubicBezTo>
                    <a:cubicBezTo>
                      <a:pt x="10" y="12"/>
                      <a:pt x="11" y="13"/>
                      <a:pt x="11" y="13"/>
                    </a:cubicBezTo>
                    <a:cubicBezTo>
                      <a:pt x="12" y="14"/>
                      <a:pt x="12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7"/>
                      <a:pt x="18" y="10"/>
                      <a:pt x="14" y="6"/>
                    </a:cubicBezTo>
                    <a:cubicBezTo>
                      <a:pt x="9" y="0"/>
                      <a:pt x="1" y="0"/>
                      <a:pt x="1" y="0"/>
                    </a:cubicBezTo>
                    <a:cubicBezTo>
                      <a:pt x="1" y="0"/>
                      <a:pt x="0" y="8"/>
                      <a:pt x="4" y="13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67">
                <a:extLst>
                  <a:ext uri="{FF2B5EF4-FFF2-40B4-BE49-F238E27FC236}">
                    <a16:creationId xmlns="" xmlns:a16="http://schemas.microsoft.com/office/drawing/2014/main" id="{18F8F86C-547D-4D74-9D1D-23FBB02A8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7986" y="2343734"/>
                <a:ext cx="369491" cy="411208"/>
              </a:xfrm>
              <a:custGeom>
                <a:avLst/>
                <a:gdLst>
                  <a:gd name="T0" fmla="*/ 7 w 26"/>
                  <a:gd name="T1" fmla="*/ 20 h 29"/>
                  <a:gd name="T2" fmla="*/ 26 w 26"/>
                  <a:gd name="T3" fmla="*/ 29 h 29"/>
                  <a:gd name="T4" fmla="*/ 25 w 26"/>
                  <a:gd name="T5" fmla="*/ 29 h 29"/>
                  <a:gd name="T6" fmla="*/ 25 w 26"/>
                  <a:gd name="T7" fmla="*/ 28 h 29"/>
                  <a:gd name="T8" fmla="*/ 24 w 26"/>
                  <a:gd name="T9" fmla="*/ 27 h 29"/>
                  <a:gd name="T10" fmla="*/ 23 w 26"/>
                  <a:gd name="T11" fmla="*/ 27 h 29"/>
                  <a:gd name="T12" fmla="*/ 22 w 26"/>
                  <a:gd name="T13" fmla="*/ 26 h 29"/>
                  <a:gd name="T14" fmla="*/ 21 w 26"/>
                  <a:gd name="T15" fmla="*/ 25 h 29"/>
                  <a:gd name="T16" fmla="*/ 20 w 26"/>
                  <a:gd name="T17" fmla="*/ 24 h 29"/>
                  <a:gd name="T18" fmla="*/ 19 w 26"/>
                  <a:gd name="T19" fmla="*/ 23 h 29"/>
                  <a:gd name="T20" fmla="*/ 17 w 26"/>
                  <a:gd name="T21" fmla="*/ 20 h 29"/>
                  <a:gd name="T22" fmla="*/ 15 w 26"/>
                  <a:gd name="T23" fmla="*/ 18 h 29"/>
                  <a:gd name="T24" fmla="*/ 13 w 26"/>
                  <a:gd name="T25" fmla="*/ 16 h 29"/>
                  <a:gd name="T26" fmla="*/ 12 w 26"/>
                  <a:gd name="T27" fmla="*/ 13 h 29"/>
                  <a:gd name="T28" fmla="*/ 10 w 26"/>
                  <a:gd name="T29" fmla="*/ 11 h 29"/>
                  <a:gd name="T30" fmla="*/ 10 w 26"/>
                  <a:gd name="T31" fmla="*/ 10 h 29"/>
                  <a:gd name="T32" fmla="*/ 9 w 26"/>
                  <a:gd name="T33" fmla="*/ 10 h 29"/>
                  <a:gd name="T34" fmla="*/ 8 w 26"/>
                  <a:gd name="T35" fmla="*/ 8 h 29"/>
                  <a:gd name="T36" fmla="*/ 8 w 26"/>
                  <a:gd name="T37" fmla="*/ 7 h 29"/>
                  <a:gd name="T38" fmla="*/ 8 w 26"/>
                  <a:gd name="T39" fmla="*/ 8 h 29"/>
                  <a:gd name="T40" fmla="*/ 9 w 26"/>
                  <a:gd name="T41" fmla="*/ 9 h 29"/>
                  <a:gd name="T42" fmla="*/ 10 w 26"/>
                  <a:gd name="T43" fmla="*/ 10 h 29"/>
                  <a:gd name="T44" fmla="*/ 10 w 26"/>
                  <a:gd name="T45" fmla="*/ 11 h 29"/>
                  <a:gd name="T46" fmla="*/ 12 w 26"/>
                  <a:gd name="T47" fmla="*/ 13 h 29"/>
                  <a:gd name="T48" fmla="*/ 14 w 26"/>
                  <a:gd name="T49" fmla="*/ 15 h 29"/>
                  <a:gd name="T50" fmla="*/ 15 w 26"/>
                  <a:gd name="T51" fmla="*/ 18 h 29"/>
                  <a:gd name="T52" fmla="*/ 17 w 26"/>
                  <a:gd name="T53" fmla="*/ 20 h 29"/>
                  <a:gd name="T54" fmla="*/ 19 w 26"/>
                  <a:gd name="T55" fmla="*/ 22 h 29"/>
                  <a:gd name="T56" fmla="*/ 20 w 26"/>
                  <a:gd name="T57" fmla="*/ 23 h 29"/>
                  <a:gd name="T58" fmla="*/ 21 w 26"/>
                  <a:gd name="T59" fmla="*/ 24 h 29"/>
                  <a:gd name="T60" fmla="*/ 22 w 26"/>
                  <a:gd name="T61" fmla="*/ 25 h 29"/>
                  <a:gd name="T62" fmla="*/ 23 w 26"/>
                  <a:gd name="T63" fmla="*/ 26 h 29"/>
                  <a:gd name="T64" fmla="*/ 24 w 26"/>
                  <a:gd name="T65" fmla="*/ 27 h 29"/>
                  <a:gd name="T66" fmla="*/ 25 w 26"/>
                  <a:gd name="T67" fmla="*/ 27 h 29"/>
                  <a:gd name="T68" fmla="*/ 26 w 26"/>
                  <a:gd name="T69" fmla="*/ 28 h 29"/>
                  <a:gd name="T70" fmla="*/ 26 w 26"/>
                  <a:gd name="T71" fmla="*/ 28 h 29"/>
                  <a:gd name="T72" fmla="*/ 21 w 26"/>
                  <a:gd name="T73" fmla="*/ 9 h 29"/>
                  <a:gd name="T74" fmla="*/ 2 w 26"/>
                  <a:gd name="T75" fmla="*/ 0 h 29"/>
                  <a:gd name="T76" fmla="*/ 7 w 26"/>
                  <a:gd name="T77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" h="29">
                    <a:moveTo>
                      <a:pt x="7" y="20"/>
                    </a:moveTo>
                    <a:cubicBezTo>
                      <a:pt x="13" y="27"/>
                      <a:pt x="23" y="29"/>
                      <a:pt x="26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2"/>
                      <a:pt x="17" y="21"/>
                      <a:pt x="17" y="20"/>
                    </a:cubicBezTo>
                    <a:cubicBezTo>
                      <a:pt x="16" y="19"/>
                      <a:pt x="15" y="19"/>
                      <a:pt x="15" y="18"/>
                    </a:cubicBezTo>
                    <a:cubicBezTo>
                      <a:pt x="14" y="17"/>
                      <a:pt x="14" y="16"/>
                      <a:pt x="13" y="16"/>
                    </a:cubicBezTo>
                    <a:cubicBezTo>
                      <a:pt x="13" y="15"/>
                      <a:pt x="12" y="14"/>
                      <a:pt x="12" y="13"/>
                    </a:cubicBezTo>
                    <a:cubicBezTo>
                      <a:pt x="11" y="13"/>
                      <a:pt x="11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2"/>
                      <a:pt x="11" y="12"/>
                      <a:pt x="12" y="13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4" y="16"/>
                      <a:pt x="15" y="17"/>
                      <a:pt x="15" y="18"/>
                    </a:cubicBezTo>
                    <a:cubicBezTo>
                      <a:pt x="16" y="18"/>
                      <a:pt x="17" y="19"/>
                      <a:pt x="17" y="20"/>
                    </a:cubicBezTo>
                    <a:cubicBezTo>
                      <a:pt x="18" y="21"/>
                      <a:pt x="19" y="21"/>
                      <a:pt x="19" y="22"/>
                    </a:cubicBezTo>
                    <a:cubicBezTo>
                      <a:pt x="20" y="22"/>
                      <a:pt x="20" y="23"/>
                      <a:pt x="20" y="23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5"/>
                      <a:pt x="26" y="15"/>
                      <a:pt x="21" y="9"/>
                    </a:cubicBezTo>
                    <a:cubicBezTo>
                      <a:pt x="14" y="0"/>
                      <a:pt x="2" y="0"/>
                      <a:pt x="2" y="0"/>
                    </a:cubicBezTo>
                    <a:cubicBezTo>
                      <a:pt x="2" y="0"/>
                      <a:pt x="0" y="12"/>
                      <a:pt x="7" y="2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68">
                <a:extLst>
                  <a:ext uri="{FF2B5EF4-FFF2-40B4-BE49-F238E27FC236}">
                    <a16:creationId xmlns="" xmlns:a16="http://schemas.microsoft.com/office/drawing/2014/main" id="{8670B764-E55C-41B4-BD34-437C3BAE1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1316" y="2641711"/>
                <a:ext cx="297977" cy="309895"/>
              </a:xfrm>
              <a:custGeom>
                <a:avLst/>
                <a:gdLst>
                  <a:gd name="T0" fmla="*/ 15 w 21"/>
                  <a:gd name="T1" fmla="*/ 15 h 22"/>
                  <a:gd name="T2" fmla="*/ 1 w 21"/>
                  <a:gd name="T3" fmla="*/ 22 h 22"/>
                  <a:gd name="T4" fmla="*/ 1 w 21"/>
                  <a:gd name="T5" fmla="*/ 22 h 22"/>
                  <a:gd name="T6" fmla="*/ 2 w 21"/>
                  <a:gd name="T7" fmla="*/ 22 h 22"/>
                  <a:gd name="T8" fmla="*/ 3 w 21"/>
                  <a:gd name="T9" fmla="*/ 21 h 22"/>
                  <a:gd name="T10" fmla="*/ 3 w 21"/>
                  <a:gd name="T11" fmla="*/ 20 h 22"/>
                  <a:gd name="T12" fmla="*/ 4 w 21"/>
                  <a:gd name="T13" fmla="*/ 20 h 22"/>
                  <a:gd name="T14" fmla="*/ 5 w 21"/>
                  <a:gd name="T15" fmla="*/ 19 h 22"/>
                  <a:gd name="T16" fmla="*/ 6 w 21"/>
                  <a:gd name="T17" fmla="*/ 18 h 22"/>
                  <a:gd name="T18" fmla="*/ 6 w 21"/>
                  <a:gd name="T19" fmla="*/ 17 h 22"/>
                  <a:gd name="T20" fmla="*/ 8 w 21"/>
                  <a:gd name="T21" fmla="*/ 15 h 22"/>
                  <a:gd name="T22" fmla="*/ 9 w 21"/>
                  <a:gd name="T23" fmla="*/ 14 h 22"/>
                  <a:gd name="T24" fmla="*/ 11 w 21"/>
                  <a:gd name="T25" fmla="*/ 12 h 22"/>
                  <a:gd name="T26" fmla="*/ 12 w 21"/>
                  <a:gd name="T27" fmla="*/ 10 h 22"/>
                  <a:gd name="T28" fmla="*/ 13 w 21"/>
                  <a:gd name="T29" fmla="*/ 8 h 22"/>
                  <a:gd name="T30" fmla="*/ 13 w 21"/>
                  <a:gd name="T31" fmla="*/ 8 h 22"/>
                  <a:gd name="T32" fmla="*/ 14 w 21"/>
                  <a:gd name="T33" fmla="*/ 7 h 22"/>
                  <a:gd name="T34" fmla="*/ 14 w 21"/>
                  <a:gd name="T35" fmla="*/ 6 h 22"/>
                  <a:gd name="T36" fmla="*/ 15 w 21"/>
                  <a:gd name="T37" fmla="*/ 5 h 22"/>
                  <a:gd name="T38" fmla="*/ 14 w 21"/>
                  <a:gd name="T39" fmla="*/ 6 h 22"/>
                  <a:gd name="T40" fmla="*/ 14 w 21"/>
                  <a:gd name="T41" fmla="*/ 7 h 22"/>
                  <a:gd name="T42" fmla="*/ 13 w 21"/>
                  <a:gd name="T43" fmla="*/ 8 h 22"/>
                  <a:gd name="T44" fmla="*/ 13 w 21"/>
                  <a:gd name="T45" fmla="*/ 8 h 22"/>
                  <a:gd name="T46" fmla="*/ 12 w 21"/>
                  <a:gd name="T47" fmla="*/ 10 h 22"/>
                  <a:gd name="T48" fmla="*/ 10 w 21"/>
                  <a:gd name="T49" fmla="*/ 12 h 22"/>
                  <a:gd name="T50" fmla="*/ 9 w 21"/>
                  <a:gd name="T51" fmla="*/ 13 h 22"/>
                  <a:gd name="T52" fmla="*/ 8 w 21"/>
                  <a:gd name="T53" fmla="*/ 15 h 22"/>
                  <a:gd name="T54" fmla="*/ 6 w 21"/>
                  <a:gd name="T55" fmla="*/ 17 h 22"/>
                  <a:gd name="T56" fmla="*/ 5 w 21"/>
                  <a:gd name="T57" fmla="*/ 18 h 22"/>
                  <a:gd name="T58" fmla="*/ 4 w 21"/>
                  <a:gd name="T59" fmla="*/ 18 h 22"/>
                  <a:gd name="T60" fmla="*/ 4 w 21"/>
                  <a:gd name="T61" fmla="*/ 19 h 22"/>
                  <a:gd name="T62" fmla="*/ 3 w 21"/>
                  <a:gd name="T63" fmla="*/ 20 h 22"/>
                  <a:gd name="T64" fmla="*/ 2 w 21"/>
                  <a:gd name="T65" fmla="*/ 20 h 22"/>
                  <a:gd name="T66" fmla="*/ 1 w 21"/>
                  <a:gd name="T67" fmla="*/ 21 h 22"/>
                  <a:gd name="T68" fmla="*/ 1 w 21"/>
                  <a:gd name="T69" fmla="*/ 21 h 22"/>
                  <a:gd name="T70" fmla="*/ 1 w 21"/>
                  <a:gd name="T71" fmla="*/ 21 h 22"/>
                  <a:gd name="T72" fmla="*/ 5 w 21"/>
                  <a:gd name="T73" fmla="*/ 6 h 22"/>
                  <a:gd name="T74" fmla="*/ 20 w 21"/>
                  <a:gd name="T75" fmla="*/ 0 h 22"/>
                  <a:gd name="T76" fmla="*/ 15 w 21"/>
                  <a:gd name="T77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" h="22">
                    <a:moveTo>
                      <a:pt x="15" y="15"/>
                    </a:moveTo>
                    <a:cubicBezTo>
                      <a:pt x="11" y="21"/>
                      <a:pt x="3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8" y="15"/>
                      <a:pt x="9" y="14"/>
                      <a:pt x="9" y="14"/>
                    </a:cubicBezTo>
                    <a:cubicBezTo>
                      <a:pt x="10" y="13"/>
                      <a:pt x="10" y="12"/>
                      <a:pt x="11" y="12"/>
                    </a:cubicBezTo>
                    <a:cubicBezTo>
                      <a:pt x="11" y="11"/>
                      <a:pt x="12" y="11"/>
                      <a:pt x="12" y="10"/>
                    </a:cubicBezTo>
                    <a:cubicBezTo>
                      <a:pt x="12" y="10"/>
                      <a:pt x="13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6"/>
                      <a:pt x="14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4" y="6"/>
                    </a:cubicBezTo>
                    <a:cubicBezTo>
                      <a:pt x="14" y="6"/>
                      <a:pt x="14" y="7"/>
                      <a:pt x="14" y="7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9"/>
                      <a:pt x="12" y="9"/>
                      <a:pt x="12" y="10"/>
                    </a:cubicBezTo>
                    <a:cubicBezTo>
                      <a:pt x="11" y="10"/>
                      <a:pt x="11" y="11"/>
                      <a:pt x="10" y="12"/>
                    </a:cubicBezTo>
                    <a:cubicBezTo>
                      <a:pt x="10" y="12"/>
                      <a:pt x="10" y="13"/>
                      <a:pt x="9" y="13"/>
                    </a:cubicBezTo>
                    <a:cubicBezTo>
                      <a:pt x="9" y="14"/>
                      <a:pt x="8" y="15"/>
                      <a:pt x="8" y="15"/>
                    </a:cubicBezTo>
                    <a:cubicBezTo>
                      <a:pt x="7" y="16"/>
                      <a:pt x="6" y="16"/>
                      <a:pt x="6" y="17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19"/>
                      <a:pt x="0" y="12"/>
                      <a:pt x="5" y="6"/>
                    </a:cubicBezTo>
                    <a:cubicBezTo>
                      <a:pt x="10" y="0"/>
                      <a:pt x="20" y="0"/>
                      <a:pt x="20" y="0"/>
                    </a:cubicBezTo>
                    <a:cubicBezTo>
                      <a:pt x="20" y="0"/>
                      <a:pt x="21" y="9"/>
                      <a:pt x="15" y="15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" name="Group 5">
              <a:extLst>
                <a:ext uri="{FF2B5EF4-FFF2-40B4-BE49-F238E27FC236}">
                  <a16:creationId xmlns="" xmlns:a16="http://schemas.microsoft.com/office/drawing/2014/main" id="{BD9226F7-FDD7-4EE4-9D9D-982ED5D7FE16}"/>
                </a:ext>
              </a:extLst>
            </p:cNvPr>
            <p:cNvGrpSpPr/>
            <p:nvPr/>
          </p:nvGrpSpPr>
          <p:grpSpPr>
            <a:xfrm>
              <a:off x="844913" y="4244232"/>
              <a:ext cx="663575" cy="1535376"/>
              <a:chOff x="311686" y="4771504"/>
              <a:chExt cx="663575" cy="1535376"/>
            </a:xfrm>
          </p:grpSpPr>
          <p:sp>
            <p:nvSpPr>
              <p:cNvPr id="76" name="Freeform: Shape 10">
                <a:extLst>
                  <a:ext uri="{FF2B5EF4-FFF2-40B4-BE49-F238E27FC236}">
                    <a16:creationId xmlns="" xmlns:a16="http://schemas.microsoft.com/office/drawing/2014/main" id="{87B14832-B25F-49A4-A214-83FA194F7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86" y="4771504"/>
                <a:ext cx="329499" cy="1224182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44" y="6"/>
                  </a:cxn>
                  <a:cxn ang="0">
                    <a:pos x="144" y="535"/>
                  </a:cxn>
                  <a:cxn ang="0">
                    <a:pos x="144" y="535"/>
                  </a:cxn>
                  <a:cxn ang="0">
                    <a:pos x="138" y="535"/>
                  </a:cxn>
                  <a:cxn ang="0">
                    <a:pos x="122" y="529"/>
                  </a:cxn>
                  <a:cxn ang="0">
                    <a:pos x="100" y="521"/>
                  </a:cxn>
                  <a:cxn ang="0">
                    <a:pos x="86" y="513"/>
                  </a:cxn>
                  <a:cxn ang="0">
                    <a:pos x="72" y="503"/>
                  </a:cxn>
                  <a:cxn ang="0">
                    <a:pos x="58" y="493"/>
                  </a:cxn>
                  <a:cxn ang="0">
                    <a:pos x="46" y="479"/>
                  </a:cxn>
                  <a:cxn ang="0">
                    <a:pos x="34" y="463"/>
                  </a:cxn>
                  <a:cxn ang="0">
                    <a:pos x="22" y="445"/>
                  </a:cxn>
                  <a:cxn ang="0">
                    <a:pos x="14" y="423"/>
                  </a:cxn>
                  <a:cxn ang="0">
                    <a:pos x="6" y="399"/>
                  </a:cxn>
                  <a:cxn ang="0">
                    <a:pos x="2" y="371"/>
                  </a:cxn>
                  <a:cxn ang="0">
                    <a:pos x="0" y="339"/>
                  </a:cxn>
                  <a:cxn ang="0">
                    <a:pos x="0" y="339"/>
                  </a:cxn>
                  <a:cxn ang="0">
                    <a:pos x="2" y="309"/>
                  </a:cxn>
                  <a:cxn ang="0">
                    <a:pos x="6" y="280"/>
                  </a:cxn>
                  <a:cxn ang="0">
                    <a:pos x="14" y="250"/>
                  </a:cxn>
                  <a:cxn ang="0">
                    <a:pos x="22" y="220"/>
                  </a:cxn>
                  <a:cxn ang="0">
                    <a:pos x="34" y="190"/>
                  </a:cxn>
                  <a:cxn ang="0">
                    <a:pos x="46" y="162"/>
                  </a:cxn>
                  <a:cxn ang="0">
                    <a:pos x="72" y="110"/>
                  </a:cxn>
                  <a:cxn ang="0">
                    <a:pos x="100" y="66"/>
                  </a:cxn>
                  <a:cxn ang="0">
                    <a:pos x="122" y="32"/>
                  </a:cxn>
                  <a:cxn ang="0">
                    <a:pos x="144" y="0"/>
                  </a:cxn>
                  <a:cxn ang="0">
                    <a:pos x="144" y="0"/>
                  </a:cxn>
                </a:cxnLst>
                <a:rect l="0" t="0" r="r" b="b"/>
                <a:pathLst>
                  <a:path w="144" h="535">
                    <a:moveTo>
                      <a:pt x="144" y="0"/>
                    </a:moveTo>
                    <a:lnTo>
                      <a:pt x="144" y="6"/>
                    </a:lnTo>
                    <a:lnTo>
                      <a:pt x="144" y="535"/>
                    </a:lnTo>
                    <a:lnTo>
                      <a:pt x="144" y="535"/>
                    </a:lnTo>
                    <a:lnTo>
                      <a:pt x="138" y="535"/>
                    </a:lnTo>
                    <a:lnTo>
                      <a:pt x="122" y="529"/>
                    </a:lnTo>
                    <a:lnTo>
                      <a:pt x="100" y="521"/>
                    </a:lnTo>
                    <a:lnTo>
                      <a:pt x="86" y="513"/>
                    </a:lnTo>
                    <a:lnTo>
                      <a:pt x="72" y="503"/>
                    </a:lnTo>
                    <a:lnTo>
                      <a:pt x="58" y="493"/>
                    </a:lnTo>
                    <a:lnTo>
                      <a:pt x="46" y="479"/>
                    </a:lnTo>
                    <a:lnTo>
                      <a:pt x="34" y="463"/>
                    </a:lnTo>
                    <a:lnTo>
                      <a:pt x="22" y="445"/>
                    </a:lnTo>
                    <a:lnTo>
                      <a:pt x="14" y="423"/>
                    </a:lnTo>
                    <a:lnTo>
                      <a:pt x="6" y="399"/>
                    </a:lnTo>
                    <a:lnTo>
                      <a:pt x="2" y="371"/>
                    </a:lnTo>
                    <a:lnTo>
                      <a:pt x="0" y="339"/>
                    </a:lnTo>
                    <a:lnTo>
                      <a:pt x="0" y="339"/>
                    </a:lnTo>
                    <a:lnTo>
                      <a:pt x="2" y="309"/>
                    </a:lnTo>
                    <a:lnTo>
                      <a:pt x="6" y="280"/>
                    </a:lnTo>
                    <a:lnTo>
                      <a:pt x="14" y="250"/>
                    </a:lnTo>
                    <a:lnTo>
                      <a:pt x="22" y="220"/>
                    </a:lnTo>
                    <a:lnTo>
                      <a:pt x="34" y="190"/>
                    </a:lnTo>
                    <a:lnTo>
                      <a:pt x="46" y="162"/>
                    </a:lnTo>
                    <a:lnTo>
                      <a:pt x="72" y="110"/>
                    </a:lnTo>
                    <a:lnTo>
                      <a:pt x="100" y="66"/>
                    </a:lnTo>
                    <a:lnTo>
                      <a:pt x="122" y="32"/>
                    </a:lnTo>
                    <a:lnTo>
                      <a:pt x="144" y="0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9BBB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: Shape 11">
                <a:extLst>
                  <a:ext uri="{FF2B5EF4-FFF2-40B4-BE49-F238E27FC236}">
                    <a16:creationId xmlns="" xmlns:a16="http://schemas.microsoft.com/office/drawing/2014/main" id="{F1E26B04-396C-4DB5-95D3-5BE48EBDE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185" y="4771504"/>
                <a:ext cx="334076" cy="12241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0" y="535"/>
                  </a:cxn>
                  <a:cxn ang="0">
                    <a:pos x="0" y="535"/>
                  </a:cxn>
                  <a:cxn ang="0">
                    <a:pos x="8" y="535"/>
                  </a:cxn>
                  <a:cxn ang="0">
                    <a:pos x="24" y="529"/>
                  </a:cxn>
                  <a:cxn ang="0">
                    <a:pos x="46" y="521"/>
                  </a:cxn>
                  <a:cxn ang="0">
                    <a:pos x="60" y="513"/>
                  </a:cxn>
                  <a:cxn ang="0">
                    <a:pos x="74" y="503"/>
                  </a:cxn>
                  <a:cxn ang="0">
                    <a:pos x="86" y="493"/>
                  </a:cxn>
                  <a:cxn ang="0">
                    <a:pos x="100" y="479"/>
                  </a:cxn>
                  <a:cxn ang="0">
                    <a:pos x="112" y="463"/>
                  </a:cxn>
                  <a:cxn ang="0">
                    <a:pos x="124" y="445"/>
                  </a:cxn>
                  <a:cxn ang="0">
                    <a:pos x="132" y="423"/>
                  </a:cxn>
                  <a:cxn ang="0">
                    <a:pos x="140" y="399"/>
                  </a:cxn>
                  <a:cxn ang="0">
                    <a:pos x="144" y="371"/>
                  </a:cxn>
                  <a:cxn ang="0">
                    <a:pos x="146" y="339"/>
                  </a:cxn>
                  <a:cxn ang="0">
                    <a:pos x="146" y="339"/>
                  </a:cxn>
                  <a:cxn ang="0">
                    <a:pos x="144" y="309"/>
                  </a:cxn>
                  <a:cxn ang="0">
                    <a:pos x="140" y="280"/>
                  </a:cxn>
                  <a:cxn ang="0">
                    <a:pos x="132" y="250"/>
                  </a:cxn>
                  <a:cxn ang="0">
                    <a:pos x="124" y="220"/>
                  </a:cxn>
                  <a:cxn ang="0">
                    <a:pos x="112" y="190"/>
                  </a:cxn>
                  <a:cxn ang="0">
                    <a:pos x="100" y="162"/>
                  </a:cxn>
                  <a:cxn ang="0">
                    <a:pos x="74" y="110"/>
                  </a:cxn>
                  <a:cxn ang="0">
                    <a:pos x="46" y="66"/>
                  </a:cxn>
                  <a:cxn ang="0">
                    <a:pos x="24" y="3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46" h="535">
                    <a:moveTo>
                      <a:pt x="0" y="0"/>
                    </a:moveTo>
                    <a:lnTo>
                      <a:pt x="0" y="6"/>
                    </a:lnTo>
                    <a:lnTo>
                      <a:pt x="0" y="535"/>
                    </a:lnTo>
                    <a:lnTo>
                      <a:pt x="0" y="535"/>
                    </a:lnTo>
                    <a:lnTo>
                      <a:pt x="8" y="535"/>
                    </a:lnTo>
                    <a:lnTo>
                      <a:pt x="24" y="529"/>
                    </a:lnTo>
                    <a:lnTo>
                      <a:pt x="46" y="521"/>
                    </a:lnTo>
                    <a:lnTo>
                      <a:pt x="60" y="513"/>
                    </a:lnTo>
                    <a:lnTo>
                      <a:pt x="74" y="503"/>
                    </a:lnTo>
                    <a:lnTo>
                      <a:pt x="86" y="493"/>
                    </a:lnTo>
                    <a:lnTo>
                      <a:pt x="100" y="479"/>
                    </a:lnTo>
                    <a:lnTo>
                      <a:pt x="112" y="463"/>
                    </a:lnTo>
                    <a:lnTo>
                      <a:pt x="124" y="445"/>
                    </a:lnTo>
                    <a:lnTo>
                      <a:pt x="132" y="423"/>
                    </a:lnTo>
                    <a:lnTo>
                      <a:pt x="140" y="399"/>
                    </a:lnTo>
                    <a:lnTo>
                      <a:pt x="144" y="371"/>
                    </a:lnTo>
                    <a:lnTo>
                      <a:pt x="146" y="339"/>
                    </a:lnTo>
                    <a:lnTo>
                      <a:pt x="146" y="339"/>
                    </a:lnTo>
                    <a:lnTo>
                      <a:pt x="144" y="309"/>
                    </a:lnTo>
                    <a:lnTo>
                      <a:pt x="140" y="280"/>
                    </a:lnTo>
                    <a:lnTo>
                      <a:pt x="132" y="250"/>
                    </a:lnTo>
                    <a:lnTo>
                      <a:pt x="124" y="220"/>
                    </a:lnTo>
                    <a:lnTo>
                      <a:pt x="112" y="190"/>
                    </a:lnTo>
                    <a:lnTo>
                      <a:pt x="100" y="162"/>
                    </a:lnTo>
                    <a:lnTo>
                      <a:pt x="74" y="110"/>
                    </a:lnTo>
                    <a:lnTo>
                      <a:pt x="46" y="66"/>
                    </a:lnTo>
                    <a:lnTo>
                      <a:pt x="24" y="3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B59">
                  <a:lumMod val="75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: Shape 12">
                <a:extLst>
                  <a:ext uri="{FF2B5EF4-FFF2-40B4-BE49-F238E27FC236}">
                    <a16:creationId xmlns="" xmlns:a16="http://schemas.microsoft.com/office/drawing/2014/main" id="{6FB03DF0-A151-42CC-B16B-2066C02813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588" y="5435079"/>
                <a:ext cx="324923" cy="871801"/>
              </a:xfrm>
              <a:custGeom>
                <a:avLst/>
                <a:gdLst/>
                <a:ahLst/>
                <a:cxnLst>
                  <a:cxn ang="0">
                    <a:pos x="142" y="139"/>
                  </a:cxn>
                  <a:cxn ang="0">
                    <a:pos x="92" y="189"/>
                  </a:cxn>
                  <a:cxn ang="0">
                    <a:pos x="84" y="79"/>
                  </a:cxn>
                  <a:cxn ang="0">
                    <a:pos x="108" y="33"/>
                  </a:cxn>
                  <a:cxn ang="0">
                    <a:pos x="82" y="55"/>
                  </a:cxn>
                  <a:cxn ang="0">
                    <a:pos x="68" y="0"/>
                  </a:cxn>
                  <a:cxn ang="0">
                    <a:pos x="54" y="71"/>
                  </a:cxn>
                  <a:cxn ang="0">
                    <a:pos x="28" y="49"/>
                  </a:cxn>
                  <a:cxn ang="0">
                    <a:pos x="52" y="95"/>
                  </a:cxn>
                  <a:cxn ang="0">
                    <a:pos x="50" y="167"/>
                  </a:cxn>
                  <a:cxn ang="0">
                    <a:pos x="0" y="117"/>
                  </a:cxn>
                  <a:cxn ang="0">
                    <a:pos x="48" y="181"/>
                  </a:cxn>
                  <a:cxn ang="0">
                    <a:pos x="32" y="381"/>
                  </a:cxn>
                  <a:cxn ang="0">
                    <a:pos x="68" y="381"/>
                  </a:cxn>
                  <a:cxn ang="0">
                    <a:pos x="106" y="381"/>
                  </a:cxn>
                  <a:cxn ang="0">
                    <a:pos x="92" y="203"/>
                  </a:cxn>
                  <a:cxn ang="0">
                    <a:pos x="142" y="139"/>
                  </a:cxn>
                </a:cxnLst>
                <a:rect l="0" t="0" r="r" b="b"/>
                <a:pathLst>
                  <a:path w="142" h="381">
                    <a:moveTo>
                      <a:pt x="142" y="139"/>
                    </a:moveTo>
                    <a:lnTo>
                      <a:pt x="92" y="189"/>
                    </a:lnTo>
                    <a:lnTo>
                      <a:pt x="84" y="79"/>
                    </a:lnTo>
                    <a:lnTo>
                      <a:pt x="108" y="33"/>
                    </a:lnTo>
                    <a:lnTo>
                      <a:pt x="82" y="55"/>
                    </a:lnTo>
                    <a:lnTo>
                      <a:pt x="68" y="0"/>
                    </a:lnTo>
                    <a:lnTo>
                      <a:pt x="54" y="71"/>
                    </a:lnTo>
                    <a:lnTo>
                      <a:pt x="28" y="49"/>
                    </a:lnTo>
                    <a:lnTo>
                      <a:pt x="52" y="95"/>
                    </a:lnTo>
                    <a:lnTo>
                      <a:pt x="50" y="167"/>
                    </a:lnTo>
                    <a:lnTo>
                      <a:pt x="0" y="117"/>
                    </a:lnTo>
                    <a:lnTo>
                      <a:pt x="48" y="181"/>
                    </a:lnTo>
                    <a:lnTo>
                      <a:pt x="32" y="381"/>
                    </a:lnTo>
                    <a:lnTo>
                      <a:pt x="68" y="381"/>
                    </a:lnTo>
                    <a:lnTo>
                      <a:pt x="106" y="381"/>
                    </a:lnTo>
                    <a:lnTo>
                      <a:pt x="92" y="203"/>
                    </a:lnTo>
                    <a:lnTo>
                      <a:pt x="142" y="139"/>
                    </a:lnTo>
                    <a:close/>
                  </a:path>
                </a:pathLst>
              </a:custGeom>
              <a:solidFill>
                <a:srgbClr val="81684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" name="Group 6">
              <a:extLst>
                <a:ext uri="{FF2B5EF4-FFF2-40B4-BE49-F238E27FC236}">
                  <a16:creationId xmlns="" xmlns:a16="http://schemas.microsoft.com/office/drawing/2014/main" id="{B032AAB9-770D-49CE-938D-EC9FA0C54F17}"/>
                </a:ext>
              </a:extLst>
            </p:cNvPr>
            <p:cNvGrpSpPr/>
            <p:nvPr/>
          </p:nvGrpSpPr>
          <p:grpSpPr>
            <a:xfrm>
              <a:off x="4178679" y="4244232"/>
              <a:ext cx="663575" cy="1535376"/>
              <a:chOff x="311686" y="4771504"/>
              <a:chExt cx="663575" cy="1535376"/>
            </a:xfrm>
          </p:grpSpPr>
          <p:sp>
            <p:nvSpPr>
              <p:cNvPr id="73" name="Freeform: Shape 7">
                <a:extLst>
                  <a:ext uri="{FF2B5EF4-FFF2-40B4-BE49-F238E27FC236}">
                    <a16:creationId xmlns="" xmlns:a16="http://schemas.microsoft.com/office/drawing/2014/main" id="{80B6C59D-6A9C-4C87-813C-BC7B6763B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86" y="4771504"/>
                <a:ext cx="329499" cy="1224182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44" y="6"/>
                  </a:cxn>
                  <a:cxn ang="0">
                    <a:pos x="144" y="535"/>
                  </a:cxn>
                  <a:cxn ang="0">
                    <a:pos x="144" y="535"/>
                  </a:cxn>
                  <a:cxn ang="0">
                    <a:pos x="138" y="535"/>
                  </a:cxn>
                  <a:cxn ang="0">
                    <a:pos x="122" y="529"/>
                  </a:cxn>
                  <a:cxn ang="0">
                    <a:pos x="100" y="521"/>
                  </a:cxn>
                  <a:cxn ang="0">
                    <a:pos x="86" y="513"/>
                  </a:cxn>
                  <a:cxn ang="0">
                    <a:pos x="72" y="503"/>
                  </a:cxn>
                  <a:cxn ang="0">
                    <a:pos x="58" y="493"/>
                  </a:cxn>
                  <a:cxn ang="0">
                    <a:pos x="46" y="479"/>
                  </a:cxn>
                  <a:cxn ang="0">
                    <a:pos x="34" y="463"/>
                  </a:cxn>
                  <a:cxn ang="0">
                    <a:pos x="22" y="445"/>
                  </a:cxn>
                  <a:cxn ang="0">
                    <a:pos x="14" y="423"/>
                  </a:cxn>
                  <a:cxn ang="0">
                    <a:pos x="6" y="399"/>
                  </a:cxn>
                  <a:cxn ang="0">
                    <a:pos x="2" y="371"/>
                  </a:cxn>
                  <a:cxn ang="0">
                    <a:pos x="0" y="339"/>
                  </a:cxn>
                  <a:cxn ang="0">
                    <a:pos x="0" y="339"/>
                  </a:cxn>
                  <a:cxn ang="0">
                    <a:pos x="2" y="309"/>
                  </a:cxn>
                  <a:cxn ang="0">
                    <a:pos x="6" y="280"/>
                  </a:cxn>
                  <a:cxn ang="0">
                    <a:pos x="14" y="250"/>
                  </a:cxn>
                  <a:cxn ang="0">
                    <a:pos x="22" y="220"/>
                  </a:cxn>
                  <a:cxn ang="0">
                    <a:pos x="34" y="190"/>
                  </a:cxn>
                  <a:cxn ang="0">
                    <a:pos x="46" y="162"/>
                  </a:cxn>
                  <a:cxn ang="0">
                    <a:pos x="72" y="110"/>
                  </a:cxn>
                  <a:cxn ang="0">
                    <a:pos x="100" y="66"/>
                  </a:cxn>
                  <a:cxn ang="0">
                    <a:pos x="122" y="32"/>
                  </a:cxn>
                  <a:cxn ang="0">
                    <a:pos x="144" y="0"/>
                  </a:cxn>
                  <a:cxn ang="0">
                    <a:pos x="144" y="0"/>
                  </a:cxn>
                </a:cxnLst>
                <a:rect l="0" t="0" r="r" b="b"/>
                <a:pathLst>
                  <a:path w="144" h="535">
                    <a:moveTo>
                      <a:pt x="144" y="0"/>
                    </a:moveTo>
                    <a:lnTo>
                      <a:pt x="144" y="6"/>
                    </a:lnTo>
                    <a:lnTo>
                      <a:pt x="144" y="535"/>
                    </a:lnTo>
                    <a:lnTo>
                      <a:pt x="144" y="535"/>
                    </a:lnTo>
                    <a:lnTo>
                      <a:pt x="138" y="535"/>
                    </a:lnTo>
                    <a:lnTo>
                      <a:pt x="122" y="529"/>
                    </a:lnTo>
                    <a:lnTo>
                      <a:pt x="100" y="521"/>
                    </a:lnTo>
                    <a:lnTo>
                      <a:pt x="86" y="513"/>
                    </a:lnTo>
                    <a:lnTo>
                      <a:pt x="72" y="503"/>
                    </a:lnTo>
                    <a:lnTo>
                      <a:pt x="58" y="493"/>
                    </a:lnTo>
                    <a:lnTo>
                      <a:pt x="46" y="479"/>
                    </a:lnTo>
                    <a:lnTo>
                      <a:pt x="34" y="463"/>
                    </a:lnTo>
                    <a:lnTo>
                      <a:pt x="22" y="445"/>
                    </a:lnTo>
                    <a:lnTo>
                      <a:pt x="14" y="423"/>
                    </a:lnTo>
                    <a:lnTo>
                      <a:pt x="6" y="399"/>
                    </a:lnTo>
                    <a:lnTo>
                      <a:pt x="2" y="371"/>
                    </a:lnTo>
                    <a:lnTo>
                      <a:pt x="0" y="339"/>
                    </a:lnTo>
                    <a:lnTo>
                      <a:pt x="0" y="339"/>
                    </a:lnTo>
                    <a:lnTo>
                      <a:pt x="2" y="309"/>
                    </a:lnTo>
                    <a:lnTo>
                      <a:pt x="6" y="280"/>
                    </a:lnTo>
                    <a:lnTo>
                      <a:pt x="14" y="250"/>
                    </a:lnTo>
                    <a:lnTo>
                      <a:pt x="22" y="220"/>
                    </a:lnTo>
                    <a:lnTo>
                      <a:pt x="34" y="190"/>
                    </a:lnTo>
                    <a:lnTo>
                      <a:pt x="46" y="162"/>
                    </a:lnTo>
                    <a:lnTo>
                      <a:pt x="72" y="110"/>
                    </a:lnTo>
                    <a:lnTo>
                      <a:pt x="100" y="66"/>
                    </a:lnTo>
                    <a:lnTo>
                      <a:pt x="122" y="32"/>
                    </a:lnTo>
                    <a:lnTo>
                      <a:pt x="144" y="0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9BBB5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: Shape 8">
                <a:extLst>
                  <a:ext uri="{FF2B5EF4-FFF2-40B4-BE49-F238E27FC236}">
                    <a16:creationId xmlns="" xmlns:a16="http://schemas.microsoft.com/office/drawing/2014/main" id="{100B2000-CB47-4565-9E41-7BE0275AC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185" y="4771504"/>
                <a:ext cx="334076" cy="12241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0" y="535"/>
                  </a:cxn>
                  <a:cxn ang="0">
                    <a:pos x="0" y="535"/>
                  </a:cxn>
                  <a:cxn ang="0">
                    <a:pos x="8" y="535"/>
                  </a:cxn>
                  <a:cxn ang="0">
                    <a:pos x="24" y="529"/>
                  </a:cxn>
                  <a:cxn ang="0">
                    <a:pos x="46" y="521"/>
                  </a:cxn>
                  <a:cxn ang="0">
                    <a:pos x="60" y="513"/>
                  </a:cxn>
                  <a:cxn ang="0">
                    <a:pos x="74" y="503"/>
                  </a:cxn>
                  <a:cxn ang="0">
                    <a:pos x="86" y="493"/>
                  </a:cxn>
                  <a:cxn ang="0">
                    <a:pos x="100" y="479"/>
                  </a:cxn>
                  <a:cxn ang="0">
                    <a:pos x="112" y="463"/>
                  </a:cxn>
                  <a:cxn ang="0">
                    <a:pos x="124" y="445"/>
                  </a:cxn>
                  <a:cxn ang="0">
                    <a:pos x="132" y="423"/>
                  </a:cxn>
                  <a:cxn ang="0">
                    <a:pos x="140" y="399"/>
                  </a:cxn>
                  <a:cxn ang="0">
                    <a:pos x="144" y="371"/>
                  </a:cxn>
                  <a:cxn ang="0">
                    <a:pos x="146" y="339"/>
                  </a:cxn>
                  <a:cxn ang="0">
                    <a:pos x="146" y="339"/>
                  </a:cxn>
                  <a:cxn ang="0">
                    <a:pos x="144" y="309"/>
                  </a:cxn>
                  <a:cxn ang="0">
                    <a:pos x="140" y="280"/>
                  </a:cxn>
                  <a:cxn ang="0">
                    <a:pos x="132" y="250"/>
                  </a:cxn>
                  <a:cxn ang="0">
                    <a:pos x="124" y="220"/>
                  </a:cxn>
                  <a:cxn ang="0">
                    <a:pos x="112" y="190"/>
                  </a:cxn>
                  <a:cxn ang="0">
                    <a:pos x="100" y="162"/>
                  </a:cxn>
                  <a:cxn ang="0">
                    <a:pos x="74" y="110"/>
                  </a:cxn>
                  <a:cxn ang="0">
                    <a:pos x="46" y="66"/>
                  </a:cxn>
                  <a:cxn ang="0">
                    <a:pos x="24" y="3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46" h="535">
                    <a:moveTo>
                      <a:pt x="0" y="0"/>
                    </a:moveTo>
                    <a:lnTo>
                      <a:pt x="0" y="6"/>
                    </a:lnTo>
                    <a:lnTo>
                      <a:pt x="0" y="535"/>
                    </a:lnTo>
                    <a:lnTo>
                      <a:pt x="0" y="535"/>
                    </a:lnTo>
                    <a:lnTo>
                      <a:pt x="8" y="535"/>
                    </a:lnTo>
                    <a:lnTo>
                      <a:pt x="24" y="529"/>
                    </a:lnTo>
                    <a:lnTo>
                      <a:pt x="46" y="521"/>
                    </a:lnTo>
                    <a:lnTo>
                      <a:pt x="60" y="513"/>
                    </a:lnTo>
                    <a:lnTo>
                      <a:pt x="74" y="503"/>
                    </a:lnTo>
                    <a:lnTo>
                      <a:pt x="86" y="493"/>
                    </a:lnTo>
                    <a:lnTo>
                      <a:pt x="100" y="479"/>
                    </a:lnTo>
                    <a:lnTo>
                      <a:pt x="112" y="463"/>
                    </a:lnTo>
                    <a:lnTo>
                      <a:pt x="124" y="445"/>
                    </a:lnTo>
                    <a:lnTo>
                      <a:pt x="132" y="423"/>
                    </a:lnTo>
                    <a:lnTo>
                      <a:pt x="140" y="399"/>
                    </a:lnTo>
                    <a:lnTo>
                      <a:pt x="144" y="371"/>
                    </a:lnTo>
                    <a:lnTo>
                      <a:pt x="146" y="339"/>
                    </a:lnTo>
                    <a:lnTo>
                      <a:pt x="146" y="339"/>
                    </a:lnTo>
                    <a:lnTo>
                      <a:pt x="144" y="309"/>
                    </a:lnTo>
                    <a:lnTo>
                      <a:pt x="140" y="280"/>
                    </a:lnTo>
                    <a:lnTo>
                      <a:pt x="132" y="250"/>
                    </a:lnTo>
                    <a:lnTo>
                      <a:pt x="124" y="220"/>
                    </a:lnTo>
                    <a:lnTo>
                      <a:pt x="112" y="190"/>
                    </a:lnTo>
                    <a:lnTo>
                      <a:pt x="100" y="162"/>
                    </a:lnTo>
                    <a:lnTo>
                      <a:pt x="74" y="110"/>
                    </a:lnTo>
                    <a:lnTo>
                      <a:pt x="46" y="66"/>
                    </a:lnTo>
                    <a:lnTo>
                      <a:pt x="24" y="3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B59">
                  <a:lumMod val="75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: Shape 9">
                <a:extLst>
                  <a:ext uri="{FF2B5EF4-FFF2-40B4-BE49-F238E27FC236}">
                    <a16:creationId xmlns="" xmlns:a16="http://schemas.microsoft.com/office/drawing/2014/main" id="{B230267A-5FB8-42C4-BD58-0AA77B8B4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588" y="5435079"/>
                <a:ext cx="324923" cy="871801"/>
              </a:xfrm>
              <a:custGeom>
                <a:avLst/>
                <a:gdLst/>
                <a:ahLst/>
                <a:cxnLst>
                  <a:cxn ang="0">
                    <a:pos x="142" y="139"/>
                  </a:cxn>
                  <a:cxn ang="0">
                    <a:pos x="92" y="189"/>
                  </a:cxn>
                  <a:cxn ang="0">
                    <a:pos x="84" y="79"/>
                  </a:cxn>
                  <a:cxn ang="0">
                    <a:pos x="108" y="33"/>
                  </a:cxn>
                  <a:cxn ang="0">
                    <a:pos x="82" y="55"/>
                  </a:cxn>
                  <a:cxn ang="0">
                    <a:pos x="68" y="0"/>
                  </a:cxn>
                  <a:cxn ang="0">
                    <a:pos x="54" y="71"/>
                  </a:cxn>
                  <a:cxn ang="0">
                    <a:pos x="28" y="49"/>
                  </a:cxn>
                  <a:cxn ang="0">
                    <a:pos x="52" y="95"/>
                  </a:cxn>
                  <a:cxn ang="0">
                    <a:pos x="50" y="167"/>
                  </a:cxn>
                  <a:cxn ang="0">
                    <a:pos x="0" y="117"/>
                  </a:cxn>
                  <a:cxn ang="0">
                    <a:pos x="48" y="181"/>
                  </a:cxn>
                  <a:cxn ang="0">
                    <a:pos x="32" y="381"/>
                  </a:cxn>
                  <a:cxn ang="0">
                    <a:pos x="68" y="381"/>
                  </a:cxn>
                  <a:cxn ang="0">
                    <a:pos x="106" y="381"/>
                  </a:cxn>
                  <a:cxn ang="0">
                    <a:pos x="92" y="203"/>
                  </a:cxn>
                  <a:cxn ang="0">
                    <a:pos x="142" y="139"/>
                  </a:cxn>
                </a:cxnLst>
                <a:rect l="0" t="0" r="r" b="b"/>
                <a:pathLst>
                  <a:path w="142" h="381">
                    <a:moveTo>
                      <a:pt x="142" y="139"/>
                    </a:moveTo>
                    <a:lnTo>
                      <a:pt x="92" y="189"/>
                    </a:lnTo>
                    <a:lnTo>
                      <a:pt x="84" y="79"/>
                    </a:lnTo>
                    <a:lnTo>
                      <a:pt x="108" y="33"/>
                    </a:lnTo>
                    <a:lnTo>
                      <a:pt x="82" y="55"/>
                    </a:lnTo>
                    <a:lnTo>
                      <a:pt x="68" y="0"/>
                    </a:lnTo>
                    <a:lnTo>
                      <a:pt x="54" y="71"/>
                    </a:lnTo>
                    <a:lnTo>
                      <a:pt x="28" y="49"/>
                    </a:lnTo>
                    <a:lnTo>
                      <a:pt x="52" y="95"/>
                    </a:lnTo>
                    <a:lnTo>
                      <a:pt x="50" y="167"/>
                    </a:lnTo>
                    <a:lnTo>
                      <a:pt x="0" y="117"/>
                    </a:lnTo>
                    <a:lnTo>
                      <a:pt x="48" y="181"/>
                    </a:lnTo>
                    <a:lnTo>
                      <a:pt x="32" y="381"/>
                    </a:lnTo>
                    <a:lnTo>
                      <a:pt x="68" y="381"/>
                    </a:lnTo>
                    <a:lnTo>
                      <a:pt x="106" y="381"/>
                    </a:lnTo>
                    <a:lnTo>
                      <a:pt x="92" y="203"/>
                    </a:lnTo>
                    <a:lnTo>
                      <a:pt x="142" y="139"/>
                    </a:lnTo>
                    <a:close/>
                  </a:path>
                </a:pathLst>
              </a:custGeom>
              <a:solidFill>
                <a:srgbClr val="81684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133" name="Ảnh 5" descr="水墨花边">
            <a:extLst>
              <a:ext uri="{FF2B5EF4-FFF2-40B4-BE49-F238E27FC236}">
                <a16:creationId xmlns="" xmlns:a16="http://schemas.microsoft.com/office/drawing/2014/main" id="{3D620E0B-C6C1-46AD-82A1-85DB9436A8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-34290" y="6486423"/>
            <a:ext cx="12266295" cy="374751"/>
          </a:xfrm>
          <a:prstGeom prst="rect">
            <a:avLst/>
          </a:prstGeom>
        </p:spPr>
      </p:pic>
      <p:grpSp>
        <p:nvGrpSpPr>
          <p:cNvPr id="9" name="Group 135">
            <a:extLst>
              <a:ext uri="{FF2B5EF4-FFF2-40B4-BE49-F238E27FC236}">
                <a16:creationId xmlns="" xmlns:a16="http://schemas.microsoft.com/office/drawing/2014/main" id="{07CBFA92-C56B-43CF-867A-111C9A075946}"/>
              </a:ext>
            </a:extLst>
          </p:cNvPr>
          <p:cNvGrpSpPr/>
          <p:nvPr/>
        </p:nvGrpSpPr>
        <p:grpSpPr>
          <a:xfrm>
            <a:off x="-71312" y="1171255"/>
            <a:ext cx="6175899" cy="5716110"/>
            <a:chOff x="0" y="942110"/>
            <a:chExt cx="6175899" cy="5716110"/>
          </a:xfrm>
        </p:grpSpPr>
        <p:pic>
          <p:nvPicPr>
            <p:cNvPr id="138" name="Picture 2">
              <a:extLst>
                <a:ext uri="{FF2B5EF4-FFF2-40B4-BE49-F238E27FC236}">
                  <a16:creationId xmlns="" xmlns:a16="http://schemas.microsoft.com/office/drawing/2014/main" id="{142FA176-29B4-4500-9298-9711D0076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2110"/>
              <a:ext cx="6175899" cy="57161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138">
              <a:extLst>
                <a:ext uri="{FF2B5EF4-FFF2-40B4-BE49-F238E27FC236}">
                  <a16:creationId xmlns="" xmlns:a16="http://schemas.microsoft.com/office/drawing/2014/main" id="{1EAF309E-BC87-41CA-AA96-6BC9C7A93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 rot="20706070">
              <a:off x="765876" y="2370559"/>
              <a:ext cx="4646377" cy="3342566"/>
            </a:xfrm>
            <a:prstGeom prst="rect">
              <a:avLst/>
            </a:prstGeom>
          </p:spPr>
        </p:pic>
      </p:grpSp>
      <p:grpSp>
        <p:nvGrpSpPr>
          <p:cNvPr id="10" name="Group 140">
            <a:extLst>
              <a:ext uri="{FF2B5EF4-FFF2-40B4-BE49-F238E27FC236}">
                <a16:creationId xmlns="" xmlns:a16="http://schemas.microsoft.com/office/drawing/2014/main" id="{1EBD7516-2D23-4114-9240-9CF788325C5E}"/>
              </a:ext>
            </a:extLst>
          </p:cNvPr>
          <p:cNvGrpSpPr/>
          <p:nvPr/>
        </p:nvGrpSpPr>
        <p:grpSpPr>
          <a:xfrm rot="2038995">
            <a:off x="6327966" y="913556"/>
            <a:ext cx="6175899" cy="5716110"/>
            <a:chOff x="0" y="942110"/>
            <a:chExt cx="6175899" cy="5716110"/>
          </a:xfrm>
        </p:grpSpPr>
        <p:pic>
          <p:nvPicPr>
            <p:cNvPr id="142" name="Picture 2">
              <a:extLst>
                <a:ext uri="{FF2B5EF4-FFF2-40B4-BE49-F238E27FC236}">
                  <a16:creationId xmlns="" xmlns:a16="http://schemas.microsoft.com/office/drawing/2014/main" id="{C798026D-E0C3-491A-84E0-5FCB11A7F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2110"/>
              <a:ext cx="6175899" cy="57161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142">
              <a:extLst>
                <a:ext uri="{FF2B5EF4-FFF2-40B4-BE49-F238E27FC236}">
                  <a16:creationId xmlns="" xmlns:a16="http://schemas.microsoft.com/office/drawing/2014/main" id="{E83B0614-4C1B-43A1-8671-F247F95AB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 rot="20706070">
              <a:off x="781847" y="2530133"/>
              <a:ext cx="4646377" cy="31434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412325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7" descr="Nhà giáo công tác ở vùng ĐBKK được nghỉ phép 16 ngày/nă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91818" y="0"/>
            <a:ext cx="555624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9" descr="images65737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1818" y="3429000"/>
            <a:ext cx="5556249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1" descr="76-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6385984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38598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tr%E1%BA%BB%20em%20mi%E1%BB%81n%20n%C3%BAi%2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034" y="3644901"/>
            <a:ext cx="5719233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%E2%80%9CHa-Noi--Coi-dat--Con-nguoi%E2%80%9D-Mot-cuon-tu-dien-song-224441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717" y="1"/>
            <a:ext cx="5856816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gia4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8333" y="3648075"/>
            <a:ext cx="58928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images243232_j01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"/>
            <a:ext cx="5647267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61934" y="3079751"/>
            <a:ext cx="2810933" cy="461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THỊ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5500" y="6488113"/>
            <a:ext cx="2872317" cy="4619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NÔNG THÔN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55BAB53-F2A5-4408-9862-F215DBF3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80" y="348310"/>
            <a:ext cx="9652288" cy="591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570022" y="2058392"/>
            <a:ext cx="11210300" cy="192675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3200" b="1" i="1" smtClean="0">
                <a:solidFill>
                  <a:srgbClr val="0000FF"/>
                </a:solidFill>
              </a:rPr>
              <a:t>	Tại sao giải quyết việc làm đang là vấn đề xã hội gay gắt ở nước ta? Giải quyết tốt vấn đề việc làm sẽ có những tác động tích cực như thế nào tới phát triển kinh tế - xã hội?</a:t>
            </a:r>
            <a:endParaRPr lang="en-US" sz="3200" b="1" i="1">
              <a:solidFill>
                <a:srgbClr val="0000FF"/>
              </a:solidFill>
            </a:endParaRP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537" y="1042843"/>
            <a:ext cx="1675732" cy="152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10624457" y="4886717"/>
            <a:ext cx="1250868" cy="19712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 smtClean="0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TẬP</a:t>
            </a:r>
            <a:endParaRPr lang="en-US" sz="47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570022" y="2058392"/>
            <a:ext cx="11210300" cy="231766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3200" b="1" i="1" smtClean="0">
                <a:solidFill>
                  <a:srgbClr val="0000FF"/>
                </a:solidFill>
              </a:rPr>
              <a:t>	Về nhà quan sát thực tế hãy chỉ ra 5 vấn đề ở địa phương em về vấn đề việc làm. Em hãy đưa ra giải pháp khắc phục tình trạng thất nghiệp ở địa phương em.</a:t>
            </a:r>
            <a:endParaRPr lang="en-US" sz="3200" b="1" i="1">
              <a:solidFill>
                <a:srgbClr val="0000FF"/>
              </a:solidFill>
            </a:endParaRP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537" y="1042843"/>
            <a:ext cx="1675732" cy="152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10624457" y="4886717"/>
            <a:ext cx="1250868" cy="19712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 smtClean="0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 NHÀ</a:t>
            </a:r>
            <a:endParaRPr lang="en-US" sz="47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ow to Write a Genuine Thank You Note - Sugar and Spice">
            <a:extLst>
              <a:ext uri="{FF2B5EF4-FFF2-40B4-BE49-F238E27FC236}">
                <a16:creationId xmlns="" xmlns:a16="http://schemas.microsoft.com/office/drawing/2014/main" id="{A2CB3D84-D7B7-4A53-867E-EF721C4814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19" r="5504" b="-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271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671DF8B-1879-4E7E-926F-0C18A03FC746}"/>
              </a:ext>
            </a:extLst>
          </p:cNvPr>
          <p:cNvSpPr txBox="1"/>
          <p:nvPr/>
        </p:nvSpPr>
        <p:spPr>
          <a:xfrm>
            <a:off x="1" y="150634"/>
            <a:ext cx="1219199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000" b="1" smtClean="0">
                <a:solidFill>
                  <a:srgbClr val="0000FF"/>
                </a:solidFill>
                <a:cs typeface="Times New Roman" pitchFamily="18" charset="0"/>
              </a:rPr>
              <a:t>BÀI 3. </a:t>
            </a:r>
            <a:r>
              <a:rPr lang="en-US" sz="5000" b="1" dirty="0" smtClean="0">
                <a:solidFill>
                  <a:srgbClr val="0000FF"/>
                </a:solidFill>
                <a:cs typeface="Times New Roman" pitchFamily="18" charset="0"/>
              </a:rPr>
              <a:t>THỰC HÀNH</a:t>
            </a:r>
            <a:r>
              <a:rPr lang="en-US" sz="5000" b="1" smtClean="0">
                <a:solidFill>
                  <a:srgbClr val="0000FF"/>
                </a:solidFill>
                <a:cs typeface="Times New Roman" pitchFamily="18" charset="0"/>
              </a:rPr>
              <a:t>: </a:t>
            </a:r>
          </a:p>
          <a:p>
            <a:pPr algn="ctr">
              <a:lnSpc>
                <a:spcPct val="130000"/>
              </a:lnSpc>
            </a:pPr>
            <a:r>
              <a:rPr lang="en-US" sz="5000" b="1" smtClean="0">
                <a:solidFill>
                  <a:srgbClr val="0000FF"/>
                </a:solidFill>
                <a:cs typeface="Times New Roman" pitchFamily="18" charset="0"/>
              </a:rPr>
              <a:t>TÌM </a:t>
            </a:r>
            <a:r>
              <a:rPr lang="en-US" sz="5000" b="1">
                <a:solidFill>
                  <a:srgbClr val="0000FF"/>
                </a:solidFill>
                <a:cs typeface="Times New Roman" pitchFamily="18" charset="0"/>
              </a:rPr>
              <a:t>HIỂU </a:t>
            </a:r>
            <a:r>
              <a:rPr lang="en-US" sz="5000" b="1" smtClean="0">
                <a:solidFill>
                  <a:srgbClr val="0000FF"/>
                </a:solidFill>
                <a:cs typeface="Times New Roman" pitchFamily="18" charset="0"/>
              </a:rPr>
              <a:t>VẤN ĐỀ VIỆC LÀM Ở ĐỊA PHƯƠNG VÀ PHÂN HÓA THU NHẬP THEO VÙNG</a:t>
            </a:r>
            <a:endParaRPr lang="en-US" sz="50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817036A0-A032-4577-BF35-0E7EDDDA8A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304"/>
          <a:stretch/>
        </p:blipFill>
        <p:spPr>
          <a:xfrm>
            <a:off x="7879554" y="3248169"/>
            <a:ext cx="3918550" cy="3390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20000">
            <a:off x="972237" y="3219550"/>
            <a:ext cx="3028572" cy="30285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S và ĐL 7\GA Địa lí 7 (KNTTCS)\56.GADT Địa lí 7 (KNTTCS)\Ng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419100"/>
            <a:ext cx="113030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42920" y="1582682"/>
            <a:ext cx="1730931" cy="1487519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443881" y="2243357"/>
            <a:ext cx="2672610" cy="4248884"/>
            <a:chOff x="0" y="0"/>
            <a:chExt cx="698500" cy="12750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8500" cy="1275046"/>
            </a:xfrm>
            <a:custGeom>
              <a:avLst/>
              <a:gdLst/>
              <a:ahLst/>
              <a:cxnLst/>
              <a:rect l="l" t="t" r="r" b="b"/>
              <a:pathLst>
                <a:path w="698500" h="1275046">
                  <a:moveTo>
                    <a:pt x="349250" y="0"/>
                  </a:moveTo>
                  <a:lnTo>
                    <a:pt x="698500" y="203200"/>
                  </a:lnTo>
                  <a:lnTo>
                    <a:pt x="698500" y="1071846"/>
                  </a:lnTo>
                  <a:lnTo>
                    <a:pt x="349250" y="1275046"/>
                  </a:lnTo>
                  <a:lnTo>
                    <a:pt x="0" y="1071846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43109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01600"/>
              <a:ext cx="698500" cy="1033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 sz="3000" b="1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230535" y="1582682"/>
            <a:ext cx="1730931" cy="1487519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31496" y="2125790"/>
            <a:ext cx="2858024" cy="4549329"/>
            <a:chOff x="0" y="0"/>
            <a:chExt cx="698500" cy="12750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8500" cy="1275046"/>
            </a:xfrm>
            <a:custGeom>
              <a:avLst/>
              <a:gdLst/>
              <a:ahLst/>
              <a:cxnLst/>
              <a:rect l="l" t="t" r="r" b="b"/>
              <a:pathLst>
                <a:path w="698500" h="1275046">
                  <a:moveTo>
                    <a:pt x="349250" y="0"/>
                  </a:moveTo>
                  <a:lnTo>
                    <a:pt x="698500" y="203200"/>
                  </a:lnTo>
                  <a:lnTo>
                    <a:pt x="698500" y="1071846"/>
                  </a:lnTo>
                  <a:lnTo>
                    <a:pt x="349250" y="1275046"/>
                  </a:lnTo>
                  <a:lnTo>
                    <a:pt x="0" y="1071846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43109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01600"/>
              <a:ext cx="698500" cy="1033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 sz="3000" b="1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17941" y="1582682"/>
            <a:ext cx="1730931" cy="1487519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31965" y="2164979"/>
            <a:ext cx="2834641" cy="4418702"/>
            <a:chOff x="0" y="0"/>
            <a:chExt cx="698500" cy="12750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98500" cy="1275046"/>
            </a:xfrm>
            <a:custGeom>
              <a:avLst/>
              <a:gdLst/>
              <a:ahLst/>
              <a:cxnLst/>
              <a:rect l="l" t="t" r="r" b="b"/>
              <a:pathLst>
                <a:path w="698500" h="1275046">
                  <a:moveTo>
                    <a:pt x="349250" y="0"/>
                  </a:moveTo>
                  <a:lnTo>
                    <a:pt x="698500" y="203200"/>
                  </a:lnTo>
                  <a:lnTo>
                    <a:pt x="698500" y="1071846"/>
                  </a:lnTo>
                  <a:lnTo>
                    <a:pt x="349250" y="1275046"/>
                  </a:lnTo>
                  <a:lnTo>
                    <a:pt x="0" y="1071846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43109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101600"/>
              <a:ext cx="698500" cy="1033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 sz="3000" b="1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55474" y="1687726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359400" y="1686826"/>
            <a:ext cx="1473202" cy="1279230"/>
          </a:xfrm>
          <a:custGeom>
            <a:avLst/>
            <a:gdLst/>
            <a:ahLst/>
            <a:cxnLst/>
            <a:rect l="l" t="t" r="r" b="b"/>
            <a:pathLst>
              <a:path w="2209803" h="1918845">
                <a:moveTo>
                  <a:pt x="0" y="0"/>
                </a:moveTo>
                <a:lnTo>
                  <a:pt x="2209802" y="0"/>
                </a:lnTo>
                <a:lnTo>
                  <a:pt x="2209802" y="1918845"/>
                </a:lnTo>
                <a:lnTo>
                  <a:pt x="0" y="191884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866350" y="2055035"/>
            <a:ext cx="3034113" cy="34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000" b="1" dirty="0">
                <a:solidFill>
                  <a:srgbClr val="FF0000"/>
                </a:solidFill>
              </a:rPr>
              <a:t>NHÓM 1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706002" y="2172602"/>
            <a:ext cx="2779997" cy="34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000" b="1" dirty="0">
                <a:solidFill>
                  <a:srgbClr val="FF0000"/>
                </a:solidFill>
              </a:rPr>
              <a:t>NHÓM 2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57791" y="3267785"/>
            <a:ext cx="2765124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n-US" sz="3000" b="1" smtClean="0">
                <a:solidFill>
                  <a:srgbClr val="FFFFFF"/>
                </a:solidFill>
              </a:rPr>
              <a:t> Thực </a:t>
            </a:r>
            <a:r>
              <a:rPr lang="en-US" sz="3000" b="1" dirty="0" err="1" smtClean="0">
                <a:solidFill>
                  <a:srgbClr val="FFFFFF"/>
                </a:solidFill>
              </a:rPr>
              <a:t>trạng</a:t>
            </a:r>
            <a:r>
              <a:rPr lang="en-US" sz="3000" b="1" dirty="0" smtClean="0">
                <a:solidFill>
                  <a:srgbClr val="FFFFFF"/>
                </a:solidFill>
              </a:rPr>
              <a:t> </a:t>
            </a:r>
            <a:r>
              <a:rPr lang="en-US" sz="3000" b="1" dirty="0" err="1" smtClean="0">
                <a:solidFill>
                  <a:srgbClr val="FFFFFF"/>
                </a:solidFill>
              </a:rPr>
              <a:t>vấn</a:t>
            </a:r>
            <a:r>
              <a:rPr lang="en-US" sz="3000" b="1" dirty="0" smtClean="0">
                <a:solidFill>
                  <a:srgbClr val="FFFFFF"/>
                </a:solidFill>
              </a:rPr>
              <a:t> </a:t>
            </a:r>
            <a:r>
              <a:rPr lang="en-US" sz="3000" b="1" dirty="0" err="1" smtClean="0">
                <a:solidFill>
                  <a:srgbClr val="FFFFFF"/>
                </a:solidFill>
              </a:rPr>
              <a:t>đề</a:t>
            </a:r>
            <a:r>
              <a:rPr lang="en-US" sz="3000" b="1" dirty="0" smtClean="0">
                <a:solidFill>
                  <a:srgbClr val="FFFFFF"/>
                </a:solidFill>
              </a:rPr>
              <a:t> </a:t>
            </a:r>
            <a:r>
              <a:rPr lang="en-US" sz="3000" b="1" dirty="0" err="1" smtClean="0">
                <a:solidFill>
                  <a:srgbClr val="FFFFFF"/>
                </a:solidFill>
              </a:rPr>
              <a:t>việc</a:t>
            </a:r>
            <a:r>
              <a:rPr lang="en-US" sz="3000" b="1" dirty="0" smtClean="0">
                <a:solidFill>
                  <a:srgbClr val="FFFFFF"/>
                </a:solidFill>
              </a:rPr>
              <a:t> </a:t>
            </a:r>
            <a:r>
              <a:rPr lang="en-US" sz="3000" b="1" dirty="0" err="1" smtClean="0">
                <a:solidFill>
                  <a:srgbClr val="FFFFFF"/>
                </a:solidFill>
              </a:rPr>
              <a:t>làm</a:t>
            </a:r>
            <a:r>
              <a:rPr lang="en-US" sz="3000" b="1" dirty="0" smtClean="0">
                <a:solidFill>
                  <a:srgbClr val="FFFFFF"/>
                </a:solidFill>
              </a:rPr>
              <a:t> ở </a:t>
            </a:r>
            <a:r>
              <a:rPr lang="en-US" sz="3000" b="1" dirty="0" err="1" smtClean="0">
                <a:solidFill>
                  <a:srgbClr val="FFFFFF"/>
                </a:solidFill>
              </a:rPr>
              <a:t>địa</a:t>
            </a:r>
            <a:r>
              <a:rPr lang="en-US" sz="3000" b="1" dirty="0" smtClean="0">
                <a:solidFill>
                  <a:srgbClr val="FFFFFF"/>
                </a:solidFill>
              </a:rPr>
              <a:t> </a:t>
            </a:r>
            <a:r>
              <a:rPr lang="en-US" sz="3000" b="1" dirty="0" err="1" smtClean="0">
                <a:solidFill>
                  <a:srgbClr val="FFFFFF"/>
                </a:solidFill>
              </a:rPr>
              <a:t>phương</a:t>
            </a:r>
            <a:r>
              <a:rPr lang="en-US" sz="3000" b="1" dirty="0" smtClean="0">
                <a:solidFill>
                  <a:srgbClr val="FFFFFF"/>
                </a:solidFill>
              </a:rPr>
              <a:t>:</a:t>
            </a:r>
          </a:p>
          <a:p>
            <a:pPr algn="ctr"/>
            <a:r>
              <a:rPr lang="en-US" sz="3000" b="1" dirty="0" smtClean="0">
                <a:solidFill>
                  <a:srgbClr val="FFFFFF"/>
                </a:solidFill>
              </a:rPr>
              <a:t>- </a:t>
            </a:r>
            <a:r>
              <a:rPr lang="en-US" sz="3000" b="1" dirty="0" err="1">
                <a:solidFill>
                  <a:srgbClr val="FFFF00"/>
                </a:solidFill>
              </a:rPr>
              <a:t>T</a:t>
            </a:r>
            <a:r>
              <a:rPr lang="en-US" sz="3000" b="1" dirty="0" err="1" smtClean="0">
                <a:solidFill>
                  <a:srgbClr val="FFFF00"/>
                </a:solidFill>
              </a:rPr>
              <a:t>hất</a:t>
            </a:r>
            <a:r>
              <a:rPr lang="en-US" sz="3000" b="1" dirty="0" smtClean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nghiệp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br>
              <a:rPr lang="en-US" sz="3000" b="1" dirty="0">
                <a:solidFill>
                  <a:srgbClr val="FFFF00"/>
                </a:solidFill>
              </a:rPr>
            </a:br>
            <a:r>
              <a:rPr lang="en-US" sz="3000" b="1" dirty="0" smtClean="0">
                <a:solidFill>
                  <a:srgbClr val="FFFFFF"/>
                </a:solidFill>
              </a:rPr>
              <a:t>- </a:t>
            </a:r>
            <a:r>
              <a:rPr lang="en-US" sz="3000" b="1" dirty="0" err="1">
                <a:solidFill>
                  <a:srgbClr val="FFFF00"/>
                </a:solidFill>
              </a:rPr>
              <a:t>T</a:t>
            </a:r>
            <a:r>
              <a:rPr lang="en-US" sz="3000" b="1" dirty="0" err="1" smtClean="0">
                <a:solidFill>
                  <a:srgbClr val="FFFF00"/>
                </a:solidFill>
              </a:rPr>
              <a:t>hiếu</a:t>
            </a:r>
            <a:r>
              <a:rPr lang="en-US" sz="3000" b="1" dirty="0" smtClean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việc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làm</a:t>
            </a:r>
            <a:endParaRPr lang="en-US" sz="3000" b="1" dirty="0">
              <a:solidFill>
                <a:srgbClr val="FFFF00"/>
              </a:solidFill>
            </a:endParaRPr>
          </a:p>
          <a:p>
            <a:pPr lvl="0" algn="ctr"/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644257" y="3251578"/>
            <a:ext cx="3034113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Một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số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giải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pháp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giải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quyết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tình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trạng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thất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nghiệp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và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thiếu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việc</a:t>
            </a:r>
            <a:r>
              <a:rPr lang="en-US" sz="3000" b="1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rgbClr val="FFFF00"/>
                </a:solidFill>
              </a:rPr>
              <a:t>làm</a:t>
            </a: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8461148" y="3254721"/>
            <a:ext cx="260309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FFFF00"/>
                </a:solidFill>
              </a:rPr>
              <a:t> </a:t>
            </a:r>
            <a:r>
              <a:rPr lang="vi-VN" sz="3000" b="1" smtClean="0">
                <a:solidFill>
                  <a:srgbClr val="FFFF00"/>
                </a:solidFill>
              </a:rPr>
              <a:t>Ý </a:t>
            </a:r>
            <a:r>
              <a:rPr lang="vi-VN" sz="3000" b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NGHĨA </a:t>
            </a:r>
            <a:r>
              <a:rPr lang="vi-VN" sz="3000" b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của việc </a:t>
            </a:r>
            <a:r>
              <a:rPr lang="vi-VN" sz="3000" b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giải quyết vấn đề việc làm </a:t>
            </a:r>
            <a:r>
              <a:rPr lang="vi-VN" sz="3000" b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ở địa phương</a:t>
            </a:r>
            <a:endParaRPr lang="en-US" sz="3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021976" y="865687"/>
            <a:ext cx="10434918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2"/>
              </a:lnSpc>
            </a:pPr>
            <a:r>
              <a:rPr lang="en-US" sz="3000" b="1" i="1" dirty="0" err="1">
                <a:solidFill>
                  <a:srgbClr val="002060"/>
                </a:solidFill>
              </a:rPr>
              <a:t>Các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nhóm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chuẩn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bị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trước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nội</a:t>
            </a:r>
            <a:r>
              <a:rPr lang="en-US" sz="3000" b="1" i="1" dirty="0">
                <a:solidFill>
                  <a:srgbClr val="002060"/>
                </a:solidFill>
              </a:rPr>
              <a:t> dung </a:t>
            </a:r>
            <a:r>
              <a:rPr lang="en-US" sz="3000" b="1" i="1" dirty="0" err="1">
                <a:solidFill>
                  <a:srgbClr val="002060"/>
                </a:solidFill>
              </a:rPr>
              <a:t>theo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phân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công</a:t>
            </a:r>
            <a:r>
              <a:rPr lang="en-US" sz="3000" b="1" i="1" dirty="0">
                <a:solidFill>
                  <a:srgbClr val="002060"/>
                </a:solidFill>
              </a:rPr>
              <a:t> ở </a:t>
            </a:r>
            <a:r>
              <a:rPr lang="en-US" sz="3000" b="1" i="1" dirty="0" err="1">
                <a:solidFill>
                  <a:srgbClr val="002060"/>
                </a:solidFill>
              </a:rPr>
              <a:t>tiết</a:t>
            </a:r>
            <a:r>
              <a:rPr lang="en-US" sz="3000" b="1" i="1" dirty="0">
                <a:solidFill>
                  <a:srgbClr val="002060"/>
                </a:solidFill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</a:rPr>
              <a:t>trước</a:t>
            </a:r>
            <a:endParaRPr lang="en-US" sz="3000" b="1" i="1" dirty="0">
              <a:solidFill>
                <a:srgbClr val="002060"/>
              </a:solidFill>
            </a:endParaRPr>
          </a:p>
        </p:txBody>
      </p:sp>
      <p:sp>
        <p:nvSpPr>
          <p:cNvPr id="47" name="Freeform 21"/>
          <p:cNvSpPr/>
          <p:nvPr/>
        </p:nvSpPr>
        <p:spPr>
          <a:xfrm>
            <a:off x="9077959" y="1630221"/>
            <a:ext cx="1473202" cy="1279230"/>
          </a:xfrm>
          <a:custGeom>
            <a:avLst/>
            <a:gdLst/>
            <a:ahLst/>
            <a:cxnLst/>
            <a:rect l="l" t="t" r="r" b="b"/>
            <a:pathLst>
              <a:path w="2209803" h="1918845">
                <a:moveTo>
                  <a:pt x="0" y="0"/>
                </a:moveTo>
                <a:lnTo>
                  <a:pt x="2209802" y="0"/>
                </a:lnTo>
                <a:lnTo>
                  <a:pt x="2209802" y="1918845"/>
                </a:lnTo>
                <a:lnTo>
                  <a:pt x="0" y="191884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0"/>
          <p:cNvSpPr txBox="1"/>
          <p:nvPr/>
        </p:nvSpPr>
        <p:spPr>
          <a:xfrm>
            <a:off x="8418387" y="2172602"/>
            <a:ext cx="2779997" cy="34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000" b="1" dirty="0">
                <a:solidFill>
                  <a:srgbClr val="FF0000"/>
                </a:solidFill>
              </a:rPr>
              <a:t>NHÓM 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434" y="65312"/>
            <a:ext cx="671430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smtClean="0">
                <a:solidFill>
                  <a:srgbClr val="002060"/>
                </a:solidFill>
              </a:rPr>
              <a:t>1. Tìm hiểu vấn đề việc làm ở địa phương</a:t>
            </a:r>
            <a:endParaRPr lang="en-US" sz="2900" b="1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1" grpId="0"/>
      <p:bldP spid="42" grpId="0"/>
      <p:bldP spid="43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8"/>
          <p:cNvSpPr/>
          <p:nvPr/>
        </p:nvSpPr>
        <p:spPr>
          <a:xfrm rot="5400000">
            <a:off x="3686164" y="1316291"/>
            <a:ext cx="1305217" cy="5103899"/>
          </a:xfrm>
          <a:custGeom>
            <a:avLst/>
            <a:gdLst/>
            <a:ahLst/>
            <a:cxnLst/>
            <a:rect l="l" t="t" r="r" b="b"/>
            <a:pathLst>
              <a:path w="698500" h="1275046">
                <a:moveTo>
                  <a:pt x="349250" y="0"/>
                </a:moveTo>
                <a:lnTo>
                  <a:pt x="698500" y="203200"/>
                </a:lnTo>
                <a:lnTo>
                  <a:pt x="698500" y="1071846"/>
                </a:lnTo>
                <a:lnTo>
                  <a:pt x="349250" y="1275046"/>
                </a:lnTo>
                <a:lnTo>
                  <a:pt x="0" y="1071846"/>
                </a:lnTo>
                <a:lnTo>
                  <a:pt x="0" y="203200"/>
                </a:lnTo>
                <a:lnTo>
                  <a:pt x="34925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431096"/>
            </a:solidFill>
            <a:prstDash val="lgDash"/>
          </a:ln>
        </p:spPr>
      </p:sp>
      <p:sp>
        <p:nvSpPr>
          <p:cNvPr id="42" name="Freeform 18"/>
          <p:cNvSpPr/>
          <p:nvPr/>
        </p:nvSpPr>
        <p:spPr>
          <a:xfrm rot="5400000">
            <a:off x="3686164" y="3031917"/>
            <a:ext cx="1305217" cy="5103899"/>
          </a:xfrm>
          <a:custGeom>
            <a:avLst/>
            <a:gdLst/>
            <a:ahLst/>
            <a:cxnLst/>
            <a:rect l="l" t="t" r="r" b="b"/>
            <a:pathLst>
              <a:path w="698500" h="1275046">
                <a:moveTo>
                  <a:pt x="349250" y="0"/>
                </a:moveTo>
                <a:lnTo>
                  <a:pt x="698500" y="203200"/>
                </a:lnTo>
                <a:lnTo>
                  <a:pt x="698500" y="1071846"/>
                </a:lnTo>
                <a:lnTo>
                  <a:pt x="349250" y="1275046"/>
                </a:lnTo>
                <a:lnTo>
                  <a:pt x="0" y="1071846"/>
                </a:lnTo>
                <a:lnTo>
                  <a:pt x="0" y="203200"/>
                </a:lnTo>
                <a:lnTo>
                  <a:pt x="34925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431096"/>
            </a:solidFill>
            <a:prstDash val="lgDash"/>
          </a:ln>
        </p:spPr>
      </p:sp>
      <p:sp>
        <p:nvSpPr>
          <p:cNvPr id="39" name="Freeform 18"/>
          <p:cNvSpPr/>
          <p:nvPr/>
        </p:nvSpPr>
        <p:spPr>
          <a:xfrm rot="5400000">
            <a:off x="3584564" y="-370717"/>
            <a:ext cx="1305217" cy="5103899"/>
          </a:xfrm>
          <a:custGeom>
            <a:avLst/>
            <a:gdLst/>
            <a:ahLst/>
            <a:cxnLst/>
            <a:rect l="l" t="t" r="r" b="b"/>
            <a:pathLst>
              <a:path w="698500" h="1275046">
                <a:moveTo>
                  <a:pt x="349250" y="0"/>
                </a:moveTo>
                <a:lnTo>
                  <a:pt x="698500" y="203200"/>
                </a:lnTo>
                <a:lnTo>
                  <a:pt x="698500" y="1071846"/>
                </a:lnTo>
                <a:lnTo>
                  <a:pt x="349250" y="1275046"/>
                </a:lnTo>
                <a:lnTo>
                  <a:pt x="0" y="1071846"/>
                </a:lnTo>
                <a:lnTo>
                  <a:pt x="0" y="203200"/>
                </a:lnTo>
                <a:lnTo>
                  <a:pt x="34925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431096"/>
            </a:solidFill>
            <a:prstDash val="lgDash"/>
          </a:ln>
        </p:spPr>
      </p:sp>
      <p:grpSp>
        <p:nvGrpSpPr>
          <p:cNvPr id="2" name="Group 2"/>
          <p:cNvGrpSpPr/>
          <p:nvPr/>
        </p:nvGrpSpPr>
        <p:grpSpPr>
          <a:xfrm>
            <a:off x="577104" y="1600635"/>
            <a:ext cx="1378506" cy="1184653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8409" y="1649188"/>
            <a:ext cx="1255895" cy="1087549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7730" r="-773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85800" y="3279209"/>
            <a:ext cx="1378506" cy="1184653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47106" y="3327762"/>
            <a:ext cx="1255895" cy="1087549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print"/>
              <a:stretch>
                <a:fillRect l="-87448" t="-11847" b="-11847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685800" y="5005008"/>
            <a:ext cx="1378506" cy="1184653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7106" y="5053560"/>
            <a:ext cx="1255895" cy="1087549"/>
            <a:chOff x="0" y="0"/>
            <a:chExt cx="4282440" cy="3708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 cstate="print"/>
              <a:stretch>
                <a:fillRect t="-7739" b="-7739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8981405" y="637248"/>
            <a:ext cx="2943116" cy="294311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515705" y="3443080"/>
            <a:ext cx="2698029" cy="269802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405330" y="2884555"/>
            <a:ext cx="2381587" cy="238158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196578" y="1932882"/>
            <a:ext cx="1208753" cy="120875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3000" b="1"/>
            </a:p>
          </p:txBody>
        </p:sp>
      </p:grpSp>
      <p:sp>
        <p:nvSpPr>
          <p:cNvPr id="32" name="Freeform 32"/>
          <p:cNvSpPr/>
          <p:nvPr/>
        </p:nvSpPr>
        <p:spPr>
          <a:xfrm flipH="1">
            <a:off x="8430126" y="5250419"/>
            <a:ext cx="551279" cy="588744"/>
          </a:xfrm>
          <a:custGeom>
            <a:avLst/>
            <a:gdLst/>
            <a:ahLst/>
            <a:cxnLst/>
            <a:rect l="l" t="t" r="r" b="b"/>
            <a:pathLst>
              <a:path w="826918" h="883116">
                <a:moveTo>
                  <a:pt x="826918" y="0"/>
                </a:moveTo>
                <a:lnTo>
                  <a:pt x="0" y="0"/>
                </a:lnTo>
                <a:lnTo>
                  <a:pt x="0" y="883117"/>
                </a:lnTo>
                <a:lnTo>
                  <a:pt x="826918" y="883117"/>
                </a:lnTo>
                <a:lnTo>
                  <a:pt x="826918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85800" y="1676839"/>
            <a:ext cx="1063349" cy="980940"/>
          </a:xfrm>
          <a:custGeom>
            <a:avLst/>
            <a:gdLst/>
            <a:ahLst/>
            <a:cxnLst/>
            <a:rect l="l" t="t" r="r" b="b"/>
            <a:pathLst>
              <a:path w="1595024" h="1471410">
                <a:moveTo>
                  <a:pt x="0" y="0"/>
                </a:moveTo>
                <a:lnTo>
                  <a:pt x="1595024" y="0"/>
                </a:lnTo>
                <a:lnTo>
                  <a:pt x="1595024" y="1471410"/>
                </a:lnTo>
                <a:lnTo>
                  <a:pt x="0" y="147141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837532" y="3385421"/>
            <a:ext cx="1056772" cy="972230"/>
          </a:xfrm>
          <a:custGeom>
            <a:avLst/>
            <a:gdLst/>
            <a:ahLst/>
            <a:cxnLst/>
            <a:rect l="l" t="t" r="r" b="b"/>
            <a:pathLst>
              <a:path w="1585158" h="1458345">
                <a:moveTo>
                  <a:pt x="0" y="0"/>
                </a:moveTo>
                <a:lnTo>
                  <a:pt x="1585158" y="0"/>
                </a:lnTo>
                <a:lnTo>
                  <a:pt x="1585158" y="1458345"/>
                </a:lnTo>
                <a:lnTo>
                  <a:pt x="0" y="14583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322105" y="1762220"/>
            <a:ext cx="390580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000" b="1" dirty="0" err="1">
                <a:solidFill>
                  <a:srgbClr val="000000"/>
                </a:solidFill>
              </a:rPr>
              <a:t>Mỗi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nhóm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6E38BF"/>
                </a:solidFill>
              </a:rPr>
              <a:t>báo</a:t>
            </a:r>
            <a:r>
              <a:rPr lang="en-US" sz="3000" b="1" dirty="0">
                <a:solidFill>
                  <a:srgbClr val="6E38BF"/>
                </a:solidFill>
              </a:rPr>
              <a:t> </a:t>
            </a:r>
            <a:r>
              <a:rPr lang="en-US" sz="3000" b="1" dirty="0" err="1">
                <a:solidFill>
                  <a:srgbClr val="6E38BF"/>
                </a:solidFill>
              </a:rPr>
              <a:t>cáo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sản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phẩm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trong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r>
              <a:rPr lang="en-US" sz="3000" b="1" smtClean="0">
                <a:solidFill>
                  <a:srgbClr val="6E38BF"/>
                </a:solidFill>
              </a:rPr>
              <a:t>5 phút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2722799" y="614602"/>
            <a:ext cx="813264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500" b="1" dirty="0">
                <a:solidFill>
                  <a:srgbClr val="431096"/>
                </a:solidFill>
              </a:rPr>
              <a:t>BÁO CÁO SẢN PHẨM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430802" y="3414668"/>
            <a:ext cx="390580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000000"/>
                </a:solidFill>
              </a:rPr>
              <a:t>Các nhóm </a:t>
            </a:r>
            <a:r>
              <a:rPr lang="en-US" sz="3000" b="1">
                <a:solidFill>
                  <a:srgbClr val="6E38BF"/>
                </a:solidFill>
              </a:rPr>
              <a:t>lắng nghe</a:t>
            </a:r>
            <a:r>
              <a:rPr lang="en-US" sz="3000" b="1">
                <a:solidFill>
                  <a:srgbClr val="000000"/>
                </a:solidFill>
              </a:rPr>
              <a:t>, </a:t>
            </a:r>
            <a:r>
              <a:rPr lang="en-US" sz="3000" b="1">
                <a:solidFill>
                  <a:srgbClr val="6E38BF"/>
                </a:solidFill>
              </a:rPr>
              <a:t>ghi chép</a:t>
            </a:r>
            <a:r>
              <a:rPr lang="en-US" sz="3000" b="1">
                <a:solidFill>
                  <a:srgbClr val="000000"/>
                </a:solidFill>
              </a:rPr>
              <a:t> và </a:t>
            </a:r>
            <a:r>
              <a:rPr lang="en-US" sz="3000" b="1">
                <a:solidFill>
                  <a:srgbClr val="6E38BF"/>
                </a:solidFill>
              </a:rPr>
              <a:t>đặt câu </a:t>
            </a:r>
            <a:r>
              <a:rPr lang="en-US" sz="3000" b="1" smtClean="0">
                <a:solidFill>
                  <a:srgbClr val="6E38BF"/>
                </a:solidFill>
              </a:rPr>
              <a:t>hỏi</a:t>
            </a:r>
            <a:endParaRPr lang="en-US" sz="3000" b="1">
              <a:solidFill>
                <a:srgbClr val="000000"/>
              </a:solidFill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2455292" y="5101346"/>
            <a:ext cx="390580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b="1" dirty="0" err="1">
                <a:solidFill>
                  <a:srgbClr val="6E38BF"/>
                </a:solidFill>
              </a:rPr>
              <a:t>Điểm</a:t>
            </a:r>
            <a:r>
              <a:rPr lang="en-US" sz="3000" b="1" dirty="0">
                <a:solidFill>
                  <a:srgbClr val="6E38BF"/>
                </a:solidFill>
              </a:rPr>
              <a:t> </a:t>
            </a:r>
            <a:r>
              <a:rPr lang="en-US" sz="3000" b="1" dirty="0" err="1">
                <a:solidFill>
                  <a:srgbClr val="6E38BF"/>
                </a:solidFill>
              </a:rPr>
              <a:t>cộng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câu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6E38BF"/>
                </a:solidFill>
              </a:rPr>
              <a:t>hỏi</a:t>
            </a:r>
            <a:r>
              <a:rPr lang="en-US" sz="3000" b="1" dirty="0">
                <a:solidFill>
                  <a:srgbClr val="6E38BF"/>
                </a:solidFill>
              </a:rPr>
              <a:t>/ </a:t>
            </a:r>
            <a:r>
              <a:rPr lang="en-US" sz="3000" b="1" dirty="0" err="1">
                <a:solidFill>
                  <a:srgbClr val="6E38BF"/>
                </a:solidFill>
              </a:rPr>
              <a:t>trả</a:t>
            </a:r>
            <a:r>
              <a:rPr lang="en-US" sz="3000" b="1" dirty="0">
                <a:solidFill>
                  <a:srgbClr val="6E38BF"/>
                </a:solidFill>
              </a:rPr>
              <a:t> </a:t>
            </a:r>
            <a:r>
              <a:rPr lang="en-US" sz="3000" b="1" dirty="0" err="1">
                <a:solidFill>
                  <a:srgbClr val="6E38BF"/>
                </a:solidFill>
              </a:rPr>
              <a:t>lời</a:t>
            </a:r>
            <a:r>
              <a:rPr lang="en-US" sz="3000" b="1" dirty="0">
                <a:solidFill>
                  <a:srgbClr val="6E38BF"/>
                </a:solidFill>
              </a:rPr>
              <a:t> hay</a:t>
            </a:r>
          </a:p>
        </p:txBody>
      </p:sp>
      <p:sp>
        <p:nvSpPr>
          <p:cNvPr id="43" name="TextBox 8"/>
          <p:cNvSpPr txBox="1"/>
          <p:nvPr/>
        </p:nvSpPr>
        <p:spPr>
          <a:xfrm>
            <a:off x="868178" y="790303"/>
            <a:ext cx="3409908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BA08B8"/>
                </a:solidFill>
              </a:rPr>
              <a:t>Hoạt</a:t>
            </a:r>
            <a:r>
              <a:rPr lang="en-US" sz="3000" b="1" dirty="0" smtClean="0">
                <a:solidFill>
                  <a:srgbClr val="BA08B8"/>
                </a:solidFill>
              </a:rPr>
              <a:t> </a:t>
            </a:r>
            <a:r>
              <a:rPr lang="en-US" sz="3000" b="1" dirty="0" err="1" smtClean="0">
                <a:solidFill>
                  <a:srgbClr val="BA08B8"/>
                </a:solidFill>
              </a:rPr>
              <a:t>động</a:t>
            </a:r>
            <a:r>
              <a:rPr lang="en-US" sz="3000" b="1" dirty="0" smtClean="0">
                <a:solidFill>
                  <a:srgbClr val="BA08B8"/>
                </a:solidFill>
              </a:rPr>
              <a:t> 1</a:t>
            </a:r>
            <a:endParaRPr lang="en-US" sz="3000" b="1" dirty="0">
              <a:solidFill>
                <a:srgbClr val="BA08B8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1433" y="65312"/>
            <a:ext cx="7576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</a:rPr>
              <a:t>1. Tìm hiểu vấn đề việc làm ở địa phương</a:t>
            </a:r>
            <a:endParaRPr lang="en-US" sz="3000" b="1">
              <a:solidFill>
                <a:srgbClr val="002060"/>
              </a:solidFill>
            </a:endParaRPr>
          </a:p>
        </p:txBody>
      </p:sp>
      <p:pic>
        <p:nvPicPr>
          <p:cNvPr id="46" name="Picture 2" descr="Bài số 6: Giới thiệu về nghề nghiệp">
            <a:extLst>
              <a:ext uri="{FF2B5EF4-FFF2-40B4-BE49-F238E27FC236}">
                <a16:creationId xmlns="" xmlns:a16="http://schemas.microsoft.com/office/drawing/2014/main" id="{1C3C1EA8-00E8-4422-A5BF-D7E2CCD22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20" y="3801990"/>
            <a:ext cx="4859841" cy="2758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801291" y="126055"/>
            <a:ext cx="832539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4"/>
              </a:lnSpc>
            </a:pPr>
            <a:r>
              <a:rPr lang="en-US" sz="3900" b="1" dirty="0">
                <a:solidFill>
                  <a:srgbClr val="431096"/>
                </a:solidFill>
              </a:rPr>
              <a:t>KHÁI QUÁT </a:t>
            </a:r>
            <a:r>
              <a:rPr lang="en-US" sz="3900" b="1">
                <a:solidFill>
                  <a:srgbClr val="431096"/>
                </a:solidFill>
              </a:rPr>
              <a:t>VỀ </a:t>
            </a:r>
            <a:r>
              <a:rPr lang="en-US" sz="3900" b="1" smtClean="0">
                <a:solidFill>
                  <a:srgbClr val="431096"/>
                </a:solidFill>
              </a:rPr>
              <a:t>ĐẶC </a:t>
            </a:r>
            <a:r>
              <a:rPr lang="en-US" sz="3900" b="1" dirty="0">
                <a:solidFill>
                  <a:srgbClr val="431096"/>
                </a:solidFill>
              </a:rPr>
              <a:t>ĐIỂM LAO ĐỘNG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07693" y="1784834"/>
            <a:ext cx="3418809" cy="41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4"/>
              </a:lnSpc>
            </a:pPr>
            <a:r>
              <a:rPr lang="en-US" sz="3000" b="1" dirty="0" err="1">
                <a:solidFill>
                  <a:srgbClr val="000000"/>
                </a:solidFill>
              </a:rPr>
              <a:t>Nguồn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668505" y="4532082"/>
            <a:ext cx="361472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4"/>
              </a:lnSpc>
            </a:pPr>
            <a:r>
              <a:rPr lang="en-US" sz="3000" b="1" dirty="0" err="1">
                <a:solidFill>
                  <a:srgbClr val="000000"/>
                </a:solidFill>
              </a:rPr>
              <a:t>Nguồn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endParaRPr lang="en-US" sz="3000" b="1" dirty="0">
              <a:solidFill>
                <a:srgbClr val="000000"/>
              </a:solidFill>
            </a:endParaRPr>
          </a:p>
          <a:p>
            <a:pPr>
              <a:lnSpc>
                <a:spcPts val="3204"/>
              </a:lnSpc>
            </a:pPr>
            <a:r>
              <a:rPr lang="en-US" sz="3000" b="1">
                <a:solidFill>
                  <a:srgbClr val="000000"/>
                </a:solidFill>
              </a:rPr>
              <a:t>VIỆT </a:t>
            </a:r>
            <a:r>
              <a:rPr lang="en-US" sz="3000" b="1" smtClean="0">
                <a:solidFill>
                  <a:srgbClr val="000000"/>
                </a:solidFill>
              </a:rPr>
              <a:t>NAM, NĂM 2021</a:t>
            </a:r>
            <a:endParaRPr lang="en-US" sz="3000" b="1" dirty="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668505" y="2201537"/>
            <a:ext cx="3614729" cy="1752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b="1" dirty="0" err="1">
                <a:solidFill>
                  <a:srgbClr val="000000"/>
                </a:solidFill>
              </a:rPr>
              <a:t>dân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số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trong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tuổi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quy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định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có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khả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năng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tham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gia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. 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685800" y="2135982"/>
            <a:ext cx="1792941" cy="1540808"/>
            <a:chOff x="0" y="0"/>
            <a:chExt cx="3585881" cy="3081616"/>
          </a:xfrm>
        </p:grpSpPr>
        <p:grpSp>
          <p:nvGrpSpPr>
            <p:cNvPr id="3" name="Group 16"/>
            <p:cNvGrpSpPr/>
            <p:nvPr/>
          </p:nvGrpSpPr>
          <p:grpSpPr>
            <a:xfrm>
              <a:off x="0" y="0"/>
              <a:ext cx="3585881" cy="3081616"/>
              <a:chOff x="0" y="0"/>
              <a:chExt cx="812800" cy="6985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1048D">
                      <a:alpha val="100000"/>
                    </a:srgbClr>
                  </a:gs>
                  <a:gs pos="50000">
                    <a:srgbClr val="054CC4">
                      <a:alpha val="100000"/>
                    </a:srgbClr>
                  </a:gs>
                  <a:gs pos="100000">
                    <a:srgbClr val="C405B7">
                      <a:alpha val="100000"/>
                    </a:srgbClr>
                  </a:gs>
                </a:gsLst>
                <a:lin ang="0"/>
              </a:gradFill>
              <a:ln w="104775" cap="sq">
                <a:solidFill>
                  <a:srgbClr val="431096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sz="3000" b="1"/>
              </a:p>
            </p:txBody>
          </p:sp>
        </p:grpSp>
        <p:grpSp>
          <p:nvGrpSpPr>
            <p:cNvPr id="4" name="Group 19"/>
            <p:cNvGrpSpPr/>
            <p:nvPr/>
          </p:nvGrpSpPr>
          <p:grpSpPr>
            <a:xfrm>
              <a:off x="154033" y="121589"/>
              <a:ext cx="3277814" cy="2838439"/>
              <a:chOff x="0" y="0"/>
              <a:chExt cx="4282440" cy="37084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7918" r="-17918"/>
                </a:stretch>
              </a:blipFill>
            </p:spPr>
          </p:sp>
        </p:grpSp>
      </p:grpSp>
      <p:grpSp>
        <p:nvGrpSpPr>
          <p:cNvPr id="6" name="Group 21"/>
          <p:cNvGrpSpPr/>
          <p:nvPr/>
        </p:nvGrpSpPr>
        <p:grpSpPr>
          <a:xfrm>
            <a:off x="685800" y="4346697"/>
            <a:ext cx="1792941" cy="1540808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  <a:ln w="104775" cap="sq">
              <a:solidFill>
                <a:srgbClr val="431096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grpSp>
        <p:nvGrpSpPr>
          <p:cNvPr id="7" name="Group 24"/>
          <p:cNvGrpSpPr/>
          <p:nvPr/>
        </p:nvGrpSpPr>
        <p:grpSpPr>
          <a:xfrm>
            <a:off x="762817" y="4407491"/>
            <a:ext cx="1638907" cy="1419219"/>
            <a:chOff x="0" y="0"/>
            <a:chExt cx="4282440" cy="3708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7730" r="-7730"/>
              </a:stretch>
            </a:blipFill>
          </p:spPr>
        </p:sp>
      </p:grpSp>
      <p:grpSp>
        <p:nvGrpSpPr>
          <p:cNvPr id="8" name="Group 29"/>
          <p:cNvGrpSpPr/>
          <p:nvPr/>
        </p:nvGrpSpPr>
        <p:grpSpPr>
          <a:xfrm>
            <a:off x="6212268" y="2010530"/>
            <a:ext cx="2083461" cy="1413830"/>
            <a:chOff x="9318402" y="2643499"/>
            <a:chExt cx="3125192" cy="2120746"/>
          </a:xfrm>
        </p:grpSpPr>
        <p:sp>
          <p:nvSpPr>
            <p:cNvPr id="28" name="TextBox 21"/>
            <p:cNvSpPr txBox="1"/>
            <p:nvPr/>
          </p:nvSpPr>
          <p:spPr>
            <a:xfrm>
              <a:off x="9318402" y="2643499"/>
              <a:ext cx="3125192" cy="17889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32"/>
                </a:lnSpc>
                <a:spcBef>
                  <a:spcPct val="0"/>
                </a:spcBef>
              </a:pPr>
              <a:r>
                <a:rPr lang="en-US" sz="3000" b="1" dirty="0" smtClean="0">
                  <a:solidFill>
                    <a:srgbClr val="C62828"/>
                  </a:solidFill>
                </a:rPr>
                <a:t>50,6</a:t>
              </a:r>
              <a:endParaRPr lang="en-US" sz="3000" b="1" dirty="0">
                <a:solidFill>
                  <a:srgbClr val="C62828"/>
                </a:solidFill>
              </a:endParaRPr>
            </a:p>
          </p:txBody>
        </p:sp>
        <p:sp>
          <p:nvSpPr>
            <p:cNvPr id="29" name="TextBox 25"/>
            <p:cNvSpPr txBox="1"/>
            <p:nvPr/>
          </p:nvSpPr>
          <p:spPr>
            <a:xfrm>
              <a:off x="9389153" y="4294500"/>
              <a:ext cx="3026223" cy="469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3000" b="1" i="1" dirty="0" err="1" smtClean="0">
                  <a:solidFill>
                    <a:srgbClr val="C00000"/>
                  </a:solidFill>
                </a:rPr>
                <a:t>Triệu</a:t>
              </a:r>
              <a:r>
                <a:rPr lang="en-US" sz="3000" b="1" i="1" dirty="0" smtClean="0">
                  <a:solidFill>
                    <a:srgbClr val="C00000"/>
                  </a:solidFill>
                </a:rPr>
                <a:t> </a:t>
              </a:r>
              <a:r>
                <a:rPr lang="en-US" sz="3000" b="1" i="1" dirty="0" err="1" smtClean="0">
                  <a:solidFill>
                    <a:srgbClr val="C00000"/>
                  </a:solidFill>
                </a:rPr>
                <a:t>người</a:t>
              </a:r>
              <a:endParaRPr lang="en-US" sz="3000" b="1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" name="Group 30"/>
          <p:cNvGrpSpPr/>
          <p:nvPr/>
        </p:nvGrpSpPr>
        <p:grpSpPr>
          <a:xfrm>
            <a:off x="8869680" y="3153679"/>
            <a:ext cx="3216691" cy="1695957"/>
            <a:chOff x="8641310" y="2643499"/>
            <a:chExt cx="4825036" cy="2543936"/>
          </a:xfrm>
        </p:grpSpPr>
        <p:sp>
          <p:nvSpPr>
            <p:cNvPr id="32" name="TextBox 21"/>
            <p:cNvSpPr txBox="1"/>
            <p:nvPr/>
          </p:nvSpPr>
          <p:spPr>
            <a:xfrm>
              <a:off x="9318401" y="2643499"/>
              <a:ext cx="4147945" cy="1494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32"/>
                </a:lnSpc>
                <a:spcBef>
                  <a:spcPct val="0"/>
                </a:spcBef>
              </a:pPr>
              <a:r>
                <a:rPr lang="en-US" sz="3000" b="1" dirty="0">
                  <a:solidFill>
                    <a:srgbClr val="C62828"/>
                  </a:solidFill>
                </a:rPr>
                <a:t>97,0 % </a:t>
              </a:r>
            </a:p>
          </p:txBody>
        </p:sp>
        <p:sp>
          <p:nvSpPr>
            <p:cNvPr id="33" name="TextBox 25"/>
            <p:cNvSpPr txBox="1"/>
            <p:nvPr/>
          </p:nvSpPr>
          <p:spPr>
            <a:xfrm>
              <a:off x="8641310" y="4294498"/>
              <a:ext cx="4797112" cy="8929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endParaRPr lang="en-US" sz="3000" b="1" i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vi-VN" sz="3000" b="1" i="1" smtClean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lực </a:t>
              </a:r>
              <a:r>
                <a:rPr lang="vi-VN" sz="3000" b="1" i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lượng lao động</a:t>
              </a:r>
              <a:endParaRPr lang="en-US" sz="3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7" name="TextBox 25"/>
          <p:cNvSpPr txBox="1"/>
          <p:nvPr/>
        </p:nvSpPr>
        <p:spPr>
          <a:xfrm>
            <a:off x="6114544" y="4657459"/>
            <a:ext cx="2803189" cy="313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3000" b="1" i="1" dirty="0" err="1" smtClean="0">
                <a:solidFill>
                  <a:srgbClr val="C00000"/>
                </a:solidFill>
              </a:rPr>
              <a:t>Dồi</a:t>
            </a:r>
            <a:r>
              <a:rPr lang="en-US" sz="3000" b="1" i="1" dirty="0" smtClean="0">
                <a:solidFill>
                  <a:srgbClr val="C00000"/>
                </a:solidFill>
              </a:rPr>
              <a:t> </a:t>
            </a:r>
            <a:r>
              <a:rPr lang="en-US" sz="3000" b="1" i="1" dirty="0" err="1" smtClean="0">
                <a:solidFill>
                  <a:srgbClr val="C00000"/>
                </a:solidFill>
              </a:rPr>
              <a:t>dào</a:t>
            </a:r>
            <a:endParaRPr lang="en-US" sz="3000" b="1" i="1" dirty="0">
              <a:solidFill>
                <a:srgbClr val="C00000"/>
              </a:solidFill>
            </a:endParaRPr>
          </a:p>
        </p:txBody>
      </p:sp>
      <p:grpSp>
        <p:nvGrpSpPr>
          <p:cNvPr id="13" name="Group 33"/>
          <p:cNvGrpSpPr/>
          <p:nvPr/>
        </p:nvGrpSpPr>
        <p:grpSpPr>
          <a:xfrm>
            <a:off x="8321039" y="1900247"/>
            <a:ext cx="3818709" cy="1513426"/>
            <a:chOff x="7641136" y="2643499"/>
            <a:chExt cx="5728064" cy="2270142"/>
          </a:xfrm>
        </p:grpSpPr>
        <p:sp>
          <p:nvSpPr>
            <p:cNvPr id="35" name="TextBox 21"/>
            <p:cNvSpPr txBox="1"/>
            <p:nvPr/>
          </p:nvSpPr>
          <p:spPr>
            <a:xfrm>
              <a:off x="9318402" y="2643499"/>
              <a:ext cx="3125192" cy="1494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32"/>
                </a:lnSpc>
                <a:spcBef>
                  <a:spcPct val="0"/>
                </a:spcBef>
              </a:pPr>
              <a:r>
                <a:rPr lang="en-US" sz="3000" b="1" dirty="0" smtClean="0">
                  <a:solidFill>
                    <a:srgbClr val="C62828"/>
                  </a:solidFill>
                </a:rPr>
                <a:t>49 </a:t>
              </a:r>
              <a:endParaRPr lang="en-US" sz="3000" b="1" dirty="0">
                <a:solidFill>
                  <a:srgbClr val="C62828"/>
                </a:solidFill>
              </a:endParaRPr>
            </a:p>
          </p:txBody>
        </p:sp>
        <p:sp>
          <p:nvSpPr>
            <p:cNvPr id="36" name="TextBox 25"/>
            <p:cNvSpPr txBox="1"/>
            <p:nvPr/>
          </p:nvSpPr>
          <p:spPr>
            <a:xfrm>
              <a:off x="7641136" y="4490447"/>
              <a:ext cx="5728064" cy="4231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3000" b="1" i="1" err="1" smtClean="0">
                  <a:solidFill>
                    <a:srgbClr val="C00000"/>
                  </a:solidFill>
                </a:rPr>
                <a:t>t</a:t>
              </a:r>
              <a:r>
                <a:rPr lang="en-US" sz="3000" b="1" i="1" smtClean="0">
                  <a:solidFill>
                    <a:srgbClr val="C00000"/>
                  </a:solidFill>
                </a:rPr>
                <a:t>riệu người có </a:t>
              </a:r>
              <a:r>
                <a:rPr lang="en-US" sz="3000" b="1" i="1" dirty="0" err="1">
                  <a:solidFill>
                    <a:srgbClr val="C00000"/>
                  </a:solidFill>
                </a:rPr>
                <a:t>việc</a:t>
              </a:r>
              <a:r>
                <a:rPr lang="en-US" sz="3000" b="1" i="1" dirty="0">
                  <a:solidFill>
                    <a:srgbClr val="C00000"/>
                  </a:solidFill>
                </a:rPr>
                <a:t> </a:t>
              </a:r>
              <a:r>
                <a:rPr lang="en-US" sz="3000" b="1" i="1" dirty="0" err="1">
                  <a:solidFill>
                    <a:srgbClr val="C00000"/>
                  </a:solidFill>
                </a:rPr>
                <a:t>làm</a:t>
              </a:r>
              <a:r>
                <a:rPr lang="en-US" sz="3000" b="1" i="1" dirty="0">
                  <a:solidFill>
                    <a:srgbClr val="C00000"/>
                  </a:solidFill>
                </a:rPr>
                <a:t>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51591" y="237207"/>
            <a:ext cx="1730931" cy="1487519"/>
            <a:chOff x="0" y="0"/>
            <a:chExt cx="812800" cy="698500"/>
          </a:xfrm>
        </p:grpSpPr>
        <p:sp>
          <p:nvSpPr>
            <p:cNvPr id="39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0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sp>
        <p:nvSpPr>
          <p:cNvPr id="41" name="Freeform 20"/>
          <p:cNvSpPr/>
          <p:nvPr/>
        </p:nvSpPr>
        <p:spPr>
          <a:xfrm>
            <a:off x="789124" y="342251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38"/>
          <p:cNvSpPr txBox="1"/>
          <p:nvPr/>
        </p:nvSpPr>
        <p:spPr>
          <a:xfrm>
            <a:off x="0" y="787938"/>
            <a:ext cx="3034113" cy="6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  <a:endParaRPr lang="en-US" sz="3500" b="1" smtClean="0">
              <a:solidFill>
                <a:srgbClr val="FF0000"/>
              </a:solidFill>
            </a:endParaRPr>
          </a:p>
          <a:p>
            <a:pPr algn="ctr">
              <a:lnSpc>
                <a:spcPts val="2476"/>
              </a:lnSpc>
            </a:pPr>
            <a:r>
              <a:rPr lang="en-US" sz="3500" b="1" smtClean="0">
                <a:solidFill>
                  <a:srgbClr val="FF0000"/>
                </a:solidFill>
              </a:rPr>
              <a:t>1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417328" y="2936509"/>
            <a:ext cx="9725297" cy="3594673"/>
          </a:xfrm>
          <a:custGeom>
            <a:avLst/>
            <a:gdLst/>
            <a:ahLst/>
            <a:cxnLst/>
            <a:rect l="l" t="t" r="r" b="b"/>
            <a:pathLst>
              <a:path w="16015868" h="5392009">
                <a:moveTo>
                  <a:pt x="0" y="0"/>
                </a:moveTo>
                <a:lnTo>
                  <a:pt x="16015868" y="0"/>
                </a:lnTo>
                <a:lnTo>
                  <a:pt x="16015868" y="5392009"/>
                </a:lnTo>
                <a:lnTo>
                  <a:pt x="0" y="53920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60785" y="1951995"/>
            <a:ext cx="972727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86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0000"/>
                </a:solidFill>
              </a:rPr>
              <a:t>LỰC LƯỢNG LAO ĐỘNG VIỆT NAM, GIAI ĐOẠN </a:t>
            </a:r>
            <a:r>
              <a:rPr lang="en-US" sz="2800" b="1">
                <a:solidFill>
                  <a:srgbClr val="000000"/>
                </a:solidFill>
              </a:rPr>
              <a:t>2019 </a:t>
            </a:r>
            <a:r>
              <a:rPr lang="en-US" sz="2800" b="1" smtClean="0">
                <a:solidFill>
                  <a:srgbClr val="000000"/>
                </a:solidFill>
              </a:rPr>
              <a:t>- 2023 (TRIỆU </a:t>
            </a:r>
            <a:r>
              <a:rPr lang="en-US" sz="2800" b="1" dirty="0">
                <a:solidFill>
                  <a:srgbClr val="000000"/>
                </a:solidFill>
              </a:rPr>
              <a:t>NGƯỜI)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3801291" y="126055"/>
            <a:ext cx="832539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4"/>
              </a:lnSpc>
            </a:pPr>
            <a:r>
              <a:rPr lang="en-US" sz="3900" b="1" dirty="0">
                <a:solidFill>
                  <a:srgbClr val="431096"/>
                </a:solidFill>
              </a:rPr>
              <a:t>KHÁI QUÁT </a:t>
            </a:r>
            <a:r>
              <a:rPr lang="en-US" sz="3900" b="1">
                <a:solidFill>
                  <a:srgbClr val="431096"/>
                </a:solidFill>
              </a:rPr>
              <a:t>VỀ </a:t>
            </a:r>
            <a:r>
              <a:rPr lang="en-US" sz="3900" b="1" smtClean="0">
                <a:solidFill>
                  <a:srgbClr val="431096"/>
                </a:solidFill>
              </a:rPr>
              <a:t>ĐẶC </a:t>
            </a:r>
            <a:r>
              <a:rPr lang="en-US" sz="3900" b="1" dirty="0">
                <a:solidFill>
                  <a:srgbClr val="431096"/>
                </a:solidFill>
              </a:rPr>
              <a:t>ĐIỂM LAO ĐỘNG</a:t>
            </a:r>
          </a:p>
        </p:txBody>
      </p:sp>
      <p:grpSp>
        <p:nvGrpSpPr>
          <p:cNvPr id="2" name="Group 14"/>
          <p:cNvGrpSpPr/>
          <p:nvPr/>
        </p:nvGrpSpPr>
        <p:grpSpPr>
          <a:xfrm>
            <a:off x="651591" y="237207"/>
            <a:ext cx="1730931" cy="1487519"/>
            <a:chOff x="0" y="0"/>
            <a:chExt cx="812800" cy="698500"/>
          </a:xfrm>
        </p:grpSpPr>
        <p:sp>
          <p:nvSpPr>
            <p:cNvPr id="14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sp>
        <p:nvSpPr>
          <p:cNvPr id="16" name="Freeform 20"/>
          <p:cNvSpPr/>
          <p:nvPr/>
        </p:nvSpPr>
        <p:spPr>
          <a:xfrm>
            <a:off x="789124" y="342251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38"/>
          <p:cNvSpPr txBox="1"/>
          <p:nvPr/>
        </p:nvSpPr>
        <p:spPr>
          <a:xfrm>
            <a:off x="0" y="787938"/>
            <a:ext cx="3034113" cy="6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  <a:endParaRPr lang="en-US" sz="3500" b="1" smtClean="0">
              <a:solidFill>
                <a:srgbClr val="FF0000"/>
              </a:solidFill>
            </a:endParaRPr>
          </a:p>
          <a:p>
            <a:pPr algn="ctr">
              <a:lnSpc>
                <a:spcPts val="2476"/>
              </a:lnSpc>
            </a:pPr>
            <a:r>
              <a:rPr lang="en-US" sz="3500" b="1" smtClean="0">
                <a:solidFill>
                  <a:srgbClr val="FF0000"/>
                </a:solidFill>
              </a:rPr>
              <a:t>1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750659" y="1571678"/>
            <a:ext cx="1792941" cy="1540808"/>
            <a:chOff x="0" y="0"/>
            <a:chExt cx="3585881" cy="3081616"/>
          </a:xfrm>
        </p:grpSpPr>
        <p:grpSp>
          <p:nvGrpSpPr>
            <p:cNvPr id="3" name="Group 9"/>
            <p:cNvGrpSpPr/>
            <p:nvPr/>
          </p:nvGrpSpPr>
          <p:grpSpPr>
            <a:xfrm>
              <a:off x="0" y="0"/>
              <a:ext cx="3585881" cy="3081616"/>
              <a:chOff x="0" y="0"/>
              <a:chExt cx="812800" cy="698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1048D">
                      <a:alpha val="100000"/>
                    </a:srgbClr>
                  </a:gs>
                  <a:gs pos="50000">
                    <a:srgbClr val="054CC4">
                      <a:alpha val="100000"/>
                    </a:srgbClr>
                  </a:gs>
                  <a:gs pos="100000">
                    <a:srgbClr val="C405B7">
                      <a:alpha val="100000"/>
                    </a:srgbClr>
                  </a:gs>
                </a:gsLst>
                <a:lin ang="0"/>
              </a:gradFill>
              <a:ln w="104775" cap="sq">
                <a:solidFill>
                  <a:srgbClr val="431096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 sz="3000" b="1"/>
              </a:p>
            </p:txBody>
          </p:sp>
        </p:grpSp>
        <p:grpSp>
          <p:nvGrpSpPr>
            <p:cNvPr id="4" name="Group 12"/>
            <p:cNvGrpSpPr/>
            <p:nvPr/>
          </p:nvGrpSpPr>
          <p:grpSpPr>
            <a:xfrm>
              <a:off x="154033" y="121589"/>
              <a:ext cx="3277814" cy="2838439"/>
              <a:chOff x="0" y="0"/>
              <a:chExt cx="4282440" cy="3708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5064" r="-15064"/>
                </a:stretch>
              </a:blipFill>
            </p:spPr>
          </p:sp>
        </p:grpSp>
      </p:grpSp>
      <p:grpSp>
        <p:nvGrpSpPr>
          <p:cNvPr id="5" name="Group 14"/>
          <p:cNvGrpSpPr/>
          <p:nvPr/>
        </p:nvGrpSpPr>
        <p:grpSpPr>
          <a:xfrm>
            <a:off x="1606946" y="4446459"/>
            <a:ext cx="1792941" cy="1540808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  <a:ln w="104775" cap="sq">
              <a:solidFill>
                <a:srgbClr val="431096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1683962" y="4507254"/>
            <a:ext cx="1638907" cy="1419219"/>
            <a:chOff x="0" y="0"/>
            <a:chExt cx="4282440" cy="3708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7730" r="-7730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1927078" y="4606821"/>
            <a:ext cx="1236401" cy="1231765"/>
          </a:xfrm>
          <a:custGeom>
            <a:avLst/>
            <a:gdLst/>
            <a:ahLst/>
            <a:cxnLst/>
            <a:rect l="l" t="t" r="r" b="b"/>
            <a:pathLst>
              <a:path w="1854602" h="1847647">
                <a:moveTo>
                  <a:pt x="0" y="0"/>
                </a:moveTo>
                <a:lnTo>
                  <a:pt x="1854602" y="0"/>
                </a:lnTo>
                <a:lnTo>
                  <a:pt x="1854602" y="1847647"/>
                </a:lnTo>
                <a:lnTo>
                  <a:pt x="0" y="184764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718715" y="933355"/>
            <a:ext cx="909224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4"/>
              </a:lnSpc>
            </a:pPr>
            <a:r>
              <a:rPr lang="en-US" sz="3000" b="1" dirty="0" smtClean="0">
                <a:solidFill>
                  <a:srgbClr val="C00000"/>
                </a:solidFill>
              </a:rPr>
              <a:t>TỈ LỆ THẤT NGHIỆP</a:t>
            </a:r>
            <a:endParaRPr lang="en-US" sz="3000" b="1" dirty="0">
              <a:solidFill>
                <a:srgbClr val="C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718715" y="1428559"/>
            <a:ext cx="8050919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700" b="1" dirty="0" err="1" smtClean="0">
                <a:solidFill>
                  <a:srgbClr val="000000"/>
                </a:solidFill>
              </a:rPr>
              <a:t>Là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người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</a:rPr>
              <a:t>từ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đủ</a:t>
            </a:r>
            <a:r>
              <a:rPr lang="en-US" sz="2700" b="1" dirty="0">
                <a:solidFill>
                  <a:srgbClr val="C00000"/>
                </a:solidFill>
              </a:rPr>
              <a:t> 15 </a:t>
            </a:r>
            <a:r>
              <a:rPr lang="en-US" sz="2700" b="1" dirty="0" err="1">
                <a:solidFill>
                  <a:srgbClr val="C00000"/>
                </a:solidFill>
              </a:rPr>
              <a:t>tuổi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trở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lên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mà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trong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thời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kỳ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tham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chiếu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có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đầy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đủ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cả</a:t>
            </a:r>
            <a:r>
              <a:rPr lang="en-US" sz="2700" b="1" dirty="0">
                <a:solidFill>
                  <a:srgbClr val="C00000"/>
                </a:solidFill>
              </a:rPr>
              <a:t> 03 </a:t>
            </a:r>
            <a:r>
              <a:rPr lang="en-US" sz="2700" b="1" dirty="0" err="1">
                <a:solidFill>
                  <a:srgbClr val="C00000"/>
                </a:solidFill>
              </a:rPr>
              <a:t>yếu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tố</a:t>
            </a:r>
            <a:r>
              <a:rPr lang="en-US" sz="2700" b="1" dirty="0">
                <a:solidFill>
                  <a:srgbClr val="C00000"/>
                </a:solidFill>
              </a:rPr>
              <a:t>: </a:t>
            </a:r>
            <a:endParaRPr lang="en-US" sz="2700" b="1" dirty="0" smtClean="0">
              <a:solidFill>
                <a:srgbClr val="C00000"/>
              </a:solidFill>
            </a:endParaRPr>
          </a:p>
          <a:p>
            <a:pPr marL="304770" indent="-304770" algn="just">
              <a:buFont typeface="Arial" panose="020B0604020202020204" pitchFamily="34" charset="0"/>
              <a:buChar char="•"/>
            </a:pPr>
            <a:r>
              <a:rPr lang="en-US" sz="2700" b="1" dirty="0" err="1" smtClean="0">
                <a:solidFill>
                  <a:srgbClr val="000000"/>
                </a:solidFill>
              </a:rPr>
              <a:t>Hiện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không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làm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việc</a:t>
            </a:r>
            <a:r>
              <a:rPr lang="en-US" sz="2700" b="1" dirty="0">
                <a:solidFill>
                  <a:srgbClr val="000000"/>
                </a:solidFill>
              </a:rPr>
              <a:t>, </a:t>
            </a:r>
            <a:endParaRPr lang="en-US" sz="2700" b="1" dirty="0" smtClean="0">
              <a:solidFill>
                <a:srgbClr val="000000"/>
              </a:solidFill>
            </a:endParaRPr>
          </a:p>
          <a:p>
            <a:pPr marL="304770" indent="-304770" algn="just">
              <a:buFont typeface="Arial" panose="020B0604020202020204" pitchFamily="34" charset="0"/>
              <a:buChar char="•"/>
            </a:pPr>
            <a:r>
              <a:rPr lang="en-US" sz="2700" b="1" dirty="0" err="1" smtClean="0">
                <a:solidFill>
                  <a:srgbClr val="C00000"/>
                </a:solidFill>
              </a:rPr>
              <a:t>Đang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</a:rPr>
              <a:t>tìm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</a:rPr>
              <a:t>kiếm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</a:rPr>
              <a:t>việc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</a:rPr>
              <a:t>làm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</a:p>
          <a:p>
            <a:pPr marL="304770" indent="-304770" algn="just">
              <a:buFont typeface="Arial" panose="020B0604020202020204" pitchFamily="34" charset="0"/>
              <a:buChar char="•"/>
            </a:pPr>
            <a:r>
              <a:rPr lang="en-US" sz="2700" b="1" dirty="0" err="1" smtClean="0">
                <a:solidFill>
                  <a:srgbClr val="000000"/>
                </a:solidFill>
              </a:rPr>
              <a:t>Và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</a:rPr>
              <a:t>sẵn</a:t>
            </a:r>
            <a:r>
              <a:rPr lang="en-US" sz="2700" b="1" dirty="0" smtClean="0">
                <a:solidFill>
                  <a:srgbClr val="C00000"/>
                </a:solidFill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</a:rPr>
              <a:t>sàng</a:t>
            </a:r>
            <a:r>
              <a:rPr lang="en-US" sz="2700" b="1" dirty="0" smtClean="0">
                <a:solidFill>
                  <a:srgbClr val="C00000"/>
                </a:solidFill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</a:rPr>
              <a:t>làm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</a:rPr>
              <a:t>việc</a:t>
            </a:r>
            <a:r>
              <a:rPr lang="en-US" sz="2700" b="1" dirty="0" smtClean="0">
                <a:solidFill>
                  <a:srgbClr val="000000"/>
                </a:solidFill>
              </a:rPr>
              <a:t>.</a:t>
            </a:r>
            <a:endParaRPr lang="en-US" sz="2700" b="1" dirty="0">
              <a:solidFill>
                <a:srgbClr val="000000"/>
              </a:solidFill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3501918" y="3705353"/>
            <a:ext cx="909224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4"/>
              </a:lnSpc>
            </a:pPr>
            <a:r>
              <a:rPr lang="en-US" sz="3000" b="1" dirty="0" smtClean="0">
                <a:solidFill>
                  <a:srgbClr val="C00000"/>
                </a:solidFill>
              </a:rPr>
              <a:t>TỈ LỆ THIẾU VIỆC LÀM</a:t>
            </a:r>
            <a:endParaRPr lang="en-US" sz="3000" b="1" dirty="0">
              <a:solidFill>
                <a:srgbClr val="C00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476903" y="4076701"/>
            <a:ext cx="8410297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700" b="1" dirty="0" err="1" smtClean="0">
                <a:solidFill>
                  <a:srgbClr val="000000"/>
                </a:solidFill>
              </a:rPr>
              <a:t>Gồm</a:t>
            </a:r>
            <a:r>
              <a:rPr lang="en-US" sz="2700" b="1" dirty="0" smtClean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những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người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có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việc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làm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trong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thời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gian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tham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chiếu</a:t>
            </a:r>
            <a:r>
              <a:rPr lang="en-US" sz="2700" b="1" dirty="0">
                <a:solidFill>
                  <a:srgbClr val="000000"/>
                </a:solidFill>
              </a:rPr>
              <a:t> 07 </a:t>
            </a:r>
            <a:r>
              <a:rPr lang="en-US" sz="2700" b="1" dirty="0" err="1">
                <a:solidFill>
                  <a:srgbClr val="000000"/>
                </a:solidFill>
              </a:rPr>
              <a:t>ngày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trước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thời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điểm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quan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sát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thoả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mãn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cả</a:t>
            </a:r>
            <a:r>
              <a:rPr lang="en-US" sz="2700" b="1" dirty="0">
                <a:solidFill>
                  <a:srgbClr val="C00000"/>
                </a:solidFill>
              </a:rPr>
              <a:t> 03 </a:t>
            </a:r>
            <a:r>
              <a:rPr lang="en-US" sz="2700" b="1" dirty="0" err="1">
                <a:solidFill>
                  <a:srgbClr val="C00000"/>
                </a:solidFill>
              </a:rPr>
              <a:t>tiêu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chuẩn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sau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đây</a:t>
            </a:r>
            <a:r>
              <a:rPr lang="en-US" sz="2700" b="1" dirty="0">
                <a:solidFill>
                  <a:srgbClr val="C00000"/>
                </a:solidFill>
              </a:rPr>
              <a:t>:</a:t>
            </a:r>
          </a:p>
          <a:p>
            <a:pPr algn="just"/>
            <a:r>
              <a:rPr lang="en-US" sz="2700" b="1" dirty="0">
                <a:solidFill>
                  <a:srgbClr val="000000"/>
                </a:solidFill>
              </a:rPr>
              <a:t> - </a:t>
            </a:r>
            <a:r>
              <a:rPr lang="en-US" sz="2700" b="1" dirty="0" err="1">
                <a:solidFill>
                  <a:srgbClr val="000000"/>
                </a:solidFill>
              </a:rPr>
              <a:t>Thực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tế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họ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đã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err="1">
                <a:solidFill>
                  <a:srgbClr val="000000"/>
                </a:solidFill>
              </a:rPr>
              <a:t>làm</a:t>
            </a:r>
            <a:r>
              <a:rPr lang="en-US" sz="2700" b="1">
                <a:solidFill>
                  <a:srgbClr val="000000"/>
                </a:solidFill>
              </a:rPr>
              <a:t> </a:t>
            </a:r>
            <a:r>
              <a:rPr lang="en-US" sz="2700" b="1" smtClean="0">
                <a:solidFill>
                  <a:srgbClr val="C00000"/>
                </a:solidFill>
              </a:rPr>
              <a:t>dưới </a:t>
            </a:r>
            <a:r>
              <a:rPr lang="en-US" sz="2700" b="1" dirty="0" smtClean="0">
                <a:solidFill>
                  <a:srgbClr val="C00000"/>
                </a:solidFill>
              </a:rPr>
              <a:t>35 </a:t>
            </a:r>
            <a:r>
              <a:rPr lang="en-US" sz="2700" b="1" dirty="0" err="1">
                <a:solidFill>
                  <a:srgbClr val="C00000"/>
                </a:solidFill>
              </a:rPr>
              <a:t>giờ</a:t>
            </a:r>
            <a:r>
              <a:rPr lang="en-US" sz="2700" b="1" dirty="0">
                <a:solidFill>
                  <a:srgbClr val="C00000"/>
                </a:solidFill>
              </a:rPr>
              <a:t>.</a:t>
            </a:r>
          </a:p>
          <a:p>
            <a:pPr algn="just"/>
            <a:r>
              <a:rPr lang="en-US" sz="2700" b="1" dirty="0">
                <a:solidFill>
                  <a:srgbClr val="000000"/>
                </a:solidFill>
              </a:rPr>
              <a:t> - </a:t>
            </a:r>
            <a:r>
              <a:rPr lang="en-US" sz="2700" b="1" dirty="0" err="1">
                <a:solidFill>
                  <a:srgbClr val="C00000"/>
                </a:solidFill>
              </a:rPr>
              <a:t>Mong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muốn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làm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việc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thêm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giờ</a:t>
            </a:r>
            <a:endParaRPr lang="en-US" sz="2700" b="1" dirty="0">
              <a:solidFill>
                <a:srgbClr val="000000"/>
              </a:solidFill>
            </a:endParaRPr>
          </a:p>
          <a:p>
            <a:pPr algn="just"/>
            <a:r>
              <a:rPr lang="en-US" sz="2700" b="1" dirty="0">
                <a:solidFill>
                  <a:srgbClr val="000000"/>
                </a:solidFill>
              </a:rPr>
              <a:t>-  </a:t>
            </a:r>
            <a:r>
              <a:rPr lang="en-US" sz="2700" b="1" dirty="0" err="1">
                <a:solidFill>
                  <a:srgbClr val="C00000"/>
                </a:solidFill>
              </a:rPr>
              <a:t>Sẵn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sàng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làm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việc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thêm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giờ</a:t>
            </a:r>
            <a:endParaRPr lang="en-US" sz="2700" b="1" dirty="0">
              <a:solidFill>
                <a:srgbClr val="000000"/>
              </a:solidFill>
            </a:endParaRPr>
          </a:p>
        </p:txBody>
      </p:sp>
      <p:sp>
        <p:nvSpPr>
          <p:cNvPr id="58" name="TextBox 5"/>
          <p:cNvSpPr txBox="1"/>
          <p:nvPr/>
        </p:nvSpPr>
        <p:spPr>
          <a:xfrm>
            <a:off x="3801291" y="126055"/>
            <a:ext cx="8325393" cy="786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4"/>
              </a:lnSpc>
            </a:pPr>
            <a:r>
              <a:rPr lang="en-US" sz="3900" b="1" smtClean="0">
                <a:solidFill>
                  <a:srgbClr val="431096"/>
                </a:solidFill>
              </a:rPr>
              <a:t>VẤN ĐỀ VIỆC LÀM</a:t>
            </a:r>
            <a:endParaRPr lang="en-US" sz="3900" b="1" dirty="0">
              <a:solidFill>
                <a:srgbClr val="431096"/>
              </a:solidFill>
            </a:endParaRPr>
          </a:p>
        </p:txBody>
      </p:sp>
      <p:grpSp>
        <p:nvGrpSpPr>
          <p:cNvPr id="7" name="Group 14"/>
          <p:cNvGrpSpPr/>
          <p:nvPr/>
        </p:nvGrpSpPr>
        <p:grpSpPr>
          <a:xfrm>
            <a:off x="102945" y="184955"/>
            <a:ext cx="1730931" cy="1487519"/>
            <a:chOff x="0" y="0"/>
            <a:chExt cx="812800" cy="698500"/>
          </a:xfrm>
        </p:grpSpPr>
        <p:sp>
          <p:nvSpPr>
            <p:cNvPr id="60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1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sp>
        <p:nvSpPr>
          <p:cNvPr id="62" name="Freeform 20"/>
          <p:cNvSpPr/>
          <p:nvPr/>
        </p:nvSpPr>
        <p:spPr>
          <a:xfrm>
            <a:off x="240478" y="289999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63" name="TextBox 38"/>
          <p:cNvSpPr txBox="1"/>
          <p:nvPr/>
        </p:nvSpPr>
        <p:spPr>
          <a:xfrm>
            <a:off x="-548646" y="735686"/>
            <a:ext cx="3034113" cy="6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  <a:endParaRPr lang="en-US" sz="3500" b="1" smtClean="0">
              <a:solidFill>
                <a:srgbClr val="FF0000"/>
              </a:solidFill>
            </a:endParaRPr>
          </a:p>
          <a:p>
            <a:pPr algn="ctr">
              <a:lnSpc>
                <a:spcPts val="2476"/>
              </a:lnSpc>
            </a:pPr>
            <a:r>
              <a:rPr lang="en-US" sz="3500" b="1" smtClean="0">
                <a:solidFill>
                  <a:srgbClr val="FF0000"/>
                </a:solidFill>
              </a:rPr>
              <a:t>1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367424" y="1633078"/>
            <a:ext cx="11438253" cy="4186583"/>
          </a:xfrm>
          <a:custGeom>
            <a:avLst/>
            <a:gdLst/>
            <a:ahLst/>
            <a:cxnLst/>
            <a:rect l="l" t="t" r="r" b="b"/>
            <a:pathLst>
              <a:path w="17157379" h="6519804">
                <a:moveTo>
                  <a:pt x="0" y="0"/>
                </a:moveTo>
                <a:lnTo>
                  <a:pt x="17157379" y="0"/>
                </a:lnTo>
                <a:lnTo>
                  <a:pt x="17157379" y="6519804"/>
                </a:lnTo>
                <a:lnTo>
                  <a:pt x="0" y="651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67424" y="5695240"/>
            <a:ext cx="11438253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700" b="1" dirty="0">
                <a:solidFill>
                  <a:srgbClr val="002060"/>
                </a:solidFill>
              </a:rPr>
              <a:t>SỐ NGƯỜI VÀ TỶ LỆ THẤT </a:t>
            </a:r>
            <a:r>
              <a:rPr lang="en-US" sz="2700" b="1">
                <a:solidFill>
                  <a:srgbClr val="002060"/>
                </a:solidFill>
              </a:rPr>
              <a:t>NGHIỆP </a:t>
            </a:r>
            <a:endParaRPr lang="en-US" sz="2700" b="1" smtClean="0">
              <a:solidFill>
                <a:srgbClr val="002060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sz="2700" b="1" smtClean="0">
                <a:solidFill>
                  <a:srgbClr val="002060"/>
                </a:solidFill>
              </a:rPr>
              <a:t>CỦA </a:t>
            </a:r>
            <a:r>
              <a:rPr lang="en-US" sz="2700" b="1" dirty="0">
                <a:solidFill>
                  <a:srgbClr val="002060"/>
                </a:solidFill>
              </a:rPr>
              <a:t>VIỆT NAM TRONG ĐỘ TUỔI </a:t>
            </a:r>
            <a:r>
              <a:rPr lang="en-US" sz="2700" b="1">
                <a:solidFill>
                  <a:srgbClr val="002060"/>
                </a:solidFill>
              </a:rPr>
              <a:t>LAO </a:t>
            </a:r>
            <a:r>
              <a:rPr lang="en-US" sz="2700" b="1" smtClean="0">
                <a:solidFill>
                  <a:srgbClr val="002060"/>
                </a:solidFill>
              </a:rPr>
              <a:t>ĐỘNG, GIAI </a:t>
            </a:r>
            <a:r>
              <a:rPr lang="en-US" sz="2700" b="1">
                <a:solidFill>
                  <a:srgbClr val="002060"/>
                </a:solidFill>
              </a:rPr>
              <a:t>ĐOẠN </a:t>
            </a:r>
            <a:r>
              <a:rPr lang="en-US" sz="2700" b="1" smtClean="0">
                <a:solidFill>
                  <a:srgbClr val="002060"/>
                </a:solidFill>
              </a:rPr>
              <a:t>2019 - 2023</a:t>
            </a:r>
            <a:endParaRPr lang="en-US" sz="2700" b="1" dirty="0">
              <a:solidFill>
                <a:srgbClr val="002060"/>
              </a:solidFill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3801291" y="126055"/>
            <a:ext cx="8325393" cy="786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04"/>
              </a:lnSpc>
            </a:pPr>
            <a:r>
              <a:rPr lang="en-US" sz="3900" b="1" smtClean="0">
                <a:solidFill>
                  <a:srgbClr val="431096"/>
                </a:solidFill>
              </a:rPr>
              <a:t>VẤN ĐỀ VIỆC LÀM</a:t>
            </a:r>
            <a:endParaRPr lang="en-US" sz="3900" b="1" dirty="0">
              <a:solidFill>
                <a:srgbClr val="431096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02945" y="184955"/>
            <a:ext cx="1730931" cy="1487519"/>
            <a:chOff x="0" y="0"/>
            <a:chExt cx="812800" cy="698500"/>
          </a:xfrm>
        </p:grpSpPr>
        <p:sp>
          <p:nvSpPr>
            <p:cNvPr id="14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51048D">
                    <a:alpha val="100000"/>
                  </a:srgbClr>
                </a:gs>
                <a:gs pos="50000">
                  <a:srgbClr val="054CC4">
                    <a:alpha val="100000"/>
                  </a:srgbClr>
                </a:gs>
                <a:gs pos="100000">
                  <a:srgbClr val="C405B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6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 sz="3000" b="1"/>
            </a:p>
          </p:txBody>
        </p:sp>
      </p:grpSp>
      <p:sp>
        <p:nvSpPr>
          <p:cNvPr id="16" name="Freeform 20"/>
          <p:cNvSpPr/>
          <p:nvPr/>
        </p:nvSpPr>
        <p:spPr>
          <a:xfrm>
            <a:off x="240478" y="289999"/>
            <a:ext cx="1455867" cy="1264178"/>
          </a:xfrm>
          <a:custGeom>
            <a:avLst/>
            <a:gdLst/>
            <a:ahLst/>
            <a:cxnLst/>
            <a:rect l="l" t="t" r="r" b="b"/>
            <a:pathLst>
              <a:path w="2183801" h="1896267">
                <a:moveTo>
                  <a:pt x="0" y="0"/>
                </a:moveTo>
                <a:lnTo>
                  <a:pt x="2183800" y="0"/>
                </a:lnTo>
                <a:lnTo>
                  <a:pt x="2183800" y="1896267"/>
                </a:lnTo>
                <a:lnTo>
                  <a:pt x="0" y="189626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38"/>
          <p:cNvSpPr txBox="1"/>
          <p:nvPr/>
        </p:nvSpPr>
        <p:spPr>
          <a:xfrm>
            <a:off x="-548646" y="735686"/>
            <a:ext cx="3034113" cy="6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6"/>
              </a:lnSpc>
            </a:pPr>
            <a:r>
              <a:rPr lang="en-US" sz="3500" b="1">
                <a:solidFill>
                  <a:srgbClr val="FF0000"/>
                </a:solidFill>
              </a:rPr>
              <a:t>NHÓM </a:t>
            </a:r>
            <a:endParaRPr lang="en-US" sz="3500" b="1" smtClean="0">
              <a:solidFill>
                <a:srgbClr val="FF0000"/>
              </a:solidFill>
            </a:endParaRPr>
          </a:p>
          <a:p>
            <a:pPr algn="ctr">
              <a:lnSpc>
                <a:spcPts val="2476"/>
              </a:lnSpc>
            </a:pPr>
            <a:r>
              <a:rPr lang="en-US" sz="3500" b="1" smtClean="0">
                <a:solidFill>
                  <a:srgbClr val="FF0000"/>
                </a:solidFill>
              </a:rPr>
              <a:t>1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1520</Words>
  <Application>Microsoft Office PowerPoint</Application>
  <PresentationFormat>Custom</PresentationFormat>
  <Paragraphs>169</Paragraphs>
  <Slides>30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Căn cứ vào bảng 3 SGK, hãy: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Nguyen </cp:lastModifiedBy>
  <cp:revision>72</cp:revision>
  <dcterms:created xsi:type="dcterms:W3CDTF">2021-08-30T08:45:47Z</dcterms:created>
  <dcterms:modified xsi:type="dcterms:W3CDTF">2024-07-18T10:10:39Z</dcterms:modified>
</cp:coreProperties>
</file>