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46" r:id="rId2"/>
    <p:sldId id="336" r:id="rId3"/>
    <p:sldId id="339" r:id="rId4"/>
    <p:sldId id="257" r:id="rId5"/>
    <p:sldId id="347" r:id="rId6"/>
    <p:sldId id="321" r:id="rId7"/>
    <p:sldId id="322" r:id="rId8"/>
    <p:sldId id="323" r:id="rId9"/>
    <p:sldId id="324" r:id="rId10"/>
    <p:sldId id="338" r:id="rId11"/>
    <p:sldId id="349" r:id="rId12"/>
    <p:sldId id="331" r:id="rId13"/>
    <p:sldId id="345" r:id="rId14"/>
    <p:sldId id="341" r:id="rId15"/>
    <p:sldId id="342" r:id="rId16"/>
    <p:sldId id="343" r:id="rId17"/>
    <p:sldId id="344" r:id="rId18"/>
    <p:sldId id="262" r:id="rId19"/>
    <p:sldId id="332" r:id="rId20"/>
    <p:sldId id="280" r:id="rId21"/>
  </p:sldIdLst>
  <p:sldSz cx="12192000" cy="6858000"/>
  <p:notesSz cx="6735763" cy="9866313"/>
  <p:embeddedFontLst>
    <p:embeddedFont>
      <p:font typeface="微软雅黑 Light" panose="020B0502040204020203" pitchFamily="3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方正兰亭超细黑简体" panose="02010600030101010101" charset="-122"/>
      <p:regular r:id="rId29"/>
    </p:embeddedFont>
    <p:embeddedFont>
      <p:font typeface=".VnTime" panose="020B7200000000000000" pitchFamily="34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99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9" autoAdjust="0"/>
    <p:restoredTop sz="94660"/>
  </p:normalViewPr>
  <p:slideViewPr>
    <p:cSldViewPr snapToGrid="0">
      <p:cViewPr varScale="1">
        <p:scale>
          <a:sx n="63" d="100"/>
          <a:sy n="63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15C4-3EFA-491D-BED5-9DC1E8FA9DA1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8A0C2-8F51-4479-B08B-4512E5B5C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DBE11-6A14-47E5-86F4-919B832F2FF2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C79DA-5872-454D-8092-82220A3D9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8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1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7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9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99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8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1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1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1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4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D846A-C2B8-4BC2-9A06-03E8590D579F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98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2170" y="295123"/>
            <a:ext cx="10819830" cy="6710336"/>
            <a:chOff x="0" y="0"/>
            <a:chExt cx="21639660" cy="13420672"/>
          </a:xfrm>
        </p:grpSpPr>
        <p:grpSp>
          <p:nvGrpSpPr>
            <p:cNvPr id="3" name="Group 3"/>
            <p:cNvGrpSpPr/>
            <p:nvPr/>
          </p:nvGrpSpPr>
          <p:grpSpPr>
            <a:xfrm>
              <a:off x="568114" y="496300"/>
              <a:ext cx="21071545" cy="12924372"/>
              <a:chOff x="0" y="0"/>
              <a:chExt cx="11275293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211793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11211793" h="6852276">
                    <a:moveTo>
                      <a:pt x="11119083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117814" y="0"/>
                    </a:lnTo>
                    <a:cubicBezTo>
                      <a:pt x="11168614" y="0"/>
                      <a:pt x="11210523" y="41910"/>
                      <a:pt x="11210523" y="92710"/>
                    </a:cubicBezTo>
                    <a:lnTo>
                      <a:pt x="11210523" y="6758296"/>
                    </a:lnTo>
                    <a:cubicBezTo>
                      <a:pt x="11211793" y="6810366"/>
                      <a:pt x="11169883" y="6852276"/>
                      <a:pt x="11119083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275293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11275293" h="6915776">
                    <a:moveTo>
                      <a:pt x="11150833" y="59690"/>
                    </a:moveTo>
                    <a:cubicBezTo>
                      <a:pt x="11186393" y="59690"/>
                      <a:pt x="11215603" y="88900"/>
                      <a:pt x="11215603" y="124460"/>
                    </a:cubicBezTo>
                    <a:lnTo>
                      <a:pt x="11215603" y="6791316"/>
                    </a:lnTo>
                    <a:cubicBezTo>
                      <a:pt x="11215603" y="6826876"/>
                      <a:pt x="11186393" y="6856085"/>
                      <a:pt x="11150833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150833" y="59690"/>
                    </a:lnTo>
                    <a:moveTo>
                      <a:pt x="1115083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11150833" y="6915776"/>
                    </a:lnTo>
                    <a:cubicBezTo>
                      <a:pt x="11219414" y="6915776"/>
                      <a:pt x="11275293" y="6859896"/>
                      <a:pt x="11275293" y="6791316"/>
                    </a:cubicBezTo>
                    <a:lnTo>
                      <a:pt x="11275293" y="124460"/>
                    </a:lnTo>
                    <a:cubicBezTo>
                      <a:pt x="11275293" y="55880"/>
                      <a:pt x="11219414" y="0"/>
                      <a:pt x="1115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21071545" cy="12924372"/>
              <a:chOff x="0" y="0"/>
              <a:chExt cx="11275293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211793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11211793" h="6852276">
                    <a:moveTo>
                      <a:pt x="11119083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117814" y="0"/>
                    </a:lnTo>
                    <a:cubicBezTo>
                      <a:pt x="11168614" y="0"/>
                      <a:pt x="11210523" y="41910"/>
                      <a:pt x="11210523" y="92710"/>
                    </a:cubicBezTo>
                    <a:lnTo>
                      <a:pt x="11210523" y="6758296"/>
                    </a:lnTo>
                    <a:cubicBezTo>
                      <a:pt x="11211793" y="6810366"/>
                      <a:pt x="11169883" y="6852276"/>
                      <a:pt x="11119083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1275293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11275293" h="6915776">
                    <a:moveTo>
                      <a:pt x="11150833" y="59690"/>
                    </a:moveTo>
                    <a:cubicBezTo>
                      <a:pt x="11186393" y="59690"/>
                      <a:pt x="11215603" y="88900"/>
                      <a:pt x="11215603" y="124460"/>
                    </a:cubicBezTo>
                    <a:lnTo>
                      <a:pt x="11215603" y="6791316"/>
                    </a:lnTo>
                    <a:cubicBezTo>
                      <a:pt x="11215603" y="6826876"/>
                      <a:pt x="11186393" y="6856085"/>
                      <a:pt x="11150833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150833" y="59690"/>
                    </a:lnTo>
                    <a:moveTo>
                      <a:pt x="1115083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11150833" y="6915776"/>
                    </a:lnTo>
                    <a:cubicBezTo>
                      <a:pt x="11219414" y="6915776"/>
                      <a:pt x="11275293" y="6859896"/>
                      <a:pt x="11275293" y="6791316"/>
                    </a:cubicBezTo>
                    <a:lnTo>
                      <a:pt x="11275293" y="124460"/>
                    </a:lnTo>
                    <a:cubicBezTo>
                      <a:pt x="11275293" y="55880"/>
                      <a:pt x="11219414" y="0"/>
                      <a:pt x="1115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726319" y="1456028"/>
            <a:ext cx="9606855" cy="4256437"/>
            <a:chOff x="0" y="-104775"/>
            <a:chExt cx="19213709" cy="851287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04775"/>
              <a:ext cx="19213709" cy="74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0"/>
                </a:lnSpc>
              </a:pPr>
              <a:r>
                <a:rPr lang="en-US" sz="7400" spc="148" dirty="0">
                  <a:solidFill>
                    <a:srgbClr val="000000"/>
                  </a:solidFill>
                  <a:latin typeface="Sigmar One"/>
                  <a:ea typeface="Sigmar One"/>
                  <a:cs typeface="Sigmar One"/>
                  <a:sym typeface="Sigmar One"/>
                </a:rPr>
                <a:t>CHÀO MỪNG </a:t>
              </a:r>
              <a:r>
                <a:rPr lang="en-US" sz="7400" spc="148" dirty="0">
                  <a:solidFill>
                    <a:srgbClr val="000000"/>
                  </a:solidFill>
                  <a:latin typeface="Sigmar One"/>
                  <a:ea typeface="Sigmar One"/>
                  <a:cs typeface="Sigmar One"/>
                  <a:sym typeface="Sigmar One"/>
                </a:rPr>
                <a:t>QUÝ THẦY </a:t>
              </a:r>
              <a:r>
                <a:rPr lang="en-US" sz="7400" spc="148" dirty="0">
                  <a:solidFill>
                    <a:srgbClr val="000000"/>
                  </a:solidFill>
                  <a:latin typeface="Sigmar One"/>
                  <a:ea typeface="Sigmar One"/>
                  <a:cs typeface="Sigmar One"/>
                  <a:sym typeface="Sigmar One"/>
                </a:rPr>
                <a:t>CÔ VÀ CÁC EM HỌC </a:t>
              </a:r>
              <a:r>
                <a:rPr lang="en-US" sz="7400" spc="148" dirty="0">
                  <a:solidFill>
                    <a:srgbClr val="000000"/>
                  </a:solidFill>
                  <a:latin typeface="Sigmar One"/>
                  <a:ea typeface="Sigmar One"/>
                  <a:cs typeface="Sigmar One"/>
                  <a:sym typeface="Sigmar One"/>
                </a:rPr>
                <a:t>SINH  </a:t>
              </a:r>
              <a:endParaRPr lang="en-US" sz="7400" spc="148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13010"/>
              <a:ext cx="19213709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7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631" y="671925"/>
            <a:ext cx="1707351" cy="1478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32021" y="5584403"/>
            <a:ext cx="1674645" cy="9388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32021" y="2680387"/>
            <a:ext cx="1748358" cy="14972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27656">
            <a:off x="-232490" y="3249923"/>
            <a:ext cx="1252243" cy="126595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4643220" y="295123"/>
            <a:ext cx="3562629" cy="900373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3" y="0"/>
                </a:lnTo>
                <a:lnTo>
                  <a:pt x="5343943" y="1350561"/>
                </a:lnTo>
                <a:lnTo>
                  <a:pt x="0" y="135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54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090" y="3301164"/>
            <a:ext cx="4109060" cy="963251"/>
          </a:xfrm>
          <a:prstGeom prst="rect">
            <a:avLst/>
          </a:prstGeom>
        </p:spPr>
      </p:pic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64" y="672059"/>
            <a:ext cx="3127645" cy="6221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1672" y="1181602"/>
            <a:ext cx="2060812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</a:p>
          <a:p>
            <a:pPr algn="ctr">
              <a:lnSpc>
                <a:spcPct val="200000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</a:p>
          <a:p>
            <a:pPr algn="ctr">
              <a:lnSpc>
                <a:spcPct val="200000"/>
              </a:lnSpc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04463" y="1829509"/>
            <a:ext cx="2389187" cy="2389187"/>
            <a:chOff x="2381" y="1514739"/>
            <a:chExt cx="2389187" cy="2389187"/>
          </a:xfrm>
          <a:solidFill>
            <a:srgbClr val="FFCCCC"/>
          </a:solidFill>
        </p:grpSpPr>
        <p:sp>
          <p:nvSpPr>
            <p:cNvPr id="34" name="Oval 33"/>
            <p:cNvSpPr/>
            <p:nvPr/>
          </p:nvSpPr>
          <p:spPr>
            <a:xfrm>
              <a:off x="238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5" name="Oval 4"/>
            <p:cNvSpPr/>
            <p:nvPr/>
          </p:nvSpPr>
          <p:spPr>
            <a:xfrm>
              <a:off x="35226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15813" y="1829509"/>
            <a:ext cx="2389187" cy="2389187"/>
            <a:chOff x="1913731" y="1514739"/>
            <a:chExt cx="2389187" cy="2389187"/>
          </a:xfrm>
          <a:solidFill>
            <a:srgbClr val="FFFFCC"/>
          </a:solidFill>
        </p:grpSpPr>
        <p:sp>
          <p:nvSpPr>
            <p:cNvPr id="32" name="Oval 31"/>
            <p:cNvSpPr/>
            <p:nvPr/>
          </p:nvSpPr>
          <p:spPr>
            <a:xfrm>
              <a:off x="191373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62938"/>
                <a:satOff val="2154"/>
                <a:lumOff val="12699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62938"/>
                <a:satOff val="2154"/>
                <a:lumOff val="1269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6"/>
            <p:cNvSpPr/>
            <p:nvPr/>
          </p:nvSpPr>
          <p:spPr>
            <a:xfrm>
              <a:off x="226361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505000" y="1895051"/>
            <a:ext cx="2389187" cy="2389187"/>
            <a:chOff x="3825081" y="1514739"/>
            <a:chExt cx="2389187" cy="2389187"/>
          </a:xfrm>
          <a:solidFill>
            <a:schemeClr val="accent5">
              <a:lumMod val="75000"/>
            </a:schemeClr>
          </a:solidFill>
        </p:grpSpPr>
        <p:sp>
          <p:nvSpPr>
            <p:cNvPr id="30" name="Oval 29"/>
            <p:cNvSpPr/>
            <p:nvPr/>
          </p:nvSpPr>
          <p:spPr>
            <a:xfrm>
              <a:off x="382508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125876"/>
                <a:satOff val="4308"/>
                <a:lumOff val="25399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125876"/>
                <a:satOff val="4308"/>
                <a:lumOff val="2539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1" name="Oval 8"/>
            <p:cNvSpPr/>
            <p:nvPr/>
          </p:nvSpPr>
          <p:spPr>
            <a:xfrm>
              <a:off x="417496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49D7C14-B472-49B8-A31A-47F40D4269F3}"/>
              </a:ext>
            </a:extLst>
          </p:cNvPr>
          <p:cNvSpPr txBox="1"/>
          <p:nvPr/>
        </p:nvSpPr>
        <p:spPr>
          <a:xfrm>
            <a:off x="4195511" y="2544297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1</a:t>
            </a: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(a)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9D7C14-B472-49B8-A31A-47F40D4269F3}"/>
              </a:ext>
            </a:extLst>
          </p:cNvPr>
          <p:cNvSpPr txBox="1"/>
          <p:nvPr/>
        </p:nvSpPr>
        <p:spPr>
          <a:xfrm>
            <a:off x="6298784" y="2612592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2</a:t>
            </a: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(b)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9D7C14-B472-49B8-A31A-47F40D4269F3}"/>
              </a:ext>
            </a:extLst>
          </p:cNvPr>
          <p:cNvSpPr txBox="1"/>
          <p:nvPr/>
        </p:nvSpPr>
        <p:spPr>
          <a:xfrm>
            <a:off x="8623996" y="2612590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-4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(c)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22731" y="-150125"/>
            <a:ext cx="4189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537134"/>
              </p:ext>
            </p:extLst>
          </p:nvPr>
        </p:nvGraphicFramePr>
        <p:xfrm>
          <a:off x="259308" y="1136913"/>
          <a:ext cx="11699468" cy="5509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7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94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58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láy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7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mưa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xiết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8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Tấm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bỏng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khỏi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bay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7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mỏng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run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rẩy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bầy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lùm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dứa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dại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612113" y="1971232"/>
            <a:ext cx="417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510" y="-120975"/>
            <a:ext cx="6977475" cy="1796053"/>
          </a:xfrm>
          <a:prstGeom prst="rect">
            <a:avLst/>
          </a:prstGeom>
        </p:spPr>
      </p:pic>
      <p:pic>
        <p:nvPicPr>
          <p:cNvPr id="12" name="ĐH ĐẾM 5 PHÚ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3167" y="0"/>
            <a:ext cx="2458833" cy="10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26415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22731" y="-150125"/>
            <a:ext cx="4189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9143"/>
              </p:ext>
            </p:extLst>
          </p:nvPr>
        </p:nvGraphicFramePr>
        <p:xfrm>
          <a:off x="259308" y="1136913"/>
          <a:ext cx="11699468" cy="5509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7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94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58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láy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7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mưa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xiết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8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Tấm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bỏng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khỏi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bay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7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mỏng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run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rẩy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bầy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lùm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dứa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dại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70040" y="5314335"/>
            <a:ext cx="41216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4292" y="2174714"/>
            <a:ext cx="1216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4292" y="3656351"/>
            <a:ext cx="1151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1825" y="5314335"/>
            <a:ext cx="15216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“run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12113" y="1971232"/>
            <a:ext cx="4179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70040" y="3256984"/>
            <a:ext cx="4121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10" y="-120975"/>
            <a:ext cx="6977475" cy="17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5" grpId="0"/>
      <p:bldP spid="6" grpId="0"/>
      <p:bldP spid="8" grpId="0"/>
      <p:bldP spid="9" grpId="0"/>
      <p:bldP spid="1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285" y="398205"/>
            <a:ext cx="563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3329" y="3747917"/>
            <a:ext cx="712840" cy="79511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284" y="1213007"/>
            <a:ext cx="112229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có thể đứng ở vị trí nào trong câu?</a:t>
            </a:r>
            <a:b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Đầu, giữa hoặc cuối câu 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Chỉ sau vị ngữ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7285" y="398205"/>
            <a:ext cx="563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5060" y="3627121"/>
            <a:ext cx="712840" cy="79511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792" y="1044536"/>
            <a:ext cx="11685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đã được mở rộng trạng ngữ bằng cụm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Minh học bài.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10h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Minh học bài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Minh học bài nhanh.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3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285" y="398205"/>
            <a:ext cx="563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5060" y="3031444"/>
            <a:ext cx="712840" cy="79511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538" y="1224481"/>
            <a:ext cx="118227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câu: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“Nhờ sự giúp đỡ của bạn bè, Lan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bài thuyết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 nào?</a:t>
            </a:r>
            <a:b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Chỉ nguyên nhân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Chỉ mục đích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Chỉ thời gian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Chỉ phương tiện – cách thức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285" y="398205"/>
            <a:ext cx="563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0067" y="5134265"/>
            <a:ext cx="712840" cy="79511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549" y="948690"/>
            <a:ext cx="115289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trạng ngữ bằng cụm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Vào mỗi sáng sớm, ông ra vườn tập thể dục.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Vì thời tiết xấu, chuyến bay bị hoãn.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 về đích.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285" y="398205"/>
            <a:ext cx="563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3761" y="2745027"/>
            <a:ext cx="712840" cy="79511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840" y="948690"/>
            <a:ext cx="1193682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ăn tối,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 nhà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quây quần bên bếp lửa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cụm từ “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khi ăn tối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là:</a:t>
            </a:r>
            <a:b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Trạng ngữ chỉ thời gian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Trạng ngữ chỉ nguyên nhân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Trạng ngữ chỉ điều kiện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Trạng ngữ chỉ mục đích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网chenying0907出品 3"/>
          <p:cNvGrpSpPr/>
          <p:nvPr/>
        </p:nvGrpSpPr>
        <p:grpSpPr>
          <a:xfrm>
            <a:off x="10955498" y="0"/>
            <a:ext cx="830997" cy="6858000"/>
            <a:chOff x="10955479" y="0"/>
            <a:chExt cx="830994" cy="6858000"/>
          </a:xfrm>
        </p:grpSpPr>
        <p:sp>
          <p:nvSpPr>
            <p:cNvPr id="13" name="淘宝网chenying0907出品 12"/>
            <p:cNvSpPr/>
            <p:nvPr/>
          </p:nvSpPr>
          <p:spPr>
            <a:xfrm>
              <a:off x="11246892" y="0"/>
              <a:ext cx="451353" cy="6858000"/>
            </a:xfrm>
            <a:prstGeom prst="rect">
              <a:avLst/>
            </a:prstGeom>
            <a:solidFill>
              <a:schemeClr val="accent4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淘宝网chenying0907出品 5"/>
            <p:cNvSpPr/>
            <p:nvPr/>
          </p:nvSpPr>
          <p:spPr>
            <a:xfrm>
              <a:off x="11246892" y="4714012"/>
              <a:ext cx="458971" cy="16715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淘宝网chenying0907出品 6"/>
            <p:cNvSpPr txBox="1"/>
            <p:nvPr/>
          </p:nvSpPr>
          <p:spPr>
            <a:xfrm>
              <a:off x="10955479" y="4914083"/>
              <a:ext cx="830994" cy="1377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 spc="300"/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One day, mule.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4" y="13740"/>
            <a:ext cx="10506674" cy="22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44431" y="1681412"/>
            <a:ext cx="10327701" cy="138499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49" y="3211080"/>
            <a:ext cx="5012103" cy="3312550"/>
          </a:xfrm>
          <a:prstGeom prst="rect">
            <a:avLst/>
          </a:prstGeom>
        </p:spPr>
      </p:pic>
      <p:pic>
        <p:nvPicPr>
          <p:cNvPr id="1026" name="Picture 2" descr="Nhìn tranh, đặt câu kể, câu hỏi.  M: - Các bạn nhỏ đi dạo trong công viên. (ảnh 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29" y="3211080"/>
            <a:ext cx="6049355" cy="33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209"/>
            <a:ext cx="5889359" cy="6879771"/>
          </a:xfrm>
          <a:prstGeom prst="rect">
            <a:avLst/>
          </a:prstGeom>
        </p:spPr>
      </p:pic>
      <p:sp>
        <p:nvSpPr>
          <p:cNvPr id="21" name="淘宝网chenying0907出品 20"/>
          <p:cNvSpPr/>
          <p:nvPr/>
        </p:nvSpPr>
        <p:spPr>
          <a:xfrm>
            <a:off x="6527807" y="0"/>
            <a:ext cx="5664199" cy="6858000"/>
          </a:xfrm>
          <a:custGeom>
            <a:avLst/>
            <a:gdLst>
              <a:gd name="connsiteX0" fmla="*/ 2689511 w 5664199"/>
              <a:gd name="connsiteY0" fmla="*/ 0 h 6858000"/>
              <a:gd name="connsiteX1" fmla="*/ 5664199 w 5664199"/>
              <a:gd name="connsiteY1" fmla="*/ 0 h 6858000"/>
              <a:gd name="connsiteX2" fmla="*/ 5664199 w 5664199"/>
              <a:gd name="connsiteY2" fmla="*/ 6858000 h 6858000"/>
              <a:gd name="connsiteX3" fmla="*/ 521874 w 5664199"/>
              <a:gd name="connsiteY3" fmla="*/ 6858000 h 6858000"/>
              <a:gd name="connsiteX4" fmla="*/ 516597 w 5664199"/>
              <a:gd name="connsiteY4" fmla="*/ 6847697 h 6858000"/>
              <a:gd name="connsiteX5" fmla="*/ 0 w 5664199"/>
              <a:gd name="connsiteY5" fmla="*/ 4576482 h 6858000"/>
              <a:gd name="connsiteX6" fmla="*/ 2522267 w 5664199"/>
              <a:gd name="connsiteY6" fmla="*/ 961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199" h="6858000">
                <a:moveTo>
                  <a:pt x="2689511" y="0"/>
                </a:moveTo>
                <a:lnTo>
                  <a:pt x="5664199" y="0"/>
                </a:lnTo>
                <a:lnTo>
                  <a:pt x="5664199" y="6858000"/>
                </a:lnTo>
                <a:lnTo>
                  <a:pt x="521874" y="6858000"/>
                </a:lnTo>
                <a:lnTo>
                  <a:pt x="516597" y="6847697"/>
                </a:lnTo>
                <a:cubicBezTo>
                  <a:pt x="185530" y="6160620"/>
                  <a:pt x="0" y="5390218"/>
                  <a:pt x="0" y="4576482"/>
                </a:cubicBezTo>
                <a:cubicBezTo>
                  <a:pt x="0" y="2677766"/>
                  <a:pt x="1010108" y="1014973"/>
                  <a:pt x="2522267" y="96163"/>
                </a:cubicBez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淘宝网chenying0907出品 5"/>
          <p:cNvSpPr/>
          <p:nvPr/>
        </p:nvSpPr>
        <p:spPr>
          <a:xfrm>
            <a:off x="889003" y="1028700"/>
            <a:ext cx="10477500" cy="48895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30200" dist="190500" dir="5400000" sx="98000" sy="9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906" y="2300063"/>
            <a:ext cx="3269135" cy="45651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51235" y="1084007"/>
            <a:ext cx="909565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spcAft>
                <a:spcPts val="0"/>
              </a:spcAft>
              <a:buFontTx/>
              <a:buChar char="-"/>
              <a:tabLst>
                <a:tab pos="90170" algn="l"/>
                <a:tab pos="180340" algn="l"/>
                <a:tab pos="270510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5- 7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spcAft>
                <a:spcPts val="0"/>
              </a:spcAft>
              <a:buFontTx/>
              <a:buChar char="-"/>
              <a:tabLst>
                <a:tab pos="90170" algn="l"/>
                <a:tab pos="180340" algn="l"/>
                <a:tab pos="270510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淘宝网chenying0907出品 16"/>
          <p:cNvGrpSpPr/>
          <p:nvPr/>
        </p:nvGrpSpPr>
        <p:grpSpPr>
          <a:xfrm>
            <a:off x="3164623" y="-525555"/>
            <a:ext cx="8388174" cy="997031"/>
            <a:chOff x="3123541" y="1118318"/>
            <a:chExt cx="4315543" cy="505431"/>
          </a:xfrm>
        </p:grpSpPr>
        <p:cxnSp>
          <p:nvCxnSpPr>
            <p:cNvPr id="6" name="淘宝网chenying0907出品 4"/>
            <p:cNvCxnSpPr/>
            <p:nvPr/>
          </p:nvCxnSpPr>
          <p:spPr>
            <a:xfrm>
              <a:off x="5720245" y="1118318"/>
              <a:ext cx="1718839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淘宝网chenying0907出品 13"/>
            <p:cNvSpPr txBox="1"/>
            <p:nvPr/>
          </p:nvSpPr>
          <p:spPr>
            <a:xfrm rot="10800000" flipV="1">
              <a:off x="3123541" y="1247343"/>
              <a:ext cx="3304545" cy="37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spc="3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altLang="zh-CN" sz="2800" spc="3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PHIẾU HỌC TẬP SỐ 1</a:t>
              </a:r>
              <a:endParaRPr lang="zh-CN" altLang="en-US" sz="2800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1263439"/>
            <a:ext cx="12009911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lang="en-US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en-US" altLang="en-US" sz="22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ãy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chọn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lang="en-US" altLang="en-US" sz="2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điền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chỗ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chấm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1-9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phù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(1)……….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Giúp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(2)……………..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chốn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nguyên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mục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đích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,…..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(3) ……….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hoặc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(4)…………..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(5)………..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bằng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giúp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(6)…………………..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mục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đích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,...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(7)………… 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đủ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sắc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(8)………..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các từ phức gồm các tiếng có quan hệ với nhau về âm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ặ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 lại  âm đầu, vần hoặc l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ặ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 lại cả âm đầu và vần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Giúp 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(9)……………..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trở nên sinh 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tăng thêm sức gợi hình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gợi thanh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gợi cảm cho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ời văn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807" y="471477"/>
            <a:ext cx="11764104" cy="8782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9078" y="471477"/>
            <a:ext cx="1261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1939776" y="468141"/>
            <a:ext cx="1091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942734" y="506603"/>
            <a:ext cx="1288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10628" y="899028"/>
            <a:ext cx="766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6127859" y="464486"/>
            <a:ext cx="663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7592435" y="504024"/>
            <a:ext cx="1238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9546931" y="493998"/>
            <a:ext cx="2462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     </a:t>
            </a:r>
            <a:endParaRPr lang="en-US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7152389" y="934911"/>
            <a:ext cx="1420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5466" y="933905"/>
            <a:ext cx="3274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96 -0.11065 L 0.24079 0.111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21 -0.07199 L 0.61421 0.178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875 0.00648 L 0.66875 0.2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08 0.01945 L -0.22608 0.269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78 0.20857 L -0.12078 0.4585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83 0.15 L -0.20396 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934 0.36759 L -0.46934 0.6175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33 0.46135 L -0.37733 0.7113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87 0.46435 L 0.20187 0.7143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淘宝网chenying0907出品 15"/>
          <p:cNvSpPr/>
          <p:nvPr>
            <p:custDataLst>
              <p:tags r:id="rId1"/>
            </p:custDataLst>
          </p:nvPr>
        </p:nvSpPr>
        <p:spPr>
          <a:xfrm>
            <a:off x="1994704" y="2328215"/>
            <a:ext cx="8202592" cy="1729102"/>
          </a:xfrm>
          <a:prstGeom prst="rect">
            <a:avLst/>
          </a:prstGeom>
          <a:noFill/>
          <a:ln>
            <a:solidFill>
              <a:schemeClr val="accent2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37" y="301214"/>
            <a:ext cx="4543043" cy="6240321"/>
          </a:xfrm>
          <a:prstGeom prst="rect">
            <a:avLst/>
          </a:prstGeom>
        </p:spPr>
      </p:pic>
      <p:sp>
        <p:nvSpPr>
          <p:cNvPr id="3" name="PA_淘宝网chenying0907出品 2"/>
          <p:cNvSpPr/>
          <p:nvPr>
            <p:custDataLst>
              <p:tags r:id="rId3"/>
            </p:custDataLst>
          </p:nvPr>
        </p:nvSpPr>
        <p:spPr>
          <a:xfrm>
            <a:off x="2675923" y="2613646"/>
            <a:ext cx="7716456" cy="115824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accent2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_淘宝网chenying0907出品 5"/>
          <p:cNvSpPr txBox="1"/>
          <p:nvPr>
            <p:custDataLst>
              <p:tags r:id="rId4"/>
            </p:custDataLst>
          </p:nvPr>
        </p:nvSpPr>
        <p:spPr>
          <a:xfrm>
            <a:off x="2828930" y="2869606"/>
            <a:ext cx="66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kern="2000" spc="600" dirty="0">
                <a:solidFill>
                  <a:schemeClr val="tx2">
                    <a:lumMod val="7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Thanks for listening.</a:t>
            </a:r>
            <a:endParaRPr lang="en-US" altLang="zh-CN" sz="3600" kern="2000" spc="600" dirty="0">
              <a:solidFill>
                <a:schemeClr val="tx2">
                  <a:lumMod val="7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9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981" y="128097"/>
            <a:ext cx="12015019" cy="704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thông tin cụ thể hơn về thời gian, không gian, phương tiện, cách thức, mục đích... của sự việc được nói đến.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cho ý nghĩa câu văn trở nên đầy đủ, phong phú, sâu sắc hơn, câu văn trở nên hay hơn.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láy là các từ phức gồm các tiếng có quan hệ với nhau về âm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lại  âm đầu, vần hoặc 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lại cả âm đầu và vần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cho sự diễn đạt trở nên sinh 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tăng thêm sức gợi 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gợi 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gợi cảm cho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endParaRPr lang="en-US" altLang="en-US" sz="24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090" y="3301164"/>
            <a:ext cx="4109060" cy="9632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948"/>
            <a:ext cx="2192849" cy="6221461"/>
          </a:xfrm>
          <a:prstGeom prst="rect">
            <a:avLst/>
          </a:prstGeom>
        </p:spPr>
      </p:pic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" name="淘宝网chenying0907出品 16"/>
          <p:cNvGrpSpPr/>
          <p:nvPr/>
        </p:nvGrpSpPr>
        <p:grpSpPr>
          <a:xfrm>
            <a:off x="4273954" y="479051"/>
            <a:ext cx="7231113" cy="742511"/>
            <a:chOff x="4273950" y="1024966"/>
            <a:chExt cx="4105773" cy="742511"/>
          </a:xfrm>
        </p:grpSpPr>
        <p:grpSp>
          <p:nvGrpSpPr>
            <p:cNvPr id="8" name="淘宝网chenying0907出品 7"/>
            <p:cNvGrpSpPr/>
            <p:nvPr/>
          </p:nvGrpSpPr>
          <p:grpSpPr>
            <a:xfrm>
              <a:off x="4357868" y="1114059"/>
              <a:ext cx="1718839" cy="613458"/>
              <a:chOff x="4751407" y="1342663"/>
              <a:chExt cx="3437681" cy="613458"/>
            </a:xfrm>
          </p:grpSpPr>
          <p:cxnSp>
            <p:nvCxnSpPr>
              <p:cNvPr id="5" name="淘宝网chenying0907出品 4"/>
              <p:cNvCxnSpPr/>
              <p:nvPr/>
            </p:nvCxnSpPr>
            <p:spPr>
              <a:xfrm>
                <a:off x="4751407" y="1342663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淘宝网chenying0907出品 5"/>
              <p:cNvCxnSpPr/>
              <p:nvPr/>
            </p:nvCxnSpPr>
            <p:spPr>
              <a:xfrm>
                <a:off x="4751407" y="1956121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淘宝网chenying0907出品 13"/>
            <p:cNvSpPr txBox="1"/>
            <p:nvPr/>
          </p:nvSpPr>
          <p:spPr>
            <a:xfrm>
              <a:off x="4273950" y="1024966"/>
              <a:ext cx="4105773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spc="3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VÍ DỤ</a:t>
              </a:r>
              <a:endParaRPr lang="zh-CN" altLang="en-US" sz="3200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1763CA-9A8B-4593-B073-7F78E707BE8A}"/>
              </a:ext>
            </a:extLst>
          </p:cNvPr>
          <p:cNvSpPr txBox="1"/>
          <p:nvPr/>
        </p:nvSpPr>
        <p:spPr>
          <a:xfrm>
            <a:off x="2949677" y="1425043"/>
            <a:ext cx="6926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42C51A-3798-4F51-87D6-2179EFF8FFC8}"/>
              </a:ext>
            </a:extLst>
          </p:cNvPr>
          <p:cNvSpPr txBox="1"/>
          <p:nvPr/>
        </p:nvSpPr>
        <p:spPr>
          <a:xfrm>
            <a:off x="4157075" y="1902097"/>
            <a:ext cx="615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4182699" y="1992260"/>
            <a:ext cx="7257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5786765" y="1587007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B69D1E8-9D34-4F22-BF8E-7199755AF9E7}"/>
              </a:ext>
            </a:extLst>
          </p:cNvPr>
          <p:cNvSpPr txBox="1"/>
          <p:nvPr/>
        </p:nvSpPr>
        <p:spPr>
          <a:xfrm>
            <a:off x="3710688" y="2382804"/>
            <a:ext cx="6159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2DEEC3-B32B-4107-A4D1-07FCE8C1842B}"/>
              </a:ext>
            </a:extLst>
          </p:cNvPr>
          <p:cNvSpPr txBox="1"/>
          <p:nvPr/>
        </p:nvSpPr>
        <p:spPr>
          <a:xfrm>
            <a:off x="3044133" y="3098605"/>
            <a:ext cx="8460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4464803" y="3714158"/>
            <a:ext cx="615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CN                 VN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221361A-E95C-4674-8129-B5390E7ABB43}"/>
              </a:ext>
            </a:extLst>
          </p:cNvPr>
          <p:cNvCxnSpPr>
            <a:cxnSpLocks/>
          </p:cNvCxnSpPr>
          <p:nvPr/>
        </p:nvCxnSpPr>
        <p:spPr>
          <a:xfrm>
            <a:off x="4308709" y="3658873"/>
            <a:ext cx="21900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329B068-846E-40AA-8C41-6B5D0785A3DB}"/>
              </a:ext>
            </a:extLst>
          </p:cNvPr>
          <p:cNvCxnSpPr>
            <a:cxnSpLocks/>
          </p:cNvCxnSpPr>
          <p:nvPr/>
        </p:nvCxnSpPr>
        <p:spPr>
          <a:xfrm flipV="1">
            <a:off x="7400635" y="3216855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49D7C14-B472-49B8-A31A-47F40D4269F3}"/>
              </a:ext>
            </a:extLst>
          </p:cNvPr>
          <p:cNvSpPr txBox="1"/>
          <p:nvPr/>
        </p:nvSpPr>
        <p:spPr>
          <a:xfrm>
            <a:off x="3552533" y="4241869"/>
            <a:ext cx="779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qua”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7BC5F-E820-4E3C-9A93-8C98E47337C2}"/>
              </a:ext>
            </a:extLst>
          </p:cNvPr>
          <p:cNvSpPr txBox="1"/>
          <p:nvPr/>
        </p:nvSpPr>
        <p:spPr>
          <a:xfrm>
            <a:off x="2580968" y="5039450"/>
            <a:ext cx="9193385" cy="15696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cấp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trút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  <p:bldP spid="22" grpId="0"/>
      <p:bldP spid="23" grpId="0"/>
      <p:bldP spid="24" grpId="0"/>
      <p:bldP spid="27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phút đếm ngược nhạc sôi nổi hào hứng 4 minutes countdown with mus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0201" y="3429000"/>
            <a:ext cx="2654676" cy="149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96" y="0"/>
            <a:ext cx="1210070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So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</a:pP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qua, nước bắt đầu dâng lên nhanh hơn.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chiều hôm qua, nước bắt đầu dâng lên nhanh hơn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phòng, những bức tranh của thí sinh treo kín bốn bức tường.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phòng lớn tràn ngập ánh sáng, những bức tranh của thí sinh treo kín bốn bức tường.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qua một đêm, trời bỗng đổi gió bấc…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qua một đêm mưa rào, trời bỗng đổi gió bấc…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nóc một lô cốt, người phụ nữ trẻ đang phơi thóc.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T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nóc một lô cốt cũ kề bên một xóm nhỏ, người phụ nữ trẻ đang phơi thóc.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-14514"/>
            <a:ext cx="5889359" cy="6879771"/>
          </a:xfrm>
          <a:prstGeom prst="rect">
            <a:avLst/>
          </a:prstGeom>
        </p:spPr>
      </p:pic>
      <p:sp>
        <p:nvSpPr>
          <p:cNvPr id="21" name="淘宝网chenying0907出品 20"/>
          <p:cNvSpPr/>
          <p:nvPr/>
        </p:nvSpPr>
        <p:spPr>
          <a:xfrm>
            <a:off x="6527807" y="0"/>
            <a:ext cx="5664199" cy="6858000"/>
          </a:xfrm>
          <a:custGeom>
            <a:avLst/>
            <a:gdLst>
              <a:gd name="connsiteX0" fmla="*/ 2689511 w 5664199"/>
              <a:gd name="connsiteY0" fmla="*/ 0 h 6858000"/>
              <a:gd name="connsiteX1" fmla="*/ 5664199 w 5664199"/>
              <a:gd name="connsiteY1" fmla="*/ 0 h 6858000"/>
              <a:gd name="connsiteX2" fmla="*/ 5664199 w 5664199"/>
              <a:gd name="connsiteY2" fmla="*/ 6858000 h 6858000"/>
              <a:gd name="connsiteX3" fmla="*/ 521874 w 5664199"/>
              <a:gd name="connsiteY3" fmla="*/ 6858000 h 6858000"/>
              <a:gd name="connsiteX4" fmla="*/ 516597 w 5664199"/>
              <a:gd name="connsiteY4" fmla="*/ 6847697 h 6858000"/>
              <a:gd name="connsiteX5" fmla="*/ 0 w 5664199"/>
              <a:gd name="connsiteY5" fmla="*/ 4576482 h 6858000"/>
              <a:gd name="connsiteX6" fmla="*/ 2522267 w 5664199"/>
              <a:gd name="connsiteY6" fmla="*/ 961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199" h="6858000">
                <a:moveTo>
                  <a:pt x="2689511" y="0"/>
                </a:moveTo>
                <a:lnTo>
                  <a:pt x="5664199" y="0"/>
                </a:lnTo>
                <a:lnTo>
                  <a:pt x="5664199" y="6858000"/>
                </a:lnTo>
                <a:lnTo>
                  <a:pt x="521874" y="6858000"/>
                </a:lnTo>
                <a:lnTo>
                  <a:pt x="516597" y="6847697"/>
                </a:lnTo>
                <a:cubicBezTo>
                  <a:pt x="185530" y="6160620"/>
                  <a:pt x="0" y="5390218"/>
                  <a:pt x="0" y="4576482"/>
                </a:cubicBezTo>
                <a:cubicBezTo>
                  <a:pt x="0" y="2677766"/>
                  <a:pt x="1010108" y="1014973"/>
                  <a:pt x="2522267" y="96163"/>
                </a:cubicBez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淘宝网chenying0907出品 5"/>
          <p:cNvSpPr/>
          <p:nvPr/>
        </p:nvSpPr>
        <p:spPr>
          <a:xfrm>
            <a:off x="132734" y="825910"/>
            <a:ext cx="12059265" cy="581086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30200" dist="190500" dir="5400000" sx="98000" sy="9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6194" y="1353007"/>
            <a:ext cx="113710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marL="457200" indent="-457200" algn="just">
              <a:buFontTx/>
              <a:buChar char="-"/>
            </a:pP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qua, nước bắt đầu dâng lên nhanh hơn.</a:t>
            </a:r>
          </a:p>
          <a:p>
            <a:pPr marL="457200" indent="-457200" algn="just">
              <a:buFontTx/>
              <a:buChar char="-"/>
            </a:pPr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từ chiều hôm qua, nước bắt đầu dâng lên nhanh hơn</a:t>
            </a:r>
            <a:endParaRPr lang="en-US" altLang="en-US" sz="3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3569623" y="1974048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5776211" y="3425371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1107901" y="2362436"/>
            <a:ext cx="1305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 flipV="1">
            <a:off x="1110414" y="3838842"/>
            <a:ext cx="3491083" cy="276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1107901" y="2399446"/>
            <a:ext cx="615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1451066" y="3890628"/>
            <a:ext cx="924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CN                           VN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E7BC5F-E820-4E3C-9A93-8C98E47337C2}"/>
              </a:ext>
            </a:extLst>
          </p:cNvPr>
          <p:cNvSpPr txBox="1"/>
          <p:nvPr/>
        </p:nvSpPr>
        <p:spPr>
          <a:xfrm>
            <a:off x="355732" y="4527946"/>
            <a:ext cx="11678951" cy="20621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thời gian.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</a:t>
            </a:r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 chiều hôm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</a:t>
            </a:r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lang="vi-VN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ở ví dụ sau được mở rộng hơn, rõ ràng và cụ thể hơn, nhấn mạnh được thời gian và quá trình xảy ra sự việc.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4941" y="239834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79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34" grpId="0"/>
      <p:bldP spid="35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8490" y="270281"/>
            <a:ext cx="1219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pPr marL="457200" indent="-457200" algn="just">
              <a:buFontTx/>
              <a:buChar char="-"/>
            </a:pP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gian phòng, những bức tranh của thí sinh treo kín bốn bức </a:t>
            </a:r>
            <a:endParaRPr lang="en-US" alt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căn phòng lớn tràn ngập ánh sáng, những bức tranh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thí</a:t>
            </a:r>
            <a:endParaRPr lang="en-US" alt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kín bốn bức tường.</a:t>
            </a:r>
            <a:endParaRPr lang="en-US" altLang="en-US" sz="3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8458762" y="932411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896154" y="3840912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737419" y="1320799"/>
            <a:ext cx="27209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 flipV="1">
            <a:off x="737419" y="3267214"/>
            <a:ext cx="654730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515788" y="3040270"/>
            <a:ext cx="116168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CN           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1351126" y="1391706"/>
            <a:ext cx="994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VN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E7BC5F-E820-4E3C-9A93-8C98E47337C2}"/>
              </a:ext>
            </a:extLst>
          </p:cNvPr>
          <p:cNvSpPr txBox="1"/>
          <p:nvPr/>
        </p:nvSpPr>
        <p:spPr>
          <a:xfrm>
            <a:off x="88490" y="4794596"/>
            <a:ext cx="12103510" cy="20621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nơi chốn.</a:t>
            </a: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phòng lớn tràn ngập ánh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nhất,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3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4040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pPr marL="457200" indent="-457200" algn="just">
              <a:buFontTx/>
              <a:buChar char="-"/>
            </a:pP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trong một đêm, trời bỗng đổi gió bấc, rồi cái lạnh </a:t>
            </a:r>
            <a:r>
              <a:rPr lang="en-US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đến </a:t>
            </a:r>
            <a:endParaRPr lang="en-US" alt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ta tưởng đang ở giữa mùa đông rét buốt.</a:t>
            </a:r>
          </a:p>
          <a:p>
            <a:pPr marL="457200" indent="-457200" algn="just">
              <a:buFontTx/>
              <a:buChar char="-"/>
            </a:pPr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trong một đêm mưa rào, trời bỗng đổi gió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bấc,</a:t>
            </a:r>
            <a:r>
              <a:rPr lang="en-US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lạnh ở </a:t>
            </a:r>
            <a:endParaRPr lang="en-US" alt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làm cho người ta tưởng đang ở giữa mùa đông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</a:t>
            </a:r>
            <a:r>
              <a:rPr lang="en-US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5049175" y="799915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910658" y="1188303"/>
            <a:ext cx="3145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482701" y="1224277"/>
            <a:ext cx="832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CN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6519336" y="2736084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711884" y="3124472"/>
            <a:ext cx="4833510" cy="35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711884" y="3159806"/>
            <a:ext cx="1124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CN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7BC5F-E820-4E3C-9A93-8C98E47337C2}"/>
              </a:ext>
            </a:extLst>
          </p:cNvPr>
          <p:cNvSpPr txBox="1"/>
          <p:nvPr/>
        </p:nvSpPr>
        <p:spPr>
          <a:xfrm>
            <a:off x="0" y="4664718"/>
            <a:ext cx="12192000" cy="20621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thời gian.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trong một đêm mưa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3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淘宝网chenying0907出品 9"/>
          <p:cNvSpPr/>
          <p:nvPr/>
        </p:nvSpPr>
        <p:spPr>
          <a:xfrm>
            <a:off x="9556330" y="990965"/>
            <a:ext cx="2432949" cy="24814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232" y="300256"/>
            <a:ext cx="12029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pPr algn="just"/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nóc một lô cốt, người phụ nữ trẻ đang phơi thóc</a:t>
            </a:r>
          </a:p>
          <a:p>
            <a:pPr marL="457200" indent="-457200" algn="just">
              <a:buFontTx/>
              <a:buChar char="-"/>
            </a:pPr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 một lô cốt cũ kĩ bên một xóm nhỏ, người phụ nữ trẻ </a:t>
            </a:r>
            <a:r>
              <a:rPr lang="en-US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</a:t>
            </a:r>
            <a:endParaRPr lang="en-US" alt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 </a:t>
            </a:r>
            <a:r>
              <a:rPr lang="vi-VN" alt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</a:p>
          <a:p>
            <a:pPr algn="just"/>
            <a:endParaRPr lang="vi-VN" alt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6051047" y="920046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569699" y="1273920"/>
            <a:ext cx="3028907" cy="34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1460913" y="1248913"/>
            <a:ext cx="832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10658751" y="2395279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94FB22D-5D99-437A-9F19-F99954CD39FF}"/>
              </a:ext>
            </a:extLst>
          </p:cNvPr>
          <p:cNvCxnSpPr/>
          <p:nvPr/>
        </p:nvCxnSpPr>
        <p:spPr>
          <a:xfrm>
            <a:off x="900753" y="2766000"/>
            <a:ext cx="5913427" cy="176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D905D8-F127-4A70-B429-397D5AE42AD5}"/>
              </a:ext>
            </a:extLst>
          </p:cNvPr>
          <p:cNvSpPr txBox="1"/>
          <p:nvPr/>
        </p:nvSpPr>
        <p:spPr>
          <a:xfrm>
            <a:off x="900752" y="2630711"/>
            <a:ext cx="10927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CN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6E7BC5F-E820-4E3C-9A93-8C98E47337C2}"/>
              </a:ext>
            </a:extLst>
          </p:cNvPr>
          <p:cNvSpPr txBox="1"/>
          <p:nvPr/>
        </p:nvSpPr>
        <p:spPr>
          <a:xfrm>
            <a:off x="0" y="4332129"/>
            <a:ext cx="12192000" cy="20621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nơi chốn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nóc một lô cốt cũ kĩ bên một xóm </a:t>
            </a:r>
            <a:r>
              <a:rPr lang="vi-VN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62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9" grpId="0"/>
      <p:bldP spid="27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https://www.freeppt7.com">
  <a:themeElements>
    <a:clrScheme name="自定义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D2E0"/>
      </a:accent1>
      <a:accent2>
        <a:srgbClr val="94A7CF"/>
      </a:accent2>
      <a:accent3>
        <a:srgbClr val="BAD2E0"/>
      </a:accent3>
      <a:accent4>
        <a:srgbClr val="94A7CF"/>
      </a:accent4>
      <a:accent5>
        <a:srgbClr val="BAD2E0"/>
      </a:accent5>
      <a:accent6>
        <a:srgbClr val="94A7CF"/>
      </a:accent6>
      <a:hlink>
        <a:srgbClr val="0563C1"/>
      </a:hlink>
      <a:folHlink>
        <a:srgbClr val="954F72"/>
      </a:folHlink>
    </a:clrScheme>
    <a:fontScheme name="微软雅黑 Light">
      <a:majorFont>
        <a:latin typeface="微软雅黑 Light"/>
        <a:ea typeface="微软雅黑 Light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19F90DB-CA3B-462A-A162-A59A0C52A97E}" vid="{763E91C3-BBAC-4486-9B68-451FDDF79F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3426</TotalTime>
  <Words>1661</Words>
  <Application>Microsoft Office PowerPoint</Application>
  <PresentationFormat>Custom</PresentationFormat>
  <Paragraphs>157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Sigmar One</vt:lpstr>
      <vt:lpstr>Wingdings</vt:lpstr>
      <vt:lpstr>Times New Roman</vt:lpstr>
      <vt:lpstr>微软雅黑 Light</vt:lpstr>
      <vt:lpstr>Calibri</vt:lpstr>
      <vt:lpstr>方正兰亭超细黑简体</vt:lpstr>
      <vt:lpstr>.VnTime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宇之灵</dc:creator>
  <cp:keywords>https:/www.freeppt7.com</cp:keywords>
  <cp:lastModifiedBy>ASUS</cp:lastModifiedBy>
  <cp:revision>209</cp:revision>
  <dcterms:created xsi:type="dcterms:W3CDTF">2016-04-01T03:02:36Z</dcterms:created>
  <dcterms:modified xsi:type="dcterms:W3CDTF">2025-08-14T08:48:39Z</dcterms:modified>
</cp:coreProperties>
</file>