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4" r:id="rId11"/>
    <p:sldId id="280" r:id="rId12"/>
    <p:sldId id="265" r:id="rId13"/>
    <p:sldId id="266" r:id="rId14"/>
    <p:sldId id="267" r:id="rId15"/>
    <p:sldId id="269" r:id="rId16"/>
    <p:sldId id="270" r:id="rId17"/>
    <p:sldId id="271" r:id="rId18"/>
    <p:sldId id="272" r:id="rId19"/>
    <p:sldId id="273" r:id="rId20"/>
    <p:sldId id="282" r:id="rId21"/>
    <p:sldId id="283" r:id="rId22"/>
    <p:sldId id="274" r:id="rId23"/>
    <p:sldId id="275" r:id="rId24"/>
    <p:sldId id="284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SVN-HC 1" panose="020B0604020202020204" charset="0"/>
      <p:regular r:id="rId29"/>
    </p:embeddedFont>
    <p:embeddedFont>
      <p:font typeface="SVN-HC Quotes Script" charset="0"/>
      <p:regular r:id="rId30"/>
    </p:embeddedFont>
    <p:embeddedFont>
      <p:font typeface="SVN-HC 2" panose="020B0604020202020204" charset="0"/>
      <p:regular r:id="rId31"/>
    </p:embeddedFont>
    <p:embeddedFont>
      <p:font typeface="SVN-HC Rostrum" panose="02000506000000020003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Roboto Condensed Bold" panose="020B0604020202020204" charset="0"/>
      <p:bold r:id="rId37"/>
    </p:embeddedFont>
    <p:embeddedFont>
      <p:font typeface="SVN-HC Green Grove" panose="02000000000000000000" charset="0"/>
      <p:regular r:id="rId38"/>
    </p:embeddedFont>
    <p:embeddedFont>
      <p:font typeface="Roboto Condensed" panose="020B0604020202020204" charset="0"/>
      <p:regular r:id="rId39"/>
      <p:bold r:id="rId40"/>
      <p:italic r:id="rId41"/>
      <p:boldItalic r:id="rId42"/>
    </p:embeddedFont>
    <p:embeddedFont>
      <p:font typeface="Roboto Condensed Italics" panose="020B060402020202020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B85"/>
    <a:srgbClr val="6561AF"/>
    <a:srgbClr val="807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06D76-7FBE-4068-8218-B9C4B6D2BB78}" v="51" dt="2022-07-30T14:47:23.390"/>
    <p1510:client id="{94A3302F-D042-4D51-8BAD-F53FB41C3A26}" v="1" dt="2022-07-30T17:16:46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569" autoAdjust="0"/>
  </p:normalViewPr>
  <p:slideViewPr>
    <p:cSldViewPr>
      <p:cViewPr varScale="1">
        <p:scale>
          <a:sx n="41" d="100"/>
          <a:sy n="41" d="100"/>
        </p:scale>
        <p:origin x="-972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RI KHANG" userId="2b69f38f-e97b-4795-a559-774dc1ef1bed" providerId="ADAL" clId="{7B406D76-7FBE-4068-8218-B9C4B6D2BB78}"/>
    <pc:docChg chg="undo custSel modSld">
      <pc:chgData name="TRAN TRI KHANG" userId="2b69f38f-e97b-4795-a559-774dc1ef1bed" providerId="ADAL" clId="{7B406D76-7FBE-4068-8218-B9C4B6D2BB78}" dt="2022-07-30T14:47:23.388" v="368"/>
      <pc:docMkLst>
        <pc:docMk/>
      </pc:docMkLst>
      <pc:sldChg chg="addSp 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6"/>
        </pc:sldMkLst>
        <pc:spChg chg="del topLvl">
          <ac:chgData name="TRAN TRI KHANG" userId="2b69f38f-e97b-4795-a559-774dc1ef1bed" providerId="ADAL" clId="{7B406D76-7FBE-4068-8218-B9C4B6D2BB78}" dt="2022-07-30T14:40:08.384" v="316" actId="478"/>
          <ac:spMkLst>
            <pc:docMk/>
            <pc:sldMk cId="0" sldId="256"/>
            <ac:spMk id="9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40:08.384" v="316" actId="478"/>
          <ac:spMkLst>
            <pc:docMk/>
            <pc:sldMk cId="0" sldId="256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0:27.069" v="0" actId="2711"/>
          <ac:spMkLst>
            <pc:docMk/>
            <pc:sldMk cId="0" sldId="256"/>
            <ac:spMk id="17" creationId="{00000000-0000-0000-0000-000000000000}"/>
          </ac:spMkLst>
        </pc:spChg>
        <pc:grpChg chg="add del">
          <ac:chgData name="TRAN TRI KHANG" userId="2b69f38f-e97b-4795-a559-774dc1ef1bed" providerId="ADAL" clId="{7B406D76-7FBE-4068-8218-B9C4B6D2BB78}" dt="2022-07-30T14:40:08.384" v="316" actId="478"/>
          <ac:grpSpMkLst>
            <pc:docMk/>
            <pc:sldMk cId="0" sldId="256"/>
            <ac:grpSpMk id="8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7"/>
        </pc:sldMkLst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16.203" v="5" actId="2711"/>
          <ac:spMkLst>
            <pc:docMk/>
            <pc:sldMk cId="0" sldId="257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03.857" v="14" actId="2711"/>
          <ac:spMkLst>
            <pc:docMk/>
            <pc:sldMk cId="0" sldId="257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09.176" v="4" actId="2711"/>
          <ac:spMkLst>
            <pc:docMk/>
            <pc:sldMk cId="0" sldId="257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1.541" v="6" actId="1076"/>
          <ac:spMkLst>
            <pc:docMk/>
            <pc:sldMk cId="0" sldId="257"/>
            <ac:spMk id="20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8"/>
        </pc:sldMkLst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26.804" v="7" actId="2711"/>
          <ac:spMkLst>
            <pc:docMk/>
            <pc:sldMk cId="0" sldId="258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56.584" v="17" actId="2711"/>
          <ac:spMkLst>
            <pc:docMk/>
            <pc:sldMk cId="0" sldId="258"/>
            <ac:spMk id="19" creationId="{00000000-0000-0000-0000-000000000000}"/>
          </ac:spMkLst>
        </pc:spChg>
      </pc:sldChg>
      <pc:sldChg chg="add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59"/>
        </pc:sldMkLst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33.575" v="8" actId="2711"/>
          <ac:spMkLst>
            <pc:docMk/>
            <pc:sldMk cId="0" sldId="259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5:40.657" v="18" actId="2711"/>
          <ac:spMkLst>
            <pc:docMk/>
            <pc:sldMk cId="0" sldId="259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43.990" v="11" actId="113"/>
          <ac:spMkLst>
            <pc:docMk/>
            <pc:sldMk cId="0" sldId="259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48.375" v="12" actId="113"/>
          <ac:spMkLst>
            <pc:docMk/>
            <pc:sldMk cId="0" sldId="259"/>
            <ac:spMk id="2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3:50.975" v="13" actId="113"/>
          <ac:spMkLst>
            <pc:docMk/>
            <pc:sldMk cId="0" sldId="259"/>
            <ac:spMk id="25" creationId="{00000000-0000-0000-0000-000000000000}"/>
          </ac:spMkLst>
        </pc:spChg>
        <pc:spChg chg="add mod">
          <ac:chgData name="TRAN TRI KHANG" userId="2b69f38f-e97b-4795-a559-774dc1ef1bed" providerId="ADAL" clId="{7B406D76-7FBE-4068-8218-B9C4B6D2BB78}" dt="2022-07-30T14:43:01.023" v="326" actId="20577"/>
          <ac:spMkLst>
            <pc:docMk/>
            <pc:sldMk cId="0" sldId="259"/>
            <ac:spMk id="29" creationId="{8F32677B-1040-2077-A6FD-0556D12264D7}"/>
          </ac:spMkLst>
        </pc:spChg>
      </pc:sldChg>
      <pc:sldChg chg="addSp 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0"/>
        </pc:sldMkLst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7.659" v="16" actId="2711"/>
          <ac:spMkLst>
            <pc:docMk/>
            <pc:sldMk cId="0" sldId="260"/>
            <ac:spMk id="7" creationId="{00000000-0000-0000-0000-000000000000}"/>
          </ac:spMkLst>
        </pc:spChg>
        <pc:spChg chg="del mod ord topLvl">
          <ac:chgData name="TRAN TRI KHANG" userId="2b69f38f-e97b-4795-a559-774dc1ef1bed" providerId="ADAL" clId="{7B406D76-7FBE-4068-8218-B9C4B6D2BB78}" dt="2022-07-30T14:17:11.066" v="30" actId="478"/>
          <ac:spMkLst>
            <pc:docMk/>
            <pc:sldMk cId="0" sldId="260"/>
            <ac:spMk id="13" creationId="{00000000-0000-0000-0000-000000000000}"/>
          </ac:spMkLst>
        </pc:spChg>
        <pc:spChg chg="topLvl">
          <ac:chgData name="TRAN TRI KHANG" userId="2b69f38f-e97b-4795-a559-774dc1ef1bed" providerId="ADAL" clId="{7B406D76-7FBE-4068-8218-B9C4B6D2BB78}" dt="2022-07-30T14:17:11.066" v="30" actId="478"/>
          <ac:spMkLst>
            <pc:docMk/>
            <pc:sldMk cId="0" sldId="260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4:22.960" v="15" actId="2711"/>
          <ac:spMkLst>
            <pc:docMk/>
            <pc:sldMk cId="0" sldId="260"/>
            <ac:spMk id="15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7:16.144" v="33" actId="478"/>
          <ac:spMkLst>
            <pc:docMk/>
            <pc:sldMk cId="0" sldId="260"/>
            <ac:spMk id="1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7:16.144" v="33" actId="478"/>
          <ac:spMkLst>
            <pc:docMk/>
            <pc:sldMk cId="0" sldId="260"/>
            <ac:spMk id="18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7:21.504" v="34" actId="478"/>
          <ac:spMkLst>
            <pc:docMk/>
            <pc:sldMk cId="0" sldId="260"/>
            <ac:spMk id="2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8:48.264" v="39" actId="1076"/>
          <ac:spMkLst>
            <pc:docMk/>
            <pc:sldMk cId="0" sldId="260"/>
            <ac:spMk id="21" creationId="{00000000-0000-0000-0000-000000000000}"/>
          </ac:spMkLst>
        </pc:spChg>
        <pc:grpChg chg="del ord">
          <ac:chgData name="TRAN TRI KHANG" userId="2b69f38f-e97b-4795-a559-774dc1ef1bed" providerId="ADAL" clId="{7B406D76-7FBE-4068-8218-B9C4B6D2BB78}" dt="2022-07-30T14:17:11.066" v="30" actId="478"/>
          <ac:grpSpMkLst>
            <pc:docMk/>
            <pc:sldMk cId="0" sldId="260"/>
            <ac:grpSpMk id="12" creationId="{00000000-0000-0000-0000-000000000000}"/>
          </ac:grpSpMkLst>
        </pc:grpChg>
        <pc:grpChg chg="add del mod">
          <ac:chgData name="TRAN TRI KHANG" userId="2b69f38f-e97b-4795-a559-774dc1ef1bed" providerId="ADAL" clId="{7B406D76-7FBE-4068-8218-B9C4B6D2BB78}" dt="2022-07-30T14:17:16.144" v="33" actId="478"/>
          <ac:grpSpMkLst>
            <pc:docMk/>
            <pc:sldMk cId="0" sldId="260"/>
            <ac:grpSpMk id="16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17:21.504" v="34" actId="478"/>
          <ac:grpSpMkLst>
            <pc:docMk/>
            <pc:sldMk cId="0" sldId="260"/>
            <ac:grpSpMk id="19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15:49.745" v="20" actId="1076"/>
          <ac:picMkLst>
            <pc:docMk/>
            <pc:sldMk cId="0" sldId="260"/>
            <ac:picMk id="11" creationId="{00000000-0000-0000-0000-000000000000}"/>
          </ac:picMkLst>
        </pc:pic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1"/>
        </pc:sldMkLst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8:58.970" v="40" actId="2711"/>
          <ac:spMkLst>
            <pc:docMk/>
            <pc:sldMk cId="0" sldId="261"/>
            <ac:spMk id="9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19:17.429" v="42" actId="478"/>
          <ac:spMkLst>
            <pc:docMk/>
            <pc:sldMk cId="0" sldId="261"/>
            <ac:spMk id="12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19:28.594" v="45" actId="1076"/>
          <ac:spMkLst>
            <pc:docMk/>
            <pc:sldMk cId="0" sldId="261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14.527" v="41" actId="2711"/>
          <ac:spMkLst>
            <pc:docMk/>
            <pc:sldMk cId="0" sldId="261"/>
            <ac:spMk id="17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19:17.429" v="42" actId="478"/>
          <ac:grpSpMkLst>
            <pc:docMk/>
            <pc:sldMk cId="0" sldId="261"/>
            <ac:grpSpMk id="11" creationId="{00000000-0000-0000-0000-000000000000}"/>
          </ac:grpSpMkLst>
        </pc:gr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2"/>
        </pc:sldMkLst>
        <pc:spChg chg="mod">
          <ac:chgData name="TRAN TRI KHANG" userId="2b69f38f-e97b-4795-a559-774dc1ef1bed" providerId="ADAL" clId="{7B406D76-7FBE-4068-8218-B9C4B6D2BB78}" dt="2022-07-30T14:20:00.758" v="48" actId="2711"/>
          <ac:spMkLst>
            <pc:docMk/>
            <pc:sldMk cId="0" sldId="262"/>
            <ac:spMk id="1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40.702" v="46" actId="2711"/>
          <ac:spMkLst>
            <pc:docMk/>
            <pc:sldMk cId="0" sldId="262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19:51.097" v="47" actId="2711"/>
          <ac:spMkLst>
            <pc:docMk/>
            <pc:sldMk cId="0" sldId="262"/>
            <ac:spMk id="20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3"/>
        </pc:sldMkLst>
        <pc:spChg chg="mod">
          <ac:chgData name="TRAN TRI KHANG" userId="2b69f38f-e97b-4795-a559-774dc1ef1bed" providerId="ADAL" clId="{7B406D76-7FBE-4068-8218-B9C4B6D2BB78}" dt="2022-07-30T14:20:20.166" v="49" actId="2711"/>
          <ac:spMkLst>
            <pc:docMk/>
            <pc:sldMk cId="0" sldId="263"/>
            <ac:spMk id="9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22:05.800" v="62" actId="2062"/>
          <ac:graphicFrameMkLst>
            <pc:docMk/>
            <pc:sldMk cId="0" sldId="263"/>
            <ac:graphicFrameMk id="4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4"/>
        </pc:sldMkLst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14.513" v="63" actId="2711"/>
          <ac:spMkLst>
            <pc:docMk/>
            <pc:sldMk cId="0" sldId="264"/>
            <ac:spMk id="2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30.032" v="64" actId="2711"/>
          <ac:spMkLst>
            <pc:docMk/>
            <pc:sldMk cId="0" sldId="264"/>
            <ac:spMk id="21" creationId="{00000000-0000-0000-0000-000000000000}"/>
          </ac:spMkLst>
        </pc:sp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5"/>
        </pc:sldMkLst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40.707" v="65" actId="2711"/>
          <ac:spMkLst>
            <pc:docMk/>
            <pc:sldMk cId="0" sldId="265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2:50.621" v="66" actId="2711"/>
          <ac:spMkLst>
            <pc:docMk/>
            <pc:sldMk cId="0" sldId="265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3:13.667" v="69" actId="2711"/>
          <ac:spMkLst>
            <pc:docMk/>
            <pc:sldMk cId="0" sldId="265"/>
            <ac:spMk id="15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3:35.286" v="73" actId="1076"/>
          <ac:spMkLst>
            <pc:docMk/>
            <pc:sldMk cId="0" sldId="265"/>
            <ac:spMk id="1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3:47.272" v="77" actId="1076"/>
          <ac:spMkLst>
            <pc:docMk/>
            <pc:sldMk cId="0" sldId="265"/>
            <ac:spMk id="1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3:39.659" v="74" actId="1076"/>
          <ac:spMkLst>
            <pc:docMk/>
            <pc:sldMk cId="0" sldId="265"/>
            <ac:spMk id="21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02.203" v="84" actId="1076"/>
          <ac:spMkLst>
            <pc:docMk/>
            <pc:sldMk cId="0" sldId="265"/>
            <ac:spMk id="2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21.694" v="92" actId="1076"/>
          <ac:spMkLst>
            <pc:docMk/>
            <pc:sldMk cId="0" sldId="265"/>
            <ac:spMk id="2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4:11.202" v="87" actId="1076"/>
          <ac:spMkLst>
            <pc:docMk/>
            <pc:sldMk cId="0" sldId="265"/>
            <ac:spMk id="27" creationId="{00000000-0000-0000-0000-000000000000}"/>
          </ac:spMkLst>
        </pc:spChg>
        <pc:grpChg chg="del mod">
          <ac:chgData name="TRAN TRI KHANG" userId="2b69f38f-e97b-4795-a559-774dc1ef1bed" providerId="ADAL" clId="{7B406D76-7FBE-4068-8218-B9C4B6D2BB78}" dt="2022-07-30T14:23:28.715" v="72" actId="165"/>
          <ac:grpSpMkLst>
            <pc:docMk/>
            <pc:sldMk cId="0" sldId="265"/>
            <ac:grpSpMk id="16" creationId="{00000000-0000-0000-0000-000000000000}"/>
          </ac:grpSpMkLst>
        </pc:grpChg>
        <pc:grpChg chg="del mod">
          <ac:chgData name="TRAN TRI KHANG" userId="2b69f38f-e97b-4795-a559-774dc1ef1bed" providerId="ADAL" clId="{7B406D76-7FBE-4068-8218-B9C4B6D2BB78}" dt="2022-07-30T14:23:55.996" v="80" actId="165"/>
          <ac:grpSpMkLst>
            <pc:docMk/>
            <pc:sldMk cId="0" sldId="265"/>
            <ac:grpSpMk id="22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24:18.698" v="91" actId="1076"/>
          <ac:picMkLst>
            <pc:docMk/>
            <pc:sldMk cId="0" sldId="265"/>
            <ac:picMk id="2" creationId="{00000000-0000-0000-0000-000000000000}"/>
          </ac:picMkLst>
        </pc:pic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6"/>
        </pc:sldMkLst>
        <pc:spChg chg="mod topLvl">
          <ac:chgData name="TRAN TRI KHANG" userId="2b69f38f-e97b-4795-a559-774dc1ef1bed" providerId="ADAL" clId="{7B406D76-7FBE-4068-8218-B9C4B6D2BB78}" dt="2022-07-30T14:25:47.630" v="105" actId="1076"/>
          <ac:spMkLst>
            <pc:docMk/>
            <pc:sldMk cId="0" sldId="266"/>
            <ac:spMk id="3" creationId="{00000000-0000-0000-0000-000000000000}"/>
          </ac:spMkLst>
        </pc:spChg>
        <pc:spChg chg="mod ord topLvl">
          <ac:chgData name="TRAN TRI KHANG" userId="2b69f38f-e97b-4795-a559-774dc1ef1bed" providerId="ADAL" clId="{7B406D76-7FBE-4068-8218-B9C4B6D2BB78}" dt="2022-07-30T14:26:49.246" v="121" actId="14100"/>
          <ac:spMkLst>
            <pc:docMk/>
            <pc:sldMk cId="0" sldId="266"/>
            <ac:spMk id="4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6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42.471" v="120" actId="122"/>
          <ac:spMkLst>
            <pc:docMk/>
            <pc:sldMk cId="0" sldId="266"/>
            <ac:spMk id="7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10.833" v="112" actId="1076"/>
          <ac:spMkLst>
            <pc:docMk/>
            <pc:sldMk cId="0" sldId="266"/>
            <ac:spMk id="9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2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5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4:48.564" v="94" actId="165"/>
          <ac:spMkLst>
            <pc:docMk/>
            <pc:sldMk cId="0" sldId="266"/>
            <ac:spMk id="1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0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1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6:39.143" v="119" actId="123"/>
          <ac:spMkLst>
            <pc:docMk/>
            <pc:sldMk cId="0" sldId="266"/>
            <ac:spMk id="23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2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5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8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1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4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7" creationId="{00000000-0000-0000-0000-000000000000}"/>
          </ac:grpSpMkLst>
        </pc:grpChg>
        <pc:grpChg chg="mod topLvl">
          <ac:chgData name="TRAN TRI KHANG" userId="2b69f38f-e97b-4795-a559-774dc1ef1bed" providerId="ADAL" clId="{7B406D76-7FBE-4068-8218-B9C4B6D2BB78}" dt="2022-07-30T14:24:48.564" v="94" actId="165"/>
          <ac:grpSpMkLst>
            <pc:docMk/>
            <pc:sldMk cId="0" sldId="266"/>
            <ac:grpSpMk id="18" creationId="{00000000-0000-0000-0000-000000000000}"/>
          </ac:grpSpMkLst>
        </pc:gr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7"/>
        </pc:sldMkLst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48.136" v="127" actId="2711"/>
          <ac:spMkLst>
            <pc:docMk/>
            <pc:sldMk cId="0" sldId="267"/>
            <ac:spMk id="14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05.552" v="122" actId="2711"/>
          <ac:spMkLst>
            <pc:docMk/>
            <pc:sldMk cId="0" sldId="267"/>
            <ac:spMk id="2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14.382" v="123" actId="2711"/>
          <ac:spMkLst>
            <pc:docMk/>
            <pc:sldMk cId="0" sldId="267"/>
            <ac:spMk id="28" creationId="{00000000-0000-0000-0000-000000000000}"/>
          </ac:spMkLst>
        </pc:spChg>
      </pc:sldChg>
      <pc:sldChg chg="modSp mod 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68"/>
        </pc:sldMkLst>
        <pc:spChg chg="mod">
          <ac:chgData name="TRAN TRI KHANG" userId="2b69f38f-e97b-4795-a559-774dc1ef1bed" providerId="ADAL" clId="{7B406D76-7FBE-4068-8218-B9C4B6D2BB78}" dt="2022-07-30T14:27:41.039" v="126"/>
          <ac:spMkLst>
            <pc:docMk/>
            <pc:sldMk cId="0" sldId="268"/>
            <ac:spMk id="19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69"/>
        </pc:sldMkLst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7:57.881" v="128" actId="2711"/>
          <ac:spMkLst>
            <pc:docMk/>
            <pc:sldMk cId="0" sldId="269"/>
            <ac:spMk id="8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29:27.574" v="147" actId="20577"/>
          <ac:graphicFrameMkLst>
            <pc:docMk/>
            <pc:sldMk cId="0" sldId="269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0"/>
        </pc:sldMkLst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37.994" v="148" actId="2711"/>
          <ac:spMkLst>
            <pc:docMk/>
            <pc:sldMk cId="0" sldId="270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29:44.807" v="149" actId="2711"/>
          <ac:spMkLst>
            <pc:docMk/>
            <pc:sldMk cId="0" sldId="270"/>
            <ac:spMk id="11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1:46.737" v="156" actId="948"/>
          <ac:graphicFrameMkLst>
            <pc:docMk/>
            <pc:sldMk cId="0" sldId="270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1"/>
        </pc:sldMkLst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5.172" v="157" actId="2711"/>
          <ac:spMkLst>
            <pc:docMk/>
            <pc:sldMk cId="0" sldId="271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1:57.772" v="158" actId="14100"/>
          <ac:spMkLst>
            <pc:docMk/>
            <pc:sldMk cId="0" sldId="271"/>
            <ac:spMk id="9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2:56.488" v="170" actId="123"/>
          <ac:graphicFrameMkLst>
            <pc:docMk/>
            <pc:sldMk cId="0" sldId="271"/>
            <ac:graphicFrameMk id="8" creationId="{00000000-0000-0000-0000-000000000000}"/>
          </ac:graphicFrameMkLst>
        </pc:graphicFrameChg>
      </pc:sldChg>
      <pc:sldChg chg="add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2"/>
        </pc:sldMkLst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04.448" v="171" actId="2711"/>
          <ac:spMkLst>
            <pc:docMk/>
            <pc:sldMk cId="0" sldId="272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26.475" v="175" actId="2711"/>
          <ac:spMkLst>
            <pc:docMk/>
            <pc:sldMk cId="0" sldId="272"/>
            <ac:spMk id="12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3:18.759" v="173" actId="2711"/>
          <ac:spMkLst>
            <pc:docMk/>
            <pc:sldMk cId="0" sldId="272"/>
            <ac:spMk id="13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11.362" v="266" actId="1076"/>
          <ac:spMkLst>
            <pc:docMk/>
            <pc:sldMk cId="0" sldId="272"/>
            <ac:spMk id="14" creationId="{00000000-0000-0000-0000-000000000000}"/>
          </ac:spMkLst>
        </pc:spChg>
        <pc:spChg chg="add mod">
          <ac:chgData name="TRAN TRI KHANG" userId="2b69f38f-e97b-4795-a559-774dc1ef1bed" providerId="ADAL" clId="{7B406D76-7FBE-4068-8218-B9C4B6D2BB78}" dt="2022-07-30T14:35:09.061" v="265" actId="1076"/>
          <ac:spMkLst>
            <pc:docMk/>
            <pc:sldMk cId="0" sldId="272"/>
            <ac:spMk id="17" creationId="{A1991696-C95E-166A-4C27-49722BC068AD}"/>
          </ac:spMkLst>
        </pc:spChg>
        <pc:grpChg chg="mod">
          <ac:chgData name="TRAN TRI KHANG" userId="2b69f38f-e97b-4795-a559-774dc1ef1bed" providerId="ADAL" clId="{7B406D76-7FBE-4068-8218-B9C4B6D2BB78}" dt="2022-07-30T14:35:06.651" v="264" actId="1076"/>
          <ac:grpSpMkLst>
            <pc:docMk/>
            <pc:sldMk cId="0" sldId="272"/>
            <ac:grpSpMk id="9" creationId="{00000000-0000-0000-0000-000000000000}"/>
          </ac:grpSpMkLst>
        </pc:grpChg>
        <pc:picChg chg="mod">
          <ac:chgData name="TRAN TRI KHANG" userId="2b69f38f-e97b-4795-a559-774dc1ef1bed" providerId="ADAL" clId="{7B406D76-7FBE-4068-8218-B9C4B6D2BB78}" dt="2022-07-30T14:35:01.597" v="262" actId="1076"/>
          <ac:picMkLst>
            <pc:docMk/>
            <pc:sldMk cId="0" sldId="272"/>
            <ac:picMk id="8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3"/>
        </pc:sldMkLst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5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24.078" v="267" actId="2711"/>
          <ac:spMkLst>
            <pc:docMk/>
            <pc:sldMk cId="0" sldId="273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5:42.726" v="268" actId="2711"/>
          <ac:spMkLst>
            <pc:docMk/>
            <pc:sldMk cId="0" sldId="273"/>
            <ac:spMk id="11" creationId="{00000000-0000-0000-0000-000000000000}"/>
          </ac:spMkLst>
        </pc:spChg>
        <pc:graphicFrameChg chg="mod modGraphic">
          <ac:chgData name="TRAN TRI KHANG" userId="2b69f38f-e97b-4795-a559-774dc1ef1bed" providerId="ADAL" clId="{7B406D76-7FBE-4068-8218-B9C4B6D2BB78}" dt="2022-07-30T14:36:34.950" v="278" actId="2062"/>
          <ac:graphicFrameMkLst>
            <pc:docMk/>
            <pc:sldMk cId="0" sldId="273"/>
            <ac:graphicFrameMk id="9" creationId="{00000000-0000-0000-0000-000000000000}"/>
          </ac:graphicFrameMkLst>
        </pc:graphicFrame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4"/>
        </pc:sldMkLst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46.496" v="279" actId="2711"/>
          <ac:spMkLst>
            <pc:docMk/>
            <pc:sldMk cId="0" sldId="274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6:53.502" v="280" actId="2711"/>
          <ac:spMkLst>
            <pc:docMk/>
            <pc:sldMk cId="0" sldId="274"/>
            <ac:spMk id="11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1.418" v="289" actId="1076"/>
          <ac:spMkLst>
            <pc:docMk/>
            <pc:sldMk cId="0" sldId="274"/>
            <ac:spMk id="12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7:27.638" v="288" actId="14100"/>
          <ac:graphicFrameMkLst>
            <pc:docMk/>
            <pc:sldMk cId="0" sldId="274"/>
            <ac:graphicFrameMk id="9" creationId="{00000000-0000-0000-0000-000000000000}"/>
          </ac:graphicFrameMkLst>
        </pc:graphicFrameChg>
        <pc:picChg chg="mod">
          <ac:chgData name="TRAN TRI KHANG" userId="2b69f38f-e97b-4795-a559-774dc1ef1bed" providerId="ADAL" clId="{7B406D76-7FBE-4068-8218-B9C4B6D2BB78}" dt="2022-07-30T14:37:33.016" v="290" actId="1076"/>
          <ac:picMkLst>
            <pc:docMk/>
            <pc:sldMk cId="0" sldId="274"/>
            <ac:picMk id="10" creationId="{00000000-0000-0000-0000-000000000000}"/>
          </ac:picMkLst>
        </pc:pic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5"/>
        </pc:sldMkLst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39.307" v="291" actId="2711"/>
          <ac:spMkLst>
            <pc:docMk/>
            <pc:sldMk cId="0" sldId="275"/>
            <ac:spMk id="9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47.688" v="292" actId="2711"/>
          <ac:spMkLst>
            <pc:docMk/>
            <pc:sldMk cId="0" sldId="275"/>
            <ac:spMk id="10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7:47.688" v="292" actId="2711"/>
          <ac:spMkLst>
            <pc:docMk/>
            <pc:sldMk cId="0" sldId="275"/>
            <ac:spMk id="12" creationId="{00000000-0000-0000-0000-000000000000}"/>
          </ac:spMkLst>
        </pc:spChg>
      </pc:sldChg>
      <pc:sldChg chg="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6"/>
        </pc:sldMkLst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6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8:07.930" v="293" actId="2711"/>
          <ac:spMkLst>
            <pc:docMk/>
            <pc:sldMk cId="0" sldId="276"/>
            <ac:spMk id="18" creationId="{00000000-0000-0000-0000-000000000000}"/>
          </ac:spMkLst>
        </pc:spChg>
        <pc:graphicFrameChg chg="modGraphic">
          <ac:chgData name="TRAN TRI KHANG" userId="2b69f38f-e97b-4795-a559-774dc1ef1bed" providerId="ADAL" clId="{7B406D76-7FBE-4068-8218-B9C4B6D2BB78}" dt="2022-07-30T14:38:57.174" v="303" actId="255"/>
          <ac:graphicFrameMkLst>
            <pc:docMk/>
            <pc:sldMk cId="0" sldId="276"/>
            <ac:graphicFrameMk id="10" creationId="{00000000-0000-0000-0000-000000000000}"/>
          </ac:graphicFrameMkLst>
        </pc:graphicFrameChg>
      </pc:sldChg>
      <pc:sldChg chg="delSp modSp mod modTransition modAnim">
        <pc:chgData name="TRAN TRI KHANG" userId="2b69f38f-e97b-4795-a559-774dc1ef1bed" providerId="ADAL" clId="{7B406D76-7FBE-4068-8218-B9C4B6D2BB78}" dt="2022-07-30T14:47:23.388" v="368"/>
        <pc:sldMkLst>
          <pc:docMk/>
          <pc:sldMk cId="0" sldId="277"/>
        </pc:sldMkLst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7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8" creationId="{00000000-0000-0000-0000-000000000000}"/>
          </ac:spMkLst>
        </pc:spChg>
        <pc:spChg chg="mod">
          <ac:chgData name="TRAN TRI KHANG" userId="2b69f38f-e97b-4795-a559-774dc1ef1bed" providerId="ADAL" clId="{7B406D76-7FBE-4068-8218-B9C4B6D2BB78}" dt="2022-07-30T14:39:08.623" v="304" actId="2711"/>
          <ac:spMkLst>
            <pc:docMk/>
            <pc:sldMk cId="0" sldId="277"/>
            <ac:spMk id="9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39:11.289" v="305" actId="478"/>
          <ac:spMkLst>
            <pc:docMk/>
            <pc:sldMk cId="0" sldId="277"/>
            <ac:spMk id="13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39:20.101" v="309" actId="1076"/>
          <ac:spMkLst>
            <pc:docMk/>
            <pc:sldMk cId="0" sldId="277"/>
            <ac:spMk id="14" creationId="{00000000-0000-0000-0000-000000000000}"/>
          </ac:spMkLst>
        </pc:spChg>
        <pc:spChg chg="del topLvl">
          <ac:chgData name="TRAN TRI KHANG" userId="2b69f38f-e97b-4795-a559-774dc1ef1bed" providerId="ADAL" clId="{7B406D76-7FBE-4068-8218-B9C4B6D2BB78}" dt="2022-07-30T14:39:33.277" v="310" actId="478"/>
          <ac:spMkLst>
            <pc:docMk/>
            <pc:sldMk cId="0" sldId="277"/>
            <ac:spMk id="16" creationId="{00000000-0000-0000-0000-000000000000}"/>
          </ac:spMkLst>
        </pc:spChg>
        <pc:spChg chg="mod topLvl">
          <ac:chgData name="TRAN TRI KHANG" userId="2b69f38f-e97b-4795-a559-774dc1ef1bed" providerId="ADAL" clId="{7B406D76-7FBE-4068-8218-B9C4B6D2BB78}" dt="2022-07-30T14:39:40.298" v="313" actId="20577"/>
          <ac:spMkLst>
            <pc:docMk/>
            <pc:sldMk cId="0" sldId="277"/>
            <ac:spMk id="17" creationId="{00000000-0000-0000-0000-000000000000}"/>
          </ac:spMkLst>
        </pc:spChg>
        <pc:grpChg chg="del">
          <ac:chgData name="TRAN TRI KHANG" userId="2b69f38f-e97b-4795-a559-774dc1ef1bed" providerId="ADAL" clId="{7B406D76-7FBE-4068-8218-B9C4B6D2BB78}" dt="2022-07-30T14:39:11.289" v="305" actId="478"/>
          <ac:grpSpMkLst>
            <pc:docMk/>
            <pc:sldMk cId="0" sldId="277"/>
            <ac:grpSpMk id="12" creationId="{00000000-0000-0000-0000-000000000000}"/>
          </ac:grpSpMkLst>
        </pc:grpChg>
        <pc:grpChg chg="del">
          <ac:chgData name="TRAN TRI KHANG" userId="2b69f38f-e97b-4795-a559-774dc1ef1bed" providerId="ADAL" clId="{7B406D76-7FBE-4068-8218-B9C4B6D2BB78}" dt="2022-07-30T14:39:33.277" v="310" actId="478"/>
          <ac:grpSpMkLst>
            <pc:docMk/>
            <pc:sldMk cId="0" sldId="277"/>
            <ac:grpSpMk id="15" creationId="{00000000-0000-0000-0000-000000000000}"/>
          </ac:grpSpMkLst>
        </pc:grpChg>
      </pc:sldChg>
      <pc:sldChg chg="modTransition">
        <pc:chgData name="TRAN TRI KHANG" userId="2b69f38f-e97b-4795-a559-774dc1ef1bed" providerId="ADAL" clId="{7B406D76-7FBE-4068-8218-B9C4B6D2BB78}" dt="2022-07-30T14:47:23.388" v="368"/>
        <pc:sldMkLst>
          <pc:docMk/>
          <pc:sldMk cId="0" sldId="278"/>
        </pc:sldMkLst>
      </pc:sldChg>
    </pc:docChg>
  </pc:docChgLst>
  <pc:docChgLst>
    <pc:chgData name="TRAN TRI KHANG" userId="2b69f38f-e97b-4795-a559-774dc1ef1bed" providerId="ADAL" clId="{94A3302F-D042-4D51-8BAD-F53FB41C3A26}"/>
    <pc:docChg chg="modSld">
      <pc:chgData name="TRAN TRI KHANG" userId="2b69f38f-e97b-4795-a559-774dc1ef1bed" providerId="ADAL" clId="{94A3302F-D042-4D51-8BAD-F53FB41C3A26}" dt="2022-07-30T17:16:46.906" v="0"/>
      <pc:docMkLst>
        <pc:docMk/>
      </pc:docMkLst>
      <pc:sldChg chg="modSp">
        <pc:chgData name="TRAN TRI KHANG" userId="2b69f38f-e97b-4795-a559-774dc1ef1bed" providerId="ADAL" clId="{94A3302F-D042-4D51-8BAD-F53FB41C3A26}" dt="2022-07-30T17:16:46.906" v="0"/>
        <pc:sldMkLst>
          <pc:docMk/>
          <pc:sldMk cId="0" sldId="267"/>
        </pc:sldMkLst>
        <pc:spChg chg="mod">
          <ac:chgData name="TRAN TRI KHANG" userId="2b69f38f-e97b-4795-a559-774dc1ef1bed" providerId="ADAL" clId="{94A3302F-D042-4D51-8BAD-F53FB41C3A26}" dt="2022-07-30T17:16:46.906" v="0"/>
          <ac:spMkLst>
            <pc:docMk/>
            <pc:sldMk cId="0" sldId="267"/>
            <ac:spMk id="2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18" Type="http://schemas.openxmlformats.org/officeDocument/2006/relationships/image" Target="../media/image106.svg"/><Relationship Id="rId26" Type="http://schemas.openxmlformats.org/officeDocument/2006/relationships/image" Target="../media/image114.svg"/><Relationship Id="rId3" Type="http://schemas.openxmlformats.org/officeDocument/2006/relationships/image" Target="../media/image91.svg"/><Relationship Id="rId21" Type="http://schemas.openxmlformats.org/officeDocument/2006/relationships/image" Target="../media/image61.png"/><Relationship Id="rId7" Type="http://schemas.openxmlformats.org/officeDocument/2006/relationships/image" Target="../media/image95.svg"/><Relationship Id="rId12" Type="http://schemas.openxmlformats.org/officeDocument/2006/relationships/image" Target="../media/image100.svg"/><Relationship Id="rId17" Type="http://schemas.openxmlformats.org/officeDocument/2006/relationships/image" Target="../media/image59.png"/><Relationship Id="rId25" Type="http://schemas.openxmlformats.org/officeDocument/2006/relationships/image" Target="../media/image63.png"/><Relationship Id="rId2" Type="http://schemas.openxmlformats.org/officeDocument/2006/relationships/image" Target="../media/image51.png"/><Relationship Id="rId16" Type="http://schemas.openxmlformats.org/officeDocument/2006/relationships/image" Target="../media/image104.svg"/><Relationship Id="rId20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24" Type="http://schemas.openxmlformats.org/officeDocument/2006/relationships/image" Target="../media/image112.svg"/><Relationship Id="rId5" Type="http://schemas.openxmlformats.org/officeDocument/2006/relationships/image" Target="../media/image93.svg"/><Relationship Id="rId15" Type="http://schemas.openxmlformats.org/officeDocument/2006/relationships/image" Target="../media/image58.png"/><Relationship Id="rId23" Type="http://schemas.openxmlformats.org/officeDocument/2006/relationships/image" Target="../media/image62.png"/><Relationship Id="rId10" Type="http://schemas.openxmlformats.org/officeDocument/2006/relationships/image" Target="../media/image55.png"/><Relationship Id="rId19" Type="http://schemas.openxmlformats.org/officeDocument/2006/relationships/image" Target="../media/image60.png"/><Relationship Id="rId4" Type="http://schemas.openxmlformats.org/officeDocument/2006/relationships/image" Target="../media/image52.png"/><Relationship Id="rId9" Type="http://schemas.openxmlformats.org/officeDocument/2006/relationships/image" Target="../media/image97.svg"/><Relationship Id="rId14" Type="http://schemas.openxmlformats.org/officeDocument/2006/relationships/image" Target="../media/image102.svg"/><Relationship Id="rId22" Type="http://schemas.openxmlformats.org/officeDocument/2006/relationships/image" Target="../media/image110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5" Type="http://schemas.openxmlformats.org/officeDocument/2006/relationships/image" Target="../media/image65.png"/><Relationship Id="rId4" Type="http://schemas.openxmlformats.org/officeDocument/2006/relationships/image" Target="../media/image11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6.sv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svg"/><Relationship Id="rId11" Type="http://schemas.openxmlformats.org/officeDocument/2006/relationships/image" Target="../media/image132.svg"/><Relationship Id="rId5" Type="http://schemas.openxmlformats.org/officeDocument/2006/relationships/image" Target="../media/image68.png"/><Relationship Id="rId10" Type="http://schemas.openxmlformats.org/officeDocument/2006/relationships/image" Target="../media/image70.png"/><Relationship Id="rId4" Type="http://schemas.openxmlformats.org/officeDocument/2006/relationships/image" Target="../media/image125.svg"/><Relationship Id="rId9" Type="http://schemas.openxmlformats.org/officeDocument/2006/relationships/image" Target="../media/image13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sv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sv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5.svg"/><Relationship Id="rId3" Type="http://schemas.openxmlformats.org/officeDocument/2006/relationships/image" Target="../media/image9.png"/><Relationship Id="rId7" Type="http://schemas.openxmlformats.org/officeDocument/2006/relationships/image" Target="../media/image19.svg"/><Relationship Id="rId12" Type="http://schemas.openxmlformats.org/officeDocument/2006/relationships/image" Target="../media/image14.png"/><Relationship Id="rId2" Type="http://schemas.openxmlformats.org/officeDocument/2006/relationships/image" Target="../media/image8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1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sv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svg"/><Relationship Id="rId7" Type="http://schemas.openxmlformats.org/officeDocument/2006/relationships/image" Target="../media/image161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svg"/><Relationship Id="rId7" Type="http://schemas.openxmlformats.org/officeDocument/2006/relationships/image" Target="../media/image161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159.sv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75.svg"/><Relationship Id="rId3" Type="http://schemas.openxmlformats.org/officeDocument/2006/relationships/image" Target="../media/image165.svg"/><Relationship Id="rId7" Type="http://schemas.openxmlformats.org/officeDocument/2006/relationships/image" Target="../media/image169.svg"/><Relationship Id="rId12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173.svg"/><Relationship Id="rId5" Type="http://schemas.openxmlformats.org/officeDocument/2006/relationships/image" Target="../media/image167.sv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image" Target="../media/image171.sv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svg"/><Relationship Id="rId13" Type="http://schemas.openxmlformats.org/officeDocument/2006/relationships/image" Target="../media/image15.png"/><Relationship Id="rId3" Type="http://schemas.openxmlformats.org/officeDocument/2006/relationships/image" Target="../media/image84.png"/><Relationship Id="rId7" Type="http://schemas.openxmlformats.org/officeDocument/2006/relationships/image" Target="../media/image86.png"/><Relationship Id="rId12" Type="http://schemas.openxmlformats.org/officeDocument/2006/relationships/image" Target="../media/image18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89.png"/><Relationship Id="rId10" Type="http://schemas.openxmlformats.org/officeDocument/2006/relationships/image" Target="../media/image183.svg"/><Relationship Id="rId4" Type="http://schemas.openxmlformats.org/officeDocument/2006/relationships/image" Target="../media/image177.svg"/><Relationship Id="rId9" Type="http://schemas.openxmlformats.org/officeDocument/2006/relationships/image" Target="../media/image87.png"/><Relationship Id="rId14" Type="http://schemas.openxmlformats.org/officeDocument/2006/relationships/image" Target="../media/image27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4.png"/><Relationship Id="rId3" Type="http://schemas.openxmlformats.org/officeDocument/2006/relationships/image" Target="../media/image188.svg"/><Relationship Id="rId7" Type="http://schemas.openxmlformats.org/officeDocument/2006/relationships/image" Target="../media/image60.svg"/><Relationship Id="rId12" Type="http://schemas.openxmlformats.org/officeDocument/2006/relationships/image" Target="../media/image193.svg"/><Relationship Id="rId2" Type="http://schemas.openxmlformats.org/officeDocument/2006/relationships/image" Target="../media/image90.png"/><Relationship Id="rId16" Type="http://schemas.openxmlformats.org/officeDocument/2006/relationships/image" Target="../media/image10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0.png"/><Relationship Id="rId10" Type="http://schemas.openxmlformats.org/officeDocument/2006/relationships/image" Target="../media/image92.png"/><Relationship Id="rId4" Type="http://schemas.openxmlformats.org/officeDocument/2006/relationships/image" Target="../media/image33.png"/><Relationship Id="rId9" Type="http://schemas.openxmlformats.org/officeDocument/2006/relationships/image" Target="../media/image190.svg"/><Relationship Id="rId14" Type="http://schemas.openxmlformats.org/officeDocument/2006/relationships/image" Target="../media/image195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0.png"/><Relationship Id="rId3" Type="http://schemas.openxmlformats.org/officeDocument/2006/relationships/image" Target="../media/image197.svg"/><Relationship Id="rId7" Type="http://schemas.openxmlformats.org/officeDocument/2006/relationships/image" Target="../media/image201.svg"/><Relationship Id="rId12" Type="http://schemas.openxmlformats.org/officeDocument/2006/relationships/image" Target="../media/image205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11" Type="http://schemas.openxmlformats.org/officeDocument/2006/relationships/image" Target="../media/image99.png"/><Relationship Id="rId5" Type="http://schemas.openxmlformats.org/officeDocument/2006/relationships/image" Target="../media/image199.svg"/><Relationship Id="rId10" Type="http://schemas.openxmlformats.org/officeDocument/2006/relationships/image" Target="../media/image16.png"/><Relationship Id="rId4" Type="http://schemas.openxmlformats.org/officeDocument/2006/relationships/image" Target="../media/image96.png"/><Relationship Id="rId9" Type="http://schemas.openxmlformats.org/officeDocument/2006/relationships/image" Target="../media/image203.svg"/><Relationship Id="rId14" Type="http://schemas.openxmlformats.org/officeDocument/2006/relationships/image" Target="../media/image20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22.png"/><Relationship Id="rId17" Type="http://schemas.openxmlformats.org/officeDocument/2006/relationships/image" Target="../media/image44.svg"/><Relationship Id="rId2" Type="http://schemas.openxmlformats.org/officeDocument/2006/relationships/image" Target="../media/image1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36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openxmlformats.org/officeDocument/2006/relationships/image" Target="../media/image32.svg"/><Relationship Id="rId7" Type="http://schemas.openxmlformats.org/officeDocument/2006/relationships/image" Target="../media/image48.svg"/><Relationship Id="rId12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8.sv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12" Type="http://schemas.openxmlformats.org/officeDocument/2006/relationships/image" Target="../media/image7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69.svg"/><Relationship Id="rId4" Type="http://schemas.openxmlformats.org/officeDocument/2006/relationships/image" Target="../media/image63.sv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79.svg"/><Relationship Id="rId18" Type="http://schemas.openxmlformats.org/officeDocument/2006/relationships/image" Target="../media/image83.svg"/><Relationship Id="rId3" Type="http://schemas.openxmlformats.org/officeDocument/2006/relationships/image" Target="../media/image73.svg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openxmlformats.org/officeDocument/2006/relationships/image" Target="../media/image4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9.svg"/><Relationship Id="rId15" Type="http://schemas.openxmlformats.org/officeDocument/2006/relationships/image" Target="../media/image81.svg"/><Relationship Id="rId10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Relationship Id="rId1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5" Type="http://schemas.openxmlformats.org/officeDocument/2006/relationships/image" Target="../media/image49.png"/><Relationship Id="rId4" Type="http://schemas.openxmlformats.org/officeDocument/2006/relationships/image" Target="../media/image86.sv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7521" y="1340963"/>
            <a:ext cx="14605775" cy="89460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07668">
            <a:off x="-1382810" y="7008787"/>
            <a:ext cx="7537691" cy="28549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alphaModFix amt="1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062809" y="8436237"/>
            <a:ext cx="8513056" cy="29563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03653" y="1726638"/>
            <a:ext cx="5639332" cy="7531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95517" y="3548975"/>
            <a:ext cx="708136" cy="7055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764354" y="1541456"/>
            <a:ext cx="708136" cy="705561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454097" y="3210636"/>
            <a:ext cx="7952374" cy="5895466"/>
          </a:xfrm>
          <a:prstGeom prst="rect">
            <a:avLst/>
          </a:prstGeom>
        </p:spPr>
        <p:txBody>
          <a:bodyPr lIns="228600" tIns="228600" rIns="228600" bIns="228600" rtlCol="0" anchor="t"/>
          <a:lstStyle/>
          <a:p>
            <a:pPr>
              <a:lnSpc>
                <a:spcPts val="4620"/>
              </a:lnSpc>
            </a:pP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Luật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chơi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Bold"/>
              </a:rPr>
              <a:t> 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(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Cả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lớp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chơi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với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 Italics"/>
              </a:rPr>
              <a:t> GV):</a:t>
            </a:r>
          </a:p>
          <a:p>
            <a:pPr marL="712470" lvl="1" indent="-356235" algn="just">
              <a:lnSpc>
                <a:spcPts val="4620"/>
              </a:lnSpc>
              <a:buFont typeface="Arial"/>
              <a:buChar char="•"/>
            </a:pP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GV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đứng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trên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bục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giảng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quay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mặt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về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phía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HS, GV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hô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“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Oẳn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tù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tì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ra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cái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gì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là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ra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cái</a:t>
            </a:r>
            <a:r>
              <a:rPr lang="en-US" sz="3300" i="1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i="1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này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”,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sau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đó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cả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GV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và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HS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đều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phải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ra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phương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án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của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mình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  <a:p>
            <a:pPr marL="712470" lvl="1" indent="-356235" algn="just">
              <a:lnSpc>
                <a:spcPts val="4983"/>
              </a:lnSpc>
              <a:buFont typeface="Arial"/>
              <a:buChar char="•"/>
            </a:pP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HS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thua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thì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đứng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sang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một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, HS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hòa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và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thắng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sẽ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chơi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tiếp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Cứ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như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vậy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đến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khi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tìm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được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một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người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chiến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thắng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giáo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viên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 rot="-252362">
            <a:off x="10848877" y="6132144"/>
            <a:ext cx="6794108" cy="2643417"/>
            <a:chOff x="0" y="0"/>
            <a:chExt cx="9058810" cy="3524556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9058810" cy="3524556"/>
              <a:chOff x="0" y="0"/>
              <a:chExt cx="4121072" cy="160985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121072" cy="1609852"/>
              </a:xfrm>
              <a:custGeom>
                <a:avLst/>
                <a:gdLst/>
                <a:ahLst/>
                <a:cxnLst/>
                <a:rect l="l" t="t" r="r" b="b"/>
                <a:pathLst>
                  <a:path w="4121072" h="1609852">
                    <a:moveTo>
                      <a:pt x="3996612" y="1609852"/>
                    </a:moveTo>
                    <a:lnTo>
                      <a:pt x="124460" y="1609852"/>
                    </a:lnTo>
                    <a:cubicBezTo>
                      <a:pt x="55880" y="1609852"/>
                      <a:pt x="0" y="1553972"/>
                      <a:pt x="0" y="148539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996613" y="0"/>
                    </a:lnTo>
                    <a:cubicBezTo>
                      <a:pt x="4065193" y="0"/>
                      <a:pt x="4121072" y="55880"/>
                      <a:pt x="4121072" y="124460"/>
                    </a:cubicBezTo>
                    <a:lnTo>
                      <a:pt x="4121072" y="1485392"/>
                    </a:lnTo>
                    <a:cubicBezTo>
                      <a:pt x="4121072" y="1553972"/>
                      <a:pt x="4065193" y="1609852"/>
                      <a:pt x="3996613" y="1609852"/>
                    </a:cubicBezTo>
                    <a:close/>
                  </a:path>
                </a:pathLst>
              </a:custGeom>
              <a:solidFill>
                <a:srgbClr val="454B85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393842" y="334437"/>
              <a:ext cx="8271126" cy="2787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90881" lvl="1" indent="-345440" algn="just">
                <a:lnSpc>
                  <a:spcPts val="4160"/>
                </a:lnSpc>
                <a:buFont typeface="Arial"/>
                <a:buChar char="•"/>
              </a:pPr>
              <a:r>
                <a:rPr lang="en-US" sz="3200">
                  <a:solidFill>
                    <a:srgbClr val="F2FAFF"/>
                  </a:solidFill>
                  <a:latin typeface="Roboto Condensed"/>
                </a:rPr>
                <a:t>Em đã từng chơi trò chơi này chưa? Trò chơi này có khiến em nhớ lại tuổi ấu thơ trong trẻo và vui tươi của mình?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747227" y="5828802"/>
            <a:ext cx="1548290" cy="319235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2353" y="769549"/>
            <a:ext cx="8379120" cy="230992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687493" y="781050"/>
            <a:ext cx="5909217" cy="213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1"/>
              </a:lnSpc>
              <a:spcBef>
                <a:spcPct val="0"/>
              </a:spcBef>
            </a:pP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Oẳn</a:t>
            </a:r>
            <a:r>
              <a:rPr lang="en-US" sz="12444" spc="622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tù</a:t>
            </a:r>
            <a:r>
              <a:rPr lang="en-US" sz="12444" spc="622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tì</a:t>
            </a:r>
            <a:endParaRPr lang="en-US" sz="12444" spc="622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88033">
            <a:off x="15875955" y="5257520"/>
            <a:ext cx="2876008" cy="2117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10950">
            <a:off x="1087605" y="-531941"/>
            <a:ext cx="2868075" cy="143403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378629" y="-1062764"/>
            <a:ext cx="2697929" cy="28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91579">
            <a:off x="-4124026" y="2363141"/>
            <a:ext cx="16277221" cy="99697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369546" y="2865849"/>
            <a:ext cx="9599579" cy="64037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56969" y="-336261"/>
            <a:ext cx="2124738" cy="125552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634268">
            <a:off x="-469889" y="6204955"/>
            <a:ext cx="1766795" cy="17603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370034" y="291503"/>
            <a:ext cx="605853" cy="60365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7259300" y="7811587"/>
            <a:ext cx="480269" cy="47764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975887" y="3904855"/>
            <a:ext cx="2053118" cy="12094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653835">
            <a:off x="11454976" y="3504666"/>
            <a:ext cx="902411" cy="5217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2133469">
            <a:off x="16559299" y="2980923"/>
            <a:ext cx="886295" cy="88629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-5479400">
            <a:off x="9485736" y="8715674"/>
            <a:ext cx="761155" cy="3078202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01798" y="1352934"/>
            <a:ext cx="14661207" cy="126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1.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Giới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thiệu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chung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giả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,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tác</a:t>
            </a:r>
            <a:r>
              <a:rPr lang="en-US" sz="7422" spc="163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454B85"/>
                </a:solidFill>
                <a:latin typeface="SVN-HC Quotes Script" pitchFamily="50" charset="0"/>
              </a:rPr>
              <a:t>phẩm</a:t>
            </a:r>
            <a:endParaRPr lang="en-US" sz="7422" spc="163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0" y="2841633"/>
            <a:ext cx="12398570" cy="44884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003"/>
              </a:lnSpc>
            </a:pPr>
            <a:r>
              <a:rPr lang="en-US" sz="4000" spc="71" dirty="0">
                <a:latin typeface="Roboto Condensed"/>
              </a:rPr>
              <a:t>– </a:t>
            </a:r>
            <a:r>
              <a:rPr lang="en-US" sz="4000" spc="71" dirty="0" err="1">
                <a:latin typeface="Roboto Condensed Bold"/>
              </a:rPr>
              <a:t>Tác</a:t>
            </a:r>
            <a:r>
              <a:rPr lang="en-US" sz="4000" spc="71" dirty="0">
                <a:latin typeface="Roboto Condensed Bold"/>
              </a:rPr>
              <a:t> </a:t>
            </a:r>
            <a:r>
              <a:rPr lang="en-US" sz="4000" spc="71" dirty="0" err="1">
                <a:latin typeface="Roboto Condensed Bold"/>
              </a:rPr>
              <a:t>giả</a:t>
            </a:r>
            <a:r>
              <a:rPr lang="en-US" sz="4000" spc="71" dirty="0">
                <a:latin typeface="Roboto Condensed Bold"/>
              </a:rPr>
              <a:t> </a:t>
            </a:r>
            <a:r>
              <a:rPr lang="en-US" sz="4000" spc="71" dirty="0" err="1">
                <a:latin typeface="Roboto Condensed Bold"/>
              </a:rPr>
              <a:t>Nguyễn</a:t>
            </a:r>
            <a:r>
              <a:rPr lang="en-US" sz="4000" spc="71" dirty="0">
                <a:latin typeface="Roboto Condensed Bold"/>
              </a:rPr>
              <a:t> Quang </a:t>
            </a:r>
            <a:r>
              <a:rPr lang="en-US" sz="4000" spc="71" dirty="0" err="1">
                <a:latin typeface="Roboto Condensed Bold"/>
              </a:rPr>
              <a:t>Thiều</a:t>
            </a:r>
            <a:r>
              <a:rPr lang="en-US" sz="4000" spc="71" dirty="0">
                <a:latin typeface="Roboto Condensed Bold"/>
              </a:rPr>
              <a:t>:</a:t>
            </a:r>
          </a:p>
          <a:p>
            <a:pPr algn="just">
              <a:lnSpc>
                <a:spcPts val="5003"/>
              </a:lnSpc>
            </a:pPr>
            <a:r>
              <a:rPr lang="en-US" sz="4000" spc="71" dirty="0">
                <a:latin typeface="Roboto Condensed"/>
              </a:rPr>
              <a:t>+ </a:t>
            </a:r>
            <a:r>
              <a:rPr lang="en-US" sz="4000" spc="71" dirty="0" err="1">
                <a:latin typeface="Roboto Condensed"/>
              </a:rPr>
              <a:t>Sinh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năm</a:t>
            </a:r>
            <a:r>
              <a:rPr lang="en-US" sz="4000" spc="71" dirty="0">
                <a:latin typeface="Roboto Condensed"/>
              </a:rPr>
              <a:t> 1957 </a:t>
            </a:r>
            <a:r>
              <a:rPr lang="en-US" sz="4000" spc="71" dirty="0" err="1">
                <a:latin typeface="Roboto Condensed"/>
              </a:rPr>
              <a:t>tại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Hà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Nội</a:t>
            </a:r>
            <a:r>
              <a:rPr lang="en-US" sz="4000" spc="71" dirty="0">
                <a:latin typeface="Roboto Condensed"/>
              </a:rPr>
              <a:t>.</a:t>
            </a:r>
          </a:p>
          <a:p>
            <a:pPr algn="just">
              <a:lnSpc>
                <a:spcPts val="5003"/>
              </a:lnSpc>
            </a:pPr>
            <a:r>
              <a:rPr lang="en-US" sz="4000" spc="71" dirty="0">
                <a:latin typeface="Roboto Condensed"/>
              </a:rPr>
              <a:t>+ </a:t>
            </a:r>
            <a:r>
              <a:rPr lang="en-US" sz="4000" spc="71" dirty="0" err="1">
                <a:latin typeface="Roboto Condensed"/>
              </a:rPr>
              <a:t>Sáng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tác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thơ</a:t>
            </a:r>
            <a:r>
              <a:rPr lang="en-US" sz="4000" spc="71" dirty="0">
                <a:latin typeface="Roboto Condensed"/>
              </a:rPr>
              <a:t>, </a:t>
            </a:r>
            <a:r>
              <a:rPr lang="en-US" sz="4000" spc="71" dirty="0" err="1">
                <a:latin typeface="Roboto Condensed"/>
              </a:rPr>
              <a:t>truyện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tranh</a:t>
            </a:r>
            <a:r>
              <a:rPr lang="en-US" sz="4000" spc="71" dirty="0">
                <a:latin typeface="Roboto Condensed"/>
              </a:rPr>
              <a:t>, </a:t>
            </a:r>
            <a:r>
              <a:rPr lang="en-US" sz="4000" spc="71" dirty="0" err="1">
                <a:latin typeface="Roboto Condensed"/>
              </a:rPr>
              <a:t>vẽ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tranh</a:t>
            </a:r>
            <a:r>
              <a:rPr lang="en-US" sz="4000" spc="71" dirty="0">
                <a:latin typeface="Roboto Condensed"/>
              </a:rPr>
              <a:t>...</a:t>
            </a:r>
          </a:p>
          <a:p>
            <a:pPr algn="just">
              <a:lnSpc>
                <a:spcPts val="5003"/>
              </a:lnSpc>
            </a:pPr>
            <a:r>
              <a:rPr lang="en-US" sz="4000" spc="71" dirty="0">
                <a:latin typeface="Roboto Condensed"/>
              </a:rPr>
              <a:t>+ </a:t>
            </a:r>
            <a:r>
              <a:rPr lang="en-US" sz="4000" spc="71" dirty="0" err="1">
                <a:latin typeface="Roboto Condensed"/>
              </a:rPr>
              <a:t>Từng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được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trao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nhiều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giải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thưởng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văn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học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trong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nước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và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quốc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tế</a:t>
            </a:r>
            <a:r>
              <a:rPr lang="en-US" sz="4000" spc="71" dirty="0">
                <a:latin typeface="Roboto Condensed"/>
              </a:rPr>
              <a:t>.</a:t>
            </a:r>
          </a:p>
          <a:p>
            <a:pPr algn="just">
              <a:lnSpc>
                <a:spcPts val="5003"/>
              </a:lnSpc>
            </a:pPr>
            <a:r>
              <a:rPr lang="en-US" sz="4000" spc="71" dirty="0">
                <a:latin typeface="Roboto Condensed"/>
              </a:rPr>
              <a:t>+ </a:t>
            </a:r>
            <a:r>
              <a:rPr lang="en-US" sz="4000" spc="71" dirty="0" err="1">
                <a:latin typeface="Roboto Condensed"/>
              </a:rPr>
              <a:t>Tác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phẩm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tiêu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biểu</a:t>
            </a:r>
            <a:r>
              <a:rPr lang="en-US" sz="4000" spc="71" dirty="0">
                <a:latin typeface="Roboto Condensed"/>
              </a:rPr>
              <a:t>: </a:t>
            </a:r>
            <a:r>
              <a:rPr lang="en-US" sz="4000" spc="71" dirty="0" err="1">
                <a:latin typeface="Roboto Condensed Italics"/>
              </a:rPr>
              <a:t>Bí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mật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hồ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cá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thần</a:t>
            </a:r>
            <a:r>
              <a:rPr lang="en-US" sz="4000" spc="71" dirty="0">
                <a:latin typeface="Roboto Condensed Italics"/>
              </a:rPr>
              <a:t>, Con </a:t>
            </a:r>
            <a:r>
              <a:rPr lang="en-US" sz="4000" spc="71" dirty="0" err="1">
                <a:latin typeface="Roboto Condensed Italics"/>
              </a:rPr>
              <a:t>quỷ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gỗ</a:t>
            </a:r>
            <a:r>
              <a:rPr lang="en-US" sz="4000" spc="71" dirty="0">
                <a:latin typeface="Roboto Condensed Italics"/>
              </a:rPr>
              <a:t>, </a:t>
            </a:r>
            <a:r>
              <a:rPr lang="en-US" sz="4000" spc="71" dirty="0" err="1">
                <a:latin typeface="Roboto Condensed Italics"/>
              </a:rPr>
              <a:t>Ngọn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núi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bà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già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mù</a:t>
            </a:r>
            <a:r>
              <a:rPr lang="en-US" sz="4000" spc="71" dirty="0">
                <a:latin typeface="Roboto Condensed"/>
              </a:rPr>
              <a:t>...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-52412" y="7348040"/>
            <a:ext cx="10421958" cy="1923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03"/>
              </a:lnSpc>
            </a:pPr>
            <a:r>
              <a:rPr lang="en-US" sz="4000" spc="71" dirty="0">
                <a:latin typeface="Roboto Condensed"/>
              </a:rPr>
              <a:t>- </a:t>
            </a:r>
            <a:r>
              <a:rPr lang="en-US" sz="4000" spc="71" dirty="0" err="1">
                <a:latin typeface="Roboto Condensed Bold"/>
              </a:rPr>
              <a:t>Tác</a:t>
            </a:r>
            <a:r>
              <a:rPr lang="en-US" sz="4000" spc="71" dirty="0">
                <a:latin typeface="Roboto Condensed Bold"/>
              </a:rPr>
              <a:t> </a:t>
            </a:r>
            <a:r>
              <a:rPr lang="en-US" sz="4000" spc="71" dirty="0" err="1">
                <a:latin typeface="Roboto Condensed Bold"/>
              </a:rPr>
              <a:t>phẩm</a:t>
            </a:r>
            <a:r>
              <a:rPr lang="en-US" sz="4000" spc="71" dirty="0">
                <a:latin typeface="Roboto Condensed Bold"/>
              </a:rPr>
              <a:t>: </a:t>
            </a:r>
          </a:p>
          <a:p>
            <a:pPr>
              <a:lnSpc>
                <a:spcPts val="5003"/>
              </a:lnSpc>
            </a:pPr>
            <a:r>
              <a:rPr lang="en-US" sz="4000" spc="71" dirty="0">
                <a:latin typeface="Roboto Condensed"/>
              </a:rPr>
              <a:t>+ </a:t>
            </a:r>
            <a:r>
              <a:rPr lang="en-US" sz="4000" spc="71" dirty="0" err="1">
                <a:latin typeface="Roboto Condensed"/>
              </a:rPr>
              <a:t>Xuất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xứ</a:t>
            </a:r>
            <a:r>
              <a:rPr lang="en-US" sz="4000" spc="71" dirty="0">
                <a:latin typeface="Roboto Condensed"/>
              </a:rPr>
              <a:t>: </a:t>
            </a:r>
            <a:r>
              <a:rPr lang="en-US" sz="4000" spc="71" dirty="0" err="1">
                <a:latin typeface="Roboto Condensed"/>
              </a:rPr>
              <a:t>Trích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trong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 Italics"/>
              </a:rPr>
              <a:t>Mùa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hoa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cải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bên</a:t>
            </a:r>
            <a:r>
              <a:rPr lang="en-US" sz="4000" spc="71" dirty="0">
                <a:latin typeface="Roboto Condensed Italics"/>
              </a:rPr>
              <a:t> </a:t>
            </a:r>
            <a:r>
              <a:rPr lang="en-US" sz="4000" spc="71" dirty="0" err="1">
                <a:latin typeface="Roboto Condensed Italics"/>
              </a:rPr>
              <a:t>sông</a:t>
            </a:r>
            <a:r>
              <a:rPr lang="en-US" sz="4000" spc="71" dirty="0">
                <a:latin typeface="Roboto Condensed"/>
              </a:rPr>
              <a:t>.</a:t>
            </a:r>
          </a:p>
          <a:p>
            <a:pPr>
              <a:lnSpc>
                <a:spcPts val="5003"/>
              </a:lnSpc>
            </a:pPr>
            <a:r>
              <a:rPr lang="en-US" sz="4000" spc="71" dirty="0">
                <a:latin typeface="Roboto Condensed"/>
              </a:rPr>
              <a:t>+ </a:t>
            </a:r>
            <a:r>
              <a:rPr lang="en-US" sz="4000" spc="71" dirty="0" err="1">
                <a:latin typeface="Roboto Condensed"/>
              </a:rPr>
              <a:t>Thể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loại</a:t>
            </a:r>
            <a:r>
              <a:rPr lang="en-US" sz="4000" spc="71" dirty="0">
                <a:latin typeface="Roboto Condensed"/>
              </a:rPr>
              <a:t>: </a:t>
            </a:r>
            <a:r>
              <a:rPr lang="en-US" sz="4000" spc="71" dirty="0" err="1">
                <a:latin typeface="Roboto Condensed"/>
              </a:rPr>
              <a:t>truyện</a:t>
            </a:r>
            <a:r>
              <a:rPr lang="en-US" sz="4000" spc="71" dirty="0">
                <a:latin typeface="Roboto Condensed"/>
              </a:rPr>
              <a:t> </a:t>
            </a:r>
            <a:r>
              <a:rPr lang="en-US" sz="4000" spc="71" dirty="0" err="1">
                <a:latin typeface="Roboto Condensed"/>
              </a:rPr>
              <a:t>ngắn</a:t>
            </a:r>
            <a:r>
              <a:rPr lang="en-US" sz="4000" spc="71" dirty="0"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952500"/>
            <a:ext cx="17754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=&gt;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851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4636" b="21545"/>
          <a:stretch>
            <a:fillRect/>
          </a:stretch>
        </p:blipFill>
        <p:spPr>
          <a:xfrm>
            <a:off x="-753079" y="-583078"/>
            <a:ext cx="15501448" cy="114777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68078">
            <a:off x="17091141" y="1824202"/>
            <a:ext cx="3099781" cy="26770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597603" y="-583078"/>
            <a:ext cx="2235480" cy="23024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44000" y="6733940"/>
            <a:ext cx="879007" cy="87581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28498" y="1390237"/>
            <a:ext cx="9018836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 smtClean="0">
                <a:solidFill>
                  <a:srgbClr val="CF6499"/>
                </a:solidFill>
                <a:latin typeface="SVN-HC Quotes Script" pitchFamily="50" charset="0"/>
              </a:rPr>
              <a:t>II.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7422" spc="163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28498" y="2892932"/>
            <a:ext cx="651227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1</a:t>
            </a:r>
            <a:r>
              <a:rPr lang="en-US" sz="4690" spc="103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55276" y="3495282"/>
            <a:ext cx="6525052" cy="3576658"/>
          </a:xfrm>
          <a:custGeom>
            <a:avLst/>
            <a:gdLst/>
            <a:ahLst/>
            <a:cxnLst/>
            <a:rect l="l" t="t" r="r" b="b"/>
            <a:pathLst>
              <a:path w="1718532" h="942000">
                <a:moveTo>
                  <a:pt x="60511" y="0"/>
                </a:moveTo>
                <a:lnTo>
                  <a:pt x="1658021" y="0"/>
                </a:lnTo>
                <a:cubicBezTo>
                  <a:pt x="1691441" y="0"/>
                  <a:pt x="1718532" y="27092"/>
                  <a:pt x="1718532" y="60511"/>
                </a:cubicBezTo>
                <a:lnTo>
                  <a:pt x="1718532" y="881489"/>
                </a:lnTo>
                <a:cubicBezTo>
                  <a:pt x="1718532" y="914909"/>
                  <a:pt x="1691441" y="942000"/>
                  <a:pt x="1658021" y="942000"/>
                </a:cubicBezTo>
                <a:lnTo>
                  <a:pt x="60511" y="942000"/>
                </a:lnTo>
                <a:cubicBezTo>
                  <a:pt x="27092" y="942000"/>
                  <a:pt x="0" y="914909"/>
                  <a:pt x="0" y="881489"/>
                </a:cubicBezTo>
                <a:lnTo>
                  <a:pt x="0" y="60511"/>
                </a:lnTo>
                <a:cubicBezTo>
                  <a:pt x="0" y="27092"/>
                  <a:pt x="27092" y="0"/>
                  <a:pt x="60511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18" name="TextBox 18"/>
          <p:cNvSpPr txBox="1"/>
          <p:nvPr/>
        </p:nvSpPr>
        <p:spPr>
          <a:xfrm>
            <a:off x="10720734" y="3371081"/>
            <a:ext cx="5904102" cy="3556250"/>
          </a:xfrm>
          <a:prstGeom prst="rect">
            <a:avLst/>
          </a:prstGeom>
        </p:spPr>
        <p:txBody>
          <a:bodyPr lIns="254000" tIns="254000" rIns="254000" bIns="254000" rtlCol="0" anchor="b"/>
          <a:lstStyle/>
          <a:p>
            <a:pPr>
              <a:lnSpc>
                <a:spcPts val="5201"/>
              </a:lnSpc>
            </a:pPr>
            <a:r>
              <a:rPr lang="en-US" sz="4400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Truyện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xảy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ra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ở </a:t>
            </a: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đâu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? </a:t>
            </a:r>
          </a:p>
          <a:p>
            <a:pPr>
              <a:lnSpc>
                <a:spcPts val="5201"/>
              </a:lnSpc>
            </a:pP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sông</a:t>
            </a:r>
            <a:endParaRPr lang="en-US" sz="4400" dirty="0">
              <a:solidFill>
                <a:srgbClr val="454B85"/>
              </a:solidFill>
              <a:latin typeface="Roboto Condensed"/>
            </a:endParaRPr>
          </a:p>
          <a:p>
            <a:pPr>
              <a:lnSpc>
                <a:spcPts val="5201"/>
              </a:lnSpc>
            </a:pPr>
            <a:r>
              <a:rPr lang="en-US" sz="4400" dirty="0">
                <a:solidFill>
                  <a:srgbClr val="454B85"/>
                </a:solidFill>
                <a:latin typeface="Roboto Condensed"/>
              </a:rPr>
              <a:t>- 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Khi </a:t>
            </a: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nào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?</a:t>
            </a:r>
          </a:p>
          <a:p>
            <a:pPr>
              <a:lnSpc>
                <a:spcPts val="5201"/>
              </a:lnSpc>
            </a:pP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khuya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sáng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sớm</a:t>
            </a:r>
            <a:endParaRPr lang="en-US" sz="4400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1716422" y="462387"/>
            <a:ext cx="3246498" cy="3122264"/>
            <a:chOff x="0" y="-263144"/>
            <a:chExt cx="855045" cy="8223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55045" cy="286186"/>
            </a:xfrm>
            <a:custGeom>
              <a:avLst/>
              <a:gdLst/>
              <a:ahLst/>
              <a:cxnLst/>
              <a:rect l="l" t="t" r="r" b="b"/>
              <a:pathLst>
                <a:path w="855045" h="286186">
                  <a:moveTo>
                    <a:pt x="0" y="0"/>
                  </a:moveTo>
                  <a:lnTo>
                    <a:pt x="855045" y="0"/>
                  </a:lnTo>
                  <a:lnTo>
                    <a:pt x="855045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ED1C3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0825" y="-263144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7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BỐI CẢNH</a:t>
              </a:r>
            </a:p>
          </p:txBody>
        </p:sp>
      </p:grpSp>
      <p:sp>
        <p:nvSpPr>
          <p:cNvPr id="23" name="Freeform 23"/>
          <p:cNvSpPr/>
          <p:nvPr/>
        </p:nvSpPr>
        <p:spPr>
          <a:xfrm>
            <a:off x="10392171" y="7786963"/>
            <a:ext cx="6251263" cy="1471337"/>
          </a:xfrm>
          <a:custGeom>
            <a:avLst/>
            <a:gdLst/>
            <a:ahLst/>
            <a:cxnLst/>
            <a:rect l="l" t="t" r="r" b="b"/>
            <a:pathLst>
              <a:path w="1646423" h="387513">
                <a:moveTo>
                  <a:pt x="27246" y="0"/>
                </a:moveTo>
                <a:lnTo>
                  <a:pt x="1619177" y="0"/>
                </a:lnTo>
                <a:cubicBezTo>
                  <a:pt x="1626403" y="0"/>
                  <a:pt x="1633333" y="2871"/>
                  <a:pt x="1638443" y="7980"/>
                </a:cubicBezTo>
                <a:cubicBezTo>
                  <a:pt x="1643553" y="13090"/>
                  <a:pt x="1646423" y="20020"/>
                  <a:pt x="1646423" y="27246"/>
                </a:cubicBezTo>
                <a:lnTo>
                  <a:pt x="1646423" y="360267"/>
                </a:lnTo>
                <a:cubicBezTo>
                  <a:pt x="1646423" y="367493"/>
                  <a:pt x="1643553" y="374423"/>
                  <a:pt x="1638443" y="379532"/>
                </a:cubicBezTo>
                <a:cubicBezTo>
                  <a:pt x="1633333" y="384642"/>
                  <a:pt x="1626403" y="387513"/>
                  <a:pt x="1619177" y="387513"/>
                </a:cubicBezTo>
                <a:lnTo>
                  <a:pt x="27246" y="387513"/>
                </a:lnTo>
                <a:cubicBezTo>
                  <a:pt x="20020" y="387513"/>
                  <a:pt x="13090" y="384642"/>
                  <a:pt x="7980" y="379532"/>
                </a:cubicBezTo>
                <a:cubicBezTo>
                  <a:pt x="2871" y="374423"/>
                  <a:pt x="0" y="367493"/>
                  <a:pt x="0" y="360267"/>
                </a:cubicBezTo>
                <a:lnTo>
                  <a:pt x="0" y="27246"/>
                </a:lnTo>
                <a:cubicBezTo>
                  <a:pt x="0" y="20020"/>
                  <a:pt x="2871" y="13090"/>
                  <a:pt x="7980" y="7980"/>
                </a:cubicBezTo>
                <a:cubicBezTo>
                  <a:pt x="13090" y="2871"/>
                  <a:pt x="20020" y="0"/>
                  <a:pt x="27246" y="0"/>
                </a:cubicBezTo>
                <a:close/>
              </a:path>
            </a:pathLst>
          </a:custGeom>
          <a:solidFill>
            <a:srgbClr val="FFF9F1"/>
          </a:solidFill>
        </p:spPr>
      </p:sp>
      <p:sp>
        <p:nvSpPr>
          <p:cNvPr id="24" name="TextBox 24"/>
          <p:cNvSpPr txBox="1"/>
          <p:nvPr/>
        </p:nvSpPr>
        <p:spPr>
          <a:xfrm>
            <a:off x="10720734" y="8522631"/>
            <a:ext cx="5990829" cy="844162"/>
          </a:xfrm>
          <a:prstGeom prst="rect">
            <a:avLst/>
          </a:prstGeom>
        </p:spPr>
        <p:txBody>
          <a:bodyPr lIns="177800" tIns="177800" rIns="177800" bIns="177800" rtlCol="0" anchor="b"/>
          <a:lstStyle/>
          <a:p>
            <a:pPr algn="ctr">
              <a:lnSpc>
                <a:spcPts val="5575"/>
              </a:lnSpc>
            </a:pPr>
            <a:r>
              <a:rPr lang="en-US" sz="6000" dirty="0">
                <a:solidFill>
                  <a:srgbClr val="454B85"/>
                </a:solidFill>
                <a:latin typeface="Roboto Condensed"/>
              </a:rPr>
              <a:t>Mon </a:t>
            </a:r>
            <a:r>
              <a:rPr lang="en-US" sz="6000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60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6000" dirty="0" err="1">
                <a:solidFill>
                  <a:srgbClr val="454B85"/>
                </a:solidFill>
                <a:latin typeface="Roboto Condensed"/>
              </a:rPr>
              <a:t>Mên</a:t>
            </a:r>
            <a:endParaRPr lang="en-US" sz="6000" dirty="0">
              <a:solidFill>
                <a:srgbClr val="454B85"/>
              </a:solidFill>
              <a:latin typeface="Roboto Condense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1424617" y="6906686"/>
            <a:ext cx="4186367" cy="1471338"/>
            <a:chOff x="-100555" y="-69836"/>
            <a:chExt cx="1102582" cy="3875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901473" cy="286186"/>
            </a:xfrm>
            <a:custGeom>
              <a:avLst/>
              <a:gdLst/>
              <a:ahLst/>
              <a:cxnLst/>
              <a:rect l="l" t="t" r="r" b="b"/>
              <a:pathLst>
                <a:path w="901473" h="286186">
                  <a:moveTo>
                    <a:pt x="0" y="0"/>
                  </a:moveTo>
                  <a:lnTo>
                    <a:pt x="901473" y="0"/>
                  </a:lnTo>
                  <a:lnTo>
                    <a:pt x="901473" y="286186"/>
                  </a:lnTo>
                  <a:lnTo>
                    <a:pt x="0" y="286186"/>
                  </a:lnTo>
                  <a:close/>
                </a:path>
              </a:pathLst>
            </a:custGeom>
            <a:solidFill>
              <a:srgbClr val="FCC12D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-100555" y="-69836"/>
              <a:ext cx="1102582" cy="3875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759"/>
                </a:lnSpc>
              </a:pPr>
              <a:r>
                <a:rPr lang="en-US" sz="3399" dirty="0">
                  <a:solidFill>
                    <a:srgbClr val="454B85"/>
                  </a:solidFill>
                  <a:latin typeface="Roboto Condensed Bold"/>
                </a:rPr>
                <a:t>NHÂN VẬT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028700" y="3802682"/>
            <a:ext cx="16474440" cy="1700816"/>
          </a:xfrm>
          <a:custGeom>
            <a:avLst/>
            <a:gdLst/>
            <a:ahLst/>
            <a:cxnLst/>
            <a:rect l="l" t="t" r="r" b="b"/>
            <a:pathLst>
              <a:path w="4338947" h="447951">
                <a:moveTo>
                  <a:pt x="0" y="0"/>
                </a:moveTo>
                <a:lnTo>
                  <a:pt x="4338947" y="0"/>
                </a:lnTo>
                <a:lnTo>
                  <a:pt x="4338947" y="447951"/>
                </a:lnTo>
                <a:lnTo>
                  <a:pt x="0" y="447951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6" name="Freeform 6"/>
          <p:cNvSpPr/>
          <p:nvPr/>
        </p:nvSpPr>
        <p:spPr>
          <a:xfrm>
            <a:off x="1078992" y="2573195"/>
            <a:ext cx="3246498" cy="1086612"/>
          </a:xfrm>
          <a:custGeom>
            <a:avLst/>
            <a:gdLst/>
            <a:ahLst/>
            <a:cxnLst/>
            <a:rect l="l" t="t" r="r" b="b"/>
            <a:pathLst>
              <a:path w="855045" h="286186">
                <a:moveTo>
                  <a:pt x="0" y="0"/>
                </a:moveTo>
                <a:lnTo>
                  <a:pt x="855045" y="0"/>
                </a:lnTo>
                <a:lnTo>
                  <a:pt x="855045" y="286186"/>
                </a:lnTo>
                <a:lnTo>
                  <a:pt x="0" y="286186"/>
                </a:lnTo>
                <a:close/>
              </a:path>
            </a:pathLst>
          </a:custGeom>
          <a:solidFill>
            <a:srgbClr val="FED1C3"/>
          </a:solidFill>
        </p:spPr>
      </p:sp>
      <p:sp>
        <p:nvSpPr>
          <p:cNvPr id="7" name="TextBox 7"/>
          <p:cNvSpPr txBox="1"/>
          <p:nvPr/>
        </p:nvSpPr>
        <p:spPr>
          <a:xfrm>
            <a:off x="1078992" y="2537030"/>
            <a:ext cx="3086099" cy="117189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4079"/>
              </a:lnSpc>
            </a:pPr>
            <a:r>
              <a:rPr lang="en-US" sz="3399" dirty="0">
                <a:solidFill>
                  <a:srgbClr val="454B85"/>
                </a:solidFill>
                <a:latin typeface="Roboto Condensed Bold"/>
              </a:rPr>
              <a:t>SỰ VIỆC</a:t>
            </a:r>
          </a:p>
        </p:txBody>
      </p:sp>
      <p:sp>
        <p:nvSpPr>
          <p:cNvPr id="9" name="Freeform 9"/>
          <p:cNvSpPr/>
          <p:nvPr/>
        </p:nvSpPr>
        <p:spPr>
          <a:xfrm>
            <a:off x="1078992" y="5620989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10" name="TextBox 10"/>
          <p:cNvSpPr txBox="1"/>
          <p:nvPr/>
        </p:nvSpPr>
        <p:spPr>
          <a:xfrm>
            <a:off x="0" y="5507520"/>
            <a:ext cx="17815482" cy="995126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2: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quyết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định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đi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giải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cứu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78992" y="6912518"/>
            <a:ext cx="16424144" cy="1694219"/>
          </a:xfrm>
          <a:custGeom>
            <a:avLst/>
            <a:gdLst/>
            <a:ahLst/>
            <a:cxnLst/>
            <a:rect l="l" t="t" r="r" b="b"/>
            <a:pathLst>
              <a:path w="4325701" h="446214">
                <a:moveTo>
                  <a:pt x="0" y="0"/>
                </a:moveTo>
                <a:lnTo>
                  <a:pt x="4325701" y="0"/>
                </a:lnTo>
                <a:lnTo>
                  <a:pt x="4325701" y="446214"/>
                </a:lnTo>
                <a:lnTo>
                  <a:pt x="0" y="446214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13" name="TextBox 13"/>
          <p:cNvSpPr txBox="1"/>
          <p:nvPr/>
        </p:nvSpPr>
        <p:spPr>
          <a:xfrm>
            <a:off x="0" y="6770339"/>
            <a:ext cx="17503136" cy="3556249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3: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ra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được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chứng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kiến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cảnh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tượng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kì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vĩ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khi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cất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cánh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bay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vào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bờ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078992" y="8724227"/>
            <a:ext cx="16424144" cy="1174039"/>
          </a:xfrm>
          <a:custGeom>
            <a:avLst/>
            <a:gdLst/>
            <a:ahLst/>
            <a:cxnLst/>
            <a:rect l="l" t="t" r="r" b="b"/>
            <a:pathLst>
              <a:path w="4325701" h="309212">
                <a:moveTo>
                  <a:pt x="0" y="0"/>
                </a:moveTo>
                <a:lnTo>
                  <a:pt x="4325701" y="0"/>
                </a:lnTo>
                <a:lnTo>
                  <a:pt x="4325701" y="309212"/>
                </a:lnTo>
                <a:lnTo>
                  <a:pt x="0" y="309212"/>
                </a:lnTo>
                <a:close/>
              </a:path>
            </a:pathLst>
          </a:custGeom>
          <a:solidFill>
            <a:srgbClr val="FFF9F1"/>
          </a:solidFill>
        </p:spPr>
      </p:sp>
      <p:sp>
        <p:nvSpPr>
          <p:cNvPr id="16" name="TextBox 16"/>
          <p:cNvSpPr txBox="1"/>
          <p:nvPr/>
        </p:nvSpPr>
        <p:spPr>
          <a:xfrm>
            <a:off x="152400" y="8606737"/>
            <a:ext cx="17754600" cy="3556247"/>
          </a:xfrm>
          <a:prstGeom prst="rect">
            <a:avLst/>
          </a:prstGeom>
        </p:spPr>
        <p:txBody>
          <a:bodyPr lIns="254000" tIns="254000" rIns="254000" bIns="254000" rtlCol="0" anchor="t"/>
          <a:lstStyle/>
          <a:p>
            <a:pPr algn="just">
              <a:lnSpc>
                <a:spcPts val="5201"/>
              </a:lnSpc>
            </a:pP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4: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Hai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anh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em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xúc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động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khóc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rồi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trở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về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nhà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niềm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hạnh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phúc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511312" y="370110"/>
            <a:ext cx="17170844" cy="649065"/>
            <a:chOff x="0" y="0"/>
            <a:chExt cx="4522362" cy="17094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22362" cy="170947"/>
            </a:xfrm>
            <a:custGeom>
              <a:avLst/>
              <a:gdLst/>
              <a:ahLst/>
              <a:cxnLst/>
              <a:rect l="l" t="t" r="r" b="b"/>
              <a:pathLst>
                <a:path w="4522362" h="170947">
                  <a:moveTo>
                    <a:pt x="22995" y="0"/>
                  </a:moveTo>
                  <a:lnTo>
                    <a:pt x="4499368" y="0"/>
                  </a:lnTo>
                  <a:cubicBezTo>
                    <a:pt x="4505466" y="0"/>
                    <a:pt x="4511315" y="2423"/>
                    <a:pt x="4515627" y="6735"/>
                  </a:cubicBezTo>
                  <a:cubicBezTo>
                    <a:pt x="4519940" y="11047"/>
                    <a:pt x="4522362" y="16896"/>
                    <a:pt x="4522362" y="22995"/>
                  </a:cubicBezTo>
                  <a:lnTo>
                    <a:pt x="4522362" y="147953"/>
                  </a:lnTo>
                  <a:cubicBezTo>
                    <a:pt x="4522362" y="154051"/>
                    <a:pt x="4519940" y="159900"/>
                    <a:pt x="4515627" y="164212"/>
                  </a:cubicBezTo>
                  <a:cubicBezTo>
                    <a:pt x="4511315" y="168525"/>
                    <a:pt x="4505466" y="170947"/>
                    <a:pt x="4499368" y="170947"/>
                  </a:cubicBezTo>
                  <a:lnTo>
                    <a:pt x="22995" y="170947"/>
                  </a:lnTo>
                  <a:cubicBezTo>
                    <a:pt x="16896" y="170947"/>
                    <a:pt x="11047" y="168525"/>
                    <a:pt x="6735" y="164212"/>
                  </a:cubicBezTo>
                  <a:cubicBezTo>
                    <a:pt x="2423" y="159900"/>
                    <a:pt x="0" y="154051"/>
                    <a:pt x="0" y="147953"/>
                  </a:cubicBezTo>
                  <a:lnTo>
                    <a:pt x="0" y="22995"/>
                  </a:lnTo>
                  <a:cubicBezTo>
                    <a:pt x="0" y="16896"/>
                    <a:pt x="2423" y="11047"/>
                    <a:pt x="6735" y="6735"/>
                  </a:cubicBezTo>
                  <a:cubicBezTo>
                    <a:pt x="11047" y="2423"/>
                    <a:pt x="16896" y="0"/>
                    <a:pt x="22995" y="0"/>
                  </a:cubicBezTo>
                  <a:close/>
                </a:path>
              </a:pathLst>
            </a:custGeom>
            <a:solidFill>
              <a:srgbClr val="FFFBF0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2659"/>
                </a:lnSpc>
              </a:pPr>
              <a:endParaRPr>
                <a:latin typeface="SVN-HC Green Grove" panose="02000000000000000000" pitchFamily="50" charset="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47661" y="461564"/>
            <a:ext cx="937801" cy="467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5"/>
              </a:lnSpc>
            </a:pPr>
            <a:r>
              <a:rPr lang="en-US" sz="2799" spc="61">
                <a:solidFill>
                  <a:srgbClr val="446889"/>
                </a:solidFill>
                <a:latin typeface="SVN-HC Green Grove" panose="02000000000000000000" pitchFamily="50" charset="0"/>
              </a:rPr>
              <a:t>lớp 7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859248" y="454421"/>
            <a:ext cx="4277125" cy="477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19"/>
              </a:lnSpc>
              <a:spcBef>
                <a:spcPct val="0"/>
              </a:spcBef>
            </a:pPr>
            <a:r>
              <a:rPr lang="en-US" sz="2799" spc="139">
                <a:solidFill>
                  <a:srgbClr val="446889"/>
                </a:solidFill>
                <a:latin typeface="SVN-HC Green Grove" panose="02000000000000000000" pitchFamily="50" charset="0"/>
              </a:rPr>
              <a:t>KẾT NỐI TRI THỨC VỚI CUỘC SỐNG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33248" y="1520951"/>
            <a:ext cx="6512272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1</a:t>
            </a:r>
            <a:r>
              <a:rPr lang="en-US" sz="4690" spc="103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Bối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cảnh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,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cốt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truyện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0" y="3708929"/>
            <a:ext cx="18288000" cy="1838297"/>
          </a:xfrm>
          <a:prstGeom prst="rect">
            <a:avLst/>
          </a:prstGeom>
        </p:spPr>
        <p:txBody>
          <a:bodyPr lIns="254000" tIns="254000" rIns="254000" bIns="254000" rtlCol="0" anchor="b"/>
          <a:lstStyle/>
          <a:p>
            <a:pPr algn="just">
              <a:lnSpc>
                <a:spcPts val="5201"/>
              </a:lnSpc>
            </a:pP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Sự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 Bold"/>
              </a:rPr>
              <a:t>việc</a:t>
            </a:r>
            <a:r>
              <a:rPr lang="en-US" sz="4400" dirty="0">
                <a:solidFill>
                  <a:srgbClr val="454B85"/>
                </a:solidFill>
                <a:latin typeface="Roboto Condensed Bold"/>
              </a:rPr>
              <a:t> 1: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Mên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Mon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thao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thức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trong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đêm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vì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lo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mưa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lớn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lên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làm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ngập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dải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cát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giữa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sông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bầy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chim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chìa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vôi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ở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ngoài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đó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có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thể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bị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nước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nhấn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400" dirty="0" err="1">
                <a:solidFill>
                  <a:srgbClr val="454B85"/>
                </a:solidFill>
                <a:latin typeface="Roboto Condensed"/>
              </a:rPr>
              <a:t>chìm</a:t>
            </a:r>
            <a:r>
              <a:rPr lang="en-US" sz="4400" dirty="0">
                <a:solidFill>
                  <a:srgbClr val="454B85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489985" y="-965464"/>
            <a:ext cx="3476668" cy="33755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13457" y="3134985"/>
            <a:ext cx="2053118" cy="12094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01719" y="2315029"/>
            <a:ext cx="1437764" cy="142469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65579">
            <a:off x="2154510" y="8739062"/>
            <a:ext cx="876392" cy="5911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76152" y="9009902"/>
            <a:ext cx="517701" cy="514877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325382">
            <a:off x="691745" y="4182774"/>
            <a:ext cx="3801915" cy="3818957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FFFFF">
              <a:alpha val="77647"/>
            </a:srgbClr>
          </a:solidFill>
        </p:spPr>
      </p:sp>
      <p:sp>
        <p:nvSpPr>
          <p:cNvPr id="19" name="Freeform 19"/>
          <p:cNvSpPr/>
          <p:nvPr/>
        </p:nvSpPr>
        <p:spPr>
          <a:xfrm rot="21306454">
            <a:off x="5539055" y="5802436"/>
            <a:ext cx="3801915" cy="3818957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FFFFF">
              <a:alpha val="77647"/>
            </a:srgbClr>
          </a:solidFill>
        </p:spPr>
      </p:sp>
      <p:sp>
        <p:nvSpPr>
          <p:cNvPr id="22" name="Freeform 22"/>
          <p:cNvSpPr/>
          <p:nvPr/>
        </p:nvSpPr>
        <p:spPr>
          <a:xfrm>
            <a:off x="9684835" y="2639685"/>
            <a:ext cx="3875157" cy="3892527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FFFFF">
              <a:alpha val="77647"/>
            </a:srgbClr>
          </a:solidFill>
        </p:spPr>
      </p:sp>
      <p:sp>
        <p:nvSpPr>
          <p:cNvPr id="25" name="Freeform 25"/>
          <p:cNvSpPr/>
          <p:nvPr/>
        </p:nvSpPr>
        <p:spPr>
          <a:xfrm rot="21476780">
            <a:off x="14088992" y="3571229"/>
            <a:ext cx="4050925" cy="4069083"/>
          </a:xfrm>
          <a:custGeom>
            <a:avLst/>
            <a:gdLst/>
            <a:ahLst/>
            <a:cxnLst/>
            <a:rect l="l" t="t" r="r" b="b"/>
            <a:pathLst>
              <a:path w="809173" h="812800">
                <a:moveTo>
                  <a:pt x="404587" y="0"/>
                </a:moveTo>
                <a:cubicBezTo>
                  <a:pt x="628326" y="1001"/>
                  <a:pt x="809174" y="182659"/>
                  <a:pt x="809174" y="406400"/>
                </a:cubicBezTo>
                <a:cubicBezTo>
                  <a:pt x="809174" y="630141"/>
                  <a:pt x="628326" y="811799"/>
                  <a:pt x="404587" y="812800"/>
                </a:cubicBezTo>
                <a:cubicBezTo>
                  <a:pt x="180848" y="811799"/>
                  <a:pt x="0" y="630141"/>
                  <a:pt x="0" y="406400"/>
                </a:cubicBezTo>
                <a:cubicBezTo>
                  <a:pt x="0" y="182659"/>
                  <a:pt x="180848" y="1001"/>
                  <a:pt x="404587" y="0"/>
                </a:cubicBezTo>
                <a:close/>
              </a:path>
            </a:pathLst>
          </a:custGeom>
          <a:solidFill>
            <a:srgbClr val="FFFFFF">
              <a:alpha val="77647"/>
            </a:srgbClr>
          </a:solidFill>
        </p:spPr>
      </p:sp>
      <p:sp>
        <p:nvSpPr>
          <p:cNvPr id="27" name="TextBox 27"/>
          <p:cNvSpPr txBox="1"/>
          <p:nvPr/>
        </p:nvSpPr>
        <p:spPr>
          <a:xfrm>
            <a:off x="1228498" y="1390237"/>
            <a:ext cx="9018836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 dirty="0" smtClean="0">
                <a:solidFill>
                  <a:srgbClr val="CF6499"/>
                </a:solidFill>
                <a:latin typeface="SVN-HC Quotes Script" pitchFamily="50" charset="0"/>
              </a:rPr>
              <a:t>II.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Khám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phá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về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văn</a:t>
            </a:r>
            <a:r>
              <a:rPr lang="en-US" sz="7422" spc="163" dirty="0">
                <a:solidFill>
                  <a:srgbClr val="CF6499"/>
                </a:solidFill>
                <a:latin typeface="SVN-HC Quotes Script" pitchFamily="50" charset="0"/>
              </a:rPr>
              <a:t> </a:t>
            </a:r>
            <a:r>
              <a:rPr lang="en-US" sz="7422" spc="163" dirty="0" err="1">
                <a:solidFill>
                  <a:srgbClr val="CF6499"/>
                </a:solidFill>
                <a:latin typeface="SVN-HC Quotes Script" pitchFamily="50" charset="0"/>
              </a:rPr>
              <a:t>bản</a:t>
            </a:r>
            <a:endParaRPr lang="en-US" sz="7422" spc="163" dirty="0">
              <a:solidFill>
                <a:srgbClr val="CF6499"/>
              </a:solidFill>
              <a:latin typeface="SVN-HC Quotes Script" pitchFamily="50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776407" y="2728745"/>
            <a:ext cx="395495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2</a:t>
            </a:r>
            <a:r>
              <a:rPr lang="en-US" sz="4690" spc="103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. 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NGÔI KỂ VÀ LỜI KỂ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126598">
            <a:off x="10368741" y="-1492382"/>
            <a:ext cx="3836595" cy="372498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BF0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951292"/>
              </p:ext>
            </p:extLst>
          </p:nvPr>
        </p:nvGraphicFramePr>
        <p:xfrm>
          <a:off x="4577862" y="1105080"/>
          <a:ext cx="13411199" cy="8912477"/>
        </p:xfrm>
        <a:graphic>
          <a:graphicData uri="http://schemas.openxmlformats.org/drawingml/2006/table">
            <a:tbl>
              <a:tblPr/>
              <a:tblGrid>
                <a:gridCol w="48738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734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639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90905">
                <a:tc row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 dirty="0">
                          <a:solidFill>
                            <a:srgbClr val="F2FAFF"/>
                          </a:solidFill>
                          <a:latin typeface="Roboto Condensed Bold"/>
                        </a:rPr>
                        <a:t>LỜI KỂ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 dirty="0">
                          <a:solidFill>
                            <a:srgbClr val="F2FAFF"/>
                          </a:solidFill>
                          <a:latin typeface="Roboto Condensed Bold"/>
                        </a:rPr>
                        <a:t>DẤU HIỆU NHẬN DIỆN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F2FAFF"/>
                          </a:solidFill>
                          <a:latin typeface="Roboto Condensed Bold"/>
                        </a:rPr>
                        <a:t>DẤU HIỆU NHẬN DIỆN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50212">
                <a:tc v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F2FAFF"/>
                          </a:solidFill>
                          <a:latin typeface="Roboto Condensed Bold"/>
                        </a:rPr>
                        <a:t>LỜI KỂ</a:t>
                      </a:r>
                      <a:endParaRPr lang="en-US" sz="1100"/>
                    </a:p>
                  </a:txBody>
                  <a:tcPr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>
                          <a:solidFill>
                            <a:srgbClr val="F2FAFF"/>
                          </a:solidFill>
                          <a:latin typeface="Roboto Condensed Bold"/>
                        </a:rPr>
                        <a:t>NỘI DUNG</a:t>
                      </a:r>
                      <a:endParaRPr lang="en-US" sz="110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499" dirty="0">
                          <a:solidFill>
                            <a:srgbClr val="F2FAFF"/>
                          </a:solidFill>
                          <a:latin typeface="Roboto Condensed Bold"/>
                        </a:rPr>
                        <a:t>HÌNH THỨC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61720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</a:t>
                      </a:r>
                    </a:p>
                    <a:p>
                      <a:pPr algn="just"/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Khoảng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hai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sáng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Mon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tỉnh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giấc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xoay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sang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phía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thào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gọi</a:t>
                      </a:r>
                      <a:r>
                        <a:rPr lang="en-US" sz="40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-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Thằng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Mên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hỏi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lại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giọng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nó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ráo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hoảnh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như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đã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thức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dậy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lâu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lắm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rồi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gọi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bằng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chính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tên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họ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dẫn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dắt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miêu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tả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hành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động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cử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chỉ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trần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thuật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thúc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bằng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dấu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chấm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- Khi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chú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thích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cho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có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thể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nằm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sau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gạch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ngang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cuối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19254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: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</a:p>
                    <a:p>
                      <a:pPr marL="457200" indent="-457200" algn="just">
                        <a:buFontTx/>
                        <a:buChar char="-"/>
                        <a:defRPr/>
                      </a:pP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Anh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Mên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ơi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anh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Mên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! </a:t>
                      </a:r>
                    </a:p>
                    <a:p>
                      <a:pPr marL="457200" indent="-457200" algn="just">
                        <a:buFontTx/>
                        <a:buChar char="-"/>
                        <a:defRPr/>
                      </a:pP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Gì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đấy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?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Mày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ngủ</a:t>
                      </a:r>
                      <a:r>
                        <a:rPr lang="en-US" sz="3600" i="1" dirty="0">
                          <a:solidFill>
                            <a:schemeClr val="tx1"/>
                          </a:solidFill>
                          <a:latin typeface="Roboto Condensed"/>
                        </a:rPr>
                        <a:t> à?</a:t>
                      </a:r>
                      <a:endParaRPr lang="en-US" sz="160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Truyền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đạt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lời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nói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của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(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hỏi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cảm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thán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yêu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cầu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...)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Thường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đứng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sau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gạch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ngang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đầu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dòng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hoặc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nằm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dấu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ngoặc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Roboto Condensed"/>
                        </a:rPr>
                        <a:t>kép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Roboto Condensed"/>
                        </a:rPr>
                        <a:t>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2FA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304800" y="2260109"/>
            <a:ext cx="3962401" cy="502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96"/>
              </a:lnSpc>
            </a:pP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Ngôi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thứ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ba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(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Người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kể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chuyện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không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xuất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hiện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đứng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ngoài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các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sự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việc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và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kể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lại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một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cách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khách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quan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,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gọi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nhân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vật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bằng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chính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tên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của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 </a:t>
            </a:r>
            <a:r>
              <a:rPr lang="en-US" sz="4000" spc="70" dirty="0" err="1">
                <a:solidFill>
                  <a:srgbClr val="454B85"/>
                </a:solidFill>
                <a:latin typeface="Roboto Condensed"/>
              </a:rPr>
              <a:t>họ</a:t>
            </a:r>
            <a:r>
              <a:rPr lang="en-US" sz="4000" spc="70" dirty="0">
                <a:solidFill>
                  <a:srgbClr val="454B85"/>
                </a:solidFill>
                <a:latin typeface="Roboto Condensed"/>
              </a:rPr>
              <a:t>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5442" y="1506842"/>
            <a:ext cx="1673423" cy="6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1"/>
              </a:lnSpc>
              <a:spcBef>
                <a:spcPct val="0"/>
              </a:spcBef>
            </a:pPr>
            <a:r>
              <a:rPr lang="en-US" sz="3511" spc="77" dirty="0">
                <a:solidFill>
                  <a:srgbClr val="CF6499"/>
                </a:solidFill>
                <a:latin typeface="Roboto Condensed Bold"/>
              </a:rPr>
              <a:t>NGÔI KỂ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52448" y="485822"/>
            <a:ext cx="1345109" cy="60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1"/>
              </a:lnSpc>
              <a:spcBef>
                <a:spcPct val="0"/>
              </a:spcBef>
            </a:pPr>
            <a:r>
              <a:rPr lang="en-US" sz="3511" spc="77" dirty="0">
                <a:solidFill>
                  <a:srgbClr val="CF6499"/>
                </a:solidFill>
                <a:latin typeface="Roboto Condensed Bold"/>
              </a:rPr>
              <a:t>LỜI KỂ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89191" y="818339"/>
            <a:ext cx="4385930" cy="41148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334277"/>
              </p:ext>
            </p:extLst>
          </p:nvPr>
        </p:nvGraphicFramePr>
        <p:xfrm>
          <a:off x="76200" y="2329702"/>
          <a:ext cx="18211800" cy="8983939"/>
        </p:xfrm>
        <a:graphic>
          <a:graphicData uri="http://schemas.openxmlformats.org/drawingml/2006/table">
            <a:tbl>
              <a:tblPr/>
              <a:tblGrid>
                <a:gridCol w="36326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97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814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3988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HÀNH ĐỘNG, CỬ CHỈ</a:t>
                      </a:r>
                      <a:endParaRPr lang="en-US" sz="28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LỜI NÓI</a:t>
                      </a:r>
                      <a:endParaRPr lang="en-US" sz="28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800" dirty="0">
                          <a:solidFill>
                            <a:srgbClr val="013989"/>
                          </a:solidFill>
                          <a:latin typeface="Roboto Condensed Bold"/>
                        </a:rPr>
                        <a:t>NHẬN XÉT VỀ TÂM TRẠNG</a:t>
                      </a:r>
                      <a:endParaRPr lang="en-US" sz="2800" dirty="0"/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78349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Hai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tỉnh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giấc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tục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hỏi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</a:t>
                      </a:r>
                      <a:r>
                        <a:rPr lang="en-US" sz="3600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</a:t>
                      </a:r>
                      <a:r>
                        <a:rPr lang="en-US" sz="3600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cơn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mưa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Nằm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im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ngủ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mưa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giữa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ngập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chưa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sợ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chết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đuối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Sao </a:t>
                      </a:r>
                      <a:r>
                        <a:rPr lang="en-US" sz="3600" i="1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600" i="1" baseline="0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baseline="0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3600" i="1" baseline="0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600" i="1" dirty="0" smtClean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làm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tổ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trên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hả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Anh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bao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nhìn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chưa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Tổ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sẽ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chìm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thả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(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bống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chỗ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cống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3600" i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Hay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Mình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ạ. (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lặp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2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lần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)...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Thao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thức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ruột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lo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 </a:t>
                      </a:r>
                      <a:r>
                        <a:rPr lang="en-US" sz="3600" dirty="0" err="1" smtClean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ôi</a:t>
                      </a:r>
                      <a:r>
                        <a:rPr lang="en-US" sz="3600" dirty="0" smtClean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;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dũng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cứu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68933">
                <a:tc gridSpan="3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defRPr/>
                      </a:pPr>
                      <a:r>
                        <a:rPr lang="vi-VN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Nhận xét về tính cách: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Ngây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thơ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hồn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nhiên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hậu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biết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yêu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thương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và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trân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trọng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/>
                        </a:rPr>
                        <a:t>sống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/>
                        </a:rPr>
                        <a:t>.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Roboto Condensed"/>
                        </a:rPr>
                        <a:t>Ngây thơ, hồn nhiên, nhân hậu, biết yêu thương và trân trọng sự sống.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46349" y="1120229"/>
            <a:ext cx="2053118" cy="120947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49305" y="931731"/>
            <a:ext cx="500092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3</a:t>
            </a:r>
            <a:r>
              <a:rPr lang="en-US" sz="4690" spc="103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.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Nhân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vật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Mon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và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 </a:t>
            </a:r>
            <a:r>
              <a:rPr lang="en-US" sz="4690" spc="103" dirty="0" err="1">
                <a:solidFill>
                  <a:srgbClr val="454B85"/>
                </a:solidFill>
                <a:latin typeface="SVN-HC Green Grove" panose="02000000000000000000" pitchFamily="50" charset="0"/>
              </a:rPr>
              <a:t>Mên</a:t>
            </a:r>
            <a:endParaRPr lang="en-US" sz="4690" spc="103" dirty="0">
              <a:solidFill>
                <a:srgbClr val="454B85"/>
              </a:solidFill>
              <a:latin typeface="SVN-HC Green Grove" panose="02000000000000000000" pitchFamily="50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49305" y="1724965"/>
            <a:ext cx="9644509" cy="491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*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Mon (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Trong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cuộc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trò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chuyện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với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anh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giữa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đêm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2799" spc="61" dirty="0" err="1">
                <a:solidFill>
                  <a:srgbClr val="454B85"/>
                </a:solidFill>
                <a:latin typeface="Roboto Condensed Bold"/>
              </a:rPr>
              <a:t>khuya</a:t>
            </a:r>
            <a:r>
              <a:rPr lang="en-US" sz="2799" spc="61" dirty="0">
                <a:solidFill>
                  <a:srgbClr val="454B85"/>
                </a:solidFill>
                <a:latin typeface="Roboto Condensed Bol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538360"/>
              </p:ext>
            </p:extLst>
          </p:nvPr>
        </p:nvGraphicFramePr>
        <p:xfrm>
          <a:off x="216877" y="613766"/>
          <a:ext cx="18059400" cy="10191868"/>
        </p:xfrm>
        <a:graphic>
          <a:graphicData uri="http://schemas.openxmlformats.org/drawingml/2006/table">
            <a:tbl>
              <a:tblPr/>
              <a:tblGrid>
                <a:gridCol w="24808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2143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681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459601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61174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HÀNH ĐỘNG, CỬ CHỈ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 NÓI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 XÉT VỀ TÂM TRẠNG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AF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63922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cuộc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trò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ráo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hoảnh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thức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dậy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lâu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Gắt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hỏi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Thảng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thốt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giữa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sắp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ngập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Im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lặng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Tổ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sẽ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bị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chìm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chẳng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to,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mày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nghe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à? </a:t>
                      </a:r>
                      <a:r>
                        <a:rPr lang="en-US" sz="3200" i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</a:t>
                      </a:r>
                      <a:r>
                        <a:rPr lang="en-US" sz="3200" i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Trả</a:t>
                      </a:r>
                      <a:r>
                        <a:rPr lang="en-US" sz="3200" i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lời</a:t>
                      </a:r>
                      <a:r>
                        <a:rPr lang="en-US" sz="3200" i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200" i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200" i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mưa</a:t>
                      </a:r>
                      <a:r>
                        <a:rPr lang="en-US" sz="3200" i="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cái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gì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lắm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?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lẽ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sắp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ngập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mất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Tao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cũng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sợ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Tỏ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gắt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gỏng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cũng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đang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lo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lắng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6642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defRPr/>
                      </a:pP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chèo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tỏ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vẻ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lớn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hướng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dẫn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kéo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bến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Ngồi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thụp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căng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mắt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nhìn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sát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còn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sao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Nào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rồi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đấy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Phải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kéo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bến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không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chết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Bây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giờ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tao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kéo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còn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mày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đẩy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tao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nhìn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i="1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xem</a:t>
                      </a:r>
                      <a:r>
                        <a:rPr lang="en-US" sz="3200" i="1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Cẩn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bình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tĩnh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bảo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vệ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đò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40006">
                <a:tc gridSpan="4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vi-VN" sz="3600" dirty="0" smtClean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Nhận </a:t>
                      </a:r>
                      <a:r>
                        <a:rPr lang="vi-VN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xét về tính cách: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hậu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quý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loài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bình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tĩnh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chín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chắn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2499">
                          <a:solidFill>
                            <a:srgbClr val="454B85"/>
                          </a:solidFill>
                          <a:latin typeface="Roboto Condensed"/>
                        </a:rPr>
                        <a:t> nhân hậu, yêu quý loài vật, bình tĩnh, chín chắn.</a:t>
                      </a:r>
                      <a:endParaRPr lang="en-US" sz="1100"/>
                    </a:p>
                  </a:txBody>
                  <a:tcPr>
                    <a:lnL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491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2101711" y="126453"/>
            <a:ext cx="299140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3600" spc="61" dirty="0">
                <a:solidFill>
                  <a:srgbClr val="454B85"/>
                </a:solidFill>
                <a:latin typeface="Roboto Condensed Bold"/>
              </a:rPr>
              <a:t>* </a:t>
            </a:r>
            <a:r>
              <a:rPr lang="en-US" sz="3600" spc="61" dirty="0" err="1">
                <a:solidFill>
                  <a:srgbClr val="454B85"/>
                </a:solidFill>
                <a:latin typeface="Roboto Condensed Bold"/>
              </a:rPr>
              <a:t>Nhân</a:t>
            </a:r>
            <a:r>
              <a:rPr lang="en-US" sz="36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600" spc="61" dirty="0" err="1">
                <a:solidFill>
                  <a:srgbClr val="454B85"/>
                </a:solidFill>
                <a:latin typeface="Roboto Condensed Bold"/>
              </a:rPr>
              <a:t>vật</a:t>
            </a:r>
            <a:r>
              <a:rPr lang="en-US" sz="3600" spc="61" dirty="0">
                <a:solidFill>
                  <a:srgbClr val="454B85"/>
                </a:solidFill>
                <a:latin typeface="Roboto Condensed Bold"/>
              </a:rPr>
              <a:t> </a:t>
            </a:r>
            <a:r>
              <a:rPr lang="en-US" sz="3600" spc="61" dirty="0" err="1">
                <a:solidFill>
                  <a:srgbClr val="454B85"/>
                </a:solidFill>
                <a:latin typeface="Roboto Condensed Bold"/>
              </a:rPr>
              <a:t>Mên</a:t>
            </a:r>
            <a:endParaRPr lang="en-US" sz="3600" spc="61" dirty="0">
              <a:solidFill>
                <a:srgbClr val="454B85"/>
              </a:solidFill>
              <a:latin typeface="Roboto Condensed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639800" y="1562101"/>
            <a:ext cx="46482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639800" y="5676901"/>
            <a:ext cx="4648200" cy="35813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4800" y="9334500"/>
            <a:ext cx="17830800" cy="1295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93727" y="3325302"/>
            <a:ext cx="17170844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74" dirty="0">
                <a:latin typeface="Roboto Condensed"/>
              </a:rPr>
              <a:t>Mon </a:t>
            </a:r>
            <a:r>
              <a:rPr lang="en-US" sz="4400" spc="74" dirty="0" err="1">
                <a:latin typeface="Roboto Condensed"/>
              </a:rPr>
              <a:t>ngây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thơ</a:t>
            </a:r>
            <a:r>
              <a:rPr lang="en-US" sz="4400" spc="74" dirty="0">
                <a:latin typeface="Roboto Condensed"/>
              </a:rPr>
              <a:t>, </a:t>
            </a:r>
            <a:r>
              <a:rPr lang="en-US" sz="4400" spc="74" dirty="0" err="1">
                <a:latin typeface="Roboto Condensed"/>
              </a:rPr>
              <a:t>hồn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nhiên</a:t>
            </a:r>
            <a:r>
              <a:rPr lang="en-US" sz="4400" spc="74" dirty="0">
                <a:latin typeface="Roboto Condensed"/>
              </a:rPr>
              <a:t>, </a:t>
            </a:r>
            <a:r>
              <a:rPr lang="en-US" sz="4400" spc="74" dirty="0" err="1">
                <a:latin typeface="Roboto Condensed"/>
              </a:rPr>
              <a:t>tinh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nghịch</a:t>
            </a:r>
            <a:r>
              <a:rPr lang="en-US" sz="4400" spc="74" dirty="0">
                <a:latin typeface="Roboto Condensed"/>
              </a:rPr>
              <a:t>, </a:t>
            </a:r>
            <a:r>
              <a:rPr lang="en-US" sz="4400" spc="74" dirty="0" err="1">
                <a:latin typeface="Roboto Condensed"/>
              </a:rPr>
              <a:t>nhí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nhảnh</a:t>
            </a:r>
            <a:r>
              <a:rPr lang="en-US" sz="4400" spc="74" dirty="0">
                <a:latin typeface="Roboto Condensed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74" dirty="0" err="1">
                <a:latin typeface="Roboto Condensed"/>
              </a:rPr>
              <a:t>Mên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trầm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tĩnh</a:t>
            </a:r>
            <a:r>
              <a:rPr lang="en-US" sz="4400" spc="74" dirty="0">
                <a:latin typeface="Roboto Condensed"/>
              </a:rPr>
              <a:t>, </a:t>
            </a:r>
            <a:r>
              <a:rPr lang="en-US" sz="4400" spc="74" dirty="0" err="1">
                <a:latin typeface="Roboto Condensed"/>
              </a:rPr>
              <a:t>chín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chắn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hơn</a:t>
            </a:r>
            <a:r>
              <a:rPr lang="en-US" sz="4400" spc="74" dirty="0">
                <a:latin typeface="Roboto Condensed"/>
              </a:rPr>
              <a:t>. 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spc="74" dirty="0" err="1">
                <a:latin typeface="Roboto Condensed"/>
              </a:rPr>
              <a:t>Cả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hai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đều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chung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nhau</a:t>
            </a:r>
            <a:r>
              <a:rPr lang="en-US" sz="4400" spc="74" dirty="0">
                <a:latin typeface="Roboto Condensed"/>
              </a:rPr>
              <a:t> ở </a:t>
            </a:r>
            <a:r>
              <a:rPr lang="en-US" sz="4400" spc="74" dirty="0" err="1">
                <a:latin typeface="Roboto Condensed"/>
              </a:rPr>
              <a:t>tâm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hồn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nhạy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cảm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và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tấm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lòng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yêu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mến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bầy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chim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chìa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vôi</a:t>
            </a:r>
            <a:r>
              <a:rPr lang="en-US" sz="4400" spc="74" dirty="0">
                <a:latin typeface="Roboto Condensed"/>
              </a:rPr>
              <a:t>, </a:t>
            </a:r>
            <a:r>
              <a:rPr lang="en-US" sz="4400" spc="74" dirty="0" err="1">
                <a:latin typeface="Roboto Condensed"/>
              </a:rPr>
              <a:t>yêu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mến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các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loài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động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vật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nhỏ</a:t>
            </a:r>
            <a:r>
              <a:rPr lang="en-US" sz="4400" spc="74" dirty="0">
                <a:latin typeface="Roboto Condensed"/>
              </a:rPr>
              <a:t> </a:t>
            </a:r>
            <a:r>
              <a:rPr lang="en-US" sz="4400" spc="74" dirty="0" err="1">
                <a:latin typeface="Roboto Condensed"/>
              </a:rPr>
              <a:t>bé</a:t>
            </a:r>
            <a:r>
              <a:rPr lang="en-US" sz="4400" spc="74" dirty="0">
                <a:latin typeface="Roboto Condensed"/>
              </a:rPr>
              <a:t>. 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="" xmlns:a16="http://schemas.microsoft.com/office/drawing/2014/main" id="{A1991696-C95E-166A-4C27-49722BC068AD}"/>
              </a:ext>
            </a:extLst>
          </p:cNvPr>
          <p:cNvSpPr txBox="1"/>
          <p:nvPr/>
        </p:nvSpPr>
        <p:spPr>
          <a:xfrm>
            <a:off x="2514600" y="1292604"/>
            <a:ext cx="1203960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4400" b="1" spc="163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=&gt; </a:t>
            </a:r>
            <a:r>
              <a:rPr lang="en-US" sz="4400" b="1" spc="163" dirty="0" err="1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Nhận</a:t>
            </a:r>
            <a:r>
              <a:rPr lang="en-US" sz="4400" b="1" spc="163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400" b="1" spc="163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xét</a:t>
            </a:r>
            <a:r>
              <a:rPr lang="en-US" sz="4400" b="1" spc="163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400" b="1" spc="163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chung</a:t>
            </a:r>
            <a:r>
              <a:rPr lang="en-US" sz="4400" b="1" spc="163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400" b="1" spc="163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về</a:t>
            </a:r>
            <a:r>
              <a:rPr lang="en-US" sz="4400" b="1" spc="163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400" b="1" spc="163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tính</a:t>
            </a:r>
            <a:r>
              <a:rPr lang="en-US" sz="4400" b="1" spc="163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400" b="1" spc="163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cách</a:t>
            </a:r>
            <a:r>
              <a:rPr lang="en-US" sz="4400" b="1" spc="163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400" b="1" spc="163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của</a:t>
            </a:r>
            <a:r>
              <a:rPr lang="en-US" sz="4400" b="1" spc="163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2 </a:t>
            </a:r>
            <a:r>
              <a:rPr lang="en-US" sz="4400" b="1" spc="163" dirty="0" err="1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anh</a:t>
            </a:r>
            <a:r>
              <a:rPr lang="en-US" sz="4400" b="1" spc="163" dirty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4400" b="1" spc="163" dirty="0" err="1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</a:t>
            </a:r>
            <a:r>
              <a:rPr lang="en-US" sz="4400" b="1" spc="163" dirty="0" smtClean="0">
                <a:solidFill>
                  <a:srgbClr val="FF00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: </a:t>
            </a:r>
            <a:endParaRPr lang="en-US" sz="4400" b="1" spc="163" dirty="0">
              <a:solidFill>
                <a:srgbClr val="FF00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9011" y="8442013"/>
            <a:ext cx="4342267" cy="2565885"/>
          </a:xfrm>
          <a:prstGeom prst="rect">
            <a:avLst/>
          </a:prstGeom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6719783"/>
              </p:ext>
            </p:extLst>
          </p:nvPr>
        </p:nvGraphicFramePr>
        <p:xfrm>
          <a:off x="-11723" y="1173580"/>
          <a:ext cx="18173931" cy="8963406"/>
        </p:xfrm>
        <a:graphic>
          <a:graphicData uri="http://schemas.openxmlformats.org/drawingml/2006/table">
            <a:tbl>
              <a:tblPr/>
              <a:tblGrid>
                <a:gridCol w="72792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947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801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CHI TIẾT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CÁI HAY CỦA CHI TIẾT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989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ướt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át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ngột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lồ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Tạo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khung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tuyệt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;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sức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kì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diệu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sức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mãnh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liệt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giới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tính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ngờ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ngàng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hân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hoan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vui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sướng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386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mảnh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dẻ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run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chạm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đập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nhịp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Tấm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hơn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lần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ở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Chi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tạo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hồi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hộp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kịch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tính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Cho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dũng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mạnh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mẽ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nỗ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lực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tưởng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nghị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lực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giây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phút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con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bộc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khả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năng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phi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17007" y="1616321"/>
            <a:ext cx="441969" cy="4395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62016" y="424644"/>
            <a:ext cx="405437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4</a:t>
            </a:r>
            <a:r>
              <a:rPr lang="en-US" sz="4690" spc="103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. 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CHI TIẾT TIÊU BIỂU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0" y="2055880"/>
            <a:ext cx="10896600" cy="3316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39000" y="5372100"/>
            <a:ext cx="11049000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11312" y="-3647208"/>
            <a:ext cx="20638077" cy="10783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447841" y="1300668"/>
            <a:ext cx="7519963" cy="7957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08185" y="5486947"/>
            <a:ext cx="2901200" cy="30451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1537">
            <a:off x="1196236" y="-1017809"/>
            <a:ext cx="3892924" cy="24773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88544" y="-518579"/>
            <a:ext cx="2707508" cy="1599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772320" y="8532100"/>
            <a:ext cx="3084460" cy="299473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80992" y="-2141430"/>
            <a:ext cx="3187517" cy="3170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723779" y="8992000"/>
            <a:ext cx="535521" cy="532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/>
          <a:srcRect l="4583" r="375"/>
          <a:stretch>
            <a:fillRect/>
          </a:stretch>
        </p:blipFill>
        <p:spPr>
          <a:xfrm>
            <a:off x="4335054" y="1744490"/>
            <a:ext cx="1751534" cy="164434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2FA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5645650" y="3545119"/>
            <a:ext cx="11078129" cy="1330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4"/>
              </a:lnSpc>
            </a:pPr>
            <a:r>
              <a:rPr lang="en-US" sz="8724" dirty="0">
                <a:solidFill>
                  <a:srgbClr val="F8AFD3"/>
                </a:solidFill>
                <a:latin typeface="SVN-HC Green Grove" panose="02000000000000000000" pitchFamily="50" charset="0"/>
              </a:rPr>
              <a:t>BÀI 1: BẦU TRỜI TUỔI THƠ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410319" y="2100511"/>
            <a:ext cx="7185770" cy="837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6"/>
              </a:lnSpc>
              <a:spcBef>
                <a:spcPct val="0"/>
              </a:spcBef>
            </a:pPr>
            <a:r>
              <a:rPr lang="en-US" sz="4883" spc="244">
                <a:solidFill>
                  <a:srgbClr val="446889"/>
                </a:solidFill>
                <a:latin typeface="SVN-HC 1"/>
              </a:rPr>
              <a:t>Kĩ năng đọc thể loại truyện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173380" y="5372647"/>
            <a:ext cx="5659648" cy="1146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4"/>
              </a:lnSpc>
            </a:pPr>
            <a:r>
              <a:rPr lang="en-US" sz="6886" spc="151" dirty="0">
                <a:solidFill>
                  <a:srgbClr val="446889"/>
                </a:solidFill>
                <a:latin typeface="SVN-HC Green Grove" panose="02000000000000000000" pitchFamily="50" charset="0"/>
              </a:rPr>
              <a:t>(7 </a:t>
            </a:r>
            <a:r>
              <a:rPr lang="en-US" sz="6886" spc="151" dirty="0" err="1">
                <a:solidFill>
                  <a:srgbClr val="446889"/>
                </a:solidFill>
                <a:latin typeface="SVN-HC Green Grove" panose="02000000000000000000" pitchFamily="50" charset="0"/>
              </a:rPr>
              <a:t>tIẾT</a:t>
            </a:r>
            <a:r>
              <a:rPr lang="en-US" sz="6886" spc="151" dirty="0">
                <a:solidFill>
                  <a:srgbClr val="446889"/>
                </a:solidFill>
                <a:latin typeface="SVN-HC Green Grove" panose="02000000000000000000" pitchFamily="50" charset="0"/>
              </a:rPr>
              <a:t> ĐỌC)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73380" y="7099938"/>
            <a:ext cx="7057430" cy="2235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BẦY CHIM CHÌA VÔI </a:t>
            </a:r>
          </a:p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ĐI LẤY MẬT</a:t>
            </a:r>
          </a:p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NGÀN SAO LÀM VIỆC 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(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Đọc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kết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nối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chủ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điểm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)</a:t>
            </a:r>
          </a:p>
          <a:p>
            <a:pPr marL="617007" lvl="1" indent="-308504">
              <a:lnSpc>
                <a:spcPts val="4429"/>
              </a:lnSpc>
              <a:buFont typeface="Arial"/>
              <a:buChar char="•"/>
            </a:pPr>
            <a:r>
              <a:rPr lang="en-US" sz="2857" dirty="0">
                <a:solidFill>
                  <a:srgbClr val="446889"/>
                </a:solidFill>
                <a:latin typeface="Roboto Condensed Bold"/>
              </a:rPr>
              <a:t>NGÔI NHÀ TRÊN CÂY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(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Đọc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mở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 </a:t>
            </a:r>
            <a:r>
              <a:rPr lang="en-US" sz="2857" dirty="0" err="1">
                <a:solidFill>
                  <a:srgbClr val="446889"/>
                </a:solidFill>
                <a:latin typeface="Roboto Condensed"/>
              </a:rPr>
              <a:t>rộng</a:t>
            </a:r>
            <a:r>
              <a:rPr lang="en-US" sz="2857" dirty="0">
                <a:solidFill>
                  <a:srgbClr val="446889"/>
                </a:solidFill>
                <a:latin typeface="Roboto Condensed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99011" y="8442013"/>
            <a:ext cx="4342267" cy="2565885"/>
          </a:xfrm>
          <a:prstGeom prst="rect">
            <a:avLst/>
          </a:prstGeom>
        </p:spPr>
      </p:pic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438933"/>
              </p:ext>
            </p:extLst>
          </p:nvPr>
        </p:nvGraphicFramePr>
        <p:xfrm>
          <a:off x="-11723" y="1173580"/>
          <a:ext cx="18173931" cy="8963406"/>
        </p:xfrm>
        <a:graphic>
          <a:graphicData uri="http://schemas.openxmlformats.org/drawingml/2006/table">
            <a:tbl>
              <a:tblPr/>
              <a:tblGrid>
                <a:gridCol w="72792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947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8011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CHI TIẾT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099" dirty="0">
                          <a:solidFill>
                            <a:srgbClr val="FFFFFF"/>
                          </a:solidFill>
                          <a:latin typeface="Roboto Condensed Bold"/>
                        </a:rPr>
                        <a:t>CÁI HAY CỦA CHI TIẾT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989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ướt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át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ngột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khổng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lồ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Tạo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khung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tuyệt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chất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thơ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;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sức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kì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diệu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sức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sống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mãnh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liệt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thế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giới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chi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tính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ngờ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ngỡ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ngàng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hân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hoan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vui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sướng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3860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Nhưng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chân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mảnh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dẻ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run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chạm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đập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nhịp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quyết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định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Tấm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bỏng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bứt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khỏi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dòng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nước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cao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hơn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lần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ở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bãi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defRPr/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Chi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tạo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hồi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hộp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kịch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tính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cho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chuyện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Cho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dũng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mạnh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mẽ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nỗ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lực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non.</a:t>
                      </a:r>
                    </a:p>
                    <a:p>
                      <a:pPr algn="just">
                        <a:lnSpc>
                          <a:spcPct val="120000"/>
                        </a:lnSpc>
                      </a:pP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tưởng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nghị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lực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đối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mặt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giây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phút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thử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thách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con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bộc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lộ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khả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năng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phi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thường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017007" y="1616321"/>
            <a:ext cx="441969" cy="43955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162016" y="424644"/>
            <a:ext cx="405437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4</a:t>
            </a:r>
            <a:r>
              <a:rPr lang="en-US" sz="4690" spc="103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. 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CHI TIẾT TIÊU BIỂU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239000" y="2055880"/>
            <a:ext cx="10896600" cy="3316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215554" y="5638800"/>
            <a:ext cx="11049000" cy="464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7416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31548" y="694642"/>
            <a:ext cx="4855504" cy="50964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068359"/>
              </p:ext>
            </p:extLst>
          </p:nvPr>
        </p:nvGraphicFramePr>
        <p:xfrm>
          <a:off x="38100" y="1085352"/>
          <a:ext cx="18211800" cy="7619456"/>
        </p:xfrm>
        <a:graphic>
          <a:graphicData uri="http://schemas.openxmlformats.org/drawingml/2006/table">
            <a:tbl>
              <a:tblPr/>
              <a:tblGrid>
                <a:gridCol w="7626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84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28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 TIẾT</a:t>
                      </a:r>
                      <a:endParaRPr lang="en-US" sz="2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CÁI HAY CỦA CHI TIẾT</a:t>
                      </a:r>
                      <a:endParaRPr lang="en-US" sz="2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4967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Cuối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cùng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chuyến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trọng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vĩ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đời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mỏng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run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tin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lùm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dứa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dại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tưởng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14313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  <a:endParaRPr lang="en-US" sz="3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bất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ngờ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mãnh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liệt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tuyệt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phúc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nớt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an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toàn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Cho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lòng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hậu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loài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nhỏ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hai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2054509" y="300800"/>
            <a:ext cx="405437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4</a:t>
            </a:r>
            <a:r>
              <a:rPr lang="en-US" sz="4690" spc="103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. 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CHI TIẾT TIÊU BIỂU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00063" y="1319615"/>
            <a:ext cx="595578" cy="5934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67657" y="1828800"/>
            <a:ext cx="10495778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67657" y="5295900"/>
            <a:ext cx="10571233" cy="32814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81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831548" y="694642"/>
            <a:ext cx="4855504" cy="509642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207187"/>
              </p:ext>
            </p:extLst>
          </p:nvPr>
        </p:nvGraphicFramePr>
        <p:xfrm>
          <a:off x="38100" y="1085352"/>
          <a:ext cx="18211800" cy="7619456"/>
        </p:xfrm>
        <a:graphic>
          <a:graphicData uri="http://schemas.openxmlformats.org/drawingml/2006/table">
            <a:tbl>
              <a:tblPr/>
              <a:tblGrid>
                <a:gridCol w="76268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849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289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 TIẾT</a:t>
                      </a:r>
                      <a:endParaRPr lang="en-US" sz="2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500" b="1" dirty="0">
                          <a:solidFill>
                            <a:srgbClr val="FFFFF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CÁI HAY CỦA CHI TIẾT</a:t>
                      </a:r>
                      <a:endParaRPr lang="en-US" sz="25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64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49679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Cuối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cùng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thực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chuyến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trọng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kì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vĩ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trong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đời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mỏng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manh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run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rẩy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tự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tin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xuống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lùm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dứa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dại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sông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Gợi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liên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tưởng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trình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người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vượt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qua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khăn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vươn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tới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thành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công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36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14313"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Mon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khóc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cất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cánh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i="1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600" i="1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  <a:endParaRPr lang="en-US" sz="3600" i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9F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bất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ngờ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và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động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mãnh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liệt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một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tượng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tuyệt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đẹp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hạnh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phúc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con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non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nớt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đã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về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bờ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an </a:t>
                      </a:r>
                      <a:r>
                        <a:rPr lang="en-US" sz="36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toàn</a:t>
                      </a:r>
                      <a:r>
                        <a:rPr lang="en-US" sz="36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Cho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thấy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tấm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lòng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hậu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yêu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mến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các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loài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nhỏ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bé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hai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anh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em</a:t>
                      </a:r>
                      <a:r>
                        <a:rPr lang="en-US" sz="36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F64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7088"/>
          <a:stretch>
            <a:fillRect/>
          </a:stretch>
        </p:blipFill>
        <p:spPr>
          <a:xfrm>
            <a:off x="2934767" y="8577348"/>
            <a:ext cx="1325289" cy="108489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054509" y="300800"/>
            <a:ext cx="4054376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4</a:t>
            </a:r>
            <a:r>
              <a:rPr lang="en-US" sz="4690" spc="103" dirty="0" smtClean="0">
                <a:solidFill>
                  <a:srgbClr val="454B85"/>
                </a:solidFill>
                <a:latin typeface="SVN-HC Green Grove" panose="02000000000000000000" pitchFamily="50" charset="0"/>
              </a:rPr>
              <a:t>. </a:t>
            </a:r>
            <a:r>
              <a:rPr lang="en-US" sz="4690" spc="103" dirty="0">
                <a:solidFill>
                  <a:srgbClr val="454B85"/>
                </a:solidFill>
                <a:latin typeface="SVN-HC Green Grove" panose="02000000000000000000" pitchFamily="50" charset="0"/>
              </a:rPr>
              <a:t>CHI TIẾT TIÊU BIỂU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90" y="8877300"/>
            <a:ext cx="182880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ts val="4199"/>
              </a:lnSpc>
              <a:buFont typeface="Symbol"/>
              <a:buChar char="Þ"/>
            </a:pPr>
            <a:r>
              <a:rPr lang="en-US" sz="4400" spc="65" dirty="0" err="1" smtClean="0">
                <a:solidFill>
                  <a:srgbClr val="FF0000"/>
                </a:solidFill>
                <a:latin typeface="Roboto Condensed Bold"/>
              </a:rPr>
              <a:t>Vai</a:t>
            </a:r>
            <a:r>
              <a:rPr lang="en-US" sz="4400" spc="65" dirty="0" smtClean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trò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của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chi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tiết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trong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truyện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: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Bộc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lộ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tính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cách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nhân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vật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,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làm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nên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endParaRPr lang="en-US" sz="4400" spc="65" dirty="0" smtClean="0">
              <a:solidFill>
                <a:srgbClr val="FF0000"/>
              </a:solidFill>
              <a:latin typeface="Roboto Condensed Bold"/>
            </a:endParaRPr>
          </a:p>
          <a:p>
            <a:pPr algn="just">
              <a:lnSpc>
                <a:spcPts val="4199"/>
              </a:lnSpc>
            </a:pP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smtClean="0">
                <a:solidFill>
                  <a:srgbClr val="FF0000"/>
                </a:solidFill>
                <a:latin typeface="Roboto Condensed Bold"/>
              </a:rPr>
              <a:t>   </a:t>
            </a:r>
            <a:r>
              <a:rPr lang="en-US" sz="4400" spc="65" dirty="0" err="1" smtClean="0">
                <a:solidFill>
                  <a:srgbClr val="FF0000"/>
                </a:solidFill>
                <a:latin typeface="Roboto Condensed Bold"/>
              </a:rPr>
              <a:t>tư</a:t>
            </a:r>
            <a:r>
              <a:rPr lang="en-US" sz="4400" spc="65" dirty="0" smtClean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tưởng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,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chủ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đề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của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tác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phẩm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;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là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yếu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tố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tạo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nên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sức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hấp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dẫn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của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tác</a:t>
            </a:r>
            <a:r>
              <a:rPr lang="en-US" sz="4400" spc="65" dirty="0">
                <a:solidFill>
                  <a:srgbClr val="FF0000"/>
                </a:solidFill>
                <a:latin typeface="Roboto Condensed Bold"/>
              </a:rPr>
              <a:t> </a:t>
            </a:r>
            <a:r>
              <a:rPr lang="en-US" sz="4400" spc="65" dirty="0" err="1">
                <a:solidFill>
                  <a:srgbClr val="FF0000"/>
                </a:solidFill>
                <a:latin typeface="Roboto Condensed Bold"/>
              </a:rPr>
              <a:t>phẩm</a:t>
            </a:r>
            <a:r>
              <a:rPr lang="en-US" sz="4400" spc="65" dirty="0">
                <a:solidFill>
                  <a:srgbClr val="892959"/>
                </a:solidFill>
                <a:latin typeface="Roboto Condensed Bold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00063" y="1319615"/>
            <a:ext cx="595578" cy="59341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67657" y="1828800"/>
            <a:ext cx="10495778" cy="3200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67657" y="5295900"/>
            <a:ext cx="10571233" cy="32814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09634" y="-1452090"/>
            <a:ext cx="3476668" cy="33755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48119" y="235675"/>
            <a:ext cx="23867851" cy="1461905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92995" y="1847239"/>
            <a:ext cx="6941801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>
                <a:solidFill>
                  <a:srgbClr val="FF0000"/>
                </a:solidFill>
                <a:latin typeface="SVN-HC Green Grove" panose="02000000000000000000" pitchFamily="50" charset="0"/>
              </a:rPr>
              <a:t>5</a:t>
            </a:r>
            <a:r>
              <a:rPr lang="en-US" sz="4690" spc="103" dirty="0" smtClean="0">
                <a:solidFill>
                  <a:srgbClr val="FF0000"/>
                </a:solidFill>
                <a:latin typeface="SVN-HC Green Grove" panose="02000000000000000000" pitchFamily="50" charset="0"/>
              </a:rPr>
              <a:t>. </a:t>
            </a:r>
            <a:r>
              <a:rPr lang="en-US" sz="4690" spc="103" dirty="0">
                <a:solidFill>
                  <a:srgbClr val="FF0000"/>
                </a:solidFill>
                <a:latin typeface="SVN-HC Green Grove" panose="02000000000000000000" pitchFamily="50" charset="0"/>
              </a:rPr>
              <a:t>NGHỆ THUẬT XÂY DỰNG TÍNH CÁCH NHÂN VẬT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1406" y="3488714"/>
            <a:ext cx="8405328" cy="59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3600" spc="65" dirty="0" err="1">
                <a:latin typeface="Roboto Condensed"/>
              </a:rPr>
              <a:t>Tính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cách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hai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nhân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vật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được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tái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hiện</a:t>
            </a:r>
            <a:r>
              <a:rPr lang="en-US" sz="3600" spc="65" dirty="0">
                <a:latin typeface="Roboto Condensed"/>
              </a:rPr>
              <a:t> qua </a:t>
            </a:r>
            <a:r>
              <a:rPr lang="en-US" sz="3600" spc="65" dirty="0" err="1">
                <a:latin typeface="Roboto Condensed"/>
              </a:rPr>
              <a:t>ngoại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hình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hành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động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cử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chỉ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lời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nói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thái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độ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suy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nghĩ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cảm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xúc</a:t>
            </a:r>
            <a:r>
              <a:rPr lang="en-US" sz="3600" spc="65" dirty="0">
                <a:latin typeface="Roboto Condensed"/>
              </a:rPr>
              <a:t>...</a:t>
            </a:r>
          </a:p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3600" spc="65" dirty="0">
                <a:latin typeface="Roboto Condensed"/>
              </a:rPr>
              <a:t>Qua </a:t>
            </a:r>
            <a:r>
              <a:rPr lang="en-US" sz="3600" spc="65" dirty="0" err="1">
                <a:latin typeface="Roboto Condensed"/>
              </a:rPr>
              <a:t>đó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khắc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họa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hai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nhân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vật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vừa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có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nét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tính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cách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giống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nhau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vừa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có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điểm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khác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biệt</a:t>
            </a:r>
            <a:r>
              <a:rPr lang="en-US" sz="3600" spc="65" dirty="0">
                <a:latin typeface="Roboto Condensed"/>
              </a:rPr>
              <a:t>: Mon </a:t>
            </a:r>
            <a:r>
              <a:rPr lang="en-US" sz="3600" spc="65" dirty="0" err="1">
                <a:latin typeface="Roboto Condensed"/>
              </a:rPr>
              <a:t>ngây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thơ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hồn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nhiên</a:t>
            </a:r>
            <a:r>
              <a:rPr lang="en-US" sz="3600" spc="65" dirty="0">
                <a:latin typeface="Roboto Condensed"/>
              </a:rPr>
              <a:t>; </a:t>
            </a:r>
            <a:r>
              <a:rPr lang="en-US" sz="3600" spc="65" dirty="0" err="1">
                <a:latin typeface="Roboto Condensed"/>
              </a:rPr>
              <a:t>Mên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chững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chạc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chín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chắn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hơn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em</a:t>
            </a:r>
            <a:r>
              <a:rPr lang="en-US" sz="3600" spc="65" dirty="0">
                <a:latin typeface="Roboto Condensed"/>
              </a:rPr>
              <a:t>. </a:t>
            </a:r>
            <a:r>
              <a:rPr lang="en-US" sz="3600" spc="65" dirty="0" err="1">
                <a:latin typeface="Roboto Condensed"/>
              </a:rPr>
              <a:t>Cả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hai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anh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em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đều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nhân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hậu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biết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yêu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thương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loài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vật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trân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trọng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sự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sống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tâm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hồn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nhạy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cảm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và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giàu</a:t>
            </a:r>
            <a:r>
              <a:rPr lang="en-US" sz="3600" spc="65" dirty="0">
                <a:latin typeface="Roboto Condensed"/>
              </a:rPr>
              <a:t> rung </a:t>
            </a:r>
            <a:r>
              <a:rPr lang="en-US" sz="3600" spc="65" dirty="0" err="1">
                <a:latin typeface="Roboto Condensed"/>
              </a:rPr>
              <a:t>động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trước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thiên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nhiên</a:t>
            </a:r>
            <a:r>
              <a:rPr lang="en-US" sz="3600" spc="65" dirty="0">
                <a:latin typeface="Roboto Condensed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090894" y="1847239"/>
            <a:ext cx="6640186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6"/>
              </a:lnSpc>
              <a:spcBef>
                <a:spcPct val="0"/>
              </a:spcBef>
            </a:pPr>
            <a:r>
              <a:rPr lang="en-US" sz="4690" spc="103" dirty="0" smtClean="0">
                <a:solidFill>
                  <a:srgbClr val="FF0000"/>
                </a:solidFill>
                <a:latin typeface="SVN-HC Green Grove" panose="02000000000000000000" pitchFamily="50" charset="0"/>
              </a:rPr>
              <a:t>6 </a:t>
            </a:r>
            <a:r>
              <a:rPr lang="en-US" sz="4690" spc="103" dirty="0">
                <a:solidFill>
                  <a:srgbClr val="FF0000"/>
                </a:solidFill>
                <a:latin typeface="SVN-HC Green Grove" panose="02000000000000000000" pitchFamily="50" charset="0"/>
              </a:rPr>
              <a:t>ĐỀ TÀI, CHỦ ĐỀ, BÀI HỌC GỢI RA TỪ CÂU CHUYỆN.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53600" y="3915099"/>
            <a:ext cx="774811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3600" spc="65" dirty="0" err="1">
                <a:latin typeface="Roboto Condensed Bold"/>
              </a:rPr>
              <a:t>Đề</a:t>
            </a:r>
            <a:r>
              <a:rPr lang="en-US" sz="3600" spc="65" dirty="0">
                <a:latin typeface="Roboto Condensed Bold"/>
              </a:rPr>
              <a:t> </a:t>
            </a:r>
            <a:r>
              <a:rPr lang="en-US" sz="3600" spc="65" dirty="0" err="1">
                <a:latin typeface="Roboto Condensed Bold"/>
              </a:rPr>
              <a:t>tài</a:t>
            </a:r>
            <a:r>
              <a:rPr lang="en-US" sz="3600" spc="65" dirty="0">
                <a:latin typeface="Roboto Condensed Bold"/>
              </a:rPr>
              <a:t>: </a:t>
            </a:r>
            <a:r>
              <a:rPr lang="en-US" sz="3600" spc="65" dirty="0" err="1">
                <a:latin typeface="Roboto Condensed"/>
              </a:rPr>
              <a:t>Thế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giới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trẻ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thơ</a:t>
            </a:r>
            <a:r>
              <a:rPr lang="en-US" sz="3600" spc="65" dirty="0">
                <a:latin typeface="Roboto Condensed"/>
              </a:rPr>
              <a:t> (</a:t>
            </a:r>
            <a:r>
              <a:rPr lang="en-US" sz="3600" spc="65" dirty="0" err="1">
                <a:latin typeface="Roboto Condensed"/>
              </a:rPr>
              <a:t>Hoặc</a:t>
            </a:r>
            <a:r>
              <a:rPr lang="en-US" sz="3600" spc="65" dirty="0">
                <a:latin typeface="Roboto Condensed"/>
              </a:rPr>
              <a:t>: </a:t>
            </a:r>
            <a:r>
              <a:rPr lang="en-US" sz="3600" spc="65" dirty="0" err="1">
                <a:latin typeface="Roboto Condensed"/>
              </a:rPr>
              <a:t>đề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tài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tuổi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thơ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trẻ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em</a:t>
            </a:r>
            <a:r>
              <a:rPr lang="en-US" sz="3600" spc="65" dirty="0">
                <a:latin typeface="Roboto Condensed"/>
              </a:rPr>
              <a:t>).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5105845"/>
            <a:ext cx="8538156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3600" spc="65" dirty="0" err="1">
                <a:latin typeface="Roboto Condensed Bold"/>
              </a:rPr>
              <a:t>Chủ</a:t>
            </a:r>
            <a:r>
              <a:rPr lang="en-US" sz="3600" spc="65" dirty="0">
                <a:latin typeface="Roboto Condensed Bold"/>
              </a:rPr>
              <a:t> </a:t>
            </a:r>
            <a:r>
              <a:rPr lang="en-US" sz="3600" spc="65" dirty="0" err="1">
                <a:latin typeface="Roboto Condensed Bold"/>
              </a:rPr>
              <a:t>đề</a:t>
            </a:r>
            <a:r>
              <a:rPr lang="en-US" sz="3600" spc="65" dirty="0">
                <a:latin typeface="Roboto Condensed Bold"/>
              </a:rPr>
              <a:t>: </a:t>
            </a:r>
          </a:p>
          <a:p>
            <a:pPr algn="just">
              <a:lnSpc>
                <a:spcPts val="4199"/>
              </a:lnSpc>
            </a:pPr>
            <a:r>
              <a:rPr lang="en-US" sz="3600" spc="65" dirty="0">
                <a:latin typeface="Roboto Condensed"/>
              </a:rPr>
              <a:t>+ Ca </a:t>
            </a:r>
            <a:r>
              <a:rPr lang="en-US" sz="3600" spc="65" dirty="0" err="1">
                <a:latin typeface="Roboto Condensed"/>
              </a:rPr>
              <a:t>ngợi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sức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sống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mãnh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liệt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và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kì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diệu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của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tự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nhiên</a:t>
            </a:r>
            <a:r>
              <a:rPr lang="en-US" sz="3600" spc="65" dirty="0">
                <a:latin typeface="Roboto Condensed"/>
              </a:rPr>
              <a:t>.</a:t>
            </a:r>
          </a:p>
          <a:p>
            <a:pPr algn="just">
              <a:lnSpc>
                <a:spcPts val="4199"/>
              </a:lnSpc>
            </a:pPr>
            <a:r>
              <a:rPr lang="en-US" sz="3600" spc="65" dirty="0">
                <a:latin typeface="Roboto Condensed"/>
              </a:rPr>
              <a:t>+ Ca </a:t>
            </a:r>
            <a:r>
              <a:rPr lang="en-US" sz="3600" spc="65" dirty="0" err="1">
                <a:latin typeface="Roboto Condensed"/>
              </a:rPr>
              <a:t>ngợi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sự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hồn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nhiên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trong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sáng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tấm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lòng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nhân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hậu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của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hai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anh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em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Mên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và</a:t>
            </a:r>
            <a:r>
              <a:rPr lang="en-US" sz="3600" spc="65" dirty="0">
                <a:latin typeface="Roboto Condensed"/>
              </a:rPr>
              <a:t> Mon.</a:t>
            </a:r>
          </a:p>
          <a:p>
            <a:pPr marL="647689" lvl="1" indent="-323844" algn="just">
              <a:lnSpc>
                <a:spcPts val="4199"/>
              </a:lnSpc>
              <a:buFont typeface="Arial"/>
              <a:buChar char="•"/>
            </a:pPr>
            <a:r>
              <a:rPr lang="en-US" sz="3600" spc="65" dirty="0" err="1">
                <a:latin typeface="Roboto Condensed Bold"/>
              </a:rPr>
              <a:t>Bài</a:t>
            </a:r>
            <a:r>
              <a:rPr lang="en-US" sz="3600" spc="65" dirty="0">
                <a:latin typeface="Roboto Condensed Bold"/>
              </a:rPr>
              <a:t> </a:t>
            </a:r>
            <a:r>
              <a:rPr lang="en-US" sz="3600" spc="65" dirty="0" err="1">
                <a:latin typeface="Roboto Condensed Bold"/>
              </a:rPr>
              <a:t>học</a:t>
            </a:r>
            <a:r>
              <a:rPr lang="en-US" sz="3600" spc="65" dirty="0">
                <a:latin typeface="Roboto Condensed Bold"/>
              </a:rPr>
              <a:t>: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Sống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hài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hòa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với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thiên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nhiên</a:t>
            </a:r>
            <a:r>
              <a:rPr lang="en-US" sz="3600" spc="65" dirty="0">
                <a:latin typeface="Roboto Condensed"/>
              </a:rPr>
              <a:t>, </a:t>
            </a:r>
            <a:r>
              <a:rPr lang="en-US" sz="3600" spc="65" dirty="0" err="1">
                <a:latin typeface="Roboto Condensed"/>
              </a:rPr>
              <a:t>trân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trọng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sự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sống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muôn</a:t>
            </a:r>
            <a:r>
              <a:rPr lang="en-US" sz="3600" spc="65" dirty="0">
                <a:latin typeface="Roboto Condensed"/>
              </a:rPr>
              <a:t> </a:t>
            </a:r>
            <a:r>
              <a:rPr lang="en-US" sz="3600" spc="65" dirty="0" err="1">
                <a:latin typeface="Roboto Condensed"/>
              </a:rPr>
              <a:t>loài</a:t>
            </a:r>
            <a:r>
              <a:rPr lang="en-US" sz="3600" spc="65" dirty="0">
                <a:latin typeface="Roboto Condensed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17441" y="2530248"/>
            <a:ext cx="2053118" cy="120947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501719" y="2315029"/>
            <a:ext cx="1437764" cy="14246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565579">
            <a:off x="-634657" y="8066016"/>
            <a:ext cx="1269315" cy="8562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75943" y="9106227"/>
            <a:ext cx="6942147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/>
          <p:nvPr/>
        </p:nvSpPr>
        <p:spPr>
          <a:xfrm>
            <a:off x="697940" y="495300"/>
            <a:ext cx="1515166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90489" indent="-323844" algn="just">
              <a:lnSpc>
                <a:spcPts val="4199"/>
              </a:lnSpc>
              <a:buFont typeface="Arial"/>
              <a:buChar char="•"/>
            </a:pPr>
            <a:r>
              <a:rPr lang="en-US" sz="4800" spc="65" dirty="0" err="1">
                <a:latin typeface="Roboto Condensed Bold"/>
              </a:rPr>
              <a:t>Đề</a:t>
            </a:r>
            <a:r>
              <a:rPr lang="en-US" sz="4800" spc="65" dirty="0">
                <a:latin typeface="Roboto Condensed Bold"/>
              </a:rPr>
              <a:t> </a:t>
            </a:r>
            <a:r>
              <a:rPr lang="en-US" sz="4800" spc="65" dirty="0" err="1">
                <a:latin typeface="Roboto Condensed Bold"/>
              </a:rPr>
              <a:t>tài</a:t>
            </a:r>
            <a:r>
              <a:rPr lang="en-US" sz="4800" spc="65" dirty="0">
                <a:latin typeface="Roboto Condensed Bold"/>
              </a:rPr>
              <a:t>: </a:t>
            </a:r>
            <a:r>
              <a:rPr lang="en-US" sz="4800" spc="65" dirty="0" err="1">
                <a:latin typeface="Roboto Condensed"/>
              </a:rPr>
              <a:t>Thế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giới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trẻ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thơ</a:t>
            </a:r>
            <a:r>
              <a:rPr lang="en-US" sz="4800" spc="65" dirty="0">
                <a:latin typeface="Roboto Condensed"/>
              </a:rPr>
              <a:t> (</a:t>
            </a:r>
            <a:r>
              <a:rPr lang="en-US" sz="4800" spc="65" dirty="0" err="1">
                <a:latin typeface="Roboto Condensed"/>
              </a:rPr>
              <a:t>Hoặc</a:t>
            </a:r>
            <a:r>
              <a:rPr lang="en-US" sz="4800" spc="65" dirty="0">
                <a:latin typeface="Roboto Condensed"/>
              </a:rPr>
              <a:t>: </a:t>
            </a:r>
            <a:r>
              <a:rPr lang="en-US" sz="4800" spc="65" dirty="0" err="1">
                <a:latin typeface="Roboto Condensed"/>
              </a:rPr>
              <a:t>đề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tài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tuổi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thơ</a:t>
            </a:r>
            <a:r>
              <a:rPr lang="en-US" sz="4800" spc="65" dirty="0">
                <a:latin typeface="Roboto Condensed"/>
              </a:rPr>
              <a:t>, </a:t>
            </a:r>
            <a:r>
              <a:rPr lang="en-US" sz="4800" spc="65" dirty="0" err="1">
                <a:latin typeface="Roboto Condensed"/>
              </a:rPr>
              <a:t>trẻ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em</a:t>
            </a:r>
            <a:r>
              <a:rPr lang="en-US" sz="4800" spc="65" dirty="0">
                <a:latin typeface="Roboto Condensed"/>
              </a:rPr>
              <a:t>).</a:t>
            </a:r>
          </a:p>
        </p:txBody>
      </p:sp>
      <p:sp>
        <p:nvSpPr>
          <p:cNvPr id="3" name="TextBox 14"/>
          <p:cNvSpPr txBox="1"/>
          <p:nvPr/>
        </p:nvSpPr>
        <p:spPr>
          <a:xfrm>
            <a:off x="697940" y="1543868"/>
            <a:ext cx="16066060" cy="6524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689" lvl="1" indent="-323844" algn="just">
              <a:lnSpc>
                <a:spcPct val="150000"/>
              </a:lnSpc>
              <a:buFont typeface="Arial"/>
              <a:buChar char="•"/>
            </a:pPr>
            <a:r>
              <a:rPr lang="en-US" sz="4800" spc="65" dirty="0" err="1">
                <a:latin typeface="Roboto Condensed Bold"/>
              </a:rPr>
              <a:t>Chủ</a:t>
            </a:r>
            <a:r>
              <a:rPr lang="en-US" sz="4800" spc="65" dirty="0">
                <a:latin typeface="Roboto Condensed Bold"/>
              </a:rPr>
              <a:t> </a:t>
            </a:r>
            <a:r>
              <a:rPr lang="en-US" sz="4800" spc="65" dirty="0" err="1">
                <a:latin typeface="Roboto Condensed Bold"/>
              </a:rPr>
              <a:t>đề</a:t>
            </a:r>
            <a:r>
              <a:rPr lang="en-US" sz="4800" spc="65" dirty="0">
                <a:latin typeface="Roboto Condensed Bold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4800" spc="65" dirty="0">
                <a:latin typeface="Roboto Condensed"/>
              </a:rPr>
              <a:t>+ Ca </a:t>
            </a:r>
            <a:r>
              <a:rPr lang="en-US" sz="4800" spc="65" dirty="0" err="1">
                <a:latin typeface="Roboto Condensed"/>
              </a:rPr>
              <a:t>ngợi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sức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sống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mãnh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liệt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và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kì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diệu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của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tự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nhiên</a:t>
            </a:r>
            <a:r>
              <a:rPr lang="en-US" sz="4800" spc="65" dirty="0">
                <a:latin typeface="Roboto Condensed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800" spc="65" dirty="0">
                <a:latin typeface="Roboto Condensed"/>
              </a:rPr>
              <a:t>+ Ca </a:t>
            </a:r>
            <a:r>
              <a:rPr lang="en-US" sz="4800" spc="65" dirty="0" err="1">
                <a:latin typeface="Roboto Condensed"/>
              </a:rPr>
              <a:t>ngợi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sự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hồn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nhiên</a:t>
            </a:r>
            <a:r>
              <a:rPr lang="en-US" sz="4800" spc="65" dirty="0">
                <a:latin typeface="Roboto Condensed"/>
              </a:rPr>
              <a:t>, </a:t>
            </a:r>
            <a:r>
              <a:rPr lang="en-US" sz="4800" spc="65" dirty="0" err="1">
                <a:latin typeface="Roboto Condensed"/>
              </a:rPr>
              <a:t>trong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sáng</a:t>
            </a:r>
            <a:r>
              <a:rPr lang="en-US" sz="4800" spc="65" dirty="0">
                <a:latin typeface="Roboto Condensed"/>
              </a:rPr>
              <a:t>, </a:t>
            </a:r>
            <a:r>
              <a:rPr lang="en-US" sz="4800" spc="65" dirty="0" err="1">
                <a:latin typeface="Roboto Condensed"/>
              </a:rPr>
              <a:t>tấm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lòng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nhân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hậu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của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hai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anh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em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Mên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và</a:t>
            </a:r>
            <a:r>
              <a:rPr lang="en-US" sz="4800" spc="65" dirty="0">
                <a:latin typeface="Roboto Condensed"/>
              </a:rPr>
              <a:t> Mon.</a:t>
            </a:r>
          </a:p>
          <a:p>
            <a:pPr marL="647689" lvl="1" indent="-323844" algn="just">
              <a:lnSpc>
                <a:spcPct val="150000"/>
              </a:lnSpc>
              <a:buFont typeface="Arial"/>
              <a:buChar char="•"/>
            </a:pPr>
            <a:r>
              <a:rPr lang="en-US" sz="4800" spc="65" dirty="0" err="1">
                <a:latin typeface="Roboto Condensed Bold"/>
              </a:rPr>
              <a:t>Bài</a:t>
            </a:r>
            <a:r>
              <a:rPr lang="en-US" sz="4800" spc="65" dirty="0">
                <a:latin typeface="Roboto Condensed Bold"/>
              </a:rPr>
              <a:t> </a:t>
            </a:r>
            <a:r>
              <a:rPr lang="en-US" sz="4800" spc="65" dirty="0" err="1">
                <a:latin typeface="Roboto Condensed Bold"/>
              </a:rPr>
              <a:t>học</a:t>
            </a:r>
            <a:r>
              <a:rPr lang="en-US" sz="4800" spc="65" dirty="0">
                <a:latin typeface="Roboto Condensed Bold"/>
              </a:rPr>
              <a:t>: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Sống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hài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hòa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với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thiên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nhiên</a:t>
            </a:r>
            <a:r>
              <a:rPr lang="en-US" sz="4800" spc="65" dirty="0">
                <a:latin typeface="Roboto Condensed"/>
              </a:rPr>
              <a:t>, </a:t>
            </a:r>
            <a:r>
              <a:rPr lang="en-US" sz="4800" spc="65" dirty="0" err="1">
                <a:latin typeface="Roboto Condensed"/>
              </a:rPr>
              <a:t>trân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trọng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sự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sống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muôn</a:t>
            </a:r>
            <a:r>
              <a:rPr lang="en-US" sz="4800" spc="65" dirty="0">
                <a:latin typeface="Roboto Condensed"/>
              </a:rPr>
              <a:t> </a:t>
            </a:r>
            <a:r>
              <a:rPr lang="en-US" sz="4800" spc="65" dirty="0" err="1">
                <a:latin typeface="Roboto Condensed"/>
              </a:rPr>
              <a:t>loài</a:t>
            </a:r>
            <a:r>
              <a:rPr lang="en-US" sz="4800" spc="65" dirty="0">
                <a:latin typeface="Roboto Condense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114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2506" y="-2881609"/>
            <a:ext cx="20638077" cy="107833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08185" y="3134490"/>
            <a:ext cx="2901200" cy="30451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31537">
            <a:off x="1196236" y="-1017809"/>
            <a:ext cx="3892924" cy="2477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256697" y="-429836"/>
            <a:ext cx="2707508" cy="1599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72320" y="8532100"/>
            <a:ext cx="3084460" cy="29947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071783" y="-2088819"/>
            <a:ext cx="3187517" cy="3170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91025" y="8725700"/>
            <a:ext cx="535521" cy="532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473254" y="3896132"/>
            <a:ext cx="5205667" cy="6133334"/>
          </a:xfrm>
          <a:prstGeom prst="rect">
            <a:avLst/>
          </a:prstGeom>
        </p:spPr>
      </p:pic>
      <p:graphicFrame>
        <p:nvGraphicFramePr>
          <p:cNvPr id="10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169937"/>
              </p:ext>
            </p:extLst>
          </p:nvPr>
        </p:nvGraphicFramePr>
        <p:xfrm>
          <a:off x="7179959" y="4203788"/>
          <a:ext cx="10311066" cy="5362574"/>
        </p:xfrm>
        <a:graphic>
          <a:graphicData uri="http://schemas.openxmlformats.org/drawingml/2006/table">
            <a:tbl>
              <a:tblPr/>
              <a:tblGrid>
                <a:gridCol w="29347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762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2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mở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Bắt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đầu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lại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từ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Mon/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chứng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kiến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chìa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vôi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  <a:endParaRPr lang="en-US" sz="2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03814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Thân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(3-5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Miêu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tả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bầy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bay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lên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: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những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chú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chim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hình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ảnh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thiên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nhiên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xung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quanh</a:t>
                      </a:r>
                      <a:r>
                        <a:rPr lang="en-US" sz="2900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...</a:t>
                      </a:r>
                    </a:p>
                    <a:p>
                      <a:pPr algn="just"/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-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Mên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/Mon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đó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.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2938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Kết</a:t>
                      </a:r>
                      <a:r>
                        <a:rPr lang="en-US" sz="2900" b="1" dirty="0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b="1" dirty="0" err="1"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đoạn</a:t>
                      </a:r>
                      <a:endParaRPr lang="en-US" sz="2900" b="1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  <a:p>
                      <a:pPr algn="ctr"/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(1 </a:t>
                      </a:r>
                      <a:r>
                        <a:rPr lang="en-US" sz="2900" b="1" dirty="0" err="1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câu</a:t>
                      </a:r>
                      <a:r>
                        <a:rPr lang="en-US" sz="2900" b="1" dirty="0">
                          <a:solidFill>
                            <a:srgbClr val="454B85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)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Khái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quát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nghĩ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nhân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vật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,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hoặc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kể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sự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việc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tiếp</a:t>
                      </a:r>
                      <a:r>
                        <a:rPr lang="en-US" sz="2900" dirty="0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2900" dirty="0" err="1">
                          <a:solidFill>
                            <a:srgbClr val="000000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theo.</a:t>
                      </a:r>
                      <a:endParaRPr lang="en-US" sz="2900" dirty="0">
                        <a:latin typeface="Roboto Condensed" panose="02000000000000000000" pitchFamily="2" charset="0"/>
                        <a:ea typeface="Roboto Condensed" panose="02000000000000000000" pitchFamily="2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E74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BF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1"/>
          <p:cNvSpPr txBox="1"/>
          <p:nvPr/>
        </p:nvSpPr>
        <p:spPr>
          <a:xfrm>
            <a:off x="1700716" y="1620665"/>
            <a:ext cx="4750743" cy="124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>
                <a:solidFill>
                  <a:srgbClr val="CF6499"/>
                </a:solidFill>
                <a:latin typeface="SVN-HC 1"/>
              </a:rPr>
              <a:t>3. Luyện tập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96052" y="1872845"/>
            <a:ext cx="10294973" cy="188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99"/>
              </a:lnSpc>
            </a:pP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Viết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đoạn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văn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 (5-7 </a:t>
            </a:r>
            <a:r>
              <a:rPr lang="en-US" sz="3399" spc="74" dirty="0" err="1">
                <a:solidFill>
                  <a:srgbClr val="6561AF"/>
                </a:solidFill>
                <a:latin typeface="Roboto Condensed Bold"/>
              </a:rPr>
              <a:t>câu</a:t>
            </a:r>
            <a:r>
              <a:rPr lang="en-US" sz="3399" spc="74" dirty="0">
                <a:solidFill>
                  <a:srgbClr val="6561AF"/>
                </a:solidFill>
                <a:latin typeface="Roboto Condensed Bold"/>
              </a:rPr>
              <a:t>)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lại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sự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việc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bầy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chim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chìa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bay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khỏi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mặt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sông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bằng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lời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của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một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trong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hai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nhân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vật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Mên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hoặc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Mon (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ngôi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kể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thứ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 </a:t>
            </a:r>
            <a:r>
              <a:rPr lang="en-US" sz="3399" spc="74" dirty="0" err="1">
                <a:solidFill>
                  <a:srgbClr val="6561AF"/>
                </a:solidFill>
                <a:latin typeface="Roboto Condensed"/>
              </a:rPr>
              <a:t>nhất</a:t>
            </a:r>
            <a:r>
              <a:rPr lang="en-US" sz="3399" spc="74" dirty="0">
                <a:solidFill>
                  <a:srgbClr val="6561AF"/>
                </a:solidFill>
                <a:latin typeface="Roboto Condensed"/>
              </a:rPr>
              <a:t>).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65756" y="1620665"/>
            <a:ext cx="4508450" cy="1249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68"/>
              </a:lnSpc>
              <a:spcBef>
                <a:spcPct val="0"/>
              </a:spcBef>
            </a:pPr>
            <a:r>
              <a:rPr lang="en-US" sz="7422" spc="163">
                <a:solidFill>
                  <a:srgbClr val="F38023"/>
                </a:solidFill>
                <a:latin typeface="SVN-HC 1"/>
              </a:rPr>
              <a:t>4. Vận dụng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978994" y="-132055"/>
            <a:ext cx="2235480" cy="23024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DF9F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8907">
            <a:off x="8560962" y="1975957"/>
            <a:ext cx="6906829" cy="6906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4512">
            <a:off x="1063686" y="3099969"/>
            <a:ext cx="7188925" cy="757453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 rot="21131799">
            <a:off x="2620654" y="5095835"/>
            <a:ext cx="4074989" cy="346990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40"/>
              </a:lnSpc>
            </a:pP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Câu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hỏi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1: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Mên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và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Mon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đã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khóc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chứng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kiến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cảnh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bầy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chim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chìa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vôi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bay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bờ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.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Điều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đó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khiến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em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suy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nghĩ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gì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về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tình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cảm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của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con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người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với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thế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giới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loài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 </a:t>
            </a:r>
            <a:r>
              <a:rPr lang="en-US" sz="2800" dirty="0" err="1">
                <a:solidFill>
                  <a:srgbClr val="013989"/>
                </a:solidFill>
                <a:latin typeface="Roboto Condensed Bold"/>
              </a:rPr>
              <a:t>vật</a:t>
            </a:r>
            <a:r>
              <a:rPr lang="en-US" sz="2800" dirty="0">
                <a:solidFill>
                  <a:srgbClr val="013989"/>
                </a:solidFill>
                <a:latin typeface="Roboto Condensed Bold"/>
              </a:rPr>
              <a:t>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080169" y="2428874"/>
            <a:ext cx="5751014" cy="595319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Câu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hỏi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2: </a:t>
            </a:r>
          </a:p>
          <a:p>
            <a:pPr marL="561342" lvl="1" indent="-280671" algn="just">
              <a:lnSpc>
                <a:spcPts val="3380"/>
              </a:lnSpc>
              <a:buFont typeface="Arial"/>
              <a:buChar char="•"/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Hãy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chia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sẻ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một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yêu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quý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đồng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thời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bày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tỏ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nhớ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kỉ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niệm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đó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(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Chẳng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hạn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: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,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mất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con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nuôi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tìm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lại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được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...). </a:t>
            </a:r>
          </a:p>
          <a:p>
            <a:pPr algn="just">
              <a:lnSpc>
                <a:spcPts val="3380"/>
              </a:lnSpc>
            </a:pPr>
            <a:endParaRPr lang="en-US" sz="2600" dirty="0">
              <a:solidFill>
                <a:srgbClr val="FDF9FD"/>
              </a:solidFill>
              <a:latin typeface="Roboto Condensed Bold"/>
            </a:endParaRPr>
          </a:p>
          <a:p>
            <a:pPr marL="561342" lvl="1" indent="-280671" algn="just">
              <a:lnSpc>
                <a:spcPts val="3380"/>
              </a:lnSpc>
              <a:buFont typeface="Arial"/>
              <a:buChar char="•"/>
            </a:pP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xúc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của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em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ấy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có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điểm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gì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chung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với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Mên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và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Mon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khi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chứng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kiến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cảnh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đàn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chim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bay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về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bờ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DF9FD"/>
                </a:solidFill>
                <a:latin typeface="Roboto Condensed Bold"/>
              </a:rPr>
              <a:t>không</a:t>
            </a:r>
            <a:r>
              <a:rPr lang="en-US" sz="2600" dirty="0">
                <a:solidFill>
                  <a:srgbClr val="FDF9FD"/>
                </a:solidFill>
                <a:latin typeface="Roboto Condensed Bold"/>
              </a:rPr>
              <a:t>?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69631" y="2432208"/>
            <a:ext cx="879007" cy="87581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269631" y="4717718"/>
            <a:ext cx="4199394" cy="52739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709522" y="1431349"/>
            <a:ext cx="2741499" cy="287752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24560" y="4139313"/>
            <a:ext cx="608279" cy="602750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70239" y="8841966"/>
            <a:ext cx="2452990" cy="1445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20231" y="1512832"/>
            <a:ext cx="1055325" cy="10514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887331" y="7200900"/>
            <a:ext cx="2335321" cy="23268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87586" y="-1007501"/>
            <a:ext cx="3199745" cy="20362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229572">
            <a:off x="13820233" y="-613290"/>
            <a:ext cx="3478709" cy="20556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 l="4583" b="8923"/>
          <a:stretch>
            <a:fillRect/>
          </a:stretch>
        </p:blipFill>
        <p:spPr>
          <a:xfrm>
            <a:off x="7935766" y="4114491"/>
            <a:ext cx="2416468" cy="20580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1154" y="2564320"/>
            <a:ext cx="6546433" cy="843217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2482254" y="3086100"/>
            <a:ext cx="4342797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3034652"/>
            <a:ext cx="7409665" cy="2962252"/>
            <a:chOff x="0" y="0"/>
            <a:chExt cx="9879554" cy="394966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9879554" cy="394966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912654" y="1319514"/>
              <a:ext cx="8350936" cy="15612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59"/>
                </a:lnSpc>
              </a:pPr>
              <a:r>
                <a:rPr lang="en-US" sz="3399">
                  <a:solidFill>
                    <a:srgbClr val="892959"/>
                  </a:solidFill>
                  <a:latin typeface="Roboto Condensed Bold"/>
                </a:rPr>
                <a:t>Nhiệm vụ 1:</a:t>
              </a:r>
              <a:r>
                <a:rPr lang="en-US" sz="3399">
                  <a:solidFill>
                    <a:srgbClr val="892959"/>
                  </a:solidFill>
                  <a:latin typeface="Roboto Condensed"/>
                </a:rPr>
                <a:t> HS nhắc lại các </a:t>
              </a:r>
              <a:r>
                <a:rPr lang="en-US" sz="3399">
                  <a:solidFill>
                    <a:srgbClr val="892959"/>
                  </a:solidFill>
                  <a:latin typeface="Roboto Condensed Bold"/>
                </a:rPr>
                <a:t>yếu tố đặc trưng </a:t>
              </a:r>
              <a:r>
                <a:rPr lang="en-US" sz="3399">
                  <a:solidFill>
                    <a:srgbClr val="892959"/>
                  </a:solidFill>
                  <a:latin typeface="Roboto Condensed"/>
                </a:rPr>
                <a:t>của truyện đã được học.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11032">
            <a:off x="-1886478" y="6407554"/>
            <a:ext cx="22459949" cy="77588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26598">
            <a:off x="7677538" y="-1862492"/>
            <a:ext cx="3836595" cy="37249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18371" y="1142726"/>
            <a:ext cx="976820" cy="97326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072072" y="672359"/>
            <a:ext cx="472083" cy="4703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543527">
            <a:off x="15994978" y="7102183"/>
            <a:ext cx="1254717" cy="6273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786462" y="1263883"/>
            <a:ext cx="6285610" cy="799441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485391" y="6532266"/>
            <a:ext cx="2109269" cy="27260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8700" y="6473154"/>
            <a:ext cx="8018016" cy="4129278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485989" y="1362532"/>
            <a:ext cx="11727439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350" dirty="0">
                <a:solidFill>
                  <a:srgbClr val="446889"/>
                </a:solidFill>
                <a:latin typeface="SVN-HC Rostrum" panose="02000506000000020003" pitchFamily="50" charset="0"/>
              </a:rPr>
              <a:t>GIỚI THIỆU TRI THỨC NGỮ VĂN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901">
            <a:off x="-2085974" y="-3879446"/>
            <a:ext cx="22459949" cy="77588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51371" y="-1232377"/>
            <a:ext cx="3105433" cy="32595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81008" y="8535783"/>
            <a:ext cx="2452990" cy="14450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20437" y="3034652"/>
            <a:ext cx="2877725" cy="1831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04566" y="-792990"/>
            <a:ext cx="2329432" cy="231672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85989" y="1362532"/>
            <a:ext cx="11727439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350" dirty="0">
                <a:solidFill>
                  <a:srgbClr val="446889"/>
                </a:solidFill>
                <a:latin typeface="SVN-HC Rostrum" panose="02000506000000020003" pitchFamily="50" charset="0"/>
              </a:rPr>
              <a:t>GIỚI THIỆU TRI THỨC NGỮ VĂN</a:t>
            </a:r>
          </a:p>
        </p:txBody>
      </p:sp>
      <p:grpSp>
        <p:nvGrpSpPr>
          <p:cNvPr id="14" name="Group 14"/>
          <p:cNvGrpSpPr/>
          <p:nvPr/>
        </p:nvGrpSpPr>
        <p:grpSpPr>
          <a:xfrm rot="82945">
            <a:off x="5471127" y="3506411"/>
            <a:ext cx="4833926" cy="5694408"/>
            <a:chOff x="0" y="0"/>
            <a:chExt cx="711200" cy="837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11200" cy="837800"/>
            </a:xfrm>
            <a:custGeom>
              <a:avLst/>
              <a:gdLst/>
              <a:ahLst/>
              <a:cxnLst/>
              <a:rect l="l" t="t" r="r" b="b"/>
              <a:pathLst>
                <a:path w="711200" h="837800">
                  <a:moveTo>
                    <a:pt x="355600" y="0"/>
                  </a:moveTo>
                  <a:lnTo>
                    <a:pt x="499725" y="164230"/>
                  </a:lnTo>
                  <a:lnTo>
                    <a:pt x="711200" y="209450"/>
                  </a:lnTo>
                  <a:lnTo>
                    <a:pt x="643849" y="418900"/>
                  </a:lnTo>
                  <a:lnTo>
                    <a:pt x="711200" y="628350"/>
                  </a:lnTo>
                  <a:lnTo>
                    <a:pt x="499725" y="673570"/>
                  </a:lnTo>
                  <a:lnTo>
                    <a:pt x="355600" y="837800"/>
                  </a:lnTo>
                  <a:lnTo>
                    <a:pt x="211475" y="673570"/>
                  </a:lnTo>
                  <a:lnTo>
                    <a:pt x="0" y="628350"/>
                  </a:lnTo>
                  <a:lnTo>
                    <a:pt x="67351" y="418900"/>
                  </a:lnTo>
                  <a:lnTo>
                    <a:pt x="0" y="209450"/>
                  </a:lnTo>
                  <a:lnTo>
                    <a:pt x="211475" y="164230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88900" y="88900"/>
              <a:ext cx="533400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THINK: 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HS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suy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nghĩ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trong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2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phút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,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dựa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vào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phần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ở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nhà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để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hoàn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thành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Phiếu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học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tập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số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1 (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Tìm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hiểu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tri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thức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thể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loại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truyện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).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087258" y="3034652"/>
            <a:ext cx="10093750" cy="1164350"/>
            <a:chOff x="0" y="0"/>
            <a:chExt cx="508462" cy="5865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08462" cy="58653"/>
            </a:xfrm>
            <a:custGeom>
              <a:avLst/>
              <a:gdLst/>
              <a:ahLst/>
              <a:cxnLst/>
              <a:rect l="l" t="t" r="r" b="b"/>
              <a:pathLst>
                <a:path w="508462" h="58653">
                  <a:moveTo>
                    <a:pt x="0" y="0"/>
                  </a:moveTo>
                  <a:lnTo>
                    <a:pt x="508462" y="0"/>
                  </a:lnTo>
                  <a:lnTo>
                    <a:pt x="508462" y="58653"/>
                  </a:lnTo>
                  <a:lnTo>
                    <a:pt x="0" y="58653"/>
                  </a:lnTo>
                  <a:close/>
                </a:path>
              </a:pathLst>
            </a:custGeom>
            <a:solidFill>
              <a:srgbClr val="454B85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>
                <a:lnSpc>
                  <a:spcPts val="4555"/>
                </a:lnSpc>
              </a:pPr>
              <a:r>
                <a:rPr lang="en-US" sz="3399">
                  <a:solidFill>
                    <a:srgbClr val="FFFFFF"/>
                  </a:solidFill>
                  <a:latin typeface="Roboto Condensed"/>
                </a:rPr>
                <a:t>Nhiệm vụ 2: Thực hiện hoạt động </a:t>
              </a:r>
              <a:r>
                <a:rPr lang="en-US" sz="3399">
                  <a:solidFill>
                    <a:srgbClr val="FFFFFF"/>
                  </a:solidFill>
                  <a:latin typeface="Roboto Condensed Bold"/>
                </a:rPr>
                <a:t>Think-pair-share.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8797" y="5276157"/>
            <a:ext cx="4116577" cy="4704660"/>
            <a:chOff x="0" y="0"/>
            <a:chExt cx="7112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11200" cy="812800"/>
            </a:xfrm>
            <a:custGeom>
              <a:avLst/>
              <a:gdLst/>
              <a:ahLst/>
              <a:cxnLst/>
              <a:rect l="l" t="t" r="r" b="b"/>
              <a:pathLst>
                <a:path w="711200" h="812800">
                  <a:moveTo>
                    <a:pt x="355600" y="0"/>
                  </a:moveTo>
                  <a:lnTo>
                    <a:pt x="499725" y="159329"/>
                  </a:lnTo>
                  <a:lnTo>
                    <a:pt x="711200" y="203200"/>
                  </a:lnTo>
                  <a:lnTo>
                    <a:pt x="643849" y="406400"/>
                  </a:lnTo>
                  <a:lnTo>
                    <a:pt x="711200" y="609600"/>
                  </a:lnTo>
                  <a:lnTo>
                    <a:pt x="499725" y="653471"/>
                  </a:lnTo>
                  <a:lnTo>
                    <a:pt x="355600" y="812800"/>
                  </a:lnTo>
                  <a:lnTo>
                    <a:pt x="211475" y="653471"/>
                  </a:lnTo>
                  <a:lnTo>
                    <a:pt x="0" y="609600"/>
                  </a:lnTo>
                  <a:lnTo>
                    <a:pt x="67351" y="406400"/>
                  </a:lnTo>
                  <a:lnTo>
                    <a:pt x="0" y="203200"/>
                  </a:lnTo>
                  <a:lnTo>
                    <a:pt x="211475" y="159329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88900" y="88900"/>
              <a:ext cx="533400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PAIR: 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Sau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đó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, HS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trao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đổi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với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bạn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bên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cạnh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kết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quả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bài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làm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của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mình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.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-590177">
            <a:off x="14405374" y="4199002"/>
            <a:ext cx="3798383" cy="4341010"/>
            <a:chOff x="0" y="0"/>
            <a:chExt cx="7112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11200" cy="812800"/>
            </a:xfrm>
            <a:custGeom>
              <a:avLst/>
              <a:gdLst/>
              <a:ahLst/>
              <a:cxnLst/>
              <a:rect l="l" t="t" r="r" b="b"/>
              <a:pathLst>
                <a:path w="711200" h="812800">
                  <a:moveTo>
                    <a:pt x="355600" y="0"/>
                  </a:moveTo>
                  <a:lnTo>
                    <a:pt x="499725" y="159329"/>
                  </a:lnTo>
                  <a:lnTo>
                    <a:pt x="711200" y="203200"/>
                  </a:lnTo>
                  <a:lnTo>
                    <a:pt x="643849" y="406400"/>
                  </a:lnTo>
                  <a:lnTo>
                    <a:pt x="711200" y="609600"/>
                  </a:lnTo>
                  <a:lnTo>
                    <a:pt x="499725" y="653471"/>
                  </a:lnTo>
                  <a:lnTo>
                    <a:pt x="355600" y="812800"/>
                  </a:lnTo>
                  <a:lnTo>
                    <a:pt x="211475" y="653471"/>
                  </a:lnTo>
                  <a:lnTo>
                    <a:pt x="0" y="609600"/>
                  </a:lnTo>
                  <a:lnTo>
                    <a:pt x="67351" y="406400"/>
                  </a:lnTo>
                  <a:lnTo>
                    <a:pt x="0" y="203200"/>
                  </a:lnTo>
                  <a:lnTo>
                    <a:pt x="211475" y="159329"/>
                  </a:lnTo>
                  <a:lnTo>
                    <a:pt x="355600" y="0"/>
                  </a:lnTo>
                  <a:close/>
                </a:path>
              </a:pathLst>
            </a:custGeom>
            <a:solidFill>
              <a:srgbClr val="FFFFFF">
                <a:alpha val="77647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88900" y="88900"/>
              <a:ext cx="533400" cy="558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20"/>
                </a:lnSpc>
              </a:pPr>
              <a:r>
                <a:rPr lang="en-US" sz="2800" b="1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SHARE: 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HS chia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sẻ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kết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quả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cuối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cùng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sau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khi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đã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thảo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luận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với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 </a:t>
              </a:r>
              <a:r>
                <a:rPr lang="en-US" sz="2800" dirty="0" err="1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bạn</a:t>
              </a:r>
              <a:r>
                <a:rPr lang="en-US" sz="2800" dirty="0">
                  <a:solidFill>
                    <a:srgbClr val="252D76">
                      <a:alpha val="77647"/>
                    </a:srgbClr>
                  </a:solidFill>
                  <a:latin typeface="Roboto Condensed"/>
                </a:rPr>
                <a:t>.</a:t>
              </a: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-433457">
            <a:off x="1417813" y="3240989"/>
            <a:ext cx="4579653" cy="647758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663268">
            <a:off x="-1623570" y="1488768"/>
            <a:ext cx="3943391" cy="5420469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="" xmlns:a16="http://schemas.microsoft.com/office/drawing/2014/main" id="{8F32677B-1040-2077-A6FD-0556D12264D7}"/>
              </a:ext>
            </a:extLst>
          </p:cNvPr>
          <p:cNvSpPr txBox="1"/>
          <p:nvPr/>
        </p:nvSpPr>
        <p:spPr>
          <a:xfrm>
            <a:off x="6167518" y="3250679"/>
            <a:ext cx="1225699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Nhiệm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vụ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2: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Thực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hiện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hoạt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0" i="0" u="none" strike="noStrike" dirty="0" err="1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động</a:t>
            </a:r>
            <a:r>
              <a:rPr lang="en-US" sz="3800" b="0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 </a:t>
            </a:r>
            <a:r>
              <a:rPr lang="en-US" sz="3800" b="1" i="0" u="none" strike="noStrike" dirty="0">
                <a:solidFill>
                  <a:srgbClr val="FFFFFF"/>
                </a:solidFill>
                <a:effectLst/>
                <a:latin typeface="Roboto Condensed" panose="02000000000000000000" pitchFamily="2" charset="0"/>
                <a:ea typeface="Roboto Condensed" panose="02000000000000000000" pitchFamily="2" charset="0"/>
              </a:rPr>
              <a:t>Think-pair-share</a:t>
            </a:r>
            <a:endParaRPr lang="en-US" sz="3800" dirty="0"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 err="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</a:t>
              </a: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 7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31976" y="3253173"/>
            <a:ext cx="6756024" cy="64857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66610">
            <a:off x="720955" y="4381412"/>
            <a:ext cx="5135016" cy="513501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97159" y="2948258"/>
            <a:ext cx="14543136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  <a:spcBef>
                <a:spcPct val="0"/>
              </a:spcBef>
            </a:pP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Bên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cạnh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cốt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truyện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nhân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vật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người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chuyện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lời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kể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,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thể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loại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truyện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còn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có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những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yếu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tố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quan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trọng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 </a:t>
            </a:r>
            <a:r>
              <a:rPr lang="en-US" sz="3399" dirty="0" err="1">
                <a:solidFill>
                  <a:srgbClr val="010E3D"/>
                </a:solidFill>
                <a:latin typeface="Roboto Condensed"/>
              </a:rPr>
              <a:t>như</a:t>
            </a:r>
            <a:r>
              <a:rPr lang="en-US" sz="3399" dirty="0">
                <a:solidFill>
                  <a:srgbClr val="010E3D"/>
                </a:solidFill>
                <a:latin typeface="Roboto Condensed"/>
              </a:rPr>
              <a:t>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12713">
            <a:off x="5358900" y="3412474"/>
            <a:ext cx="6577420" cy="69302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434242" y="5137720"/>
            <a:ext cx="3518757" cy="28978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3200" dirty="0" err="1">
                <a:solidFill>
                  <a:srgbClr val="FFFFFF"/>
                </a:solidFill>
                <a:latin typeface="Roboto Condensed Bold"/>
              </a:rPr>
              <a:t>Đề</a:t>
            </a: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 Bold"/>
              </a:rPr>
              <a:t>tài</a:t>
            </a:r>
            <a:r>
              <a:rPr lang="en-US" sz="3200" dirty="0">
                <a:solidFill>
                  <a:srgbClr val="FFFFFF"/>
                </a:solidFill>
                <a:latin typeface="Roboto Condensed Bold"/>
              </a:rPr>
              <a:t>: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phạm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vi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đời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sống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phản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ánh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trong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tác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phẩm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văn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Roboto Condensed"/>
              </a:rPr>
              <a:t>học</a:t>
            </a:r>
            <a:r>
              <a:rPr lang="en-US" sz="3200" dirty="0">
                <a:solidFill>
                  <a:srgbClr val="FFFFFF"/>
                </a:solidFill>
                <a:latin typeface="Roboto Condensed"/>
              </a:rPr>
              <a:t>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20182" y="1473070"/>
            <a:ext cx="8411298" cy="1193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00"/>
              </a:lnSpc>
              <a:spcBef>
                <a:spcPct val="0"/>
              </a:spcBef>
            </a:pPr>
            <a:r>
              <a:rPr lang="en-US" sz="7000" spc="350" dirty="0">
                <a:solidFill>
                  <a:srgbClr val="892959"/>
                </a:solidFill>
                <a:latin typeface="SVN-HC Green Grove" panose="02000000000000000000" pitchFamily="50" charset="0"/>
              </a:rPr>
              <a:t>I. TRI THỨC ĐỌC HIỂU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16362" y="5464272"/>
            <a:ext cx="3811721" cy="289783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just">
              <a:lnSpc>
                <a:spcPts val="3380"/>
              </a:lnSpc>
            </a:pPr>
            <a:r>
              <a:rPr lang="en-US" sz="2600" dirty="0">
                <a:solidFill>
                  <a:srgbClr val="3F0584"/>
                </a:solidFill>
                <a:latin typeface="Roboto Condensed Bold"/>
              </a:rPr>
              <a:t>Chi </a:t>
            </a:r>
            <a:r>
              <a:rPr lang="en-US" sz="2600" dirty="0" err="1">
                <a:solidFill>
                  <a:srgbClr val="3F0584"/>
                </a:solidFill>
                <a:latin typeface="Roboto Condensed Bold"/>
              </a:rPr>
              <a:t>tiết</a:t>
            </a:r>
            <a:r>
              <a:rPr lang="en-US" sz="2600" dirty="0">
                <a:solidFill>
                  <a:srgbClr val="3F0584"/>
                </a:solidFill>
                <a:latin typeface="Roboto Condensed Bold"/>
              </a:rPr>
              <a:t>: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Là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yếu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tố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nhỏ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nhất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tạo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nên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thế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giới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hình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tượng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(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thiên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nhiên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, con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người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,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sự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kiện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...)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nhưng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có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tầm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quan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trọng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đặc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biệt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trong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việc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đem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lại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sự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sinh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động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,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lôi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cuốn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cho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tác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phẩm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văn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3F0584"/>
                </a:solidFill>
                <a:latin typeface="Roboto Condensed"/>
              </a:rPr>
              <a:t>học</a:t>
            </a:r>
            <a:r>
              <a:rPr lang="en-US" sz="2600" dirty="0">
                <a:solidFill>
                  <a:srgbClr val="3F0584"/>
                </a:solidFill>
                <a:latin typeface="Roboto Condensed"/>
              </a:rPr>
              <a:t>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709080" y="5653949"/>
            <a:ext cx="4144677" cy="26474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380"/>
              </a:lnSpc>
            </a:pP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Tính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cách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nhân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 Bold"/>
              </a:rPr>
              <a:t>vật</a:t>
            </a:r>
            <a:r>
              <a:rPr lang="en-US" sz="2600" dirty="0">
                <a:solidFill>
                  <a:srgbClr val="FFFFFF"/>
                </a:solidFill>
                <a:latin typeface="Roboto Condensed Bold"/>
              </a:rPr>
              <a:t>: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 algn="just">
              <a:lnSpc>
                <a:spcPts val="3380"/>
              </a:lnSpc>
            </a:pP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Là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những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đặc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điểm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riêng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tương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đối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ổn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định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được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bộc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lộ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qua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các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mối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quan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hệ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, qua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lời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kể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và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suy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nghĩ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của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nhân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vật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Roboto Condensed"/>
              </a:rPr>
              <a:t>khác</a:t>
            </a:r>
            <a:r>
              <a:rPr lang="en-US" sz="26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40817"/>
          <a:stretch>
            <a:fillRect/>
          </a:stretch>
        </p:blipFill>
        <p:spPr>
          <a:xfrm>
            <a:off x="10232876" y="4701600"/>
            <a:ext cx="6315917" cy="54667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425713" y="-1362758"/>
            <a:ext cx="4166544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SVN-HC Green Grove" panose="02000000000000000000" pitchFamily="50" charset="0"/>
                </a:endParaRPr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 7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463915" y="112415"/>
              <a:ext cx="5702833" cy="6364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Green Grove" panose="02000000000000000000" pitchFamily="50" charset="0"/>
                </a:rPr>
                <a:t>KẾT NỐI TRI THỨC VỚI CUỘC SỐNG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325624">
            <a:off x="1728000" y="3984256"/>
            <a:ext cx="6705727" cy="55718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21274376">
            <a:off x="3095777" y="5284924"/>
            <a:ext cx="4890378" cy="6084960"/>
          </a:xfrm>
          <a:prstGeom prst="rect">
            <a:avLst/>
          </a:prstGeom>
        </p:spPr>
        <p:txBody>
          <a:bodyPr lIns="228600" tIns="228600" rIns="228600" bIns="228600" rtlCol="0" anchor="t"/>
          <a:lstStyle/>
          <a:p>
            <a:pPr algn="just">
              <a:lnSpc>
                <a:spcPts val="4983"/>
              </a:lnSpc>
            </a:pP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đã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biết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đến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những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tác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phẩm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văn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học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nào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viết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về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tuổi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thơ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?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Hãy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kể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tên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bài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thơ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hoặc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câu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chuyện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mà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em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 </a:t>
            </a:r>
            <a:r>
              <a:rPr lang="en-US" sz="3300" spc="6" dirty="0" err="1">
                <a:solidFill>
                  <a:srgbClr val="010E3D">
                    <a:alpha val="77647"/>
                  </a:srgbClr>
                </a:solidFill>
                <a:latin typeface="Roboto Condensed"/>
              </a:rPr>
              <a:t>biết</a:t>
            </a:r>
            <a:r>
              <a:rPr lang="en-US" sz="3300" spc="6" dirty="0">
                <a:solidFill>
                  <a:srgbClr val="010E3D">
                    <a:alpha val="77647"/>
                  </a:srgbClr>
                </a:solidFill>
                <a:latin typeface="Roboto Condensed"/>
              </a:rPr>
              <a:t>.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524197" y="1028700"/>
            <a:ext cx="6942147" cy="41148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664892" y="4701600"/>
            <a:ext cx="1933188" cy="4767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98734">
            <a:off x="8425713" y="3242426"/>
            <a:ext cx="2519213" cy="2519213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28000" y="1679924"/>
            <a:ext cx="6697712" cy="2141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21"/>
              </a:lnSpc>
              <a:spcBef>
                <a:spcPct val="0"/>
              </a:spcBef>
            </a:pP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Khởi</a:t>
            </a:r>
            <a:r>
              <a:rPr lang="en-US" sz="12444" spc="622" dirty="0">
                <a:solidFill>
                  <a:srgbClr val="454B85"/>
                </a:solidFill>
                <a:latin typeface="SVN-HC Quotes Script" pitchFamily="50" charset="0"/>
              </a:rPr>
              <a:t> </a:t>
            </a:r>
            <a:r>
              <a:rPr lang="en-US" sz="12444" spc="622" dirty="0" err="1">
                <a:solidFill>
                  <a:srgbClr val="454B85"/>
                </a:solidFill>
                <a:latin typeface="SVN-HC Quotes Script" pitchFamily="50" charset="0"/>
              </a:rPr>
              <a:t>động</a:t>
            </a:r>
            <a:endParaRPr lang="en-US" sz="12444" spc="622" dirty="0">
              <a:solidFill>
                <a:srgbClr val="454B85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6883760" y="4136416"/>
            <a:ext cx="10066307" cy="40243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89785">
            <a:off x="-1886478" y="6607050"/>
            <a:ext cx="22459949" cy="77588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20231" y="1512832"/>
            <a:ext cx="1055325" cy="10514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83760" y="3839710"/>
            <a:ext cx="595578" cy="593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687586" y="-1007501"/>
            <a:ext cx="3199745" cy="20362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229572">
            <a:off x="16735847" y="674443"/>
            <a:ext cx="2279369" cy="13469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24050" flipH="1">
            <a:off x="-3040587" y="2941290"/>
            <a:ext cx="16218648" cy="1043891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511312" y="370110"/>
            <a:ext cx="17170844" cy="649065"/>
            <a:chOff x="0" y="0"/>
            <a:chExt cx="22894459" cy="86542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2894459" cy="865420"/>
              <a:chOff x="0" y="0"/>
              <a:chExt cx="4522362" cy="17094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4522362" cy="170947"/>
              </a:xfrm>
              <a:custGeom>
                <a:avLst/>
                <a:gdLst/>
                <a:ahLst/>
                <a:cxnLst/>
                <a:rect l="l" t="t" r="r" b="b"/>
                <a:pathLst>
                  <a:path w="4522362" h="170947">
                    <a:moveTo>
                      <a:pt x="22995" y="0"/>
                    </a:moveTo>
                    <a:lnTo>
                      <a:pt x="4499368" y="0"/>
                    </a:lnTo>
                    <a:cubicBezTo>
                      <a:pt x="4505466" y="0"/>
                      <a:pt x="4511315" y="2423"/>
                      <a:pt x="4515627" y="6735"/>
                    </a:cubicBezTo>
                    <a:cubicBezTo>
                      <a:pt x="4519940" y="11047"/>
                      <a:pt x="4522362" y="16896"/>
                      <a:pt x="4522362" y="22995"/>
                    </a:cubicBezTo>
                    <a:lnTo>
                      <a:pt x="4522362" y="147953"/>
                    </a:lnTo>
                    <a:cubicBezTo>
                      <a:pt x="4522362" y="154051"/>
                      <a:pt x="4519940" y="159900"/>
                      <a:pt x="4515627" y="164212"/>
                    </a:cubicBezTo>
                    <a:cubicBezTo>
                      <a:pt x="4511315" y="168525"/>
                      <a:pt x="4505466" y="170947"/>
                      <a:pt x="4499368" y="170947"/>
                    </a:cubicBezTo>
                    <a:lnTo>
                      <a:pt x="22995" y="170947"/>
                    </a:lnTo>
                    <a:cubicBezTo>
                      <a:pt x="16896" y="170947"/>
                      <a:pt x="11047" y="168525"/>
                      <a:pt x="6735" y="164212"/>
                    </a:cubicBezTo>
                    <a:cubicBezTo>
                      <a:pt x="2423" y="159900"/>
                      <a:pt x="0" y="154051"/>
                      <a:pt x="0" y="147953"/>
                    </a:cubicBezTo>
                    <a:lnTo>
                      <a:pt x="0" y="22995"/>
                    </a:lnTo>
                    <a:cubicBezTo>
                      <a:pt x="0" y="16896"/>
                      <a:pt x="2423" y="11047"/>
                      <a:pt x="6735" y="6735"/>
                    </a:cubicBezTo>
                    <a:cubicBezTo>
                      <a:pt x="11047" y="2423"/>
                      <a:pt x="16896" y="0"/>
                      <a:pt x="22995" y="0"/>
                    </a:cubicBezTo>
                    <a:close/>
                  </a:path>
                </a:pathLst>
              </a:custGeom>
              <a:solidFill>
                <a:srgbClr val="F2FA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981799" y="121939"/>
              <a:ext cx="1250401" cy="6235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35"/>
                </a:lnSpc>
              </a:pPr>
              <a:r>
                <a:rPr lang="en-US" sz="2799" spc="61" dirty="0" err="1">
                  <a:solidFill>
                    <a:srgbClr val="446889"/>
                  </a:solidFill>
                  <a:latin typeface="SVN-HC Green Grove" panose="02000000000000000000" pitchFamily="50" charset="0"/>
                </a:rPr>
                <a:t>lớp</a:t>
              </a:r>
              <a:r>
                <a:rPr lang="en-US" sz="2799" spc="61" dirty="0">
                  <a:solidFill>
                    <a:srgbClr val="446889"/>
                  </a:solidFill>
                  <a:latin typeface="SVN-HC Green Grove" panose="02000000000000000000" pitchFamily="50" charset="0"/>
                </a:rPr>
                <a:t> 7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463915" y="112414"/>
              <a:ext cx="5702833" cy="622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  <a:spcBef>
                  <a:spcPct val="0"/>
                </a:spcBef>
              </a:pPr>
              <a:r>
                <a:rPr lang="en-US" sz="2799" spc="139">
                  <a:solidFill>
                    <a:srgbClr val="446889"/>
                  </a:solidFill>
                  <a:latin typeface="SVN-HC 2"/>
                </a:rPr>
                <a:t>KẾT NỐI TRI THỨC VỚI CUỘC SỐNG</a:t>
              </a:r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444758" flipH="1">
            <a:off x="15566342" y="3361787"/>
            <a:ext cx="2112382" cy="279954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8296101" y="5191439"/>
            <a:ext cx="7951610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4"/>
              </a:lnSpc>
            </a:pPr>
            <a:r>
              <a:rPr lang="en-US" sz="8724" dirty="0">
                <a:solidFill>
                  <a:srgbClr val="F15839"/>
                </a:solidFill>
                <a:latin typeface="SVN-HC Rostrum" panose="02000506000000020003" pitchFamily="50" charset="0"/>
              </a:rPr>
              <a:t>BẦY CHIM CHÌA VÔI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457740" y="6826628"/>
            <a:ext cx="3455295" cy="472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5"/>
              </a:lnSpc>
              <a:spcBef>
                <a:spcPct val="0"/>
              </a:spcBef>
            </a:pPr>
            <a:r>
              <a:rPr lang="en-US" sz="2799" spc="61" dirty="0">
                <a:solidFill>
                  <a:srgbClr val="F49D2C"/>
                </a:solidFill>
                <a:latin typeface="SVN-HC Green Grove" panose="02000000000000000000" pitchFamily="50" charset="0"/>
              </a:rPr>
              <a:t>(NGUYỄN QUANG THIỀU)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492151" y="1842901"/>
            <a:ext cx="6001612" cy="721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6"/>
              </a:lnSpc>
            </a:pPr>
            <a:r>
              <a:rPr lang="en-US" sz="4726">
                <a:solidFill>
                  <a:srgbClr val="F2FAFF"/>
                </a:solidFill>
                <a:latin typeface="SVN-HC 2"/>
              </a:rPr>
              <a:t>BÀI 1: BẦU TRỜI TUỔI THƠ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100653" y="2357934"/>
            <a:ext cx="16076945" cy="151726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880419" y="7200900"/>
            <a:ext cx="5818239" cy="4114800"/>
          </a:xfrm>
          <a:prstGeom prst="rect">
            <a:avLst/>
          </a:prstGeom>
        </p:spPr>
      </p:pic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730685"/>
              </p:ext>
            </p:extLst>
          </p:nvPr>
        </p:nvGraphicFramePr>
        <p:xfrm>
          <a:off x="1628239" y="3735159"/>
          <a:ext cx="15816082" cy="4752401"/>
        </p:xfrm>
        <a:graphic>
          <a:graphicData uri="http://schemas.openxmlformats.org/drawingml/2006/table">
            <a:tbl>
              <a:tblPr/>
              <a:tblGrid>
                <a:gridCol w="12961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49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499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56273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 TIÊU CHÍ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CÓ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3399" dirty="0">
                          <a:solidFill>
                            <a:srgbClr val="F49D2C"/>
                          </a:solidFill>
                          <a:latin typeface="Roboto Condensed Bold"/>
                        </a:rPr>
                        <a:t> KHÔNG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F0A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379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trôi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chảy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bỏ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thêm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từ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627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to,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rõ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bảo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đảm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trong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không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gian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cả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lớp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cùng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nghe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được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2060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Tốc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độ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đọc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phù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hợp</a:t>
                      </a:r>
                      <a:endParaRPr lang="en-US" sz="1100" dirty="0"/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6545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US" dirty="0"/>
                        <a:t>   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Sử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dụng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giọng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điệu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khác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nhau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để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thể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hiện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được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cảm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xúc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  <a:r>
                        <a:rPr lang="en-US" sz="3400" dirty="0" err="1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của</a:t>
                      </a:r>
                      <a:r>
                        <a:rPr lang="en-US" sz="3400" dirty="0">
                          <a:solidFill>
                            <a:srgbClr val="6561AF"/>
                          </a:solidFill>
                          <a:latin typeface="Roboto Condensed" panose="02000000000000000000" pitchFamily="2" charset="0"/>
                          <a:ea typeface="Roboto Condensed" panose="02000000000000000000" pitchFamily="2" charset="0"/>
                        </a:rPr>
                        <a:t> </a:t>
                      </a:r>
                    </a:p>
                    <a:p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người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kể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chuyện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đối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với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nhân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vật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,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sự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 </a:t>
                      </a:r>
                      <a:r>
                        <a:rPr lang="en-US" sz="3399" dirty="0" err="1">
                          <a:solidFill>
                            <a:srgbClr val="6561AF"/>
                          </a:solidFill>
                          <a:latin typeface="Roboto Condensed"/>
                        </a:rPr>
                        <a:t>việc</a:t>
                      </a:r>
                      <a:r>
                        <a:rPr lang="en-US" sz="3399" dirty="0">
                          <a:solidFill>
                            <a:srgbClr val="6561AF"/>
                          </a:solidFill>
                          <a:latin typeface="Roboto Condensed"/>
                        </a:rPr>
                        <a:t>.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0DAF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536280" y="-264936"/>
            <a:ext cx="12107406" cy="31479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28239" y="2835364"/>
            <a:ext cx="1454313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19"/>
              </a:lnSpc>
              <a:spcBef>
                <a:spcPct val="0"/>
              </a:spcBef>
            </a:pPr>
            <a:r>
              <a:rPr lang="en-US" sz="3399">
                <a:solidFill>
                  <a:srgbClr val="010E3D"/>
                </a:solidFill>
                <a:latin typeface="Roboto Condensed"/>
              </a:rPr>
              <a:t>GV đọc mẫu một đoạn, HS đọc thành tiếng một số đoạn tiêu biểu.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44758" flipH="1">
            <a:off x="15160175" y="811051"/>
            <a:ext cx="2112382" cy="27995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63516">
            <a:off x="14606618" y="5394695"/>
            <a:ext cx="4386215" cy="610256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28239" y="876300"/>
            <a:ext cx="6997316" cy="16678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427"/>
              </a:lnSpc>
            </a:pP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Đọc</a:t>
            </a:r>
            <a:r>
              <a:rPr lang="en-US" sz="9946" spc="268" dirty="0">
                <a:solidFill>
                  <a:srgbClr val="013989"/>
                </a:solidFill>
                <a:latin typeface="SVN-HC Quotes Script" pitchFamily="50" charset="0"/>
              </a:rPr>
              <a:t> </a:t>
            </a: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văn</a:t>
            </a:r>
            <a:r>
              <a:rPr lang="en-US" sz="9946" spc="268" dirty="0">
                <a:solidFill>
                  <a:srgbClr val="013989"/>
                </a:solidFill>
                <a:latin typeface="SVN-HC Quotes Script" pitchFamily="50" charset="0"/>
              </a:rPr>
              <a:t> </a:t>
            </a:r>
            <a:r>
              <a:rPr lang="en-US" sz="9946" spc="268" dirty="0" err="1">
                <a:solidFill>
                  <a:srgbClr val="013989"/>
                </a:solidFill>
                <a:latin typeface="SVN-HC Quotes Script" pitchFamily="50" charset="0"/>
              </a:rPr>
              <a:t>bản</a:t>
            </a:r>
            <a:endParaRPr lang="en-US" sz="9946" spc="268" dirty="0">
              <a:solidFill>
                <a:srgbClr val="013989"/>
              </a:solidFill>
              <a:latin typeface="SVN-HC Quotes Script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42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3082</Words>
  <Application>Microsoft Office PowerPoint</Application>
  <PresentationFormat>Custom</PresentationFormat>
  <Paragraphs>245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Arial</vt:lpstr>
      <vt:lpstr>SVN-HC 1</vt:lpstr>
      <vt:lpstr>SVN-HC Quotes Script</vt:lpstr>
      <vt:lpstr>SVN-HC 2</vt:lpstr>
      <vt:lpstr>Symbol</vt:lpstr>
      <vt:lpstr>SVN-HC Rostrum</vt:lpstr>
      <vt:lpstr>Calibri</vt:lpstr>
      <vt:lpstr>Roboto Condensed Bold</vt:lpstr>
      <vt:lpstr>SVN-HC Green Grove</vt:lpstr>
      <vt:lpstr>Times New Roman</vt:lpstr>
      <vt:lpstr>Roboto Condensed</vt:lpstr>
      <vt:lpstr>Roboto Condensed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7 - B1 - Đọc Bầy chim chìa vôi</dc:title>
  <cp:lastModifiedBy>ASUS</cp:lastModifiedBy>
  <cp:revision>29</cp:revision>
  <dcterms:created xsi:type="dcterms:W3CDTF">2006-08-16T00:00:00Z</dcterms:created>
  <dcterms:modified xsi:type="dcterms:W3CDTF">2025-09-10T00:45:54Z</dcterms:modified>
  <dc:identifier>DAFHlGKkACY</dc:identifier>
</cp:coreProperties>
</file>