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5"/>
  </p:notesMasterIdLst>
  <p:sldIdLst>
    <p:sldId id="256" r:id="rId3"/>
    <p:sldId id="258" r:id="rId4"/>
    <p:sldId id="257" r:id="rId5"/>
    <p:sldId id="281" r:id="rId6"/>
    <p:sldId id="264" r:id="rId7"/>
    <p:sldId id="283" r:id="rId8"/>
    <p:sldId id="284" r:id="rId9"/>
    <p:sldId id="282" r:id="rId10"/>
    <p:sldId id="285" r:id="rId11"/>
    <p:sldId id="286" r:id="rId12"/>
    <p:sldId id="260" r:id="rId13"/>
    <p:sldId id="287" r:id="rId14"/>
    <p:sldId id="288" r:id="rId15"/>
    <p:sldId id="289" r:id="rId16"/>
    <p:sldId id="290" r:id="rId17"/>
    <p:sldId id="291" r:id="rId18"/>
    <p:sldId id="292" r:id="rId19"/>
    <p:sldId id="293" r:id="rId20"/>
    <p:sldId id="294" r:id="rId21"/>
    <p:sldId id="295" r:id="rId22"/>
    <p:sldId id="262" r:id="rId23"/>
    <p:sldId id="280" r:id="rId24"/>
  </p:sldIdLst>
  <p:sldSz cx="12192000" cy="6858000"/>
  <p:notesSz cx="6858000" cy="9144000"/>
  <p:embeddedFontLst>
    <p:embeddedFont>
      <p:font typeface="等线" panose="02010600030101010101" pitchFamily="2" charset="-122"/>
      <p:regular r:id="rId26"/>
      <p:bold r:id="rId27"/>
    </p:embeddedFont>
    <p:embeddedFont>
      <p:font typeface="等线 Light" panose="02010600030101010101" pitchFamily="2" charset="-122"/>
      <p:regular r:id="rId28"/>
    </p:embeddedFont>
    <p:embeddedFont>
      <p:font typeface="#9Slide03 Oswald Bold" panose="00000800000000000000" pitchFamily="2" charset="0"/>
      <p:bold r:id="rId29"/>
    </p:embeddedFont>
    <p:embeddedFont>
      <p:font typeface="#9Slide03 Ralewayv4020 Black" panose="00000A00000000000000" pitchFamily="2" charset="0"/>
      <p:bold r:id="rId30"/>
    </p:embeddedFont>
    <p:embeddedFont>
      <p:font typeface="#9Slide04 Tinos" panose="02020603050405020304" pitchFamily="18" charset="0"/>
      <p:regular r:id="rId31"/>
    </p:embeddedFont>
    <p:embeddedFont>
      <p:font typeface="#9Slide07 IcielNabila" pitchFamily="2" charset="0"/>
      <p:regular r:id="rId32"/>
    </p:embeddedFont>
    <p:embeddedFont>
      <p:font typeface="Calibri" panose="020F0502020204030204" pitchFamily="34" charset="0"/>
      <p:regular r:id="rId33"/>
      <p:bold r:id="rId34"/>
      <p:italic r:id="rId35"/>
      <p:boldItalic r:id="rId36"/>
    </p:embeddedFont>
    <p:embeddedFont>
      <p:font typeface="Helvetica" panose="020B0604020202020204" pitchFamily="34" charset="0"/>
      <p:regular r:id="rId37"/>
      <p:bold r:id="rId38"/>
      <p:italic r:id="rId39"/>
      <p:boldItalic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B06A"/>
    <a:srgbClr val="F9CF48"/>
    <a:srgbClr val="AECB9C"/>
    <a:srgbClr val="D2C883"/>
    <a:srgbClr val="F9E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4" autoAdjust="0"/>
    <p:restoredTop sz="94660"/>
  </p:normalViewPr>
  <p:slideViewPr>
    <p:cSldViewPr snapToGrid="0">
      <p:cViewPr varScale="1">
        <p:scale>
          <a:sx n="62" d="100"/>
          <a:sy n="62" d="100"/>
        </p:scale>
        <p:origin x="196"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4CB33-D412-4833-B794-300C017F22C6}" type="datetimeFigureOut">
              <a:rPr lang="zh-CN" altLang="en-US" smtClean="0"/>
              <a:t>2023/6/11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A9858-57E8-412D-BAF6-DC41B57D492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8273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12</a:t>
            </a:fld>
            <a:endParaRPr lang="zh-CN" altLang="en-US"/>
          </a:p>
        </p:txBody>
      </p:sp>
    </p:spTree>
    <p:extLst>
      <p:ext uri="{BB962C8B-B14F-4D97-AF65-F5344CB8AC3E}">
        <p14:creationId xmlns:p14="http://schemas.microsoft.com/office/powerpoint/2010/main" val="103716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13</a:t>
            </a:fld>
            <a:endParaRPr lang="zh-CN" altLang="en-US"/>
          </a:p>
        </p:txBody>
      </p:sp>
    </p:spTree>
    <p:extLst>
      <p:ext uri="{BB962C8B-B14F-4D97-AF65-F5344CB8AC3E}">
        <p14:creationId xmlns:p14="http://schemas.microsoft.com/office/powerpoint/2010/main" val="2153223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7556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62352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22514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2322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093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665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20135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22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4</a:t>
            </a:fld>
            <a:endParaRPr lang="zh-CN" altLang="en-US"/>
          </a:p>
        </p:txBody>
      </p:sp>
    </p:spTree>
    <p:extLst>
      <p:ext uri="{BB962C8B-B14F-4D97-AF65-F5344CB8AC3E}">
        <p14:creationId xmlns:p14="http://schemas.microsoft.com/office/powerpoint/2010/main" val="301521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5671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397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8A9858-57E8-412D-BAF6-DC41B57D492B}" type="slidenum">
              <a:rPr lang="zh-CN" altLang="en-US" smtClean="0"/>
              <a:t>8</a:t>
            </a:fld>
            <a:endParaRPr lang="zh-CN" altLang="en-US"/>
          </a:p>
        </p:txBody>
      </p:sp>
    </p:spTree>
    <p:extLst>
      <p:ext uri="{BB962C8B-B14F-4D97-AF65-F5344CB8AC3E}">
        <p14:creationId xmlns:p14="http://schemas.microsoft.com/office/powerpoint/2010/main" val="176375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9858-57E8-412D-BAF6-DC41B57D492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28533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474D95-C805-470B-9346-5C150F141B08}"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474D95-C805-470B-9346-5C150F141B08}"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474D95-C805-470B-9346-5C150F141B08}"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474D95-C805-470B-9346-5C150F141B08}"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03570093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pic>
        <p:nvPicPr>
          <p:cNvPr id="9" name="图片 8"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93889" y="4972019"/>
            <a:ext cx="2836299" cy="2867399"/>
          </a:xfrm>
          <a:prstGeom prst="rect">
            <a:avLst/>
          </a:prstGeom>
        </p:spPr>
      </p:pic>
      <p:pic>
        <p:nvPicPr>
          <p:cNvPr id="11" name="图片 10"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735139" y="5168528"/>
            <a:ext cx="2926747" cy="2958839"/>
          </a:xfrm>
          <a:prstGeom prst="rect">
            <a:avLst/>
          </a:prstGeom>
        </p:spPr>
      </p:pic>
      <p:pic>
        <p:nvPicPr>
          <p:cNvPr id="12" name="图片 11"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4372481" y="5226272"/>
            <a:ext cx="2426892" cy="2453503"/>
          </a:xfrm>
          <a:prstGeom prst="rect">
            <a:avLst/>
          </a:prstGeom>
        </p:spPr>
      </p:pic>
      <p:pic>
        <p:nvPicPr>
          <p:cNvPr id="13" name="图片 12"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97581" flipH="1">
            <a:off x="10406089" y="3841537"/>
            <a:ext cx="3571820" cy="3610985"/>
          </a:xfrm>
          <a:prstGeom prst="rect">
            <a:avLst/>
          </a:prstGeom>
        </p:spPr>
      </p:pic>
      <p:pic>
        <p:nvPicPr>
          <p:cNvPr id="14" name="图片 13"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708819">
            <a:off x="-2112452" y="3592795"/>
            <a:ext cx="3571820" cy="3610985"/>
          </a:xfrm>
          <a:prstGeom prst="rect">
            <a:avLst/>
          </a:prstGeom>
        </p:spPr>
      </p:pic>
      <p:pic>
        <p:nvPicPr>
          <p:cNvPr id="8" name="图片 7" descr="图片包含 动物, 软体动物&#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spTree>
    <p:extLst>
      <p:ext uri="{BB962C8B-B14F-4D97-AF65-F5344CB8AC3E}">
        <p14:creationId xmlns:p14="http://schemas.microsoft.com/office/powerpoint/2010/main" val="244517860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3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2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ppt_x"/>
                                          </p:val>
                                        </p:tav>
                                        <p:tav tm="100000">
                                          <p:val>
                                            <p:strVal val="#ppt_x"/>
                                          </p:val>
                                        </p:tav>
                                      </p:tavLst>
                                    </p:anim>
                                    <p:anim calcmode="lin" valueType="num">
                                      <p:cBhvr additive="base">
                                        <p:cTn id="19" dur="10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4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ppt_x"/>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ppt_x"/>
                                          </p:val>
                                        </p:tav>
                                        <p:tav tm="100000">
                                          <p:val>
                                            <p:strVal val="#ppt_x"/>
                                          </p:val>
                                        </p:tav>
                                      </p:tavLst>
                                    </p:anim>
                                    <p:anim calcmode="lin" valueType="num">
                                      <p:cBhvr additive="base">
                                        <p:cTn id="31"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pic>
        <p:nvPicPr>
          <p:cNvPr id="9" name="图片 8"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93889" y="4972019"/>
            <a:ext cx="2836299" cy="2867399"/>
          </a:xfrm>
          <a:prstGeom prst="rect">
            <a:avLst/>
          </a:prstGeom>
        </p:spPr>
      </p:pic>
      <p:pic>
        <p:nvPicPr>
          <p:cNvPr id="10" name="图片 9"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71701" y="-2132652"/>
            <a:ext cx="3506336" cy="5001491"/>
          </a:xfrm>
          <a:prstGeom prst="rect">
            <a:avLst/>
          </a:prstGeom>
        </p:spPr>
      </p:pic>
      <p:pic>
        <p:nvPicPr>
          <p:cNvPr id="11" name="图片 10"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735139" y="5168528"/>
            <a:ext cx="2926747" cy="2958839"/>
          </a:xfrm>
          <a:prstGeom prst="rect">
            <a:avLst/>
          </a:prstGeom>
        </p:spPr>
      </p:pic>
      <p:pic>
        <p:nvPicPr>
          <p:cNvPr id="12" name="图片 11"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4372481" y="5226272"/>
            <a:ext cx="2426892" cy="2453503"/>
          </a:xfrm>
          <a:prstGeom prst="rect">
            <a:avLst/>
          </a:prstGeom>
        </p:spPr>
      </p:pic>
      <p:pic>
        <p:nvPicPr>
          <p:cNvPr id="13" name="图片 12"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97581" flipH="1">
            <a:off x="10406089" y="3841537"/>
            <a:ext cx="3571820" cy="3610985"/>
          </a:xfrm>
          <a:prstGeom prst="rect">
            <a:avLst/>
          </a:prstGeom>
        </p:spPr>
      </p:pic>
      <p:pic>
        <p:nvPicPr>
          <p:cNvPr id="14" name="图片 13"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708819">
            <a:off x="-2112452" y="3592795"/>
            <a:ext cx="3571820" cy="3610985"/>
          </a:xfrm>
          <a:prstGeom prst="rect">
            <a:avLst/>
          </a:prstGeom>
        </p:spPr>
      </p:pic>
      <p:pic>
        <p:nvPicPr>
          <p:cNvPr id="8" name="图片 7" descr="图片包含 动物, 软体动物&#10;&#10;已生成高可信度的说明"/>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15" name="图片 14"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9040" y="-3772963"/>
            <a:ext cx="3506336" cy="5001491"/>
          </a:xfrm>
          <a:prstGeom prst="rect">
            <a:avLst/>
          </a:prstGeom>
        </p:spPr>
      </p:pic>
      <p:pic>
        <p:nvPicPr>
          <p:cNvPr id="16" name="图片 15"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750895" y="-705243"/>
            <a:ext cx="3506336" cy="5001491"/>
          </a:xfrm>
          <a:prstGeom prst="rect">
            <a:avLst/>
          </a:prstGeom>
        </p:spPr>
      </p:pic>
      <p:grpSp>
        <p:nvGrpSpPr>
          <p:cNvPr id="2" name="组合 1"/>
          <p:cNvGrpSpPr/>
          <p:nvPr userDrawn="1"/>
        </p:nvGrpSpPr>
        <p:grpSpPr>
          <a:xfrm>
            <a:off x="-423234" y="-45318"/>
            <a:ext cx="2744144" cy="2695123"/>
            <a:chOff x="-423234" y="-45318"/>
            <a:chExt cx="2744144" cy="2695123"/>
          </a:xfrm>
        </p:grpSpPr>
        <p:pic>
          <p:nvPicPr>
            <p:cNvPr id="20" name="图片 19"/>
            <p:cNvPicPr>
              <a:picLocks noChangeAspect="1"/>
            </p:cNvPicPr>
            <p:nvPr userDrawn="1"/>
          </p:nvPicPr>
          <p:blipFill>
            <a:blip r:embed="rId6">
              <a:duotone>
                <a:schemeClr val="accent6">
                  <a:shade val="45000"/>
                  <a:satMod val="135000"/>
                </a:schemeClr>
                <a:prstClr val="white"/>
              </a:duotone>
              <a:lum bright="-15000" contrast="30000"/>
            </a:blip>
            <a:stretch>
              <a:fillRect/>
            </a:stretch>
          </p:blipFill>
          <p:spPr>
            <a:xfrm>
              <a:off x="-423234" y="-45318"/>
              <a:ext cx="2744144" cy="2695123"/>
            </a:xfrm>
            <a:prstGeom prst="rect">
              <a:avLst/>
            </a:prstGeom>
          </p:spPr>
        </p:pic>
        <p:sp>
          <p:nvSpPr>
            <p:cNvPr id="19" name="文本框 18"/>
            <p:cNvSpPr txBox="1"/>
            <p:nvPr/>
          </p:nvSpPr>
          <p:spPr>
            <a:xfrm>
              <a:off x="218116" y="301019"/>
              <a:ext cx="1483098" cy="1569660"/>
            </a:xfrm>
            <a:prstGeom prst="rect">
              <a:avLst/>
            </a:prstGeom>
            <a:noFill/>
          </p:spPr>
          <p:txBody>
            <a:bodyPr wrap="none" rtlCol="0">
              <a:spAutoFit/>
            </a:bodyPr>
            <a:lstStyle/>
            <a:p>
              <a:r>
                <a:rPr lang="en-US" altLang="zh-CN" sz="9600" dirty="0">
                  <a:solidFill>
                    <a:schemeClr val="bg1"/>
                  </a:solidFill>
                </a:rPr>
                <a:t>02</a:t>
              </a:r>
              <a:endParaRPr lang="zh-CN" altLang="en-US" sz="9600" dirty="0">
                <a:solidFill>
                  <a:schemeClr val="bg1"/>
                </a:solidFill>
              </a:endParaRPr>
            </a:p>
          </p:txBody>
        </p:sp>
      </p:grpSp>
    </p:spTree>
    <p:extLst>
      <p:ext uri="{BB962C8B-B14F-4D97-AF65-F5344CB8AC3E}">
        <p14:creationId xmlns:p14="http://schemas.microsoft.com/office/powerpoint/2010/main" val="13242310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3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4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1000" fill="hold"/>
                                        <p:tgtEl>
                                          <p:spTgt spid="14"/>
                                        </p:tgtEl>
                                        <p:attrNameLst>
                                          <p:attrName>ppt_x</p:attrName>
                                        </p:attrNameLst>
                                      </p:cBhvr>
                                      <p:tavLst>
                                        <p:tav tm="0">
                                          <p:val>
                                            <p:strVal val="#ppt_x"/>
                                          </p:val>
                                        </p:tav>
                                        <p:tav tm="100000">
                                          <p:val>
                                            <p:strVal val="#ppt_x"/>
                                          </p:val>
                                        </p:tav>
                                      </p:tavLst>
                                    </p:anim>
                                    <p:anim calcmode="lin" valueType="num">
                                      <p:cBhvr additive="base">
                                        <p:cTn id="4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000" fill="hold"/>
                                        <p:tgtEl>
                                          <p:spTgt spid="2"/>
                                        </p:tgtEl>
                                        <p:attrNameLst>
                                          <p:attrName>ppt_w</p:attrName>
                                        </p:attrNameLst>
                                      </p:cBhvr>
                                      <p:tavLst>
                                        <p:tav tm="0">
                                          <p:val>
                                            <p:fltVal val="0"/>
                                          </p:val>
                                        </p:tav>
                                        <p:tav tm="100000">
                                          <p:val>
                                            <p:strVal val="#ppt_w"/>
                                          </p:val>
                                        </p:tav>
                                      </p:tavLst>
                                    </p:anim>
                                    <p:anim calcmode="lin" valueType="num">
                                      <p:cBhvr>
                                        <p:cTn id="52" dur="1000" fill="hold"/>
                                        <p:tgtEl>
                                          <p:spTgt spid="2"/>
                                        </p:tgtEl>
                                        <p:attrNameLst>
                                          <p:attrName>ppt_h</p:attrName>
                                        </p:attrNameLst>
                                      </p:cBhvr>
                                      <p:tavLst>
                                        <p:tav tm="0">
                                          <p:val>
                                            <p:fltVal val="0"/>
                                          </p:val>
                                        </p:tav>
                                        <p:tav tm="100000">
                                          <p:val>
                                            <p:strVal val="#ppt_h"/>
                                          </p:val>
                                        </p:tav>
                                      </p:tavLst>
                                    </p:anim>
                                    <p:anim calcmode="lin" valueType="num">
                                      <p:cBhvr>
                                        <p:cTn id="53" dur="1000" fill="hold"/>
                                        <p:tgtEl>
                                          <p:spTgt spid="2"/>
                                        </p:tgtEl>
                                        <p:attrNameLst>
                                          <p:attrName>style.rotation</p:attrName>
                                        </p:attrNameLst>
                                      </p:cBhvr>
                                      <p:tavLst>
                                        <p:tav tm="0">
                                          <p:val>
                                            <p:fltVal val="90"/>
                                          </p:val>
                                        </p:tav>
                                        <p:tav tm="100000">
                                          <p:val>
                                            <p:fltVal val="0"/>
                                          </p:val>
                                        </p:tav>
                                      </p:tavLst>
                                    </p:anim>
                                    <p:animEffect transition="in" filter="fade">
                                      <p:cBhvr>
                                        <p:cTn id="5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pic>
        <p:nvPicPr>
          <p:cNvPr id="9" name="图片 8"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93889" y="4972019"/>
            <a:ext cx="2836299" cy="2867399"/>
          </a:xfrm>
          <a:prstGeom prst="rect">
            <a:avLst/>
          </a:prstGeom>
        </p:spPr>
      </p:pic>
      <p:pic>
        <p:nvPicPr>
          <p:cNvPr id="10" name="图片 9"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71701" y="-2132652"/>
            <a:ext cx="3506336" cy="5001491"/>
          </a:xfrm>
          <a:prstGeom prst="rect">
            <a:avLst/>
          </a:prstGeom>
        </p:spPr>
      </p:pic>
      <p:pic>
        <p:nvPicPr>
          <p:cNvPr id="11" name="图片 10"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735139" y="5168528"/>
            <a:ext cx="2926747" cy="2958839"/>
          </a:xfrm>
          <a:prstGeom prst="rect">
            <a:avLst/>
          </a:prstGeom>
        </p:spPr>
      </p:pic>
      <p:pic>
        <p:nvPicPr>
          <p:cNvPr id="12" name="图片 11"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4372481" y="5226272"/>
            <a:ext cx="2426892" cy="2453503"/>
          </a:xfrm>
          <a:prstGeom prst="rect">
            <a:avLst/>
          </a:prstGeom>
        </p:spPr>
      </p:pic>
      <p:pic>
        <p:nvPicPr>
          <p:cNvPr id="13" name="图片 12"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97581" flipH="1">
            <a:off x="10406089" y="3841537"/>
            <a:ext cx="3571820" cy="3610985"/>
          </a:xfrm>
          <a:prstGeom prst="rect">
            <a:avLst/>
          </a:prstGeom>
        </p:spPr>
      </p:pic>
      <p:pic>
        <p:nvPicPr>
          <p:cNvPr id="14" name="图片 13"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708819">
            <a:off x="-2112452" y="3592795"/>
            <a:ext cx="3571820" cy="3610985"/>
          </a:xfrm>
          <a:prstGeom prst="rect">
            <a:avLst/>
          </a:prstGeom>
        </p:spPr>
      </p:pic>
      <p:pic>
        <p:nvPicPr>
          <p:cNvPr id="8" name="图片 7" descr="图片包含 动物, 软体动物&#10;&#10;已生成高可信度的说明"/>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15" name="图片 14"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9040" y="-3772963"/>
            <a:ext cx="3506336" cy="5001491"/>
          </a:xfrm>
          <a:prstGeom prst="rect">
            <a:avLst/>
          </a:prstGeom>
        </p:spPr>
      </p:pic>
      <p:pic>
        <p:nvPicPr>
          <p:cNvPr id="16" name="图片 15"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750895" y="-705243"/>
            <a:ext cx="3506336" cy="5001491"/>
          </a:xfrm>
          <a:prstGeom prst="rect">
            <a:avLst/>
          </a:prstGeom>
        </p:spPr>
      </p:pic>
      <p:grpSp>
        <p:nvGrpSpPr>
          <p:cNvPr id="17" name="组合 16"/>
          <p:cNvGrpSpPr/>
          <p:nvPr userDrawn="1"/>
        </p:nvGrpSpPr>
        <p:grpSpPr>
          <a:xfrm>
            <a:off x="-555048" y="-160866"/>
            <a:ext cx="2696527" cy="2573193"/>
            <a:chOff x="3905082" y="2475397"/>
            <a:chExt cx="1234266" cy="1177813"/>
          </a:xfrm>
        </p:grpSpPr>
        <p:pic>
          <p:nvPicPr>
            <p:cNvPr id="18" name="图片 17"/>
            <p:cNvPicPr>
              <a:picLocks noChangeAspect="1"/>
            </p:cNvPicPr>
            <p:nvPr/>
          </p:nvPicPr>
          <p:blipFill>
            <a:blip r:embed="rId6"/>
            <a:stretch>
              <a:fillRect/>
            </a:stretch>
          </p:blipFill>
          <p:spPr>
            <a:xfrm>
              <a:off x="3905082" y="2475397"/>
              <a:ext cx="1234266" cy="1177813"/>
            </a:xfrm>
            <a:prstGeom prst="rect">
              <a:avLst/>
            </a:prstGeom>
          </p:spPr>
        </p:pic>
        <p:sp>
          <p:nvSpPr>
            <p:cNvPr id="19" name="文本框 18"/>
            <p:cNvSpPr txBox="1"/>
            <p:nvPr/>
          </p:nvSpPr>
          <p:spPr>
            <a:xfrm>
              <a:off x="4258978" y="2686813"/>
              <a:ext cx="678850" cy="718472"/>
            </a:xfrm>
            <a:prstGeom prst="rect">
              <a:avLst/>
            </a:prstGeom>
            <a:noFill/>
          </p:spPr>
          <p:txBody>
            <a:bodyPr wrap="none" rtlCol="0">
              <a:spAutoFit/>
            </a:bodyPr>
            <a:lstStyle/>
            <a:p>
              <a:r>
                <a:rPr lang="en-US" altLang="zh-CN" sz="9600" dirty="0">
                  <a:solidFill>
                    <a:schemeClr val="bg1"/>
                  </a:solidFill>
                </a:rPr>
                <a:t>03</a:t>
              </a:r>
              <a:endParaRPr lang="zh-CN" altLang="en-US" sz="9600" dirty="0">
                <a:solidFill>
                  <a:schemeClr val="bg1"/>
                </a:solidFill>
              </a:endParaRPr>
            </a:p>
          </p:txBody>
        </p:sp>
      </p:grpSp>
    </p:spTree>
    <p:extLst>
      <p:ext uri="{BB962C8B-B14F-4D97-AF65-F5344CB8AC3E}">
        <p14:creationId xmlns:p14="http://schemas.microsoft.com/office/powerpoint/2010/main" val="221862777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3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4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1000" fill="hold"/>
                                        <p:tgtEl>
                                          <p:spTgt spid="14"/>
                                        </p:tgtEl>
                                        <p:attrNameLst>
                                          <p:attrName>ppt_x</p:attrName>
                                        </p:attrNameLst>
                                      </p:cBhvr>
                                      <p:tavLst>
                                        <p:tav tm="0">
                                          <p:val>
                                            <p:strVal val="#ppt_x"/>
                                          </p:val>
                                        </p:tav>
                                        <p:tav tm="100000">
                                          <p:val>
                                            <p:strVal val="#ppt_x"/>
                                          </p:val>
                                        </p:tav>
                                      </p:tavLst>
                                    </p:anim>
                                    <p:anim calcmode="lin" valueType="num">
                                      <p:cBhvr additive="base">
                                        <p:cTn id="4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pic>
        <p:nvPicPr>
          <p:cNvPr id="9" name="图片 8"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93889" y="4972019"/>
            <a:ext cx="2836299" cy="2867399"/>
          </a:xfrm>
          <a:prstGeom prst="rect">
            <a:avLst/>
          </a:prstGeom>
        </p:spPr>
      </p:pic>
      <p:pic>
        <p:nvPicPr>
          <p:cNvPr id="10" name="图片 9"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71701" y="-2132652"/>
            <a:ext cx="3506336" cy="5001491"/>
          </a:xfrm>
          <a:prstGeom prst="rect">
            <a:avLst/>
          </a:prstGeom>
        </p:spPr>
      </p:pic>
      <p:pic>
        <p:nvPicPr>
          <p:cNvPr id="11" name="图片 10"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735139" y="5168528"/>
            <a:ext cx="2926747" cy="2958839"/>
          </a:xfrm>
          <a:prstGeom prst="rect">
            <a:avLst/>
          </a:prstGeom>
        </p:spPr>
      </p:pic>
      <p:pic>
        <p:nvPicPr>
          <p:cNvPr id="12" name="图片 11"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4372481" y="5226272"/>
            <a:ext cx="2426892" cy="2453503"/>
          </a:xfrm>
          <a:prstGeom prst="rect">
            <a:avLst/>
          </a:prstGeom>
        </p:spPr>
      </p:pic>
      <p:pic>
        <p:nvPicPr>
          <p:cNvPr id="13" name="图片 12"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97581" flipH="1">
            <a:off x="10406089" y="3841537"/>
            <a:ext cx="3571820" cy="3610985"/>
          </a:xfrm>
          <a:prstGeom prst="rect">
            <a:avLst/>
          </a:prstGeom>
        </p:spPr>
      </p:pic>
      <p:pic>
        <p:nvPicPr>
          <p:cNvPr id="14" name="图片 13"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708819">
            <a:off x="-2112452" y="3592795"/>
            <a:ext cx="3571820" cy="3610985"/>
          </a:xfrm>
          <a:prstGeom prst="rect">
            <a:avLst/>
          </a:prstGeom>
        </p:spPr>
      </p:pic>
      <p:pic>
        <p:nvPicPr>
          <p:cNvPr id="8" name="图片 7" descr="图片包含 动物, 软体动物&#10;&#10;已生成高可信度的说明"/>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15" name="图片 14"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9040" y="-3772963"/>
            <a:ext cx="3506336" cy="5001491"/>
          </a:xfrm>
          <a:prstGeom prst="rect">
            <a:avLst/>
          </a:prstGeom>
        </p:spPr>
      </p:pic>
      <p:pic>
        <p:nvPicPr>
          <p:cNvPr id="16" name="图片 15"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750895" y="-705243"/>
            <a:ext cx="3506336" cy="5001491"/>
          </a:xfrm>
          <a:prstGeom prst="rect">
            <a:avLst/>
          </a:prstGeom>
        </p:spPr>
      </p:pic>
      <p:grpSp>
        <p:nvGrpSpPr>
          <p:cNvPr id="2" name="组合 1"/>
          <p:cNvGrpSpPr/>
          <p:nvPr userDrawn="1"/>
        </p:nvGrpSpPr>
        <p:grpSpPr>
          <a:xfrm>
            <a:off x="-423234" y="-45318"/>
            <a:ext cx="2744144" cy="2695123"/>
            <a:chOff x="-423234" y="-45318"/>
            <a:chExt cx="2744144" cy="2695123"/>
          </a:xfrm>
        </p:grpSpPr>
        <p:pic>
          <p:nvPicPr>
            <p:cNvPr id="20" name="图片 19"/>
            <p:cNvPicPr>
              <a:picLocks noChangeAspect="1"/>
            </p:cNvPicPr>
            <p:nvPr userDrawn="1"/>
          </p:nvPicPr>
          <p:blipFill>
            <a:blip r:embed="rId6">
              <a:duotone>
                <a:schemeClr val="accent6">
                  <a:shade val="45000"/>
                  <a:satMod val="135000"/>
                </a:schemeClr>
                <a:prstClr val="white"/>
              </a:duotone>
              <a:lum bright="-15000" contrast="30000"/>
            </a:blip>
            <a:stretch>
              <a:fillRect/>
            </a:stretch>
          </p:blipFill>
          <p:spPr>
            <a:xfrm>
              <a:off x="-423234" y="-45318"/>
              <a:ext cx="2744144" cy="2695123"/>
            </a:xfrm>
            <a:prstGeom prst="rect">
              <a:avLst/>
            </a:prstGeom>
          </p:spPr>
        </p:pic>
        <p:sp>
          <p:nvSpPr>
            <p:cNvPr id="19" name="文本框 18"/>
            <p:cNvSpPr txBox="1"/>
            <p:nvPr/>
          </p:nvSpPr>
          <p:spPr>
            <a:xfrm>
              <a:off x="218116" y="301019"/>
              <a:ext cx="1483098" cy="1569660"/>
            </a:xfrm>
            <a:prstGeom prst="rect">
              <a:avLst/>
            </a:prstGeom>
            <a:noFill/>
          </p:spPr>
          <p:txBody>
            <a:bodyPr wrap="none" rtlCol="0">
              <a:spAutoFit/>
            </a:bodyPr>
            <a:lstStyle/>
            <a:p>
              <a:r>
                <a:rPr lang="en-US" altLang="zh-CN" sz="9600" dirty="0">
                  <a:solidFill>
                    <a:schemeClr val="bg1"/>
                  </a:solidFill>
                </a:rPr>
                <a:t>04</a:t>
              </a:r>
              <a:endParaRPr lang="zh-CN" altLang="en-US" sz="9600" dirty="0">
                <a:solidFill>
                  <a:schemeClr val="bg1"/>
                </a:solidFill>
              </a:endParaRPr>
            </a:p>
          </p:txBody>
        </p:sp>
      </p:grpSp>
    </p:spTree>
    <p:extLst>
      <p:ext uri="{BB962C8B-B14F-4D97-AF65-F5344CB8AC3E}">
        <p14:creationId xmlns:p14="http://schemas.microsoft.com/office/powerpoint/2010/main" val="291523533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3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4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1000" fill="hold"/>
                                        <p:tgtEl>
                                          <p:spTgt spid="14"/>
                                        </p:tgtEl>
                                        <p:attrNameLst>
                                          <p:attrName>ppt_x</p:attrName>
                                        </p:attrNameLst>
                                      </p:cBhvr>
                                      <p:tavLst>
                                        <p:tav tm="0">
                                          <p:val>
                                            <p:strVal val="#ppt_x"/>
                                          </p:val>
                                        </p:tav>
                                        <p:tav tm="100000">
                                          <p:val>
                                            <p:strVal val="#ppt_x"/>
                                          </p:val>
                                        </p:tav>
                                      </p:tavLst>
                                    </p:anim>
                                    <p:anim calcmode="lin" valueType="num">
                                      <p:cBhvr additive="base">
                                        <p:cTn id="4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000" fill="hold"/>
                                        <p:tgtEl>
                                          <p:spTgt spid="2"/>
                                        </p:tgtEl>
                                        <p:attrNameLst>
                                          <p:attrName>ppt_w</p:attrName>
                                        </p:attrNameLst>
                                      </p:cBhvr>
                                      <p:tavLst>
                                        <p:tav tm="0">
                                          <p:val>
                                            <p:fltVal val="0"/>
                                          </p:val>
                                        </p:tav>
                                        <p:tav tm="100000">
                                          <p:val>
                                            <p:strVal val="#ppt_w"/>
                                          </p:val>
                                        </p:tav>
                                      </p:tavLst>
                                    </p:anim>
                                    <p:anim calcmode="lin" valueType="num">
                                      <p:cBhvr>
                                        <p:cTn id="52" dur="1000" fill="hold"/>
                                        <p:tgtEl>
                                          <p:spTgt spid="2"/>
                                        </p:tgtEl>
                                        <p:attrNameLst>
                                          <p:attrName>ppt_h</p:attrName>
                                        </p:attrNameLst>
                                      </p:cBhvr>
                                      <p:tavLst>
                                        <p:tav tm="0">
                                          <p:val>
                                            <p:fltVal val="0"/>
                                          </p:val>
                                        </p:tav>
                                        <p:tav tm="100000">
                                          <p:val>
                                            <p:strVal val="#ppt_h"/>
                                          </p:val>
                                        </p:tav>
                                      </p:tavLst>
                                    </p:anim>
                                    <p:anim calcmode="lin" valueType="num">
                                      <p:cBhvr>
                                        <p:cTn id="53" dur="1000" fill="hold"/>
                                        <p:tgtEl>
                                          <p:spTgt spid="2"/>
                                        </p:tgtEl>
                                        <p:attrNameLst>
                                          <p:attrName>style.rotation</p:attrName>
                                        </p:attrNameLst>
                                      </p:cBhvr>
                                      <p:tavLst>
                                        <p:tav tm="0">
                                          <p:val>
                                            <p:fltVal val="90"/>
                                          </p:val>
                                        </p:tav>
                                        <p:tav tm="100000">
                                          <p:val>
                                            <p:fltVal val="0"/>
                                          </p:val>
                                        </p:tav>
                                      </p:tavLst>
                                    </p:anim>
                                    <p:animEffect transition="in" filter="fade">
                                      <p:cBhvr>
                                        <p:cTn id="5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pic>
        <p:nvPicPr>
          <p:cNvPr id="9" name="图片 8"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312768" y="5277920"/>
            <a:ext cx="2836299" cy="2867399"/>
          </a:xfrm>
          <a:prstGeom prst="rect">
            <a:avLst/>
          </a:prstGeom>
        </p:spPr>
      </p:pic>
      <p:pic>
        <p:nvPicPr>
          <p:cNvPr id="10" name="图片 9"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7301" y="-3255371"/>
            <a:ext cx="3506336" cy="5001491"/>
          </a:xfrm>
          <a:prstGeom prst="rect">
            <a:avLst/>
          </a:prstGeom>
        </p:spPr>
      </p:pic>
      <p:pic>
        <p:nvPicPr>
          <p:cNvPr id="11" name="图片 10"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735139" y="5168528"/>
            <a:ext cx="2926747" cy="2958839"/>
          </a:xfrm>
          <a:prstGeom prst="rect">
            <a:avLst/>
          </a:prstGeom>
        </p:spPr>
      </p:pic>
      <p:pic>
        <p:nvPicPr>
          <p:cNvPr id="12" name="图片 11"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4372481" y="5226272"/>
            <a:ext cx="2426892" cy="2453503"/>
          </a:xfrm>
          <a:prstGeom prst="rect">
            <a:avLst/>
          </a:prstGeom>
        </p:spPr>
      </p:pic>
      <p:pic>
        <p:nvPicPr>
          <p:cNvPr id="13" name="图片 12"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97581" flipH="1">
            <a:off x="10775027" y="3963457"/>
            <a:ext cx="3571820" cy="3610985"/>
          </a:xfrm>
          <a:prstGeom prst="rect">
            <a:avLst/>
          </a:prstGeom>
        </p:spPr>
      </p:pic>
      <p:pic>
        <p:nvPicPr>
          <p:cNvPr id="14" name="图片 13"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708819">
            <a:off x="-2976471" y="4507195"/>
            <a:ext cx="3571820" cy="3610985"/>
          </a:xfrm>
          <a:prstGeom prst="rect">
            <a:avLst/>
          </a:prstGeom>
        </p:spPr>
      </p:pic>
      <p:pic>
        <p:nvPicPr>
          <p:cNvPr id="8" name="图片 7" descr="图片包含 动物, 软体动物&#10;&#10;已生成高可信度的说明"/>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086270"/>
            <a:ext cx="12192000" cy="952500"/>
          </a:xfrm>
          <a:prstGeom prst="rect">
            <a:avLst/>
          </a:prstGeom>
        </p:spPr>
      </p:pic>
      <p:pic>
        <p:nvPicPr>
          <p:cNvPr id="15" name="图片 14"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9040" y="-3772963"/>
            <a:ext cx="3506336" cy="5001491"/>
          </a:xfrm>
          <a:prstGeom prst="rect">
            <a:avLst/>
          </a:prstGeom>
        </p:spPr>
      </p:pic>
      <p:pic>
        <p:nvPicPr>
          <p:cNvPr id="16" name="图片 15"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622371" y="-2607300"/>
            <a:ext cx="3506336" cy="50014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3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4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1000" fill="hold"/>
                                        <p:tgtEl>
                                          <p:spTgt spid="14"/>
                                        </p:tgtEl>
                                        <p:attrNameLst>
                                          <p:attrName>ppt_x</p:attrName>
                                        </p:attrNameLst>
                                      </p:cBhvr>
                                      <p:tavLst>
                                        <p:tav tm="0">
                                          <p:val>
                                            <p:strVal val="#ppt_x"/>
                                          </p:val>
                                        </p:tav>
                                        <p:tav tm="100000">
                                          <p:val>
                                            <p:strVal val="#ppt_x"/>
                                          </p:val>
                                        </p:tav>
                                      </p:tavLst>
                                    </p:anim>
                                    <p:anim calcmode="lin" valueType="num">
                                      <p:cBhvr additive="base">
                                        <p:cTn id="4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18665959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0995640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330901328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45188142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305733604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115811786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24674784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320772675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413637469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pic>
        <p:nvPicPr>
          <p:cNvPr id="9" name="图片 8"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514521" y="5424300"/>
            <a:ext cx="2836299" cy="2867399"/>
          </a:xfrm>
          <a:prstGeom prst="rect">
            <a:avLst/>
          </a:prstGeom>
        </p:spPr>
      </p:pic>
      <p:pic>
        <p:nvPicPr>
          <p:cNvPr id="10" name="图片 9"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71701" y="-2132652"/>
            <a:ext cx="3506336" cy="5001491"/>
          </a:xfrm>
          <a:prstGeom prst="rect">
            <a:avLst/>
          </a:prstGeom>
        </p:spPr>
      </p:pic>
      <p:pic>
        <p:nvPicPr>
          <p:cNvPr id="11" name="图片 10"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735139" y="5168528"/>
            <a:ext cx="2926747" cy="2958839"/>
          </a:xfrm>
          <a:prstGeom prst="rect">
            <a:avLst/>
          </a:prstGeom>
        </p:spPr>
      </p:pic>
      <p:pic>
        <p:nvPicPr>
          <p:cNvPr id="12" name="图片 11"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4372481" y="5226272"/>
            <a:ext cx="2426892" cy="2453503"/>
          </a:xfrm>
          <a:prstGeom prst="rect">
            <a:avLst/>
          </a:prstGeom>
        </p:spPr>
      </p:pic>
      <p:pic>
        <p:nvPicPr>
          <p:cNvPr id="13" name="图片 12"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97581" flipH="1">
            <a:off x="10863136" y="4054896"/>
            <a:ext cx="3571820" cy="3610985"/>
          </a:xfrm>
          <a:prstGeom prst="rect">
            <a:avLst/>
          </a:prstGeom>
        </p:spPr>
      </p:pic>
      <p:pic>
        <p:nvPicPr>
          <p:cNvPr id="14" name="图片 13"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708819">
            <a:off x="-2695564" y="4153022"/>
            <a:ext cx="3571820" cy="3610985"/>
          </a:xfrm>
          <a:prstGeom prst="rect">
            <a:avLst/>
          </a:prstGeom>
        </p:spPr>
      </p:pic>
      <p:pic>
        <p:nvPicPr>
          <p:cNvPr id="8" name="图片 7" descr="图片包含 动物, 软体动物&#10;&#10;已生成高可信度的说明"/>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120" y="6179226"/>
            <a:ext cx="12192000" cy="952500"/>
          </a:xfrm>
          <a:prstGeom prst="rect">
            <a:avLst/>
          </a:prstGeom>
        </p:spPr>
      </p:pic>
      <p:pic>
        <p:nvPicPr>
          <p:cNvPr id="15" name="图片 14"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9040" y="-3772963"/>
            <a:ext cx="3506336" cy="5001491"/>
          </a:xfrm>
          <a:prstGeom prst="rect">
            <a:avLst/>
          </a:prstGeom>
        </p:spPr>
      </p:pic>
      <p:pic>
        <p:nvPicPr>
          <p:cNvPr id="16" name="图片 15"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750895" y="-705243"/>
            <a:ext cx="3506336" cy="50014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3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4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1000" fill="hold"/>
                                        <p:tgtEl>
                                          <p:spTgt spid="14"/>
                                        </p:tgtEl>
                                        <p:attrNameLst>
                                          <p:attrName>ppt_x</p:attrName>
                                        </p:attrNameLst>
                                      </p:cBhvr>
                                      <p:tavLst>
                                        <p:tav tm="0">
                                          <p:val>
                                            <p:strVal val="#ppt_x"/>
                                          </p:val>
                                        </p:tav>
                                        <p:tav tm="100000">
                                          <p:val>
                                            <p:strVal val="#ppt_x"/>
                                          </p:val>
                                        </p:tav>
                                      </p:tavLst>
                                    </p:anim>
                                    <p:anim calcmode="lin" valueType="num">
                                      <p:cBhvr additive="base">
                                        <p:cTn id="4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pic>
        <p:nvPicPr>
          <p:cNvPr id="9" name="图片 8"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93889" y="4972019"/>
            <a:ext cx="2836299" cy="2867399"/>
          </a:xfrm>
          <a:prstGeom prst="rect">
            <a:avLst/>
          </a:prstGeom>
        </p:spPr>
      </p:pic>
      <p:pic>
        <p:nvPicPr>
          <p:cNvPr id="10" name="图片 9"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71701" y="-2132652"/>
            <a:ext cx="3506336" cy="5001491"/>
          </a:xfrm>
          <a:prstGeom prst="rect">
            <a:avLst/>
          </a:prstGeom>
        </p:spPr>
      </p:pic>
      <p:pic>
        <p:nvPicPr>
          <p:cNvPr id="11" name="图片 10"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735139" y="5168528"/>
            <a:ext cx="2926747" cy="2958839"/>
          </a:xfrm>
          <a:prstGeom prst="rect">
            <a:avLst/>
          </a:prstGeom>
        </p:spPr>
      </p:pic>
      <p:pic>
        <p:nvPicPr>
          <p:cNvPr id="12" name="图片 11"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4372481" y="5226272"/>
            <a:ext cx="2426892" cy="2453503"/>
          </a:xfrm>
          <a:prstGeom prst="rect">
            <a:avLst/>
          </a:prstGeom>
        </p:spPr>
      </p:pic>
      <p:pic>
        <p:nvPicPr>
          <p:cNvPr id="13" name="图片 12"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97581" flipH="1">
            <a:off x="10406089" y="3841537"/>
            <a:ext cx="3571820" cy="3610985"/>
          </a:xfrm>
          <a:prstGeom prst="rect">
            <a:avLst/>
          </a:prstGeom>
        </p:spPr>
      </p:pic>
      <p:pic>
        <p:nvPicPr>
          <p:cNvPr id="14" name="图片 13"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708819">
            <a:off x="-2112452" y="3592795"/>
            <a:ext cx="3571820" cy="3610985"/>
          </a:xfrm>
          <a:prstGeom prst="rect">
            <a:avLst/>
          </a:prstGeom>
        </p:spPr>
      </p:pic>
      <p:pic>
        <p:nvPicPr>
          <p:cNvPr id="8" name="图片 7" descr="图片包含 动物, 软体动物&#10;&#10;已生成高可信度的说明"/>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15" name="图片 14"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9040" y="-3772963"/>
            <a:ext cx="3506336" cy="5001491"/>
          </a:xfrm>
          <a:prstGeom prst="rect">
            <a:avLst/>
          </a:prstGeom>
        </p:spPr>
      </p:pic>
      <p:pic>
        <p:nvPicPr>
          <p:cNvPr id="16" name="图片 15"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750895" y="-705243"/>
            <a:ext cx="3506336" cy="5001491"/>
          </a:xfrm>
          <a:prstGeom prst="rect">
            <a:avLst/>
          </a:prstGeom>
        </p:spPr>
      </p:pic>
      <p:grpSp>
        <p:nvGrpSpPr>
          <p:cNvPr id="17" name="组合 16"/>
          <p:cNvGrpSpPr/>
          <p:nvPr userDrawn="1"/>
        </p:nvGrpSpPr>
        <p:grpSpPr>
          <a:xfrm>
            <a:off x="-555048" y="-160866"/>
            <a:ext cx="2696527" cy="2573193"/>
            <a:chOff x="3905082" y="2475397"/>
            <a:chExt cx="1234266" cy="1177813"/>
          </a:xfrm>
        </p:grpSpPr>
        <p:pic>
          <p:nvPicPr>
            <p:cNvPr id="18" name="图片 17"/>
            <p:cNvPicPr>
              <a:picLocks noChangeAspect="1"/>
            </p:cNvPicPr>
            <p:nvPr/>
          </p:nvPicPr>
          <p:blipFill>
            <a:blip r:embed="rId6"/>
            <a:stretch>
              <a:fillRect/>
            </a:stretch>
          </p:blipFill>
          <p:spPr>
            <a:xfrm>
              <a:off x="3905082" y="2475397"/>
              <a:ext cx="1234266" cy="1177813"/>
            </a:xfrm>
            <a:prstGeom prst="rect">
              <a:avLst/>
            </a:prstGeom>
          </p:spPr>
        </p:pic>
        <p:sp>
          <p:nvSpPr>
            <p:cNvPr id="19" name="文本框 18"/>
            <p:cNvSpPr txBox="1"/>
            <p:nvPr/>
          </p:nvSpPr>
          <p:spPr>
            <a:xfrm>
              <a:off x="4258978" y="2686813"/>
              <a:ext cx="678850" cy="718472"/>
            </a:xfrm>
            <a:prstGeom prst="rect">
              <a:avLst/>
            </a:prstGeom>
            <a:noFill/>
          </p:spPr>
          <p:txBody>
            <a:bodyPr wrap="none" rtlCol="0">
              <a:spAutoFit/>
            </a:bodyPr>
            <a:lstStyle/>
            <a:p>
              <a:r>
                <a:rPr lang="en-US" altLang="zh-CN" sz="9600" dirty="0">
                  <a:solidFill>
                    <a:schemeClr val="bg1"/>
                  </a:solidFill>
                </a:rPr>
                <a:t>03</a:t>
              </a:r>
              <a:endParaRPr lang="zh-CN" altLang="en-US" sz="96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3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4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1000" fill="hold"/>
                                        <p:tgtEl>
                                          <p:spTgt spid="14"/>
                                        </p:tgtEl>
                                        <p:attrNameLst>
                                          <p:attrName>ppt_x</p:attrName>
                                        </p:attrNameLst>
                                      </p:cBhvr>
                                      <p:tavLst>
                                        <p:tav tm="0">
                                          <p:val>
                                            <p:strVal val="#ppt_x"/>
                                          </p:val>
                                        </p:tav>
                                        <p:tav tm="100000">
                                          <p:val>
                                            <p:strVal val="#ppt_x"/>
                                          </p:val>
                                        </p:tav>
                                      </p:tavLst>
                                    </p:anim>
                                    <p:anim calcmode="lin" valueType="num">
                                      <p:cBhvr additive="base">
                                        <p:cTn id="4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4285" t="-1" r="3334" b="1285"/>
          <a:stretch>
            <a:fillRect/>
          </a:stretch>
        </p:blipFill>
        <p:spPr>
          <a:xfrm>
            <a:off x="0" y="-23183"/>
            <a:ext cx="12192000" cy="6881184"/>
          </a:xfrm>
          <a:prstGeom prst="rect">
            <a:avLst/>
          </a:prstGeom>
        </p:spPr>
      </p:pic>
      <p:pic>
        <p:nvPicPr>
          <p:cNvPr id="9" name="图片 8"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93889" y="4972019"/>
            <a:ext cx="2836299" cy="2867399"/>
          </a:xfrm>
          <a:prstGeom prst="rect">
            <a:avLst/>
          </a:prstGeom>
        </p:spPr>
      </p:pic>
      <p:pic>
        <p:nvPicPr>
          <p:cNvPr id="10" name="图片 9"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71701" y="-2132652"/>
            <a:ext cx="3506336" cy="5001491"/>
          </a:xfrm>
          <a:prstGeom prst="rect">
            <a:avLst/>
          </a:prstGeom>
        </p:spPr>
      </p:pic>
      <p:pic>
        <p:nvPicPr>
          <p:cNvPr id="11" name="图片 10"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2735139" y="5168528"/>
            <a:ext cx="2926747" cy="2958839"/>
          </a:xfrm>
          <a:prstGeom prst="rect">
            <a:avLst/>
          </a:prstGeom>
        </p:spPr>
      </p:pic>
      <p:pic>
        <p:nvPicPr>
          <p:cNvPr id="12" name="图片 11"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2419">
            <a:off x="4372481" y="5226272"/>
            <a:ext cx="2426892" cy="2453503"/>
          </a:xfrm>
          <a:prstGeom prst="rect">
            <a:avLst/>
          </a:prstGeom>
        </p:spPr>
      </p:pic>
      <p:pic>
        <p:nvPicPr>
          <p:cNvPr id="13" name="图片 12"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97581" flipH="1">
            <a:off x="10406089" y="3841537"/>
            <a:ext cx="3571820" cy="3610985"/>
          </a:xfrm>
          <a:prstGeom prst="rect">
            <a:avLst/>
          </a:prstGeom>
        </p:spPr>
      </p:pic>
      <p:pic>
        <p:nvPicPr>
          <p:cNvPr id="14" name="图片 13" descr="图片包含 植物, 餐桌, 室内, 鲜花&#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708819">
            <a:off x="-2112452" y="3592795"/>
            <a:ext cx="3571820" cy="3610985"/>
          </a:xfrm>
          <a:prstGeom prst="rect">
            <a:avLst/>
          </a:prstGeom>
        </p:spPr>
      </p:pic>
      <p:pic>
        <p:nvPicPr>
          <p:cNvPr id="8" name="图片 7" descr="图片包含 动物, 软体动物&#10;&#10;已生成高可信度的说明"/>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15" name="图片 14"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9040" y="-3772963"/>
            <a:ext cx="3506336" cy="5001491"/>
          </a:xfrm>
          <a:prstGeom prst="rect">
            <a:avLst/>
          </a:prstGeom>
        </p:spPr>
      </p:pic>
      <p:pic>
        <p:nvPicPr>
          <p:cNvPr id="16" name="图片 15" descr="图片包含 鲜花, 植物, 室内&#10;&#10;已生成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750895" y="-705243"/>
            <a:ext cx="3506336" cy="5001491"/>
          </a:xfrm>
          <a:prstGeom prst="rect">
            <a:avLst/>
          </a:prstGeom>
        </p:spPr>
      </p:pic>
      <p:grpSp>
        <p:nvGrpSpPr>
          <p:cNvPr id="2" name="组合 1"/>
          <p:cNvGrpSpPr/>
          <p:nvPr userDrawn="1"/>
        </p:nvGrpSpPr>
        <p:grpSpPr>
          <a:xfrm>
            <a:off x="-423234" y="-45318"/>
            <a:ext cx="2744144" cy="2695123"/>
            <a:chOff x="-423234" y="-45318"/>
            <a:chExt cx="2744144" cy="2695123"/>
          </a:xfrm>
        </p:grpSpPr>
        <p:pic>
          <p:nvPicPr>
            <p:cNvPr id="20" name="图片 19"/>
            <p:cNvPicPr>
              <a:picLocks noChangeAspect="1"/>
            </p:cNvPicPr>
            <p:nvPr userDrawn="1"/>
          </p:nvPicPr>
          <p:blipFill>
            <a:blip r:embed="rId6">
              <a:duotone>
                <a:schemeClr val="accent6">
                  <a:shade val="45000"/>
                  <a:satMod val="135000"/>
                </a:schemeClr>
                <a:prstClr val="white"/>
              </a:duotone>
              <a:lum bright="-15000" contrast="30000"/>
            </a:blip>
            <a:stretch>
              <a:fillRect/>
            </a:stretch>
          </p:blipFill>
          <p:spPr>
            <a:xfrm>
              <a:off x="-423234" y="-45318"/>
              <a:ext cx="2744144" cy="2695123"/>
            </a:xfrm>
            <a:prstGeom prst="rect">
              <a:avLst/>
            </a:prstGeom>
          </p:spPr>
        </p:pic>
        <p:sp>
          <p:nvSpPr>
            <p:cNvPr id="19" name="文本框 18"/>
            <p:cNvSpPr txBox="1"/>
            <p:nvPr/>
          </p:nvSpPr>
          <p:spPr>
            <a:xfrm>
              <a:off x="218116" y="301019"/>
              <a:ext cx="1483098" cy="1569660"/>
            </a:xfrm>
            <a:prstGeom prst="rect">
              <a:avLst/>
            </a:prstGeom>
            <a:noFill/>
          </p:spPr>
          <p:txBody>
            <a:bodyPr wrap="none" rtlCol="0">
              <a:spAutoFit/>
            </a:bodyPr>
            <a:lstStyle/>
            <a:p>
              <a:r>
                <a:rPr lang="en-US" altLang="zh-CN" sz="9600" dirty="0">
                  <a:solidFill>
                    <a:schemeClr val="bg1"/>
                  </a:solidFill>
                </a:rPr>
                <a:t>04</a:t>
              </a:r>
              <a:endParaRPr lang="zh-CN" altLang="en-US" sz="96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3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4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1000" fill="hold"/>
                                        <p:tgtEl>
                                          <p:spTgt spid="14"/>
                                        </p:tgtEl>
                                        <p:attrNameLst>
                                          <p:attrName>ppt_x</p:attrName>
                                        </p:attrNameLst>
                                      </p:cBhvr>
                                      <p:tavLst>
                                        <p:tav tm="0">
                                          <p:val>
                                            <p:strVal val="#ppt_x"/>
                                          </p:val>
                                        </p:tav>
                                        <p:tav tm="100000">
                                          <p:val>
                                            <p:strVal val="#ppt_x"/>
                                          </p:val>
                                        </p:tav>
                                      </p:tavLst>
                                    </p:anim>
                                    <p:anim calcmode="lin" valueType="num">
                                      <p:cBhvr additive="base">
                                        <p:cTn id="4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000" fill="hold"/>
                                        <p:tgtEl>
                                          <p:spTgt spid="2"/>
                                        </p:tgtEl>
                                        <p:attrNameLst>
                                          <p:attrName>ppt_w</p:attrName>
                                        </p:attrNameLst>
                                      </p:cBhvr>
                                      <p:tavLst>
                                        <p:tav tm="0">
                                          <p:val>
                                            <p:fltVal val="0"/>
                                          </p:val>
                                        </p:tav>
                                        <p:tav tm="100000">
                                          <p:val>
                                            <p:strVal val="#ppt_w"/>
                                          </p:val>
                                        </p:tav>
                                      </p:tavLst>
                                    </p:anim>
                                    <p:anim calcmode="lin" valueType="num">
                                      <p:cBhvr>
                                        <p:cTn id="52" dur="1000" fill="hold"/>
                                        <p:tgtEl>
                                          <p:spTgt spid="2"/>
                                        </p:tgtEl>
                                        <p:attrNameLst>
                                          <p:attrName>ppt_h</p:attrName>
                                        </p:attrNameLst>
                                      </p:cBhvr>
                                      <p:tavLst>
                                        <p:tav tm="0">
                                          <p:val>
                                            <p:fltVal val="0"/>
                                          </p:val>
                                        </p:tav>
                                        <p:tav tm="100000">
                                          <p:val>
                                            <p:strVal val="#ppt_h"/>
                                          </p:val>
                                        </p:tav>
                                      </p:tavLst>
                                    </p:anim>
                                    <p:anim calcmode="lin" valueType="num">
                                      <p:cBhvr>
                                        <p:cTn id="53" dur="1000" fill="hold"/>
                                        <p:tgtEl>
                                          <p:spTgt spid="2"/>
                                        </p:tgtEl>
                                        <p:attrNameLst>
                                          <p:attrName>style.rotation</p:attrName>
                                        </p:attrNameLst>
                                      </p:cBhvr>
                                      <p:tavLst>
                                        <p:tav tm="0">
                                          <p:val>
                                            <p:fltVal val="90"/>
                                          </p:val>
                                        </p:tav>
                                        <p:tav tm="100000">
                                          <p:val>
                                            <p:fltVal val="0"/>
                                          </p:val>
                                        </p:tav>
                                      </p:tavLst>
                                    </p:anim>
                                    <p:animEffect transition="in" filter="fade">
                                      <p:cBhvr>
                                        <p:cTn id="5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474D95-C805-470B-9346-5C150F141B08}"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474D95-C805-470B-9346-5C150F141B08}"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474D95-C805-470B-9346-5C150F141B08}"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FE25AEC-A4EA-4FE7-B2BE-92A6FA8665B3}" type="datetimeFigureOut">
              <a:rPr lang="zh-CN" altLang="en-US" smtClean="0"/>
              <a:t>2023/6/11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474D95-C805-470B-9346-5C150F141B08}"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2023/6/11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2023/6/11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193327315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11"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483" y="3639127"/>
            <a:ext cx="3571820" cy="3610985"/>
          </a:xfrm>
          <a:prstGeom prst="rect">
            <a:avLst/>
          </a:prstGeom>
        </p:spPr>
      </p:pic>
      <p:pic>
        <p:nvPicPr>
          <p:cNvPr id="15" name="图片 14" descr="图片包含 鲜花, 植物, 室内&#10;&#10;已生成高可信度的说明"/>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2836" y="-110837"/>
            <a:ext cx="3506336" cy="5001491"/>
          </a:xfrm>
          <a:prstGeom prst="rect">
            <a:avLst/>
          </a:prstGeom>
        </p:spPr>
      </p:pic>
      <p:sp>
        <p:nvSpPr>
          <p:cNvPr id="17" name="文本框 16"/>
          <p:cNvSpPr txBox="1"/>
          <p:nvPr/>
        </p:nvSpPr>
        <p:spPr>
          <a:xfrm>
            <a:off x="1264156" y="1608362"/>
            <a:ext cx="7483918" cy="1938992"/>
          </a:xfrm>
          <a:prstGeom prst="rect">
            <a:avLst/>
          </a:prstGeom>
          <a:noFill/>
        </p:spPr>
        <p:txBody>
          <a:bodyPr wrap="square" rtlCol="0">
            <a:spAutoFit/>
          </a:bodyPr>
          <a:lstStyle/>
          <a:p>
            <a:pPr algn="ctr"/>
            <a:r>
              <a:rPr lang="en-US" altLang="zh-CN" sz="6000" b="1">
                <a:solidFill>
                  <a:srgbClr val="D2C883"/>
                </a:solidFill>
                <a:latin typeface="Helvetica" panose="020B0604020202030204" pitchFamily="34" charset="0"/>
                <a:ea typeface="微软雅黑" panose="020B0503020204020204" pitchFamily="34" charset="-122"/>
              </a:rPr>
              <a:t>THỰC HÀNH </a:t>
            </a:r>
          </a:p>
          <a:p>
            <a:pPr algn="ctr"/>
            <a:r>
              <a:rPr lang="en-US" altLang="zh-CN" sz="6000" b="1">
                <a:solidFill>
                  <a:srgbClr val="D2C883"/>
                </a:solidFill>
                <a:latin typeface="Helvetica" panose="020B0604020202030204" pitchFamily="34" charset="0"/>
                <a:ea typeface="微软雅黑" panose="020B0503020204020204" pitchFamily="34" charset="-122"/>
              </a:rPr>
              <a:t>TIẾNG VIỆT</a:t>
            </a:r>
            <a:endParaRPr lang="zh-CN" altLang="en-US" sz="6000" b="1" dirty="0">
              <a:solidFill>
                <a:srgbClr val="D2C883"/>
              </a:solidFill>
              <a:latin typeface="Helvetica" panose="020B0604020202030204" pitchFamily="34" charset="0"/>
              <a:ea typeface="微软雅黑" panose="020B0503020204020204" pitchFamily="34" charset="-122"/>
            </a:endParaRPr>
          </a:p>
        </p:txBody>
      </p:sp>
      <p:sp>
        <p:nvSpPr>
          <p:cNvPr id="25" name="矩形 24"/>
          <p:cNvSpPr/>
          <p:nvPr/>
        </p:nvSpPr>
        <p:spPr>
          <a:xfrm>
            <a:off x="2747235" y="3356029"/>
            <a:ext cx="4381963" cy="1488613"/>
          </a:xfrm>
          <a:prstGeom prst="rect">
            <a:avLst/>
          </a:prstGeom>
        </p:spPr>
        <p:txBody>
          <a:bodyPr wrap="square">
            <a:spAutoFit/>
          </a:bodyPr>
          <a:lstStyle/>
          <a:p>
            <a:pPr algn="ctr">
              <a:lnSpc>
                <a:spcPct val="150000"/>
              </a:lnSpc>
            </a:pPr>
            <a:r>
              <a:rPr lang="en-US" altLang="zh-CN" sz="3200">
                <a:solidFill>
                  <a:srgbClr val="86B06A"/>
                </a:solidFill>
                <a:latin typeface="#9Slide07 IcielNabila" pitchFamily="2" charset="0"/>
              </a:rPr>
              <a:t>Đoạn văn diễn dịch và đoạn văn quy nạp</a:t>
            </a:r>
            <a:endParaRPr lang="zh-CN" altLang="en-US" sz="3200" dirty="0">
              <a:solidFill>
                <a:srgbClr val="86B06A"/>
              </a:solidFill>
              <a:latin typeface="#9Slide07 IcielNabila" pitchFamily="2" charset="0"/>
            </a:endParaRPr>
          </a:p>
        </p:txBody>
      </p:sp>
      <p:grpSp>
        <p:nvGrpSpPr>
          <p:cNvPr id="32" name="组合 31"/>
          <p:cNvGrpSpPr/>
          <p:nvPr/>
        </p:nvGrpSpPr>
        <p:grpSpPr>
          <a:xfrm>
            <a:off x="2147582" y="2013358"/>
            <a:ext cx="914400" cy="1734986"/>
            <a:chOff x="2147582" y="2013358"/>
            <a:chExt cx="914400" cy="1734986"/>
          </a:xfrm>
        </p:grpSpPr>
        <p:cxnSp>
          <p:nvCxnSpPr>
            <p:cNvPr id="27" name="直接连接符 26"/>
            <p:cNvCxnSpPr/>
            <p:nvPr/>
          </p:nvCxnSpPr>
          <p:spPr>
            <a:xfrm flipH="1">
              <a:off x="2155971" y="2013358"/>
              <a:ext cx="906011" cy="0"/>
            </a:xfrm>
            <a:prstGeom prst="line">
              <a:avLst/>
            </a:prstGeom>
            <a:ln w="12700">
              <a:solidFill>
                <a:srgbClr val="D2C88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147582" y="2013358"/>
              <a:ext cx="0" cy="1734986"/>
            </a:xfrm>
            <a:prstGeom prst="line">
              <a:avLst/>
            </a:prstGeom>
            <a:ln w="12700">
              <a:solidFill>
                <a:srgbClr val="D2C883"/>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cxnSpLocks/>
            </p:cNvCxnSpPr>
            <p:nvPr/>
          </p:nvCxnSpPr>
          <p:spPr>
            <a:xfrm flipV="1">
              <a:off x="2155971" y="3744886"/>
              <a:ext cx="875038" cy="3458"/>
            </a:xfrm>
            <a:prstGeom prst="line">
              <a:avLst/>
            </a:prstGeom>
            <a:ln w="12700">
              <a:solidFill>
                <a:srgbClr val="D2C883"/>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flipH="1">
            <a:off x="6717319" y="2009900"/>
            <a:ext cx="914400" cy="1734986"/>
            <a:chOff x="2147582" y="2013358"/>
            <a:chExt cx="914400" cy="1734986"/>
          </a:xfrm>
        </p:grpSpPr>
        <p:cxnSp>
          <p:nvCxnSpPr>
            <p:cNvPr id="34" name="直接连接符 33"/>
            <p:cNvCxnSpPr/>
            <p:nvPr/>
          </p:nvCxnSpPr>
          <p:spPr>
            <a:xfrm flipH="1">
              <a:off x="2155971" y="2013358"/>
              <a:ext cx="906011" cy="0"/>
            </a:xfrm>
            <a:prstGeom prst="line">
              <a:avLst/>
            </a:prstGeom>
            <a:ln w="12700">
              <a:solidFill>
                <a:srgbClr val="D2C883"/>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147582" y="2013358"/>
              <a:ext cx="0" cy="1734986"/>
            </a:xfrm>
            <a:prstGeom prst="line">
              <a:avLst/>
            </a:prstGeom>
            <a:ln w="12700">
              <a:solidFill>
                <a:srgbClr val="D2C883"/>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2155971" y="3748344"/>
              <a:ext cx="808139" cy="0"/>
            </a:xfrm>
            <a:prstGeom prst="line">
              <a:avLst/>
            </a:prstGeom>
            <a:ln w="12700">
              <a:solidFill>
                <a:srgbClr val="D2C883"/>
              </a:solidFill>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3134553" y="902077"/>
            <a:ext cx="708778" cy="676360"/>
            <a:chOff x="3134553" y="902077"/>
            <a:chExt cx="708778" cy="676360"/>
          </a:xfrm>
        </p:grpSpPr>
        <p:pic>
          <p:nvPicPr>
            <p:cNvPr id="37" name="图片 36"/>
            <p:cNvPicPr>
              <a:picLocks noChangeAspect="1"/>
            </p:cNvPicPr>
            <p:nvPr/>
          </p:nvPicPr>
          <p:blipFill>
            <a:blip r:embed="rId8"/>
            <a:stretch>
              <a:fillRect/>
            </a:stretch>
          </p:blipFill>
          <p:spPr>
            <a:xfrm>
              <a:off x="3134553" y="902077"/>
              <a:ext cx="708778" cy="676360"/>
            </a:xfrm>
            <a:prstGeom prst="rect">
              <a:avLst/>
            </a:prstGeom>
          </p:spPr>
        </p:pic>
        <p:sp>
          <p:nvSpPr>
            <p:cNvPr id="41" name="文本框 40"/>
            <p:cNvSpPr txBox="1"/>
            <p:nvPr/>
          </p:nvSpPr>
          <p:spPr>
            <a:xfrm>
              <a:off x="3263551" y="928950"/>
              <a:ext cx="518091" cy="646331"/>
            </a:xfrm>
            <a:prstGeom prst="rect">
              <a:avLst/>
            </a:prstGeom>
            <a:noFill/>
          </p:spPr>
          <p:txBody>
            <a:bodyPr wrap="none" rtlCol="0">
              <a:spAutoFit/>
            </a:bodyPr>
            <a:lstStyle/>
            <a:p>
              <a:r>
                <a:rPr lang="en-US" altLang="zh-CN" sz="3600" b="1">
                  <a:solidFill>
                    <a:schemeClr val="bg1"/>
                  </a:solidFill>
                  <a:latin typeface="Helvetica" panose="020B0604020202030204" pitchFamily="34" charset="0"/>
                  <a:ea typeface="微软雅黑" panose="020B0503020204020204" pitchFamily="34" charset="-122"/>
                </a:rPr>
                <a:t>B</a:t>
              </a:r>
              <a:endParaRPr lang="zh-CN" altLang="en-US" sz="3600" b="1" dirty="0">
                <a:solidFill>
                  <a:schemeClr val="bg1"/>
                </a:solidFill>
                <a:latin typeface="Helvetica" panose="020B0604020202030204" pitchFamily="34" charset="0"/>
                <a:ea typeface="微软雅黑" panose="020B0503020204020204" pitchFamily="34" charset="-122"/>
              </a:endParaRPr>
            </a:p>
          </p:txBody>
        </p:sp>
      </p:grpSp>
      <p:grpSp>
        <p:nvGrpSpPr>
          <p:cNvPr id="46" name="组合 45"/>
          <p:cNvGrpSpPr/>
          <p:nvPr/>
        </p:nvGrpSpPr>
        <p:grpSpPr>
          <a:xfrm>
            <a:off x="3970394" y="868098"/>
            <a:ext cx="766019" cy="752335"/>
            <a:chOff x="3970394" y="868098"/>
            <a:chExt cx="766019" cy="752335"/>
          </a:xfrm>
        </p:grpSpPr>
        <p:pic>
          <p:nvPicPr>
            <p:cNvPr id="38" name="图片 37"/>
            <p:cNvPicPr>
              <a:picLocks noChangeAspect="1"/>
            </p:cNvPicPr>
            <p:nvPr/>
          </p:nvPicPr>
          <p:blipFill>
            <a:blip r:embed="rId9">
              <a:duotone>
                <a:schemeClr val="accent6">
                  <a:shade val="45000"/>
                  <a:satMod val="135000"/>
                </a:schemeClr>
                <a:prstClr val="white"/>
              </a:duotone>
              <a:lum bright="-15000" contrast="30000"/>
            </a:blip>
            <a:stretch>
              <a:fillRect/>
            </a:stretch>
          </p:blipFill>
          <p:spPr>
            <a:xfrm>
              <a:off x="3970394" y="868098"/>
              <a:ext cx="766019" cy="752335"/>
            </a:xfrm>
            <a:prstGeom prst="rect">
              <a:avLst/>
            </a:prstGeom>
          </p:spPr>
        </p:pic>
        <p:sp>
          <p:nvSpPr>
            <p:cNvPr id="42" name="文本框 41"/>
            <p:cNvSpPr txBox="1"/>
            <p:nvPr/>
          </p:nvSpPr>
          <p:spPr>
            <a:xfrm>
              <a:off x="4154237" y="902077"/>
              <a:ext cx="518091" cy="646331"/>
            </a:xfrm>
            <a:prstGeom prst="rect">
              <a:avLst/>
            </a:prstGeom>
            <a:noFill/>
          </p:spPr>
          <p:txBody>
            <a:bodyPr wrap="none" rtlCol="0">
              <a:spAutoFit/>
            </a:bodyPr>
            <a:lstStyle/>
            <a:p>
              <a:r>
                <a:rPr lang="en-US" altLang="zh-CN" sz="3600" b="1">
                  <a:solidFill>
                    <a:schemeClr val="bg1"/>
                  </a:solidFill>
                  <a:latin typeface="Helvetica" panose="020B0604020202030204" pitchFamily="34" charset="0"/>
                  <a:ea typeface="微软雅黑" panose="020B0503020204020204" pitchFamily="34" charset="-122"/>
                </a:rPr>
                <a:t>À</a:t>
              </a:r>
              <a:endParaRPr lang="zh-CN" altLang="en-US" sz="3600" b="1" dirty="0">
                <a:solidFill>
                  <a:schemeClr val="bg1"/>
                </a:solidFill>
                <a:latin typeface="Helvetica" panose="020B0604020202030204" pitchFamily="34" charset="0"/>
                <a:ea typeface="微软雅黑" panose="020B0503020204020204" pitchFamily="34" charset="-122"/>
              </a:endParaRPr>
            </a:p>
          </p:txBody>
        </p:sp>
      </p:grpSp>
      <p:grpSp>
        <p:nvGrpSpPr>
          <p:cNvPr id="47" name="组合 46"/>
          <p:cNvGrpSpPr/>
          <p:nvPr/>
        </p:nvGrpSpPr>
        <p:grpSpPr>
          <a:xfrm>
            <a:off x="4863476" y="915031"/>
            <a:ext cx="708778" cy="676360"/>
            <a:chOff x="4863476" y="915031"/>
            <a:chExt cx="708778" cy="676360"/>
          </a:xfrm>
        </p:grpSpPr>
        <p:pic>
          <p:nvPicPr>
            <p:cNvPr id="39" name="图片 38"/>
            <p:cNvPicPr>
              <a:picLocks noChangeAspect="1"/>
            </p:cNvPicPr>
            <p:nvPr/>
          </p:nvPicPr>
          <p:blipFill>
            <a:blip r:embed="rId8"/>
            <a:stretch>
              <a:fillRect/>
            </a:stretch>
          </p:blipFill>
          <p:spPr>
            <a:xfrm>
              <a:off x="4863476" y="915031"/>
              <a:ext cx="708778" cy="676360"/>
            </a:xfrm>
            <a:prstGeom prst="rect">
              <a:avLst/>
            </a:prstGeom>
          </p:spPr>
        </p:pic>
        <p:sp>
          <p:nvSpPr>
            <p:cNvPr id="43" name="文本框 42"/>
            <p:cNvSpPr txBox="1"/>
            <p:nvPr/>
          </p:nvSpPr>
          <p:spPr>
            <a:xfrm>
              <a:off x="4990078" y="915031"/>
              <a:ext cx="312906" cy="646331"/>
            </a:xfrm>
            <a:prstGeom prst="rect">
              <a:avLst/>
            </a:prstGeom>
            <a:noFill/>
          </p:spPr>
          <p:txBody>
            <a:bodyPr wrap="none" rtlCol="0">
              <a:spAutoFit/>
            </a:bodyPr>
            <a:lstStyle/>
            <a:p>
              <a:r>
                <a:rPr lang="en-US" altLang="zh-CN" sz="3600" b="1" dirty="0">
                  <a:solidFill>
                    <a:schemeClr val="bg1"/>
                  </a:solidFill>
                  <a:latin typeface="Helvetica" panose="020B0604020202030204" pitchFamily="34" charset="0"/>
                  <a:ea typeface="微软雅黑" panose="020B0503020204020204" pitchFamily="34" charset="-122"/>
                </a:rPr>
                <a:t>I</a:t>
              </a:r>
              <a:endParaRPr lang="zh-CN" altLang="en-US" sz="3600" b="1" dirty="0">
                <a:solidFill>
                  <a:schemeClr val="bg1"/>
                </a:solidFill>
                <a:latin typeface="Helvetica" panose="020B0604020202030204" pitchFamily="34" charset="0"/>
                <a:ea typeface="微软雅黑" panose="020B0503020204020204" pitchFamily="34" charset="-122"/>
              </a:endParaRPr>
            </a:p>
          </p:txBody>
        </p:sp>
      </p:grpSp>
      <p:grpSp>
        <p:nvGrpSpPr>
          <p:cNvPr id="48" name="组合 47"/>
          <p:cNvGrpSpPr/>
          <p:nvPr/>
        </p:nvGrpSpPr>
        <p:grpSpPr>
          <a:xfrm>
            <a:off x="5699317" y="886443"/>
            <a:ext cx="766019" cy="752335"/>
            <a:chOff x="5699317" y="886443"/>
            <a:chExt cx="766019" cy="752335"/>
          </a:xfrm>
        </p:grpSpPr>
        <p:pic>
          <p:nvPicPr>
            <p:cNvPr id="40" name="图片 39"/>
            <p:cNvPicPr>
              <a:picLocks noChangeAspect="1"/>
            </p:cNvPicPr>
            <p:nvPr/>
          </p:nvPicPr>
          <p:blipFill>
            <a:blip r:embed="rId9">
              <a:duotone>
                <a:schemeClr val="accent6">
                  <a:shade val="45000"/>
                  <a:satMod val="135000"/>
                </a:schemeClr>
                <a:prstClr val="white"/>
              </a:duotone>
              <a:lum bright="-15000" contrast="30000"/>
            </a:blip>
            <a:stretch>
              <a:fillRect/>
            </a:stretch>
          </p:blipFill>
          <p:spPr>
            <a:xfrm>
              <a:off x="5699317" y="886443"/>
              <a:ext cx="766019" cy="752335"/>
            </a:xfrm>
            <a:prstGeom prst="rect">
              <a:avLst/>
            </a:prstGeom>
          </p:spPr>
        </p:pic>
        <p:sp>
          <p:nvSpPr>
            <p:cNvPr id="44" name="文本框 43"/>
            <p:cNvSpPr txBox="1"/>
            <p:nvPr/>
          </p:nvSpPr>
          <p:spPr>
            <a:xfrm>
              <a:off x="5864881" y="902077"/>
              <a:ext cx="441146" cy="646331"/>
            </a:xfrm>
            <a:prstGeom prst="rect">
              <a:avLst/>
            </a:prstGeom>
            <a:noFill/>
          </p:spPr>
          <p:txBody>
            <a:bodyPr wrap="none" rtlCol="0">
              <a:spAutoFit/>
            </a:bodyPr>
            <a:lstStyle/>
            <a:p>
              <a:r>
                <a:rPr lang="en-US" altLang="zh-CN" sz="3600" b="1" dirty="0">
                  <a:solidFill>
                    <a:schemeClr val="bg1"/>
                  </a:solidFill>
                  <a:latin typeface="Helvetica" panose="020B0604020202030204" pitchFamily="34" charset="0"/>
                  <a:ea typeface="微软雅黑" panose="020B0503020204020204" pitchFamily="34" charset="-122"/>
                </a:rPr>
                <a:t>3</a:t>
              </a:r>
              <a:endParaRPr lang="zh-CN" altLang="en-US" sz="3600" b="1" dirty="0">
                <a:solidFill>
                  <a:schemeClr val="bg1"/>
                </a:solidFill>
                <a:latin typeface="Helvetica" panose="020B0604020202030204" pitchFamily="34" charset="0"/>
                <a:ea typeface="微软雅黑" panose="020B0503020204020204" pitchFamily="34" charset="-122"/>
              </a:endParaRPr>
            </a:p>
          </p:txBody>
        </p:sp>
      </p:grpSp>
      <p:pic>
        <p:nvPicPr>
          <p:cNvPr id="49" name="Crepe - 소녀의 고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10391" y="-88735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p:tgtEl>
                                          <p:spTgt spid="32"/>
                                        </p:tgtEl>
                                        <p:attrNameLst>
                                          <p:attrName>ppt_x</p:attrName>
                                        </p:attrNameLst>
                                      </p:cBhvr>
                                      <p:tavLst>
                                        <p:tav tm="0">
                                          <p:val>
                                            <p:strVal val="#ppt_x-#ppt_w*1.125000"/>
                                          </p:val>
                                        </p:tav>
                                        <p:tav tm="100000">
                                          <p:val>
                                            <p:strVal val="#ppt_x"/>
                                          </p:val>
                                        </p:tav>
                                      </p:tavLst>
                                    </p:anim>
                                    <p:animEffect transition="in" filter="wipe(right)">
                                      <p:cBhvr>
                                        <p:cTn id="43" dur="500"/>
                                        <p:tgtEl>
                                          <p:spTgt spid="32"/>
                                        </p:tgtEl>
                                      </p:cBhvr>
                                    </p:animEffect>
                                  </p:childTnLst>
                                </p:cTn>
                              </p:par>
                              <p:par>
                                <p:cTn id="44" presetID="12" presetClass="entr" presetSubtype="2"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p:tgtEl>
                                          <p:spTgt spid="33"/>
                                        </p:tgtEl>
                                        <p:attrNameLst>
                                          <p:attrName>ppt_x</p:attrName>
                                        </p:attrNameLst>
                                      </p:cBhvr>
                                      <p:tavLst>
                                        <p:tav tm="0">
                                          <p:val>
                                            <p:strVal val="#ppt_x+#ppt_w*1.125000"/>
                                          </p:val>
                                        </p:tav>
                                        <p:tav tm="100000">
                                          <p:val>
                                            <p:strVal val="#ppt_x"/>
                                          </p:val>
                                        </p:tav>
                                      </p:tavLst>
                                    </p:anim>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7"/>
                                        </p:tgtEl>
                                        <p:attrNameLst>
                                          <p:attrName>ppt_y</p:attrName>
                                        </p:attrNameLst>
                                      </p:cBhvr>
                                      <p:tavLst>
                                        <p:tav tm="0">
                                          <p:val>
                                            <p:strVal val="#ppt_y"/>
                                          </p:val>
                                        </p:tav>
                                        <p:tav tm="100000">
                                          <p:val>
                                            <p:strVal val="#ppt_y"/>
                                          </p:val>
                                        </p:tav>
                                      </p:tavLst>
                                    </p:anim>
                                    <p:anim calcmode="lin" valueType="num">
                                      <p:cBhvr>
                                        <p:cTn id="5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4" repeatCount="indefinite" fill="hold" display="0">
                  <p:stCondLst>
                    <p:cond delay="indefinite"/>
                  </p:stCondLst>
                  <p:endCondLst>
                    <p:cond evt="onStopAudio" delay="0">
                      <p:tgtEl>
                        <p:sldTgt/>
                      </p:tgtEl>
                    </p:cond>
                  </p:endCondLst>
                </p:cTn>
                <p:tgtEl>
                  <p:spTgt spid="49"/>
                </p:tgtEl>
              </p:cMediaNode>
            </p:audio>
          </p:childTnLst>
        </p:cTn>
      </p:par>
    </p:tnLst>
    <p:bldLst>
      <p:bldP spid="17"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6769">
            <a:off x="3290317" y="-2214736"/>
            <a:ext cx="4958985" cy="7073572"/>
          </a:xfrm>
          <a:prstGeom prst="rect">
            <a:avLst/>
          </a:prstGeom>
        </p:spPr>
      </p:pic>
      <p:pic>
        <p:nvPicPr>
          <p:cNvPr id="3"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grpSp>
        <p:nvGrpSpPr>
          <p:cNvPr id="8" name="组合 7"/>
          <p:cNvGrpSpPr/>
          <p:nvPr/>
        </p:nvGrpSpPr>
        <p:grpSpPr>
          <a:xfrm>
            <a:off x="4331830" y="453767"/>
            <a:ext cx="2875958" cy="2744416"/>
            <a:chOff x="4331830" y="453767"/>
            <a:chExt cx="2875958" cy="2744416"/>
          </a:xfrm>
        </p:grpSpPr>
        <p:pic>
          <p:nvPicPr>
            <p:cNvPr id="4" name="图片 3"/>
            <p:cNvPicPr>
              <a:picLocks noChangeAspect="1"/>
            </p:cNvPicPr>
            <p:nvPr/>
          </p:nvPicPr>
          <p:blipFill>
            <a:blip r:embed="rId5"/>
            <a:stretch>
              <a:fillRect/>
            </a:stretch>
          </p:blipFill>
          <p:spPr>
            <a:xfrm>
              <a:off x="4331830" y="453767"/>
              <a:ext cx="2875958" cy="2744416"/>
            </a:xfrm>
            <a:prstGeom prst="rect">
              <a:avLst/>
            </a:prstGeom>
          </p:spPr>
        </p:pic>
        <p:sp>
          <p:nvSpPr>
            <p:cNvPr id="5" name="文本框 4"/>
            <p:cNvSpPr txBox="1"/>
            <p:nvPr/>
          </p:nvSpPr>
          <p:spPr>
            <a:xfrm>
              <a:off x="4792618" y="601520"/>
              <a:ext cx="2068195"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a:noFill/>
                  </a:ln>
                  <a:solidFill>
                    <a:prstClr val="white"/>
                  </a:solidFill>
                  <a:effectLst/>
                  <a:uLnTx/>
                  <a:uFillTx/>
                  <a:latin typeface="#9Slide03 Oswald Bold" panose="00000800000000000000" pitchFamily="2" charset="0"/>
                  <a:ea typeface="等线" panose="02010600030101010101" pitchFamily="2" charset="-122"/>
                  <a:cs typeface="+mn-cs"/>
                </a:rPr>
                <a:t>03</a:t>
              </a:r>
              <a:endParaRPr kumimoji="0" lang="zh-CN" altLang="en-US" sz="13800" b="0" i="0" u="none" strike="noStrike" kern="1200" cap="none" spc="0" normalizeH="0" baseline="0" noProof="0" dirty="0">
                <a:ln>
                  <a:noFill/>
                </a:ln>
                <a:solidFill>
                  <a:prstClr val="white"/>
                </a:solidFill>
                <a:effectLst/>
                <a:uLnTx/>
                <a:uFillTx/>
                <a:latin typeface="#9Slide03 Oswald Bold" panose="00000800000000000000" pitchFamily="2" charset="0"/>
                <a:ea typeface="等线" panose="02010600030101010101" pitchFamily="2" charset="-122"/>
                <a:cs typeface="+mn-cs"/>
              </a:endParaRPr>
            </a:p>
          </p:txBody>
        </p:sp>
      </p:grpSp>
      <p:sp>
        <p:nvSpPr>
          <p:cNvPr id="6" name="TextBox 5">
            <a:extLst>
              <a:ext uri="{FF2B5EF4-FFF2-40B4-BE49-F238E27FC236}">
                <a16:creationId xmlns:a16="http://schemas.microsoft.com/office/drawing/2014/main" id="{FFFACC49-4594-ACF4-C96C-8DC441BE3B02}"/>
              </a:ext>
            </a:extLst>
          </p:cNvPr>
          <p:cNvSpPr txBox="1"/>
          <p:nvPr/>
        </p:nvSpPr>
        <p:spPr>
          <a:xfrm>
            <a:off x="2131405" y="3822290"/>
            <a:ext cx="7276807"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C000"/>
                </a:solidFill>
                <a:effectLst/>
                <a:uLnTx/>
                <a:uFillTx/>
                <a:latin typeface="#9Slide07 IcielNabila" pitchFamily="2" charset="0"/>
                <a:ea typeface="+mn-ea"/>
                <a:cs typeface="+mn-cs"/>
              </a:rPr>
              <a:t>Luyện tập</a:t>
            </a:r>
          </a:p>
        </p:txBody>
      </p:sp>
    </p:spTree>
    <p:extLst>
      <p:ext uri="{BB962C8B-B14F-4D97-AF65-F5344CB8AC3E}">
        <p14:creationId xmlns:p14="http://schemas.microsoft.com/office/powerpoint/2010/main" val="80115523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A038480-27F0-4AF0-EFB4-278B3A5E9D5F}"/>
              </a:ext>
            </a:extLst>
          </p:cNvPr>
          <p:cNvSpPr/>
          <p:nvPr/>
        </p:nvSpPr>
        <p:spPr>
          <a:xfrm>
            <a:off x="568960" y="497839"/>
            <a:ext cx="11115040" cy="1259041"/>
          </a:xfrm>
          <a:prstGeom prst="rect">
            <a:avLst/>
          </a:prstGeom>
          <a:solidFill>
            <a:schemeClr val="bg1"/>
          </a:solidFill>
          <a:ln w="38100">
            <a:solidFill>
              <a:srgbClr val="F9C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FFC000"/>
                </a:solidFill>
                <a:latin typeface="Calibri" panose="020F0502020204030204" pitchFamily="34" charset="0"/>
                <a:ea typeface="Calibri" panose="020F0502020204030204" pitchFamily="34" charset="0"/>
                <a:cs typeface="Calibri" panose="020F0502020204030204" pitchFamily="34" charset="0"/>
              </a:rPr>
              <a:t>Câu 1 (trang 64 sgk Ngữ văn 8 Tập 1): </a:t>
            </a:r>
            <a:r>
              <a:rPr lang="en-US" sz="2400">
                <a:solidFill>
                  <a:srgbClr val="FFC000"/>
                </a:solidFill>
                <a:latin typeface="Calibri" panose="020F0502020204030204" pitchFamily="34" charset="0"/>
                <a:ea typeface="Calibri" panose="020F0502020204030204" pitchFamily="34" charset="0"/>
                <a:cs typeface="Calibri" panose="020F0502020204030204" pitchFamily="34" charset="0"/>
              </a:rPr>
              <a:t>Tìm câu chủ đề trong các đoạn văn sau, từ đó, xác định kiểu đoạn văn (diễn dịch, quy nạp). Phân tích tác dụng của từng cách thức tổ chức đoạn văn.</a:t>
            </a:r>
          </a:p>
        </p:txBody>
      </p:sp>
      <p:sp>
        <p:nvSpPr>
          <p:cNvPr id="24" name="TextBox 23">
            <a:extLst>
              <a:ext uri="{FF2B5EF4-FFF2-40B4-BE49-F238E27FC236}">
                <a16:creationId xmlns:a16="http://schemas.microsoft.com/office/drawing/2014/main" id="{6B8E2D2E-54DA-F956-75E2-B4E3AE5F0F7A}"/>
              </a:ext>
            </a:extLst>
          </p:cNvPr>
          <p:cNvSpPr txBox="1"/>
          <p:nvPr/>
        </p:nvSpPr>
        <p:spPr>
          <a:xfrm>
            <a:off x="421240" y="1893938"/>
            <a:ext cx="11262760" cy="3149580"/>
          </a:xfrm>
          <a:prstGeom prst="rect">
            <a:avLst/>
          </a:prstGeom>
          <a:noFill/>
        </p:spPr>
        <p:txBody>
          <a:bodyPr wrap="square">
            <a:spAutoFit/>
          </a:bodyPr>
          <a:lstStyle/>
          <a:p>
            <a:pPr marL="180340" algn="just">
              <a:spcAft>
                <a:spcPts val="800"/>
              </a:spcAft>
              <a:tabLst>
                <a:tab pos="90170" algn="l"/>
                <a:tab pos="180340" algn="l"/>
              </a:tabLst>
            </a:pPr>
            <a:r>
              <a:rPr lang="en-US" sz="24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 thường nghe: Kỉ Tín đem mình chết thay, cứu thoát cho Cao Đế; Do Vu chìa lưng chịu giáo, che chở cho Chiêu Vương; Dự Nhượng nuốt than để báo thù cho chủ; Thân Khoái chặt tay cứu nạn cho nước; Kính Đức, một chàng tuổi trẻ, thân phò Thái Tông thoát khỏi vòng vây Thế Sung; Cảo Khanh, một bề tôi xa, miệng mắng Lộc Sơn, không theo mưu kế nghịch tặc. Từ xưa các bậc trung thần nghĩa sĩ bỏ mình vì nước, đời nào không có? Giả sử các bậc đó cứ khư khư theo thói nữ nhi thường tình, thì cũng chết già ở xó cửa, sao có thể lưu danh sử sách, cùng trời đất muôn đời bất hủ được!</a:t>
            </a:r>
            <a:endParaRPr lang="en-VN" sz="2400" kern="100">
              <a:effectLst/>
              <a:latin typeface="Calibri" panose="020F0502020204030204" pitchFamily="34" charset="0"/>
              <a:ea typeface="Calibri" panose="020F0502020204030204" pitchFamily="34" charset="0"/>
              <a:cs typeface="Times New Roman" panose="02020603050405020304" pitchFamily="18" charset="0"/>
            </a:endParaRPr>
          </a:p>
          <a:p>
            <a:pPr marL="180340" algn="r">
              <a:spcAft>
                <a:spcPts val="800"/>
              </a:spcAft>
              <a:tabLst>
                <a:tab pos="90170" algn="l"/>
                <a:tab pos="180340" algn="l"/>
              </a:tabLst>
            </a:pPr>
            <a:r>
              <a:rPr lang="en-US"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(Trần Quốc Tuấn, Hịch tướng sĩ)</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A038480-27F0-4AF0-EFB4-278B3A5E9D5F}"/>
              </a:ext>
            </a:extLst>
          </p:cNvPr>
          <p:cNvSpPr/>
          <p:nvPr/>
        </p:nvSpPr>
        <p:spPr>
          <a:xfrm>
            <a:off x="568960" y="497839"/>
            <a:ext cx="11115040" cy="1259041"/>
          </a:xfrm>
          <a:prstGeom prst="rect">
            <a:avLst/>
          </a:prstGeom>
          <a:solidFill>
            <a:schemeClr val="bg1"/>
          </a:solidFill>
          <a:ln w="38100">
            <a:solidFill>
              <a:srgbClr val="F9C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FFC000"/>
                </a:solidFill>
                <a:latin typeface="Calibri" panose="020F0502020204030204" pitchFamily="34" charset="0"/>
                <a:ea typeface="Calibri" panose="020F0502020204030204" pitchFamily="34" charset="0"/>
                <a:cs typeface="Calibri" panose="020F0502020204030204" pitchFamily="34" charset="0"/>
              </a:rPr>
              <a:t>Câu 1 (trang 64 sgk Ngữ văn 8 Tập 1): </a:t>
            </a:r>
            <a:r>
              <a:rPr lang="en-US" sz="2400">
                <a:solidFill>
                  <a:srgbClr val="FFC000"/>
                </a:solidFill>
                <a:latin typeface="Calibri" panose="020F0502020204030204" pitchFamily="34" charset="0"/>
                <a:ea typeface="Calibri" panose="020F0502020204030204" pitchFamily="34" charset="0"/>
                <a:cs typeface="Calibri" panose="020F0502020204030204" pitchFamily="34" charset="0"/>
              </a:rPr>
              <a:t>Tìm câu chủ đề trong các đoạn văn sau, từ đó, xác định kiểu đoạn văn (diễn dịch, quy nạp). Phân tích tác dụng của từng cách thức tổ chức đoạn văn.</a:t>
            </a:r>
          </a:p>
        </p:txBody>
      </p:sp>
      <p:sp>
        <p:nvSpPr>
          <p:cNvPr id="2" name="TextBox 1">
            <a:extLst>
              <a:ext uri="{FF2B5EF4-FFF2-40B4-BE49-F238E27FC236}">
                <a16:creationId xmlns:a16="http://schemas.microsoft.com/office/drawing/2014/main" id="{408DB66E-B8FC-0D20-4098-0D6E39C76613}"/>
              </a:ext>
            </a:extLst>
          </p:cNvPr>
          <p:cNvSpPr txBox="1"/>
          <p:nvPr/>
        </p:nvSpPr>
        <p:spPr>
          <a:xfrm>
            <a:off x="508000" y="1756880"/>
            <a:ext cx="11115040" cy="3621504"/>
          </a:xfrm>
          <a:prstGeom prst="rect">
            <a:avLst/>
          </a:prstGeom>
          <a:noFill/>
        </p:spPr>
        <p:txBody>
          <a:bodyPr wrap="square">
            <a:spAutoFit/>
          </a:bodyPr>
          <a:lstStyle/>
          <a:p>
            <a:pPr marL="180340" algn="just">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phục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góp</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phần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tạo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sắc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mỗi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trường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Cậu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Trường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THCS Lê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Quý</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Đôn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thuộc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Trường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THCS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Lương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Vinh,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bé</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kia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Trường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THCS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Đặng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Thai Mai,…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tất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nhờ</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bộ</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phục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mặc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cuộc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nhóm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lí</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tưởng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huyện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cờ</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sắc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tài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năm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đấu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sân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khấu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nhóm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cổ</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viên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bừng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nổi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bật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bộ</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phục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trường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khán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đài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algn="just">
              <a:spcAft>
                <a:spcPts val="800"/>
              </a:spcAft>
              <a:tabLst>
                <a:tab pos="90170" algn="l"/>
                <a:tab pos="180340" algn="l"/>
              </a:tabLst>
            </a:pP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văn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algn="r">
              <a:spcAft>
                <a:spcPts val="800"/>
              </a:spcAft>
              <a:tabLst>
                <a:tab pos="90170" algn="l"/>
                <a:tab pos="180340" algn="l"/>
              </a:tabLst>
            </a:pP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nối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tri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cuộc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NXB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Giáo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2021, tr. 67)</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50845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87FF7C-5123-C487-2EDD-35C5FFA901C9}"/>
              </a:ext>
            </a:extLst>
          </p:cNvPr>
          <p:cNvSpPr txBox="1"/>
          <p:nvPr/>
        </p:nvSpPr>
        <p:spPr>
          <a:xfrm>
            <a:off x="577437" y="932045"/>
            <a:ext cx="10893287" cy="4507388"/>
          </a:xfrm>
          <a:prstGeom prst="rect">
            <a:avLst/>
          </a:prstGeom>
          <a:noFill/>
        </p:spPr>
        <p:txBody>
          <a:bodyPr wrap="square">
            <a:spAutoFit/>
          </a:bodyPr>
          <a:lstStyle/>
          <a:p>
            <a:pPr marL="180340" algn="ctr">
              <a:lnSpc>
                <a:spcPct val="150000"/>
              </a:lnSpc>
              <a:spcAft>
                <a:spcPts val="800"/>
              </a:spcAft>
              <a:tabLst>
                <a:tab pos="90170" algn="l"/>
                <a:tab pos="180340" algn="l"/>
              </a:tabLst>
            </a:pPr>
            <a:r>
              <a:rPr lang="en-US" sz="3200" b="1" i="1" u="sng"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Trả</a:t>
            </a:r>
            <a:r>
              <a:rPr lang="en-US" sz="3200" b="1" i="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i="1" u="sng"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lời</a:t>
            </a:r>
            <a:r>
              <a:rPr lang="en-US" sz="3200" b="1" i="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3200" b="1" i="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90170" algn="l"/>
                <a:tab pos="180340" algn="l"/>
              </a:tabLst>
            </a:pPr>
            <a:r>
              <a:rPr lang="en-US" sz="20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chủ</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bậc</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cứ</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khư</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khư</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thói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nữ</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thường</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tình</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thì</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cũng</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chết</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già</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xó</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cửa</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sao</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lưu</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danh</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sách</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cùng</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muôn</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đời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bất</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hủ</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0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90170" algn="l"/>
                <a:tab pos="180340" algn="l"/>
              </a:tabLst>
            </a:pPr>
            <a:r>
              <a:rPr lang="en-US" sz="2800" b="1"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=&gt; </a:t>
            </a:r>
            <a:r>
              <a:rPr lang="en-US" sz="2800" b="1" kern="0" dirty="0" err="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kern="0" dirty="0" err="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văn</a:t>
            </a:r>
            <a:r>
              <a:rPr lang="en-US" sz="2800" b="1"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kern="0" dirty="0" err="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quy</a:t>
            </a:r>
            <a:r>
              <a:rPr lang="en-US" sz="2800" b="1"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kern="0" dirty="0" err="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nạp</a:t>
            </a:r>
            <a:r>
              <a:rPr lang="en-US" sz="2800" b="1" kern="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algn="just">
              <a:lnSpc>
                <a:spcPct val="150000"/>
              </a:lnSpc>
              <a:spcAft>
                <a:spcPts val="800"/>
              </a:spcAft>
              <a:tabLst>
                <a:tab pos="90170" algn="l"/>
                <a:tab pos="180340" algn="l"/>
              </a:tabLs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Tác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cách</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tổ</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chức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đoạn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văn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đầu</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tấm</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gương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bậc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chủ</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cuối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đoạn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văn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mới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sở</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nhắc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nhở</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binh</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sĩ</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lí</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tấm</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gương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sẽ</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sách</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lưu</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danh</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gián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tiếp</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khơi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dậy</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ý</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trách</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nhiệm</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đấng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nam</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xã</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hội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849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4204A38-2570-BED5-382E-CF5E056AD678}"/>
              </a:ext>
            </a:extLst>
          </p:cNvPr>
          <p:cNvSpPr txBox="1"/>
          <p:nvPr/>
        </p:nvSpPr>
        <p:spPr>
          <a:xfrm>
            <a:off x="993540" y="276469"/>
            <a:ext cx="9978887" cy="4939686"/>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chủ</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đề</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Đồng</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phục</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chỉ</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đẹp</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mà</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còn</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góp</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phần</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tạo</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nên</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bản</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trường</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800" b="1"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=&gt; </a:t>
            </a:r>
            <a:r>
              <a:rPr kumimoji="0" lang="en-US" sz="3600" b="1" i="0" u="none" strike="noStrike" kern="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Đoạn</a:t>
            </a:r>
            <a:r>
              <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1" i="0" u="none" strike="noStrike" kern="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văn</a:t>
            </a:r>
            <a:r>
              <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1" i="0" u="none" strike="noStrike" kern="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diễn</a:t>
            </a:r>
            <a:r>
              <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1" i="0" u="none" strike="noStrike" kern="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dịch</a:t>
            </a:r>
            <a:r>
              <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3600" b="1" i="0" u="none"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Tác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cách</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thức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tổ</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chức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đoạn</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văn</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chủ</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đề</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đặt</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ở</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đầu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đoạn</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khẳng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định</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đồng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phục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chỉ</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đẹp</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mà</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còn</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tạo</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nên</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bản</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trường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sau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nói</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rõ</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nét</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đặc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trường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thông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qua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bộ</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đồng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phục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555549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A038480-27F0-4AF0-EFB4-278B3A5E9D5F}"/>
              </a:ext>
            </a:extLst>
          </p:cNvPr>
          <p:cNvSpPr/>
          <p:nvPr/>
        </p:nvSpPr>
        <p:spPr>
          <a:xfrm>
            <a:off x="568960" y="497839"/>
            <a:ext cx="11115040" cy="1259041"/>
          </a:xfrm>
          <a:prstGeom prst="rect">
            <a:avLst/>
          </a:prstGeom>
          <a:solidFill>
            <a:schemeClr val="bg1"/>
          </a:solidFill>
          <a:ln w="38100">
            <a:solidFill>
              <a:srgbClr val="F9C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Câu 2 (trang 64 sgk Ngữ văn 8 Tập 1): </a:t>
            </a:r>
            <a:r>
              <a:rPr kumimoji="0" lang="vi-VN" sz="2400" b="0" i="0" u="none" strike="noStrike" kern="1200" cap="none" spc="0" normalizeH="0" baseline="0" noProof="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Hãy sắp xếp các câu sau thành đoạn văn diễn dịch, sau đó sắp xếp lại thành đoạn văn quy nạp và cho biết dựa vào cơ sở nào, em sắp xếp như vậy.</a:t>
            </a:r>
          </a:p>
        </p:txBody>
      </p:sp>
      <p:sp>
        <p:nvSpPr>
          <p:cNvPr id="4" name="TextBox 3">
            <a:extLst>
              <a:ext uri="{FF2B5EF4-FFF2-40B4-BE49-F238E27FC236}">
                <a16:creationId xmlns:a16="http://schemas.microsoft.com/office/drawing/2014/main" id="{586AE2DC-407E-BA07-0000-E4FD08A0A21E}"/>
              </a:ext>
            </a:extLst>
          </p:cNvPr>
          <p:cNvSpPr txBox="1"/>
          <p:nvPr/>
        </p:nvSpPr>
        <p:spPr>
          <a:xfrm>
            <a:off x="507999" y="1756880"/>
            <a:ext cx="11297007" cy="4462760"/>
          </a:xfrm>
          <a:prstGeom prst="rect">
            <a:avLst/>
          </a:prstGeom>
          <a:noFill/>
        </p:spPr>
        <p:txBody>
          <a:bodyPr wrap="square">
            <a:spAutoFit/>
          </a:bodyPr>
          <a:lstStyle/>
          <a:p>
            <a:pPr marL="180340" marR="0" lvl="0" indent="0" algn="just" defTabSz="914400" rtl="0" eaLnBrk="1" fontAlgn="auto" latinLnBrk="0" hangingPunct="1">
              <a:spcBef>
                <a:spcPts val="0"/>
              </a:spcBef>
              <a:spcAft>
                <a:spcPts val="800"/>
              </a:spcAft>
              <a:buClrTx/>
              <a:buSzTx/>
              <a:buFontTx/>
              <a:buNone/>
              <a:tabLst>
                <a:tab pos="90170" algn="l"/>
                <a:tab pos="180340" algn="l"/>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 </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Một cô Tấm (trong truyện “Tấm Cám”) bao lần bị hại, cuối cùng vẫn được làm hoàng hậu, nhưng mụ dì ghẻ và Cám – những kẻ lắm mưu mô tàn ác thì bị trừng phạt đích đáng.</a:t>
            </a:r>
            <a:endParaRPr kumimoji="0" lang="en-VN" sz="24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spcBef>
                <a:spcPts val="0"/>
              </a:spcBef>
              <a:spcAft>
                <a:spcPts val="800"/>
              </a:spcAft>
              <a:buClrTx/>
              <a:buSzTx/>
              <a:buFontTx/>
              <a:buNone/>
              <a:tabLst>
                <a:tab pos="90170" algn="l"/>
                <a:tab pos="180340" algn="l"/>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 </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Một Thạch Sanh (truyện “Thạch Sanh”) chất phác, thật bụng tin người, dẫu trải qua bao khổ nạn, oan khuất rồi đến lúc cũng cưới được công chúa và lên ngôi, còn Lý Thông lừa lọc, xảo trá thì trời đất không dung tha.</a:t>
            </a:r>
            <a:endParaRPr kumimoji="0" lang="en-VN" sz="24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spcBef>
                <a:spcPts val="0"/>
              </a:spcBef>
              <a:spcAft>
                <a:spcPts val="800"/>
              </a:spcAft>
              <a:buClrTx/>
              <a:buSzTx/>
              <a:buFontTx/>
              <a:buNone/>
              <a:tabLst>
                <a:tab pos="90170" algn="l"/>
                <a:tab pos="180340" algn="l"/>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(3) </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Ở hiền gặp lành, ác giả ác báo là ước mơ công bằng được nhân dân gửi gắm vào truyện cổ tích.</a:t>
            </a:r>
            <a:endParaRPr kumimoji="0" lang="en-VN" sz="24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spcBef>
                <a:spcPts val="0"/>
              </a:spcBef>
              <a:spcAft>
                <a:spcPts val="800"/>
              </a:spcAft>
              <a:buClrTx/>
              <a:buSzTx/>
              <a:buFontTx/>
              <a:buNone/>
              <a:tabLst>
                <a:tab pos="90170" algn="l"/>
                <a:tab pos="180340" algn="l"/>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(4) </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Một người em (truyện “Cây khế”) thật thà, hiền lành, bị anh đối xử bất công, ai ngờ cuộc sống về sau lại giàu sang hạnh phúc, trong khi người anh tham lam thì bỏ mạng giữa biển khơi.</a:t>
            </a:r>
            <a:endParaRPr kumimoji="0" lang="en-VN"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706801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4204A38-2570-BED5-382E-CF5E056AD678}"/>
              </a:ext>
            </a:extLst>
          </p:cNvPr>
          <p:cNvSpPr txBox="1"/>
          <p:nvPr/>
        </p:nvSpPr>
        <p:spPr>
          <a:xfrm>
            <a:off x="2015076" y="529451"/>
            <a:ext cx="8613912" cy="4211281"/>
          </a:xfrm>
          <a:prstGeom prst="rect">
            <a:avLst/>
          </a:prstGeom>
          <a:noFill/>
        </p:spPr>
        <p:txBody>
          <a:bodyPr wrap="square">
            <a:spAutoFit/>
          </a:bodyPr>
          <a:lstStyle/>
          <a:p>
            <a:pPr marL="180340" marR="0" lvl="0" indent="0" algn="ctr"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1" i="1" u="sng"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Trả</a:t>
            </a:r>
            <a:r>
              <a:rPr kumimoji="0" lang="en-US" sz="2800" b="1" i="1" u="sng"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sng"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en-US" sz="2800" b="1" i="1" u="sng"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800" b="0" i="1" u="sng"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Đoạn</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văn</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diễn</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dịch</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(3) – (1) – (2) – (4)</a:t>
            </a:r>
            <a:endParaRPr kumimoji="0" lang="en-VN"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Đoạn</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văn</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quy</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1"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nạp</a:t>
            </a:r>
            <a:r>
              <a:rPr kumimoji="0" lang="en-US" sz="2800" b="1" i="1"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 – (2) – (4) – (3)</a:t>
            </a:r>
            <a:endParaRPr kumimoji="0" lang="en-VN"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Cơ</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sở</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sắp</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xếp</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(3)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nêu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luận</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điểm</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(1), (2), (4)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dẫn</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chứng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phục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vụ</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việc</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chứng</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minh</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luận</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điểm</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ấy</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664172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4204A38-2570-BED5-382E-CF5E056AD678}"/>
              </a:ext>
            </a:extLst>
          </p:cNvPr>
          <p:cNvSpPr txBox="1"/>
          <p:nvPr/>
        </p:nvSpPr>
        <p:spPr>
          <a:xfrm>
            <a:off x="1371600" y="1075376"/>
            <a:ext cx="9448799" cy="3257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65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sgk</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Ngữ</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văn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8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Tập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1):</a:t>
            </a:r>
            <a:r>
              <a:rPr kumimoji="0" lang="en-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“Lòng yêu nước ban đầu là lòng yêu những vật tầm thường nhất (I-li-a Ê-ren-bua). Hãy xem đây là câu chủ đề, từ đó, viết hai đoạn văn, một đoạn văn đặt câu chủ đề ở đầu đoạn (diễn dịch), một đoạn văn đặt câu chủ đề ở cuối đoạn (quy nạp).</a:t>
            </a:r>
            <a:endParaRPr kumimoji="0" lang="en-VN"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661042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4204A38-2570-BED5-382E-CF5E056AD678}"/>
              </a:ext>
            </a:extLst>
          </p:cNvPr>
          <p:cNvSpPr txBox="1"/>
          <p:nvPr/>
        </p:nvSpPr>
        <p:spPr>
          <a:xfrm>
            <a:off x="357808" y="144095"/>
            <a:ext cx="11476383" cy="4866460"/>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Trả</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Đoạn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văn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diễn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dịch</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ban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đầu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tầm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thường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chính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quê</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hương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tổ</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nơi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lên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thể</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lũy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tre</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xanh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bao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quanh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sông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chảy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chân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ruộng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thơm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mùi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gốc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rạ</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cò</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đứng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khoan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thai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trên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đồng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bên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mẹ</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lưng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cỏ</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lúa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ấy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đơn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gần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gũi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nằm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ngay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ăn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tiếng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nói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hằng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ngày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lúc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tới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lúc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khôn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trưởng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thành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thì</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nơi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nuôi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dưỡng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dạy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dỗ</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nơi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thương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đầu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tiên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Mai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này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lên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trường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xã</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hội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bạn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xung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quanh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phải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san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thương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cả</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nếu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thể</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Đôi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chỉ</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đơn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như</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nhưng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nghĩa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36034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4204A38-2570-BED5-382E-CF5E056AD678}"/>
              </a:ext>
            </a:extLst>
          </p:cNvPr>
          <p:cNvSpPr txBox="1"/>
          <p:nvPr/>
        </p:nvSpPr>
        <p:spPr>
          <a:xfrm>
            <a:off x="655982" y="157347"/>
            <a:ext cx="10880035" cy="4763868"/>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Đoạn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văn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quy</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nạp</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034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đối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với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quê</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hương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nỗ</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lực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cố</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gắng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ngừng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dựng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xây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phát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triển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ngày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càng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giàu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mạnh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hơn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cao</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cả</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thiêng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liêng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dành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quê</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hương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sông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núi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xóm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dân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sống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trên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mảnh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chữ</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ấy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đơn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gần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gũi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nằm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ngay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ăn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tiếng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nói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hằng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ngày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lúc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tới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lúc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khôn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trưởng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thành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thì</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nơi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nuôi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dưỡng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dạy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dỗ</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nơi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thương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đầu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tiên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Mai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này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lên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trường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xã</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hội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bạn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xung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quanh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phải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san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thương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cả</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nếu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thể</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Đôi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chỉ</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đơn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bình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như</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nhưng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nghĩa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ban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đầu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tầm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thường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186185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6769">
            <a:off x="3290317" y="-2214736"/>
            <a:ext cx="4958985" cy="7073572"/>
          </a:xfrm>
          <a:prstGeom prst="rect">
            <a:avLst/>
          </a:prstGeom>
        </p:spPr>
      </p:pic>
      <p:pic>
        <p:nvPicPr>
          <p:cNvPr id="3"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grpSp>
        <p:nvGrpSpPr>
          <p:cNvPr id="8" name="组合 7"/>
          <p:cNvGrpSpPr/>
          <p:nvPr/>
        </p:nvGrpSpPr>
        <p:grpSpPr>
          <a:xfrm>
            <a:off x="4331830" y="453767"/>
            <a:ext cx="2875958" cy="2744416"/>
            <a:chOff x="4331830" y="453767"/>
            <a:chExt cx="2875958" cy="2744416"/>
          </a:xfrm>
        </p:grpSpPr>
        <p:pic>
          <p:nvPicPr>
            <p:cNvPr id="4" name="图片 3"/>
            <p:cNvPicPr>
              <a:picLocks noChangeAspect="1"/>
            </p:cNvPicPr>
            <p:nvPr/>
          </p:nvPicPr>
          <p:blipFill>
            <a:blip r:embed="rId5"/>
            <a:stretch>
              <a:fillRect/>
            </a:stretch>
          </p:blipFill>
          <p:spPr>
            <a:xfrm>
              <a:off x="4331830" y="453767"/>
              <a:ext cx="2875958" cy="2744416"/>
            </a:xfrm>
            <a:prstGeom prst="rect">
              <a:avLst/>
            </a:prstGeom>
          </p:spPr>
        </p:pic>
        <p:sp>
          <p:nvSpPr>
            <p:cNvPr id="5" name="文本框 4"/>
            <p:cNvSpPr txBox="1"/>
            <p:nvPr/>
          </p:nvSpPr>
          <p:spPr>
            <a:xfrm>
              <a:off x="4792618" y="601520"/>
              <a:ext cx="2069797" cy="2215991"/>
            </a:xfrm>
            <a:prstGeom prst="rect">
              <a:avLst/>
            </a:prstGeom>
            <a:noFill/>
          </p:spPr>
          <p:txBody>
            <a:bodyPr wrap="none" rtlCol="0">
              <a:spAutoFit/>
            </a:bodyPr>
            <a:lstStyle/>
            <a:p>
              <a:r>
                <a:rPr lang="en-US" altLang="zh-CN" sz="13800" dirty="0">
                  <a:solidFill>
                    <a:schemeClr val="bg1"/>
                  </a:solidFill>
                  <a:latin typeface="#9Slide03 Oswald Bold" panose="00000800000000000000" pitchFamily="2" charset="0"/>
                </a:rPr>
                <a:t>01</a:t>
              </a:r>
              <a:endParaRPr lang="zh-CN" altLang="en-US" sz="13800" dirty="0">
                <a:solidFill>
                  <a:schemeClr val="bg1"/>
                </a:solidFill>
                <a:latin typeface="#9Slide03 Oswald Bold" panose="00000800000000000000" pitchFamily="2" charset="0"/>
              </a:endParaRPr>
            </a:p>
          </p:txBody>
        </p:sp>
      </p:grpSp>
      <p:sp>
        <p:nvSpPr>
          <p:cNvPr id="6" name="TextBox 5">
            <a:extLst>
              <a:ext uri="{FF2B5EF4-FFF2-40B4-BE49-F238E27FC236}">
                <a16:creationId xmlns:a16="http://schemas.microsoft.com/office/drawing/2014/main" id="{FFFACC49-4594-ACF4-C96C-8DC441BE3B02}"/>
              </a:ext>
            </a:extLst>
          </p:cNvPr>
          <p:cNvSpPr txBox="1"/>
          <p:nvPr/>
        </p:nvSpPr>
        <p:spPr>
          <a:xfrm>
            <a:off x="1815821" y="3441466"/>
            <a:ext cx="8560357" cy="2215991"/>
          </a:xfrm>
          <a:prstGeom prst="rect">
            <a:avLst/>
          </a:prstGeom>
          <a:noFill/>
        </p:spPr>
        <p:txBody>
          <a:bodyPr wrap="none" rtlCol="0">
            <a:spAutoFit/>
          </a:bodyPr>
          <a:lstStyle/>
          <a:p>
            <a:r>
              <a:rPr lang="en-US" sz="13800">
                <a:solidFill>
                  <a:srgbClr val="FFC000"/>
                </a:solidFill>
                <a:latin typeface="#9Slide07 IcielNabila" pitchFamily="2" charset="0"/>
              </a:rPr>
              <a:t>Khởi động</a:t>
            </a: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6769">
            <a:off x="3290317" y="-2214736"/>
            <a:ext cx="4958985" cy="7073572"/>
          </a:xfrm>
          <a:prstGeom prst="rect">
            <a:avLst/>
          </a:prstGeom>
        </p:spPr>
      </p:pic>
      <p:pic>
        <p:nvPicPr>
          <p:cNvPr id="3"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grpSp>
        <p:nvGrpSpPr>
          <p:cNvPr id="8" name="组合 7"/>
          <p:cNvGrpSpPr/>
          <p:nvPr/>
        </p:nvGrpSpPr>
        <p:grpSpPr>
          <a:xfrm>
            <a:off x="4331830" y="453767"/>
            <a:ext cx="2875958" cy="2744416"/>
            <a:chOff x="4331830" y="453767"/>
            <a:chExt cx="2875958" cy="2744416"/>
          </a:xfrm>
        </p:grpSpPr>
        <p:pic>
          <p:nvPicPr>
            <p:cNvPr id="4" name="图片 3"/>
            <p:cNvPicPr>
              <a:picLocks noChangeAspect="1"/>
            </p:cNvPicPr>
            <p:nvPr/>
          </p:nvPicPr>
          <p:blipFill>
            <a:blip r:embed="rId5"/>
            <a:stretch>
              <a:fillRect/>
            </a:stretch>
          </p:blipFill>
          <p:spPr>
            <a:xfrm>
              <a:off x="4331830" y="453767"/>
              <a:ext cx="2875958" cy="2744416"/>
            </a:xfrm>
            <a:prstGeom prst="rect">
              <a:avLst/>
            </a:prstGeom>
          </p:spPr>
        </p:pic>
        <p:sp>
          <p:nvSpPr>
            <p:cNvPr id="5" name="文本框 4"/>
            <p:cNvSpPr txBox="1"/>
            <p:nvPr/>
          </p:nvSpPr>
          <p:spPr>
            <a:xfrm>
              <a:off x="4792618" y="601520"/>
              <a:ext cx="2079415"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a:noFill/>
                  </a:ln>
                  <a:solidFill>
                    <a:prstClr val="white"/>
                  </a:solidFill>
                  <a:effectLst/>
                  <a:uLnTx/>
                  <a:uFillTx/>
                  <a:latin typeface="#9Slide03 Oswald Bold" panose="00000800000000000000" pitchFamily="2" charset="0"/>
                  <a:ea typeface="等线" panose="02010600030101010101" pitchFamily="2" charset="-122"/>
                  <a:cs typeface="+mn-cs"/>
                </a:rPr>
                <a:t>04</a:t>
              </a:r>
              <a:endParaRPr kumimoji="0" lang="zh-CN" altLang="en-US" sz="13800" b="0" i="0" u="none" strike="noStrike" kern="1200" cap="none" spc="0" normalizeH="0" baseline="0" noProof="0" dirty="0">
                <a:ln>
                  <a:noFill/>
                </a:ln>
                <a:solidFill>
                  <a:prstClr val="white"/>
                </a:solidFill>
                <a:effectLst/>
                <a:uLnTx/>
                <a:uFillTx/>
                <a:latin typeface="#9Slide03 Oswald Bold" panose="00000800000000000000" pitchFamily="2" charset="0"/>
                <a:ea typeface="等线" panose="02010600030101010101" pitchFamily="2" charset="-122"/>
                <a:cs typeface="+mn-cs"/>
              </a:endParaRPr>
            </a:p>
          </p:txBody>
        </p:sp>
      </p:grpSp>
      <p:sp>
        <p:nvSpPr>
          <p:cNvPr id="6" name="TextBox 5">
            <a:extLst>
              <a:ext uri="{FF2B5EF4-FFF2-40B4-BE49-F238E27FC236}">
                <a16:creationId xmlns:a16="http://schemas.microsoft.com/office/drawing/2014/main" id="{FFFACC49-4594-ACF4-C96C-8DC441BE3B02}"/>
              </a:ext>
            </a:extLst>
          </p:cNvPr>
          <p:cNvSpPr txBox="1"/>
          <p:nvPr/>
        </p:nvSpPr>
        <p:spPr>
          <a:xfrm>
            <a:off x="2131405" y="3822290"/>
            <a:ext cx="7276807"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C000"/>
                </a:solidFill>
                <a:effectLst/>
                <a:uLnTx/>
                <a:uFillTx/>
                <a:latin typeface="#9Slide07 IcielNabila" pitchFamily="2" charset="0"/>
                <a:ea typeface="+mn-ea"/>
                <a:cs typeface="+mn-cs"/>
              </a:rPr>
              <a:t>Vận dụng</a:t>
            </a:r>
          </a:p>
        </p:txBody>
      </p:sp>
    </p:spTree>
    <p:extLst>
      <p:ext uri="{BB962C8B-B14F-4D97-AF65-F5344CB8AC3E}">
        <p14:creationId xmlns:p14="http://schemas.microsoft.com/office/powerpoint/2010/main" val="244736666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4038AA-ED36-21D7-2A17-D6FA8AF556EB}"/>
              </a:ext>
            </a:extLst>
          </p:cNvPr>
          <p:cNvSpPr txBox="1"/>
          <p:nvPr/>
        </p:nvSpPr>
        <p:spPr>
          <a:xfrm>
            <a:off x="1571946" y="1928745"/>
            <a:ext cx="9226192" cy="2229393"/>
          </a:xfrm>
          <a:prstGeom prst="rect">
            <a:avLst/>
          </a:prstGeom>
          <a:noFill/>
        </p:spPr>
        <p:txBody>
          <a:bodyPr wrap="square">
            <a:spAutoFit/>
          </a:bodyPr>
          <a:lstStyle/>
          <a:p>
            <a:pPr marL="180340" marR="0" algn="ctr">
              <a:lnSpc>
                <a:spcPct val="150000"/>
              </a:lnSpc>
              <a:spcBef>
                <a:spcPts val="0"/>
              </a:spcBef>
              <a:spcAft>
                <a:spcPts val="0"/>
              </a:spcAft>
              <a:tabLst>
                <a:tab pos="90170" algn="l"/>
                <a:tab pos="180340" algn="l"/>
              </a:tabLst>
            </a:pPr>
            <a:r>
              <a:rPr lang="en-US" sz="3200" kern="0">
                <a:solidFill>
                  <a:srgbClr val="86B06A"/>
                </a:solidFill>
                <a:effectLst/>
                <a:latin typeface="#9Slide07 IcielNabila" pitchFamily="2" charset="0"/>
                <a:ea typeface="Times New Roman" panose="02020603050405020304" pitchFamily="18" charset="0"/>
                <a:cs typeface="Times New Roman" panose="02020603050405020304" pitchFamily="18" charset="0"/>
              </a:rPr>
              <a:t>Viết đoạn văn ngắn khoảng 7 – 10 dòng nêu cảm nghĩ của em về một vị anh hùng hào kiệt trong lịch sử theo lối quy nạp</a:t>
            </a:r>
            <a:endParaRPr lang="en-US" sz="2400" kern="100">
              <a:solidFill>
                <a:srgbClr val="86B06A"/>
              </a:solidFill>
              <a:effectLst/>
              <a:latin typeface="#9Slide07 IcielNabila" pitchFamily="2"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6769">
            <a:off x="1447285" y="-3240346"/>
            <a:ext cx="7718603" cy="11009933"/>
          </a:xfrm>
          <a:prstGeom prst="rect">
            <a:avLst/>
          </a:prstGeom>
        </p:spPr>
      </p:pic>
      <p:pic>
        <p:nvPicPr>
          <p:cNvPr id="3"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grpSp>
        <p:nvGrpSpPr>
          <p:cNvPr id="9" name="组合 8"/>
          <p:cNvGrpSpPr/>
          <p:nvPr/>
        </p:nvGrpSpPr>
        <p:grpSpPr>
          <a:xfrm>
            <a:off x="3298129" y="1074038"/>
            <a:ext cx="4461833" cy="4382128"/>
            <a:chOff x="-626154" y="93827"/>
            <a:chExt cx="2744144" cy="2695123"/>
          </a:xfrm>
        </p:grpSpPr>
        <p:pic>
          <p:nvPicPr>
            <p:cNvPr id="10" name="图片 9"/>
            <p:cNvPicPr>
              <a:picLocks noChangeAspect="1"/>
            </p:cNvPicPr>
            <p:nvPr userDrawn="1"/>
          </p:nvPicPr>
          <p:blipFill>
            <a:blip r:embed="rId5">
              <a:duotone>
                <a:schemeClr val="accent6">
                  <a:shade val="45000"/>
                  <a:satMod val="135000"/>
                </a:schemeClr>
                <a:prstClr val="white"/>
              </a:duotone>
              <a:lum bright="-15000" contrast="30000"/>
            </a:blip>
            <a:stretch>
              <a:fillRect/>
            </a:stretch>
          </p:blipFill>
          <p:spPr>
            <a:xfrm>
              <a:off x="-626154" y="93827"/>
              <a:ext cx="2744144" cy="2695123"/>
            </a:xfrm>
            <a:prstGeom prst="rect">
              <a:avLst/>
            </a:prstGeom>
          </p:spPr>
        </p:pic>
        <p:sp>
          <p:nvSpPr>
            <p:cNvPr id="11" name="文本框 10"/>
            <p:cNvSpPr txBox="1"/>
            <p:nvPr/>
          </p:nvSpPr>
          <p:spPr>
            <a:xfrm>
              <a:off x="-587097" y="948787"/>
              <a:ext cx="2672942" cy="813949"/>
            </a:xfrm>
            <a:prstGeom prst="rect">
              <a:avLst/>
            </a:prstGeom>
            <a:noFill/>
          </p:spPr>
          <p:txBody>
            <a:bodyPr wrap="none" rtlCol="0">
              <a:spAutoFit/>
            </a:bodyPr>
            <a:lstStyle/>
            <a:p>
              <a:pPr algn="ctr"/>
              <a:r>
                <a:rPr lang="en-US" altLang="zh-CN" sz="8000" dirty="0">
                  <a:solidFill>
                    <a:schemeClr val="bg1"/>
                  </a:solidFill>
                  <a:latin typeface="Helvetica" panose="020B0604020202030204" pitchFamily="34" charset="0"/>
                </a:rPr>
                <a:t>THANKS</a:t>
              </a:r>
              <a:endParaRPr lang="zh-CN" altLang="en-US" sz="8000" dirty="0">
                <a:solidFill>
                  <a:schemeClr val="bg1"/>
                </a:solidFill>
                <a:latin typeface="Helvetica" panose="020B0604020202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植物, 餐桌, 室内, 鲜花&#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26" y="4100007"/>
            <a:ext cx="3571820" cy="3610985"/>
          </a:xfrm>
          <a:prstGeom prst="rect">
            <a:avLst/>
          </a:prstGeom>
        </p:spPr>
      </p:pic>
      <p:pic>
        <p:nvPicPr>
          <p:cNvPr id="13" name="图片 12" descr="图片包含 植物, 餐桌, 室内, 鲜花&#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75743">
            <a:off x="10168045" y="3910919"/>
            <a:ext cx="3571820" cy="3610985"/>
          </a:xfrm>
          <a:prstGeom prst="rect">
            <a:avLst/>
          </a:prstGeom>
        </p:spPr>
      </p:pic>
      <p:pic>
        <p:nvPicPr>
          <p:cNvPr id="14" name="图片 13" descr="图片包含 植物, 餐桌, 室内, 鲜花&#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69927">
            <a:off x="946883" y="4918019"/>
            <a:ext cx="3571820" cy="3610985"/>
          </a:xfrm>
          <a:prstGeom prst="rect">
            <a:avLst/>
          </a:prstGeom>
        </p:spPr>
      </p:pic>
      <p:pic>
        <p:nvPicPr>
          <p:cNvPr id="10" name="图片 9"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18" name="图片 17"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1701" y="-2132652"/>
            <a:ext cx="3506336" cy="5001491"/>
          </a:xfrm>
          <a:prstGeom prst="rect">
            <a:avLst/>
          </a:prstGeom>
        </p:spPr>
      </p:pic>
      <p:grpSp>
        <p:nvGrpSpPr>
          <p:cNvPr id="5" name="Group 4">
            <a:extLst>
              <a:ext uri="{FF2B5EF4-FFF2-40B4-BE49-F238E27FC236}">
                <a16:creationId xmlns:a16="http://schemas.microsoft.com/office/drawing/2014/main" id="{A33A7E6F-E663-5AC3-C122-64A3657A754E}"/>
              </a:ext>
            </a:extLst>
          </p:cNvPr>
          <p:cNvGrpSpPr/>
          <p:nvPr/>
        </p:nvGrpSpPr>
        <p:grpSpPr>
          <a:xfrm>
            <a:off x="1012482" y="1713624"/>
            <a:ext cx="10100848" cy="2498255"/>
            <a:chOff x="1012482" y="1713624"/>
            <a:chExt cx="10100848" cy="2498255"/>
          </a:xfrm>
        </p:grpSpPr>
        <p:grpSp>
          <p:nvGrpSpPr>
            <p:cNvPr id="4" name="Group 3">
              <a:extLst>
                <a:ext uri="{FF2B5EF4-FFF2-40B4-BE49-F238E27FC236}">
                  <a16:creationId xmlns:a16="http://schemas.microsoft.com/office/drawing/2014/main" id="{2389214D-C13F-E7EE-457A-281121A2443D}"/>
                </a:ext>
              </a:extLst>
            </p:cNvPr>
            <p:cNvGrpSpPr/>
            <p:nvPr/>
          </p:nvGrpSpPr>
          <p:grpSpPr>
            <a:xfrm>
              <a:off x="1495893" y="2025505"/>
              <a:ext cx="9617437" cy="2155971"/>
              <a:chOff x="1495893" y="2025505"/>
              <a:chExt cx="9617437" cy="2155971"/>
            </a:xfrm>
          </p:grpSpPr>
          <p:sp>
            <p:nvSpPr>
              <p:cNvPr id="11" name="矩形 10"/>
              <p:cNvSpPr/>
              <p:nvPr/>
            </p:nvSpPr>
            <p:spPr>
              <a:xfrm>
                <a:off x="1495893" y="2025505"/>
                <a:ext cx="9617437" cy="21559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 name="TextBox 2">
                <a:extLst>
                  <a:ext uri="{FF2B5EF4-FFF2-40B4-BE49-F238E27FC236}">
                    <a16:creationId xmlns:a16="http://schemas.microsoft.com/office/drawing/2014/main" id="{27FA054F-079C-8D39-D0B2-DD19BAECFC63}"/>
                  </a:ext>
                </a:extLst>
              </p:cNvPr>
              <p:cNvSpPr txBox="1"/>
              <p:nvPr/>
            </p:nvSpPr>
            <p:spPr>
              <a:xfrm>
                <a:off x="3288441" y="2236341"/>
                <a:ext cx="7407666" cy="1654748"/>
              </a:xfrm>
              <a:prstGeom prst="rect">
                <a:avLst/>
              </a:prstGeom>
              <a:noFill/>
            </p:spPr>
            <p:txBody>
              <a:bodyPr wrap="square">
                <a:spAutoFit/>
              </a:bodyPr>
              <a:lstStyle/>
              <a:p>
                <a:pPr>
                  <a:lnSpc>
                    <a:spcPct val="150000"/>
                  </a:lnSpc>
                </a:pPr>
                <a:r>
                  <a:rPr lang="en-US" sz="3600" kern="0">
                    <a:solidFill>
                      <a:srgbClr val="000000"/>
                    </a:solidFill>
                    <a:effectLst/>
                    <a:latin typeface="#9Slide04 Tinos" panose="02020603050405020304" pitchFamily="18" charset="0"/>
                    <a:ea typeface="#9Slide04 Tinos" panose="02020603050405020304" pitchFamily="18" charset="0"/>
                    <a:cs typeface="#9Slide04 Tinos" panose="02020603050405020304" pitchFamily="18" charset="0"/>
                  </a:rPr>
                  <a:t>Khi viết một đoạn văn với chủ đề bất kỳ, em thường đặt câu chủ đề ở đâu?</a:t>
                </a:r>
                <a:endParaRPr lang="en-US" sz="4400">
                  <a:latin typeface="#9Slide04 Tinos" panose="02020603050405020304" pitchFamily="18" charset="0"/>
                  <a:ea typeface="#9Slide04 Tinos" panose="02020603050405020304" pitchFamily="18" charset="0"/>
                  <a:cs typeface="#9Slide04 Tinos" panose="02020603050405020304" pitchFamily="18" charset="0"/>
                </a:endParaRPr>
              </a:p>
            </p:txBody>
          </p:sp>
        </p:grpSp>
        <p:pic>
          <p:nvPicPr>
            <p:cNvPr id="17" name="图片 16" descr="图片包含 植物, 餐桌, 室内, 鲜花&#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66258" flipH="1" flipV="1">
              <a:off x="1012482" y="1713624"/>
              <a:ext cx="2471159" cy="249825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ppt_x"/>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6769">
            <a:off x="3290317" y="-2214736"/>
            <a:ext cx="4958985" cy="7073572"/>
          </a:xfrm>
          <a:prstGeom prst="rect">
            <a:avLst/>
          </a:prstGeom>
        </p:spPr>
      </p:pic>
      <p:pic>
        <p:nvPicPr>
          <p:cNvPr id="3"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grpSp>
        <p:nvGrpSpPr>
          <p:cNvPr id="8" name="组合 7"/>
          <p:cNvGrpSpPr/>
          <p:nvPr/>
        </p:nvGrpSpPr>
        <p:grpSpPr>
          <a:xfrm>
            <a:off x="4331830" y="453767"/>
            <a:ext cx="2875958" cy="2744416"/>
            <a:chOff x="4331830" y="453767"/>
            <a:chExt cx="2875958" cy="2744416"/>
          </a:xfrm>
        </p:grpSpPr>
        <p:pic>
          <p:nvPicPr>
            <p:cNvPr id="4" name="图片 3"/>
            <p:cNvPicPr>
              <a:picLocks noChangeAspect="1"/>
            </p:cNvPicPr>
            <p:nvPr/>
          </p:nvPicPr>
          <p:blipFill>
            <a:blip r:embed="rId5"/>
            <a:stretch>
              <a:fillRect/>
            </a:stretch>
          </p:blipFill>
          <p:spPr>
            <a:xfrm>
              <a:off x="4331830" y="453767"/>
              <a:ext cx="2875958" cy="2744416"/>
            </a:xfrm>
            <a:prstGeom prst="rect">
              <a:avLst/>
            </a:prstGeom>
          </p:spPr>
        </p:pic>
        <p:sp>
          <p:nvSpPr>
            <p:cNvPr id="5" name="文本框 4"/>
            <p:cNvSpPr txBox="1"/>
            <p:nvPr/>
          </p:nvSpPr>
          <p:spPr>
            <a:xfrm>
              <a:off x="4792618" y="601520"/>
              <a:ext cx="2073003" cy="2215991"/>
            </a:xfrm>
            <a:prstGeom prst="rect">
              <a:avLst/>
            </a:prstGeom>
            <a:noFill/>
          </p:spPr>
          <p:txBody>
            <a:bodyPr wrap="none" rtlCol="0">
              <a:spAutoFit/>
            </a:bodyPr>
            <a:lstStyle/>
            <a:p>
              <a:r>
                <a:rPr lang="en-US" altLang="zh-CN" sz="13800">
                  <a:solidFill>
                    <a:schemeClr val="bg1"/>
                  </a:solidFill>
                  <a:latin typeface="#9Slide03 Oswald Bold" panose="00000800000000000000" pitchFamily="2" charset="0"/>
                </a:rPr>
                <a:t>02</a:t>
              </a:r>
              <a:endParaRPr lang="zh-CN" altLang="en-US" sz="13800" dirty="0">
                <a:solidFill>
                  <a:schemeClr val="bg1"/>
                </a:solidFill>
                <a:latin typeface="#9Slide03 Oswald Bold" panose="00000800000000000000" pitchFamily="2" charset="0"/>
              </a:endParaRPr>
            </a:p>
          </p:txBody>
        </p:sp>
      </p:grpSp>
      <p:sp>
        <p:nvSpPr>
          <p:cNvPr id="6" name="TextBox 5">
            <a:extLst>
              <a:ext uri="{FF2B5EF4-FFF2-40B4-BE49-F238E27FC236}">
                <a16:creationId xmlns:a16="http://schemas.microsoft.com/office/drawing/2014/main" id="{FFFACC49-4594-ACF4-C96C-8DC441BE3B02}"/>
              </a:ext>
            </a:extLst>
          </p:cNvPr>
          <p:cNvSpPr txBox="1"/>
          <p:nvPr/>
        </p:nvSpPr>
        <p:spPr>
          <a:xfrm>
            <a:off x="2131405" y="3429000"/>
            <a:ext cx="7276807" cy="2800767"/>
          </a:xfrm>
          <a:prstGeom prst="rect">
            <a:avLst/>
          </a:prstGeom>
          <a:noFill/>
        </p:spPr>
        <p:txBody>
          <a:bodyPr wrap="square" rtlCol="0">
            <a:spAutoFit/>
          </a:bodyPr>
          <a:lstStyle/>
          <a:p>
            <a:pPr algn="ctr"/>
            <a:r>
              <a:rPr lang="en-US" sz="8800">
                <a:solidFill>
                  <a:srgbClr val="FFC000"/>
                </a:solidFill>
                <a:latin typeface="#9Slide07 IcielNabila" pitchFamily="2" charset="0"/>
              </a:rPr>
              <a:t>Hình thành kiến thức mới</a:t>
            </a:r>
          </a:p>
        </p:txBody>
      </p:sp>
    </p:spTree>
    <p:extLst>
      <p:ext uri="{BB962C8B-B14F-4D97-AF65-F5344CB8AC3E}">
        <p14:creationId xmlns:p14="http://schemas.microsoft.com/office/powerpoint/2010/main" val="359813807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28F51C-2DD5-5C7E-C8A2-F80622278DD3}"/>
              </a:ext>
            </a:extLst>
          </p:cNvPr>
          <p:cNvSpPr txBox="1"/>
          <p:nvPr/>
        </p:nvSpPr>
        <p:spPr>
          <a:xfrm>
            <a:off x="1789044" y="558256"/>
            <a:ext cx="8613912" cy="4837093"/>
          </a:xfrm>
          <a:prstGeom prst="rect">
            <a:avLst/>
          </a:prstGeom>
          <a:noFill/>
        </p:spPr>
        <p:txBody>
          <a:bodyPr wrap="square">
            <a:spAutoFit/>
          </a:bodyPr>
          <a:lstStyle/>
          <a:p>
            <a:pPr algn="just">
              <a:lnSpc>
                <a:spcPct val="150000"/>
              </a:lnSpc>
              <a:spcAft>
                <a:spcPts val="800"/>
              </a:spcAft>
            </a:pPr>
            <a:r>
              <a:rPr lang="en-US" sz="36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Đoạn</a:t>
            </a:r>
            <a:r>
              <a:rPr lang="en-US" sz="36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6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văn</a:t>
            </a:r>
            <a:r>
              <a:rPr lang="en-US" sz="36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6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diễn</a:t>
            </a:r>
            <a:r>
              <a:rPr lang="en-US" sz="36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6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dịch</a:t>
            </a:r>
            <a:endParaRPr lang="en-US" sz="3600" b="1" kern="0" dirty="0">
              <a:solidFill>
                <a:srgbClr val="86B06A"/>
              </a:solidFill>
              <a:latin typeface="#9Slide03 Ralewayv4020 Black" panose="00000A00000000000000" pitchFamily="2" charset="0"/>
              <a:ea typeface="Times New Roman" panose="02020603050405020304" pitchFamily="18" charset="0"/>
              <a:cs typeface="Calibri" panose="020F0502020204030204" pitchFamily="34" charset="0"/>
            </a:endParaRPr>
          </a:p>
          <a:p>
            <a:pPr algn="just">
              <a:lnSpc>
                <a:spcPct val="150000"/>
              </a:lnSpc>
              <a:spcAft>
                <a:spcPts val="800"/>
              </a:spcAft>
            </a:pPr>
            <a:r>
              <a:rPr lang="en-US" sz="2800" kern="0" dirty="0" err="1">
                <a:latin typeface="Calibri" panose="020F0502020204030204" pitchFamily="34" charset="0"/>
                <a:ea typeface="Times New Roman" panose="02020603050405020304" pitchFamily="18" charset="0"/>
                <a:cs typeface="Calibri" panose="020F0502020204030204" pitchFamily="34" charset="0"/>
              </a:rPr>
              <a:t>L</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à</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mà</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đứng</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đầu</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khái</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quát</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toàn</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bộ</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dung,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tiếp</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theo</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khai</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cụ</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chi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tiết</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từng</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ý</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theo</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chủ</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đề</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làm</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rõ</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bổ</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sung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chủ</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kern="0" dirty="0" err="1">
                <a:effectLst/>
                <a:latin typeface="Calibri" panose="020F0502020204030204" pitchFamily="34" charset="0"/>
                <a:ea typeface="Times New Roman" panose="02020603050405020304" pitchFamily="18" charset="0"/>
                <a:cs typeface="Calibri" panose="020F0502020204030204" pitchFamily="34" charset="0"/>
              </a:rPr>
              <a:t>đề</a:t>
            </a:r>
            <a:r>
              <a:rPr lang="en-US" sz="28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tiếp</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theo</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khai</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bằng</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chứng</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minh</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phân</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tích</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giải</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thích</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đưa</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vào</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số</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nhận</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xét</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bộ</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lộ</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cảm</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xúc</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cá</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effectLst/>
                <a:latin typeface="Calibri" panose="020F0502020204030204" pitchFamily="34" charset="0"/>
                <a:ea typeface="Times New Roman" panose="02020603050405020304" pitchFamily="18" charset="0"/>
                <a:cs typeface="Calibri" panose="020F0502020204030204" pitchFamily="34" charset="0"/>
              </a:rPr>
              <a:t>nhân</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a:t>
            </a:r>
            <a:endParaRPr lang="en-VN" sz="2800" kern="1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barn(inVertical)">
                                      <p:cBhvr>
                                        <p:cTn id="13"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4204A38-2570-BED5-382E-CF5E056AD678}"/>
              </a:ext>
            </a:extLst>
          </p:cNvPr>
          <p:cNvSpPr txBox="1"/>
          <p:nvPr/>
        </p:nvSpPr>
        <p:spPr>
          <a:xfrm>
            <a:off x="951550" y="0"/>
            <a:ext cx="10535478" cy="52255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Ví</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dụ</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1</a:t>
            </a:r>
            <a:endParaRPr kumimoji="0" lang="en-VN"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Hạc</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Nam Cao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xây</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dựng</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thành</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công</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ấn</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tượng</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sâu</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khó</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quên</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đọc</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Ông</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vợ</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trai</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duy</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Vợ</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mất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sớm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vì</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đủ</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cưới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vợ</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ông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đã</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uất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ức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vô</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bỏ</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đồn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điền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cao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tặng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kỷ</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niệm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nên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ông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rất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quý</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đặt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tên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rất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hay.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Năm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ấy</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vì</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mất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mùa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đói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kém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lũ</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đã</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cướp</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hết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mùa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màng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cũng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lâm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bệnh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hiểm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nghèo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Cuộc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sống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khốn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đã</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ép</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đến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bờ</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vực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thẳm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cuộc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còn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nào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khác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đành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phải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cắt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ruột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bán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quý</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mình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bán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xong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khóc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như</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đứa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trẻ</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Sợ</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sống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sẽ</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ảnh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hưởng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đến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đứa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duy</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ông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vì</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lỡ</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tâm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lừa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dối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ông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quyết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định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chết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đau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đớn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tủi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nhục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chết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cũng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chính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giữ</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gìn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tự</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trọng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đối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với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Lão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Hạc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tấm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thật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cao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cả</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đáng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trân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trọng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83028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4204A38-2570-BED5-382E-CF5E056AD678}"/>
              </a:ext>
            </a:extLst>
          </p:cNvPr>
          <p:cNvSpPr txBox="1"/>
          <p:nvPr/>
        </p:nvSpPr>
        <p:spPr>
          <a:xfrm>
            <a:off x="483704" y="210357"/>
            <a:ext cx="11224591" cy="52255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Ví</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dụ</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2</a:t>
            </a:r>
            <a:endParaRPr kumimoji="0" lang="en-VN"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Vẻ</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đẹp</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chỉ</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thể</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hiện</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nhan</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bề</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ngoài</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mà</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nó</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còn</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nằm</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tài</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năng</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tâm</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hồn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Nhan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nét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đẹp</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phú</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hài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cha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mẹ</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ban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nhưng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tài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năng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tư</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vun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trồng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rèn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luyện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ở</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Hương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thơm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bông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hoa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liệu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hút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ánh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nhìn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gian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dài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cũng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vậy</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vẻ</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đẹp</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ngoại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sẽ</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tạo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ấn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tượng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với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khác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nhưng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tài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năng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chiều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sâu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tâm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hồn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mới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khiến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khác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mãi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bạn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Vì</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vậy</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biết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chăm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sóc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bản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thân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dù</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mình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cao</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nhưng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vẫn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khiến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nhiều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phải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ngước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nhìn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Tài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năng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hay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vẻ</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đẹp</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tâm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hồn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ấy</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đều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sẵn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nhưng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nếu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dồi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kiến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thức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thì</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chúng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cũng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sẽ</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ngủ</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quên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dần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mai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ngày</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giờ</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trôi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bạn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phải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liên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tục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nhiều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hơn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lắng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nghe</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thế</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hệ</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dồi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tri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thức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cuộc</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sống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nhiều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hơn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nuôi</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dưỡng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tâm</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hồn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bạn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quý</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trân</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trọng</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chính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mình</a:t>
            </a: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202833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A0622-18B1-8FE1-0364-6E5AB6BAD547}"/>
              </a:ext>
            </a:extLst>
          </p:cNvPr>
          <p:cNvSpPr txBox="1"/>
          <p:nvPr/>
        </p:nvSpPr>
        <p:spPr>
          <a:xfrm>
            <a:off x="1600610" y="804917"/>
            <a:ext cx="9783156" cy="4754315"/>
          </a:xfrm>
          <a:prstGeom prst="rect">
            <a:avLst/>
          </a:prstGeom>
          <a:noFill/>
        </p:spPr>
        <p:txBody>
          <a:bodyPr wrap="square">
            <a:spAutoFit/>
          </a:bodyPr>
          <a:lstStyle/>
          <a:p>
            <a:pPr algn="just">
              <a:lnSpc>
                <a:spcPct val="150000"/>
              </a:lnSpc>
              <a:spcAft>
                <a:spcPts val="800"/>
              </a:spcAft>
            </a:pPr>
            <a:r>
              <a:rPr lang="en-US" sz="32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Đoạn</a:t>
            </a:r>
            <a:r>
              <a:rPr lang="en-US" sz="32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2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văn</a:t>
            </a:r>
            <a:r>
              <a:rPr lang="en-US" sz="32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2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quy</a:t>
            </a:r>
            <a:r>
              <a:rPr lang="en-US" sz="32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2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nạp</a:t>
            </a:r>
            <a:r>
              <a:rPr lang="en-US" sz="32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2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Có</a:t>
            </a:r>
            <a:r>
              <a:rPr lang="en-US" sz="32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2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câu</a:t>
            </a:r>
            <a:r>
              <a:rPr lang="en-US" sz="32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2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chủ</a:t>
            </a:r>
            <a:r>
              <a:rPr lang="en-US" sz="32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 </a:t>
            </a:r>
            <a:r>
              <a:rPr lang="en-US" sz="3200" b="1" kern="0" dirty="0" err="1">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đề</a:t>
            </a:r>
            <a:r>
              <a:rPr lang="en-US" sz="3200" b="1" kern="0" dirty="0">
                <a:solidFill>
                  <a:srgbClr val="86B06A"/>
                </a:solidFill>
                <a:effectLst/>
                <a:latin typeface="#9Slide03 Ralewayv4020 Black" panose="00000A00000000000000" pitchFamily="2" charset="0"/>
                <a:ea typeface="Times New Roman" panose="02020603050405020304" pitchFamily="18" charset="0"/>
                <a:cs typeface="Calibri" panose="020F0502020204030204" pitchFamily="34" charset="0"/>
              </a:rPr>
              <a:t>)</a:t>
            </a:r>
            <a:endParaRPr lang="en-VN" sz="3200" kern="100" dirty="0">
              <a:solidFill>
                <a:srgbClr val="86B06A"/>
              </a:solidFill>
              <a:effectLst/>
              <a:latin typeface="#9Slide03 Ralewayv4020 Black" panose="00000A00000000000000" pitchFamily="2"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quy</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nạp</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trình</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bày</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cụ</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chi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tiết</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từ</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nhỏ</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lớn</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từ</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ý</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rất</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chi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tiết</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ý</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khái</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quát</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từ</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ý</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luận</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cứ</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cụ</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luận</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bao </a:t>
            </a:r>
            <a:r>
              <a:rPr lang="en-US" sz="2400" b="1" i="1" kern="0" dirty="0" err="1">
                <a:effectLst/>
                <a:latin typeface="Calibri" panose="020F0502020204030204" pitchFamily="34" charset="0"/>
                <a:ea typeface="Times New Roman" panose="02020603050405020304" pitchFamily="18" charset="0"/>
                <a:cs typeface="Calibri" panose="020F0502020204030204" pitchFamily="34" charset="0"/>
              </a:rPr>
              <a:t>trùm</a:t>
            </a:r>
            <a:r>
              <a:rPr lang="en-US" sz="2400" b="1" i="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Do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đó</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mà</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nằm</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ở</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cuối</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thường</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chủ</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đề</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khái</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quát</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Ở</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trí</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chủ</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đề</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nhằm</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mục</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đích</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hướng</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dung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khai</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toàn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ở</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ý</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tiếp</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theo</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mà</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đóng</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vai</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trò</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khép</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toàn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bộ</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dung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ấy</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trình</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bày</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bằng</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phương</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pháp</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như</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giải</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thích</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lập</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luận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cảm</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nhận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rút</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ra</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quan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cá</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effectLst/>
                <a:latin typeface="Calibri" panose="020F0502020204030204" pitchFamily="34" charset="0"/>
                <a:ea typeface="Times New Roman" panose="02020603050405020304" pitchFamily="18" charset="0"/>
                <a:cs typeface="Calibri" panose="020F0502020204030204" pitchFamily="34" charset="0"/>
              </a:rPr>
              <a:t>nhân</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595004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4204A38-2570-BED5-382E-CF5E056AD678}"/>
              </a:ext>
            </a:extLst>
          </p:cNvPr>
          <p:cNvSpPr txBox="1"/>
          <p:nvPr/>
        </p:nvSpPr>
        <p:spPr>
          <a:xfrm>
            <a:off x="717367" y="0"/>
            <a:ext cx="10757266" cy="567764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Ví</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dụ</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VN"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Con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sinh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ra</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đến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trưởng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thành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phần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đều</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chịu</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ảnh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hưởng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chăm</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sóc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mẹ</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hơn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cha.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bú</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mẹ</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ẵm</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dỗ</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dành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tắm</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rửa</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mẹ</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ru</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ngủ</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mẹ</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ăn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chăm</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sóc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ốm</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đau</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Bằng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thức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thế</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thông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quá</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trình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tự</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quan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sát</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tự</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nhiên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hàng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ngày</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tiếp</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xúc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nhiều</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nên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ảnh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hưởng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đặc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biệt</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đức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tính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mẹ</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đã</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dần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dần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thành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bản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tính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đứa</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trẻ</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kiểu</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mưa</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dầm</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thấm</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lâu</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Ngoài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ra</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đứa</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trẻ</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thường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bắt</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chước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khác</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thông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mẹ</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bởi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mẹ</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nó</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gần</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gũi</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Phụ</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nữ</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quan</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trọng</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gia</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chăm</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sóc</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giáo</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dục</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con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cái</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chủ</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yếu</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gia</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VN"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6030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2421</Words>
  <Application>Microsoft Office PowerPoint</Application>
  <PresentationFormat>Widescreen</PresentationFormat>
  <Paragraphs>79</Paragraphs>
  <Slides>22</Slides>
  <Notes>22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#9Slide03 Oswald Bold</vt:lpstr>
      <vt:lpstr>等线 Light</vt:lpstr>
      <vt:lpstr>Arial</vt:lpstr>
      <vt:lpstr>Calibri</vt:lpstr>
      <vt:lpstr>#9Slide03 Ralewayv4020 Black</vt:lpstr>
      <vt:lpstr>Helvetica</vt:lpstr>
      <vt:lpstr>等线</vt:lpstr>
      <vt:lpstr>#9Slide04 Tinos</vt:lpstr>
      <vt:lpstr>#9Slide07 IcielNabila</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hxj</dc:creator>
  <cp:lastModifiedBy>VO THI YEN NHI</cp:lastModifiedBy>
  <cp:revision>18</cp:revision>
  <dcterms:created xsi:type="dcterms:W3CDTF">2017-08-16T08:47:00Z</dcterms:created>
  <dcterms:modified xsi:type="dcterms:W3CDTF">2023-06-11T13:35:51Z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74B0C54871F14E71A562352EFC735A22</vt:lpwstr>
  </property>
  <property fmtid="{D5CDD505-2E9C-101B-9397-08002B2CF9AE}" pid="3" name="KSOProductBuildVer">
    <vt:lpwstr>2052-11.1.0.11045</vt:lpwstr>
  </property>
</Properties>
</file>