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57" r:id="rId2"/>
    <p:sldId id="260" r:id="rId3"/>
    <p:sldId id="7717" r:id="rId4"/>
    <p:sldId id="5299896" r:id="rId5"/>
    <p:sldId id="258" r:id="rId6"/>
    <p:sldId id="7719" r:id="rId7"/>
    <p:sldId id="5299897" r:id="rId8"/>
    <p:sldId id="261" r:id="rId9"/>
    <p:sldId id="5299881" r:id="rId10"/>
    <p:sldId id="5299884" r:id="rId11"/>
    <p:sldId id="5299898" r:id="rId12"/>
    <p:sldId id="5299893" r:id="rId13"/>
    <p:sldId id="5299899" r:id="rId14"/>
    <p:sldId id="5299885" r:id="rId15"/>
    <p:sldId id="5299900" r:id="rId16"/>
    <p:sldId id="5299901" r:id="rId17"/>
    <p:sldId id="5299902" r:id="rId18"/>
    <p:sldId id="5299903" r:id="rId19"/>
    <p:sldId id="5299904" r:id="rId20"/>
    <p:sldId id="5299905" r:id="rId21"/>
  </p:sldIdLst>
  <p:sldSz cx="12192000" cy="6858000"/>
  <p:notesSz cx="6858000" cy="9144000"/>
  <p:embeddedFontLst>
    <p:embeddedFont>
      <p:font typeface="等线" panose="02010600030101010101" pitchFamily="2" charset="-122"/>
      <p:regular r:id="rId23"/>
    </p:embeddedFont>
    <p:embeddedFont>
      <p:font typeface="等线 Light" panose="02010600030101010101" pitchFamily="2" charset="-122"/>
      <p:regular r:id="rId24"/>
    </p:embeddedFont>
    <p:embeddedFont>
      <p:font typeface="义启魏碑体" panose="020B0604020202020204" charset="-122"/>
      <p:regular r:id="rId25"/>
    </p:embeddedFont>
    <p:embeddedFont>
      <p:font typeface="#9Slide03 SVNEvery Movie Every " panose="02000500000000000000" charset="0"/>
      <p:regular r:id="rId26"/>
    </p:embeddedFont>
    <p:embeddedFont>
      <p:font typeface="#9Slide05 Qaskin Black" panose="020B0604020202020204" charset="0"/>
      <p:regular r:id="rId27"/>
    </p:embeddedFont>
    <p:embeddedFont>
      <p:font typeface="Calibri" panose="020F0502020204030204" pitchFamily="34" charset="0"/>
      <p:regular r:id="rId28"/>
      <p:bold r:id="rId29"/>
      <p:italic r:id="rId30"/>
      <p:boldItalic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8198"/>
    <a:srgbClr val="BFA47C"/>
    <a:srgbClr val="3853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6436" autoAdjust="0"/>
  </p:normalViewPr>
  <p:slideViewPr>
    <p:cSldViewPr snapToGrid="0">
      <p:cViewPr varScale="1">
        <p:scale>
          <a:sx n="98" d="100"/>
          <a:sy n="98" d="100"/>
        </p:scale>
        <p:origin x="82"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A8B23-8A6A-42CF-B78C-757F043325E8}" type="datetimeFigureOut">
              <a:rPr lang="zh-CN" altLang="en-US" smtClean="0"/>
              <a:t>2025/10/31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126BB-0E5D-46C9-9C99-E9C252810DE9}" type="slidenum">
              <a:rPr lang="zh-CN" altLang="en-US" smtClean="0"/>
              <a:t>‹#›</a:t>
            </a:fld>
            <a:endParaRPr lang="zh-CN" altLang="en-US"/>
          </a:p>
        </p:txBody>
      </p:sp>
    </p:spTree>
    <p:extLst>
      <p:ext uri="{BB962C8B-B14F-4D97-AF65-F5344CB8AC3E}">
        <p14:creationId xmlns:p14="http://schemas.microsoft.com/office/powerpoint/2010/main" val="364767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6126BB-0E5D-46C9-9C99-E9C252810DE9}" type="slidenum">
              <a:rPr lang="zh-CN" altLang="en-US" smtClean="0"/>
              <a:t>1</a:t>
            </a:fld>
            <a:endParaRPr lang="zh-CN" altLang="en-US"/>
          </a:p>
        </p:txBody>
      </p:sp>
    </p:spTree>
    <p:extLst>
      <p:ext uri="{BB962C8B-B14F-4D97-AF65-F5344CB8AC3E}">
        <p14:creationId xmlns:p14="http://schemas.microsoft.com/office/powerpoint/2010/main" val="175075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10</a:t>
            </a:fld>
            <a:endParaRPr lang="zh-CN" altLang="en-US"/>
          </a:p>
        </p:txBody>
      </p:sp>
    </p:spTree>
    <p:extLst>
      <p:ext uri="{BB962C8B-B14F-4D97-AF65-F5344CB8AC3E}">
        <p14:creationId xmlns:p14="http://schemas.microsoft.com/office/powerpoint/2010/main" val="24561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11</a:t>
            </a:fld>
            <a:endParaRPr lang="zh-CN" altLang="en-US"/>
          </a:p>
        </p:txBody>
      </p:sp>
    </p:spTree>
    <p:extLst>
      <p:ext uri="{BB962C8B-B14F-4D97-AF65-F5344CB8AC3E}">
        <p14:creationId xmlns:p14="http://schemas.microsoft.com/office/powerpoint/2010/main" val="334914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12</a:t>
            </a:fld>
            <a:endParaRPr lang="zh-CN" altLang="en-US"/>
          </a:p>
        </p:txBody>
      </p:sp>
    </p:spTree>
    <p:extLst>
      <p:ext uri="{BB962C8B-B14F-4D97-AF65-F5344CB8AC3E}">
        <p14:creationId xmlns:p14="http://schemas.microsoft.com/office/powerpoint/2010/main" val="36995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673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14</a:t>
            </a:fld>
            <a:endParaRPr lang="zh-CN" altLang="en-US"/>
          </a:p>
        </p:txBody>
      </p:sp>
    </p:spTree>
    <p:extLst>
      <p:ext uri="{BB962C8B-B14F-4D97-AF65-F5344CB8AC3E}">
        <p14:creationId xmlns:p14="http://schemas.microsoft.com/office/powerpoint/2010/main" val="184638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15</a:t>
            </a:fld>
            <a:endParaRPr lang="zh-CN" altLang="en-US"/>
          </a:p>
        </p:txBody>
      </p:sp>
    </p:spTree>
    <p:extLst>
      <p:ext uri="{BB962C8B-B14F-4D97-AF65-F5344CB8AC3E}">
        <p14:creationId xmlns:p14="http://schemas.microsoft.com/office/powerpoint/2010/main" val="341369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769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99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781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337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2</a:t>
            </a:fld>
            <a:endParaRPr lang="zh-CN" altLang="en-US"/>
          </a:p>
        </p:txBody>
      </p:sp>
    </p:spTree>
    <p:extLst>
      <p:ext uri="{BB962C8B-B14F-4D97-AF65-F5344CB8AC3E}">
        <p14:creationId xmlns:p14="http://schemas.microsoft.com/office/powerpoint/2010/main" val="361020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3</a:t>
            </a:fld>
            <a:endParaRPr lang="zh-CN" altLang="en-US"/>
          </a:p>
        </p:txBody>
      </p:sp>
    </p:spTree>
    <p:extLst>
      <p:ext uri="{BB962C8B-B14F-4D97-AF65-F5344CB8AC3E}">
        <p14:creationId xmlns:p14="http://schemas.microsoft.com/office/powerpoint/2010/main" val="244979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57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5</a:t>
            </a:fld>
            <a:endParaRPr lang="zh-CN" altLang="en-US"/>
          </a:p>
        </p:txBody>
      </p:sp>
    </p:spTree>
    <p:extLst>
      <p:ext uri="{BB962C8B-B14F-4D97-AF65-F5344CB8AC3E}">
        <p14:creationId xmlns:p14="http://schemas.microsoft.com/office/powerpoint/2010/main" val="91229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6</a:t>
            </a:fld>
            <a:endParaRPr lang="zh-CN" altLang="en-US"/>
          </a:p>
        </p:txBody>
      </p:sp>
    </p:spTree>
    <p:extLst>
      <p:ext uri="{BB962C8B-B14F-4D97-AF65-F5344CB8AC3E}">
        <p14:creationId xmlns:p14="http://schemas.microsoft.com/office/powerpoint/2010/main" val="400259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7</a:t>
            </a:fld>
            <a:endParaRPr lang="zh-CN" altLang="en-US"/>
          </a:p>
        </p:txBody>
      </p:sp>
    </p:spTree>
    <p:extLst>
      <p:ext uri="{BB962C8B-B14F-4D97-AF65-F5344CB8AC3E}">
        <p14:creationId xmlns:p14="http://schemas.microsoft.com/office/powerpoint/2010/main" val="374528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8</a:t>
            </a:fld>
            <a:endParaRPr lang="zh-CN" altLang="en-US"/>
          </a:p>
        </p:txBody>
      </p:sp>
    </p:spTree>
    <p:extLst>
      <p:ext uri="{BB962C8B-B14F-4D97-AF65-F5344CB8AC3E}">
        <p14:creationId xmlns:p14="http://schemas.microsoft.com/office/powerpoint/2010/main" val="196852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9</a:t>
            </a:fld>
            <a:endParaRPr lang="zh-CN" altLang="en-US"/>
          </a:p>
        </p:txBody>
      </p:sp>
    </p:spTree>
    <p:extLst>
      <p:ext uri="{BB962C8B-B14F-4D97-AF65-F5344CB8AC3E}">
        <p14:creationId xmlns:p14="http://schemas.microsoft.com/office/powerpoint/2010/main" val="21628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91975B-4577-4149-8D60-4184ABD6449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21AC2A3-379C-4DD7-B90F-4EE345743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BA6FA9C-86A3-44B6-BA82-E25133007935}"/>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71B09FC2-D462-49FC-9F33-7569541DA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5C08519-6106-402A-8495-520F4710F529}"/>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1843893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FD204D-3F13-4B11-8A5C-D52A2EF5ED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3DA1685-64F7-446E-B481-8ADED0A5C56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2B26BB-FE3D-4904-B032-CF1FA18707BF}"/>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FE4138B9-8D8C-4A21-AC84-5B166D5196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4A665C-A969-444F-814F-F0DC9396E59F}"/>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918267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066765-CE8D-493C-90BB-535F6C2FA42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60131E-E3D5-4626-ADEB-1FA6E0ADC6C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AEFAC99-F4B8-4376-AC44-4795DCBC1057}"/>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73869097-E173-4625-9FF6-4953D73119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93BDE5-E95A-4500-8C68-CB4799926201}"/>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90750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CC4C2-3921-418F-AA20-D27EAEECE8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BD0E82-6CC2-4814-9BEE-D0A844DC28F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8149AC-AA74-43EE-BB86-727690AD3154}"/>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B07F5F6A-192F-491B-A2B0-88DDD284C3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A655D9-D0C9-4259-A182-13A7FB7A82C5}"/>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2145137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40055A-AF33-4ADA-BEAA-31B03EB2B2E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CE91431-FB07-48C9-9784-E497ADD18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F375388-8EE0-48BF-82C9-B1B16C9581C2}"/>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36CA35AF-C6C1-4B94-B6ED-6CA9748F6F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7A052E-D2EB-4373-A861-F3295824B0E2}"/>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49529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57DAC-77C8-4F64-BCAE-CFA7DD73A2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03855C-CB3D-4F97-B966-00609F61E6C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56A944-F4F8-40FC-8501-9F97B83185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D91E7D4-AF68-4C70-B1A6-45173C1CC7B3}"/>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6" name="页脚占位符 5">
            <a:extLst>
              <a:ext uri="{FF2B5EF4-FFF2-40B4-BE49-F238E27FC236}">
                <a16:creationId xmlns:a16="http://schemas.microsoft.com/office/drawing/2014/main" id="{BD3B0BD1-C6B1-4D33-B12E-DB7AA18B93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911933A-1A72-4BA7-9519-FEC08D4621CF}"/>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428911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1775B7-CE63-44A2-87FA-830C9B5AA5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19BDA7-B735-41C3-B712-1117BBBD84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CC4A36-04E5-4D9D-8854-16586A0724F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96872F-56D4-467F-8CE3-A5EBABCA7E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3F6460C-833C-4438-8D82-7735D2FF44A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21A5ADE-A85D-4C70-99D6-FA5D39362DC3}"/>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8" name="页脚占位符 7">
            <a:extLst>
              <a:ext uri="{FF2B5EF4-FFF2-40B4-BE49-F238E27FC236}">
                <a16:creationId xmlns:a16="http://schemas.microsoft.com/office/drawing/2014/main" id="{C7452027-E867-4C28-9E75-AA446CB12AA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EA946F8-D079-4B6F-972C-6EC61E11801A}"/>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231092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F4F78-0611-4D68-8AD4-96B2077F897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FB35654-141D-4EA0-919B-6297ACA8106F}"/>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4" name="页脚占位符 3">
            <a:extLst>
              <a:ext uri="{FF2B5EF4-FFF2-40B4-BE49-F238E27FC236}">
                <a16:creationId xmlns:a16="http://schemas.microsoft.com/office/drawing/2014/main" id="{D79F70E7-30F7-46D9-B24B-40578C257B7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5720DFC-BAE7-4580-9C93-151388581575}"/>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163662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D0BF8F-1ADD-4864-9E48-A9F7552DCB14}"/>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3" name="页脚占位符 2">
            <a:extLst>
              <a:ext uri="{FF2B5EF4-FFF2-40B4-BE49-F238E27FC236}">
                <a16:creationId xmlns:a16="http://schemas.microsoft.com/office/drawing/2014/main" id="{103E550D-F888-4231-B605-916C782E0B4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3BA3B5D-9F49-492F-853A-0DA1077AC52D}"/>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711803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64C6A7-FEC3-4E7C-8D74-BB35FD671D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4106793-C5EB-4B8E-9571-F5C1C23AB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9E5F90-58EA-4AC9-8FA2-313148AEA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831B6A-DDED-47E9-A42C-E0EAFB546702}"/>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6" name="页脚占位符 5">
            <a:extLst>
              <a:ext uri="{FF2B5EF4-FFF2-40B4-BE49-F238E27FC236}">
                <a16:creationId xmlns:a16="http://schemas.microsoft.com/office/drawing/2014/main" id="{80F0A525-E9FB-45B0-8007-DCEE914A27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6F4AC-9C5C-4520-8603-B00F94E4F4A1}"/>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191712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A020B7-DDD9-4550-BDA3-F1F91B1923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60F46E-4431-44E2-9CB7-F60F68281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BBF40E-AE5A-47E6-93A5-D1CBE262B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4D356D4-938E-45E2-8C0A-25412DCF3149}"/>
              </a:ext>
            </a:extLst>
          </p:cNvPr>
          <p:cNvSpPr>
            <a:spLocks noGrp="1"/>
          </p:cNvSpPr>
          <p:nvPr>
            <p:ph type="dt" sz="half" idx="10"/>
          </p:nvPr>
        </p:nvSpPr>
        <p:spPr/>
        <p:txBody>
          <a:bodyPr/>
          <a:lstStyle/>
          <a:p>
            <a:fld id="{5D84E713-6172-4868-8E11-6B7F1BC837BF}" type="datetimeFigureOut">
              <a:rPr lang="zh-CN" altLang="en-US" smtClean="0"/>
              <a:t>2025/10/31</a:t>
            </a:fld>
            <a:endParaRPr lang="zh-CN" altLang="en-US"/>
          </a:p>
        </p:txBody>
      </p:sp>
      <p:sp>
        <p:nvSpPr>
          <p:cNvPr id="6" name="页脚占位符 5">
            <a:extLst>
              <a:ext uri="{FF2B5EF4-FFF2-40B4-BE49-F238E27FC236}">
                <a16:creationId xmlns:a16="http://schemas.microsoft.com/office/drawing/2014/main" id="{924E4052-3CAD-414E-A0AD-1C8FA3CDB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7614D0-E37F-42C5-A470-FBF535A64AFD}"/>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92695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3108B62-4296-48CF-977A-E0B0D269E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971A2A4-FA40-421F-9661-C3155D66E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1C8321-6EB0-4CF5-B6BC-611578A52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4E713-6172-4868-8E11-6B7F1BC837BF}"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3F21E08A-6B5A-4547-A9F7-C8E71F6D6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1CCEE8-EEED-4B96-8E15-26DBE9CBB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166861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youtu.be/1lNzfonGXK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8756ADC0-4AC2-47DD-9BA5-590B869F6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9F9647B-09B8-4C03-A1CD-93A297A28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 y="970489"/>
            <a:ext cx="12192000" cy="4463598"/>
          </a:xfrm>
          <a:prstGeom prst="rect">
            <a:avLst/>
          </a:prstGeom>
        </p:spPr>
      </p:pic>
      <p:sp>
        <p:nvSpPr>
          <p:cNvPr id="20" name="矩形 19">
            <a:extLst>
              <a:ext uri="{FF2B5EF4-FFF2-40B4-BE49-F238E27FC236}">
                <a16:creationId xmlns:a16="http://schemas.microsoft.com/office/drawing/2014/main" id="{775B73A7-407E-4855-9E15-B1F098A5366A}"/>
              </a:ext>
            </a:extLst>
          </p:cNvPr>
          <p:cNvSpPr/>
          <p:nvPr/>
        </p:nvSpPr>
        <p:spPr>
          <a:xfrm>
            <a:off x="-21329" y="3741694"/>
            <a:ext cx="12191999" cy="2357738"/>
          </a:xfrm>
          <a:prstGeom prst="rect">
            <a:avLst/>
          </a:prstGeom>
          <a:blipFill dpi="0" rotWithShape="1">
            <a:blip r:embed="rId5">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684A253-E131-45BE-AA95-F22B49550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 y="0"/>
            <a:ext cx="1468352" cy="6858000"/>
          </a:xfrm>
          <a:prstGeom prst="rect">
            <a:avLst/>
          </a:prstGeom>
        </p:spPr>
      </p:pic>
      <p:pic>
        <p:nvPicPr>
          <p:cNvPr id="7" name="图片 6">
            <a:extLst>
              <a:ext uri="{FF2B5EF4-FFF2-40B4-BE49-F238E27FC236}">
                <a16:creationId xmlns:a16="http://schemas.microsoft.com/office/drawing/2014/main" id="{49186B66-B39A-412A-9D1B-01C2B0AAA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8" name="图片 7">
            <a:extLst>
              <a:ext uri="{FF2B5EF4-FFF2-40B4-BE49-F238E27FC236}">
                <a16:creationId xmlns:a16="http://schemas.microsoft.com/office/drawing/2014/main" id="{DD545E09-76D2-4B04-B80A-B55200CD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6507" y="0"/>
            <a:ext cx="6838985" cy="6858000"/>
          </a:xfrm>
          <a:prstGeom prst="rect">
            <a:avLst/>
          </a:prstGeom>
        </p:spPr>
      </p:pic>
      <p:pic>
        <p:nvPicPr>
          <p:cNvPr id="16" name="图片 15">
            <a:extLst>
              <a:ext uri="{FF2B5EF4-FFF2-40B4-BE49-F238E27FC236}">
                <a16:creationId xmlns:a16="http://schemas.microsoft.com/office/drawing/2014/main" id="{B1906CDA-3169-4A7B-8500-51AAD8BC95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118" y="898807"/>
            <a:ext cx="711200" cy="698831"/>
          </a:xfrm>
          <a:prstGeom prst="rect">
            <a:avLst/>
          </a:prstGeom>
        </p:spPr>
      </p:pic>
      <p:pic>
        <p:nvPicPr>
          <p:cNvPr id="17" name="图片 16">
            <a:extLst>
              <a:ext uri="{FF2B5EF4-FFF2-40B4-BE49-F238E27FC236}">
                <a16:creationId xmlns:a16="http://schemas.microsoft.com/office/drawing/2014/main" id="{ADDE8E5C-E213-46C5-A111-FC1D2BD53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963" y="682169"/>
            <a:ext cx="2131941" cy="621341"/>
          </a:xfrm>
          <a:prstGeom prst="rect">
            <a:avLst/>
          </a:prstGeom>
        </p:spPr>
      </p:pic>
      <p:grpSp>
        <p:nvGrpSpPr>
          <p:cNvPr id="19" name="组合 18">
            <a:extLst>
              <a:ext uri="{FF2B5EF4-FFF2-40B4-BE49-F238E27FC236}">
                <a16:creationId xmlns:a16="http://schemas.microsoft.com/office/drawing/2014/main" id="{18AA1117-CF0D-4B12-A7D7-8E3555DD83A1}"/>
              </a:ext>
            </a:extLst>
          </p:cNvPr>
          <p:cNvGrpSpPr/>
          <p:nvPr/>
        </p:nvGrpSpPr>
        <p:grpSpPr>
          <a:xfrm>
            <a:off x="21330" y="5137415"/>
            <a:ext cx="12234654" cy="1643556"/>
            <a:chOff x="0" y="3593421"/>
            <a:chExt cx="24383998" cy="3275651"/>
          </a:xfrm>
        </p:grpSpPr>
        <p:pic>
          <p:nvPicPr>
            <p:cNvPr id="9" name="图片 8">
              <a:extLst>
                <a:ext uri="{FF2B5EF4-FFF2-40B4-BE49-F238E27FC236}">
                  <a16:creationId xmlns:a16="http://schemas.microsoft.com/office/drawing/2014/main" id="{3F3750CD-DE2E-4024-B9C7-06DD599FA5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593421"/>
              <a:ext cx="12192000" cy="3275651"/>
            </a:xfrm>
            <a:prstGeom prst="rect">
              <a:avLst/>
            </a:prstGeom>
          </p:spPr>
        </p:pic>
        <p:pic>
          <p:nvPicPr>
            <p:cNvPr id="18" name="图片 17">
              <a:extLst>
                <a:ext uri="{FF2B5EF4-FFF2-40B4-BE49-F238E27FC236}">
                  <a16:creationId xmlns:a16="http://schemas.microsoft.com/office/drawing/2014/main" id="{FEB04417-9963-4BAE-8749-C333C629B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191999" y="3593421"/>
              <a:ext cx="12191999" cy="3275651"/>
            </a:xfrm>
            <a:prstGeom prst="rect">
              <a:avLst/>
            </a:prstGeom>
          </p:spPr>
        </p:pic>
      </p:grpSp>
      <p:sp>
        <p:nvSpPr>
          <p:cNvPr id="3" name="TextBox 2">
            <a:extLst>
              <a:ext uri="{FF2B5EF4-FFF2-40B4-BE49-F238E27FC236}">
                <a16:creationId xmlns:a16="http://schemas.microsoft.com/office/drawing/2014/main" id="{8406225E-57AB-0285-302D-6A70E8EC0338}"/>
              </a:ext>
            </a:extLst>
          </p:cNvPr>
          <p:cNvSpPr txBox="1"/>
          <p:nvPr/>
        </p:nvSpPr>
        <p:spPr>
          <a:xfrm>
            <a:off x="3681835" y="2122928"/>
            <a:ext cx="4772460" cy="1862048"/>
          </a:xfrm>
          <a:prstGeom prst="rect">
            <a:avLst/>
          </a:prstGeom>
          <a:noFill/>
        </p:spPr>
        <p:txBody>
          <a:bodyPr wrap="none" rtlCol="0">
            <a:spAutoFit/>
          </a:bodyPr>
          <a:lstStyle/>
          <a:p>
            <a:r>
              <a:rPr lang="en-US" sz="11500" b="1">
                <a:solidFill>
                  <a:srgbClr val="588198"/>
                </a:solidFill>
                <a:latin typeface="#9Slide05 Qaskin Black" pitchFamily="2" charset="0"/>
              </a:rPr>
              <a:t>Nam quốc</a:t>
            </a:r>
          </a:p>
        </p:txBody>
      </p:sp>
      <p:sp>
        <p:nvSpPr>
          <p:cNvPr id="4" name="TextBox 3">
            <a:extLst>
              <a:ext uri="{FF2B5EF4-FFF2-40B4-BE49-F238E27FC236}">
                <a16:creationId xmlns:a16="http://schemas.microsoft.com/office/drawing/2014/main" id="{2F63FD96-ACB5-1AD3-3451-47BEEB4CB76B}"/>
              </a:ext>
            </a:extLst>
          </p:cNvPr>
          <p:cNvSpPr txBox="1"/>
          <p:nvPr/>
        </p:nvSpPr>
        <p:spPr>
          <a:xfrm>
            <a:off x="5297662" y="3656020"/>
            <a:ext cx="3156633" cy="2215991"/>
          </a:xfrm>
          <a:prstGeom prst="rect">
            <a:avLst/>
          </a:prstGeom>
          <a:noFill/>
        </p:spPr>
        <p:txBody>
          <a:bodyPr wrap="none" rtlCol="0">
            <a:spAutoFit/>
          </a:bodyPr>
          <a:lstStyle/>
          <a:p>
            <a:r>
              <a:rPr lang="en-US" sz="13800" b="1">
                <a:solidFill>
                  <a:srgbClr val="588198"/>
                </a:solidFill>
                <a:latin typeface="#9Slide05 Qaskin Black" pitchFamily="2" charset="0"/>
              </a:rPr>
              <a:t>sơn hà</a:t>
            </a:r>
          </a:p>
        </p:txBody>
      </p:sp>
    </p:spTree>
    <p:extLst>
      <p:ext uri="{BB962C8B-B14F-4D97-AF65-F5344CB8AC3E}">
        <p14:creationId xmlns:p14="http://schemas.microsoft.com/office/powerpoint/2010/main" val="1675880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par>
                                <p:cTn id="11" presetID="16" presetClass="entr" presetSubtype="37" fill="hold" nodeType="withEffect">
                                  <p:stCondLst>
                                    <p:cond delay="2250"/>
                                  </p:stCondLst>
                                  <p:childTnLst>
                                    <p:set>
                                      <p:cBhvr>
                                        <p:cTn id="12" dur="1" fill="hold">
                                          <p:stCondLst>
                                            <p:cond delay="0"/>
                                          </p:stCondLst>
                                        </p:cTn>
                                        <p:tgtEl>
                                          <p:spTgt spid="19"/>
                                        </p:tgtEl>
                                        <p:attrNameLst>
                                          <p:attrName>style.visibility</p:attrName>
                                        </p:attrNameLst>
                                      </p:cBhvr>
                                      <p:to>
                                        <p:strVal val="visible"/>
                                      </p:to>
                                    </p:set>
                                    <p:animEffect transition="in" filter="barn(outVertical)">
                                      <p:cBhvr>
                                        <p:cTn id="13" dur="750"/>
                                        <p:tgtEl>
                                          <p:spTgt spid="19"/>
                                        </p:tgtEl>
                                      </p:cBhvr>
                                    </p:animEffect>
                                  </p:childTnLst>
                                </p:cTn>
                              </p:par>
                              <p:par>
                                <p:cTn id="14" presetID="22" presetClass="entr" presetSubtype="4" fill="hold" nodeType="withEffect">
                                  <p:stCondLst>
                                    <p:cond delay="30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750"/>
                                        <p:tgtEl>
                                          <p:spTgt spid="13"/>
                                        </p:tgtEl>
                                      </p:cBhvr>
                                    </p:animEffect>
                                  </p:childTnLst>
                                </p:cTn>
                              </p:par>
                              <p:par>
                                <p:cTn id="17" presetID="22" presetClass="entr" presetSubtype="1" fill="hold" grpId="0" nodeType="withEffect">
                                  <p:stCondLst>
                                    <p:cond delay="375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750"/>
                                        <p:tgtEl>
                                          <p:spTgt spid="20"/>
                                        </p:tgtEl>
                                      </p:cBhvr>
                                    </p:animEffect>
                                  </p:childTnLst>
                                </p:cTn>
                              </p:par>
                              <p:par>
                                <p:cTn id="20" presetID="53" presetClass="entr" presetSubtype="16" fill="hold" nodeType="withEffect">
                                  <p:stCondLst>
                                    <p:cond delay="450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par>
                                <p:cTn id="25" presetID="53" presetClass="entr" presetSubtype="16" fill="hold" nodeType="withEffect">
                                  <p:stCondLst>
                                    <p:cond delay="5250"/>
                                  </p:stCondLst>
                                  <p:childTnLst>
                                    <p:set>
                                      <p:cBhvr>
                                        <p:cTn id="26" dur="1" fill="hold">
                                          <p:stCondLst>
                                            <p:cond delay="0"/>
                                          </p:stCondLst>
                                        </p:cTn>
                                        <p:tgtEl>
                                          <p:spTgt spid="16"/>
                                        </p:tgtEl>
                                        <p:attrNameLst>
                                          <p:attrName>style.visibility</p:attrName>
                                        </p:attrNameLst>
                                      </p:cBhvr>
                                      <p:to>
                                        <p:strVal val="visible"/>
                                      </p:to>
                                    </p:set>
                                    <p:anim calcmode="lin" valueType="num">
                                      <p:cBhvr>
                                        <p:cTn id="27" dur="750" fill="hold"/>
                                        <p:tgtEl>
                                          <p:spTgt spid="16"/>
                                        </p:tgtEl>
                                        <p:attrNameLst>
                                          <p:attrName>ppt_w</p:attrName>
                                        </p:attrNameLst>
                                      </p:cBhvr>
                                      <p:tavLst>
                                        <p:tav tm="0">
                                          <p:val>
                                            <p:fltVal val="0"/>
                                          </p:val>
                                        </p:tav>
                                        <p:tav tm="100000">
                                          <p:val>
                                            <p:strVal val="#ppt_w"/>
                                          </p:val>
                                        </p:tav>
                                      </p:tavLst>
                                    </p:anim>
                                    <p:anim calcmode="lin" valueType="num">
                                      <p:cBhvr>
                                        <p:cTn id="28" dur="750" fill="hold"/>
                                        <p:tgtEl>
                                          <p:spTgt spid="16"/>
                                        </p:tgtEl>
                                        <p:attrNameLst>
                                          <p:attrName>ppt_h</p:attrName>
                                        </p:attrNameLst>
                                      </p:cBhvr>
                                      <p:tavLst>
                                        <p:tav tm="0">
                                          <p:val>
                                            <p:fltVal val="0"/>
                                          </p:val>
                                        </p:tav>
                                        <p:tav tm="100000">
                                          <p:val>
                                            <p:strVal val="#ppt_h"/>
                                          </p:val>
                                        </p:tav>
                                      </p:tavLst>
                                    </p:anim>
                                    <p:animEffect transition="in" filter="fade">
                                      <p:cBhvr>
                                        <p:cTn id="29" dur="750"/>
                                        <p:tgtEl>
                                          <p:spTgt spid="16"/>
                                        </p:tgtEl>
                                      </p:cBhvr>
                                    </p:animEffect>
                                  </p:childTnLst>
                                </p:cTn>
                              </p:par>
                              <p:par>
                                <p:cTn id="30" presetID="22" presetClass="entr" presetSubtype="8" fill="hold" nodeType="withEffect">
                                  <p:stCondLst>
                                    <p:cond delay="600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7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334995-B006-4B3E-B399-97FD5D07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FD22268B-8608-43CD-884D-C21045CB8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392" y="2273677"/>
            <a:ext cx="1953215" cy="2979541"/>
          </a:xfrm>
          <a:prstGeom prst="rect">
            <a:avLst/>
          </a:prstGeom>
        </p:spPr>
      </p:pic>
      <p:sp>
        <p:nvSpPr>
          <p:cNvPr id="4" name="TextBox 3">
            <a:extLst>
              <a:ext uri="{FF2B5EF4-FFF2-40B4-BE49-F238E27FC236}">
                <a16:creationId xmlns:a16="http://schemas.microsoft.com/office/drawing/2014/main" id="{6A31A1DB-30F8-2CE5-0BBD-F6778817CE91}"/>
              </a:ext>
            </a:extLst>
          </p:cNvPr>
          <p:cNvSpPr txBox="1"/>
          <p:nvPr/>
        </p:nvSpPr>
        <p:spPr>
          <a:xfrm>
            <a:off x="363794" y="-25162"/>
            <a:ext cx="6096000" cy="752065"/>
          </a:xfrm>
          <a:prstGeom prst="rect">
            <a:avLst/>
          </a:prstGeom>
          <a:noFill/>
        </p:spPr>
        <p:txBody>
          <a:bodyPr wrap="square">
            <a:spAutoFit/>
          </a:bodyPr>
          <a:lstStyle/>
          <a:p>
            <a:pPr marL="0" marR="0" algn="just">
              <a:lnSpc>
                <a:spcPct val="150000"/>
              </a:lnSpc>
              <a:spcBef>
                <a:spcPts val="0"/>
              </a:spcBef>
              <a:spcAft>
                <a:spcPts val="0"/>
              </a:spcAft>
            </a:pPr>
            <a:r>
              <a:rPr lang="en-US" sz="3200" b="1" kern="100">
                <a:effectLst/>
                <a:latin typeface="Times New Roman" panose="02020603050405020304" pitchFamily="18" charset="0"/>
                <a:ea typeface="Times New Roman" panose="02020603050405020304" pitchFamily="18" charset="0"/>
                <a:cs typeface="Times New Roman" panose="02020603050405020304" pitchFamily="18" charset="0"/>
              </a:rPr>
              <a:t>2. Tìm hiểu lí lẽ trong văn bản</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AA9A81-9AE3-C69E-223F-F48338813D20}"/>
              </a:ext>
            </a:extLst>
          </p:cNvPr>
          <p:cNvSpPr txBox="1"/>
          <p:nvPr/>
        </p:nvSpPr>
        <p:spPr>
          <a:xfrm>
            <a:off x="3148291" y="1265044"/>
            <a:ext cx="6096000" cy="587148"/>
          </a:xfrm>
          <a:prstGeom prst="rect">
            <a:avLst/>
          </a:prstGeom>
          <a:noFill/>
        </p:spPr>
        <p:txBody>
          <a:bodyPr wrap="square">
            <a:spAutoFit/>
          </a:bodyPr>
          <a:lstStyle/>
          <a:p>
            <a:pPr marL="0" marR="0" algn="just">
              <a:lnSpc>
                <a:spcPct val="150000"/>
              </a:lnSpc>
              <a:spcBef>
                <a:spcPts val="0"/>
              </a:spcBef>
              <a:spcAft>
                <a:spcPts val="0"/>
              </a:spcAft>
            </a:pPr>
            <a:r>
              <a:rPr lang="en-US" sz="2400" b="1" kern="100">
                <a:solidFill>
                  <a:srgbClr val="588198"/>
                </a:solidFill>
                <a:effectLst/>
                <a:latin typeface="Times New Roman" panose="02020603050405020304" pitchFamily="18" charset="0"/>
                <a:ea typeface="Times New Roman" panose="02020603050405020304" pitchFamily="18" charset="0"/>
                <a:cs typeface="Times New Roman" panose="02020603050405020304" pitchFamily="18" charset="0"/>
              </a:rPr>
              <a:t>a/Lời khẳng định chủ quyền của đất nước</a:t>
            </a:r>
            <a:endParaRPr lang="en-US" kern="100">
              <a:solidFill>
                <a:srgbClr val="58819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D685B04-F875-0BCE-0564-544EEC275B2C}"/>
              </a:ext>
            </a:extLst>
          </p:cNvPr>
          <p:cNvSpPr txBox="1"/>
          <p:nvPr/>
        </p:nvSpPr>
        <p:spPr>
          <a:xfrm>
            <a:off x="198348" y="2192643"/>
            <a:ext cx="4755597" cy="2703176"/>
          </a:xfrm>
          <a:prstGeom prst="rect">
            <a:avLst/>
          </a:prstGeom>
          <a:noFill/>
        </p:spPr>
        <p:txBody>
          <a:bodyPr wrap="square">
            <a:spAutoFit/>
          </a:bodyPr>
          <a:lstStyle/>
          <a:p>
            <a:pPr algn="just">
              <a:lnSpc>
                <a:spcPct val="150000"/>
              </a:lnSpc>
            </a:pPr>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Nam đế: </a:t>
            </a:r>
            <a:r>
              <a:rPr lang="en-US" sz="2800">
                <a:effectLst/>
                <a:latin typeface="Calibri" panose="020F0502020204030204" pitchFamily="34" charset="0"/>
                <a:ea typeface="Calibri" panose="020F0502020204030204" pitchFamily="34" charset="0"/>
                <a:cs typeface="Calibri" panose="020F0502020204030204" pitchFamily="34" charset="0"/>
              </a:rPr>
              <a:t>hoàng đế nước Nam – ngang hàng với hoàng đế các nước phương Bắc, qua đó thể hiện lòng tự hào dân tộc</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B8F4552-3EAB-34E4-AAEC-647C777CDDCD}"/>
              </a:ext>
            </a:extLst>
          </p:cNvPr>
          <p:cNvSpPr txBox="1"/>
          <p:nvPr/>
        </p:nvSpPr>
        <p:spPr>
          <a:xfrm>
            <a:off x="7210359" y="2122529"/>
            <a:ext cx="4755597" cy="4559390"/>
          </a:xfrm>
          <a:prstGeom prst="rect">
            <a:avLst/>
          </a:prstGeom>
          <a:noFill/>
        </p:spPr>
        <p:txBody>
          <a:bodyPr wrap="square">
            <a:spAutoFit/>
          </a:bodyPr>
          <a:lstStyle/>
          <a:p>
            <a:pPr marL="0" marR="0" algn="just">
              <a:lnSpc>
                <a:spcPct val="150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Thiên thư: </a:t>
            </a:r>
            <a:r>
              <a:rPr lang="en-US" sz="2400" kern="100">
                <a:effectLst/>
                <a:latin typeface="Calibri" panose="020F0502020204030204" pitchFamily="34" charset="0"/>
                <a:ea typeface="Calibri" panose="020F0502020204030204" pitchFamily="34" charset="0"/>
                <a:cs typeface="Calibri" panose="020F0502020204030204" pitchFamily="34" charset="0"/>
              </a:rPr>
              <a:t>sách trời - Giới phận lãnh thổ của người Nam được quy định ở sách trời, điều này trở thành chân lý không thể chối cãi và không bất cứ ai có thể thay đổi được điều đó (với người Việt và người Trung tôn thờ thế giới tâm linh, thì trời chính là chân lý)</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6132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334995-B006-4B3E-B399-97FD5D07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FD22268B-8608-43CD-884D-C21045CB8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88" y="2417515"/>
            <a:ext cx="1953215" cy="2979541"/>
          </a:xfrm>
          <a:prstGeom prst="rect">
            <a:avLst/>
          </a:prstGeom>
        </p:spPr>
      </p:pic>
      <p:sp>
        <p:nvSpPr>
          <p:cNvPr id="4" name="TextBox 3">
            <a:extLst>
              <a:ext uri="{FF2B5EF4-FFF2-40B4-BE49-F238E27FC236}">
                <a16:creationId xmlns:a16="http://schemas.microsoft.com/office/drawing/2014/main" id="{6A31A1DB-30F8-2CE5-0BBD-F6778817CE91}"/>
              </a:ext>
            </a:extLst>
          </p:cNvPr>
          <p:cNvSpPr txBox="1"/>
          <p:nvPr/>
        </p:nvSpPr>
        <p:spPr>
          <a:xfrm>
            <a:off x="363794" y="-25162"/>
            <a:ext cx="6096000" cy="752065"/>
          </a:xfrm>
          <a:prstGeom prst="rect">
            <a:avLst/>
          </a:prstGeom>
          <a:noFill/>
        </p:spPr>
        <p:txBody>
          <a:bodyPr wrap="square">
            <a:spAutoFit/>
          </a:bodyPr>
          <a:lstStyle/>
          <a:p>
            <a:pPr marL="0" marR="0" algn="just">
              <a:lnSpc>
                <a:spcPct val="150000"/>
              </a:lnSpc>
              <a:spcBef>
                <a:spcPts val="0"/>
              </a:spcBef>
              <a:spcAft>
                <a:spcPts val="0"/>
              </a:spcAft>
            </a:pPr>
            <a:r>
              <a:rPr lang="en-US" sz="3200" b="1" kern="100">
                <a:effectLst/>
                <a:latin typeface="Times New Roman" panose="02020603050405020304" pitchFamily="18" charset="0"/>
                <a:ea typeface="Times New Roman" panose="02020603050405020304" pitchFamily="18" charset="0"/>
                <a:cs typeface="Times New Roman" panose="02020603050405020304" pitchFamily="18" charset="0"/>
              </a:rPr>
              <a:t>2. Tìm hiểu lí lẽ trong văn bản</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AA9A81-9AE3-C69E-223F-F48338813D20}"/>
              </a:ext>
            </a:extLst>
          </p:cNvPr>
          <p:cNvSpPr txBox="1"/>
          <p:nvPr/>
        </p:nvSpPr>
        <p:spPr>
          <a:xfrm>
            <a:off x="3148291" y="1265044"/>
            <a:ext cx="6096000" cy="587148"/>
          </a:xfrm>
          <a:prstGeom prst="rect">
            <a:avLst/>
          </a:prstGeom>
          <a:noFill/>
        </p:spPr>
        <p:txBody>
          <a:bodyPr wrap="square">
            <a:spAutoFit/>
          </a:bodyPr>
          <a:lstStyle/>
          <a:p>
            <a:pPr marL="0" marR="0" algn="just">
              <a:lnSpc>
                <a:spcPct val="150000"/>
              </a:lnSpc>
              <a:spcBef>
                <a:spcPts val="0"/>
              </a:spcBef>
              <a:spcAft>
                <a:spcPts val="0"/>
              </a:spcAft>
            </a:pPr>
            <a:r>
              <a:rPr lang="en-US" sz="2400" b="1" kern="100">
                <a:solidFill>
                  <a:srgbClr val="588198"/>
                </a:solidFill>
                <a:effectLst/>
                <a:latin typeface="Times New Roman" panose="02020603050405020304" pitchFamily="18" charset="0"/>
                <a:ea typeface="Times New Roman" panose="02020603050405020304" pitchFamily="18" charset="0"/>
                <a:cs typeface="Times New Roman" panose="02020603050405020304" pitchFamily="18" charset="0"/>
              </a:rPr>
              <a:t>a/Lời khẳng định chủ quyền của đất nước</a:t>
            </a:r>
            <a:endParaRPr lang="en-US" kern="100">
              <a:solidFill>
                <a:srgbClr val="58819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D685B04-F875-0BCE-0564-544EEC275B2C}"/>
              </a:ext>
            </a:extLst>
          </p:cNvPr>
          <p:cNvSpPr txBox="1"/>
          <p:nvPr/>
        </p:nvSpPr>
        <p:spPr>
          <a:xfrm>
            <a:off x="-5212486" y="1699048"/>
            <a:ext cx="4755597" cy="2703176"/>
          </a:xfrm>
          <a:prstGeom prst="rect">
            <a:avLst/>
          </a:prstGeom>
          <a:noFill/>
        </p:spPr>
        <p:txBody>
          <a:bodyPr wrap="square">
            <a:spAutoFit/>
          </a:bodyPr>
          <a:lstStyle/>
          <a:p>
            <a:pPr algn="just">
              <a:lnSpc>
                <a:spcPct val="150000"/>
              </a:lnSpc>
            </a:pPr>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Nam đế: </a:t>
            </a:r>
            <a:r>
              <a:rPr lang="en-US" sz="2800">
                <a:effectLst/>
                <a:latin typeface="Calibri" panose="020F0502020204030204" pitchFamily="34" charset="0"/>
                <a:ea typeface="Calibri" panose="020F0502020204030204" pitchFamily="34" charset="0"/>
                <a:cs typeface="Calibri" panose="020F0502020204030204" pitchFamily="34" charset="0"/>
              </a:rPr>
              <a:t>hoàng đế nước Nam – ngang hàng với hoàng đế các nước phương Bắc, qua đó thể hiện lòng tự hào dân tộc</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B8F4552-3EAB-34E4-AAEC-647C777CDDCD}"/>
              </a:ext>
            </a:extLst>
          </p:cNvPr>
          <p:cNvSpPr txBox="1"/>
          <p:nvPr/>
        </p:nvSpPr>
        <p:spPr>
          <a:xfrm>
            <a:off x="12962492" y="1483752"/>
            <a:ext cx="4755597" cy="4559390"/>
          </a:xfrm>
          <a:prstGeom prst="rect">
            <a:avLst/>
          </a:prstGeom>
          <a:noFill/>
        </p:spPr>
        <p:txBody>
          <a:bodyPr wrap="square">
            <a:spAutoFit/>
          </a:bodyPr>
          <a:lstStyle/>
          <a:p>
            <a:pPr marL="0" marR="0" algn="just">
              <a:lnSpc>
                <a:spcPct val="150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Thiên thư: </a:t>
            </a:r>
            <a:r>
              <a:rPr lang="en-US" sz="2400" kern="100">
                <a:effectLst/>
                <a:latin typeface="Calibri" panose="020F0502020204030204" pitchFamily="34" charset="0"/>
                <a:ea typeface="Calibri" panose="020F0502020204030204" pitchFamily="34" charset="0"/>
                <a:cs typeface="Calibri" panose="020F0502020204030204" pitchFamily="34" charset="0"/>
              </a:rPr>
              <a:t>sách trời - Giới phận lãnh thổ của người Nam được quy định ở sách trời, điều này trở thành chân lý không thể chối cãi và không bất cứ ai có thể thay đổi được điều đó (với người Việt và người Trung tôn thờ thế giới tâm linh, thì trời chính là chân lý)</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3123976-2C5B-61C1-B1A3-77EB5ABE5F8F}"/>
              </a:ext>
            </a:extLst>
          </p:cNvPr>
          <p:cNvSpPr txBox="1"/>
          <p:nvPr/>
        </p:nvSpPr>
        <p:spPr>
          <a:xfrm>
            <a:off x="2769166" y="2980453"/>
            <a:ext cx="8722758" cy="1493358"/>
          </a:xfrm>
          <a:prstGeom prst="rect">
            <a:avLst/>
          </a:prstGeom>
          <a:noFill/>
        </p:spPr>
        <p:txBody>
          <a:bodyPr wrap="square">
            <a:spAutoFit/>
          </a:bodyPr>
          <a:lstStyle/>
          <a:p>
            <a:pPr marL="0" marR="0" algn="just">
              <a:lnSpc>
                <a:spcPct val="150000"/>
              </a:lnSpc>
              <a:spcBef>
                <a:spcPts val="0"/>
              </a:spcBef>
              <a:spcAft>
                <a:spcPts val="0"/>
              </a:spcAft>
            </a:pPr>
            <a:r>
              <a:rPr lang="en-US" sz="3200" kern="100">
                <a:effectLst/>
                <a:latin typeface="Calibri" panose="020F0502020204030204" pitchFamily="34" charset="0"/>
                <a:ea typeface="Calibri" panose="020F0502020204030204" pitchFamily="34" charset="0"/>
                <a:cs typeface="Calibri" panose="020F0502020204030204" pitchFamily="34" charset="0"/>
              </a:rPr>
              <a:t> Khẳng định niềm tin, ý chí về chủ quyền dân tộc, tinh thần tự lập, tự chủ, tự cường của dân tộc</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240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46B75265-94CF-43D2-9EA2-C6195E43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F68CF2DA-F1F4-4EDF-B898-A8BFF83EE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873" y="1232803"/>
            <a:ext cx="2220253" cy="2460851"/>
          </a:xfrm>
          <a:prstGeom prst="rect">
            <a:avLst/>
          </a:prstGeom>
        </p:spPr>
      </p:pic>
      <p:pic>
        <p:nvPicPr>
          <p:cNvPr id="21" name="图片 20">
            <a:extLst>
              <a:ext uri="{FF2B5EF4-FFF2-40B4-BE49-F238E27FC236}">
                <a16:creationId xmlns:a16="http://schemas.microsoft.com/office/drawing/2014/main" id="{E490B761-09E3-49AB-8715-6DA75699B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3038" y="1365474"/>
            <a:ext cx="2005011" cy="2195511"/>
          </a:xfrm>
          <a:prstGeom prst="rect">
            <a:avLst/>
          </a:prstGeom>
        </p:spPr>
      </p:pic>
      <p:pic>
        <p:nvPicPr>
          <p:cNvPr id="23" name="图片 22">
            <a:extLst>
              <a:ext uri="{FF2B5EF4-FFF2-40B4-BE49-F238E27FC236}">
                <a16:creationId xmlns:a16="http://schemas.microsoft.com/office/drawing/2014/main" id="{BD319311-E324-4619-86E7-24877E4D2E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589" y="1398602"/>
            <a:ext cx="2000249" cy="2009774"/>
          </a:xfrm>
          <a:prstGeom prst="rect">
            <a:avLst/>
          </a:prstGeom>
        </p:spPr>
      </p:pic>
      <p:sp>
        <p:nvSpPr>
          <p:cNvPr id="4" name="TextBox 3">
            <a:extLst>
              <a:ext uri="{FF2B5EF4-FFF2-40B4-BE49-F238E27FC236}">
                <a16:creationId xmlns:a16="http://schemas.microsoft.com/office/drawing/2014/main" id="{5D2B56B7-2CFB-0CE3-8BFB-060E02C6F631}"/>
              </a:ext>
            </a:extLst>
          </p:cNvPr>
          <p:cNvSpPr txBox="1"/>
          <p:nvPr/>
        </p:nvSpPr>
        <p:spPr>
          <a:xfrm>
            <a:off x="7369" y="-57839"/>
            <a:ext cx="11055758" cy="587148"/>
          </a:xfrm>
          <a:prstGeom prst="rect">
            <a:avLst/>
          </a:prstGeom>
          <a:noFill/>
        </p:spPr>
        <p:txBody>
          <a:bodyPr wrap="square">
            <a:spAutoFit/>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Times New Roman" panose="02020603050405020304" pitchFamily="18" charset="0"/>
                <a:cs typeface="Times New Roman" panose="02020603050405020304" pitchFamily="18" charset="0"/>
              </a:rPr>
              <a:t>b/ Quyết tâm bảo vệ nền độc lập, chủ quyền của dân tộc</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27E6FD4-936F-8DB9-B541-527F5AE07F03}"/>
              </a:ext>
            </a:extLst>
          </p:cNvPr>
          <p:cNvSpPr txBox="1"/>
          <p:nvPr/>
        </p:nvSpPr>
        <p:spPr>
          <a:xfrm>
            <a:off x="488697" y="3588800"/>
            <a:ext cx="3463871" cy="1891287"/>
          </a:xfrm>
          <a:prstGeom prst="rect">
            <a:avLst/>
          </a:prstGeom>
          <a:noFill/>
        </p:spPr>
        <p:txBody>
          <a:bodyPr wrap="square">
            <a:spAutoFit/>
          </a:bodyPr>
          <a:lstStyle/>
          <a:p>
            <a:pPr marL="0" marR="0" algn="just">
              <a:lnSpc>
                <a:spcPct val="150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Kết cấu câu hỏi nhằm mục đích khẳng định nền độc lập dân tộc, khẳng định niềm tin chiến thắng của dân tộc ta</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B694BB2-EFED-F65E-AE27-1757B3890014}"/>
              </a:ext>
            </a:extLst>
          </p:cNvPr>
          <p:cNvSpPr txBox="1"/>
          <p:nvPr/>
        </p:nvSpPr>
        <p:spPr>
          <a:xfrm>
            <a:off x="4241888" y="3588800"/>
            <a:ext cx="3708221" cy="1429622"/>
          </a:xfrm>
          <a:prstGeom prst="rect">
            <a:avLst/>
          </a:prstGeom>
          <a:noFill/>
        </p:spPr>
        <p:txBody>
          <a:bodyPr wrap="square">
            <a:spAutoFit/>
          </a:bodyPr>
          <a:lstStyle/>
          <a:p>
            <a:pPr algn="just">
              <a:lnSpc>
                <a:spcPct val="150000"/>
              </a:lnSpc>
            </a:pPr>
            <a:r>
              <a:rPr lang="en-US" sz="2000">
                <a:effectLst/>
                <a:latin typeface="Calibri" panose="020F0502020204030204" pitchFamily="34" charset="0"/>
                <a:ea typeface="Calibri" panose="020F0502020204030204" pitchFamily="34" charset="0"/>
                <a:cs typeface="Calibri" panose="020F0502020204030204" pitchFamily="34" charset="0"/>
              </a:rPr>
              <a:t>Tác giả chỉ rõ, những kẻ xâm lược là trái đạo trời, đạo làm người- “nghịch lỗ”</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9481839-A35B-BA48-40B9-3451E96E9D8F}"/>
              </a:ext>
            </a:extLst>
          </p:cNvPr>
          <p:cNvSpPr txBox="1"/>
          <p:nvPr/>
        </p:nvSpPr>
        <p:spPr>
          <a:xfrm>
            <a:off x="8276666" y="3538045"/>
            <a:ext cx="3588777" cy="2352952"/>
          </a:xfrm>
          <a:prstGeom prst="rect">
            <a:avLst/>
          </a:prstGeom>
          <a:noFill/>
        </p:spPr>
        <p:txBody>
          <a:bodyPr wrap="square">
            <a:spAutoFit/>
          </a:bodyPr>
          <a:lstStyle/>
          <a:p>
            <a:pPr algn="just">
              <a:lnSpc>
                <a:spcPct val="150000"/>
              </a:lnSpc>
            </a:pPr>
            <a:r>
              <a:rPr lang="en-US" sz="2000">
                <a:effectLst/>
                <a:latin typeface="Calibri" panose="020F0502020204030204" pitchFamily="34" charset="0"/>
                <a:ea typeface="Calibri" panose="020F0502020204030204" pitchFamily="34" charset="0"/>
                <a:cs typeface="Calibri" panose="020F0502020204030204" pitchFamily="34" charset="0"/>
              </a:rPr>
              <a:t>Cảnh cáo bọn giặc dã tất sẽ thất bại không chỉ vì trái đạo trời mà còn vì dân tộc ta sẽ quyết tâm đánh đuổi, bảo vệ chủ quyền đất nước đến cùng.</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990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E9F32E-B3B2-4BB5-A7F6-D1EEA53E2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7" name="图片 6">
            <a:extLst>
              <a:ext uri="{FF2B5EF4-FFF2-40B4-BE49-F238E27FC236}">
                <a16:creationId xmlns:a16="http://schemas.microsoft.com/office/drawing/2014/main" id="{51CE791E-74FD-4B18-8795-247CAAF05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469" y="2140607"/>
            <a:ext cx="3984980" cy="3341007"/>
          </a:xfrm>
          <a:prstGeom prst="rect">
            <a:avLst/>
          </a:prstGeom>
        </p:spPr>
      </p:pic>
      <p:sp>
        <p:nvSpPr>
          <p:cNvPr id="3" name="TextBox 2">
            <a:extLst>
              <a:ext uri="{FF2B5EF4-FFF2-40B4-BE49-F238E27FC236}">
                <a16:creationId xmlns:a16="http://schemas.microsoft.com/office/drawing/2014/main" id="{BF8F70DB-2E8C-4E20-6EF9-310C28C7C161}"/>
              </a:ext>
            </a:extLst>
          </p:cNvPr>
          <p:cNvSpPr txBox="1"/>
          <p:nvPr/>
        </p:nvSpPr>
        <p:spPr>
          <a:xfrm>
            <a:off x="166292" y="374886"/>
            <a:ext cx="7216877" cy="2386872"/>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5400" b="0" i="0" u="none" strike="noStrike" kern="0" cap="none" spc="0" normalizeH="0" baseline="0" noProof="0" dirty="0" err="1">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rPr>
              <a:t>Hoạt</a:t>
            </a:r>
            <a:r>
              <a:rPr kumimoji="0" lang="en-US" sz="5400" b="0" i="0" u="none" strike="noStrike" kern="0" cap="none" spc="0" normalizeH="0" baseline="0" noProof="0" dirty="0">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rPr>
              <a:t> </a:t>
            </a:r>
            <a:r>
              <a:rPr kumimoji="0" lang="en-US" sz="5400" b="0" i="0" u="none" strike="noStrike" kern="0" cap="none" spc="0" normalizeH="0" baseline="0" noProof="0" dirty="0" err="1">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rPr>
              <a:t>động</a:t>
            </a:r>
            <a:r>
              <a:rPr kumimoji="0" lang="en-US" sz="5400" b="0" i="0" u="none" strike="noStrike" kern="0" cap="none" spc="0" normalizeH="0" baseline="0" noProof="0" dirty="0">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rPr>
              <a:t> 3: </a:t>
            </a:r>
            <a:r>
              <a:rPr kumimoji="0" lang="vi-VN" sz="5400" b="0" i="0" u="none" strike="noStrike" kern="0" cap="none" spc="0" normalizeH="0" baseline="0" noProof="0" dirty="0">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rPr>
              <a:t>THÔNG ĐIỆP, BÀI HỌC</a:t>
            </a:r>
            <a:endParaRPr kumimoji="0" lang="en-US" sz="5400" b="0" i="0" u="none" strike="noStrike" kern="0" cap="none" spc="0" normalizeH="0" baseline="0" noProof="0" dirty="0">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596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4313544-328C-4F14-9BD9-D03782FA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D51F2F9F-63FF-4AE4-8FB6-A7398F14A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144" y="1903184"/>
            <a:ext cx="4184277" cy="3737481"/>
          </a:xfrm>
          <a:prstGeom prst="rect">
            <a:avLst/>
          </a:prstGeom>
        </p:spPr>
      </p:pic>
      <p:sp>
        <p:nvSpPr>
          <p:cNvPr id="4" name="TextBox 3">
            <a:extLst>
              <a:ext uri="{FF2B5EF4-FFF2-40B4-BE49-F238E27FC236}">
                <a16:creationId xmlns:a16="http://schemas.microsoft.com/office/drawing/2014/main" id="{49AFC7C7-5C71-C17E-237E-3BFB6148CE52}"/>
              </a:ext>
            </a:extLst>
          </p:cNvPr>
          <p:cNvSpPr txBox="1"/>
          <p:nvPr/>
        </p:nvSpPr>
        <p:spPr>
          <a:xfrm>
            <a:off x="1117011" y="997350"/>
            <a:ext cx="6194322" cy="692049"/>
          </a:xfrm>
          <a:prstGeom prst="rect">
            <a:avLst/>
          </a:prstGeom>
          <a:noFill/>
        </p:spPr>
        <p:txBody>
          <a:bodyPr wrap="square">
            <a:spAutoFit/>
          </a:bodyPr>
          <a:lstStyle/>
          <a:p>
            <a:pPr marL="30480" marR="30480" algn="just">
              <a:lnSpc>
                <a:spcPct val="115000"/>
              </a:lnSpc>
              <a:spcBef>
                <a:spcPts val="0"/>
              </a:spcBef>
              <a:spcAft>
                <a:spcPts val="1200"/>
              </a:spcAft>
            </a:pPr>
            <a:r>
              <a:rPr lang="en-US" sz="3600" b="1" kern="1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Nghệ</a:t>
            </a:r>
            <a:r>
              <a:rPr lang="en-US" sz="36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b="1" kern="1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thuật</a:t>
            </a:r>
            <a:r>
              <a:rPr lang="en-US" sz="36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3DE702B3-F9D9-DBE3-3512-CCE52EA2F826}"/>
              </a:ext>
            </a:extLst>
          </p:cNvPr>
          <p:cNvSpPr txBox="1"/>
          <p:nvPr/>
        </p:nvSpPr>
        <p:spPr>
          <a:xfrm>
            <a:off x="5427406" y="1956366"/>
            <a:ext cx="6096000" cy="2919517"/>
          </a:xfrm>
          <a:prstGeom prst="rect">
            <a:avLst/>
          </a:prstGeom>
          <a:noFill/>
        </p:spPr>
        <p:txBody>
          <a:bodyPr wrap="square">
            <a:spAutoFit/>
          </a:bodyPr>
          <a:lstStyle/>
          <a:p>
            <a:pPr marL="30480" marR="30480" algn="just">
              <a:lnSpc>
                <a:spcPct val="150000"/>
              </a:lnSpc>
              <a:spcBef>
                <a:spcPts val="0"/>
              </a:spcBef>
              <a:spcAft>
                <a:spcPts val="1200"/>
              </a:spcAft>
            </a:pPr>
            <a:r>
              <a:rPr lang="en-US" sz="2800" kern="100">
                <a:effectLst/>
                <a:latin typeface="Calibri" panose="020F0502020204030204" pitchFamily="34" charset="0"/>
                <a:ea typeface="Times New Roman" panose="02020603050405020304" pitchFamily="18" charset="0"/>
                <a:cs typeface="Times New Roman" panose="02020603050405020304" pitchFamily="18" charset="0"/>
              </a:rPr>
              <a:t>- Thể thơ thất ngôn tứ tuyệt súc tích, cô đọng cảm xúc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en-US" sz="2800" kern="100">
                <a:effectLst/>
                <a:latin typeface="Calibri" panose="020F0502020204030204" pitchFamily="34" charset="0"/>
                <a:ea typeface="Times New Roman" panose="02020603050405020304" pitchFamily="18" charset="0"/>
                <a:cs typeface="Times New Roman" panose="02020603050405020304" pitchFamily="18" charset="0"/>
              </a:rPr>
              <a:t>- Lời thơ đanh thép, hào hùng, dõng dạc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800">
                <a:effectLst/>
                <a:latin typeface="Calibri" panose="020F0502020204030204" pitchFamily="34" charset="0"/>
                <a:ea typeface="Times New Roman" panose="02020603050405020304" pitchFamily="18" charset="0"/>
                <a:cs typeface="Times New Roman" panose="02020603050405020304" pitchFamily="18" charset="0"/>
              </a:rPr>
              <a:t>- Cảm xúc dồn nén trong từng câu chữ</a:t>
            </a:r>
            <a:endParaRPr lang="en-US" sz="2800"/>
          </a:p>
        </p:txBody>
      </p:sp>
    </p:spTree>
    <p:extLst>
      <p:ext uri="{BB962C8B-B14F-4D97-AF65-F5344CB8AC3E}">
        <p14:creationId xmlns:p14="http://schemas.microsoft.com/office/powerpoint/2010/main" val="110660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4313544-328C-4F14-9BD9-D03782FA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D51F2F9F-63FF-4AE4-8FB6-A7398F14A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144" y="1903184"/>
            <a:ext cx="4184277" cy="3737481"/>
          </a:xfrm>
          <a:prstGeom prst="rect">
            <a:avLst/>
          </a:prstGeom>
        </p:spPr>
      </p:pic>
      <p:sp>
        <p:nvSpPr>
          <p:cNvPr id="4" name="TextBox 3">
            <a:extLst>
              <a:ext uri="{FF2B5EF4-FFF2-40B4-BE49-F238E27FC236}">
                <a16:creationId xmlns:a16="http://schemas.microsoft.com/office/drawing/2014/main" id="{49AFC7C7-5C71-C17E-237E-3BFB6148CE52}"/>
              </a:ext>
            </a:extLst>
          </p:cNvPr>
          <p:cNvSpPr txBox="1"/>
          <p:nvPr/>
        </p:nvSpPr>
        <p:spPr>
          <a:xfrm>
            <a:off x="1117011" y="997350"/>
            <a:ext cx="6194322" cy="692049"/>
          </a:xfrm>
          <a:prstGeom prst="rect">
            <a:avLst/>
          </a:prstGeom>
          <a:noFill/>
        </p:spPr>
        <p:txBody>
          <a:bodyPr wrap="square">
            <a:spAutoFit/>
          </a:bodyPr>
          <a:lstStyle/>
          <a:p>
            <a:pPr marL="30480" marR="30480" algn="just">
              <a:lnSpc>
                <a:spcPct val="115000"/>
              </a:lnSpc>
              <a:spcBef>
                <a:spcPts val="0"/>
              </a:spcBef>
              <a:spcAft>
                <a:spcPts val="1200"/>
              </a:spcAft>
            </a:pPr>
            <a:r>
              <a:rPr lang="en-US" sz="3600" b="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Nội</a:t>
            </a:r>
            <a:r>
              <a:rPr lang="en-US"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dung</a:t>
            </a:r>
          </a:p>
        </p:txBody>
      </p:sp>
      <p:sp>
        <p:nvSpPr>
          <p:cNvPr id="21" name="TextBox 20">
            <a:extLst>
              <a:ext uri="{FF2B5EF4-FFF2-40B4-BE49-F238E27FC236}">
                <a16:creationId xmlns:a16="http://schemas.microsoft.com/office/drawing/2014/main" id="{3DE702B3-F9D9-DBE3-3512-CCE52EA2F826}"/>
              </a:ext>
            </a:extLst>
          </p:cNvPr>
          <p:cNvSpPr txBox="1"/>
          <p:nvPr/>
        </p:nvSpPr>
        <p:spPr>
          <a:xfrm>
            <a:off x="5427406" y="1956366"/>
            <a:ext cx="6096000" cy="4549835"/>
          </a:xfrm>
          <a:prstGeom prst="rect">
            <a:avLst/>
          </a:prstGeom>
          <a:noFill/>
        </p:spPr>
        <p:txBody>
          <a:bodyPr wrap="square">
            <a:spAutoFit/>
          </a:bodyPr>
          <a:lstStyle/>
          <a:p>
            <a:pPr marL="30480" marR="30480" algn="just">
              <a:lnSpc>
                <a:spcPct val="150000"/>
              </a:lnSpc>
              <a:spcBef>
                <a:spcPts val="0"/>
              </a:spcBef>
              <a:spcAft>
                <a:spcPts val="1200"/>
              </a:spcAft>
            </a:pPr>
            <a:r>
              <a:rPr lang="vi-VN" sz="2800">
                <a:latin typeface="Calibri" panose="020F0502020204030204" pitchFamily="34" charset="0"/>
                <a:ea typeface="Calibri" panose="020F0502020204030204" pitchFamily="34" charset="0"/>
                <a:cs typeface="Calibri" panose="020F0502020204030204" pitchFamily="34" charset="0"/>
              </a:rPr>
              <a:t>Bài thơ là bản Tuyên ngôn độc lập đầu tiên của dân tộc khẳng định chủ quyền đất nước. Sự khẳng định tuyệt đối cùng quyết tâm bảo vệ toàn vẹn chủ quyền trước những kẻ xâm lăng, cảnh báo bất cứ kẻ nào dám xâm phạm vào chủ quyền đều phải chuốc lấy thất bại.</a:t>
            </a: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429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1035735" y="317354"/>
            <a:ext cx="8110627" cy="2967852"/>
            <a:chOff x="9178782" y="695654"/>
            <a:chExt cx="1940027" cy="2967852"/>
          </a:xfrm>
        </p:grpSpPr>
        <p:sp>
          <p:nvSpPr>
            <p:cNvPr id="15" name="文本框 14">
              <a:extLst>
                <a:ext uri="{FF2B5EF4-FFF2-40B4-BE49-F238E27FC236}">
                  <a16:creationId xmlns:a16="http://schemas.microsoft.com/office/drawing/2014/main" id="{815B51FF-2683-4C11-8C8A-FC6FF05EED35}"/>
                </a:ext>
              </a:extLst>
            </p:cNvPr>
            <p:cNvSpPr txBox="1"/>
            <p:nvPr/>
          </p:nvSpPr>
          <p:spPr>
            <a:xfrm>
              <a:off x="10322940" y="695654"/>
              <a:ext cx="795869" cy="1107996"/>
            </a:xfrm>
            <a:prstGeom prst="rect">
              <a:avLst/>
            </a:prstGeom>
            <a:noFill/>
          </p:spPr>
          <p:txBody>
            <a:bodyPr vert="horz"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600" normalizeH="0" baseline="0" noProof="0">
                  <a:ln>
                    <a:noFill/>
                  </a:ln>
                  <a:solidFill>
                    <a:srgbClr val="588198"/>
                  </a:solidFill>
                  <a:effectLst/>
                  <a:uLnTx/>
                  <a:uFillTx/>
                  <a:latin typeface="义启魏碑体" panose="02010601030101010101" pitchFamily="2" charset="-122"/>
                  <a:ea typeface="义启魏碑体" panose="02010601030101010101" pitchFamily="2" charset="-122"/>
                  <a:cs typeface="+mn-cs"/>
                </a:rPr>
                <a:t>0</a:t>
              </a:r>
              <a:r>
                <a:rPr lang="en-US" altLang="zh-CN" sz="6600" b="1" spc="600">
                  <a:solidFill>
                    <a:srgbClr val="588198"/>
                  </a:solidFill>
                  <a:latin typeface="义启魏碑体" panose="02010601030101010101" pitchFamily="2" charset="-122"/>
                  <a:ea typeface="义启魏碑体" panose="02010601030101010101" pitchFamily="2" charset="-122"/>
                </a:rPr>
                <a:t>3</a:t>
              </a:r>
              <a:endParaRPr kumimoji="0" lang="zh-CN" altLang="en-US" sz="6600" b="1" i="0" u="none" strike="noStrike" kern="1200" cap="none" spc="600" normalizeH="0" baseline="0" noProof="0" dirty="0">
                <a:ln>
                  <a:noFill/>
                </a:ln>
                <a:solidFill>
                  <a:srgbClr val="588198"/>
                </a:solidFill>
                <a:effectLst/>
                <a:uLnTx/>
                <a:uFillTx/>
                <a:latin typeface="义启魏碑体" panose="02010601030101010101" pitchFamily="2" charset="-122"/>
                <a:ea typeface="义启魏碑体" panose="02010601030101010101" pitchFamily="2" charset="-122"/>
                <a:cs typeface="+mn-cs"/>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9178782" y="2340067"/>
              <a:ext cx="1362496" cy="1323439"/>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rPr>
                <a:t>luyện tập</a:t>
              </a:r>
              <a:endParaRPr kumimoji="0" lang="zh-CN" altLang="en-US" sz="8000" b="0" i="0" u="none" strike="noStrike" kern="1200" cap="none" spc="0" normalizeH="0" baseline="0" noProof="0" dirty="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endParaRPr>
            </a:p>
          </p:txBody>
        </p:sp>
      </p:grpSp>
    </p:spTree>
    <p:extLst>
      <p:ext uri="{BB962C8B-B14F-4D97-AF65-F5344CB8AC3E}">
        <p14:creationId xmlns:p14="http://schemas.microsoft.com/office/powerpoint/2010/main" val="2387124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sp>
        <p:nvSpPr>
          <p:cNvPr id="3" name="TextBox 2">
            <a:extLst>
              <a:ext uri="{FF2B5EF4-FFF2-40B4-BE49-F238E27FC236}">
                <a16:creationId xmlns:a16="http://schemas.microsoft.com/office/drawing/2014/main" id="{B22B085B-6CE7-10A9-7F80-07A282810EF5}"/>
              </a:ext>
            </a:extLst>
          </p:cNvPr>
          <p:cNvSpPr txBox="1"/>
          <p:nvPr/>
        </p:nvSpPr>
        <p:spPr>
          <a:xfrm>
            <a:off x="991384" y="1563863"/>
            <a:ext cx="8740877" cy="1697068"/>
          </a:xfrm>
          <a:prstGeom prst="rect">
            <a:avLst/>
          </a:prstGeom>
          <a:noFill/>
        </p:spPr>
        <p:txBody>
          <a:bodyPr wrap="square">
            <a:spAutoFit/>
          </a:bodyPr>
          <a:lstStyle/>
          <a:p>
            <a:pPr algn="just">
              <a:lnSpc>
                <a:spcPct val="150000"/>
              </a:lnSpc>
            </a:pPr>
            <a:r>
              <a:rPr lang="en-US" sz="2400" kern="0">
                <a:effectLst/>
                <a:latin typeface="Calibri" panose="020F0502020204030204" pitchFamily="34" charset="0"/>
                <a:ea typeface="Calibri" panose="020F0502020204030204" pitchFamily="34" charset="0"/>
                <a:cs typeface="Calibri" panose="020F0502020204030204" pitchFamily="34" charset="0"/>
              </a:rPr>
              <a:t>Sử dụng SGK, kiến thức đã học để hoàn thành nhiệm vụ: Viết đoạn văn ngắn khoảng 7 – 9 câu nêu cảm nhận của em về tinh thần dân tộc được thể hiện trong bài thơ</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0142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1035735" y="317354"/>
            <a:ext cx="8110627" cy="2967852"/>
            <a:chOff x="9178782" y="695654"/>
            <a:chExt cx="1940027" cy="2967852"/>
          </a:xfrm>
        </p:grpSpPr>
        <p:sp>
          <p:nvSpPr>
            <p:cNvPr id="15" name="文本框 14">
              <a:extLst>
                <a:ext uri="{FF2B5EF4-FFF2-40B4-BE49-F238E27FC236}">
                  <a16:creationId xmlns:a16="http://schemas.microsoft.com/office/drawing/2014/main" id="{815B51FF-2683-4C11-8C8A-FC6FF05EED35}"/>
                </a:ext>
              </a:extLst>
            </p:cNvPr>
            <p:cNvSpPr txBox="1"/>
            <p:nvPr/>
          </p:nvSpPr>
          <p:spPr>
            <a:xfrm>
              <a:off x="10322940" y="695654"/>
              <a:ext cx="795869" cy="1107996"/>
            </a:xfrm>
            <a:prstGeom prst="rect">
              <a:avLst/>
            </a:prstGeom>
            <a:noFill/>
          </p:spPr>
          <p:txBody>
            <a:bodyPr vert="horz"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600" normalizeH="0" baseline="0" noProof="0">
                  <a:ln>
                    <a:noFill/>
                  </a:ln>
                  <a:solidFill>
                    <a:srgbClr val="588198"/>
                  </a:solidFill>
                  <a:effectLst/>
                  <a:uLnTx/>
                  <a:uFillTx/>
                  <a:latin typeface="义启魏碑体" panose="02010601030101010101" pitchFamily="2" charset="-122"/>
                  <a:ea typeface="义启魏碑体" panose="02010601030101010101" pitchFamily="2" charset="-122"/>
                  <a:cs typeface="+mn-cs"/>
                </a:rPr>
                <a:t>0</a:t>
              </a:r>
              <a:r>
                <a:rPr lang="en-US" altLang="zh-CN" sz="6600" b="1" spc="600">
                  <a:solidFill>
                    <a:srgbClr val="588198"/>
                  </a:solidFill>
                  <a:latin typeface="义启魏碑体" panose="02010601030101010101" pitchFamily="2" charset="-122"/>
                  <a:ea typeface="义启魏碑体" panose="02010601030101010101" pitchFamily="2" charset="-122"/>
                </a:rPr>
                <a:t>4</a:t>
              </a:r>
              <a:endParaRPr kumimoji="0" lang="zh-CN" altLang="en-US" sz="6600" b="1" i="0" u="none" strike="noStrike" kern="1200" cap="none" spc="600" normalizeH="0" baseline="0" noProof="0" dirty="0">
                <a:ln>
                  <a:noFill/>
                </a:ln>
                <a:solidFill>
                  <a:srgbClr val="588198"/>
                </a:solidFill>
                <a:effectLst/>
                <a:uLnTx/>
                <a:uFillTx/>
                <a:latin typeface="义启魏碑体" panose="02010601030101010101" pitchFamily="2" charset="-122"/>
                <a:ea typeface="义启魏碑体" panose="02010601030101010101" pitchFamily="2" charset="-122"/>
                <a:cs typeface="+mn-cs"/>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9178782" y="2340067"/>
              <a:ext cx="1362496" cy="1323439"/>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rPr>
                <a:t>VẬN DỤNG</a:t>
              </a:r>
              <a:endParaRPr kumimoji="0" lang="zh-CN" altLang="en-US" sz="8000" b="0" i="0" u="none" strike="noStrike" kern="1200" cap="none" spc="0" normalizeH="0" baseline="0" noProof="0" dirty="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endParaRPr>
            </a:p>
          </p:txBody>
        </p:sp>
      </p:grpSp>
    </p:spTree>
    <p:extLst>
      <p:ext uri="{BB962C8B-B14F-4D97-AF65-F5344CB8AC3E}">
        <p14:creationId xmlns:p14="http://schemas.microsoft.com/office/powerpoint/2010/main" val="61258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sp>
        <p:nvSpPr>
          <p:cNvPr id="3" name="TextBox 2">
            <a:extLst>
              <a:ext uri="{FF2B5EF4-FFF2-40B4-BE49-F238E27FC236}">
                <a16:creationId xmlns:a16="http://schemas.microsoft.com/office/drawing/2014/main" id="{B22B085B-6CE7-10A9-7F80-07A282810EF5}"/>
              </a:ext>
            </a:extLst>
          </p:cNvPr>
          <p:cNvSpPr txBox="1"/>
          <p:nvPr/>
        </p:nvSpPr>
        <p:spPr>
          <a:xfrm>
            <a:off x="1129036" y="895269"/>
            <a:ext cx="8740877" cy="2970685"/>
          </a:xfrm>
          <a:prstGeom prst="rect">
            <a:avLst/>
          </a:prstGeom>
          <a:noFill/>
        </p:spPr>
        <p:txBody>
          <a:bodyPr wrap="square">
            <a:spAutoFit/>
          </a:bodyPr>
          <a:lstStyle/>
          <a:p>
            <a:pPr algn="just">
              <a:lnSpc>
                <a:spcPct val="150000"/>
              </a:lnSpc>
            </a:pPr>
            <a:r>
              <a:rPr lang="vi-VN" sz="3200">
                <a:latin typeface="Calibri" panose="020F0502020204030204" pitchFamily="34" charset="0"/>
                <a:ea typeface="Calibri" panose="020F0502020204030204" pitchFamily="34" charset="0"/>
                <a:cs typeface="Calibri" panose="020F0502020204030204" pitchFamily="34" charset="0"/>
              </a:rPr>
              <a:t>Sử dụng SGK, kiến thức đã học tổ chức hoạt động “HỌC SINH NÓI” với nội dung: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Từ văn bản Nam quốc sơn hà, em hãy nêu những việc làm thể hiện tinh thần yêu nước, tự hào dân tộc ngày nay</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035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334332" y="2084687"/>
            <a:ext cx="7359794" cy="1205956"/>
            <a:chOff x="8851068" y="2462987"/>
            <a:chExt cx="1760431" cy="1205956"/>
          </a:xfrm>
        </p:grpSpPr>
        <p:sp>
          <p:nvSpPr>
            <p:cNvPr id="15" name="文本框 14">
              <a:extLst>
                <a:ext uri="{FF2B5EF4-FFF2-40B4-BE49-F238E27FC236}">
                  <a16:creationId xmlns:a16="http://schemas.microsoft.com/office/drawing/2014/main" id="{815B51FF-2683-4C11-8C8A-FC6FF05EED35}"/>
                </a:ext>
              </a:extLst>
            </p:cNvPr>
            <p:cNvSpPr txBox="1"/>
            <p:nvPr/>
          </p:nvSpPr>
          <p:spPr>
            <a:xfrm>
              <a:off x="9815630" y="2462987"/>
              <a:ext cx="795869" cy="1107996"/>
            </a:xfrm>
            <a:prstGeom prst="rect">
              <a:avLst/>
            </a:prstGeom>
            <a:noFill/>
          </p:spPr>
          <p:txBody>
            <a:bodyPr vert="horz" wrap="square" rtlCol="0">
              <a:spAutoFit/>
            </a:bodyPr>
            <a:lstStyle/>
            <a:p>
              <a:pPr algn="r"/>
              <a:r>
                <a:rPr lang="en-US" altLang="zh-CN" sz="6600" b="1" spc="600">
                  <a:solidFill>
                    <a:srgbClr val="588198"/>
                  </a:solidFill>
                  <a:latin typeface="义启魏碑体" panose="02010601030101010101" pitchFamily="2" charset="-122"/>
                  <a:ea typeface="义启魏碑体" panose="02010601030101010101" pitchFamily="2" charset="-122"/>
                </a:rPr>
                <a:t>01</a:t>
              </a:r>
              <a:endParaRPr lang="zh-CN" altLang="en-US" sz="6600" b="1" spc="600" dirty="0">
                <a:solidFill>
                  <a:srgbClr val="588198"/>
                </a:solidFill>
                <a:latin typeface="义启魏碑体" panose="02010601030101010101" pitchFamily="2" charset="-122"/>
                <a:ea typeface="义启魏碑体" panose="02010601030101010101" pitchFamily="2" charset="-122"/>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8851068" y="3120331"/>
              <a:ext cx="1362496" cy="548612"/>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algn="r">
                <a:lnSpc>
                  <a:spcPts val="3000"/>
                </a:lnSpc>
              </a:pPr>
              <a:r>
                <a:rPr lang="en-US" altLang="zh-CN" sz="8000">
                  <a:solidFill>
                    <a:srgbClr val="588198"/>
                  </a:solidFill>
                  <a:latin typeface="#9Slide03 SVNEvery Movie Every " panose="02000500000000000000" pitchFamily="2" charset="0"/>
                  <a:ea typeface="义启魏碑体" panose="02010601030101010101" pitchFamily="2" charset="-122"/>
                  <a:sym typeface="FZHei-B01S" panose="02010601030101010101" pitchFamily="2" charset="-122"/>
                </a:rPr>
                <a:t>Khởi động</a:t>
              </a:r>
              <a:endParaRPr lang="zh-CN" altLang="en-US" sz="8000" dirty="0">
                <a:solidFill>
                  <a:srgbClr val="588198"/>
                </a:solidFill>
                <a:latin typeface="#9Slide03 SVNEvery Movie Every " panose="02000500000000000000" pitchFamily="2" charset="0"/>
                <a:ea typeface="义启魏碑体" panose="02010601030101010101" pitchFamily="2" charset="-122"/>
                <a:sym typeface="微软雅黑" pitchFamily="34" charset="-122"/>
              </a:endParaRPr>
            </a:p>
          </p:txBody>
        </p:sp>
      </p:grpSp>
    </p:spTree>
    <p:extLst>
      <p:ext uri="{BB962C8B-B14F-4D97-AF65-F5344CB8AC3E}">
        <p14:creationId xmlns:p14="http://schemas.microsoft.com/office/powerpoint/2010/main" val="3053402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505F4-68F1-AE68-592A-62C536A685B5}"/>
              </a:ext>
            </a:extLst>
          </p:cNvPr>
          <p:cNvSpPr txBox="1"/>
          <p:nvPr/>
        </p:nvSpPr>
        <p:spPr>
          <a:xfrm>
            <a:off x="4286865" y="2507226"/>
            <a:ext cx="3002745" cy="1015663"/>
          </a:xfrm>
          <a:prstGeom prst="rect">
            <a:avLst/>
          </a:prstGeom>
          <a:noFill/>
        </p:spPr>
        <p:txBody>
          <a:bodyPr wrap="none" rtlCol="0">
            <a:spAutoFit/>
          </a:bodyPr>
          <a:lstStyle/>
          <a:p>
            <a:r>
              <a:rPr lang="vi-VN" sz="6000">
                <a:solidFill>
                  <a:srgbClr val="588198"/>
                </a:solidFill>
                <a:latin typeface="#9Slide03 SVNEvery Movie Every " panose="02000500000000000000" pitchFamily="2" charset="0"/>
              </a:rPr>
              <a:t>THANKS</a:t>
            </a:r>
            <a:endParaRPr lang="en-US" sz="6000">
              <a:solidFill>
                <a:srgbClr val="588198"/>
              </a:solidFill>
              <a:latin typeface="#9Slide03 SVNEvery Movie Every " panose="02000500000000000000" pitchFamily="2" charset="0"/>
            </a:endParaRPr>
          </a:p>
        </p:txBody>
      </p:sp>
    </p:spTree>
    <p:extLst>
      <p:ext uri="{BB962C8B-B14F-4D97-AF65-F5344CB8AC3E}">
        <p14:creationId xmlns:p14="http://schemas.microsoft.com/office/powerpoint/2010/main" val="3950383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A3F7F64-FE89-4F22-9B97-84966CD75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84C8AD82-D1FF-45C4-BDCA-CDCA4A00D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5548" y="1203616"/>
            <a:ext cx="3958069" cy="5654384"/>
          </a:xfrm>
          <a:prstGeom prst="rect">
            <a:avLst/>
          </a:prstGeom>
        </p:spPr>
      </p:pic>
      <p:sp>
        <p:nvSpPr>
          <p:cNvPr id="4" name="TextBox 3">
            <a:extLst>
              <a:ext uri="{FF2B5EF4-FFF2-40B4-BE49-F238E27FC236}">
                <a16:creationId xmlns:a16="http://schemas.microsoft.com/office/drawing/2014/main" id="{58F43DE7-BE76-9BF4-C5C1-268175E33DF5}"/>
              </a:ext>
            </a:extLst>
          </p:cNvPr>
          <p:cNvSpPr txBox="1"/>
          <p:nvPr/>
        </p:nvSpPr>
        <p:spPr>
          <a:xfrm>
            <a:off x="325207" y="235209"/>
            <a:ext cx="9025269" cy="1446550"/>
          </a:xfrm>
          <a:prstGeom prst="rect">
            <a:avLst/>
          </a:prstGeom>
          <a:noFill/>
        </p:spPr>
        <p:txBody>
          <a:bodyPr wrap="square">
            <a:spAutoFit/>
          </a:bodyPr>
          <a:lstStyle/>
          <a:p>
            <a:r>
              <a:rPr lang="en-US" sz="4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“Bài hát thể hiện tinh thần nào của nhân dân ta?”</a:t>
            </a:r>
            <a:endParaRPr lang="en-US" sz="5400" b="1">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C3E8E53-E275-2E4E-9F44-99CBAA6B197C}"/>
              </a:ext>
            </a:extLst>
          </p:cNvPr>
          <p:cNvSpPr txBox="1"/>
          <p:nvPr/>
        </p:nvSpPr>
        <p:spPr>
          <a:xfrm>
            <a:off x="658761" y="1784058"/>
            <a:ext cx="6990736" cy="3164841"/>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GV cho HS nghe bài hát về tinh thần yêu nước:</a:t>
            </a:r>
            <a:endParaRPr lang="en-US" sz="28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https://youtu.be/1lNzfonGXK4</a:t>
            </a:r>
            <a:endPar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endParaRPr lang="en-US" sz="28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959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1468354" y="317354"/>
            <a:ext cx="7678006" cy="4397678"/>
            <a:chOff x="9282263" y="695654"/>
            <a:chExt cx="1836546" cy="4397678"/>
          </a:xfrm>
        </p:grpSpPr>
        <p:sp>
          <p:nvSpPr>
            <p:cNvPr id="15" name="文本框 14">
              <a:extLst>
                <a:ext uri="{FF2B5EF4-FFF2-40B4-BE49-F238E27FC236}">
                  <a16:creationId xmlns:a16="http://schemas.microsoft.com/office/drawing/2014/main" id="{815B51FF-2683-4C11-8C8A-FC6FF05EED35}"/>
                </a:ext>
              </a:extLst>
            </p:cNvPr>
            <p:cNvSpPr txBox="1"/>
            <p:nvPr/>
          </p:nvSpPr>
          <p:spPr>
            <a:xfrm>
              <a:off x="10322940" y="695654"/>
              <a:ext cx="795869" cy="1107996"/>
            </a:xfrm>
            <a:prstGeom prst="rect">
              <a:avLst/>
            </a:prstGeom>
            <a:noFill/>
          </p:spPr>
          <p:txBody>
            <a:bodyPr vert="horz"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600" normalizeH="0" baseline="0" noProof="0">
                  <a:ln>
                    <a:noFill/>
                  </a:ln>
                  <a:solidFill>
                    <a:srgbClr val="588198"/>
                  </a:solidFill>
                  <a:effectLst/>
                  <a:uLnTx/>
                  <a:uFillTx/>
                  <a:latin typeface="义启魏碑体" panose="02010601030101010101" pitchFamily="2" charset="-122"/>
                  <a:ea typeface="义启魏碑体" panose="02010601030101010101" pitchFamily="2" charset="-122"/>
                  <a:cs typeface="+mn-cs"/>
                </a:rPr>
                <a:t>0</a:t>
              </a:r>
              <a:r>
                <a:rPr lang="en-US" altLang="zh-CN" sz="6600" b="1" spc="600">
                  <a:solidFill>
                    <a:srgbClr val="588198"/>
                  </a:solidFill>
                  <a:latin typeface="义启魏碑体" panose="02010601030101010101" pitchFamily="2" charset="-122"/>
                  <a:ea typeface="义启魏碑体" panose="02010601030101010101" pitchFamily="2" charset="-122"/>
                </a:rPr>
                <a:t>2</a:t>
              </a:r>
              <a:endParaRPr kumimoji="0" lang="zh-CN" altLang="en-US" sz="6600" b="1" i="0" u="none" strike="noStrike" kern="1200" cap="none" spc="600" normalizeH="0" baseline="0" noProof="0" dirty="0">
                <a:ln>
                  <a:noFill/>
                </a:ln>
                <a:solidFill>
                  <a:srgbClr val="588198"/>
                </a:solidFill>
                <a:effectLst/>
                <a:uLnTx/>
                <a:uFillTx/>
                <a:latin typeface="义启魏碑体" panose="02010601030101010101" pitchFamily="2" charset="-122"/>
                <a:ea typeface="义启魏碑体" panose="02010601030101010101" pitchFamily="2" charset="-122"/>
                <a:cs typeface="+mn-cs"/>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9282263" y="1307680"/>
              <a:ext cx="1362496" cy="3785652"/>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rPr>
                <a:t>hÌNH THÀNH KIẾN THỨC MỚI</a:t>
              </a:r>
              <a:endParaRPr kumimoji="0" lang="zh-CN" altLang="en-US" sz="8000" b="0" i="0" u="none" strike="noStrike" kern="1200" cap="none" spc="0" normalizeH="0" baseline="0" noProof="0" dirty="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endParaRPr>
            </a:p>
          </p:txBody>
        </p:sp>
      </p:grpSp>
    </p:spTree>
    <p:extLst>
      <p:ext uri="{BB962C8B-B14F-4D97-AF65-F5344CB8AC3E}">
        <p14:creationId xmlns:p14="http://schemas.microsoft.com/office/powerpoint/2010/main" val="758272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7255ADF5-5329-41DD-99D3-C674BFDC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DCFA4C2-CF71-4389-9D66-F117939B8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4" y="0"/>
            <a:ext cx="1468352" cy="6858000"/>
          </a:xfrm>
          <a:prstGeom prst="rect">
            <a:avLst/>
          </a:prstGeom>
        </p:spPr>
      </p:pic>
      <p:pic>
        <p:nvPicPr>
          <p:cNvPr id="9" name="图片 8">
            <a:extLst>
              <a:ext uri="{FF2B5EF4-FFF2-40B4-BE49-F238E27FC236}">
                <a16:creationId xmlns:a16="http://schemas.microsoft.com/office/drawing/2014/main" id="{5BD2F68B-0629-42E0-980C-71C876F35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792" y="-95026"/>
            <a:ext cx="4407472" cy="3303661"/>
          </a:xfrm>
          <a:prstGeom prst="rect">
            <a:avLst/>
          </a:prstGeom>
        </p:spPr>
      </p:pic>
      <p:pic>
        <p:nvPicPr>
          <p:cNvPr id="187" name="图片 186">
            <a:extLst>
              <a:ext uri="{FF2B5EF4-FFF2-40B4-BE49-F238E27FC236}">
                <a16:creationId xmlns:a16="http://schemas.microsoft.com/office/drawing/2014/main" id="{70B651F3-FA95-4241-9E31-FF6438A62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95749" y="4657501"/>
            <a:ext cx="8096250" cy="2295525"/>
          </a:xfrm>
          <a:prstGeom prst="rect">
            <a:avLst/>
          </a:prstGeom>
        </p:spPr>
      </p:pic>
      <p:sp>
        <p:nvSpPr>
          <p:cNvPr id="8" name="TextBox 7">
            <a:extLst>
              <a:ext uri="{FF2B5EF4-FFF2-40B4-BE49-F238E27FC236}">
                <a16:creationId xmlns:a16="http://schemas.microsoft.com/office/drawing/2014/main" id="{4D88BCE6-F8AE-87C3-578C-0DC0ED3C5709}"/>
              </a:ext>
            </a:extLst>
          </p:cNvPr>
          <p:cNvSpPr txBox="1"/>
          <p:nvPr/>
        </p:nvSpPr>
        <p:spPr>
          <a:xfrm>
            <a:off x="1468352" y="22972"/>
            <a:ext cx="6154992" cy="713400"/>
          </a:xfrm>
          <a:prstGeom prst="rect">
            <a:avLst/>
          </a:prstGeom>
          <a:noFill/>
        </p:spPr>
        <p:txBody>
          <a:bodyPr wrap="square">
            <a:spAutoFit/>
          </a:bodyPr>
          <a:lstStyle/>
          <a:p>
            <a:pPr marL="90170" marR="0" algn="just">
              <a:lnSpc>
                <a:spcPct val="150000"/>
              </a:lnSpc>
              <a:spcBef>
                <a:spcPts val="0"/>
              </a:spcBef>
              <a:spcAft>
                <a:spcPts val="0"/>
              </a:spcAft>
              <a:tabLst>
                <a:tab pos="90170" algn="l"/>
                <a:tab pos="180340" algn="l"/>
              </a:tabLst>
            </a:pPr>
            <a:r>
              <a:rPr lang="en-US" sz="3200" kern="0">
                <a:solidFill>
                  <a:srgbClr val="588198"/>
                </a:solidFill>
                <a:effectLst/>
                <a:latin typeface="#9Slide03 SVNEvery Movie Every " panose="02000500000000000000" pitchFamily="2" charset="0"/>
                <a:ea typeface="Times New Roman" panose="02020603050405020304" pitchFamily="18" charset="0"/>
                <a:cs typeface="Times New Roman" panose="02020603050405020304" pitchFamily="18" charset="0"/>
              </a:rPr>
              <a:t>Hoạt động 1: Đọc văn bản</a:t>
            </a:r>
            <a:endParaRPr lang="en-US" sz="2400" kern="100">
              <a:solidFill>
                <a:srgbClr val="588198"/>
              </a:solidFill>
              <a:effectLst/>
              <a:latin typeface="#9Slide03 SVNEvery Movie Every " panose="02000500000000000000" pitchFamily="2"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D459BBA-90A7-32B5-D07C-1BCCC0342EBF}"/>
              </a:ext>
            </a:extLst>
          </p:cNvPr>
          <p:cNvSpPr/>
          <p:nvPr/>
        </p:nvSpPr>
        <p:spPr>
          <a:xfrm>
            <a:off x="1721286" y="958084"/>
            <a:ext cx="2367248" cy="624911"/>
          </a:xfrm>
          <a:prstGeom prst="roundRect">
            <a:avLst>
              <a:gd name="adj" fmla="val 50000"/>
            </a:avLst>
          </a:prstGeom>
          <a:solidFill>
            <a:schemeClr val="bg1"/>
          </a:solidFill>
          <a:ln w="38100">
            <a:solidFill>
              <a:srgbClr val="BF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BFA47C"/>
                </a:solidFill>
                <a:latin typeface="Calibri" panose="020F0502020204030204" pitchFamily="34" charset="0"/>
                <a:ea typeface="Calibri" panose="020F0502020204030204" pitchFamily="34" charset="0"/>
                <a:cs typeface="Calibri" panose="020F0502020204030204" pitchFamily="34" charset="0"/>
              </a:rPr>
              <a:t>1/ Tác giả</a:t>
            </a:r>
          </a:p>
        </p:txBody>
      </p:sp>
      <p:sp>
        <p:nvSpPr>
          <p:cNvPr id="14" name="TextBox 13">
            <a:extLst>
              <a:ext uri="{FF2B5EF4-FFF2-40B4-BE49-F238E27FC236}">
                <a16:creationId xmlns:a16="http://schemas.microsoft.com/office/drawing/2014/main" id="{43293A23-E138-1D66-590E-A4207786E37F}"/>
              </a:ext>
            </a:extLst>
          </p:cNvPr>
          <p:cNvSpPr txBox="1"/>
          <p:nvPr/>
        </p:nvSpPr>
        <p:spPr>
          <a:xfrm>
            <a:off x="1721286" y="1815116"/>
            <a:ext cx="6154992" cy="3257174"/>
          </a:xfrm>
          <a:prstGeom prst="rect">
            <a:avLst/>
          </a:prstGeom>
          <a:noFill/>
        </p:spPr>
        <p:txBody>
          <a:bodyPr wrap="square">
            <a:spAutoFit/>
          </a:bodyPr>
          <a:lstStyle/>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Bài thơ dù chưa rõ tác giả thực sự là ai nhưng qua lời kể lại thì có thể là lời thơ của Lí Thường Kiệt (1019- 1105) </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Ông là một danh tướng lẫy lừng có công đánh thắng quân Tống xâm lăng.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226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23282B37-8D50-4663-A7CD-27FBFEBBD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6" name="文本框 5">
            <a:extLst>
              <a:ext uri="{FF2B5EF4-FFF2-40B4-BE49-F238E27FC236}">
                <a16:creationId xmlns:a16="http://schemas.microsoft.com/office/drawing/2014/main" id="{6F414521-0E5D-44F8-AA4D-2EFE08BA5035}"/>
              </a:ext>
            </a:extLst>
          </p:cNvPr>
          <p:cNvSpPr txBox="1"/>
          <p:nvPr/>
        </p:nvSpPr>
        <p:spPr>
          <a:xfrm>
            <a:off x="5034557" y="1251814"/>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01</a:t>
            </a:r>
          </a:p>
        </p:txBody>
      </p:sp>
      <p:sp>
        <p:nvSpPr>
          <p:cNvPr id="7" name="文本框 6">
            <a:extLst>
              <a:ext uri="{FF2B5EF4-FFF2-40B4-BE49-F238E27FC236}">
                <a16:creationId xmlns:a16="http://schemas.microsoft.com/office/drawing/2014/main" id="{FEE4AF84-53EE-4B3E-A89A-0E837FD60362}"/>
              </a:ext>
            </a:extLst>
          </p:cNvPr>
          <p:cNvSpPr txBox="1"/>
          <p:nvPr/>
        </p:nvSpPr>
        <p:spPr>
          <a:xfrm>
            <a:off x="5034557" y="3382185"/>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02</a:t>
            </a:r>
          </a:p>
        </p:txBody>
      </p:sp>
      <p:sp>
        <p:nvSpPr>
          <p:cNvPr id="8" name="文本框 7">
            <a:extLst>
              <a:ext uri="{FF2B5EF4-FFF2-40B4-BE49-F238E27FC236}">
                <a16:creationId xmlns:a16="http://schemas.microsoft.com/office/drawing/2014/main" id="{CAB5CF50-02AE-450F-AAA4-F2D320D7A0FB}"/>
              </a:ext>
            </a:extLst>
          </p:cNvPr>
          <p:cNvSpPr txBox="1"/>
          <p:nvPr/>
        </p:nvSpPr>
        <p:spPr>
          <a:xfrm>
            <a:off x="5034557" y="4790523"/>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03</a:t>
            </a:r>
          </a:p>
        </p:txBody>
      </p:sp>
      <p:pic>
        <p:nvPicPr>
          <p:cNvPr id="3" name="图片 2">
            <a:extLst>
              <a:ext uri="{FF2B5EF4-FFF2-40B4-BE49-F238E27FC236}">
                <a16:creationId xmlns:a16="http://schemas.microsoft.com/office/drawing/2014/main" id="{7469407A-D447-4B8E-A40A-31EE5AB29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35" y="1447657"/>
            <a:ext cx="4010025" cy="4391025"/>
          </a:xfrm>
          <a:prstGeom prst="rect">
            <a:avLst/>
          </a:prstGeom>
        </p:spPr>
      </p:pic>
      <p:sp>
        <p:nvSpPr>
          <p:cNvPr id="2" name="Rectangle: Rounded Corners 1">
            <a:extLst>
              <a:ext uri="{FF2B5EF4-FFF2-40B4-BE49-F238E27FC236}">
                <a16:creationId xmlns:a16="http://schemas.microsoft.com/office/drawing/2014/main" id="{619C8A95-6E00-C53B-C215-1ED2F26A10C0}"/>
              </a:ext>
            </a:extLst>
          </p:cNvPr>
          <p:cNvSpPr/>
          <p:nvPr/>
        </p:nvSpPr>
        <p:spPr>
          <a:xfrm>
            <a:off x="166292" y="200210"/>
            <a:ext cx="2575412" cy="723232"/>
          </a:xfrm>
          <a:prstGeom prst="roundRect">
            <a:avLst>
              <a:gd name="adj" fmla="val 50000"/>
            </a:avLst>
          </a:prstGeom>
          <a:solidFill>
            <a:schemeClr val="bg1"/>
          </a:solidFill>
          <a:ln w="38100">
            <a:solidFill>
              <a:srgbClr val="BF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BFA47C"/>
                </a:solidFill>
                <a:latin typeface="Calibri" panose="020F0502020204030204" pitchFamily="34" charset="0"/>
                <a:ea typeface="Calibri" panose="020F0502020204030204" pitchFamily="34" charset="0"/>
                <a:cs typeface="Calibri" panose="020F0502020204030204" pitchFamily="34" charset="0"/>
              </a:rPr>
              <a:t>2/ Tác phẩm</a:t>
            </a:r>
          </a:p>
        </p:txBody>
      </p:sp>
      <p:sp>
        <p:nvSpPr>
          <p:cNvPr id="15" name="TextBox 14">
            <a:extLst>
              <a:ext uri="{FF2B5EF4-FFF2-40B4-BE49-F238E27FC236}">
                <a16:creationId xmlns:a16="http://schemas.microsoft.com/office/drawing/2014/main" id="{4D406A0A-E02E-7943-1D3C-BC03F2902CAB}"/>
              </a:ext>
            </a:extLst>
          </p:cNvPr>
          <p:cNvSpPr txBox="1"/>
          <p:nvPr/>
        </p:nvSpPr>
        <p:spPr>
          <a:xfrm>
            <a:off x="5870295" y="1260439"/>
            <a:ext cx="6096000" cy="461665"/>
          </a:xfrm>
          <a:prstGeom prst="rect">
            <a:avLst/>
          </a:prstGeom>
          <a:noFill/>
        </p:spPr>
        <p:txBody>
          <a:bodyPr wrap="square">
            <a:spAutoFit/>
          </a:bodyPr>
          <a:lstStyle/>
          <a:p>
            <a:r>
              <a:rPr lang="en-US" sz="2400" b="1" kern="0">
                <a:effectLst/>
                <a:latin typeface="Times New Roman" panose="02020603050405020304" pitchFamily="18" charset="0"/>
                <a:ea typeface="Times New Roman" panose="02020603050405020304" pitchFamily="18" charset="0"/>
              </a:rPr>
              <a:t>Hoàn cảnh sáng tác</a:t>
            </a:r>
            <a:endParaRPr lang="en-US" sz="3200"/>
          </a:p>
        </p:txBody>
      </p:sp>
      <p:sp>
        <p:nvSpPr>
          <p:cNvPr id="17" name="TextBox 16">
            <a:extLst>
              <a:ext uri="{FF2B5EF4-FFF2-40B4-BE49-F238E27FC236}">
                <a16:creationId xmlns:a16="http://schemas.microsoft.com/office/drawing/2014/main" id="{421319C8-3892-3BC1-EB84-A4034F093158}"/>
              </a:ext>
            </a:extLst>
          </p:cNvPr>
          <p:cNvSpPr txBox="1"/>
          <p:nvPr/>
        </p:nvSpPr>
        <p:spPr>
          <a:xfrm>
            <a:off x="5244522" y="1722104"/>
            <a:ext cx="6859843" cy="1754326"/>
          </a:xfrm>
          <a:prstGeom prst="rect">
            <a:avLst/>
          </a:prstGeom>
          <a:noFill/>
        </p:spPr>
        <p:txBody>
          <a:bodyPr wrap="square">
            <a:spAutoFit/>
          </a:bodyPr>
          <a:lstStyle/>
          <a:p>
            <a:pPr marL="0" marR="0" algn="just">
              <a:spcBef>
                <a:spcPts val="0"/>
              </a:spcBef>
              <a:spcAft>
                <a:spcPts val="0"/>
              </a:spcAft>
            </a:pPr>
            <a:r>
              <a:rPr lang="en-US" kern="0">
                <a:effectLst/>
                <a:latin typeface="Times New Roman" panose="02020603050405020304" pitchFamily="18" charset="0"/>
                <a:ea typeface="Times New Roman" panose="02020603050405020304" pitchFamily="18" charset="0"/>
                <a:cs typeface="Times New Roman" panose="02020603050405020304" pitchFamily="18" charset="0"/>
              </a:rPr>
              <a:t>Có truyền thuyết rằng năm 1077, quân Tống xâm lược nước ta. Vua Lí Nhân Tông sai Lí Thường Kiệt đem quân chặn giặc ở sông Như Nguyệt, bỗng một đêm, quân sĩ chợt nghe từ trong đền thờ hai anh em Trương Hống và Trương Hát - hai vị tướng giỏi được tôn là thần sông Như Nguyệt có giọng ngâm bài thơ này.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kern="0">
                <a:effectLst/>
                <a:latin typeface="Times New Roman" panose="02020603050405020304" pitchFamily="18" charset="0"/>
                <a:ea typeface="Times New Roman" panose="02020603050405020304" pitchFamily="18" charset="0"/>
                <a:cs typeface="Times New Roman" panose="02020603050405020304" pitchFamily="18" charset="0"/>
              </a:rPr>
              <a:t>- Bài thơ được coi là bản Tuyên ngôn Độc lập đầu tiên của nước ta.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9EFA732-F757-0E55-A98F-22EBC674F87D}"/>
              </a:ext>
            </a:extLst>
          </p:cNvPr>
          <p:cNvSpPr txBox="1"/>
          <p:nvPr/>
        </p:nvSpPr>
        <p:spPr>
          <a:xfrm>
            <a:off x="5910043" y="3423313"/>
            <a:ext cx="6194322" cy="461665"/>
          </a:xfrm>
          <a:prstGeom prst="rect">
            <a:avLst/>
          </a:prstGeom>
          <a:noFill/>
        </p:spPr>
        <p:txBody>
          <a:bodyPr wrap="square">
            <a:spAutoFit/>
          </a:bodyPr>
          <a:lstStyle/>
          <a:p>
            <a:r>
              <a:rPr lang="en-US" sz="2400" b="1" kern="0">
                <a:effectLst/>
                <a:latin typeface="Times New Roman" panose="02020603050405020304" pitchFamily="18" charset="0"/>
                <a:ea typeface="Times New Roman" panose="02020603050405020304" pitchFamily="18" charset="0"/>
              </a:rPr>
              <a:t>Bố cục- 2 phần</a:t>
            </a:r>
            <a:endParaRPr lang="en-US" sz="3200"/>
          </a:p>
        </p:txBody>
      </p:sp>
      <p:sp>
        <p:nvSpPr>
          <p:cNvPr id="21" name="TextBox 20">
            <a:extLst>
              <a:ext uri="{FF2B5EF4-FFF2-40B4-BE49-F238E27FC236}">
                <a16:creationId xmlns:a16="http://schemas.microsoft.com/office/drawing/2014/main" id="{78B16E8D-5E06-4671-D68D-7D6403F46EC4}"/>
              </a:ext>
            </a:extLst>
          </p:cNvPr>
          <p:cNvSpPr txBox="1"/>
          <p:nvPr/>
        </p:nvSpPr>
        <p:spPr>
          <a:xfrm>
            <a:off x="5180064" y="3778836"/>
            <a:ext cx="6096000" cy="878895"/>
          </a:xfrm>
          <a:prstGeom prst="rect">
            <a:avLst/>
          </a:prstGeom>
          <a:noFill/>
        </p:spPr>
        <p:txBody>
          <a:bodyPr wrap="square">
            <a:spAutoFit/>
          </a:bodyPr>
          <a:lstStyle/>
          <a:p>
            <a:pPr marL="0" marR="0" algn="just">
              <a:lnSpc>
                <a:spcPct val="150000"/>
              </a:lnSpc>
              <a:spcBef>
                <a:spcPts val="0"/>
              </a:spcBef>
              <a:spcAft>
                <a:spcPts val="0"/>
              </a:spcAft>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Phần 1 (2 câu đầu): Khẳng định chủ quyền lãnh thổ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Phần 2 (2 câu cuối): Nêu cao quyết tâm chống lại kẻ thù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731D8D5-62A8-F846-C390-C4E3F53C1A77}"/>
              </a:ext>
            </a:extLst>
          </p:cNvPr>
          <p:cNvSpPr txBox="1"/>
          <p:nvPr/>
        </p:nvSpPr>
        <p:spPr>
          <a:xfrm>
            <a:off x="5824279" y="4820675"/>
            <a:ext cx="6096000" cy="461665"/>
          </a:xfrm>
          <a:prstGeom prst="rect">
            <a:avLst/>
          </a:prstGeom>
          <a:noFill/>
        </p:spPr>
        <p:txBody>
          <a:bodyPr wrap="square">
            <a:spAutoFit/>
          </a:bodyPr>
          <a:lstStyle/>
          <a:p>
            <a:r>
              <a:rPr lang="en-US" sz="2400" b="1" kern="0">
                <a:effectLst/>
                <a:latin typeface="Times New Roman" panose="02020603050405020304" pitchFamily="18" charset="0"/>
                <a:ea typeface="Times New Roman" panose="02020603050405020304" pitchFamily="18" charset="0"/>
              </a:rPr>
              <a:t>Phương thức biểu đạt</a:t>
            </a:r>
            <a:endParaRPr lang="en-US" sz="3200"/>
          </a:p>
        </p:txBody>
      </p:sp>
      <p:sp>
        <p:nvSpPr>
          <p:cNvPr id="25" name="TextBox 24">
            <a:extLst>
              <a:ext uri="{FF2B5EF4-FFF2-40B4-BE49-F238E27FC236}">
                <a16:creationId xmlns:a16="http://schemas.microsoft.com/office/drawing/2014/main" id="{30EAAA73-B670-7BD5-B905-F63BD33F5857}"/>
              </a:ext>
            </a:extLst>
          </p:cNvPr>
          <p:cNvSpPr txBox="1"/>
          <p:nvPr/>
        </p:nvSpPr>
        <p:spPr>
          <a:xfrm>
            <a:off x="5244522" y="5256531"/>
            <a:ext cx="6096000" cy="504625"/>
          </a:xfrm>
          <a:prstGeom prst="rect">
            <a:avLst/>
          </a:prstGeom>
          <a:noFill/>
        </p:spPr>
        <p:txBody>
          <a:bodyPr wrap="square">
            <a:spAutoFit/>
          </a:bodyPr>
          <a:lstStyle/>
          <a:p>
            <a:pPr marL="0" marR="0" algn="just">
              <a:lnSpc>
                <a:spcPct val="150000"/>
              </a:lnSpc>
              <a:spcBef>
                <a:spcPts val="0"/>
              </a:spcBef>
              <a:spcAft>
                <a:spcPts val="0"/>
              </a:spcAft>
            </a:pPr>
            <a:r>
              <a:rPr lang="en-US" sz="2000" kern="0">
                <a:effectLst/>
                <a:latin typeface="Times New Roman" panose="02020603050405020304" pitchFamily="18" charset="0"/>
                <a:ea typeface="Times New Roman" panose="02020603050405020304" pitchFamily="18" charset="0"/>
                <a:cs typeface="Times New Roman" panose="02020603050405020304" pitchFamily="18" charset="0"/>
              </a:rPr>
              <a:t>Biểu cảm</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8781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15" grpId="0"/>
      <p:bldP spid="17" grpId="0"/>
      <p:bldP spid="19" grpId="0"/>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23282B37-8D50-4663-A7CD-27FBFEBBD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6" name="文本框 5">
            <a:extLst>
              <a:ext uri="{FF2B5EF4-FFF2-40B4-BE49-F238E27FC236}">
                <a16:creationId xmlns:a16="http://schemas.microsoft.com/office/drawing/2014/main" id="{6F414521-0E5D-44F8-AA4D-2EFE08BA5035}"/>
              </a:ext>
            </a:extLst>
          </p:cNvPr>
          <p:cNvSpPr txBox="1"/>
          <p:nvPr/>
        </p:nvSpPr>
        <p:spPr>
          <a:xfrm>
            <a:off x="5034557" y="1251814"/>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04</a:t>
            </a:r>
            <a:endParaRPr kumimoji="0" lang="en-US" altLang="zh-CN" sz="2800" b="1" i="0" u="none" strike="noStrike" kern="1200" cap="none" spc="0" normalizeH="0" baseline="0" noProof="0" dirty="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endParaRPr>
          </a:p>
        </p:txBody>
      </p:sp>
      <p:sp>
        <p:nvSpPr>
          <p:cNvPr id="7" name="文本框 6">
            <a:extLst>
              <a:ext uri="{FF2B5EF4-FFF2-40B4-BE49-F238E27FC236}">
                <a16:creationId xmlns:a16="http://schemas.microsoft.com/office/drawing/2014/main" id="{FEE4AF84-53EE-4B3E-A89A-0E837FD60362}"/>
              </a:ext>
            </a:extLst>
          </p:cNvPr>
          <p:cNvSpPr txBox="1"/>
          <p:nvPr/>
        </p:nvSpPr>
        <p:spPr>
          <a:xfrm>
            <a:off x="5034557" y="3617928"/>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05</a:t>
            </a:r>
          </a:p>
        </p:txBody>
      </p:sp>
      <p:pic>
        <p:nvPicPr>
          <p:cNvPr id="3" name="图片 2">
            <a:extLst>
              <a:ext uri="{FF2B5EF4-FFF2-40B4-BE49-F238E27FC236}">
                <a16:creationId xmlns:a16="http://schemas.microsoft.com/office/drawing/2014/main" id="{7469407A-D447-4B8E-A40A-31EE5AB29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35" y="1447657"/>
            <a:ext cx="4010025" cy="4391025"/>
          </a:xfrm>
          <a:prstGeom prst="rect">
            <a:avLst/>
          </a:prstGeom>
        </p:spPr>
      </p:pic>
      <p:sp>
        <p:nvSpPr>
          <p:cNvPr id="2" name="Rectangle: Rounded Corners 1">
            <a:extLst>
              <a:ext uri="{FF2B5EF4-FFF2-40B4-BE49-F238E27FC236}">
                <a16:creationId xmlns:a16="http://schemas.microsoft.com/office/drawing/2014/main" id="{619C8A95-6E00-C53B-C215-1ED2F26A10C0}"/>
              </a:ext>
            </a:extLst>
          </p:cNvPr>
          <p:cNvSpPr/>
          <p:nvPr/>
        </p:nvSpPr>
        <p:spPr>
          <a:xfrm>
            <a:off x="166292" y="200210"/>
            <a:ext cx="2575412" cy="723232"/>
          </a:xfrm>
          <a:prstGeom prst="roundRect">
            <a:avLst>
              <a:gd name="adj" fmla="val 50000"/>
            </a:avLst>
          </a:prstGeom>
          <a:solidFill>
            <a:schemeClr val="bg1"/>
          </a:solidFill>
          <a:ln w="38100">
            <a:solidFill>
              <a:srgbClr val="BF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BFA47C"/>
                </a:solidFill>
                <a:latin typeface="Calibri" panose="020F0502020204030204" pitchFamily="34" charset="0"/>
                <a:ea typeface="Calibri" panose="020F0502020204030204" pitchFamily="34" charset="0"/>
                <a:cs typeface="Calibri" panose="020F0502020204030204" pitchFamily="34" charset="0"/>
              </a:rPr>
              <a:t>2/ Tác phẩm</a:t>
            </a:r>
          </a:p>
        </p:txBody>
      </p:sp>
      <p:sp>
        <p:nvSpPr>
          <p:cNvPr id="15" name="TextBox 14">
            <a:extLst>
              <a:ext uri="{FF2B5EF4-FFF2-40B4-BE49-F238E27FC236}">
                <a16:creationId xmlns:a16="http://schemas.microsoft.com/office/drawing/2014/main" id="{4D406A0A-E02E-7943-1D3C-BC03F2902CAB}"/>
              </a:ext>
            </a:extLst>
          </p:cNvPr>
          <p:cNvSpPr txBox="1"/>
          <p:nvPr/>
        </p:nvSpPr>
        <p:spPr>
          <a:xfrm>
            <a:off x="5870295" y="1260439"/>
            <a:ext cx="6096000" cy="584775"/>
          </a:xfrm>
          <a:prstGeom prst="rect">
            <a:avLst/>
          </a:prstGeom>
          <a:noFill/>
        </p:spPr>
        <p:txBody>
          <a:bodyPr wrap="square">
            <a:spAutoFit/>
          </a:bodyPr>
          <a:lstStyle/>
          <a:p>
            <a:r>
              <a:rPr lang="vi-VN" sz="3200" b="1">
                <a:latin typeface="+mj-lt"/>
              </a:rPr>
              <a:t>Thể thơ</a:t>
            </a:r>
            <a:endParaRPr lang="en-US" sz="3200" b="1">
              <a:latin typeface="+mj-lt"/>
            </a:endParaRPr>
          </a:p>
        </p:txBody>
      </p:sp>
      <p:sp>
        <p:nvSpPr>
          <p:cNvPr id="17" name="TextBox 16">
            <a:extLst>
              <a:ext uri="{FF2B5EF4-FFF2-40B4-BE49-F238E27FC236}">
                <a16:creationId xmlns:a16="http://schemas.microsoft.com/office/drawing/2014/main" id="{421319C8-3892-3BC1-EB84-A4034F093158}"/>
              </a:ext>
            </a:extLst>
          </p:cNvPr>
          <p:cNvSpPr txBox="1"/>
          <p:nvPr/>
        </p:nvSpPr>
        <p:spPr>
          <a:xfrm>
            <a:off x="5244522" y="1722104"/>
            <a:ext cx="6859843" cy="1695144"/>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Thất ngôn tứ tuyệt với 4 câu mỗi câu 7 chữ. Các câu 1, 2 và 4 hoặc chỉ có câu 2 và 4 là hiệp vần với nhau ở chữ cuối.</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9EFA732-F757-0E55-A98F-22EBC674F87D}"/>
              </a:ext>
            </a:extLst>
          </p:cNvPr>
          <p:cNvSpPr txBox="1"/>
          <p:nvPr/>
        </p:nvSpPr>
        <p:spPr>
          <a:xfrm>
            <a:off x="5910043" y="3423313"/>
            <a:ext cx="6194322" cy="752065"/>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Ý nghĩa nhan đề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8EEE011-EB77-AC9A-F14E-FACB6FC16E34}"/>
              </a:ext>
            </a:extLst>
          </p:cNvPr>
          <p:cNvSpPr txBox="1"/>
          <p:nvPr/>
        </p:nvSpPr>
        <p:spPr>
          <a:xfrm>
            <a:off x="5244522" y="4149677"/>
            <a:ext cx="6781186" cy="2249142"/>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Nhan đề “Nam quốc sơn hà” ngắn gọn, súc tích thể hiện lời khẳng định chủ quyền dân tộc không gì có thể lay chuyển của nước Nam trước âm mưu xâm lược của ngoại bang.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6404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7" grpId="0"/>
      <p:bldP spid="1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E9F32E-B3B2-4BB5-A7F6-D1EEA53E2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7" name="图片 6">
            <a:extLst>
              <a:ext uri="{FF2B5EF4-FFF2-40B4-BE49-F238E27FC236}">
                <a16:creationId xmlns:a16="http://schemas.microsoft.com/office/drawing/2014/main" id="{51CE791E-74FD-4B18-8795-247CAAF05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469" y="2140607"/>
            <a:ext cx="3984980" cy="3341007"/>
          </a:xfrm>
          <a:prstGeom prst="rect">
            <a:avLst/>
          </a:prstGeom>
        </p:spPr>
      </p:pic>
      <p:sp>
        <p:nvSpPr>
          <p:cNvPr id="3" name="TextBox 2">
            <a:extLst>
              <a:ext uri="{FF2B5EF4-FFF2-40B4-BE49-F238E27FC236}">
                <a16:creationId xmlns:a16="http://schemas.microsoft.com/office/drawing/2014/main" id="{BF8F70DB-2E8C-4E20-6EF9-310C28C7C161}"/>
              </a:ext>
            </a:extLst>
          </p:cNvPr>
          <p:cNvSpPr txBox="1"/>
          <p:nvPr/>
        </p:nvSpPr>
        <p:spPr>
          <a:xfrm>
            <a:off x="166292" y="374886"/>
            <a:ext cx="7216877" cy="2386872"/>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5400" kern="0">
                <a:solidFill>
                  <a:srgbClr val="588198"/>
                </a:solidFill>
                <a:effectLst/>
                <a:latin typeface="#9Slide03 SVNEvery Movie Every " panose="02000500000000000000" pitchFamily="2" charset="0"/>
                <a:ea typeface="Times New Roman" panose="02020603050405020304" pitchFamily="18" charset="0"/>
                <a:cs typeface="Times New Roman" panose="02020603050405020304" pitchFamily="18" charset="0"/>
              </a:rPr>
              <a:t>Hoạt động 2: </a:t>
            </a:r>
          </a:p>
          <a:p>
            <a:pPr marL="180340" marR="0" algn="just">
              <a:lnSpc>
                <a:spcPct val="150000"/>
              </a:lnSpc>
              <a:spcBef>
                <a:spcPts val="0"/>
              </a:spcBef>
              <a:spcAft>
                <a:spcPts val="0"/>
              </a:spcAft>
              <a:tabLst>
                <a:tab pos="90170" algn="l"/>
                <a:tab pos="180340" algn="l"/>
              </a:tabLst>
            </a:pPr>
            <a:r>
              <a:rPr lang="en-US" sz="5400" kern="0">
                <a:solidFill>
                  <a:srgbClr val="588198"/>
                </a:solidFill>
                <a:effectLst/>
                <a:latin typeface="#9Slide03 SVNEvery Movie Every " panose="02000500000000000000" pitchFamily="2" charset="0"/>
                <a:ea typeface="Times New Roman" panose="02020603050405020304" pitchFamily="18" charset="0"/>
                <a:cs typeface="Times New Roman" panose="02020603050405020304" pitchFamily="18" charset="0"/>
              </a:rPr>
              <a:t>Khám phá văn bản</a:t>
            </a:r>
            <a:endParaRPr lang="en-US" sz="4400" kern="100">
              <a:solidFill>
                <a:srgbClr val="588198"/>
              </a:solidFill>
              <a:effectLst/>
              <a:latin typeface="#9Slide03 SVNEvery Movie Every " panose="02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235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B58BCA8-7FC4-4D30-BEFC-E597C5D78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grpSp>
        <p:nvGrpSpPr>
          <p:cNvPr id="6" name="组合 5">
            <a:extLst>
              <a:ext uri="{FF2B5EF4-FFF2-40B4-BE49-F238E27FC236}">
                <a16:creationId xmlns:a16="http://schemas.microsoft.com/office/drawing/2014/main" id="{47C575D6-EFE7-43E0-A51C-E47D0DDAF219}"/>
              </a:ext>
            </a:extLst>
          </p:cNvPr>
          <p:cNvGrpSpPr/>
          <p:nvPr/>
        </p:nvGrpSpPr>
        <p:grpSpPr>
          <a:xfrm>
            <a:off x="9257043" y="2088509"/>
            <a:ext cx="1275652" cy="3441700"/>
            <a:chOff x="9168143" y="1726864"/>
            <a:chExt cx="1275652" cy="3441700"/>
          </a:xfrm>
        </p:grpSpPr>
        <p:cxnSp>
          <p:nvCxnSpPr>
            <p:cNvPr id="7" name="直接连接符 6">
              <a:extLst>
                <a:ext uri="{FF2B5EF4-FFF2-40B4-BE49-F238E27FC236}">
                  <a16:creationId xmlns:a16="http://schemas.microsoft.com/office/drawing/2014/main" id="{AB393863-12D6-422A-A108-FB46ECC58516}"/>
                </a:ext>
              </a:extLst>
            </p:cNvPr>
            <p:cNvCxnSpPr/>
            <p:nvPr/>
          </p:nvCxnSpPr>
          <p:spPr>
            <a:xfrm>
              <a:off x="9168143" y="1726864"/>
              <a:ext cx="0" cy="3429000"/>
            </a:xfrm>
            <a:prstGeom prst="line">
              <a:avLst/>
            </a:prstGeom>
            <a:ln w="57150">
              <a:solidFill>
                <a:srgbClr val="BFA47C"/>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4E61E6D-C805-4CB3-BF99-45C466BB1744}"/>
                </a:ext>
              </a:extLst>
            </p:cNvPr>
            <p:cNvCxnSpPr/>
            <p:nvPr/>
          </p:nvCxnSpPr>
          <p:spPr>
            <a:xfrm>
              <a:off x="10443795" y="1739564"/>
              <a:ext cx="0" cy="3429000"/>
            </a:xfrm>
            <a:prstGeom prst="line">
              <a:avLst/>
            </a:prstGeom>
            <a:ln w="57150">
              <a:solidFill>
                <a:srgbClr val="BFA47C"/>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E068D678-8B0D-4CE2-B9B6-C880B501A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654688"/>
            <a:ext cx="2429214" cy="4429743"/>
          </a:xfrm>
          <a:prstGeom prst="rect">
            <a:avLst/>
          </a:prstGeom>
        </p:spPr>
      </p:pic>
      <p:sp>
        <p:nvSpPr>
          <p:cNvPr id="4" name="TextBox 3">
            <a:extLst>
              <a:ext uri="{FF2B5EF4-FFF2-40B4-BE49-F238E27FC236}">
                <a16:creationId xmlns:a16="http://schemas.microsoft.com/office/drawing/2014/main" id="{D3D03CB9-4783-A3D9-6813-78E6B054E378}"/>
              </a:ext>
            </a:extLst>
          </p:cNvPr>
          <p:cNvSpPr txBox="1"/>
          <p:nvPr/>
        </p:nvSpPr>
        <p:spPr>
          <a:xfrm>
            <a:off x="124543" y="-107617"/>
            <a:ext cx="8913126" cy="834524"/>
          </a:xfrm>
          <a:prstGeom prst="rect">
            <a:avLst/>
          </a:prstGeom>
          <a:noFill/>
        </p:spPr>
        <p:txBody>
          <a:bodyPr wrap="square">
            <a:spAutoFit/>
          </a:bodyPr>
          <a:lstStyle/>
          <a:p>
            <a:pPr marL="0" marR="0">
              <a:lnSpc>
                <a:spcPct val="150000"/>
              </a:lnSpc>
              <a:spcBef>
                <a:spcPts val="0"/>
              </a:spcBef>
              <a:spcAft>
                <a:spcPts val="0"/>
              </a:spcAft>
            </a:pPr>
            <a:r>
              <a:rPr lang="en-US" sz="3600" b="1" kern="100">
                <a:effectLst/>
                <a:latin typeface="Times New Roman" panose="02020603050405020304" pitchFamily="18" charset="0"/>
                <a:ea typeface="Times New Roman" panose="02020603050405020304" pitchFamily="18" charset="0"/>
                <a:cs typeface="Times New Roman" panose="02020603050405020304" pitchFamily="18" charset="0"/>
              </a:rPr>
              <a:t>1/ Bản tuyên ngôn độc lập đầu tiên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927CD7D-F641-B71C-CB41-B0481CE42514}"/>
              </a:ext>
            </a:extLst>
          </p:cNvPr>
          <p:cNvSpPr txBox="1"/>
          <p:nvPr/>
        </p:nvSpPr>
        <p:spPr>
          <a:xfrm>
            <a:off x="2742979" y="2337070"/>
            <a:ext cx="6130412" cy="2608535"/>
          </a:xfrm>
          <a:prstGeom prst="rect">
            <a:avLst/>
          </a:prstGeom>
          <a:noFill/>
        </p:spPr>
        <p:txBody>
          <a:bodyPr wrap="square">
            <a:spAutoFit/>
          </a:bodyPr>
          <a:lstStyle/>
          <a:p>
            <a:pPr marL="0" marR="0" algn="just">
              <a:lnSpc>
                <a:spcPct val="150000"/>
              </a:lnSpc>
              <a:spcBef>
                <a:spcPts val="0"/>
              </a:spcBef>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“Tuyên ngôn độc lập” là văn bản tuyên bố sự độc lập của một quốc gia, thường là ra đời để khẳng định chủ quyền của quốc gia vừa giành lại từ tay ngoại bang.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76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1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946</Words>
  <Application>Microsoft Office PowerPoint</Application>
  <PresentationFormat>Widescreen</PresentationFormat>
  <Paragraphs>82</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Times New Roman</vt:lpstr>
      <vt:lpstr>等线</vt:lpstr>
      <vt:lpstr>等线 Light</vt:lpstr>
      <vt:lpstr>Calibri</vt:lpstr>
      <vt:lpstr>义启魏碑体</vt:lpstr>
      <vt:lpstr>#9Slide05 Qaskin Black</vt:lpstr>
      <vt:lpstr>#9Slide03 SVNEvery Movie Every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1111111111</dc:title>
  <dc:creator>张 建春</dc:creator>
  <cp:lastModifiedBy>Hạnh Nguyễn</cp:lastModifiedBy>
  <cp:revision>30</cp:revision>
  <dcterms:created xsi:type="dcterms:W3CDTF">2019-04-20T06:41:05Z</dcterms:created>
  <dcterms:modified xsi:type="dcterms:W3CDTF">2025-10-31T00:47:25Z</dcterms:modified>
</cp:coreProperties>
</file>