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29"/>
  </p:notesMasterIdLst>
  <p:sldIdLst>
    <p:sldId id="256" r:id="rId4"/>
    <p:sldId id="257" r:id="rId5"/>
    <p:sldId id="258" r:id="rId6"/>
    <p:sldId id="466" r:id="rId7"/>
    <p:sldId id="264" r:id="rId8"/>
    <p:sldId id="265" r:id="rId9"/>
    <p:sldId id="467" r:id="rId10"/>
    <p:sldId id="468" r:id="rId11"/>
    <p:sldId id="514" r:id="rId12"/>
    <p:sldId id="259" r:id="rId13"/>
    <p:sldId id="266" r:id="rId14"/>
    <p:sldId id="529" r:id="rId15"/>
    <p:sldId id="530" r:id="rId16"/>
    <p:sldId id="531" r:id="rId17"/>
    <p:sldId id="272" r:id="rId18"/>
    <p:sldId id="271" r:id="rId19"/>
    <p:sldId id="273" r:id="rId20"/>
    <p:sldId id="274" r:id="rId21"/>
    <p:sldId id="521" r:id="rId22"/>
    <p:sldId id="263" r:id="rId23"/>
    <p:sldId id="275" r:id="rId24"/>
    <p:sldId id="276" r:id="rId25"/>
    <p:sldId id="277" r:id="rId26"/>
    <p:sldId id="278" r:id="rId27"/>
    <p:sldId id="528" r:id="rId28"/>
  </p:sldIdLst>
  <p:sldSz cx="12192000" cy="6858000"/>
  <p:notesSz cx="6858000" cy="9144000"/>
  <p:embeddedFontLst>
    <p:embeddedFont>
      <p:font typeface="SimHei" panose="02010609060101010101" pitchFamily="49" charset="-122"/>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Palatino Linotype" panose="02040502050505030304" pitchFamily="18" charset="0"/>
      <p:regular r:id="rId41"/>
      <p:bold r:id="rId42"/>
      <p:italic r:id="rId43"/>
      <p:boldItalic r:id="rId44"/>
    </p:embeddedFont>
    <p:embeddedFont>
      <p:font typeface="Roboto Condensed" panose="02000000000000000000" pitchFamily="2" charset="0"/>
      <p:regular r:id="rId45"/>
      <p:bold r:id="rId46"/>
      <p:italic r:id="rId47"/>
      <p:boldItalic r:id="rId48"/>
    </p:embeddedFont>
    <p:embeddedFont>
      <p:font typeface="Tahoma" panose="020B0604030504040204" pitchFamily="34" charset="0"/>
      <p:regular r:id="rId49"/>
      <p:bold r:id="rId50"/>
    </p:embeddedFont>
    <p:embeddedFont>
      <p:font typeface="VNI-Times"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gOsQKwhTRcDS6i2pb0cGMSraGC1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6251D2-5B4A-4DEE-8DD2-263277044CEC}">
  <a:tblStyle styleId="{AD6251D2-5B4A-4DEE-8DD2-263277044CEC}" styleName="Table_0">
    <a:wholeTbl>
      <a:tcTxStyle b="off" i="off">
        <a:font>
          <a:latin typeface="黑体"/>
          <a:ea typeface="黑体"/>
          <a:cs typeface="黑体"/>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EEEB"/>
          </a:solidFill>
        </a:fill>
      </a:tcStyle>
    </a:wholeTbl>
    <a:band1H>
      <a:tcTxStyle/>
      <a:tcStyle>
        <a:tcBdr/>
        <a:fill>
          <a:solidFill>
            <a:srgbClr val="DFDCD5"/>
          </a:solidFill>
        </a:fill>
      </a:tcStyle>
    </a:band1H>
    <a:band2H>
      <a:tcTxStyle/>
      <a:tcStyle>
        <a:tcBdr/>
      </a:tcStyle>
    </a:band2H>
    <a:band1V>
      <a:tcTxStyle/>
      <a:tcStyle>
        <a:tcBdr/>
        <a:fill>
          <a:solidFill>
            <a:srgbClr val="DFDCD5"/>
          </a:solidFill>
        </a:fill>
      </a:tcStyle>
    </a:band1V>
    <a:band2V>
      <a:tcTxStyle/>
      <a:tcStyle>
        <a:tcBdr/>
      </a:tcStyle>
    </a:band2V>
    <a:lastCol>
      <a:tcTxStyle b="on" i="off">
        <a:font>
          <a:latin typeface="黑体"/>
          <a:ea typeface="黑体"/>
          <a:cs typeface="黑体"/>
        </a:font>
        <a:schemeClr val="lt1"/>
      </a:tcTxStyle>
      <a:tcStyle>
        <a:tcBdr/>
        <a:fill>
          <a:solidFill>
            <a:schemeClr val="accent5"/>
          </a:solidFill>
        </a:fill>
      </a:tcStyle>
    </a:lastCol>
    <a:firstCol>
      <a:tcTxStyle b="on" i="off">
        <a:font>
          <a:latin typeface="黑体"/>
          <a:ea typeface="黑体"/>
          <a:cs typeface="黑体"/>
        </a:font>
        <a:schemeClr val="lt1"/>
      </a:tcTxStyle>
      <a:tcStyle>
        <a:tcBdr/>
        <a:fill>
          <a:solidFill>
            <a:schemeClr val="accent5"/>
          </a:solidFill>
        </a:fill>
      </a:tcStyle>
    </a:firstCol>
    <a:lastRow>
      <a:tcTxStyle b="on" i="off">
        <a:font>
          <a:latin typeface="黑体"/>
          <a:ea typeface="黑体"/>
          <a:cs typeface="黑体"/>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黑体"/>
          <a:ea typeface="黑体"/>
          <a:cs typeface="黑体"/>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6ADD20E8-6850-4A86-90AE-150F8147DEB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494"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9D322-AFEF-4B62-B983-FB15632E6EAD}" type="doc">
      <dgm:prSet loTypeId="urn:microsoft.com/office/officeart/2005/8/layout/matrix2" loCatId="matrix" qsTypeId="urn:microsoft.com/office/officeart/2005/8/quickstyle/simple3" qsCatId="simple" csTypeId="urn:microsoft.com/office/officeart/2005/8/colors/colorful1" csCatId="colorful" phldr="1"/>
      <dgm:spPr/>
      <dgm:t>
        <a:bodyPr/>
        <a:lstStyle/>
        <a:p>
          <a:endParaRPr lang="en-US"/>
        </a:p>
      </dgm:t>
    </dgm:pt>
    <dgm:pt modelId="{87878803-FC5F-4F97-B7A1-720FB9CD7ACF}">
      <dgm:prSet phldrT="[Văn bản]"/>
      <dgm:spPr/>
      <dgm:t>
        <a:bodyPr/>
        <a:lstStyle/>
        <a:p>
          <a:r>
            <a:rPr lang="en-US" b="1" i="1" dirty="0" err="1">
              <a:latin typeface="Times New Roman" panose="02020603050405020304" pitchFamily="18" charset="0"/>
              <a:cs typeface="Times New Roman" panose="02020603050405020304" pitchFamily="18" charset="0"/>
            </a:rPr>
            <a:t>Tiểu</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sử</a:t>
          </a:r>
          <a:endParaRPr lang="en-US" b="1" i="1" dirty="0">
            <a:latin typeface="Times New Roman" panose="02020603050405020304" pitchFamily="18" charset="0"/>
            <a:cs typeface="Times New Roman" panose="02020603050405020304" pitchFamily="18" charset="0"/>
          </a:endParaRPr>
        </a:p>
      </dgm:t>
    </dgm:pt>
    <dgm:pt modelId="{45A7FE7E-C7FD-4145-8DAD-EF0F0A075E92}" type="parTrans" cxnId="{694141DF-B33F-4A33-8816-304290D58917}">
      <dgm:prSet/>
      <dgm:spPr/>
      <dgm:t>
        <a:bodyPr/>
        <a:lstStyle/>
        <a:p>
          <a:endParaRPr lang="en-US"/>
        </a:p>
      </dgm:t>
    </dgm:pt>
    <dgm:pt modelId="{AB02E016-2341-4646-B85F-1EC0AD62A884}" type="sibTrans" cxnId="{694141DF-B33F-4A33-8816-304290D58917}">
      <dgm:prSet/>
      <dgm:spPr/>
      <dgm:t>
        <a:bodyPr/>
        <a:lstStyle/>
        <a:p>
          <a:endParaRPr lang="en-US"/>
        </a:p>
      </dgm:t>
    </dgm:pt>
    <dgm:pt modelId="{4B827B5C-75E7-41D8-BA4E-EE1863FAD74D}">
      <dgm:prSet phldrT="[Văn bản]"/>
      <dgm:spPr/>
      <dgm:t>
        <a:bodyPr/>
        <a:lstStyle/>
        <a:p>
          <a:r>
            <a:rPr lang="en-US" b="1" i="1" dirty="0" err="1">
              <a:latin typeface="Times New Roman" panose="02020603050405020304" pitchFamily="18" charset="0"/>
              <a:cs typeface="Times New Roman" panose="02020603050405020304" pitchFamily="18" charset="0"/>
            </a:rPr>
            <a:t>Sự</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nghiệp</a:t>
          </a:r>
          <a:endParaRPr lang="en-US" b="1" i="1" dirty="0">
            <a:latin typeface="Times New Roman" panose="02020603050405020304" pitchFamily="18" charset="0"/>
            <a:cs typeface="Times New Roman" panose="02020603050405020304" pitchFamily="18" charset="0"/>
          </a:endParaRPr>
        </a:p>
      </dgm:t>
    </dgm:pt>
    <dgm:pt modelId="{1E35A718-43A1-4213-9CE3-AC6F941CE682}" type="parTrans" cxnId="{10A812DC-C99F-4093-8A7D-F4167821CF5D}">
      <dgm:prSet/>
      <dgm:spPr/>
      <dgm:t>
        <a:bodyPr/>
        <a:lstStyle/>
        <a:p>
          <a:endParaRPr lang="en-US"/>
        </a:p>
      </dgm:t>
    </dgm:pt>
    <dgm:pt modelId="{1BC174AD-7685-4BB3-AC3C-A93AE5FD2A60}" type="sibTrans" cxnId="{10A812DC-C99F-4093-8A7D-F4167821CF5D}">
      <dgm:prSet/>
      <dgm:spPr/>
      <dgm:t>
        <a:bodyPr/>
        <a:lstStyle/>
        <a:p>
          <a:endParaRPr lang="en-US"/>
        </a:p>
      </dgm:t>
    </dgm:pt>
    <dgm:pt modelId="{0845126B-6BE6-4C9C-9A4C-C2C2F8659836}">
      <dgm:prSet phldrT="[Văn bản]"/>
      <dgm:spPr/>
      <dgm:t>
        <a:bodyPr/>
        <a:lstStyle/>
        <a:p>
          <a:r>
            <a:rPr lang="en-US" b="1" i="1" dirty="0" err="1">
              <a:latin typeface="Times New Roman" panose="02020603050405020304" pitchFamily="18" charset="0"/>
              <a:cs typeface="Times New Roman" panose="02020603050405020304" pitchFamily="18" charset="0"/>
            </a:rPr>
            <a:t>Tác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phẩm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chính</a:t>
          </a:r>
          <a:endParaRPr lang="en-US" b="1" i="1" dirty="0">
            <a:latin typeface="Times New Roman" panose="02020603050405020304" pitchFamily="18" charset="0"/>
            <a:cs typeface="Times New Roman" panose="02020603050405020304" pitchFamily="18" charset="0"/>
          </a:endParaRPr>
        </a:p>
      </dgm:t>
    </dgm:pt>
    <dgm:pt modelId="{70EA48E0-2901-42DC-AE2C-67C5272B169B}" type="parTrans" cxnId="{3A64D3EE-A1B6-4A93-9B8E-080E52DED6FC}">
      <dgm:prSet/>
      <dgm:spPr/>
      <dgm:t>
        <a:bodyPr/>
        <a:lstStyle/>
        <a:p>
          <a:endParaRPr lang="en-US"/>
        </a:p>
      </dgm:t>
    </dgm:pt>
    <dgm:pt modelId="{F37923BC-2259-4243-B84F-D7533F146F86}" type="sibTrans" cxnId="{3A64D3EE-A1B6-4A93-9B8E-080E52DED6FC}">
      <dgm:prSet/>
      <dgm:spPr/>
      <dgm:t>
        <a:bodyPr/>
        <a:lstStyle/>
        <a:p>
          <a:endParaRPr lang="en-US"/>
        </a:p>
      </dgm:t>
    </dgm:pt>
    <dgm:pt modelId="{7AECC186-810A-4F61-A605-A0B1B22AD0B7}">
      <dgm:prSet phldrT="[Văn bản]"/>
      <dgm:spPr/>
      <dgm:t>
        <a:bodyPr/>
        <a:lstStyle/>
        <a:p>
          <a:r>
            <a:rPr lang="en-US" b="1" i="1" dirty="0" err="1">
              <a:latin typeface="Times New Roman" panose="02020603050405020304" pitchFamily="18" charset="0"/>
              <a:cs typeface="Times New Roman" panose="02020603050405020304" pitchFamily="18" charset="0"/>
            </a:rPr>
            <a:t>Đặc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điểm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thơ</a:t>
          </a:r>
          <a:r>
            <a:rPr lang="en-US" b="1" i="1" dirty="0">
              <a:latin typeface="Times New Roman" panose="02020603050405020304" pitchFamily="18" charset="0"/>
              <a:cs typeface="Times New Roman" panose="02020603050405020304" pitchFamily="18" charset="0"/>
            </a:rPr>
            <a:t> ca</a:t>
          </a:r>
        </a:p>
      </dgm:t>
    </dgm:pt>
    <dgm:pt modelId="{44F5867D-62F6-4289-80E5-CD432EA047A0}" type="parTrans" cxnId="{FAF010DD-F025-40F1-B559-10A5A9B9C2EF}">
      <dgm:prSet/>
      <dgm:spPr/>
      <dgm:t>
        <a:bodyPr/>
        <a:lstStyle/>
        <a:p>
          <a:endParaRPr lang="en-US"/>
        </a:p>
      </dgm:t>
    </dgm:pt>
    <dgm:pt modelId="{21BEEF48-48E7-4E07-8BB6-27C21B347659}" type="sibTrans" cxnId="{FAF010DD-F025-40F1-B559-10A5A9B9C2EF}">
      <dgm:prSet/>
      <dgm:spPr/>
      <dgm:t>
        <a:bodyPr/>
        <a:lstStyle/>
        <a:p>
          <a:endParaRPr lang="en-US"/>
        </a:p>
      </dgm:t>
    </dgm:pt>
    <dgm:pt modelId="{8BFA51CB-E4E2-4EF6-B068-F68F5F9E1BCF}" type="pres">
      <dgm:prSet presAssocID="{75B9D322-AFEF-4B62-B983-FB15632E6EAD}" presName="matrix" presStyleCnt="0">
        <dgm:presLayoutVars>
          <dgm:chMax val="1"/>
          <dgm:dir/>
          <dgm:resizeHandles val="exact"/>
        </dgm:presLayoutVars>
      </dgm:prSet>
      <dgm:spPr/>
    </dgm:pt>
    <dgm:pt modelId="{32C09CB5-7EC6-44DB-AC62-6E3FB71173A5}" type="pres">
      <dgm:prSet presAssocID="{75B9D322-AFEF-4B62-B983-FB15632E6EAD}" presName="axisShape" presStyleLbl="bgShp" presStyleIdx="0" presStyleCnt="1"/>
      <dgm:spPr/>
    </dgm:pt>
    <dgm:pt modelId="{383AC20F-8F41-445F-8514-28AC5F1A7C70}" type="pres">
      <dgm:prSet presAssocID="{75B9D322-AFEF-4B62-B983-FB15632E6EAD}" presName="rect1" presStyleLbl="node1" presStyleIdx="0" presStyleCnt="4">
        <dgm:presLayoutVars>
          <dgm:chMax val="0"/>
          <dgm:chPref val="0"/>
          <dgm:bulletEnabled val="1"/>
        </dgm:presLayoutVars>
      </dgm:prSet>
      <dgm:spPr/>
    </dgm:pt>
    <dgm:pt modelId="{8BE00651-25AA-480E-89C3-EE1B62B38E15}" type="pres">
      <dgm:prSet presAssocID="{75B9D322-AFEF-4B62-B983-FB15632E6EAD}" presName="rect2" presStyleLbl="node1" presStyleIdx="1" presStyleCnt="4">
        <dgm:presLayoutVars>
          <dgm:chMax val="0"/>
          <dgm:chPref val="0"/>
          <dgm:bulletEnabled val="1"/>
        </dgm:presLayoutVars>
      </dgm:prSet>
      <dgm:spPr/>
    </dgm:pt>
    <dgm:pt modelId="{C8BB6B28-AB12-4134-8DB1-035439FD46E8}" type="pres">
      <dgm:prSet presAssocID="{75B9D322-AFEF-4B62-B983-FB15632E6EAD}" presName="rect3" presStyleLbl="node1" presStyleIdx="2" presStyleCnt="4">
        <dgm:presLayoutVars>
          <dgm:chMax val="0"/>
          <dgm:chPref val="0"/>
          <dgm:bulletEnabled val="1"/>
        </dgm:presLayoutVars>
      </dgm:prSet>
      <dgm:spPr/>
    </dgm:pt>
    <dgm:pt modelId="{086818B1-31EC-46BB-BC5E-FD2CFE8C7CFE}" type="pres">
      <dgm:prSet presAssocID="{75B9D322-AFEF-4B62-B983-FB15632E6EAD}" presName="rect4" presStyleLbl="node1" presStyleIdx="3" presStyleCnt="4">
        <dgm:presLayoutVars>
          <dgm:chMax val="0"/>
          <dgm:chPref val="0"/>
          <dgm:bulletEnabled val="1"/>
        </dgm:presLayoutVars>
      </dgm:prSet>
      <dgm:spPr/>
    </dgm:pt>
  </dgm:ptLst>
  <dgm:cxnLst>
    <dgm:cxn modelId="{3B62DC3B-97F7-4D21-BEA5-1EEBB12FF30A}" type="presOf" srcId="{4B827B5C-75E7-41D8-BA4E-EE1863FAD74D}" destId="{8BE00651-25AA-480E-89C3-EE1B62B38E15}" srcOrd="0" destOrd="0" presId="urn:microsoft.com/office/officeart/2005/8/layout/matrix2"/>
    <dgm:cxn modelId="{BE8D9740-5142-4FA6-BD79-B1DA940857B2}" type="presOf" srcId="{7AECC186-810A-4F61-A605-A0B1B22AD0B7}" destId="{086818B1-31EC-46BB-BC5E-FD2CFE8C7CFE}" srcOrd="0" destOrd="0" presId="urn:microsoft.com/office/officeart/2005/8/layout/matrix2"/>
    <dgm:cxn modelId="{4E536E42-ADCF-472D-AFE5-47CC5293C953}" type="presOf" srcId="{75B9D322-AFEF-4B62-B983-FB15632E6EAD}" destId="{8BFA51CB-E4E2-4EF6-B068-F68F5F9E1BCF}" srcOrd="0" destOrd="0" presId="urn:microsoft.com/office/officeart/2005/8/layout/matrix2"/>
    <dgm:cxn modelId="{3E2C486C-600A-4F55-BF35-42489952F0DC}" type="presOf" srcId="{0845126B-6BE6-4C9C-9A4C-C2C2F8659836}" destId="{C8BB6B28-AB12-4134-8DB1-035439FD46E8}" srcOrd="0" destOrd="0" presId="urn:microsoft.com/office/officeart/2005/8/layout/matrix2"/>
    <dgm:cxn modelId="{F04AEC72-D5B8-465C-AB73-4AB90C698B64}" type="presOf" srcId="{87878803-FC5F-4F97-B7A1-720FB9CD7ACF}" destId="{383AC20F-8F41-445F-8514-28AC5F1A7C70}" srcOrd="0" destOrd="0" presId="urn:microsoft.com/office/officeart/2005/8/layout/matrix2"/>
    <dgm:cxn modelId="{10A812DC-C99F-4093-8A7D-F4167821CF5D}" srcId="{75B9D322-AFEF-4B62-B983-FB15632E6EAD}" destId="{4B827B5C-75E7-41D8-BA4E-EE1863FAD74D}" srcOrd="1" destOrd="0" parTransId="{1E35A718-43A1-4213-9CE3-AC6F941CE682}" sibTransId="{1BC174AD-7685-4BB3-AC3C-A93AE5FD2A60}"/>
    <dgm:cxn modelId="{FAF010DD-F025-40F1-B559-10A5A9B9C2EF}" srcId="{75B9D322-AFEF-4B62-B983-FB15632E6EAD}" destId="{7AECC186-810A-4F61-A605-A0B1B22AD0B7}" srcOrd="3" destOrd="0" parTransId="{44F5867D-62F6-4289-80E5-CD432EA047A0}" sibTransId="{21BEEF48-48E7-4E07-8BB6-27C21B347659}"/>
    <dgm:cxn modelId="{694141DF-B33F-4A33-8816-304290D58917}" srcId="{75B9D322-AFEF-4B62-B983-FB15632E6EAD}" destId="{87878803-FC5F-4F97-B7A1-720FB9CD7ACF}" srcOrd="0" destOrd="0" parTransId="{45A7FE7E-C7FD-4145-8DAD-EF0F0A075E92}" sibTransId="{AB02E016-2341-4646-B85F-1EC0AD62A884}"/>
    <dgm:cxn modelId="{3A64D3EE-A1B6-4A93-9B8E-080E52DED6FC}" srcId="{75B9D322-AFEF-4B62-B983-FB15632E6EAD}" destId="{0845126B-6BE6-4C9C-9A4C-C2C2F8659836}" srcOrd="2" destOrd="0" parTransId="{70EA48E0-2901-42DC-AE2C-67C5272B169B}" sibTransId="{F37923BC-2259-4243-B84F-D7533F146F86}"/>
    <dgm:cxn modelId="{7DE695AB-C2E5-49CE-9AAE-D4F928C30952}" type="presParOf" srcId="{8BFA51CB-E4E2-4EF6-B068-F68F5F9E1BCF}" destId="{32C09CB5-7EC6-44DB-AC62-6E3FB71173A5}" srcOrd="0" destOrd="0" presId="urn:microsoft.com/office/officeart/2005/8/layout/matrix2"/>
    <dgm:cxn modelId="{4E5EB1B5-6500-49E4-9152-50F0EE25F88F}" type="presParOf" srcId="{8BFA51CB-E4E2-4EF6-B068-F68F5F9E1BCF}" destId="{383AC20F-8F41-445F-8514-28AC5F1A7C70}" srcOrd="1" destOrd="0" presId="urn:microsoft.com/office/officeart/2005/8/layout/matrix2"/>
    <dgm:cxn modelId="{93A1B98A-6326-484C-96CA-ECB112751B40}" type="presParOf" srcId="{8BFA51CB-E4E2-4EF6-B068-F68F5F9E1BCF}" destId="{8BE00651-25AA-480E-89C3-EE1B62B38E15}" srcOrd="2" destOrd="0" presId="urn:microsoft.com/office/officeart/2005/8/layout/matrix2"/>
    <dgm:cxn modelId="{8BE2039A-8C53-443A-BA61-AFE7CC59F008}" type="presParOf" srcId="{8BFA51CB-E4E2-4EF6-B068-F68F5F9E1BCF}" destId="{C8BB6B28-AB12-4134-8DB1-035439FD46E8}" srcOrd="3" destOrd="0" presId="urn:microsoft.com/office/officeart/2005/8/layout/matrix2"/>
    <dgm:cxn modelId="{D6DF2DE2-5ABC-4034-8412-FAED74BF9969}" type="presParOf" srcId="{8BFA51CB-E4E2-4EF6-B068-F68F5F9E1BCF}" destId="{086818B1-31EC-46BB-BC5E-FD2CFE8C7CFE}"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09CB5-7EC6-44DB-AC62-6E3FB71173A5}">
      <dsp:nvSpPr>
        <dsp:cNvPr id="0" name=""/>
        <dsp:cNvSpPr/>
      </dsp:nvSpPr>
      <dsp:spPr>
        <a:xfrm>
          <a:off x="331782" y="0"/>
          <a:ext cx="3658957" cy="3658957"/>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383AC20F-8F41-445F-8514-28AC5F1A7C70}">
      <dsp:nvSpPr>
        <dsp:cNvPr id="0" name=""/>
        <dsp:cNvSpPr/>
      </dsp:nvSpPr>
      <dsp:spPr>
        <a:xfrm>
          <a:off x="569615" y="237832"/>
          <a:ext cx="1463582" cy="146358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1" kern="1200" dirty="0" err="1">
              <a:latin typeface="Times New Roman" panose="02020603050405020304" pitchFamily="18" charset="0"/>
              <a:cs typeface="Times New Roman" panose="02020603050405020304" pitchFamily="18" charset="0"/>
            </a:rPr>
            <a:t>Tiểu</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sử</a:t>
          </a:r>
          <a:endParaRPr lang="en-US" sz="2800" b="1" i="1" kern="1200" dirty="0">
            <a:latin typeface="Times New Roman" panose="02020603050405020304" pitchFamily="18" charset="0"/>
            <a:cs typeface="Times New Roman" panose="02020603050405020304" pitchFamily="18" charset="0"/>
          </a:endParaRPr>
        </a:p>
      </dsp:txBody>
      <dsp:txXfrm>
        <a:off x="641061" y="309278"/>
        <a:ext cx="1320690" cy="1320690"/>
      </dsp:txXfrm>
    </dsp:sp>
    <dsp:sp modelId="{8BE00651-25AA-480E-89C3-EE1B62B38E15}">
      <dsp:nvSpPr>
        <dsp:cNvPr id="0" name=""/>
        <dsp:cNvSpPr/>
      </dsp:nvSpPr>
      <dsp:spPr>
        <a:xfrm>
          <a:off x="2289324" y="237832"/>
          <a:ext cx="1463582" cy="1463582"/>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1" kern="1200" dirty="0" err="1">
              <a:latin typeface="Times New Roman" panose="02020603050405020304" pitchFamily="18" charset="0"/>
              <a:cs typeface="Times New Roman" panose="02020603050405020304" pitchFamily="18" charset="0"/>
            </a:rPr>
            <a:t>Sự</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nghiệp</a:t>
          </a:r>
          <a:endParaRPr lang="en-US" sz="2800" b="1" i="1" kern="1200" dirty="0">
            <a:latin typeface="Times New Roman" panose="02020603050405020304" pitchFamily="18" charset="0"/>
            <a:cs typeface="Times New Roman" panose="02020603050405020304" pitchFamily="18" charset="0"/>
          </a:endParaRPr>
        </a:p>
      </dsp:txBody>
      <dsp:txXfrm>
        <a:off x="2360770" y="309278"/>
        <a:ext cx="1320690" cy="1320690"/>
      </dsp:txXfrm>
    </dsp:sp>
    <dsp:sp modelId="{C8BB6B28-AB12-4134-8DB1-035439FD46E8}">
      <dsp:nvSpPr>
        <dsp:cNvPr id="0" name=""/>
        <dsp:cNvSpPr/>
      </dsp:nvSpPr>
      <dsp:spPr>
        <a:xfrm>
          <a:off x="569615" y="1957541"/>
          <a:ext cx="1463582" cy="1463582"/>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1" kern="1200" dirty="0" err="1">
              <a:latin typeface="Times New Roman" panose="02020603050405020304" pitchFamily="18" charset="0"/>
              <a:cs typeface="Times New Roman" panose="02020603050405020304" pitchFamily="18" charset="0"/>
            </a:rPr>
            <a:t>Tác</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phẩm</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chính</a:t>
          </a:r>
          <a:endParaRPr lang="en-US" sz="2800" b="1" i="1" kern="1200" dirty="0">
            <a:latin typeface="Times New Roman" panose="02020603050405020304" pitchFamily="18" charset="0"/>
            <a:cs typeface="Times New Roman" panose="02020603050405020304" pitchFamily="18" charset="0"/>
          </a:endParaRPr>
        </a:p>
      </dsp:txBody>
      <dsp:txXfrm>
        <a:off x="641061" y="2028987"/>
        <a:ext cx="1320690" cy="1320690"/>
      </dsp:txXfrm>
    </dsp:sp>
    <dsp:sp modelId="{086818B1-31EC-46BB-BC5E-FD2CFE8C7CFE}">
      <dsp:nvSpPr>
        <dsp:cNvPr id="0" name=""/>
        <dsp:cNvSpPr/>
      </dsp:nvSpPr>
      <dsp:spPr>
        <a:xfrm>
          <a:off x="2289324" y="1957541"/>
          <a:ext cx="1463582" cy="1463582"/>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1" kern="1200" dirty="0" err="1">
              <a:latin typeface="Times New Roman" panose="02020603050405020304" pitchFamily="18" charset="0"/>
              <a:cs typeface="Times New Roman" panose="02020603050405020304" pitchFamily="18" charset="0"/>
            </a:rPr>
            <a:t>Đặc</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điểm</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thơ</a:t>
          </a:r>
          <a:r>
            <a:rPr lang="en-US" sz="2800" b="1" i="1" kern="1200" dirty="0">
              <a:latin typeface="Times New Roman" panose="02020603050405020304" pitchFamily="18" charset="0"/>
              <a:cs typeface="Times New Roman" panose="02020603050405020304" pitchFamily="18" charset="0"/>
            </a:rPr>
            <a:t> ca</a:t>
          </a:r>
        </a:p>
      </dsp:txBody>
      <dsp:txXfrm>
        <a:off x="2360770" y="2028987"/>
        <a:ext cx="1320690" cy="132069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None/>
            </a:pPr>
            <a:r>
              <a:rPr lang="en-US" sz="1800" b="0" i="0" u="none" strike="noStrike">
                <a:solidFill>
                  <a:srgbClr val="000000"/>
                </a:solidFill>
                <a:latin typeface="Times New Roman"/>
                <a:ea typeface="Times New Roman"/>
                <a:cs typeface="Times New Roman"/>
                <a:sym typeface="Times New Roman"/>
              </a:rPr>
              <a:t>Thơ của Chủ tịch Hồ Chí Minh - Anh hùng giải phóng dân tộc, danh nhân văn hóa thế giới là một tài sản vô giá không chỉ của đất nước Việt Nam mà còn là của chung nhân loại. Những bài thơ Người viết bằng chữ Hán hay chữ Việt nội dung giản dị, gọn lời, tụ ý, trong trẻo tâm hồn Việt, cao vợi nhân cách vĩ nhân, thấm đẫm tình yêu thương con người và đức hy sinh của nhà cách mạng vĩ đại. Đọc thơ Bác, ta gặp một tầm sâu rộng về tư tưởng, minh triết cội nguồn dân tộc, khát khao độc lập tự do cho đất nước, cơm no áo mặc cho mỗi phận người. Đặc biệt, đọc thơ Bác, ta lại càng thêm thấm thía trước những vần thơ trào phúng sâu sắc của Người. Bài thơ </a:t>
            </a:r>
            <a:r>
              <a:rPr lang="en-US" sz="1800" b="0" i="1" u="none" strike="noStrike">
                <a:solidFill>
                  <a:srgbClr val="000000"/>
                </a:solidFill>
                <a:latin typeface="Times New Roman"/>
                <a:ea typeface="Times New Roman"/>
                <a:cs typeface="Times New Roman"/>
                <a:sym typeface="Times New Roman"/>
              </a:rPr>
              <a:t>Lai Tân</a:t>
            </a:r>
            <a:r>
              <a:rPr lang="en-US" sz="1800" b="0" i="0" u="none" strike="noStrike">
                <a:solidFill>
                  <a:srgbClr val="000000"/>
                </a:solidFill>
                <a:latin typeface="Times New Roman"/>
                <a:ea typeface="Times New Roman"/>
                <a:cs typeface="Times New Roman"/>
                <a:sym typeface="Times New Roman"/>
              </a:rPr>
              <a:t> là một ví dụ như thế.</a:t>
            </a:r>
            <a:endParaRPr b="0" i="0" u="none" strike="noStrike">
              <a:solidFill>
                <a:srgbClr val="000000"/>
              </a:solidFill>
            </a:endParaRPr>
          </a:p>
        </p:txBody>
      </p:sp>
      <p:sp>
        <p:nvSpPr>
          <p:cNvPr id="163" name="Google Shape;16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3ee3b2f1e1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190" name="Google Shape;190;g23ee3b2f1e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287" name="Google Shape;28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27646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365" name="Google Shape;3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96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365" name="Google Shape;3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1059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365" name="Google Shape;3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346" name="Google Shape;3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379" name="Google Shape;37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393" name="Google Shape;3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1497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174" name="Google Shape;17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401" name="Google Shape;4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411" name="Google Shape;41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420" name="Google Shape;42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433" name="Google Shape;43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9926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6881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269" name="Google Shape;26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None/>
            </a:pPr>
            <a:endParaRPr/>
          </a:p>
        </p:txBody>
      </p:sp>
      <p:sp>
        <p:nvSpPr>
          <p:cNvPr id="276" name="Google Shape;27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96525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99611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20013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6"/>
        <p:cNvGrpSpPr/>
        <p:nvPr/>
      </p:nvGrpSpPr>
      <p:grpSpPr>
        <a:xfrm>
          <a:off x="0" y="0"/>
          <a:ext cx="0" cy="0"/>
          <a:chOff x="0" y="0"/>
          <a:chExt cx="0" cy="0"/>
        </a:xfrm>
      </p:grpSpPr>
      <p:sp>
        <p:nvSpPr>
          <p:cNvPr id="17" name="Google Shape;17;p23"/>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 name="Google Shape;18;p23"/>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b="0" i="0" u="none" strike="noStrike" cap="none">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b="0" i="0" u="none" strike="noStrike" cap="none">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b="0" i="0" u="none" strike="noStrike" cap="none">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b="0" i="0" u="none" strike="noStrike" cap="none">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b="0" i="0" u="none" strike="noStrike" cap="none">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b="0" i="0" u="none" strike="noStrike" cap="none">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b="0" i="0" u="none" strike="noStrike" cap="none">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b="0" i="0" u="none" strike="noStrike" cap="none">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b="0" i="0" u="none" strike="noStrike" cap="none">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5" name="Google Shape;75;p36"/>
          <p:cNvSpPr txBox="1">
            <a:spLocks noGrp="1"/>
          </p:cNvSpPr>
          <p:nvPr>
            <p:ph type="body" idx="1"/>
          </p:nvPr>
        </p:nvSpPr>
        <p:spPr>
          <a:xfrm rot="5400000">
            <a:off x="3890169" y="-2015331"/>
            <a:ext cx="4525962"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6"/>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79"/>
        <p:cNvGrpSpPr/>
        <p:nvPr/>
      </p:nvGrpSpPr>
      <p:grpSpPr>
        <a:xfrm>
          <a:off x="0" y="0"/>
          <a:ext cx="0" cy="0"/>
          <a:chOff x="0" y="0"/>
          <a:chExt cx="0" cy="0"/>
        </a:xfrm>
      </p:grpSpPr>
      <p:sp>
        <p:nvSpPr>
          <p:cNvPr id="80" name="Google Shape;80;p37"/>
          <p:cNvSpPr txBox="1">
            <a:spLocks noGrp="1"/>
          </p:cNvSpPr>
          <p:nvPr>
            <p:ph type="title"/>
          </p:nvPr>
        </p:nvSpPr>
        <p:spPr>
          <a:xfrm rot="5400000">
            <a:off x="7658897" y="1727994"/>
            <a:ext cx="5262562" cy="274955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81" name="Google Shape;81;p37"/>
          <p:cNvSpPr txBox="1">
            <a:spLocks noGrp="1"/>
          </p:cNvSpPr>
          <p:nvPr>
            <p:ph type="body" idx="1"/>
          </p:nvPr>
        </p:nvSpPr>
        <p:spPr>
          <a:xfrm rot="5400000">
            <a:off x="2058197" y="-919955"/>
            <a:ext cx="5262562" cy="804544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7"/>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1"/>
        <p:cNvGrpSpPr/>
        <p:nvPr/>
      </p:nvGrpSpPr>
      <p:grpSpPr>
        <a:xfrm>
          <a:off x="0" y="0"/>
          <a:ext cx="0" cy="0"/>
          <a:chOff x="0" y="0"/>
          <a:chExt cx="0" cy="0"/>
        </a:xfrm>
      </p:grpSpPr>
      <p:sp>
        <p:nvSpPr>
          <p:cNvPr id="92" name="Google Shape;92;p2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95"/>
        <p:cNvGrpSpPr/>
        <p:nvPr/>
      </p:nvGrpSpPr>
      <p:grpSpPr>
        <a:xfrm>
          <a:off x="0" y="0"/>
          <a:ext cx="0" cy="0"/>
          <a:chOff x="0" y="0"/>
          <a:chExt cx="0" cy="0"/>
        </a:xfrm>
      </p:grpSpPr>
      <p:sp>
        <p:nvSpPr>
          <p:cNvPr id="96" name="Google Shape;9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97" name="Google Shape;9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None/>
              <a:defRPr sz="2400"/>
            </a:lvl1pPr>
            <a:lvl2pPr lvl="1" algn="ctr">
              <a:spcBef>
                <a:spcPts val="400"/>
              </a:spcBef>
              <a:spcAft>
                <a:spcPts val="0"/>
              </a:spcAft>
              <a:buClr>
                <a:schemeClr val="dk1"/>
              </a:buClr>
              <a:buSzPts val="2000"/>
              <a:buNone/>
              <a:defRPr sz="2000"/>
            </a:lvl2pPr>
            <a:lvl3pPr lvl="2" algn="ctr">
              <a:spcBef>
                <a:spcPts val="360"/>
              </a:spcBef>
              <a:spcAft>
                <a:spcPts val="0"/>
              </a:spcAft>
              <a:buClr>
                <a:schemeClr val="dk1"/>
              </a:buClr>
              <a:buSzPts val="1800"/>
              <a:buNone/>
              <a:defRPr sz="1800"/>
            </a:lvl3pPr>
            <a:lvl4pPr lvl="3" algn="ctr">
              <a:spcBef>
                <a:spcPts val="320"/>
              </a:spcBef>
              <a:spcAft>
                <a:spcPts val="0"/>
              </a:spcAft>
              <a:buClr>
                <a:schemeClr val="dk1"/>
              </a:buClr>
              <a:buSzPts val="1600"/>
              <a:buNone/>
              <a:defRPr sz="1600"/>
            </a:lvl4pPr>
            <a:lvl5pPr lvl="4" algn="ctr">
              <a:spcBef>
                <a:spcPts val="32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2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01"/>
        <p:cNvGrpSpPr/>
        <p:nvPr/>
      </p:nvGrpSpPr>
      <p:grpSpPr>
        <a:xfrm>
          <a:off x="0" y="0"/>
          <a:ext cx="0" cy="0"/>
          <a:chOff x="0" y="0"/>
          <a:chExt cx="0" cy="0"/>
        </a:xfrm>
      </p:grpSpPr>
      <p:sp>
        <p:nvSpPr>
          <p:cNvPr id="102" name="Google Shape;102;p28"/>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03" name="Google Shape;103;p2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06"/>
        <p:cNvGrpSpPr/>
        <p:nvPr/>
      </p:nvGrpSpPr>
      <p:grpSpPr>
        <a:xfrm>
          <a:off x="0" y="0"/>
          <a:ext cx="0" cy="0"/>
          <a:chOff x="0" y="0"/>
          <a:chExt cx="0" cy="0"/>
        </a:xfrm>
      </p:grpSpPr>
      <p:sp>
        <p:nvSpPr>
          <p:cNvPr id="107" name="Google Shape;107;p38"/>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08" name="Google Shape;108;p38"/>
          <p:cNvSpPr txBox="1">
            <a:spLocks noGrp="1"/>
          </p:cNvSpPr>
          <p:nvPr>
            <p:ph type="body" idx="1"/>
          </p:nvPr>
        </p:nvSpPr>
        <p:spPr>
          <a:xfrm>
            <a:off x="666750" y="1208088"/>
            <a:ext cx="109728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12"/>
        <p:cNvGrpSpPr/>
        <p:nvPr/>
      </p:nvGrpSpPr>
      <p:grpSpPr>
        <a:xfrm>
          <a:off x="0" y="0"/>
          <a:ext cx="0" cy="0"/>
          <a:chOff x="0" y="0"/>
          <a:chExt cx="0" cy="0"/>
        </a:xfrm>
      </p:grpSpPr>
      <p:sp>
        <p:nvSpPr>
          <p:cNvPr id="113" name="Google Shape;113;p39"/>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60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14" name="Google Shape;114;p39"/>
          <p:cNvSpPr txBox="1">
            <a:spLocks noGrp="1"/>
          </p:cNvSpPr>
          <p:nvPr>
            <p:ph type="body" idx="1"/>
          </p:nvPr>
        </p:nvSpPr>
        <p:spPr>
          <a:xfrm>
            <a:off x="831851" y="4589466"/>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None/>
              <a:defRPr sz="2400"/>
            </a:lvl1pPr>
            <a:lvl2pPr marL="914400" lvl="1" indent="-228600" algn="l">
              <a:spcBef>
                <a:spcPts val="400"/>
              </a:spcBef>
              <a:spcAft>
                <a:spcPts val="0"/>
              </a:spcAft>
              <a:buClr>
                <a:schemeClr val="dk1"/>
              </a:buClr>
              <a:buSzPts val="2000"/>
              <a:buNone/>
              <a:defRPr sz="2000"/>
            </a:lvl2pPr>
            <a:lvl3pPr marL="1371600" lvl="2" indent="-228600" algn="l">
              <a:spcBef>
                <a:spcPts val="360"/>
              </a:spcBef>
              <a:spcAft>
                <a:spcPts val="0"/>
              </a:spcAft>
              <a:buClr>
                <a:schemeClr val="dk1"/>
              </a:buClr>
              <a:buSzPts val="1800"/>
              <a:buNone/>
              <a:defRPr sz="1800"/>
            </a:lvl3pPr>
            <a:lvl4pPr marL="1828800" lvl="3" indent="-228600" algn="l">
              <a:spcBef>
                <a:spcPts val="320"/>
              </a:spcBef>
              <a:spcAft>
                <a:spcPts val="0"/>
              </a:spcAft>
              <a:buClr>
                <a:schemeClr val="dk1"/>
              </a:buClr>
              <a:buSzPts val="1600"/>
              <a:buNone/>
              <a:defRPr sz="1600"/>
            </a:lvl4pPr>
            <a:lvl5pPr marL="2286000" lvl="4" indent="-228600" algn="l">
              <a:spcBef>
                <a:spcPts val="320"/>
              </a:spcBef>
              <a:spcAft>
                <a:spcPts val="0"/>
              </a:spcAft>
              <a:buClr>
                <a:schemeClr val="dk1"/>
              </a:buClr>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115" name="Google Shape;115;p3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18"/>
        <p:cNvGrpSpPr/>
        <p:nvPr/>
      </p:nvGrpSpPr>
      <p:grpSpPr>
        <a:xfrm>
          <a:off x="0" y="0"/>
          <a:ext cx="0" cy="0"/>
          <a:chOff x="0" y="0"/>
          <a:chExt cx="0" cy="0"/>
        </a:xfrm>
      </p:grpSpPr>
      <p:sp>
        <p:nvSpPr>
          <p:cNvPr id="119" name="Google Shape;119;p40"/>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20" name="Google Shape;120;p40"/>
          <p:cNvSpPr txBox="1">
            <a:spLocks noGrp="1"/>
          </p:cNvSpPr>
          <p:nvPr>
            <p:ph type="body" idx="1"/>
          </p:nvPr>
        </p:nvSpPr>
        <p:spPr>
          <a:xfrm>
            <a:off x="666751" y="1208088"/>
            <a:ext cx="53848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0"/>
          <p:cNvSpPr txBox="1">
            <a:spLocks noGrp="1"/>
          </p:cNvSpPr>
          <p:nvPr>
            <p:ph type="body" idx="2"/>
          </p:nvPr>
        </p:nvSpPr>
        <p:spPr>
          <a:xfrm>
            <a:off x="6254751" y="1208088"/>
            <a:ext cx="53848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4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25"/>
        <p:cNvGrpSpPr/>
        <p:nvPr/>
      </p:nvGrpSpPr>
      <p:grpSpPr>
        <a:xfrm>
          <a:off x="0" y="0"/>
          <a:ext cx="0" cy="0"/>
          <a:chOff x="0" y="0"/>
          <a:chExt cx="0" cy="0"/>
        </a:xfrm>
      </p:grpSpPr>
      <p:sp>
        <p:nvSpPr>
          <p:cNvPr id="126" name="Google Shape;126;p41"/>
          <p:cNvSpPr txBox="1">
            <a:spLocks noGrp="1"/>
          </p:cNvSpPr>
          <p:nvPr>
            <p:ph type="title"/>
          </p:nvPr>
        </p:nvSpPr>
        <p:spPr>
          <a:xfrm>
            <a:off x="840317" y="365128"/>
            <a:ext cx="10515600" cy="13255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27" name="Google Shape;127;p41"/>
          <p:cNvSpPr txBox="1">
            <a:spLocks noGrp="1"/>
          </p:cNvSpPr>
          <p:nvPr>
            <p:ph type="body" idx="1"/>
          </p:nvPr>
        </p:nvSpPr>
        <p:spPr>
          <a:xfrm>
            <a:off x="840319"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41"/>
          <p:cNvSpPr txBox="1">
            <a:spLocks noGrp="1"/>
          </p:cNvSpPr>
          <p:nvPr>
            <p:ph type="body" idx="2"/>
          </p:nvPr>
        </p:nvSpPr>
        <p:spPr>
          <a:xfrm>
            <a:off x="840319"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41"/>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 name="Google Shape;130;p41"/>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4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134"/>
        <p:cNvGrpSpPr/>
        <p:nvPr/>
      </p:nvGrpSpPr>
      <p:grpSpPr>
        <a:xfrm>
          <a:off x="0" y="0"/>
          <a:ext cx="0" cy="0"/>
          <a:chOff x="0" y="0"/>
          <a:chExt cx="0" cy="0"/>
        </a:xfrm>
      </p:grpSpPr>
      <p:sp>
        <p:nvSpPr>
          <p:cNvPr id="135" name="Google Shape;135;p42"/>
          <p:cNvSpPr txBox="1">
            <a:spLocks noGrp="1"/>
          </p:cNvSpPr>
          <p:nvPr>
            <p:ph type="title"/>
          </p:nvPr>
        </p:nvSpPr>
        <p:spPr>
          <a:xfrm>
            <a:off x="840319" y="457200"/>
            <a:ext cx="3932767" cy="16002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32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36" name="Google Shape;136;p42"/>
          <p:cNvSpPr txBox="1">
            <a:spLocks noGrp="1"/>
          </p:cNvSpPr>
          <p:nvPr>
            <p:ph type="body" idx="1"/>
          </p:nvPr>
        </p:nvSpPr>
        <p:spPr>
          <a:xfrm>
            <a:off x="5183717" y="987428"/>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42"/>
          <p:cNvSpPr txBox="1">
            <a:spLocks noGrp="1"/>
          </p:cNvSpPr>
          <p:nvPr>
            <p:ph type="body" idx="2"/>
          </p:nvPr>
        </p:nvSpPr>
        <p:spPr>
          <a:xfrm>
            <a:off x="840319"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40"/>
              </a:spcBef>
              <a:spcAft>
                <a:spcPts val="0"/>
              </a:spcAft>
              <a:buClr>
                <a:schemeClr val="dk1"/>
              </a:buClr>
              <a:buSzPts val="1200"/>
              <a:buNone/>
              <a:defRPr sz="12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4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4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1"/>
        <p:cNvGrpSpPr/>
        <p:nvPr/>
      </p:nvGrpSpPr>
      <p:grpSpPr>
        <a:xfrm>
          <a:off x="0" y="0"/>
          <a:ext cx="0" cy="0"/>
          <a:chOff x="0" y="0"/>
          <a:chExt cx="0" cy="0"/>
        </a:xfrm>
      </p:grpSpPr>
      <p:sp>
        <p:nvSpPr>
          <p:cNvPr id="22" name="Google Shape;22;p26"/>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141"/>
        <p:cNvGrpSpPr/>
        <p:nvPr/>
      </p:nvGrpSpPr>
      <p:grpSpPr>
        <a:xfrm>
          <a:off x="0" y="0"/>
          <a:ext cx="0" cy="0"/>
          <a:chOff x="0" y="0"/>
          <a:chExt cx="0" cy="0"/>
        </a:xfrm>
      </p:grpSpPr>
      <p:sp>
        <p:nvSpPr>
          <p:cNvPr id="142" name="Google Shape;142;p43"/>
          <p:cNvSpPr txBox="1">
            <a:spLocks noGrp="1"/>
          </p:cNvSpPr>
          <p:nvPr>
            <p:ph type="title"/>
          </p:nvPr>
        </p:nvSpPr>
        <p:spPr>
          <a:xfrm>
            <a:off x="840319" y="457200"/>
            <a:ext cx="3932767" cy="16002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32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43" name="Google Shape;143;p43"/>
          <p:cNvSpPr>
            <a:spLocks noGrp="1"/>
          </p:cNvSpPr>
          <p:nvPr>
            <p:ph type="pic" idx="2"/>
          </p:nvPr>
        </p:nvSpPr>
        <p:spPr>
          <a:xfrm>
            <a:off x="5183717" y="987428"/>
            <a:ext cx="6172200" cy="4873625"/>
          </a:xfrm>
          <a:prstGeom prst="rect">
            <a:avLst/>
          </a:prstGeom>
          <a:noFill/>
          <a:ln>
            <a:noFill/>
          </a:ln>
        </p:spPr>
      </p:sp>
      <p:sp>
        <p:nvSpPr>
          <p:cNvPr id="144" name="Google Shape;144;p43"/>
          <p:cNvSpPr txBox="1">
            <a:spLocks noGrp="1"/>
          </p:cNvSpPr>
          <p:nvPr>
            <p:ph type="body" idx="1"/>
          </p:nvPr>
        </p:nvSpPr>
        <p:spPr>
          <a:xfrm>
            <a:off x="840319"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40"/>
              </a:spcBef>
              <a:spcAft>
                <a:spcPts val="0"/>
              </a:spcAft>
              <a:buClr>
                <a:schemeClr val="dk1"/>
              </a:buClr>
              <a:buSzPts val="1200"/>
              <a:buNone/>
              <a:defRPr sz="12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4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4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48"/>
        <p:cNvGrpSpPr/>
        <p:nvPr/>
      </p:nvGrpSpPr>
      <p:grpSpPr>
        <a:xfrm>
          <a:off x="0" y="0"/>
          <a:ext cx="0" cy="0"/>
          <a:chOff x="0" y="0"/>
          <a:chExt cx="0" cy="0"/>
        </a:xfrm>
      </p:grpSpPr>
      <p:sp>
        <p:nvSpPr>
          <p:cNvPr id="149" name="Google Shape;149;p44"/>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50" name="Google Shape;150;p44"/>
          <p:cNvSpPr txBox="1">
            <a:spLocks noGrp="1"/>
          </p:cNvSpPr>
          <p:nvPr>
            <p:ph type="body" idx="1"/>
          </p:nvPr>
        </p:nvSpPr>
        <p:spPr>
          <a:xfrm rot="5400000">
            <a:off x="3890169" y="-2015331"/>
            <a:ext cx="4525962"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4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54"/>
        <p:cNvGrpSpPr/>
        <p:nvPr/>
      </p:nvGrpSpPr>
      <p:grpSpPr>
        <a:xfrm>
          <a:off x="0" y="0"/>
          <a:ext cx="0" cy="0"/>
          <a:chOff x="0" y="0"/>
          <a:chExt cx="0" cy="0"/>
        </a:xfrm>
      </p:grpSpPr>
      <p:sp>
        <p:nvSpPr>
          <p:cNvPr id="155" name="Google Shape;155;p45"/>
          <p:cNvSpPr txBox="1">
            <a:spLocks noGrp="1"/>
          </p:cNvSpPr>
          <p:nvPr>
            <p:ph type="title"/>
          </p:nvPr>
        </p:nvSpPr>
        <p:spPr>
          <a:xfrm rot="5400000">
            <a:off x="7658897" y="1727994"/>
            <a:ext cx="5262562" cy="274955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56" name="Google Shape;156;p45"/>
          <p:cNvSpPr txBox="1">
            <a:spLocks noGrp="1"/>
          </p:cNvSpPr>
          <p:nvPr>
            <p:ph type="body" idx="1"/>
          </p:nvPr>
        </p:nvSpPr>
        <p:spPr>
          <a:xfrm rot="5400000">
            <a:off x="2058197" y="-919955"/>
            <a:ext cx="5262562" cy="804544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4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4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4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72EE7-D4AB-31B8-7A04-DA648C2F40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81AA9A-EFC7-5EFF-D19F-A9C55F2631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0CA382-F25E-1569-79A1-EF5FBCD6F79B}"/>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5" name="Footer Placeholder 4">
            <a:extLst>
              <a:ext uri="{FF2B5EF4-FFF2-40B4-BE49-F238E27FC236}">
                <a16:creationId xmlns:a16="http://schemas.microsoft.com/office/drawing/2014/main" id="{3F6E9D72-BBDC-A49B-D57E-83063F267D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55AEF2-4E16-0E04-FF5E-6DA6FB8AD479}"/>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4012752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02C78-7FEB-5EAB-CE96-22416DF4A9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940FB2-896E-DBB9-4585-A7EB705B32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9C6C7-286F-54EF-B8B4-3564C04764CF}"/>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5" name="Footer Placeholder 4">
            <a:extLst>
              <a:ext uri="{FF2B5EF4-FFF2-40B4-BE49-F238E27FC236}">
                <a16:creationId xmlns:a16="http://schemas.microsoft.com/office/drawing/2014/main" id="{52885677-C177-CC09-3A67-654816C920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C272B2-A807-269D-BF6D-90E889C4F253}"/>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441478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91D4-3657-B068-78E0-B4600581D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E29021-5E61-DAB2-3CA3-CED624395A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8BC33A-DE6E-0419-0572-F57297E6818F}"/>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5" name="Footer Placeholder 4">
            <a:extLst>
              <a:ext uri="{FF2B5EF4-FFF2-40B4-BE49-F238E27FC236}">
                <a16:creationId xmlns:a16="http://schemas.microsoft.com/office/drawing/2014/main" id="{F3E1ADA0-6F9E-050B-4C13-7E932CBD05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FCC682-97F8-A311-2333-4A1AAF4EF88B}"/>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1636125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1526-F3B9-E1FC-CE0B-6EC60A9652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5670EA-B3ED-F5F8-B97F-EC2055FD27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30B576-20E7-0295-98C3-6960DFE4C3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19B18D-9122-0543-CD5B-D5F378A6E8F0}"/>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6" name="Footer Placeholder 5">
            <a:extLst>
              <a:ext uri="{FF2B5EF4-FFF2-40B4-BE49-F238E27FC236}">
                <a16:creationId xmlns:a16="http://schemas.microsoft.com/office/drawing/2014/main" id="{7653B1DF-21B2-F8F1-F80B-26F415FBC1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83977D-04D7-BB6B-9479-8EF1F492949E}"/>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3520639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7972-3E1A-6A43-343F-5473944FB7B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3679B1-32CC-6419-35A1-E79349761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678A4A-FE50-043E-5F07-0A1E9DDAFA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8052A6A-E9F5-43C2-3921-7B92F83BF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59A8AD-52C0-BB31-E8DE-3EBAD8F1BA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32FBF08-10C0-302A-F699-0B144EE9047C}"/>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8" name="Footer Placeholder 7">
            <a:extLst>
              <a:ext uri="{FF2B5EF4-FFF2-40B4-BE49-F238E27FC236}">
                <a16:creationId xmlns:a16="http://schemas.microsoft.com/office/drawing/2014/main" id="{47A2F721-8B5B-03AE-E656-938F929799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E5FD31-2DE3-86DA-9D60-46AC9C055F94}"/>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2096573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B66C-2355-D996-3216-A0E207C1DD6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66B600-A90D-1461-29E5-956EF3BBB706}"/>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4" name="Footer Placeholder 3">
            <a:extLst>
              <a:ext uri="{FF2B5EF4-FFF2-40B4-BE49-F238E27FC236}">
                <a16:creationId xmlns:a16="http://schemas.microsoft.com/office/drawing/2014/main" id="{06BC5E37-0829-3A7A-38C0-D1625435CB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DA5DB9-4428-BB3F-B065-1404DF49481F}"/>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4114194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152A4-B30B-43E4-E231-3C989D74B16C}"/>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3" name="Footer Placeholder 2">
            <a:extLst>
              <a:ext uri="{FF2B5EF4-FFF2-40B4-BE49-F238E27FC236}">
                <a16:creationId xmlns:a16="http://schemas.microsoft.com/office/drawing/2014/main" id="{4F6B4F34-DCDE-E167-8276-A0FA9DC2F2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59ABEF-367D-DB20-E7E7-9EB9E282E890}"/>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108805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5"/>
        <p:cNvGrpSpPr/>
        <p:nvPr/>
      </p:nvGrpSpPr>
      <p:grpSpPr>
        <a:xfrm>
          <a:off x="0" y="0"/>
          <a:ext cx="0" cy="0"/>
          <a:chOff x="0" y="0"/>
          <a:chExt cx="0" cy="0"/>
        </a:xfrm>
      </p:grpSpPr>
      <p:sp>
        <p:nvSpPr>
          <p:cNvPr id="26" name="Google Shape;2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27" name="Google Shape;2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None/>
              <a:defRPr sz="2400"/>
            </a:lvl1pPr>
            <a:lvl2pPr lvl="1" algn="ctr">
              <a:spcBef>
                <a:spcPts val="400"/>
              </a:spcBef>
              <a:spcAft>
                <a:spcPts val="0"/>
              </a:spcAft>
              <a:buClr>
                <a:schemeClr val="dk1"/>
              </a:buClr>
              <a:buSzPts val="2000"/>
              <a:buNone/>
              <a:defRPr sz="2000"/>
            </a:lvl2pPr>
            <a:lvl3pPr lvl="2" algn="ctr">
              <a:spcBef>
                <a:spcPts val="360"/>
              </a:spcBef>
              <a:spcAft>
                <a:spcPts val="0"/>
              </a:spcAft>
              <a:buClr>
                <a:schemeClr val="dk1"/>
              </a:buClr>
              <a:buSzPts val="1800"/>
              <a:buNone/>
              <a:defRPr sz="1800"/>
            </a:lvl3pPr>
            <a:lvl4pPr lvl="3" algn="ctr">
              <a:spcBef>
                <a:spcPts val="320"/>
              </a:spcBef>
              <a:spcAft>
                <a:spcPts val="0"/>
              </a:spcAft>
              <a:buClr>
                <a:schemeClr val="dk1"/>
              </a:buClr>
              <a:buSzPts val="1600"/>
              <a:buNone/>
              <a:defRPr sz="1600"/>
            </a:lvl4pPr>
            <a:lvl5pPr lvl="4" algn="ctr">
              <a:spcBef>
                <a:spcPts val="32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29"/>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0B01-CCBC-BE85-5139-B8DC7740A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FC35EF-A815-A50F-DB19-314BA76374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09277F-7E8D-8369-25A1-1A97E5468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1BFC0-D020-D62D-E98D-6600C7F174A2}"/>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6" name="Footer Placeholder 5">
            <a:extLst>
              <a:ext uri="{FF2B5EF4-FFF2-40B4-BE49-F238E27FC236}">
                <a16:creationId xmlns:a16="http://schemas.microsoft.com/office/drawing/2014/main" id="{892A2F69-D19E-4E67-7A8A-FFFFE977CF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75A0B2-1CCD-067C-988D-409C321DF556}"/>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1051987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97136-9B2A-043D-8FBE-74C333520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4A7F5F-D561-BA83-2B5C-BAB080708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C430A1-1A15-8CB4-9C54-8E9F1FDBB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E5770A-0FA4-7792-BD1D-675BA6E13C3E}"/>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6" name="Footer Placeholder 5">
            <a:extLst>
              <a:ext uri="{FF2B5EF4-FFF2-40B4-BE49-F238E27FC236}">
                <a16:creationId xmlns:a16="http://schemas.microsoft.com/office/drawing/2014/main" id="{9D728BB1-C954-4BCA-F306-6C8A27FE69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9B6348-8D70-796E-BDC0-A11EF824E031}"/>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2004677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F9CA-54D4-EECE-B880-B9120EE05E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512E2C-9DCC-B0A1-20EE-CCADAC6FAE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49D626-AD70-25CA-C9BD-7D83823E66F3}"/>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5" name="Footer Placeholder 4">
            <a:extLst>
              <a:ext uri="{FF2B5EF4-FFF2-40B4-BE49-F238E27FC236}">
                <a16:creationId xmlns:a16="http://schemas.microsoft.com/office/drawing/2014/main" id="{6EE43395-3A41-E16C-FDAB-CEF81F66BD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C34B92-B2B8-5761-B4AC-C15A85BAC0B3}"/>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235493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C70EA-C4AD-4B04-F9EC-856C9F2B56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4C13FF-0C7E-C3E1-3AFA-CF8E26784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1276B-75A5-699A-2835-19424FFB6718}"/>
              </a:ext>
            </a:extLst>
          </p:cNvPr>
          <p:cNvSpPr>
            <a:spLocks noGrp="1"/>
          </p:cNvSpPr>
          <p:nvPr>
            <p:ph type="dt" sz="half" idx="10"/>
          </p:nvPr>
        </p:nvSpPr>
        <p:spPr/>
        <p:txBody>
          <a:bodyPr/>
          <a:lstStyle/>
          <a:p>
            <a:fld id="{012D7BD9-A1CA-41B0-9B1C-AC37F5071221}" type="datetimeFigureOut">
              <a:rPr lang="en-GB" smtClean="0"/>
              <a:t>22/11/2023</a:t>
            </a:fld>
            <a:endParaRPr lang="en-GB"/>
          </a:p>
        </p:txBody>
      </p:sp>
      <p:sp>
        <p:nvSpPr>
          <p:cNvPr id="5" name="Footer Placeholder 4">
            <a:extLst>
              <a:ext uri="{FF2B5EF4-FFF2-40B4-BE49-F238E27FC236}">
                <a16:creationId xmlns:a16="http://schemas.microsoft.com/office/drawing/2014/main" id="{84F275CD-4119-AB23-3B7C-BCC0649FD5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C30EC4-6519-FA62-2649-F0B3718A65E3}"/>
              </a:ext>
            </a:extLst>
          </p:cNvPr>
          <p:cNvSpPr>
            <a:spLocks noGrp="1"/>
          </p:cNvSpPr>
          <p:nvPr>
            <p:ph type="sldNum" sz="quarter" idx="12"/>
          </p:nvPr>
        </p:nvSpPr>
        <p:spPr/>
        <p:txBody>
          <a:bodyPr/>
          <a:lstStyle/>
          <a:p>
            <a:fld id="{DAA93332-D93C-4E76-897B-41D3096DF1EE}" type="slidenum">
              <a:rPr lang="en-GB" smtClean="0"/>
              <a:t>‹#›</a:t>
            </a:fld>
            <a:endParaRPr lang="en-GB"/>
          </a:p>
        </p:txBody>
      </p:sp>
    </p:spTree>
    <p:extLst>
      <p:ext uri="{BB962C8B-B14F-4D97-AF65-F5344CB8AC3E}">
        <p14:creationId xmlns:p14="http://schemas.microsoft.com/office/powerpoint/2010/main" val="12882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666750" y="1208088"/>
            <a:ext cx="109728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0"/>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60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831851" y="4589466"/>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None/>
              <a:defRPr sz="2400"/>
            </a:lvl1pPr>
            <a:lvl2pPr marL="914400" lvl="1" indent="-228600" algn="l">
              <a:spcBef>
                <a:spcPts val="400"/>
              </a:spcBef>
              <a:spcAft>
                <a:spcPts val="0"/>
              </a:spcAft>
              <a:buClr>
                <a:schemeClr val="dk1"/>
              </a:buClr>
              <a:buSzPts val="2000"/>
              <a:buNone/>
              <a:defRPr sz="2000"/>
            </a:lvl2pPr>
            <a:lvl3pPr marL="1371600" lvl="2" indent="-228600" algn="l">
              <a:spcBef>
                <a:spcPts val="360"/>
              </a:spcBef>
              <a:spcAft>
                <a:spcPts val="0"/>
              </a:spcAft>
              <a:buClr>
                <a:schemeClr val="dk1"/>
              </a:buClr>
              <a:buSzPts val="1800"/>
              <a:buNone/>
              <a:defRPr sz="1800"/>
            </a:lvl3pPr>
            <a:lvl4pPr marL="1828800" lvl="3" indent="-228600" algn="l">
              <a:spcBef>
                <a:spcPts val="320"/>
              </a:spcBef>
              <a:spcAft>
                <a:spcPts val="0"/>
              </a:spcAft>
              <a:buClr>
                <a:schemeClr val="dk1"/>
              </a:buClr>
              <a:buSzPts val="1600"/>
              <a:buNone/>
              <a:defRPr sz="1600"/>
            </a:lvl4pPr>
            <a:lvl5pPr marL="2286000" lvl="4" indent="-228600" algn="l">
              <a:spcBef>
                <a:spcPts val="320"/>
              </a:spcBef>
              <a:spcAft>
                <a:spcPts val="0"/>
              </a:spcAft>
              <a:buClr>
                <a:schemeClr val="dk1"/>
              </a:buClr>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40" name="Google Shape;40;p31"/>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1"/>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1"/>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3"/>
        <p:cNvGrpSpPr/>
        <p:nvPr/>
      </p:nvGrpSpPr>
      <p:grpSpPr>
        <a:xfrm>
          <a:off x="0" y="0"/>
          <a:ext cx="0" cy="0"/>
          <a:chOff x="0" y="0"/>
          <a:chExt cx="0" cy="0"/>
        </a:xfrm>
      </p:grpSpPr>
      <p:sp>
        <p:nvSpPr>
          <p:cNvPr id="44" name="Google Shape;44;p32"/>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45" name="Google Shape;45;p32"/>
          <p:cNvSpPr txBox="1">
            <a:spLocks noGrp="1"/>
          </p:cNvSpPr>
          <p:nvPr>
            <p:ph type="body" idx="1"/>
          </p:nvPr>
        </p:nvSpPr>
        <p:spPr>
          <a:xfrm>
            <a:off x="666751" y="1208088"/>
            <a:ext cx="53848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2"/>
          <p:cNvSpPr txBox="1">
            <a:spLocks noGrp="1"/>
          </p:cNvSpPr>
          <p:nvPr>
            <p:ph type="body" idx="2"/>
          </p:nvPr>
        </p:nvSpPr>
        <p:spPr>
          <a:xfrm>
            <a:off x="6254751" y="1208088"/>
            <a:ext cx="53848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2"/>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2"/>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0"/>
        <p:cNvGrpSpPr/>
        <p:nvPr/>
      </p:nvGrpSpPr>
      <p:grpSpPr>
        <a:xfrm>
          <a:off x="0" y="0"/>
          <a:ext cx="0" cy="0"/>
          <a:chOff x="0" y="0"/>
          <a:chExt cx="0" cy="0"/>
        </a:xfrm>
      </p:grpSpPr>
      <p:sp>
        <p:nvSpPr>
          <p:cNvPr id="51" name="Google Shape;51;p33"/>
          <p:cNvSpPr txBox="1">
            <a:spLocks noGrp="1"/>
          </p:cNvSpPr>
          <p:nvPr>
            <p:ph type="title"/>
          </p:nvPr>
        </p:nvSpPr>
        <p:spPr>
          <a:xfrm>
            <a:off x="840317" y="365128"/>
            <a:ext cx="10515600" cy="13255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52" name="Google Shape;52;p33"/>
          <p:cNvSpPr txBox="1">
            <a:spLocks noGrp="1"/>
          </p:cNvSpPr>
          <p:nvPr>
            <p:ph type="body" idx="1"/>
          </p:nvPr>
        </p:nvSpPr>
        <p:spPr>
          <a:xfrm>
            <a:off x="840319"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3"/>
          <p:cNvSpPr txBox="1">
            <a:spLocks noGrp="1"/>
          </p:cNvSpPr>
          <p:nvPr>
            <p:ph type="body" idx="2"/>
          </p:nvPr>
        </p:nvSpPr>
        <p:spPr>
          <a:xfrm>
            <a:off x="840319"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33"/>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3"/>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40319" y="457200"/>
            <a:ext cx="3932767" cy="16002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32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5183717" y="987428"/>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4"/>
          <p:cNvSpPr txBox="1">
            <a:spLocks noGrp="1"/>
          </p:cNvSpPr>
          <p:nvPr>
            <p:ph type="body" idx="2"/>
          </p:nvPr>
        </p:nvSpPr>
        <p:spPr>
          <a:xfrm>
            <a:off x="840319"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40"/>
              </a:spcBef>
              <a:spcAft>
                <a:spcPts val="0"/>
              </a:spcAft>
              <a:buClr>
                <a:schemeClr val="dk1"/>
              </a:buClr>
              <a:buSzPts val="1200"/>
              <a:buNone/>
              <a:defRPr sz="12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4"/>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840319" y="457200"/>
            <a:ext cx="3932767" cy="16002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32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8" name="Google Shape;68;p35"/>
          <p:cNvSpPr>
            <a:spLocks noGrp="1"/>
          </p:cNvSpPr>
          <p:nvPr>
            <p:ph type="pic" idx="2"/>
          </p:nvPr>
        </p:nvSpPr>
        <p:spPr>
          <a:xfrm>
            <a:off x="5183717" y="987428"/>
            <a:ext cx="6172200" cy="4873625"/>
          </a:xfrm>
          <a:prstGeom prst="rect">
            <a:avLst/>
          </a:prstGeom>
          <a:noFill/>
          <a:ln>
            <a:noFill/>
          </a:ln>
        </p:spPr>
      </p:sp>
      <p:sp>
        <p:nvSpPr>
          <p:cNvPr id="69" name="Google Shape;69;p35"/>
          <p:cNvSpPr txBox="1">
            <a:spLocks noGrp="1"/>
          </p:cNvSpPr>
          <p:nvPr>
            <p:ph type="body" idx="1"/>
          </p:nvPr>
        </p:nvSpPr>
        <p:spPr>
          <a:xfrm>
            <a:off x="840319"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40"/>
              </a:spcBef>
              <a:spcAft>
                <a:spcPts val="0"/>
              </a:spcAft>
              <a:buClr>
                <a:schemeClr val="dk1"/>
              </a:buClr>
              <a:buSzPts val="1200"/>
              <a:buNone/>
              <a:defRPr sz="12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5"/>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A8A8A"/>
              </a:buClr>
              <a:buSzPts val="12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A8A8A"/>
              </a:buClr>
              <a:buSzPts val="1200"/>
              <a:buNone/>
              <a:defRPr sz="1200">
                <a:solidFill>
                  <a:srgbClr val="8A8A8A"/>
                </a:solidFill>
                <a:latin typeface="Arial"/>
                <a:ea typeface="Arial"/>
                <a:cs typeface="Arial"/>
                <a:sym typeface="Arial"/>
              </a:defRPr>
            </a:lvl1pPr>
            <a:lvl2pPr marL="0" lvl="1" indent="0" algn="r">
              <a:spcBef>
                <a:spcPts val="0"/>
              </a:spcBef>
              <a:spcAft>
                <a:spcPts val="0"/>
              </a:spcAft>
              <a:buClr>
                <a:srgbClr val="8A8A8A"/>
              </a:buClr>
              <a:buSzPts val="1200"/>
              <a:buNone/>
              <a:defRPr sz="1200">
                <a:solidFill>
                  <a:srgbClr val="8A8A8A"/>
                </a:solidFill>
                <a:latin typeface="Arial"/>
                <a:ea typeface="Arial"/>
                <a:cs typeface="Arial"/>
                <a:sym typeface="Arial"/>
              </a:defRPr>
            </a:lvl2pPr>
            <a:lvl3pPr marL="0" lvl="2" indent="0" algn="r">
              <a:spcBef>
                <a:spcPts val="0"/>
              </a:spcBef>
              <a:spcAft>
                <a:spcPts val="0"/>
              </a:spcAft>
              <a:buClr>
                <a:srgbClr val="8A8A8A"/>
              </a:buClr>
              <a:buSzPts val="1200"/>
              <a:buNone/>
              <a:defRPr sz="1200">
                <a:solidFill>
                  <a:srgbClr val="8A8A8A"/>
                </a:solidFill>
                <a:latin typeface="Arial"/>
                <a:ea typeface="Arial"/>
                <a:cs typeface="Arial"/>
                <a:sym typeface="Arial"/>
              </a:defRPr>
            </a:lvl3pPr>
            <a:lvl4pPr marL="0" lvl="3" indent="0" algn="r">
              <a:spcBef>
                <a:spcPts val="0"/>
              </a:spcBef>
              <a:spcAft>
                <a:spcPts val="0"/>
              </a:spcAft>
              <a:buClr>
                <a:srgbClr val="8A8A8A"/>
              </a:buClr>
              <a:buSzPts val="1200"/>
              <a:buNone/>
              <a:defRPr sz="1200">
                <a:solidFill>
                  <a:srgbClr val="8A8A8A"/>
                </a:solidFill>
                <a:latin typeface="Arial"/>
                <a:ea typeface="Arial"/>
                <a:cs typeface="Arial"/>
                <a:sym typeface="Arial"/>
              </a:defRPr>
            </a:lvl4pPr>
            <a:lvl5pPr marL="0" lvl="4" indent="0" algn="r">
              <a:spcBef>
                <a:spcPts val="0"/>
              </a:spcBef>
              <a:spcAft>
                <a:spcPts val="0"/>
              </a:spcAft>
              <a:buClr>
                <a:srgbClr val="8A8A8A"/>
              </a:buClr>
              <a:buSzPts val="1200"/>
              <a:buNone/>
              <a:defRPr sz="1200">
                <a:solidFill>
                  <a:srgbClr val="8A8A8A"/>
                </a:solidFill>
                <a:latin typeface="Arial"/>
                <a:ea typeface="Arial"/>
                <a:cs typeface="Arial"/>
                <a:sym typeface="Arial"/>
              </a:defRPr>
            </a:lvl5pPr>
            <a:lvl6pPr marL="0" lvl="5" indent="0" algn="r">
              <a:spcBef>
                <a:spcPts val="0"/>
              </a:spcBef>
              <a:spcAft>
                <a:spcPts val="0"/>
              </a:spcAft>
              <a:buClr>
                <a:srgbClr val="8A8A8A"/>
              </a:buClr>
              <a:buSzPts val="1200"/>
              <a:buNone/>
              <a:defRPr sz="1200">
                <a:solidFill>
                  <a:srgbClr val="8A8A8A"/>
                </a:solidFill>
                <a:latin typeface="Arial"/>
                <a:ea typeface="Arial"/>
                <a:cs typeface="Arial"/>
                <a:sym typeface="Arial"/>
              </a:defRPr>
            </a:lvl6pPr>
            <a:lvl7pPr marL="0" lvl="6" indent="0" algn="r">
              <a:spcBef>
                <a:spcPts val="0"/>
              </a:spcBef>
              <a:spcAft>
                <a:spcPts val="0"/>
              </a:spcAft>
              <a:buClr>
                <a:srgbClr val="8A8A8A"/>
              </a:buClr>
              <a:buSzPts val="1200"/>
              <a:buNone/>
              <a:defRPr sz="1200">
                <a:solidFill>
                  <a:srgbClr val="8A8A8A"/>
                </a:solidFill>
                <a:latin typeface="Arial"/>
                <a:ea typeface="Arial"/>
                <a:cs typeface="Arial"/>
                <a:sym typeface="Arial"/>
              </a:defRPr>
            </a:lvl7pPr>
            <a:lvl8pPr marL="0" lvl="7" indent="0" algn="r">
              <a:spcBef>
                <a:spcPts val="0"/>
              </a:spcBef>
              <a:spcAft>
                <a:spcPts val="0"/>
              </a:spcAft>
              <a:buClr>
                <a:srgbClr val="8A8A8A"/>
              </a:buClr>
              <a:buSzPts val="1200"/>
              <a:buNone/>
              <a:defRPr sz="1200">
                <a:solidFill>
                  <a:srgbClr val="8A8A8A"/>
                </a:solidFill>
                <a:latin typeface="Arial"/>
                <a:ea typeface="Arial"/>
                <a:cs typeface="Arial"/>
                <a:sym typeface="Arial"/>
              </a:defRPr>
            </a:lvl8pPr>
            <a:lvl9pPr marL="0" lvl="8" indent="0" algn="r">
              <a:spcBef>
                <a:spcPts val="0"/>
              </a:spcBef>
              <a:spcAft>
                <a:spcPts val="0"/>
              </a:spcAft>
              <a:buClr>
                <a:srgbClr val="8A8A8A"/>
              </a:buClr>
              <a:buSzPts val="1200"/>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2400" b="1" i="0" u="none" strike="noStrike" cap="none">
                <a:solidFill>
                  <a:schemeClr val="dk1"/>
                </a:solidFill>
                <a:latin typeface="SimHei"/>
                <a:ea typeface="SimHei"/>
                <a:cs typeface="SimHei"/>
                <a:sym typeface="SimHei"/>
              </a:defRPr>
            </a:lvl1pPr>
            <a:lvl2pPr marR="0" lvl="1" algn="r" rtl="0">
              <a:spcBef>
                <a:spcPts val="0"/>
              </a:spcBef>
              <a:spcAft>
                <a:spcPts val="0"/>
              </a:spcAft>
              <a:buSzPts val="1400"/>
              <a:buNone/>
              <a:defRPr sz="2400" b="1" i="0" u="none" strike="noStrike" cap="none">
                <a:solidFill>
                  <a:schemeClr val="dk1"/>
                </a:solidFill>
                <a:latin typeface="SimHei"/>
                <a:ea typeface="SimHei"/>
                <a:cs typeface="SimHei"/>
                <a:sym typeface="SimHei"/>
              </a:defRPr>
            </a:lvl2pPr>
            <a:lvl3pPr marR="0" lvl="2" algn="r" rtl="0">
              <a:spcBef>
                <a:spcPts val="0"/>
              </a:spcBef>
              <a:spcAft>
                <a:spcPts val="0"/>
              </a:spcAft>
              <a:buSzPts val="1400"/>
              <a:buNone/>
              <a:defRPr sz="2400" b="1" i="0" u="none" strike="noStrike" cap="none">
                <a:solidFill>
                  <a:schemeClr val="dk1"/>
                </a:solidFill>
                <a:latin typeface="SimHei"/>
                <a:ea typeface="SimHei"/>
                <a:cs typeface="SimHei"/>
                <a:sym typeface="SimHei"/>
              </a:defRPr>
            </a:lvl3pPr>
            <a:lvl4pPr marR="0" lvl="3" algn="r" rtl="0">
              <a:spcBef>
                <a:spcPts val="0"/>
              </a:spcBef>
              <a:spcAft>
                <a:spcPts val="0"/>
              </a:spcAft>
              <a:buSzPts val="1400"/>
              <a:buNone/>
              <a:defRPr sz="2400" b="1" i="0" u="none" strike="noStrike" cap="none">
                <a:solidFill>
                  <a:schemeClr val="dk1"/>
                </a:solidFill>
                <a:latin typeface="SimHei"/>
                <a:ea typeface="SimHei"/>
                <a:cs typeface="SimHei"/>
                <a:sym typeface="SimHei"/>
              </a:defRPr>
            </a:lvl4pPr>
            <a:lvl5pPr marR="0" lvl="4" algn="r" rtl="0">
              <a:spcBef>
                <a:spcPts val="0"/>
              </a:spcBef>
              <a:spcAft>
                <a:spcPts val="0"/>
              </a:spcAft>
              <a:buSzPts val="1400"/>
              <a:buNone/>
              <a:defRPr sz="2400" b="1" i="0" u="none" strike="noStrike" cap="none">
                <a:solidFill>
                  <a:schemeClr val="dk1"/>
                </a:solidFill>
                <a:latin typeface="SimHei"/>
                <a:ea typeface="SimHei"/>
                <a:cs typeface="SimHei"/>
                <a:sym typeface="SimHei"/>
              </a:defRPr>
            </a:lvl5pPr>
            <a:lvl6pPr marR="0" lvl="5" algn="r" rtl="0">
              <a:spcBef>
                <a:spcPts val="0"/>
              </a:spcBef>
              <a:spcAft>
                <a:spcPts val="0"/>
              </a:spcAft>
              <a:buSzPts val="1400"/>
              <a:buNone/>
              <a:defRPr sz="2400" b="1" i="0" u="none" strike="noStrike" cap="none">
                <a:solidFill>
                  <a:schemeClr val="dk1"/>
                </a:solidFill>
                <a:latin typeface="SimHei"/>
                <a:ea typeface="SimHei"/>
                <a:cs typeface="SimHei"/>
                <a:sym typeface="SimHei"/>
              </a:defRPr>
            </a:lvl6pPr>
            <a:lvl7pPr marR="0" lvl="6" algn="r" rtl="0">
              <a:spcBef>
                <a:spcPts val="0"/>
              </a:spcBef>
              <a:spcAft>
                <a:spcPts val="0"/>
              </a:spcAft>
              <a:buSzPts val="1400"/>
              <a:buNone/>
              <a:defRPr sz="2400" b="1" i="0" u="none" strike="noStrike" cap="none">
                <a:solidFill>
                  <a:schemeClr val="dk1"/>
                </a:solidFill>
                <a:latin typeface="SimHei"/>
                <a:ea typeface="SimHei"/>
                <a:cs typeface="SimHei"/>
                <a:sym typeface="SimHei"/>
              </a:defRPr>
            </a:lvl7pPr>
            <a:lvl8pPr marR="0" lvl="7" algn="r" rtl="0">
              <a:spcBef>
                <a:spcPts val="0"/>
              </a:spcBef>
              <a:spcAft>
                <a:spcPts val="0"/>
              </a:spcAft>
              <a:buSzPts val="1400"/>
              <a:buNone/>
              <a:defRPr sz="2400" b="1" i="0" u="none" strike="noStrike" cap="none">
                <a:solidFill>
                  <a:schemeClr val="dk1"/>
                </a:solidFill>
                <a:latin typeface="SimHei"/>
                <a:ea typeface="SimHei"/>
                <a:cs typeface="SimHei"/>
                <a:sym typeface="SimHei"/>
              </a:defRPr>
            </a:lvl8pPr>
            <a:lvl9pPr marR="0" lvl="8" algn="r" rtl="0">
              <a:spcBef>
                <a:spcPts val="0"/>
              </a:spcBef>
              <a:spcAft>
                <a:spcPts val="0"/>
              </a:spcAft>
              <a:buSzPts val="1400"/>
              <a:buNone/>
              <a:defRPr sz="2400" b="1" i="0" u="none" strike="noStrike" cap="none">
                <a:solidFill>
                  <a:schemeClr val="dk1"/>
                </a:solidFill>
                <a:latin typeface="SimHei"/>
                <a:ea typeface="SimHei"/>
                <a:cs typeface="SimHei"/>
                <a:sym typeface="SimHei"/>
              </a:defRPr>
            </a:lvl9pPr>
          </a:lstStyle>
          <a:p>
            <a:endParaRPr/>
          </a:p>
        </p:txBody>
      </p:sp>
      <p:sp>
        <p:nvSpPr>
          <p:cNvPr id="11" name="Google Shape;11;p22"/>
          <p:cNvSpPr txBox="1">
            <a:spLocks noGrp="1"/>
          </p:cNvSpPr>
          <p:nvPr>
            <p:ph type="body" idx="1"/>
          </p:nvPr>
        </p:nvSpPr>
        <p:spPr>
          <a:xfrm>
            <a:off x="666750" y="1208088"/>
            <a:ext cx="10972800" cy="4525962"/>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SimHei"/>
                <a:ea typeface="SimHei"/>
                <a:cs typeface="SimHei"/>
                <a:sym typeface="SimHei"/>
              </a:defRPr>
            </a:lvl1pPr>
            <a:lvl2pPr marL="914400" marR="0" lvl="1"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SimHei"/>
                <a:ea typeface="SimHei"/>
                <a:cs typeface="SimHei"/>
                <a:sym typeface="SimHei"/>
              </a:defRPr>
            </a:lvl2pPr>
            <a:lvl3pPr marL="1371600" marR="0" lvl="2"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SimHei"/>
                <a:ea typeface="SimHei"/>
                <a:cs typeface="SimHei"/>
                <a:sym typeface="SimHei"/>
              </a:defRPr>
            </a:lvl3pPr>
            <a:lvl4pPr marL="1828800" marR="0" lvl="3" indent="-317500" algn="l" rtl="0">
              <a:spcBef>
                <a:spcPts val="280"/>
              </a:spcBef>
              <a:spcAft>
                <a:spcPts val="0"/>
              </a:spcAft>
              <a:buClr>
                <a:schemeClr val="dk1"/>
              </a:buClr>
              <a:buSzPts val="1400"/>
              <a:buFont typeface="Noto Sans Symbols"/>
              <a:buChar char="●"/>
              <a:defRPr sz="1400" b="0" i="0" u="none" strike="noStrike" cap="none">
                <a:solidFill>
                  <a:schemeClr val="dk1"/>
                </a:solidFill>
                <a:latin typeface="SimHei"/>
                <a:ea typeface="SimHei"/>
                <a:cs typeface="SimHei"/>
                <a:sym typeface="SimHei"/>
              </a:defRPr>
            </a:lvl4pPr>
            <a:lvl5pPr marL="2286000" marR="0" lvl="4" indent="-317500" algn="l" rtl="0">
              <a:spcBef>
                <a:spcPts val="280"/>
              </a:spcBef>
              <a:spcAft>
                <a:spcPts val="0"/>
              </a:spcAft>
              <a:buClr>
                <a:schemeClr val="dk1"/>
              </a:buClr>
              <a:buSzPts val="1400"/>
              <a:buFont typeface="Noto Sans Symbols"/>
              <a:buChar char="🕔"/>
              <a:defRPr sz="1400" b="0" i="0" u="none" strike="noStrike" cap="none">
                <a:solidFill>
                  <a:schemeClr val="dk1"/>
                </a:solidFill>
                <a:latin typeface="SimHei"/>
                <a:ea typeface="SimHei"/>
                <a:cs typeface="SimHei"/>
                <a:sym typeface="Sim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imHei"/>
                <a:ea typeface="SimHei"/>
                <a:cs typeface="SimHei"/>
                <a:sym typeface="SimHe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imHei"/>
                <a:ea typeface="SimHei"/>
                <a:cs typeface="SimHei"/>
                <a:sym typeface="SimHe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imHei"/>
                <a:ea typeface="SimHei"/>
                <a:cs typeface="SimHei"/>
                <a:sym typeface="SimHe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imHei"/>
                <a:ea typeface="SimHei"/>
                <a:cs typeface="SimHei"/>
                <a:sym typeface="SimHei"/>
              </a:defRPr>
            </a:lvl9pPr>
          </a:lstStyle>
          <a:p>
            <a:endParaRPr/>
          </a:p>
        </p:txBody>
      </p:sp>
      <p:sp>
        <p:nvSpPr>
          <p:cNvPr id="12" name="Google Shape;12;p22"/>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13" name="Google Shape;13;p22" descr="0002"/>
          <p:cNvPicPr preferRelativeResize="0"/>
          <p:nvPr/>
        </p:nvPicPr>
        <p:blipFill rotWithShape="1">
          <a:blip r:embed="rId14">
            <a:alphaModFix/>
          </a:blip>
          <a:srcRect l="18848" t="-575000"/>
          <a:stretch/>
        </p:blipFill>
        <p:spPr>
          <a:xfrm>
            <a:off x="2400300" y="981075"/>
            <a:ext cx="9359900" cy="85725"/>
          </a:xfrm>
          <a:prstGeom prst="rect">
            <a:avLst/>
          </a:prstGeom>
          <a:noFill/>
          <a:ln>
            <a:noFill/>
          </a:ln>
        </p:spPr>
      </p:pic>
      <p:sp>
        <p:nvSpPr>
          <p:cNvPr id="14" name="Google Shape;14;p22"/>
          <p:cNvSpPr txBox="1">
            <a:spLocks noGrp="1"/>
          </p:cNvSpPr>
          <p:nvPr>
            <p:ph type="ftr" idx="11"/>
          </p:nvPr>
        </p:nvSpPr>
        <p:spPr>
          <a:xfrm>
            <a:off x="4176713" y="6308725"/>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2"/>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1pPr>
            <a:lvl2pPr marL="0" marR="0" lvl="1" indent="0" algn="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2pPr>
            <a:lvl3pPr marL="0" marR="0" lvl="2" indent="0" algn="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3pPr>
            <a:lvl4pPr marL="0" marR="0" lvl="3" indent="0" algn="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4pPr>
            <a:lvl5pPr marL="0" marR="0" lvl="4" indent="0" algn="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5pPr>
            <a:lvl6pPr marL="0" marR="0" lvl="5" indent="0" algn="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6pPr>
            <a:lvl7pPr marL="0" marR="0" lvl="6" indent="0" algn="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7pPr>
            <a:lvl8pPr marL="0" marR="0" lvl="7" indent="0" algn="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8pPr>
            <a:lvl9pPr marL="0" marR="0" lvl="8" indent="0" algn="r" rtl="0">
              <a:spcBef>
                <a:spcPts val="0"/>
              </a:spcBef>
              <a:spcAft>
                <a:spcPts val="0"/>
              </a:spcAft>
              <a:buClr>
                <a:srgbClr val="8A8A8A"/>
              </a:buClr>
              <a:buSzPts val="1200"/>
              <a:buFont typeface="Arial"/>
              <a:buNone/>
              <a:defRPr sz="1200" b="0" i="0" u="none" strike="noStrike" cap="none">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1871663" y="471488"/>
            <a:ext cx="9793287" cy="65405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2400" b="1" i="0" u="none" strike="noStrike" cap="none">
                <a:solidFill>
                  <a:schemeClr val="dk1"/>
                </a:solidFill>
                <a:latin typeface="SimHei"/>
                <a:ea typeface="SimHei"/>
                <a:cs typeface="SimHei"/>
                <a:sym typeface="SimHei"/>
              </a:defRPr>
            </a:lvl1pPr>
            <a:lvl2pPr marR="0" lvl="1" algn="r" rtl="0">
              <a:spcBef>
                <a:spcPts val="0"/>
              </a:spcBef>
              <a:spcAft>
                <a:spcPts val="0"/>
              </a:spcAft>
              <a:buSzPts val="1400"/>
              <a:buNone/>
              <a:defRPr sz="2400" b="1" i="0" u="none" strike="noStrike" cap="none">
                <a:solidFill>
                  <a:schemeClr val="dk1"/>
                </a:solidFill>
                <a:latin typeface="SimHei"/>
                <a:ea typeface="SimHei"/>
                <a:cs typeface="SimHei"/>
                <a:sym typeface="SimHei"/>
              </a:defRPr>
            </a:lvl2pPr>
            <a:lvl3pPr marR="0" lvl="2" algn="r" rtl="0">
              <a:spcBef>
                <a:spcPts val="0"/>
              </a:spcBef>
              <a:spcAft>
                <a:spcPts val="0"/>
              </a:spcAft>
              <a:buSzPts val="1400"/>
              <a:buNone/>
              <a:defRPr sz="2400" b="1" i="0" u="none" strike="noStrike" cap="none">
                <a:solidFill>
                  <a:schemeClr val="dk1"/>
                </a:solidFill>
                <a:latin typeface="SimHei"/>
                <a:ea typeface="SimHei"/>
                <a:cs typeface="SimHei"/>
                <a:sym typeface="SimHei"/>
              </a:defRPr>
            </a:lvl3pPr>
            <a:lvl4pPr marR="0" lvl="3" algn="r" rtl="0">
              <a:spcBef>
                <a:spcPts val="0"/>
              </a:spcBef>
              <a:spcAft>
                <a:spcPts val="0"/>
              </a:spcAft>
              <a:buSzPts val="1400"/>
              <a:buNone/>
              <a:defRPr sz="2400" b="1" i="0" u="none" strike="noStrike" cap="none">
                <a:solidFill>
                  <a:schemeClr val="dk1"/>
                </a:solidFill>
                <a:latin typeface="SimHei"/>
                <a:ea typeface="SimHei"/>
                <a:cs typeface="SimHei"/>
                <a:sym typeface="SimHei"/>
              </a:defRPr>
            </a:lvl4pPr>
            <a:lvl5pPr marR="0" lvl="4" algn="r" rtl="0">
              <a:spcBef>
                <a:spcPts val="0"/>
              </a:spcBef>
              <a:spcAft>
                <a:spcPts val="0"/>
              </a:spcAft>
              <a:buSzPts val="1400"/>
              <a:buNone/>
              <a:defRPr sz="2400" b="1" i="0" u="none" strike="noStrike" cap="none">
                <a:solidFill>
                  <a:schemeClr val="dk1"/>
                </a:solidFill>
                <a:latin typeface="SimHei"/>
                <a:ea typeface="SimHei"/>
                <a:cs typeface="SimHei"/>
                <a:sym typeface="SimHei"/>
              </a:defRPr>
            </a:lvl5pPr>
            <a:lvl6pPr marR="0" lvl="5" algn="r" rtl="0">
              <a:spcBef>
                <a:spcPts val="0"/>
              </a:spcBef>
              <a:spcAft>
                <a:spcPts val="0"/>
              </a:spcAft>
              <a:buSzPts val="1400"/>
              <a:buNone/>
              <a:defRPr sz="2400" b="1" i="0" u="none" strike="noStrike" cap="none">
                <a:solidFill>
                  <a:schemeClr val="dk1"/>
                </a:solidFill>
                <a:latin typeface="SimHei"/>
                <a:ea typeface="SimHei"/>
                <a:cs typeface="SimHei"/>
                <a:sym typeface="SimHei"/>
              </a:defRPr>
            </a:lvl6pPr>
            <a:lvl7pPr marR="0" lvl="6" algn="r" rtl="0">
              <a:spcBef>
                <a:spcPts val="0"/>
              </a:spcBef>
              <a:spcAft>
                <a:spcPts val="0"/>
              </a:spcAft>
              <a:buSzPts val="1400"/>
              <a:buNone/>
              <a:defRPr sz="2400" b="1" i="0" u="none" strike="noStrike" cap="none">
                <a:solidFill>
                  <a:schemeClr val="dk1"/>
                </a:solidFill>
                <a:latin typeface="SimHei"/>
                <a:ea typeface="SimHei"/>
                <a:cs typeface="SimHei"/>
                <a:sym typeface="SimHei"/>
              </a:defRPr>
            </a:lvl7pPr>
            <a:lvl8pPr marR="0" lvl="7" algn="r" rtl="0">
              <a:spcBef>
                <a:spcPts val="0"/>
              </a:spcBef>
              <a:spcAft>
                <a:spcPts val="0"/>
              </a:spcAft>
              <a:buSzPts val="1400"/>
              <a:buNone/>
              <a:defRPr sz="2400" b="1" i="0" u="none" strike="noStrike" cap="none">
                <a:solidFill>
                  <a:schemeClr val="dk1"/>
                </a:solidFill>
                <a:latin typeface="SimHei"/>
                <a:ea typeface="SimHei"/>
                <a:cs typeface="SimHei"/>
                <a:sym typeface="SimHei"/>
              </a:defRPr>
            </a:lvl8pPr>
            <a:lvl9pPr marR="0" lvl="8" algn="r" rtl="0">
              <a:spcBef>
                <a:spcPts val="0"/>
              </a:spcBef>
              <a:spcAft>
                <a:spcPts val="0"/>
              </a:spcAft>
              <a:buSzPts val="1400"/>
              <a:buNone/>
              <a:defRPr sz="2400" b="1" i="0" u="none" strike="noStrike" cap="none">
                <a:solidFill>
                  <a:schemeClr val="dk1"/>
                </a:solidFill>
                <a:latin typeface="SimHei"/>
                <a:ea typeface="SimHei"/>
                <a:cs typeface="SimHei"/>
                <a:sym typeface="SimHei"/>
              </a:defRPr>
            </a:lvl9pPr>
          </a:lstStyle>
          <a:p>
            <a:endParaRPr/>
          </a:p>
        </p:txBody>
      </p:sp>
      <p:sp>
        <p:nvSpPr>
          <p:cNvPr id="87" name="Google Shape;87;p24"/>
          <p:cNvSpPr txBox="1">
            <a:spLocks noGrp="1"/>
          </p:cNvSpPr>
          <p:nvPr>
            <p:ph type="body" idx="1"/>
          </p:nvPr>
        </p:nvSpPr>
        <p:spPr>
          <a:xfrm>
            <a:off x="666750" y="1208088"/>
            <a:ext cx="10972800" cy="4525962"/>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SimHei"/>
                <a:ea typeface="SimHei"/>
                <a:cs typeface="SimHei"/>
                <a:sym typeface="SimHei"/>
              </a:defRPr>
            </a:lvl1pPr>
            <a:lvl2pPr marL="914400" marR="0" lvl="1"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SimHei"/>
                <a:ea typeface="SimHei"/>
                <a:cs typeface="SimHei"/>
                <a:sym typeface="SimHei"/>
              </a:defRPr>
            </a:lvl2pPr>
            <a:lvl3pPr marL="1371600" marR="0" lvl="2"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SimHei"/>
                <a:ea typeface="SimHei"/>
                <a:cs typeface="SimHei"/>
                <a:sym typeface="SimHei"/>
              </a:defRPr>
            </a:lvl3pPr>
            <a:lvl4pPr marL="1828800" marR="0" lvl="3" indent="-317500" algn="l" rtl="0">
              <a:spcBef>
                <a:spcPts val="280"/>
              </a:spcBef>
              <a:spcAft>
                <a:spcPts val="0"/>
              </a:spcAft>
              <a:buClr>
                <a:schemeClr val="dk1"/>
              </a:buClr>
              <a:buSzPts val="1400"/>
              <a:buFont typeface="Noto Sans Symbols"/>
              <a:buChar char="●"/>
              <a:defRPr sz="1400" b="0" i="0" u="none" strike="noStrike" cap="none">
                <a:solidFill>
                  <a:schemeClr val="dk1"/>
                </a:solidFill>
                <a:latin typeface="SimHei"/>
                <a:ea typeface="SimHei"/>
                <a:cs typeface="SimHei"/>
                <a:sym typeface="SimHei"/>
              </a:defRPr>
            </a:lvl4pPr>
            <a:lvl5pPr marL="2286000" marR="0" lvl="4" indent="-317500" algn="l" rtl="0">
              <a:spcBef>
                <a:spcPts val="280"/>
              </a:spcBef>
              <a:spcAft>
                <a:spcPts val="0"/>
              </a:spcAft>
              <a:buClr>
                <a:schemeClr val="dk1"/>
              </a:buClr>
              <a:buSzPts val="1400"/>
              <a:buFont typeface="Noto Sans Symbols"/>
              <a:buChar char="🕔"/>
              <a:defRPr sz="1400" b="0" i="0" u="none" strike="noStrike" cap="none">
                <a:solidFill>
                  <a:schemeClr val="dk1"/>
                </a:solidFill>
                <a:latin typeface="SimHei"/>
                <a:ea typeface="SimHei"/>
                <a:cs typeface="SimHei"/>
                <a:sym typeface="Sim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imHei"/>
                <a:ea typeface="SimHei"/>
                <a:cs typeface="SimHei"/>
                <a:sym typeface="SimHe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imHei"/>
                <a:ea typeface="SimHei"/>
                <a:cs typeface="SimHei"/>
                <a:sym typeface="SimHe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imHei"/>
                <a:ea typeface="SimHei"/>
                <a:cs typeface="SimHei"/>
                <a:sym typeface="SimHe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imHei"/>
                <a:ea typeface="SimHei"/>
                <a:cs typeface="SimHei"/>
                <a:sym typeface="SimHei"/>
              </a:defRPr>
            </a:lvl9pPr>
          </a:lstStyle>
          <a:p>
            <a:endParaRPr/>
          </a:p>
        </p:txBody>
      </p:sp>
      <p:sp>
        <p:nvSpPr>
          <p:cNvPr id="88" name="Google Shape;88;p2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2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0" name="Google Shape;90;p2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1pPr>
            <a:lvl2pPr marL="0" marR="0" lvl="1" indent="0" algn="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2pPr>
            <a:lvl3pPr marL="0" marR="0" lvl="2" indent="0" algn="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3pPr>
            <a:lvl4pPr marL="0" marR="0" lvl="3" indent="0" algn="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4pPr>
            <a:lvl5pPr marL="0" marR="0" lvl="4" indent="0" algn="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5pPr>
            <a:lvl6pPr marL="0" marR="0" lvl="5" indent="0" algn="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6pPr>
            <a:lvl7pPr marL="0" marR="0" lvl="6" indent="0" algn="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7pPr>
            <a:lvl8pPr marL="0" marR="0" lvl="7" indent="0" algn="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8pPr>
            <a:lvl9pPr marL="0" marR="0" lvl="8" indent="0" algn="r" rtl="0">
              <a:spcBef>
                <a:spcPts val="0"/>
              </a:spcBef>
              <a:spcAft>
                <a:spcPts val="0"/>
              </a:spcAft>
              <a:buClr>
                <a:srgbClr val="8A8A8A"/>
              </a:buClr>
              <a:buSzPts val="1200"/>
              <a:buFont typeface="Arial"/>
              <a:buNone/>
              <a:defRPr sz="1200">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35FA4F-07DA-F3C9-5AF8-112A2EBAD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593E8A-9781-CA98-1C1E-A3BBF04204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6C2055-6DF0-0568-B60D-D4F18AAF2F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D7BD9-A1CA-41B0-9B1C-AC37F5071221}" type="datetimeFigureOut">
              <a:rPr lang="en-GB" smtClean="0"/>
              <a:t>22/11/2023</a:t>
            </a:fld>
            <a:endParaRPr lang="en-GB"/>
          </a:p>
        </p:txBody>
      </p:sp>
      <p:sp>
        <p:nvSpPr>
          <p:cNvPr id="5" name="Footer Placeholder 4">
            <a:extLst>
              <a:ext uri="{FF2B5EF4-FFF2-40B4-BE49-F238E27FC236}">
                <a16:creationId xmlns:a16="http://schemas.microsoft.com/office/drawing/2014/main" id="{33E791AD-9DD9-79AC-8903-D5071473DD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E5BFF5-3653-CC66-4899-C72D7B1CA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93332-D93C-4E76-897B-41D3096DF1EE}" type="slidenum">
              <a:rPr lang="en-GB" smtClean="0"/>
              <a:t>‹#›</a:t>
            </a:fld>
            <a:endParaRPr lang="en-GB"/>
          </a:p>
        </p:txBody>
      </p:sp>
    </p:spTree>
    <p:extLst>
      <p:ext uri="{BB962C8B-B14F-4D97-AF65-F5344CB8AC3E}">
        <p14:creationId xmlns:p14="http://schemas.microsoft.com/office/powerpoint/2010/main" val="39937811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
          <p:cNvSpPr/>
          <p:nvPr/>
        </p:nvSpPr>
        <p:spPr>
          <a:xfrm>
            <a:off x="12299986" y="5143500"/>
            <a:ext cx="6371641" cy="4947392"/>
          </a:xfrm>
          <a:custGeom>
            <a:avLst/>
            <a:gdLst/>
            <a:ahLst/>
            <a:cxnLst/>
            <a:rect l="l" t="t" r="r" b="b"/>
            <a:pathLst>
              <a:path w="6371641" h="4947392" extrusionOk="0">
                <a:moveTo>
                  <a:pt x="0" y="0"/>
                </a:moveTo>
                <a:lnTo>
                  <a:pt x="6371641" y="0"/>
                </a:lnTo>
                <a:lnTo>
                  <a:pt x="6371641" y="4947392"/>
                </a:lnTo>
                <a:lnTo>
                  <a:pt x="0" y="4947392"/>
                </a:lnTo>
                <a:lnTo>
                  <a:pt x="0" y="0"/>
                </a:lnTo>
                <a:close/>
              </a:path>
            </a:pathLst>
          </a:custGeom>
          <a:blipFill rotWithShape="1">
            <a:blip r:embed="rId3">
              <a:alphaModFix/>
            </a:blip>
            <a:stretch>
              <a:fillRect/>
            </a:stretch>
          </a:blipFill>
          <a:ln>
            <a:noFill/>
          </a:ln>
        </p:spPr>
        <p:txBody>
          <a:bodyPr/>
          <a:lstStyle/>
          <a:p>
            <a:endParaRPr lang="vi-VN"/>
          </a:p>
        </p:txBody>
      </p:sp>
      <p:sp>
        <p:nvSpPr>
          <p:cNvPr id="166" name="Google Shape;166;p1"/>
          <p:cNvSpPr txBox="1"/>
          <p:nvPr/>
        </p:nvSpPr>
        <p:spPr>
          <a:xfrm>
            <a:off x="1198562" y="1578750"/>
            <a:ext cx="5813443" cy="1046386"/>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6000" b="1" i="1" u="none" strike="noStrike" cap="none">
                <a:solidFill>
                  <a:srgbClr val="22170B"/>
                </a:solidFill>
                <a:latin typeface="Palatino Linotype"/>
                <a:ea typeface="Palatino Linotype"/>
                <a:cs typeface="Palatino Linotype"/>
                <a:sym typeface="Palatino Linotype"/>
              </a:rPr>
              <a:t>KHỞI ĐỘNG</a:t>
            </a:r>
            <a:endParaRPr sz="6000" b="1" i="1">
              <a:solidFill>
                <a:srgbClr val="22170B"/>
              </a:solidFill>
              <a:latin typeface="Palatino Linotype"/>
              <a:ea typeface="Palatino Linotype"/>
              <a:cs typeface="Palatino Linotype"/>
              <a:sym typeface="Palatino Linotype"/>
            </a:endParaRPr>
          </a:p>
        </p:txBody>
      </p:sp>
      <p:sp>
        <p:nvSpPr>
          <p:cNvPr id="167" name="Google Shape;167;p1"/>
          <p:cNvSpPr txBox="1"/>
          <p:nvPr/>
        </p:nvSpPr>
        <p:spPr>
          <a:xfrm>
            <a:off x="1207014" y="3663761"/>
            <a:ext cx="4396520" cy="1923549"/>
          </a:xfrm>
          <a:prstGeom prst="rect">
            <a:avLst/>
          </a:prstGeom>
          <a:noFill/>
          <a:ln>
            <a:noFill/>
          </a:ln>
        </p:spPr>
        <p:txBody>
          <a:bodyPr spcFirstLastPara="1" wrap="square" lIns="121900" tIns="60925" rIns="121900" bIns="60925" anchor="t" anchorCtr="0">
            <a:spAutoFit/>
          </a:bodyPr>
          <a:lstStyle/>
          <a:p>
            <a:pPr marL="0" marR="0" lvl="0" indent="0" algn="l" rtl="0">
              <a:lnSpc>
                <a:spcPct val="130000"/>
              </a:lnSpc>
              <a:spcBef>
                <a:spcPts val="0"/>
              </a:spcBef>
              <a:spcAft>
                <a:spcPts val="0"/>
              </a:spcAft>
              <a:buNone/>
            </a:pPr>
            <a:r>
              <a:rPr lang="en-US" sz="3000" b="1">
                <a:solidFill>
                  <a:srgbClr val="6B4C2C"/>
                </a:solidFill>
                <a:latin typeface="Roboto Condensed"/>
                <a:ea typeface="Roboto Condensed"/>
                <a:cs typeface="Roboto Condensed"/>
                <a:sym typeface="Roboto Condensed"/>
              </a:rPr>
              <a:t>Yêu cầu. </a:t>
            </a:r>
            <a:r>
              <a:rPr lang="en-US" sz="3000" b="1" i="0" u="none" strike="noStrike">
                <a:solidFill>
                  <a:srgbClr val="000000"/>
                </a:solidFill>
                <a:latin typeface="Times New Roman"/>
                <a:ea typeface="Times New Roman"/>
                <a:cs typeface="Times New Roman"/>
                <a:sym typeface="Times New Roman"/>
              </a:rPr>
              <a:t> </a:t>
            </a:r>
            <a:r>
              <a:rPr lang="en-US" sz="3000">
                <a:solidFill>
                  <a:srgbClr val="6B4C2C"/>
                </a:solidFill>
                <a:latin typeface="Roboto Condensed"/>
                <a:ea typeface="Roboto Condensed"/>
                <a:cs typeface="Roboto Condensed"/>
                <a:sym typeface="Roboto Condensed"/>
              </a:rPr>
              <a:t>Hãy kể tên một số bài thơ của Hồ Chí Minh mà em biết?</a:t>
            </a:r>
            <a:endParaRPr sz="3000">
              <a:solidFill>
                <a:srgbClr val="6B4C2C"/>
              </a:solidFill>
              <a:latin typeface="Roboto Condensed"/>
              <a:ea typeface="Roboto Condensed"/>
              <a:cs typeface="Roboto Condensed"/>
              <a:sym typeface="Roboto Condensed"/>
            </a:endParaRPr>
          </a:p>
        </p:txBody>
      </p:sp>
      <p:sp>
        <p:nvSpPr>
          <p:cNvPr id="168" name="Google Shape;168;p1"/>
          <p:cNvSpPr/>
          <p:nvPr/>
        </p:nvSpPr>
        <p:spPr>
          <a:xfrm rot="547979">
            <a:off x="8980220" y="652171"/>
            <a:ext cx="1619230" cy="1085783"/>
          </a:xfrm>
          <a:prstGeom prst="ellipse">
            <a:avLst/>
          </a:prstGeom>
          <a:gradFill>
            <a:gsLst>
              <a:gs pos="0">
                <a:srgbClr val="FFF3E1"/>
              </a:gs>
              <a:gs pos="35000">
                <a:srgbClr val="FFF6E9"/>
              </a:gs>
              <a:gs pos="100000">
                <a:srgbClr val="FFFDF6"/>
              </a:gs>
            </a:gsLst>
            <a:lin ang="16200000" scaled="0"/>
          </a:gradFill>
          <a:ln w="9525" cap="flat" cmpd="sng">
            <a:solidFill>
              <a:srgbClr val="ECE1D3"/>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2400" i="1">
                <a:solidFill>
                  <a:srgbClr val="22170B"/>
                </a:solidFill>
                <a:latin typeface="Cambria"/>
                <a:ea typeface="Cambria"/>
                <a:cs typeface="Cambria"/>
                <a:sym typeface="Cambria"/>
              </a:rPr>
              <a:t>5 phút</a:t>
            </a:r>
            <a:endParaRPr sz="2400" i="1">
              <a:solidFill>
                <a:srgbClr val="22170B"/>
              </a:solidFill>
              <a:latin typeface="Cambria"/>
              <a:ea typeface="Cambria"/>
              <a:cs typeface="Cambria"/>
              <a:sym typeface="Cambria"/>
            </a:endParaRPr>
          </a:p>
        </p:txBody>
      </p:sp>
      <p:sp>
        <p:nvSpPr>
          <p:cNvPr id="169" name="Google Shape;169;p1"/>
          <p:cNvSpPr txBox="1"/>
          <p:nvPr/>
        </p:nvSpPr>
        <p:spPr>
          <a:xfrm>
            <a:off x="1193559" y="2733318"/>
            <a:ext cx="511256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22170B"/>
                </a:solidFill>
                <a:latin typeface="Cambria"/>
                <a:ea typeface="Cambria"/>
                <a:cs typeface="Cambria"/>
                <a:sym typeface="Cambria"/>
              </a:rPr>
              <a:t>HIỂU BIẾT VỀ THƠ BÁC</a:t>
            </a:r>
            <a:endParaRPr sz="3600">
              <a:solidFill>
                <a:srgbClr val="22170B"/>
              </a:solidFill>
              <a:latin typeface="Cambria"/>
              <a:ea typeface="Cambria"/>
              <a:cs typeface="Cambria"/>
              <a:sym typeface="Cambria"/>
            </a:endParaRPr>
          </a:p>
        </p:txBody>
      </p:sp>
      <p:sp>
        <p:nvSpPr>
          <p:cNvPr id="170" name="Google Shape;170;p1"/>
          <p:cNvSpPr/>
          <p:nvPr/>
        </p:nvSpPr>
        <p:spPr>
          <a:xfrm>
            <a:off x="7071876" y="2101943"/>
            <a:ext cx="2852352" cy="3748466"/>
          </a:xfrm>
          <a:custGeom>
            <a:avLst/>
            <a:gdLst/>
            <a:ahLst/>
            <a:cxnLst/>
            <a:rect l="l" t="t" r="r" b="b"/>
            <a:pathLst>
              <a:path w="5586061" h="7341016" extrusionOk="0">
                <a:moveTo>
                  <a:pt x="0" y="0"/>
                </a:moveTo>
                <a:lnTo>
                  <a:pt x="5586062" y="0"/>
                </a:lnTo>
                <a:lnTo>
                  <a:pt x="5586062" y="7341016"/>
                </a:lnTo>
                <a:lnTo>
                  <a:pt x="0" y="7341016"/>
                </a:lnTo>
                <a:lnTo>
                  <a:pt x="0" y="0"/>
                </a:lnTo>
                <a:close/>
              </a:path>
            </a:pathLst>
          </a:custGeom>
          <a:blipFill rotWithShape="1">
            <a:blip r:embed="rId4">
              <a:alphaModFix/>
            </a:blip>
            <a:stretch>
              <a:fillRect/>
            </a:stretch>
          </a:blipFill>
          <a:ln>
            <a:noFill/>
          </a:ln>
        </p:spPr>
        <p:txBody>
          <a:bodyPr/>
          <a:lstStyle/>
          <a:p>
            <a:endParaRPr lang="vi-VN"/>
          </a:p>
        </p:txBody>
      </p:sp>
      <p:sp>
        <p:nvSpPr>
          <p:cNvPr id="171" name="Google Shape;171;p1"/>
          <p:cNvSpPr/>
          <p:nvPr/>
        </p:nvSpPr>
        <p:spPr>
          <a:xfrm>
            <a:off x="6357348" y="3068960"/>
            <a:ext cx="5845351" cy="3789040"/>
          </a:xfrm>
          <a:custGeom>
            <a:avLst/>
            <a:gdLst/>
            <a:ahLst/>
            <a:cxnLst/>
            <a:rect l="l" t="t" r="r" b="b"/>
            <a:pathLst>
              <a:path w="9598350" h="6221788" extrusionOk="0">
                <a:moveTo>
                  <a:pt x="0" y="0"/>
                </a:moveTo>
                <a:lnTo>
                  <a:pt x="9598350" y="0"/>
                </a:lnTo>
                <a:lnTo>
                  <a:pt x="9598350" y="6221788"/>
                </a:lnTo>
                <a:lnTo>
                  <a:pt x="0" y="6221788"/>
                </a:lnTo>
                <a:lnTo>
                  <a:pt x="0" y="0"/>
                </a:lnTo>
                <a:close/>
              </a:path>
            </a:pathLst>
          </a:custGeom>
          <a:blipFill rotWithShape="1">
            <a:blip r:embed="rId5">
              <a:alphaModFix/>
            </a:blip>
            <a:stretch>
              <a:fillRect/>
            </a:stretch>
          </a:blipFill>
          <a:ln>
            <a:noFill/>
          </a:ln>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500"/>
                                        <p:tgtEl>
                                          <p:spTgt spid="1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500"/>
                                        <p:tgtEl>
                                          <p:spTgt spid="1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3ee3b2f1e1_0_2"/>
          <p:cNvSpPr txBox="1"/>
          <p:nvPr/>
        </p:nvSpPr>
        <p:spPr>
          <a:xfrm>
            <a:off x="2000777" y="1112004"/>
            <a:ext cx="7692000" cy="8928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5000" b="1" i="1">
                <a:solidFill>
                  <a:srgbClr val="22170B"/>
                </a:solidFill>
                <a:latin typeface="Palatino Linotype"/>
                <a:ea typeface="Palatino Linotype"/>
                <a:cs typeface="Palatino Linotype"/>
                <a:sym typeface="Palatino Linotype"/>
              </a:rPr>
              <a:t>II. KHÁM PHÁ VĂN BẢN</a:t>
            </a:r>
            <a:endParaRPr sz="5000" b="1" i="1">
              <a:solidFill>
                <a:srgbClr val="22170B"/>
              </a:solidFill>
              <a:latin typeface="Palatino Linotype"/>
              <a:ea typeface="Palatino Linotype"/>
              <a:cs typeface="Palatino Linotype"/>
              <a:sym typeface="Palatino Linotype"/>
            </a:endParaRPr>
          </a:p>
        </p:txBody>
      </p:sp>
      <p:sp>
        <p:nvSpPr>
          <p:cNvPr id="206" name="Google Shape;206;g23ee3b2f1e1_0_2"/>
          <p:cNvSpPr/>
          <p:nvPr/>
        </p:nvSpPr>
        <p:spPr>
          <a:xfrm>
            <a:off x="1559496" y="4289500"/>
            <a:ext cx="3136708" cy="2366863"/>
          </a:xfrm>
          <a:custGeom>
            <a:avLst/>
            <a:gdLst/>
            <a:ahLst/>
            <a:cxnLst/>
            <a:rect l="l" t="t" r="r" b="b"/>
            <a:pathLst>
              <a:path w="7991613" h="5348842" extrusionOk="0">
                <a:moveTo>
                  <a:pt x="0" y="0"/>
                </a:moveTo>
                <a:lnTo>
                  <a:pt x="7991613" y="0"/>
                </a:lnTo>
                <a:lnTo>
                  <a:pt x="7991613" y="5348842"/>
                </a:lnTo>
                <a:lnTo>
                  <a:pt x="0" y="5348842"/>
                </a:lnTo>
                <a:lnTo>
                  <a:pt x="0" y="0"/>
                </a:lnTo>
                <a:close/>
              </a:path>
            </a:pathLst>
          </a:custGeom>
          <a:blipFill rotWithShape="1">
            <a:blip r:embed="rId3">
              <a:alphaModFix/>
            </a:blip>
            <a:stretch>
              <a:fillRect r="-12319"/>
            </a:stretch>
          </a:blipFill>
          <a:ln>
            <a:noFill/>
          </a:ln>
        </p:spPr>
        <p:txBody>
          <a:bodyPr/>
          <a:lstStyle/>
          <a:p>
            <a:endParaRPr lang="vi-V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 name="Google Shape;304;g23ee3b2f1e1_0_21">
            <a:extLst>
              <a:ext uri="{FF2B5EF4-FFF2-40B4-BE49-F238E27FC236}">
                <a16:creationId xmlns:a16="http://schemas.microsoft.com/office/drawing/2014/main" id="{DD7D80B1-E9ED-87C1-1F8F-C5B1091553D4}"/>
              </a:ext>
            </a:extLst>
          </p:cNvPr>
          <p:cNvPicPr preferRelativeResize="0"/>
          <p:nvPr/>
        </p:nvPicPr>
        <p:blipFill>
          <a:blip r:embed="rId3">
            <a:alphaModFix/>
          </a:blip>
          <a:stretch>
            <a:fillRect/>
          </a:stretch>
        </p:blipFill>
        <p:spPr>
          <a:xfrm rot="2140796">
            <a:off x="1020802" y="253316"/>
            <a:ext cx="2334135" cy="3837710"/>
          </a:xfrm>
          <a:prstGeom prst="rect">
            <a:avLst/>
          </a:prstGeom>
          <a:noFill/>
          <a:ln>
            <a:noFill/>
          </a:ln>
        </p:spPr>
      </p:pic>
      <p:sp>
        <p:nvSpPr>
          <p:cNvPr id="289" name="Google Shape;289;p10"/>
          <p:cNvSpPr/>
          <p:nvPr/>
        </p:nvSpPr>
        <p:spPr>
          <a:xfrm>
            <a:off x="6096000" y="258912"/>
            <a:ext cx="5400599" cy="1477305"/>
          </a:xfrm>
          <a:prstGeom prst="wave">
            <a:avLst>
              <a:gd name="adj1" fmla="val 12500"/>
              <a:gd name="adj2" fmla="val 0"/>
            </a:avLst>
          </a:prstGeom>
          <a:gradFill>
            <a:gsLst>
              <a:gs pos="0">
                <a:srgbClr val="9A9A9A"/>
              </a:gs>
              <a:gs pos="50000">
                <a:srgbClr val="8D8D8D"/>
              </a:gs>
              <a:gs pos="100000">
                <a:srgbClr val="7878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Roboto Condensed"/>
                <a:ea typeface="Roboto Condensed"/>
                <a:cs typeface="Roboto Condensed"/>
                <a:sym typeface="Roboto Condensed"/>
              </a:rPr>
              <a:t>HOẠT ĐỘNG </a:t>
            </a:r>
            <a:r>
              <a:rPr lang="en-US" sz="2800" b="1" i="1">
                <a:solidFill>
                  <a:schemeClr val="lt1"/>
                </a:solidFill>
                <a:latin typeface="Roboto Condensed"/>
                <a:ea typeface="Roboto Condensed"/>
                <a:cs typeface="Roboto Condensed"/>
                <a:sym typeface="Roboto Condensed"/>
              </a:rPr>
              <a:t>NHÓM</a:t>
            </a:r>
            <a:endParaRPr i="1"/>
          </a:p>
        </p:txBody>
      </p:sp>
      <p:grpSp>
        <p:nvGrpSpPr>
          <p:cNvPr id="290" name="Google Shape;290;p10"/>
          <p:cNvGrpSpPr/>
          <p:nvPr/>
        </p:nvGrpSpPr>
        <p:grpSpPr>
          <a:xfrm>
            <a:off x="983432" y="1825807"/>
            <a:ext cx="10657183" cy="4683690"/>
            <a:chOff x="0" y="15846"/>
            <a:chExt cx="10657183" cy="4683690"/>
          </a:xfrm>
        </p:grpSpPr>
        <p:sp>
          <p:nvSpPr>
            <p:cNvPr id="291" name="Google Shape;291;p10"/>
            <p:cNvSpPr/>
            <p:nvPr/>
          </p:nvSpPr>
          <p:spPr>
            <a:xfrm>
              <a:off x="0" y="340566"/>
              <a:ext cx="10657183" cy="1628549"/>
            </a:xfrm>
            <a:prstGeom prst="rect">
              <a:avLst/>
            </a:prstGeom>
            <a:solidFill>
              <a:schemeClr val="lt1">
                <a:alpha val="89803"/>
              </a:schemeClr>
            </a:solidFill>
            <a:ln w="9525" cap="flat" cmpd="sng">
              <a:solidFill>
                <a:srgbClr val="57331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0"/>
            <p:cNvSpPr txBox="1"/>
            <p:nvPr/>
          </p:nvSpPr>
          <p:spPr>
            <a:xfrm>
              <a:off x="0" y="340566"/>
              <a:ext cx="10657183" cy="1628549"/>
            </a:xfrm>
            <a:prstGeom prst="rect">
              <a:avLst/>
            </a:prstGeom>
            <a:noFill/>
            <a:ln>
              <a:noFill/>
            </a:ln>
          </p:spPr>
          <p:txBody>
            <a:bodyPr spcFirstLastPara="1" wrap="square" lIns="827100" tIns="458200" rIns="827100" bIns="156450" anchor="t" anchorCtr="0">
              <a:noAutofit/>
            </a:bodyPr>
            <a:lstStyle/>
            <a:p>
              <a:pPr marL="228600" marR="0" lvl="1" indent="-228600" algn="l" rtl="0">
                <a:lnSpc>
                  <a:spcPct val="90000"/>
                </a:lnSpc>
                <a:spcBef>
                  <a:spcPts val="0"/>
                </a:spcBef>
                <a:spcAft>
                  <a:spcPts val="0"/>
                </a:spcAft>
                <a:buClr>
                  <a:schemeClr val="dk1"/>
                </a:buClr>
                <a:buSzPts val="2200"/>
                <a:buFont typeface="Arial"/>
                <a:buChar char="•"/>
              </a:pPr>
              <a:r>
                <a:rPr lang="en-US" sz="2200" b="0" i="0" u="none" strike="noStrike" cap="none">
                  <a:solidFill>
                    <a:schemeClr val="dk1"/>
                  </a:solidFill>
                  <a:latin typeface="Roboto Condensed"/>
                  <a:ea typeface="Roboto Condensed"/>
                  <a:cs typeface="Roboto Condensed"/>
                  <a:sym typeface="Roboto Condensed"/>
                </a:rPr>
                <a:t>Xác định các nhân vật xuất hiện trong bài thơ. Mỗi nhân vật hiện lên với hành động gì? Các nhân vật trong bài thơ thuộc thành phần nào trong xã hội? Hãy làm rõ dụng ý của tác giả khi nhắm vào nhóm đối tượng này.</a:t>
              </a:r>
              <a:endParaRPr sz="2200" b="0" i="0" u="none" strike="noStrike" cap="none">
                <a:solidFill>
                  <a:schemeClr val="dk1"/>
                </a:solidFill>
                <a:latin typeface="Roboto Condensed"/>
                <a:ea typeface="Roboto Condensed"/>
                <a:cs typeface="Roboto Condensed"/>
                <a:sym typeface="Roboto Condensed"/>
              </a:endParaRPr>
            </a:p>
          </p:txBody>
        </p:sp>
        <p:sp>
          <p:nvSpPr>
            <p:cNvPr id="293" name="Google Shape;293;p10"/>
            <p:cNvSpPr/>
            <p:nvPr/>
          </p:nvSpPr>
          <p:spPr>
            <a:xfrm>
              <a:off x="532859" y="15846"/>
              <a:ext cx="7460028" cy="649440"/>
            </a:xfrm>
            <a:prstGeom prst="roundRect">
              <a:avLst>
                <a:gd name="adj" fmla="val 16667"/>
              </a:avLst>
            </a:prstGeom>
            <a:gradFill>
              <a:gsLst>
                <a:gs pos="0">
                  <a:srgbClr val="AA9F9A"/>
                </a:gs>
                <a:gs pos="50000">
                  <a:srgbClr val="9E928D"/>
                </a:gs>
                <a:gs pos="100000">
                  <a:srgbClr val="8F7F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0"/>
            <p:cNvSpPr txBox="1"/>
            <p:nvPr/>
          </p:nvSpPr>
          <p:spPr>
            <a:xfrm>
              <a:off x="564562" y="47549"/>
              <a:ext cx="7396622" cy="586034"/>
            </a:xfrm>
            <a:prstGeom prst="rect">
              <a:avLst/>
            </a:prstGeom>
            <a:noFill/>
            <a:ln>
              <a:noFill/>
            </a:ln>
          </p:spPr>
          <p:txBody>
            <a:bodyPr spcFirstLastPara="1" wrap="square" lIns="281950" tIns="0" rIns="281950" bIns="0" anchor="ctr" anchorCtr="0">
              <a:noAutofit/>
            </a:bodyPr>
            <a:lstStyle/>
            <a:p>
              <a:pPr marL="0" marR="0" lvl="0" indent="0" algn="l" rtl="0">
                <a:lnSpc>
                  <a:spcPct val="90000"/>
                </a:lnSpc>
                <a:spcBef>
                  <a:spcPts val="0"/>
                </a:spcBef>
                <a:spcAft>
                  <a:spcPts val="0"/>
                </a:spcAft>
                <a:buClr>
                  <a:schemeClr val="lt1"/>
                </a:buClr>
                <a:buSzPts val="2200"/>
                <a:buFont typeface="Arial"/>
                <a:buNone/>
              </a:pPr>
              <a:r>
                <a:rPr lang="en-US" sz="2200" b="0" i="0">
                  <a:solidFill>
                    <a:schemeClr val="lt1"/>
                  </a:solidFill>
                  <a:latin typeface="Roboto Condensed"/>
                  <a:ea typeface="Roboto Condensed"/>
                  <a:cs typeface="Roboto Condensed"/>
                  <a:sym typeface="Roboto Condensed"/>
                </a:rPr>
                <a:t>Mật mã 1 (Nhóm 1 + 2)</a:t>
              </a:r>
              <a:endParaRPr/>
            </a:p>
          </p:txBody>
        </p:sp>
        <p:sp>
          <p:nvSpPr>
            <p:cNvPr id="295" name="Google Shape;295;p10"/>
            <p:cNvSpPr/>
            <p:nvPr/>
          </p:nvSpPr>
          <p:spPr>
            <a:xfrm>
              <a:off x="0" y="2412636"/>
              <a:ext cx="10657183" cy="2286900"/>
            </a:xfrm>
            <a:prstGeom prst="rect">
              <a:avLst/>
            </a:prstGeom>
            <a:solidFill>
              <a:schemeClr val="lt1">
                <a:alpha val="89803"/>
              </a:schemeClr>
            </a:solidFill>
            <a:ln w="9525" cap="flat" cmpd="sng">
              <a:solidFill>
                <a:srgbClr val="57331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0"/>
            <p:cNvSpPr txBox="1"/>
            <p:nvPr/>
          </p:nvSpPr>
          <p:spPr>
            <a:xfrm>
              <a:off x="0" y="2412636"/>
              <a:ext cx="10657183" cy="2286900"/>
            </a:xfrm>
            <a:prstGeom prst="rect">
              <a:avLst/>
            </a:prstGeom>
            <a:noFill/>
            <a:ln>
              <a:noFill/>
            </a:ln>
          </p:spPr>
          <p:txBody>
            <a:bodyPr spcFirstLastPara="1" wrap="square" lIns="827100" tIns="458200" rIns="827100" bIns="156450" anchor="t" anchorCtr="0">
              <a:noAutofit/>
            </a:bodyPr>
            <a:lstStyle/>
            <a:p>
              <a:pPr marL="228600" marR="0" lvl="1" indent="-228600" algn="l" rtl="0">
                <a:lnSpc>
                  <a:spcPct val="90000"/>
                </a:lnSpc>
                <a:spcBef>
                  <a:spcPts val="0"/>
                </a:spcBef>
                <a:spcAft>
                  <a:spcPts val="0"/>
                </a:spcAft>
                <a:buClr>
                  <a:schemeClr val="dk1"/>
                </a:buClr>
                <a:buSzPts val="2200"/>
                <a:buFont typeface="Roboto Condensed"/>
                <a:buChar char="•"/>
              </a:pPr>
              <a:r>
                <a:rPr lang="en-US" sz="2200" b="0" i="0" u="none" strike="noStrike" cap="none">
                  <a:solidFill>
                    <a:schemeClr val="dk1"/>
                  </a:solidFill>
                  <a:latin typeface="Roboto Condensed"/>
                  <a:ea typeface="Roboto Condensed"/>
                  <a:cs typeface="Roboto Condensed"/>
                  <a:sym typeface="Roboto Condensed"/>
                </a:rPr>
                <a:t>Xác định mâu thuẫn trái tự nhiên giữa 3 câu thơ đầu với câu thơ cuối. Qua từ “thái bình” ở câu thơ cuối, em nhận ra sắc thái của tiếng cười trào phúng trong bài thơ là gì? Sắc thái của tiếng cười này có gì khác so với bài thơ “Lễ xướng danh khoa Đinh Dậu”? Tiếng cười trào phúng trong bài thơ hướng đến việc phê phán đối tượng trào phúng nào?</a:t>
              </a:r>
              <a:endParaRPr sz="2200" b="0" i="0" u="none" strike="noStrike" cap="none">
                <a:solidFill>
                  <a:schemeClr val="dk1"/>
                </a:solidFill>
                <a:latin typeface="Roboto Condensed"/>
                <a:ea typeface="Roboto Condensed"/>
                <a:cs typeface="Roboto Condensed"/>
                <a:sym typeface="Roboto Condensed"/>
              </a:endParaRPr>
            </a:p>
          </p:txBody>
        </p:sp>
        <p:sp>
          <p:nvSpPr>
            <p:cNvPr id="297" name="Google Shape;297;p10"/>
            <p:cNvSpPr/>
            <p:nvPr/>
          </p:nvSpPr>
          <p:spPr>
            <a:xfrm>
              <a:off x="532859" y="2087916"/>
              <a:ext cx="7460028" cy="649440"/>
            </a:xfrm>
            <a:prstGeom prst="roundRect">
              <a:avLst>
                <a:gd name="adj" fmla="val 16667"/>
              </a:avLst>
            </a:prstGeom>
            <a:gradFill>
              <a:gsLst>
                <a:gs pos="0">
                  <a:srgbClr val="AA9F9A"/>
                </a:gs>
                <a:gs pos="50000">
                  <a:srgbClr val="9E928D"/>
                </a:gs>
                <a:gs pos="100000">
                  <a:srgbClr val="8F7F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0"/>
            <p:cNvSpPr txBox="1"/>
            <p:nvPr/>
          </p:nvSpPr>
          <p:spPr>
            <a:xfrm>
              <a:off x="564562" y="2119619"/>
              <a:ext cx="7396622" cy="586034"/>
            </a:xfrm>
            <a:prstGeom prst="rect">
              <a:avLst/>
            </a:prstGeom>
            <a:noFill/>
            <a:ln>
              <a:noFill/>
            </a:ln>
          </p:spPr>
          <p:txBody>
            <a:bodyPr spcFirstLastPara="1" wrap="square" lIns="281950" tIns="0" rIns="281950" bIns="0" anchor="ctr" anchorCtr="0">
              <a:noAutofit/>
            </a:bodyPr>
            <a:lstStyle/>
            <a:p>
              <a:pPr marL="0" marR="0" lvl="0" indent="0" algn="l" rtl="0">
                <a:lnSpc>
                  <a:spcPct val="90000"/>
                </a:lnSpc>
                <a:spcBef>
                  <a:spcPts val="0"/>
                </a:spcBef>
                <a:spcAft>
                  <a:spcPts val="0"/>
                </a:spcAft>
                <a:buClr>
                  <a:schemeClr val="lt1"/>
                </a:buClr>
                <a:buSzPts val="2200"/>
                <a:buFont typeface="Roboto Condensed"/>
                <a:buNone/>
              </a:pPr>
              <a:r>
                <a:rPr lang="en-US" sz="2200" b="0" i="0">
                  <a:solidFill>
                    <a:schemeClr val="lt1"/>
                  </a:solidFill>
                  <a:latin typeface="Roboto Condensed"/>
                  <a:ea typeface="Roboto Condensed"/>
                  <a:cs typeface="Roboto Condensed"/>
                  <a:sym typeface="Roboto Condensed"/>
                </a:rPr>
                <a:t>Mật mã 2 (Nhóm 3 + 4)</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sp>
        <p:nvSpPr>
          <p:cNvPr id="10" name="文本框 9"/>
          <p:cNvSpPr txBox="1"/>
          <p:nvPr/>
        </p:nvSpPr>
        <p:spPr>
          <a:xfrm>
            <a:off x="1876889" y="2980289"/>
            <a:ext cx="81999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1.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Bộ</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máy</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quan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lại</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ở Lai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Tân</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97855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38" presetClass="entr" presetSubtype="0" accel="50000" fill="hold" grpId="0" nodeType="afterEffect">
                                  <p:stCondLst>
                                    <p:cond delay="0"/>
                                  </p:stCondLst>
                                  <p:iterate type="lt">
                                    <p:tmPct val="50000"/>
                                  </p:iterate>
                                  <p:childTnLst>
                                    <p:set>
                                      <p:cBhvr>
                                        <p:cTn id="12" dur="1" fill="hold">
                                          <p:stCondLst>
                                            <p:cond delay="0"/>
                                          </p:stCondLst>
                                        </p:cTn>
                                        <p:tgtEl>
                                          <p:spTgt spid="10"/>
                                        </p:tgtEl>
                                        <p:attrNameLst>
                                          <p:attrName>style.visibility</p:attrName>
                                        </p:attrNameLst>
                                      </p:cBhvr>
                                      <p:to>
                                        <p:strVal val="visible"/>
                                      </p:to>
                                    </p:set>
                                    <p:set>
                                      <p:cBhvr>
                                        <p:cTn id="13" dur="455" fill="hold">
                                          <p:stCondLst>
                                            <p:cond delay="0"/>
                                          </p:stCondLst>
                                        </p:cTn>
                                        <p:tgtEl>
                                          <p:spTgt spid="10"/>
                                        </p:tgtEl>
                                        <p:attrNameLst>
                                          <p:attrName>style.rotation</p:attrName>
                                        </p:attrNameLst>
                                      </p:cBhvr>
                                      <p:to>
                                        <p:strVal val="-45.0"/>
                                      </p:to>
                                    </p:set>
                                    <p:anim calcmode="lin" valueType="num">
                                      <p:cBhvr>
                                        <p:cTn id="14"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5"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6"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7"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18" fill="hold">
                            <p:stCondLst>
                              <p:cond delay="12300"/>
                            </p:stCondLst>
                            <p:childTnLst>
                              <p:par>
                                <p:cTn id="19" presetID="32" presetClass="emph" presetSubtype="0" fill="hold" grpId="1" nodeType="afterEffect">
                                  <p:stCondLst>
                                    <p:cond delay="0"/>
                                  </p:stCondLst>
                                  <p:iterate type="lt">
                                    <p:tmPct val="0"/>
                                  </p:iterate>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E180D4A7-C9FB-4DFB-919C-405C955672EB}">
      <p14:showEvtLst xmlns:p14="http://schemas.microsoft.com/office/powerpoint/2010/main">
        <p14:playEvt time="0" objId="1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2" name="Google Shape;328;p12">
            <a:extLst>
              <a:ext uri="{FF2B5EF4-FFF2-40B4-BE49-F238E27FC236}">
                <a16:creationId xmlns:a16="http://schemas.microsoft.com/office/drawing/2014/main" id="{B4DD4F44-1635-4245-1DEA-AC0FF8B04BB0}"/>
              </a:ext>
            </a:extLst>
          </p:cNvPr>
          <p:cNvSpPr txBox="1"/>
          <p:nvPr/>
        </p:nvSpPr>
        <p:spPr>
          <a:xfrm>
            <a:off x="4269387" y="291872"/>
            <a:ext cx="5009645" cy="507831"/>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a:ln>
                  <a:noFill/>
                </a:ln>
                <a:solidFill>
                  <a:srgbClr val="FF0000"/>
                </a:solidFill>
                <a:effectLst/>
                <a:uLnTx/>
                <a:uFillTx/>
                <a:latin typeface="Roboto Condensed"/>
                <a:ea typeface="Roboto Condensed"/>
                <a:cs typeface="Roboto Condensed"/>
                <a:sym typeface="Roboto Condensed"/>
              </a:rPr>
              <a:t> *</a:t>
            </a:r>
            <a:r>
              <a:rPr kumimoji="0" lang="en-US" sz="2700" b="1" i="0" u="none" strike="noStrike" kern="0" cap="none" spc="0" normalizeH="0" noProof="0">
                <a:ln>
                  <a:noFill/>
                </a:ln>
                <a:solidFill>
                  <a:srgbClr val="FF0000"/>
                </a:solidFill>
                <a:effectLst/>
                <a:uLnTx/>
                <a:uFillTx/>
                <a:latin typeface="Roboto Condensed"/>
                <a:ea typeface="Roboto Condensed"/>
                <a:cs typeface="Roboto Condensed"/>
                <a:sym typeface="Roboto Condensed"/>
              </a:rPr>
              <a:t> </a:t>
            </a:r>
            <a:r>
              <a:rPr kumimoji="0" lang="en-US" sz="2700" b="1" i="0" u="none" strike="noStrike" kern="0" cap="none" spc="0" normalizeH="0" baseline="0" noProof="0">
                <a:ln>
                  <a:noFill/>
                </a:ln>
                <a:solidFill>
                  <a:srgbClr val="FF0000"/>
                </a:solidFill>
                <a:effectLst/>
                <a:uLnTx/>
                <a:uFillTx/>
                <a:latin typeface="Roboto Condensed"/>
                <a:ea typeface="Roboto Condensed"/>
                <a:cs typeface="Roboto Condensed"/>
                <a:sym typeface="Roboto Condensed"/>
              </a:rPr>
              <a:t> Chân dung của các nhân vật </a:t>
            </a:r>
            <a:endParaRPr kumimoji="0" sz="1800" b="1" i="0" u="none" strike="noStrike" kern="0" cap="none" spc="0" normalizeH="0" baseline="0" noProof="0">
              <a:ln>
                <a:noFill/>
              </a:ln>
              <a:solidFill>
                <a:srgbClr val="FF0000"/>
              </a:solidFill>
              <a:effectLst/>
              <a:uLnTx/>
              <a:uFillTx/>
            </a:endParaRPr>
          </a:p>
        </p:txBody>
      </p:sp>
      <p:sp>
        <p:nvSpPr>
          <p:cNvPr id="3" name="Hộp Văn bản 2">
            <a:extLst>
              <a:ext uri="{FF2B5EF4-FFF2-40B4-BE49-F238E27FC236}">
                <a16:creationId xmlns:a16="http://schemas.microsoft.com/office/drawing/2014/main" id="{7B73B7A3-55E4-9DEF-A70B-8887DDEBEAEE}"/>
              </a:ext>
            </a:extLst>
          </p:cNvPr>
          <p:cNvSpPr txBox="1"/>
          <p:nvPr/>
        </p:nvSpPr>
        <p:spPr>
          <a:xfrm>
            <a:off x="465726" y="1198654"/>
            <a:ext cx="8813306" cy="1200329"/>
          </a:xfrm>
          <a:prstGeom prst="rect">
            <a:avLst/>
          </a:prstGeom>
          <a:noFill/>
        </p:spPr>
        <p:txBody>
          <a:bodyPr wrap="square">
            <a:spAutoFit/>
          </a:bodyPr>
          <a:lstStyle/>
          <a:p>
            <a:pPr>
              <a:buClr>
                <a:srgbClr val="FFFFFF"/>
              </a:buClr>
              <a:buSzPts val="2700"/>
              <a:buFont typeface="Roboto Condensed"/>
              <a:buNone/>
              <a:defRPr/>
            </a:pPr>
            <a:r>
              <a:rPr lang="vi-VN" sz="2400" b="1">
                <a:solidFill>
                  <a:srgbClr val="0C0C0C"/>
                </a:solidFill>
                <a:latin typeface="Roboto Condensed"/>
                <a:ea typeface="Roboto Condensed"/>
                <a:cs typeface="Roboto Condensed"/>
                <a:sym typeface="Roboto Condensed"/>
              </a:rPr>
              <a:t>- Ban trưởng:</a:t>
            </a:r>
            <a:r>
              <a:rPr lang="vi-VN" sz="2400">
                <a:solidFill>
                  <a:srgbClr val="0C0C0C"/>
                </a:solidFill>
                <a:latin typeface="Roboto Condensed"/>
                <a:ea typeface="Roboto Condensed"/>
                <a:cs typeface="Roboto Condensed"/>
                <a:sym typeface="Roboto Condensed"/>
              </a:rPr>
              <a:t> là người giám ngục, ngày ngày chỉ biết đánh bạc.</a:t>
            </a:r>
          </a:p>
          <a:p>
            <a:pPr>
              <a:buClr>
                <a:srgbClr val="FFFFFF"/>
              </a:buClr>
              <a:buSzPts val="2700"/>
              <a:buFont typeface="Roboto Condensed"/>
              <a:buNone/>
              <a:defRPr/>
            </a:pPr>
            <a:r>
              <a:rPr lang="vi-VN" sz="2400">
                <a:solidFill>
                  <a:srgbClr val="FF0000"/>
                </a:solidFill>
                <a:latin typeface="Roboto Condensed"/>
                <a:ea typeface="Roboto Condensed"/>
                <a:cs typeface="Roboto Condensed"/>
                <a:sym typeface="Roboto Condensed"/>
              </a:rPr>
              <a:t>-&gt; Nhà tù Tưởng Giới Thạch là 1 sòng bạc mà con bạc là người thực thi pháp luật.</a:t>
            </a:r>
          </a:p>
        </p:txBody>
      </p:sp>
      <p:sp>
        <p:nvSpPr>
          <p:cNvPr id="5" name="Hộp Văn bản 4">
            <a:extLst>
              <a:ext uri="{FF2B5EF4-FFF2-40B4-BE49-F238E27FC236}">
                <a16:creationId xmlns:a16="http://schemas.microsoft.com/office/drawing/2014/main" id="{DF7D1F6F-9F0C-7047-1E9C-B0A0DF78C211}"/>
              </a:ext>
            </a:extLst>
          </p:cNvPr>
          <p:cNvSpPr txBox="1"/>
          <p:nvPr/>
        </p:nvSpPr>
        <p:spPr>
          <a:xfrm>
            <a:off x="498634" y="2537482"/>
            <a:ext cx="9011126" cy="125124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2400" b="1" i="0" u="none" strike="noStrike" kern="0" cap="none" spc="0" normalizeH="0" baseline="0" noProof="0">
                <a:ln>
                  <a:noFill/>
                </a:ln>
                <a:solidFill>
                  <a:schemeClr val="tx1"/>
                </a:solidFill>
                <a:effectLst/>
                <a:uLnTx/>
                <a:uFillTx/>
                <a:latin typeface="Roboto Condensed"/>
                <a:ea typeface="Roboto Condensed"/>
                <a:cs typeface="Roboto Condensed"/>
                <a:sym typeface="Roboto Condensed"/>
              </a:rPr>
              <a:t>- Cảnh trưởng: </a:t>
            </a:r>
            <a:r>
              <a:rPr lang="en-US" sz="2400">
                <a:solidFill>
                  <a:prstClr val="black"/>
                </a:solidFill>
                <a:latin typeface="Times New Roman" panose="02020603050405020304" pitchFamily="18" charset="0"/>
                <a:ea typeface="+mn-ea"/>
                <a:cs typeface="Times New Roman" panose="02020603050405020304" pitchFamily="18" charset="0"/>
              </a:rPr>
              <a:t>Là người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nghiêm trị kẻ phạm pháp</a:t>
            </a:r>
            <a:r>
              <a:rPr lang="vi-VN" sz="2400" kern="100">
                <a:solidFill>
                  <a:prstClr val="black"/>
                </a:solidFill>
                <a:latin typeface="Times New Roman" panose="02020603050405020304" pitchFamily="18" charset="0"/>
                <a:ea typeface="+mn-ea"/>
                <a:cs typeface="Times New Roman" panose="02020603050405020304" pitchFamily="18" charset="0"/>
              </a:rPr>
              <a:t> lại tham lam c</a:t>
            </a:r>
            <a:r>
              <a:rPr kumimoji="0" lang="vi-VN" sz="2400" i="0" u="none" strike="noStrike" kern="0" cap="none" spc="0" normalizeH="0" baseline="0" noProof="0">
                <a:ln>
                  <a:noFill/>
                </a:ln>
                <a:solidFill>
                  <a:schemeClr val="tx1"/>
                </a:solidFill>
                <a:effectLst/>
                <a:uLnTx/>
                <a:uFillTx/>
                <a:latin typeface="Times New Roman" panose="02020603050405020304" pitchFamily="18" charset="0"/>
                <a:ea typeface="Roboto Condensed"/>
                <a:cs typeface="Times New Roman" panose="02020603050405020304" pitchFamily="18" charset="0"/>
                <a:sym typeface="Roboto Condensed"/>
              </a:rPr>
              <a:t>ố tình bòn vét, ăn đút lót của phạm nhân.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2400" i="0" u="none" strike="noStrike" kern="0" cap="none" spc="0" normalizeH="0" baseline="0" noProof="0">
                <a:ln>
                  <a:noFill/>
                </a:ln>
                <a:solidFill>
                  <a:srgbClr val="FF0000"/>
                </a:solidFill>
                <a:effectLst/>
                <a:uLnTx/>
                <a:uFillTx/>
                <a:latin typeface="Times New Roman" panose="02020603050405020304" pitchFamily="18" charset="0"/>
                <a:ea typeface="Roboto Condensed"/>
                <a:cs typeface="Times New Roman" panose="02020603050405020304" pitchFamily="18" charset="0"/>
                <a:sym typeface="Roboto Condensed"/>
              </a:rPr>
              <a:t>-&gt; Nói lên sự đê tiện thối nát của nhà tù dưới thời Tưởng Giới Thạch</a:t>
            </a:r>
            <a:endParaRPr kumimoji="0" lang="vi-VN" sz="240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7" name="Hộp Văn bản 6">
            <a:extLst>
              <a:ext uri="{FF2B5EF4-FFF2-40B4-BE49-F238E27FC236}">
                <a16:creationId xmlns:a16="http://schemas.microsoft.com/office/drawing/2014/main" id="{B5234B83-9759-449B-D762-4F9B7E9BCBB8}"/>
              </a:ext>
            </a:extLst>
          </p:cNvPr>
          <p:cNvSpPr txBox="1"/>
          <p:nvPr/>
        </p:nvSpPr>
        <p:spPr>
          <a:xfrm>
            <a:off x="465726" y="3927221"/>
            <a:ext cx="904403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FFFF"/>
              </a:buClr>
              <a:buSzPts val="2700"/>
              <a:buFont typeface="Roboto Condensed"/>
              <a:buNone/>
              <a:tabLst/>
              <a:defRPr/>
            </a:pPr>
            <a:r>
              <a:rPr kumimoji="0" lang="vi-VN" sz="2400" b="1" i="0" u="none" strike="noStrike" kern="0" cap="none" spc="0" normalizeH="0" baseline="0" noProof="0">
                <a:ln>
                  <a:noFill/>
                </a:ln>
                <a:solidFill>
                  <a:schemeClr val="tx1"/>
                </a:solidFill>
                <a:effectLst/>
                <a:uLnTx/>
                <a:uFillTx/>
                <a:latin typeface="Roboto Condensed"/>
                <a:ea typeface="Roboto Condensed"/>
                <a:cs typeface="Roboto Condensed"/>
                <a:sym typeface="Roboto Condensed"/>
              </a:rPr>
              <a:t>- Huyện trưởng: </a:t>
            </a:r>
            <a:r>
              <a:rPr kumimoji="0" lang="vi-VN" sz="2400" i="0" u="none" strike="noStrike" kern="0" cap="none" spc="0" normalizeH="0" baseline="0" noProof="0">
                <a:ln>
                  <a:noFill/>
                </a:ln>
                <a:solidFill>
                  <a:schemeClr val="tx1"/>
                </a:solidFill>
                <a:effectLst/>
                <a:uLnTx/>
                <a:uFillTx/>
                <a:latin typeface="Roboto Condensed"/>
                <a:ea typeface="Roboto Condensed"/>
                <a:cs typeface="Roboto Condensed"/>
                <a:sym typeface="Roboto Condensed"/>
              </a:rPr>
              <a:t>Là cán cân công lí, bảo vệ cuộc sống bình yên cho người dân thì </a:t>
            </a:r>
            <a:r>
              <a:rPr kumimoji="0" lang="vi-VN" sz="2400" b="1" i="1" u="none" strike="noStrike" kern="0" cap="none" spc="0" normalizeH="0" baseline="0" noProof="0">
                <a:ln>
                  <a:noFill/>
                </a:ln>
                <a:solidFill>
                  <a:schemeClr val="tx1"/>
                </a:solidFill>
                <a:effectLst/>
                <a:uLnTx/>
                <a:uFillTx/>
                <a:latin typeface="Roboto Condensed"/>
                <a:ea typeface="Roboto Condensed"/>
                <a:cs typeface="Roboto Condensed"/>
                <a:sym typeface="Roboto Condensed"/>
              </a:rPr>
              <a:t>“</a:t>
            </a:r>
            <a:r>
              <a:rPr kumimoji="0" lang="vi-VN" sz="2400" b="0" i="1" u="none" strike="noStrike" kern="0" cap="none" spc="0" normalizeH="0" baseline="0" noProof="0">
                <a:ln>
                  <a:noFill/>
                </a:ln>
                <a:solidFill>
                  <a:schemeClr val="tx1"/>
                </a:solidFill>
                <a:effectLst/>
                <a:uLnTx/>
                <a:uFillTx/>
                <a:latin typeface="Roboto Condensed"/>
                <a:ea typeface="Roboto Condensed"/>
                <a:cs typeface="Roboto Condensed"/>
                <a:sym typeface="Roboto Condensed"/>
              </a:rPr>
              <a:t>chong đèn làm việc công” </a:t>
            </a:r>
            <a:r>
              <a:rPr kumimoji="0" lang="vi-VN" sz="2400" b="0" i="0" u="none" strike="noStrike" kern="0" cap="none" spc="0" normalizeH="0" baseline="0" noProof="0">
                <a:ln>
                  <a:noFill/>
                </a:ln>
                <a:solidFill>
                  <a:schemeClr val="tx1"/>
                </a:solidFill>
                <a:effectLst/>
                <a:uLnTx/>
                <a:uFillTx/>
                <a:latin typeface="Roboto Condensed"/>
                <a:ea typeface="Roboto Condensed"/>
                <a:cs typeface="Roboto Condensed"/>
                <a:sym typeface="Roboto Condensed"/>
              </a:rPr>
              <a:t>thực chất </a:t>
            </a:r>
            <a:r>
              <a:rPr lang="vi-VN" sz="2400">
                <a:solidFill>
                  <a:schemeClr val="tx1"/>
                </a:solidFill>
                <a:latin typeface="Roboto Condensed"/>
                <a:ea typeface="Roboto Condensed"/>
                <a:cs typeface="Roboto Condensed"/>
                <a:sym typeface="Roboto Condensed"/>
              </a:rPr>
              <a:t>là</a:t>
            </a:r>
            <a:r>
              <a:rPr kumimoji="0" lang="vi-VN" sz="2400" b="0" i="0" u="none" strike="noStrike" kern="0" cap="none" spc="0" normalizeH="0" baseline="0" noProof="0">
                <a:ln>
                  <a:noFill/>
                </a:ln>
                <a:solidFill>
                  <a:schemeClr val="tx1"/>
                </a:solidFill>
                <a:effectLst/>
                <a:uLnTx/>
                <a:uFillTx/>
                <a:latin typeface="Roboto Condensed"/>
                <a:ea typeface="Roboto Condensed"/>
                <a:cs typeface="Roboto Condensed"/>
                <a:sym typeface="Roboto Condensed"/>
              </a:rPr>
              <a:t> hút thuốc phiện</a:t>
            </a:r>
            <a:r>
              <a:rPr lang="vi-VN" sz="2400">
                <a:solidFill>
                  <a:schemeClr val="tx1"/>
                </a:solidFill>
                <a:latin typeface="Roboto Condensed"/>
                <a:ea typeface="Roboto Condensed"/>
                <a:cs typeface="Roboto Condensed"/>
                <a:sym typeface="Roboto Condensed"/>
              </a:rPr>
              <a:t> – </a:t>
            </a:r>
            <a:r>
              <a:rPr lang="vi-VN" sz="2400" i="1">
                <a:solidFill>
                  <a:schemeClr val="tx1"/>
                </a:solidFill>
                <a:latin typeface="Roboto Condensed"/>
                <a:ea typeface="Roboto Condensed"/>
                <a:cs typeface="Roboto Condensed"/>
                <a:sym typeface="Roboto Condensed"/>
              </a:rPr>
              <a:t>“thiêu thăng”</a:t>
            </a:r>
            <a:r>
              <a:rPr kumimoji="0" lang="vi-VN" sz="2400" b="0" i="1" u="none" strike="noStrike" kern="0" cap="none" spc="0" normalizeH="0" baseline="0" noProof="0">
                <a:ln>
                  <a:noFill/>
                </a:ln>
                <a:solidFill>
                  <a:schemeClr val="tx1"/>
                </a:solidFill>
                <a:effectLst/>
                <a:uLnTx/>
                <a:uFillTx/>
                <a:latin typeface="Roboto Condensed"/>
                <a:ea typeface="Roboto Condensed"/>
                <a:cs typeface="Roboto Condensed"/>
                <a:sym typeface="Roboto Condensed"/>
              </a:rPr>
              <a:t> </a:t>
            </a:r>
            <a:endParaRPr kumimoji="0" lang="vi-VN" sz="2400" b="0" i="1" u="none" strike="noStrike" kern="0" cap="none" spc="0" normalizeH="0" baseline="0" noProof="0">
              <a:ln>
                <a:noFill/>
              </a:ln>
              <a:solidFill>
                <a:schemeClr val="tx1"/>
              </a:solidFill>
              <a:effectLst/>
              <a:uLnTx/>
              <a:uFillTx/>
              <a:latin typeface="Arial"/>
              <a:cs typeface="Arial"/>
              <a:sym typeface="Arial"/>
            </a:endParaRPr>
          </a:p>
        </p:txBody>
      </p:sp>
      <p:sp>
        <p:nvSpPr>
          <p:cNvPr id="8" name="Ngoặc móc Phải 7">
            <a:extLst>
              <a:ext uri="{FF2B5EF4-FFF2-40B4-BE49-F238E27FC236}">
                <a16:creationId xmlns:a16="http://schemas.microsoft.com/office/drawing/2014/main" id="{E84E0ED2-1203-99AD-8C05-349CE43EDE63}"/>
              </a:ext>
            </a:extLst>
          </p:cNvPr>
          <p:cNvSpPr/>
          <p:nvPr/>
        </p:nvSpPr>
        <p:spPr>
          <a:xfrm>
            <a:off x="9279032" y="1378963"/>
            <a:ext cx="470264" cy="345172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vi-VN"/>
          </a:p>
        </p:txBody>
      </p:sp>
      <p:sp>
        <p:nvSpPr>
          <p:cNvPr id="9" name="Hộp Văn bản 8">
            <a:extLst>
              <a:ext uri="{FF2B5EF4-FFF2-40B4-BE49-F238E27FC236}">
                <a16:creationId xmlns:a16="http://schemas.microsoft.com/office/drawing/2014/main" id="{9CC296B7-557B-00A5-154D-59236FD6BABE}"/>
              </a:ext>
            </a:extLst>
          </p:cNvPr>
          <p:cNvSpPr txBox="1"/>
          <p:nvPr/>
        </p:nvSpPr>
        <p:spPr>
          <a:xfrm>
            <a:off x="9749296" y="1082098"/>
            <a:ext cx="2364377" cy="452431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Thủ pháp nghệ liệt kê tặng tiến -&gt; Mức độ trào phúng mỉa mai, châm biếm tăng dần</a:t>
            </a:r>
          </a:p>
          <a:p>
            <a:r>
              <a:rPr lang="en-US" sz="2400">
                <a:solidFill>
                  <a:srgbClr val="FF0000"/>
                </a:solidFill>
                <a:latin typeface="Times New Roman" panose="02020603050405020304" pitchFamily="18" charset="0"/>
                <a:cs typeface="Times New Roman" panose="02020603050405020304" pitchFamily="18" charset="0"/>
              </a:rPr>
              <a:t>- G</a:t>
            </a:r>
            <a:r>
              <a:rPr kumimoji="0" lang="en-US" sz="240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iọng điệu bình thản, lạnh lùng -&gt; Thái độ phê phán khi thì thẳng thắn, khi thì kín đáo</a:t>
            </a:r>
            <a:endParaRPr lang="vi-VN" sz="2400">
              <a:solidFill>
                <a:srgbClr val="FF000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90600527-069D-2672-7A3D-BD77EBFDE529}"/>
              </a:ext>
            </a:extLst>
          </p:cNvPr>
          <p:cNvSpPr txBox="1"/>
          <p:nvPr/>
        </p:nvSpPr>
        <p:spPr>
          <a:xfrm>
            <a:off x="250432" y="5216908"/>
            <a:ext cx="8671499" cy="125124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24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Sự thối nát, xấu xa, vô trách nhiệm của bọn quan lại hành pháp nhưng lại phạm pháp – một chân dung lớn đầy đủ, trọn vẹn về xã hội Trung Hoa quốc dân đảng lúc bấy giờ.</a:t>
            </a:r>
            <a:endParaRPr kumimoji="0" lang="vi-VN" sz="2400" b="1" i="0" u="none" strike="noStrike" kern="1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1492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fade">
                                      <p:cBhvr>
                                        <p:cTn id="40" dur="500"/>
                                        <p:tgtEl>
                                          <p:spTgt spid="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2" name="Google Shape;328;p12">
            <a:extLst>
              <a:ext uri="{FF2B5EF4-FFF2-40B4-BE49-F238E27FC236}">
                <a16:creationId xmlns:a16="http://schemas.microsoft.com/office/drawing/2014/main" id="{B4DD4F44-1635-4245-1DEA-AC0FF8B04BB0}"/>
              </a:ext>
            </a:extLst>
          </p:cNvPr>
          <p:cNvSpPr txBox="1"/>
          <p:nvPr/>
        </p:nvSpPr>
        <p:spPr>
          <a:xfrm>
            <a:off x="4269387" y="291872"/>
            <a:ext cx="5009645" cy="5078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a:ln>
                  <a:noFill/>
                </a:ln>
                <a:solidFill>
                  <a:srgbClr val="FF0000"/>
                </a:solidFill>
                <a:effectLst/>
                <a:uLnTx/>
                <a:uFillTx/>
                <a:latin typeface="Roboto Condensed"/>
                <a:ea typeface="Roboto Condensed"/>
                <a:cs typeface="Roboto Condensed"/>
                <a:sym typeface="Roboto Condensed"/>
              </a:rPr>
              <a:t> *  Chân dung của các nhân vật </a:t>
            </a:r>
            <a:endParaRPr kumimoji="0" sz="1800" b="1" i="0" u="none" strike="noStrike" kern="0" cap="none" spc="0" normalizeH="0" baseline="0" noProof="0">
              <a:ln>
                <a:noFill/>
              </a:ln>
              <a:solidFill>
                <a:srgbClr val="FF0000"/>
              </a:solidFill>
              <a:effectLst/>
              <a:uLnTx/>
              <a:uFillTx/>
              <a:latin typeface="Arial"/>
              <a:cs typeface="Arial"/>
              <a:sym typeface="Arial"/>
            </a:endParaRPr>
          </a:p>
        </p:txBody>
      </p:sp>
      <p:sp>
        <p:nvSpPr>
          <p:cNvPr id="3" name="Hộp Văn bản 2">
            <a:extLst>
              <a:ext uri="{FF2B5EF4-FFF2-40B4-BE49-F238E27FC236}">
                <a16:creationId xmlns:a16="http://schemas.microsoft.com/office/drawing/2014/main" id="{7B73B7A3-55E4-9DEF-A70B-8887DDEBEAEE}"/>
              </a:ext>
            </a:extLst>
          </p:cNvPr>
          <p:cNvSpPr txBox="1"/>
          <p:nvPr/>
        </p:nvSpPr>
        <p:spPr>
          <a:xfrm>
            <a:off x="465726" y="1198654"/>
            <a:ext cx="881330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FFFF"/>
              </a:buClr>
              <a:buSzPts val="2700"/>
              <a:buFont typeface="Roboto Condensed"/>
              <a:buNone/>
              <a:tabLst/>
              <a:defRPr/>
            </a:pPr>
            <a:r>
              <a:rPr kumimoji="0" lang="vi-VN" sz="2400" b="1" i="0" u="none" strike="noStrike" kern="0" cap="none" spc="0" normalizeH="0" baseline="0" noProof="0">
                <a:ln>
                  <a:noFill/>
                </a:ln>
                <a:solidFill>
                  <a:srgbClr val="0C0C0C"/>
                </a:solidFill>
                <a:effectLst/>
                <a:uLnTx/>
                <a:uFillTx/>
                <a:latin typeface="Roboto Condensed"/>
                <a:ea typeface="Roboto Condensed"/>
                <a:cs typeface="Roboto Condensed"/>
                <a:sym typeface="Roboto Condensed"/>
              </a:rPr>
              <a:t>- Ban trưởng:</a:t>
            </a:r>
            <a:r>
              <a:rPr kumimoji="0" lang="vi-VN" sz="2400" b="0" i="0" u="none" strike="noStrike" kern="0" cap="none" spc="0" normalizeH="0" baseline="0" noProof="0">
                <a:ln>
                  <a:noFill/>
                </a:ln>
                <a:solidFill>
                  <a:srgbClr val="0C0C0C"/>
                </a:solidFill>
                <a:effectLst/>
                <a:uLnTx/>
                <a:uFillTx/>
                <a:latin typeface="Roboto Condensed"/>
                <a:ea typeface="Roboto Condensed"/>
                <a:cs typeface="Roboto Condensed"/>
                <a:sym typeface="Roboto Condensed"/>
              </a:rPr>
              <a:t> là người giám ngục, ngày ngày chỉ biết đánh bạc.</a:t>
            </a:r>
          </a:p>
          <a:p>
            <a:pPr marL="0" marR="0" lvl="0" indent="0" algn="l" defTabSz="914400" rtl="0" eaLnBrk="1" fontAlgn="auto" latinLnBrk="0" hangingPunct="1">
              <a:lnSpc>
                <a:spcPct val="100000"/>
              </a:lnSpc>
              <a:spcBef>
                <a:spcPts val="0"/>
              </a:spcBef>
              <a:spcAft>
                <a:spcPts val="0"/>
              </a:spcAft>
              <a:buClr>
                <a:srgbClr val="FFFFFF"/>
              </a:buClr>
              <a:buSzPts val="2700"/>
              <a:buFont typeface="Roboto Condensed"/>
              <a:buNone/>
              <a:tabLst/>
              <a:defRPr/>
            </a:pPr>
            <a:r>
              <a:rPr kumimoji="0" lang="vi-VN" sz="2400" b="0" i="0" u="none" strike="noStrike" kern="0" cap="none" spc="0" normalizeH="0" baseline="0" noProof="0">
                <a:ln>
                  <a:noFill/>
                </a:ln>
                <a:solidFill>
                  <a:srgbClr val="FF0000"/>
                </a:solidFill>
                <a:effectLst/>
                <a:uLnTx/>
                <a:uFillTx/>
                <a:latin typeface="Roboto Condensed"/>
                <a:ea typeface="Roboto Condensed"/>
                <a:cs typeface="Roboto Condensed"/>
                <a:sym typeface="Roboto Condensed"/>
              </a:rPr>
              <a:t>-&gt; Nhà tù Tưởng Giới Thạch là 1 sòng bạc mà con bạc là người thực thi pháp luật.</a:t>
            </a:r>
          </a:p>
        </p:txBody>
      </p:sp>
      <p:sp>
        <p:nvSpPr>
          <p:cNvPr id="5" name="Hộp Văn bản 4">
            <a:extLst>
              <a:ext uri="{FF2B5EF4-FFF2-40B4-BE49-F238E27FC236}">
                <a16:creationId xmlns:a16="http://schemas.microsoft.com/office/drawing/2014/main" id="{DF7D1F6F-9F0C-7047-1E9C-B0A0DF78C211}"/>
              </a:ext>
            </a:extLst>
          </p:cNvPr>
          <p:cNvSpPr txBox="1"/>
          <p:nvPr/>
        </p:nvSpPr>
        <p:spPr>
          <a:xfrm>
            <a:off x="498634" y="2537482"/>
            <a:ext cx="9011126" cy="125124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2400" b="1"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 Cảnh trưởng: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Là người nghiêm trị kẻ phạm pháp</a:t>
            </a:r>
            <a:r>
              <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lại tham lam c</a:t>
            </a:r>
            <a:r>
              <a:rPr kumimoji="0" lang="vi-VN" sz="2400" b="0" i="0" u="none" strike="noStrike" kern="0" cap="none" spc="0" normalizeH="0" baseline="0" noProof="0">
                <a:ln>
                  <a:noFill/>
                </a:ln>
                <a:solidFill>
                  <a:srgbClr val="000000"/>
                </a:solidFill>
                <a:effectLst/>
                <a:uLnTx/>
                <a:uFillTx/>
                <a:latin typeface="Times New Roman" panose="02020603050405020304" pitchFamily="18" charset="0"/>
                <a:ea typeface="Roboto Condensed"/>
                <a:cs typeface="Times New Roman" panose="02020603050405020304" pitchFamily="18" charset="0"/>
                <a:sym typeface="Roboto Condensed"/>
              </a:rPr>
              <a:t>ố tình bòn vét, ăn đút lót của phạm nhân.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2400" b="0" i="0" u="none" strike="noStrike" kern="0" cap="none" spc="0" normalizeH="0" baseline="0" noProof="0">
                <a:ln>
                  <a:noFill/>
                </a:ln>
                <a:solidFill>
                  <a:srgbClr val="FF0000"/>
                </a:solidFill>
                <a:effectLst/>
                <a:uLnTx/>
                <a:uFillTx/>
                <a:latin typeface="Times New Roman" panose="02020603050405020304" pitchFamily="18" charset="0"/>
                <a:ea typeface="Roboto Condensed"/>
                <a:cs typeface="Times New Roman" panose="02020603050405020304" pitchFamily="18" charset="0"/>
                <a:sym typeface="Roboto Condensed"/>
              </a:rPr>
              <a:t>-&gt; Nói lên sự đê tiện thối nát của nhà tù dưới thời Tưởng Giới Thạch</a:t>
            </a:r>
            <a:endParaRPr kumimoji="0" lang="vi-VN" sz="24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7" name="Hộp Văn bản 6">
            <a:extLst>
              <a:ext uri="{FF2B5EF4-FFF2-40B4-BE49-F238E27FC236}">
                <a16:creationId xmlns:a16="http://schemas.microsoft.com/office/drawing/2014/main" id="{B5234B83-9759-449B-D762-4F9B7E9BCBB8}"/>
              </a:ext>
            </a:extLst>
          </p:cNvPr>
          <p:cNvSpPr txBox="1"/>
          <p:nvPr/>
        </p:nvSpPr>
        <p:spPr>
          <a:xfrm>
            <a:off x="465726" y="3927221"/>
            <a:ext cx="904403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FFFF"/>
              </a:buClr>
              <a:buSzPts val="2700"/>
              <a:buFont typeface="Roboto Condensed"/>
              <a:buNone/>
              <a:tabLst/>
              <a:defRPr/>
            </a:pPr>
            <a:r>
              <a:rPr kumimoji="0" lang="vi-VN" sz="2400" b="1"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 Huyện trưởng: </a:t>
            </a:r>
            <a:r>
              <a:rPr kumimoji="0" lang="vi-VN" sz="24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Là cán cân công lí, bảo vệ cuộc sống bình yên cho người dân thì </a:t>
            </a:r>
            <a:r>
              <a:rPr kumimoji="0" lang="vi-VN" sz="2400" b="1" i="1"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a:t>
            </a:r>
            <a:r>
              <a:rPr kumimoji="0" lang="vi-VN" sz="2400" b="0" i="1"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chong đèn làm việc công” </a:t>
            </a:r>
            <a:r>
              <a:rPr kumimoji="0" lang="vi-VN" sz="24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thực chất là hút thuốc phiện – </a:t>
            </a:r>
            <a:r>
              <a:rPr kumimoji="0" lang="vi-VN" sz="2400" b="0" i="1"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“thiêu thăng” </a:t>
            </a:r>
            <a:endParaRPr kumimoji="0" lang="vi-VN" sz="2400" b="0" i="1" u="none" strike="noStrike" kern="0" cap="none" spc="0" normalizeH="0" baseline="0" noProof="0">
              <a:ln>
                <a:noFill/>
              </a:ln>
              <a:solidFill>
                <a:srgbClr val="000000"/>
              </a:solidFill>
              <a:effectLst/>
              <a:uLnTx/>
              <a:uFillTx/>
              <a:latin typeface="Arial"/>
              <a:cs typeface="Arial"/>
              <a:sym typeface="Arial"/>
            </a:endParaRPr>
          </a:p>
        </p:txBody>
      </p:sp>
      <p:sp>
        <p:nvSpPr>
          <p:cNvPr id="8" name="Ngoặc móc Phải 7">
            <a:extLst>
              <a:ext uri="{FF2B5EF4-FFF2-40B4-BE49-F238E27FC236}">
                <a16:creationId xmlns:a16="http://schemas.microsoft.com/office/drawing/2014/main" id="{E84E0ED2-1203-99AD-8C05-349CE43EDE63}"/>
              </a:ext>
            </a:extLst>
          </p:cNvPr>
          <p:cNvSpPr/>
          <p:nvPr/>
        </p:nvSpPr>
        <p:spPr>
          <a:xfrm>
            <a:off x="9279032" y="1378963"/>
            <a:ext cx="470264" cy="345172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
        <p:nvSpPr>
          <p:cNvPr id="9" name="Hộp Văn bản 8">
            <a:extLst>
              <a:ext uri="{FF2B5EF4-FFF2-40B4-BE49-F238E27FC236}">
                <a16:creationId xmlns:a16="http://schemas.microsoft.com/office/drawing/2014/main" id="{9CC296B7-557B-00A5-154D-59236FD6BABE}"/>
              </a:ext>
            </a:extLst>
          </p:cNvPr>
          <p:cNvSpPr txBox="1"/>
          <p:nvPr/>
        </p:nvSpPr>
        <p:spPr>
          <a:xfrm>
            <a:off x="9749296" y="1082098"/>
            <a:ext cx="236437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Thủ pháp nghệ liệt kê tặng tiến -&gt; Mức độ trào phúng mỉa mai, châm biếm tăng dần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 Giọng điệu bình thản, lạnh lùng -&gt; Thái độ phê phán khi thì thẳng thắn, khi thì kín đáo</a:t>
            </a:r>
            <a:endParaRPr kumimoji="0" lang="vi-VN" sz="24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1" name="Hộp Văn bản 10">
            <a:extLst>
              <a:ext uri="{FF2B5EF4-FFF2-40B4-BE49-F238E27FC236}">
                <a16:creationId xmlns:a16="http://schemas.microsoft.com/office/drawing/2014/main" id="{90600527-069D-2672-7A3D-BD77EBFDE529}"/>
              </a:ext>
            </a:extLst>
          </p:cNvPr>
          <p:cNvSpPr txBox="1"/>
          <p:nvPr/>
        </p:nvSpPr>
        <p:spPr>
          <a:xfrm>
            <a:off x="250432" y="5216908"/>
            <a:ext cx="8671499" cy="125124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2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Sự thối nát, xấu xa, vô trách nhiệm của bọn quan lại hành pháp nhưng lại phạm pháp – một chân dung lớn đầy đủ, trọn vẹn về xã hội Trung Hoa quốc dân đảng lúc bấy giờ.</a:t>
            </a:r>
            <a:endParaRPr kumimoji="0" lang="vi-VN" sz="2400" b="1"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66093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5"/>
          <p:cNvSpPr txBox="1"/>
          <p:nvPr/>
        </p:nvSpPr>
        <p:spPr>
          <a:xfrm>
            <a:off x="5735960" y="465751"/>
            <a:ext cx="5009645"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rgbClr val="FF0000"/>
                </a:solidFill>
                <a:latin typeface="Roboto Condensed"/>
                <a:ea typeface="Roboto Condensed"/>
                <a:cs typeface="Roboto Condensed"/>
                <a:sym typeface="Roboto Condensed"/>
              </a:rPr>
              <a:t>2. Thái độ châm biếm của tác giả</a:t>
            </a:r>
            <a:endParaRPr sz="2700" b="1">
              <a:solidFill>
                <a:srgbClr val="FF0000"/>
              </a:solidFill>
              <a:latin typeface="Roboto Condensed"/>
              <a:ea typeface="Roboto Condensed"/>
              <a:cs typeface="Roboto Condensed"/>
              <a:sym typeface="Roboto Condensed"/>
            </a:endParaRPr>
          </a:p>
        </p:txBody>
      </p:sp>
      <p:grpSp>
        <p:nvGrpSpPr>
          <p:cNvPr id="368" name="Google Shape;368;p15"/>
          <p:cNvGrpSpPr/>
          <p:nvPr/>
        </p:nvGrpSpPr>
        <p:grpSpPr>
          <a:xfrm>
            <a:off x="350970" y="1460124"/>
            <a:ext cx="11745236" cy="5233226"/>
            <a:chOff x="0" y="758"/>
            <a:chExt cx="10225136" cy="5012437"/>
          </a:xfrm>
        </p:grpSpPr>
        <p:sp>
          <p:nvSpPr>
            <p:cNvPr id="369" name="Google Shape;369;p15"/>
            <p:cNvSpPr/>
            <p:nvPr/>
          </p:nvSpPr>
          <p:spPr>
            <a:xfrm>
              <a:off x="0" y="3516975"/>
              <a:ext cx="10225136" cy="149622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rot="10800000">
              <a:off x="0" y="758"/>
              <a:ext cx="10225136" cy="3740416"/>
            </a:xfrm>
            <a:prstGeom prst="upArrowCallout">
              <a:avLst>
                <a:gd name="adj1" fmla="val 25000"/>
                <a:gd name="adj2" fmla="val 25000"/>
                <a:gd name="adj3" fmla="val 25000"/>
                <a:gd name="adj4" fmla="val 64977"/>
              </a:avLst>
            </a:prstGeom>
            <a:gradFill>
              <a:gsLst>
                <a:gs pos="0">
                  <a:schemeClr val="lt1"/>
                </a:gs>
                <a:gs pos="50000">
                  <a:schemeClr val="lt1"/>
                </a:gs>
                <a:gs pos="100000">
                  <a:schemeClr val="lt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txBox="1"/>
            <p:nvPr/>
          </p:nvSpPr>
          <p:spPr>
            <a:xfrm>
              <a:off x="0" y="758"/>
              <a:ext cx="10225136" cy="1312886"/>
            </a:xfrm>
            <a:prstGeom prst="rect">
              <a:avLst/>
            </a:prstGeom>
            <a:noFill/>
            <a:ln>
              <a:noFill/>
            </a:ln>
          </p:spPr>
          <p:txBody>
            <a:bodyPr spcFirstLastPara="1" wrap="square" lIns="192000" tIns="192000" rIns="192000" bIns="192000" anchor="t" anchorCtr="0">
              <a:noAutofit/>
            </a:bodyPr>
            <a:lstStyle/>
            <a:p>
              <a:pPr marL="0" marR="0" lvl="0" indent="0" rtl="0">
                <a:lnSpc>
                  <a:spcPct val="90000"/>
                </a:lnSpc>
                <a:spcBef>
                  <a:spcPts val="0"/>
                </a:spcBef>
                <a:spcAft>
                  <a:spcPts val="0"/>
                </a:spcAft>
                <a:buClr>
                  <a:schemeClr val="dk1"/>
                </a:buClr>
                <a:buSzPts val="2700"/>
                <a:buFont typeface="Roboto Condensed"/>
                <a:buNone/>
              </a:pPr>
              <a:r>
                <a:rPr lang="en-US" sz="2700" b="1" i="0" u="none">
                  <a:solidFill>
                    <a:schemeClr val="dk1"/>
                  </a:solidFill>
                  <a:latin typeface="Roboto Condensed"/>
                  <a:ea typeface="Roboto Condensed"/>
                  <a:cs typeface="Roboto Condensed"/>
                  <a:sym typeface="Roboto Condensed"/>
                </a:rPr>
                <a:t>                                        Mâu thuẫn trái tự nhiên </a:t>
              </a:r>
              <a:endParaRPr sz="2700" b="1" i="0">
                <a:solidFill>
                  <a:schemeClr val="dk1"/>
                </a:solidFill>
                <a:latin typeface="Roboto Condensed"/>
                <a:ea typeface="Roboto Condensed"/>
                <a:cs typeface="Roboto Condensed"/>
                <a:sym typeface="Roboto Condensed"/>
              </a:endParaRPr>
            </a:p>
          </p:txBody>
        </p:sp>
        <p:sp>
          <p:nvSpPr>
            <p:cNvPr id="373" name="Google Shape;373;p15"/>
            <p:cNvSpPr/>
            <p:nvPr/>
          </p:nvSpPr>
          <p:spPr>
            <a:xfrm>
              <a:off x="128837" y="842207"/>
              <a:ext cx="3716480" cy="1496219"/>
            </a:xfrm>
            <a:prstGeom prst="rect">
              <a:avLst/>
            </a:prstGeom>
            <a:solidFill>
              <a:schemeClr val="lt1">
                <a:alpha val="89803"/>
              </a:schemeClr>
            </a:solidFill>
            <a:ln w="9525" cap="flat" cmpd="sng">
              <a:solidFill>
                <a:srgbClr val="4E3B2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4688050" y="814017"/>
              <a:ext cx="5381342" cy="1496220"/>
            </a:xfrm>
            <a:prstGeom prst="rect">
              <a:avLst/>
            </a:prstGeom>
            <a:solidFill>
              <a:schemeClr val="lt1">
                <a:alpha val="89803"/>
              </a:schemeClr>
            </a:solidFill>
            <a:ln w="9525" cap="flat" cmpd="sng">
              <a:solidFill>
                <a:srgbClr val="4E3B2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76;p15">
            <a:extLst>
              <a:ext uri="{FF2B5EF4-FFF2-40B4-BE49-F238E27FC236}">
                <a16:creationId xmlns:a16="http://schemas.microsoft.com/office/drawing/2014/main" id="{7C87A3EB-CC3A-22D1-A7DD-ED82464F10AE}"/>
              </a:ext>
            </a:extLst>
          </p:cNvPr>
          <p:cNvSpPr txBox="1"/>
          <p:nvPr/>
        </p:nvSpPr>
        <p:spPr>
          <a:xfrm>
            <a:off x="5735960" y="2277957"/>
            <a:ext cx="6181349" cy="1496219"/>
          </a:xfrm>
          <a:prstGeom prst="rect">
            <a:avLst/>
          </a:prstGeom>
          <a:noFill/>
          <a:ln>
            <a:noFill/>
          </a:ln>
        </p:spPr>
        <p:txBody>
          <a:bodyPr spcFirstLastPara="1" wrap="square" lIns="184900" tIns="33000" rIns="184900" bIns="33000" anchor="ctr" anchorCtr="0">
            <a:noAutofit/>
          </a:bodyPr>
          <a:lstStyle/>
          <a:p>
            <a:pPr marR="0" lvl="0" defTabSz="914400" rtl="0" eaLnBrk="1" fontAlgn="auto" latinLnBrk="0" hangingPunct="1">
              <a:lnSpc>
                <a:spcPct val="90000"/>
              </a:lnSpc>
              <a:spcBef>
                <a:spcPts val="0"/>
              </a:spcBef>
              <a:spcAft>
                <a:spcPts val="0"/>
              </a:spcAft>
              <a:buClr>
                <a:srgbClr val="000000"/>
              </a:buClr>
              <a:buSzPts val="2600"/>
              <a:buFont typeface="Roboto Condensed"/>
              <a:buNone/>
              <a:tabLst/>
              <a:defRPr/>
            </a:pPr>
            <a:r>
              <a:rPr kumimoji="0" lang="en-US" sz="24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 - Câu</a:t>
            </a:r>
            <a:r>
              <a:rPr kumimoji="0" lang="en-US" sz="2400" b="0" i="0" u="none" strike="noStrike" kern="0" cap="none" spc="0" normalizeH="0" noProof="0">
                <a:ln>
                  <a:noFill/>
                </a:ln>
                <a:solidFill>
                  <a:srgbClr val="000000"/>
                </a:solidFill>
                <a:effectLst/>
                <a:uLnTx/>
                <a:uFillTx/>
                <a:latin typeface="Roboto Condensed"/>
                <a:ea typeface="Roboto Condensed"/>
                <a:cs typeface="Roboto Condensed"/>
                <a:sym typeface="Roboto Condensed"/>
              </a:rPr>
              <a:t> cuối </a:t>
            </a:r>
            <a:r>
              <a:rPr kumimoji="0" lang="en-US" sz="24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“Trời đất Lai Tân vẫn thái bình”</a:t>
            </a:r>
          </a:p>
          <a:p>
            <a:pPr marL="0" marR="0" lvl="0" indent="0" algn="l" defTabSz="914400" rtl="0" eaLnBrk="1" fontAlgn="auto" latinLnBrk="0" hangingPunct="1">
              <a:lnSpc>
                <a:spcPct val="90000"/>
              </a:lnSpc>
              <a:spcBef>
                <a:spcPts val="0"/>
              </a:spcBef>
              <a:spcAft>
                <a:spcPts val="0"/>
              </a:spcAft>
              <a:buClr>
                <a:srgbClr val="000000"/>
              </a:buClr>
              <a:buSzPts val="2600"/>
              <a:buFont typeface="Roboto Condensed"/>
              <a:buNone/>
              <a:tabLst/>
              <a:defRPr/>
            </a:pPr>
            <a:r>
              <a:rPr kumimoji="0" lang="en-US" sz="2400" b="0" i="0" u="none" strike="noStrike" kern="0" cap="none" spc="0" normalizeH="0" baseline="0" noProof="0">
                <a:ln>
                  <a:noFill/>
                </a:ln>
                <a:solidFill>
                  <a:srgbClr val="FF0000"/>
                </a:solidFill>
                <a:effectLst/>
                <a:uLnTx/>
                <a:uFillTx/>
                <a:latin typeface="Roboto Condensed"/>
                <a:ea typeface="Roboto Condensed"/>
                <a:cs typeface="Roboto Condensed"/>
                <a:sym typeface="Roboto Condensed"/>
              </a:rPr>
              <a:t>-&gt; Lời nhận xét rất thản nhiên như một lời khen ngợi nhưng lại phơi bày thực trạng xã hội bê</a:t>
            </a:r>
            <a:r>
              <a:rPr kumimoji="0" lang="en-US" sz="2400" b="0" i="0" u="none" strike="noStrike" kern="0" cap="none" spc="0" normalizeH="0" noProof="0">
                <a:ln>
                  <a:noFill/>
                </a:ln>
                <a:solidFill>
                  <a:srgbClr val="FF0000"/>
                </a:solidFill>
                <a:effectLst/>
                <a:uLnTx/>
                <a:uFillTx/>
                <a:latin typeface="Roboto Condensed"/>
                <a:ea typeface="Roboto Condensed"/>
                <a:cs typeface="Roboto Condensed"/>
                <a:sym typeface="Roboto Condensed"/>
              </a:rPr>
              <a:t> tha, thối nát của</a:t>
            </a:r>
            <a:r>
              <a:rPr kumimoji="0" lang="en-US" sz="2400" b="0" i="0" u="none" strike="noStrike" kern="0" cap="none" spc="0" normalizeH="0" baseline="0" noProof="0">
                <a:ln>
                  <a:noFill/>
                </a:ln>
                <a:solidFill>
                  <a:srgbClr val="FF0000"/>
                </a:solidFill>
                <a:effectLst/>
                <a:uLnTx/>
                <a:uFillTx/>
                <a:latin typeface="Roboto Condensed"/>
                <a:ea typeface="Roboto Condensed"/>
                <a:cs typeface="Roboto Condensed"/>
                <a:sym typeface="Roboto Condensed"/>
              </a:rPr>
              <a:t> Trung Quốc lúc bấy giờ.</a:t>
            </a:r>
            <a:endParaRPr kumimoji="0" sz="2400" b="0" i="0" u="none" strike="noStrike" kern="0" cap="none" spc="0" normalizeH="0" baseline="0" noProof="0">
              <a:ln>
                <a:noFill/>
              </a:ln>
              <a:solidFill>
                <a:srgbClr val="FF0000"/>
              </a:solidFill>
              <a:effectLst/>
              <a:uLnTx/>
              <a:uFillTx/>
              <a:latin typeface="Roboto Condensed"/>
              <a:ea typeface="Roboto Condensed"/>
              <a:cs typeface="Roboto Condensed"/>
              <a:sym typeface="Roboto Condensed"/>
            </a:endParaRPr>
          </a:p>
        </p:txBody>
      </p:sp>
      <p:sp>
        <p:nvSpPr>
          <p:cNvPr id="5" name="Google Shape;374;p15">
            <a:extLst>
              <a:ext uri="{FF2B5EF4-FFF2-40B4-BE49-F238E27FC236}">
                <a16:creationId xmlns:a16="http://schemas.microsoft.com/office/drawing/2014/main" id="{B3F86F58-3E48-6674-6D87-D52B5ECC1E23}"/>
              </a:ext>
            </a:extLst>
          </p:cNvPr>
          <p:cNvSpPr txBox="1"/>
          <p:nvPr/>
        </p:nvSpPr>
        <p:spPr>
          <a:xfrm>
            <a:off x="707805" y="2301573"/>
            <a:ext cx="3851292" cy="1496219"/>
          </a:xfrm>
          <a:prstGeom prst="rect">
            <a:avLst/>
          </a:prstGeom>
          <a:noFill/>
          <a:ln>
            <a:noFill/>
          </a:ln>
        </p:spPr>
        <p:txBody>
          <a:bodyPr spcFirstLastPara="1" wrap="square" lIns="184900" tIns="33000" rIns="184900" bIns="33000" anchor="ctr" anchorCtr="0">
            <a:noAutofit/>
          </a:bodyPr>
          <a:lstStyle/>
          <a:p>
            <a:pPr marL="0" marR="0" lvl="0" indent="0" algn="just" defTabSz="914400" rtl="0" eaLnBrk="1" fontAlgn="auto" latinLnBrk="0" hangingPunct="1">
              <a:lnSpc>
                <a:spcPct val="90000"/>
              </a:lnSpc>
              <a:spcBef>
                <a:spcPts val="0"/>
              </a:spcBef>
              <a:spcAft>
                <a:spcPts val="0"/>
              </a:spcAft>
              <a:buClr>
                <a:srgbClr val="000000"/>
              </a:buClr>
              <a:buSzPts val="2600"/>
              <a:buFont typeface="Roboto Condensed"/>
              <a:buNone/>
              <a:tabLst/>
              <a:defRPr/>
            </a:pPr>
            <a:r>
              <a:rPr kumimoji="0" lang="en-US" sz="26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Ba câu đầu kể về những việc bất bình thường theo lẽ thường</a:t>
            </a:r>
            <a:endParaRPr kumimoji="0" sz="26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endParaRPr>
          </a:p>
        </p:txBody>
      </p:sp>
      <p:sp>
        <p:nvSpPr>
          <p:cNvPr id="6" name="Google Shape;370;p15">
            <a:extLst>
              <a:ext uri="{FF2B5EF4-FFF2-40B4-BE49-F238E27FC236}">
                <a16:creationId xmlns:a16="http://schemas.microsoft.com/office/drawing/2014/main" id="{6DFDF934-2B09-F137-59FB-414376290CD0}"/>
              </a:ext>
            </a:extLst>
          </p:cNvPr>
          <p:cNvSpPr txBox="1"/>
          <p:nvPr/>
        </p:nvSpPr>
        <p:spPr>
          <a:xfrm>
            <a:off x="325004" y="5375494"/>
            <a:ext cx="11745235" cy="1020102"/>
          </a:xfrm>
          <a:prstGeom prst="rect">
            <a:avLst/>
          </a:prstGeom>
          <a:noFill/>
          <a:ln>
            <a:noFill/>
          </a:ln>
        </p:spPr>
        <p:txBody>
          <a:bodyPr spcFirstLastPara="1" wrap="square" lIns="184900" tIns="184900" rIns="184900" bIns="1849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600"/>
              <a:buFont typeface="Roboto Condensed"/>
              <a:buNone/>
              <a:tabLst/>
              <a:defRPr/>
            </a:pPr>
            <a:r>
              <a:rPr kumimoji="0" lang="en-US" sz="26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=&gt; Với</a:t>
            </a:r>
            <a:r>
              <a:rPr kumimoji="0" lang="en-US" sz="2600" b="0" i="0" u="none" strike="noStrike" kern="0" cap="none" spc="0" normalizeH="0" noProof="0">
                <a:ln>
                  <a:noFill/>
                </a:ln>
                <a:solidFill>
                  <a:srgbClr val="000000"/>
                </a:solidFill>
                <a:effectLst/>
                <a:uLnTx/>
                <a:uFillTx/>
                <a:latin typeface="Roboto Condensed"/>
                <a:ea typeface="Roboto Condensed"/>
                <a:cs typeface="Roboto Condensed"/>
                <a:sym typeface="Roboto Condensed"/>
              </a:rPr>
              <a:t> nghệ thuật đối nhà thơ đã chỉ ra c</a:t>
            </a:r>
            <a:r>
              <a:rPr kumimoji="0" lang="en-US" sz="26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ái bất thường bỗng chốc trở thành bình thường</a:t>
            </a:r>
            <a:r>
              <a:rPr kumimoji="0" lang="en-US" sz="2600" b="0" i="0" u="none" strike="noStrike" kern="0" cap="none" spc="0" normalizeH="0" noProof="0">
                <a:ln>
                  <a:noFill/>
                </a:ln>
                <a:solidFill>
                  <a:srgbClr val="000000"/>
                </a:solidFill>
                <a:effectLst/>
                <a:uLnTx/>
                <a:uFillTx/>
                <a:latin typeface="Roboto Condensed"/>
                <a:ea typeface="Roboto Condensed"/>
                <a:cs typeface="Roboto Condensed"/>
                <a:sym typeface="Roboto Condensed"/>
              </a:rPr>
              <a:t> “thái bình” -&gt; Cho thấy sự tàn ác, nhẫn tâm của tầng lớp quan lại Trung Quốc -&gt; </a:t>
            </a:r>
            <a:r>
              <a:rPr kumimoji="0" lang="en-US" sz="26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 </a:t>
            </a:r>
            <a:r>
              <a:rPr lang="en-US" sz="2600" noProof="0">
                <a:latin typeface="Roboto Condensed"/>
                <a:ea typeface="Roboto Condensed"/>
                <a:cs typeface="Roboto Condensed"/>
                <a:sym typeface="Roboto Condensed"/>
              </a:rPr>
              <a:t>Đ</a:t>
            </a:r>
            <a:r>
              <a:rPr kumimoji="0" lang="en-US" sz="26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ó là tiếng cười mỉa</a:t>
            </a:r>
            <a:r>
              <a:rPr kumimoji="0" lang="en-US" sz="2600" b="0" i="0" u="none" strike="noStrike" kern="0" cap="none" spc="0" normalizeH="0" noProof="0">
                <a:ln>
                  <a:noFill/>
                </a:ln>
                <a:solidFill>
                  <a:srgbClr val="000000"/>
                </a:solidFill>
                <a:effectLst/>
                <a:uLnTx/>
                <a:uFillTx/>
                <a:latin typeface="Roboto Condensed"/>
                <a:ea typeface="Roboto Condensed"/>
                <a:cs typeface="Roboto Condensed"/>
                <a:sym typeface="Roboto Condensed"/>
              </a:rPr>
              <a:t> mai, đả kích mạnh mẽ sự thối nát của bộ máy chính quyền Trung Hoa</a:t>
            </a:r>
            <a:r>
              <a:rPr kumimoji="0" lang="en-US" sz="26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rPr>
              <a:t>.</a:t>
            </a:r>
            <a:endParaRPr kumimoji="0" sz="2600" b="0" i="0" u="none" strike="noStrike" kern="0" cap="none" spc="0" normalizeH="0" baseline="0" noProof="0">
              <a:ln>
                <a:noFill/>
              </a:ln>
              <a:solidFill>
                <a:srgbClr val="000000"/>
              </a:solidFill>
              <a:effectLst/>
              <a:uLnTx/>
              <a:uFillTx/>
              <a:latin typeface="Roboto Condensed"/>
              <a:ea typeface="Roboto Condensed"/>
              <a:cs typeface="Roboto Condensed"/>
              <a:sym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50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4"/>
          <p:cNvSpPr txBox="1"/>
          <p:nvPr/>
        </p:nvSpPr>
        <p:spPr>
          <a:xfrm>
            <a:off x="4352354" y="435221"/>
            <a:ext cx="7243875"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i="1">
                <a:solidFill>
                  <a:srgbClr val="FF0000"/>
                </a:solidFill>
                <a:latin typeface="Roboto Condensed"/>
                <a:ea typeface="Roboto Condensed"/>
                <a:cs typeface="Roboto Condensed"/>
                <a:sym typeface="Roboto Condensed"/>
              </a:rPr>
              <a:t>? Chỉ ra giọng điệu trào phúng của bài thơ? </a:t>
            </a:r>
            <a:endParaRPr sz="2700" b="1" i="1">
              <a:solidFill>
                <a:srgbClr val="FF0000"/>
              </a:solidFill>
              <a:latin typeface="Roboto Condensed"/>
              <a:ea typeface="Roboto Condensed"/>
              <a:cs typeface="Roboto Condensed"/>
              <a:sym typeface="Roboto Condensed"/>
            </a:endParaRPr>
          </a:p>
        </p:txBody>
      </p:sp>
      <p:grpSp>
        <p:nvGrpSpPr>
          <p:cNvPr id="349" name="Google Shape;349;p14"/>
          <p:cNvGrpSpPr/>
          <p:nvPr/>
        </p:nvGrpSpPr>
        <p:grpSpPr>
          <a:xfrm>
            <a:off x="855809" y="1249328"/>
            <a:ext cx="10801200" cy="5051480"/>
            <a:chOff x="0" y="0"/>
            <a:chExt cx="10801200" cy="5051480"/>
          </a:xfrm>
        </p:grpSpPr>
        <p:sp>
          <p:nvSpPr>
            <p:cNvPr id="350" name="Google Shape;350;p14"/>
            <p:cNvSpPr/>
            <p:nvPr/>
          </p:nvSpPr>
          <p:spPr>
            <a:xfrm>
              <a:off x="0" y="0"/>
              <a:ext cx="9181020" cy="1515444"/>
            </a:xfrm>
            <a:prstGeom prst="roundRect">
              <a:avLst>
                <a:gd name="adj" fmla="val 10000"/>
              </a:avLst>
            </a:prstGeom>
            <a:gradFill>
              <a:gsLst>
                <a:gs pos="0">
                  <a:srgbClr val="9A9A9A"/>
                </a:gs>
                <a:gs pos="50000">
                  <a:srgbClr val="8D8D8D"/>
                </a:gs>
                <a:gs pos="100000">
                  <a:srgbClr val="7878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txBox="1"/>
            <p:nvPr/>
          </p:nvSpPr>
          <p:spPr>
            <a:xfrm>
              <a:off x="44386" y="44386"/>
              <a:ext cx="8914999" cy="1426672"/>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lt1"/>
                </a:buClr>
                <a:buSzPts val="2700"/>
                <a:buFont typeface="Roboto Condensed"/>
                <a:buNone/>
              </a:pPr>
              <a:r>
                <a:rPr lang="en-US" sz="2700" b="0" i="0" u="none">
                  <a:solidFill>
                    <a:schemeClr val="lt1"/>
                  </a:solidFill>
                  <a:latin typeface="Roboto Condensed"/>
                  <a:ea typeface="Roboto Condensed"/>
                  <a:cs typeface="Roboto Condensed"/>
                  <a:sym typeface="Roboto Condensed"/>
                </a:rPr>
                <a:t>Ba hình tượng (</a:t>
              </a:r>
              <a:r>
                <a:rPr lang="en-US" sz="2700" b="0" i="1" u="none">
                  <a:solidFill>
                    <a:schemeClr val="lt1"/>
                  </a:solidFill>
                  <a:latin typeface="Roboto Condensed"/>
                  <a:ea typeface="Roboto Condensed"/>
                  <a:cs typeface="Roboto Condensed"/>
                  <a:sym typeface="Roboto Condensed"/>
                </a:rPr>
                <a:t>Ban trưởng, Cảnh trưởng, Huyện trưởng</a:t>
              </a:r>
              <a:r>
                <a:rPr lang="en-US" sz="2700" b="0" i="0" u="none">
                  <a:solidFill>
                    <a:schemeClr val="lt1"/>
                  </a:solidFill>
                  <a:latin typeface="Roboto Condensed"/>
                  <a:ea typeface="Roboto Condensed"/>
                  <a:cs typeface="Roboto Condensed"/>
                  <a:sym typeface="Roboto Condensed"/>
                </a:rPr>
                <a:t>) gắn liền với ba hiện tượng (</a:t>
              </a:r>
              <a:r>
                <a:rPr lang="en-US" sz="2700" b="0" i="1" u="none">
                  <a:solidFill>
                    <a:schemeClr val="lt1"/>
                  </a:solidFill>
                  <a:latin typeface="Roboto Condensed"/>
                  <a:ea typeface="Roboto Condensed"/>
                  <a:cs typeface="Roboto Condensed"/>
                  <a:sym typeface="Roboto Condensed"/>
                </a:rPr>
                <a:t>đánh b</a:t>
              </a:r>
              <a:r>
                <a:rPr lang="en-US" sz="2700" i="1">
                  <a:solidFill>
                    <a:schemeClr val="lt1"/>
                  </a:solidFill>
                  <a:latin typeface="Roboto Condensed"/>
                  <a:ea typeface="Roboto Condensed"/>
                  <a:cs typeface="Roboto Condensed"/>
                  <a:sym typeface="Roboto Condensed"/>
                </a:rPr>
                <a:t>ài</a:t>
              </a:r>
              <a:r>
                <a:rPr lang="en-US" sz="2700" b="0" i="1" u="none">
                  <a:solidFill>
                    <a:schemeClr val="lt1"/>
                  </a:solidFill>
                  <a:latin typeface="Roboto Condensed"/>
                  <a:ea typeface="Roboto Condensed"/>
                  <a:cs typeface="Roboto Condensed"/>
                  <a:sym typeface="Roboto Condensed"/>
                </a:rPr>
                <a:t>, ăn hối lộ, hút thuốc phiện</a:t>
              </a:r>
              <a:r>
                <a:rPr lang="en-US" sz="2700" b="0" i="0" u="none">
                  <a:solidFill>
                    <a:schemeClr val="lt1"/>
                  </a:solidFill>
                  <a:latin typeface="Roboto Condensed"/>
                  <a:ea typeface="Roboto Condensed"/>
                  <a:cs typeface="Roboto Condensed"/>
                  <a:sym typeface="Roboto Condensed"/>
                </a:rPr>
                <a:t>)</a:t>
              </a:r>
              <a:endParaRPr sz="2700" b="0" i="0">
                <a:solidFill>
                  <a:schemeClr val="lt1"/>
                </a:solidFill>
                <a:latin typeface="Roboto Condensed"/>
                <a:ea typeface="Roboto Condensed"/>
                <a:cs typeface="Roboto Condensed"/>
                <a:sym typeface="Roboto Condensed"/>
              </a:endParaRPr>
            </a:p>
          </p:txBody>
        </p:sp>
        <p:sp>
          <p:nvSpPr>
            <p:cNvPr id="352" name="Google Shape;352;p14"/>
            <p:cNvSpPr/>
            <p:nvPr/>
          </p:nvSpPr>
          <p:spPr>
            <a:xfrm>
              <a:off x="810090" y="1768018"/>
              <a:ext cx="9181020" cy="1515444"/>
            </a:xfrm>
            <a:prstGeom prst="roundRect">
              <a:avLst>
                <a:gd name="adj" fmla="val 10000"/>
              </a:avLst>
            </a:prstGeom>
            <a:gradFill>
              <a:gsLst>
                <a:gs pos="0">
                  <a:srgbClr val="ADA9A9"/>
                </a:gs>
                <a:gs pos="50000">
                  <a:srgbClr val="A19D9D"/>
                </a:gs>
                <a:gs pos="100000">
                  <a:srgbClr val="928D8D"/>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txBox="1"/>
            <p:nvPr/>
          </p:nvSpPr>
          <p:spPr>
            <a:xfrm>
              <a:off x="854476" y="1812404"/>
              <a:ext cx="9136633" cy="1426672"/>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lt1"/>
                </a:buClr>
                <a:buSzPts val="2700"/>
                <a:buFont typeface="Roboto Condensed"/>
                <a:buNone/>
              </a:pPr>
              <a:r>
                <a:rPr lang="en-US" sz="2700" b="0" i="0" u="none">
                  <a:solidFill>
                    <a:schemeClr val="lt1"/>
                  </a:solidFill>
                  <a:latin typeface="Roboto Condensed"/>
                  <a:ea typeface="Roboto Condensed"/>
                  <a:cs typeface="Roboto Condensed"/>
                  <a:sym typeface="Roboto Condensed"/>
                </a:rPr>
                <a:t>Những sự việc này thậm chí còn xảy ra phổ biến (</a:t>
              </a:r>
              <a:r>
                <a:rPr lang="en-US" sz="2700" b="0" i="1" u="none">
                  <a:solidFill>
                    <a:schemeClr val="lt1"/>
                  </a:solidFill>
                  <a:latin typeface="Roboto Condensed"/>
                  <a:ea typeface="Roboto Condensed"/>
                  <a:cs typeface="Roboto Condensed"/>
                  <a:sym typeface="Roboto Condensed"/>
                </a:rPr>
                <a:t>ngày ngày, đêm đêm, y nguyên như cũ</a:t>
              </a:r>
              <a:r>
                <a:rPr lang="en-US" sz="2700" b="0" i="0" u="none">
                  <a:solidFill>
                    <a:schemeClr val="lt1"/>
                  </a:solidFill>
                  <a:latin typeface="Roboto Condensed"/>
                  <a:ea typeface="Roboto Condensed"/>
                  <a:cs typeface="Roboto Condensed"/>
                  <a:sym typeface="Roboto Condensed"/>
                </a:rPr>
                <a:t>...) </a:t>
              </a:r>
              <a:endParaRPr/>
            </a:p>
          </p:txBody>
        </p:sp>
        <p:sp>
          <p:nvSpPr>
            <p:cNvPr id="354" name="Google Shape;354;p14"/>
            <p:cNvSpPr/>
            <p:nvPr/>
          </p:nvSpPr>
          <p:spPr>
            <a:xfrm>
              <a:off x="1620180" y="3536036"/>
              <a:ext cx="9181020" cy="1515444"/>
            </a:xfrm>
            <a:prstGeom prst="roundRect">
              <a:avLst>
                <a:gd name="adj" fmla="val 10000"/>
              </a:avLst>
            </a:prstGeom>
            <a:gradFill>
              <a:gsLst>
                <a:gs pos="0">
                  <a:srgbClr val="D9D4D4"/>
                </a:gs>
                <a:gs pos="50000">
                  <a:srgbClr val="D0CACA"/>
                </a:gs>
                <a:gs pos="100000">
                  <a:srgbClr val="CAC3C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txBox="1"/>
            <p:nvPr/>
          </p:nvSpPr>
          <p:spPr>
            <a:xfrm>
              <a:off x="1866912" y="3620463"/>
              <a:ext cx="8934288" cy="1426672"/>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dk1"/>
                </a:buClr>
                <a:buSzPts val="2700"/>
                <a:buFont typeface="Roboto Condensed"/>
                <a:buNone/>
              </a:pPr>
              <a:r>
                <a:rPr lang="en-US" sz="2700" b="0" i="0" u="none">
                  <a:solidFill>
                    <a:schemeClr val="dk1"/>
                  </a:solidFill>
                  <a:latin typeface="Roboto Condensed"/>
                  <a:ea typeface="Roboto Condensed"/>
                  <a:cs typeface="Roboto Condensed"/>
                  <a:sym typeface="Roboto Condensed"/>
                </a:rPr>
                <a:t>Những hiện tượng </a:t>
              </a:r>
              <a:r>
                <a:rPr lang="en-US" sz="2700">
                  <a:solidFill>
                    <a:schemeClr val="dk1"/>
                  </a:solidFill>
                  <a:latin typeface="Roboto Condensed"/>
                  <a:ea typeface="Roboto Condensed"/>
                  <a:cs typeface="Roboto Condensed"/>
                  <a:sym typeface="Roboto Condensed"/>
                </a:rPr>
                <a:t>này</a:t>
              </a:r>
              <a:r>
                <a:rPr lang="en-US" sz="2700" b="0" i="0" u="none">
                  <a:solidFill>
                    <a:schemeClr val="dk1"/>
                  </a:solidFill>
                  <a:latin typeface="Roboto Condensed"/>
                  <a:ea typeface="Roboto Condensed"/>
                  <a:cs typeface="Roboto Condensed"/>
                  <a:sym typeface="Roboto Condensed"/>
                </a:rPr>
                <a:t> đủ để chúng ta kết luận xã hội Lai Tân đang rất rối loạn. Tuy nhiên, tác gỉa lại kết luận  là cuộc sống vẫn “thái bình”.</a:t>
              </a:r>
              <a:endParaRPr sz="2700" b="0" i="0">
                <a:solidFill>
                  <a:schemeClr val="dk1"/>
                </a:solidFill>
                <a:latin typeface="Roboto Condensed"/>
                <a:ea typeface="Roboto Condensed"/>
                <a:cs typeface="Roboto Condensed"/>
                <a:sym typeface="Roboto Condensed"/>
              </a:endParaRPr>
            </a:p>
          </p:txBody>
        </p:sp>
        <p:sp>
          <p:nvSpPr>
            <p:cNvPr id="356" name="Google Shape;356;p14"/>
            <p:cNvSpPr/>
            <p:nvPr/>
          </p:nvSpPr>
          <p:spPr>
            <a:xfrm>
              <a:off x="8195981" y="1149211"/>
              <a:ext cx="985038" cy="985038"/>
            </a:xfrm>
            <a:prstGeom prst="downArrow">
              <a:avLst>
                <a:gd name="adj1" fmla="val 55000"/>
                <a:gd name="adj2" fmla="val 45000"/>
              </a:avLst>
            </a:prstGeom>
            <a:solidFill>
              <a:srgbClr val="CACACA">
                <a:alpha val="89803"/>
              </a:srgbClr>
            </a:solidFill>
            <a:ln w="9525" cap="flat" cmpd="sng">
              <a:solidFill>
                <a:srgbClr val="CACA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txBox="1"/>
            <p:nvPr/>
          </p:nvSpPr>
          <p:spPr>
            <a:xfrm>
              <a:off x="8417615" y="1149211"/>
              <a:ext cx="541770" cy="74124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endParaRPr sz="3600" b="0" i="0">
                <a:solidFill>
                  <a:schemeClr val="lt1"/>
                </a:solidFill>
                <a:latin typeface="Roboto Condensed"/>
                <a:ea typeface="Roboto Condensed"/>
                <a:cs typeface="Roboto Condensed"/>
                <a:sym typeface="Roboto Condensed"/>
              </a:endParaRPr>
            </a:p>
          </p:txBody>
        </p:sp>
        <p:sp>
          <p:nvSpPr>
            <p:cNvPr id="358" name="Google Shape;358;p14"/>
            <p:cNvSpPr/>
            <p:nvPr/>
          </p:nvSpPr>
          <p:spPr>
            <a:xfrm>
              <a:off x="9006071" y="2907127"/>
              <a:ext cx="985038" cy="985038"/>
            </a:xfrm>
            <a:prstGeom prst="downArrow">
              <a:avLst>
                <a:gd name="adj1" fmla="val 55000"/>
                <a:gd name="adj2" fmla="val 45000"/>
              </a:avLst>
            </a:prstGeom>
            <a:solidFill>
              <a:srgbClr val="E2DFDF">
                <a:alpha val="89803"/>
              </a:srgbClr>
            </a:solidFill>
            <a:ln w="9525" cap="flat" cmpd="sng">
              <a:solidFill>
                <a:srgbClr val="E2DFD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txBox="1"/>
            <p:nvPr/>
          </p:nvSpPr>
          <p:spPr>
            <a:xfrm>
              <a:off x="9227705" y="2907127"/>
              <a:ext cx="541770" cy="74124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Arial"/>
                <a:buNone/>
              </a:pPr>
              <a:endParaRPr sz="3600" b="0" i="0">
                <a:solidFill>
                  <a:schemeClr val="lt1"/>
                </a:solidFill>
                <a:latin typeface="Roboto Condensed"/>
                <a:ea typeface="Roboto Condensed"/>
                <a:cs typeface="Roboto Condensed"/>
                <a:sym typeface="Roboto Condens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6"/>
          <p:cNvSpPr/>
          <p:nvPr/>
        </p:nvSpPr>
        <p:spPr>
          <a:xfrm>
            <a:off x="593283" y="1407974"/>
            <a:ext cx="2603350" cy="4889218"/>
          </a:xfrm>
          <a:custGeom>
            <a:avLst/>
            <a:gdLst/>
            <a:ahLst/>
            <a:cxnLst/>
            <a:rect l="l" t="t" r="r" b="b"/>
            <a:pathLst>
              <a:path w="3705039" h="6958244" extrusionOk="0">
                <a:moveTo>
                  <a:pt x="0" y="0"/>
                </a:moveTo>
                <a:lnTo>
                  <a:pt x="3705039" y="0"/>
                </a:lnTo>
                <a:lnTo>
                  <a:pt x="3705039" y="6958244"/>
                </a:lnTo>
                <a:lnTo>
                  <a:pt x="0" y="6958244"/>
                </a:lnTo>
                <a:lnTo>
                  <a:pt x="0" y="0"/>
                </a:lnTo>
                <a:close/>
              </a:path>
            </a:pathLst>
          </a:custGeom>
          <a:blipFill rotWithShape="1">
            <a:blip r:embed="rId3">
              <a:alphaModFix/>
            </a:blip>
            <a:stretch>
              <a:fillRect/>
            </a:stretch>
          </a:blipFill>
          <a:ln>
            <a:noFill/>
          </a:ln>
        </p:spPr>
        <p:txBody>
          <a:bodyPr/>
          <a:lstStyle/>
          <a:p>
            <a:endParaRPr lang="vi-VN"/>
          </a:p>
        </p:txBody>
      </p:sp>
      <p:grpSp>
        <p:nvGrpSpPr>
          <p:cNvPr id="383" name="Google Shape;383;p16"/>
          <p:cNvGrpSpPr/>
          <p:nvPr/>
        </p:nvGrpSpPr>
        <p:grpSpPr>
          <a:xfrm>
            <a:off x="3472147" y="1930068"/>
            <a:ext cx="8125138" cy="4488678"/>
            <a:chOff x="1430" y="464994"/>
            <a:chExt cx="8125138" cy="4488678"/>
          </a:xfrm>
        </p:grpSpPr>
        <p:sp>
          <p:nvSpPr>
            <p:cNvPr id="384" name="Google Shape;384;p16"/>
            <p:cNvSpPr/>
            <p:nvPr/>
          </p:nvSpPr>
          <p:spPr>
            <a:xfrm rot="5400000">
              <a:off x="770734" y="750213"/>
              <a:ext cx="2317259" cy="3855867"/>
            </a:xfrm>
            <a:prstGeom prst="corner">
              <a:avLst>
                <a:gd name="adj1" fmla="val 16120"/>
                <a:gd name="adj2" fmla="val 16110"/>
              </a:avLst>
            </a:prstGeom>
            <a:solidFill>
              <a:schemeClr val="lt1"/>
            </a:solidFill>
            <a:ln w="12700" cap="flat" cmpd="sng">
              <a:solidFill>
                <a:srgbClr val="46352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383926" y="1902286"/>
              <a:ext cx="3481098" cy="30513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txBox="1"/>
            <p:nvPr/>
          </p:nvSpPr>
          <p:spPr>
            <a:xfrm>
              <a:off x="383926" y="1902286"/>
              <a:ext cx="3481098" cy="3051386"/>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Roboto Condensed"/>
                <a:buNone/>
              </a:pPr>
              <a:r>
                <a:rPr lang="en-US" sz="2400" b="0" i="0" u="none">
                  <a:solidFill>
                    <a:schemeClr val="dk1"/>
                  </a:solidFill>
                  <a:latin typeface="Roboto Condensed"/>
                  <a:ea typeface="Roboto Condensed"/>
                  <a:cs typeface="Roboto Condensed"/>
                  <a:sym typeface="Roboto Condensed"/>
                </a:rPr>
                <a:t>Bài thơ được viết vào giai đoạn đất nước Trung Quốc bị phát xít Nhật xâm lược, nhân dân Trung Quốc phải rên xiết dưới sự thông trị của ngoại bang và sâu mọt trong bộ máy quan lại chính quyền Tường Giới Thạch.</a:t>
              </a:r>
              <a:endParaRPr sz="2400" b="0" i="0">
                <a:solidFill>
                  <a:schemeClr val="dk1"/>
                </a:solidFill>
                <a:latin typeface="Roboto Condensed"/>
                <a:ea typeface="Roboto Condensed"/>
                <a:cs typeface="Roboto Condensed"/>
                <a:sym typeface="Roboto Condensed"/>
              </a:endParaRPr>
            </a:p>
          </p:txBody>
        </p:sp>
        <p:sp>
          <p:nvSpPr>
            <p:cNvPr id="387" name="Google Shape;387;p16"/>
            <p:cNvSpPr/>
            <p:nvPr/>
          </p:nvSpPr>
          <p:spPr>
            <a:xfrm>
              <a:off x="3208213" y="466339"/>
              <a:ext cx="656811" cy="656811"/>
            </a:xfrm>
            <a:prstGeom prst="triangle">
              <a:avLst>
                <a:gd name="adj" fmla="val 100000"/>
              </a:avLst>
            </a:prstGeom>
            <a:solidFill>
              <a:schemeClr val="lt1"/>
            </a:solidFill>
            <a:ln w="12700" cap="flat" cmpd="sng">
              <a:solidFill>
                <a:srgbClr val="46352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rot="5400000">
              <a:off x="5032279" y="-304310"/>
              <a:ext cx="2317259" cy="3855867"/>
            </a:xfrm>
            <a:prstGeom prst="corner">
              <a:avLst>
                <a:gd name="adj1" fmla="val 16120"/>
                <a:gd name="adj2" fmla="val 16110"/>
              </a:avLst>
            </a:prstGeom>
            <a:solidFill>
              <a:schemeClr val="lt1"/>
            </a:solidFill>
            <a:ln w="12700" cap="flat" cmpd="sng">
              <a:solidFill>
                <a:srgbClr val="46352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4645470" y="847763"/>
              <a:ext cx="3481098" cy="30513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txBox="1"/>
            <p:nvPr/>
          </p:nvSpPr>
          <p:spPr>
            <a:xfrm>
              <a:off x="4645470" y="847763"/>
              <a:ext cx="3481098" cy="3051386"/>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Roboto Condensed"/>
                <a:buNone/>
              </a:pPr>
              <a:r>
                <a:rPr lang="en-US" sz="2400" b="0" i="0" u="none">
                  <a:solidFill>
                    <a:schemeClr val="dk1"/>
                  </a:solidFill>
                  <a:latin typeface="Roboto Condensed"/>
                  <a:ea typeface="Roboto Condensed"/>
                  <a:cs typeface="Roboto Condensed"/>
                  <a:sym typeface="Roboto Condensed"/>
                </a:rPr>
                <a:t>Bộ mặt quan lại nhà tù Lai Tân được khắc hoạ đầy đủ, rõ nét với chỉ bốn câu thơ. 🡪 phê phán tình trạng thôi nát phổ biến của bọn quan lại và xã hội Trung Quốc dưới thời cầm quyền của Quốc dân đảng.</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4"/>
        <p:cNvGrpSpPr/>
        <p:nvPr/>
      </p:nvGrpSpPr>
      <p:grpSpPr>
        <a:xfrm>
          <a:off x="0" y="0"/>
          <a:ext cx="0" cy="0"/>
          <a:chOff x="0" y="0"/>
          <a:chExt cx="0" cy="0"/>
        </a:xfrm>
      </p:grpSpPr>
      <p:sp>
        <p:nvSpPr>
          <p:cNvPr id="395" name="Google Shape;395;p17"/>
          <p:cNvSpPr/>
          <p:nvPr/>
        </p:nvSpPr>
        <p:spPr>
          <a:xfrm>
            <a:off x="9396413" y="4652963"/>
            <a:ext cx="720725" cy="231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PPT模板下载：www.1ppt.com/moban/     行业PPT模板：www.1ppt.com/hangye/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节日PPT模板：www.1ppt.com/jieri/           PPT素材下载：www.1ppt.com/sucai/</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PPT背景图片：www.1ppt.com/beijing/      PPT图表下载：www.1ppt.com/tubiao/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优秀PPT下载：www.1ppt.com/xiazai/        PPT教程： www.1ppt.com/powerpoint/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Word教程： www.1ppt.com/word/              Excel教程：www.1ppt.com/excel/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资料下载：www.1ppt.com/ziliao/                PPT课件下载：www.1ppt.com/kejian/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范文下载：www.1ppt.com/fanwen/             试卷下载：www.1ppt.com/shiti/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教案下载：www.1ppt.com/jiaoan/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 </a:t>
            </a:r>
            <a:endParaRPr sz="100">
              <a:solidFill>
                <a:srgbClr val="000000"/>
              </a:solidFill>
              <a:latin typeface="Calibri"/>
              <a:ea typeface="Calibri"/>
              <a:cs typeface="Calibri"/>
              <a:sym typeface="Calibri"/>
            </a:endParaRPr>
          </a:p>
        </p:txBody>
      </p:sp>
      <p:sp>
        <p:nvSpPr>
          <p:cNvPr id="396" name="Google Shape;396;p17"/>
          <p:cNvSpPr txBox="1"/>
          <p:nvPr/>
        </p:nvSpPr>
        <p:spPr>
          <a:xfrm>
            <a:off x="7236818" y="443875"/>
            <a:ext cx="2218234" cy="5153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i="1">
                <a:solidFill>
                  <a:srgbClr val="FF0000"/>
                </a:solidFill>
                <a:latin typeface="Roboto Condensed"/>
                <a:ea typeface="Roboto Condensed"/>
                <a:cs typeface="Roboto Condensed"/>
                <a:sym typeface="Roboto Condensed"/>
              </a:rPr>
              <a:t>3. Thông điệp</a:t>
            </a:r>
            <a:endParaRPr sz="2700" b="1" i="1">
              <a:solidFill>
                <a:srgbClr val="FF0000"/>
              </a:solidFill>
              <a:latin typeface="Roboto Condensed"/>
              <a:ea typeface="Roboto Condensed"/>
              <a:cs typeface="Roboto Condensed"/>
              <a:sym typeface="Roboto Condensed"/>
            </a:endParaRPr>
          </a:p>
        </p:txBody>
      </p:sp>
      <p:sp>
        <p:nvSpPr>
          <p:cNvPr id="397" name="Google Shape;397;p17"/>
          <p:cNvSpPr/>
          <p:nvPr/>
        </p:nvSpPr>
        <p:spPr>
          <a:xfrm>
            <a:off x="4323409" y="1212543"/>
            <a:ext cx="4022526" cy="2949038"/>
          </a:xfrm>
          <a:custGeom>
            <a:avLst/>
            <a:gdLst/>
            <a:ahLst/>
            <a:cxnLst/>
            <a:rect l="l" t="t" r="r" b="b"/>
            <a:pathLst>
              <a:path w="2453959" h="2453959" extrusionOk="0">
                <a:moveTo>
                  <a:pt x="0" y="1226980"/>
                </a:moveTo>
                <a:cubicBezTo>
                  <a:pt x="0" y="549338"/>
                  <a:pt x="549338" y="0"/>
                  <a:pt x="1226980" y="0"/>
                </a:cubicBezTo>
                <a:cubicBezTo>
                  <a:pt x="1904622" y="0"/>
                  <a:pt x="2453960" y="549338"/>
                  <a:pt x="2453960" y="1226980"/>
                </a:cubicBezTo>
                <a:cubicBezTo>
                  <a:pt x="2453960" y="1904622"/>
                  <a:pt x="1904622" y="2453960"/>
                  <a:pt x="1226980" y="2453960"/>
                </a:cubicBezTo>
                <a:cubicBezTo>
                  <a:pt x="549338" y="2453960"/>
                  <a:pt x="0" y="1904622"/>
                  <a:pt x="0" y="1226980"/>
                </a:cubicBezTo>
                <a:close/>
              </a:path>
            </a:pathLst>
          </a:custGeom>
          <a:solidFill>
            <a:schemeClr val="dk1">
              <a:alpha val="49803"/>
            </a:schemeClr>
          </a:solidFill>
          <a:ln>
            <a:noFill/>
          </a:ln>
        </p:spPr>
        <p:txBody>
          <a:bodyPr spcFirstLastPara="1" wrap="square" lIns="494400" tIns="382225" rIns="494400" bIns="382225" anchor="ctr" anchorCtr="0">
            <a:noAutofit/>
          </a:bodyPr>
          <a:lstStyle/>
          <a:p>
            <a:pPr marL="0" marR="0" lvl="0" indent="0" algn="ctr" rtl="0">
              <a:spcBef>
                <a:spcPts val="0"/>
              </a:spcBef>
              <a:spcAft>
                <a:spcPts val="0"/>
              </a:spcAft>
              <a:buClr>
                <a:schemeClr val="lt1"/>
              </a:buClr>
              <a:buSzPts val="2700"/>
              <a:buFont typeface="Roboto Condensed"/>
              <a:buNone/>
            </a:pPr>
            <a:r>
              <a:rPr lang="en-US" sz="2700" b="0" i="0" u="none">
                <a:solidFill>
                  <a:schemeClr val="lt1"/>
                </a:solidFill>
                <a:latin typeface="Roboto Condensed"/>
                <a:ea typeface="Roboto Condensed"/>
                <a:cs typeface="Roboto Condensed"/>
                <a:sym typeface="Roboto Condensed"/>
              </a:rPr>
              <a:t>Trân trọng cuộc sống hòa bình, hạnh phúc hiện có</a:t>
            </a:r>
            <a:endParaRPr sz="2700" b="0" i="0">
              <a:solidFill>
                <a:schemeClr val="lt1"/>
              </a:solidFill>
              <a:latin typeface="Roboto Condensed"/>
              <a:ea typeface="Roboto Condensed"/>
              <a:cs typeface="Roboto Condensed"/>
              <a:sym typeface="Roboto Condensed"/>
            </a:endParaRPr>
          </a:p>
        </p:txBody>
      </p:sp>
      <p:sp>
        <p:nvSpPr>
          <p:cNvPr id="398" name="Google Shape;398;p17"/>
          <p:cNvSpPr/>
          <p:nvPr/>
        </p:nvSpPr>
        <p:spPr>
          <a:xfrm>
            <a:off x="7968208" y="1491524"/>
            <a:ext cx="4022526" cy="2949038"/>
          </a:xfrm>
          <a:custGeom>
            <a:avLst/>
            <a:gdLst/>
            <a:ahLst/>
            <a:cxnLst/>
            <a:rect l="l" t="t" r="r" b="b"/>
            <a:pathLst>
              <a:path w="2453959" h="2453959" extrusionOk="0">
                <a:moveTo>
                  <a:pt x="0" y="1226980"/>
                </a:moveTo>
                <a:cubicBezTo>
                  <a:pt x="0" y="549338"/>
                  <a:pt x="549338" y="0"/>
                  <a:pt x="1226980" y="0"/>
                </a:cubicBezTo>
                <a:cubicBezTo>
                  <a:pt x="1904622" y="0"/>
                  <a:pt x="2453960" y="549338"/>
                  <a:pt x="2453960" y="1226980"/>
                </a:cubicBezTo>
                <a:cubicBezTo>
                  <a:pt x="2453960" y="1904622"/>
                  <a:pt x="1904622" y="2453960"/>
                  <a:pt x="1226980" y="2453960"/>
                </a:cubicBezTo>
                <a:cubicBezTo>
                  <a:pt x="549338" y="2453960"/>
                  <a:pt x="0" y="1904622"/>
                  <a:pt x="0" y="1226980"/>
                </a:cubicBezTo>
                <a:close/>
              </a:path>
            </a:pathLst>
          </a:custGeom>
          <a:solidFill>
            <a:schemeClr val="dk1">
              <a:alpha val="49803"/>
            </a:schemeClr>
          </a:solidFill>
          <a:ln>
            <a:noFill/>
          </a:ln>
        </p:spPr>
        <p:txBody>
          <a:bodyPr spcFirstLastPara="1" wrap="square" lIns="494400" tIns="382225" rIns="494400" bIns="382225" anchor="ctr" anchorCtr="0">
            <a:noAutofit/>
          </a:bodyPr>
          <a:lstStyle/>
          <a:p>
            <a:pPr marL="0" marR="0" lvl="0" indent="0" algn="ctr" rtl="0">
              <a:spcBef>
                <a:spcPts val="0"/>
              </a:spcBef>
              <a:spcAft>
                <a:spcPts val="0"/>
              </a:spcAft>
              <a:buClr>
                <a:schemeClr val="lt1"/>
              </a:buClr>
              <a:buSzPts val="2700"/>
              <a:buFont typeface="Roboto Condensed"/>
              <a:buNone/>
            </a:pPr>
            <a:r>
              <a:rPr lang="en-US" sz="2700" b="0" i="0" u="none">
                <a:solidFill>
                  <a:schemeClr val="lt1"/>
                </a:solidFill>
                <a:latin typeface="Roboto Condensed"/>
                <a:ea typeface="Roboto Condensed"/>
                <a:cs typeface="Roboto Condensed"/>
                <a:sym typeface="Roboto Condensed"/>
              </a:rPr>
              <a:t>Nhận rõ cái đúng, cái sai trong cuộc sống và hướng tới hoàn thiện bản thân mìn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animEffect transition="in" filter="fade">
                                      <p:cBhvr>
                                        <p:cTn id="7" dur="500"/>
                                        <p:tgtEl>
                                          <p:spTgt spid="3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8"/>
                                        </p:tgtEl>
                                        <p:attrNameLst>
                                          <p:attrName>style.visibility</p:attrName>
                                        </p:attrNameLst>
                                      </p:cBhvr>
                                      <p:to>
                                        <p:strVal val="visible"/>
                                      </p:to>
                                    </p:set>
                                    <p:animEffect transition="in" filter="fade">
                                      <p:cBhvr>
                                        <p:cTn id="12"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sp>
        <p:nvSpPr>
          <p:cNvPr id="10" name="文本框 9"/>
          <p:cNvSpPr txBox="1"/>
          <p:nvPr/>
        </p:nvSpPr>
        <p:spPr>
          <a:xfrm>
            <a:off x="2059709" y="2980289"/>
            <a:ext cx="80171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8000" b="0" i="0" u="none" strike="noStrike" kern="1200" cap="none" spc="0" normalizeH="0" baseline="0" noProof="0" dirty="0">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III. </a:t>
            </a:r>
            <a:r>
              <a:rPr kumimoji="0" lang="en-GB" altLang="zh-CN" sz="8000" b="0" i="0" u="none" strike="noStrike" kern="1200" cap="none" spc="0" normalizeH="0" baseline="0" noProof="0" dirty="0" err="1">
                <a:ln>
                  <a:noFill/>
                </a:ln>
                <a:solidFill>
                  <a:srgbClr val="58922E"/>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Tổng</a:t>
            </a:r>
            <a:r>
              <a:rPr kumimoji="0" lang="en-GB" altLang="zh-CN" sz="8000" b="0" i="0" u="none" strike="noStrike" kern="1200" cap="none" spc="0" normalizeH="0" baseline="0" noProof="0" dirty="0">
                <a:ln>
                  <a:noFill/>
                </a:ln>
                <a:solidFill>
                  <a:srgbClr val="58922E"/>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GB" altLang="zh-CN" sz="8000" b="0" i="0" u="none" strike="noStrike" kern="1200" cap="none" spc="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kết</a:t>
            </a:r>
            <a:endParaRPr kumimoji="0" lang="zh-CN" altLang="en-US" sz="8000" b="0" i="0" u="none" strike="noStrike" kern="1200" cap="none" spc="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68990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38" presetClass="entr" presetSubtype="0" accel="50000" fill="hold" grpId="0" nodeType="afterEffect">
                                  <p:stCondLst>
                                    <p:cond delay="0"/>
                                  </p:stCondLst>
                                  <p:iterate type="lt">
                                    <p:tmPct val="50000"/>
                                  </p:iterate>
                                  <p:childTnLst>
                                    <p:set>
                                      <p:cBhvr>
                                        <p:cTn id="12" dur="1" fill="hold">
                                          <p:stCondLst>
                                            <p:cond delay="0"/>
                                          </p:stCondLst>
                                        </p:cTn>
                                        <p:tgtEl>
                                          <p:spTgt spid="10"/>
                                        </p:tgtEl>
                                        <p:attrNameLst>
                                          <p:attrName>style.visibility</p:attrName>
                                        </p:attrNameLst>
                                      </p:cBhvr>
                                      <p:to>
                                        <p:strVal val="visible"/>
                                      </p:to>
                                    </p:set>
                                    <p:set>
                                      <p:cBhvr>
                                        <p:cTn id="13" dur="455" fill="hold">
                                          <p:stCondLst>
                                            <p:cond delay="0"/>
                                          </p:stCondLst>
                                        </p:cTn>
                                        <p:tgtEl>
                                          <p:spTgt spid="10"/>
                                        </p:tgtEl>
                                        <p:attrNameLst>
                                          <p:attrName>style.rotation</p:attrName>
                                        </p:attrNameLst>
                                      </p:cBhvr>
                                      <p:to>
                                        <p:strVal val="-45.0"/>
                                      </p:to>
                                    </p:set>
                                    <p:anim calcmode="lin" valueType="num">
                                      <p:cBhvr>
                                        <p:cTn id="14"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5"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6"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7"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18" fill="hold">
                            <p:stCondLst>
                              <p:cond delay="7300"/>
                            </p:stCondLst>
                            <p:childTnLst>
                              <p:par>
                                <p:cTn id="19" presetID="32" presetClass="emph" presetSubtype="0" fill="hold" grpId="1" nodeType="afterEffect">
                                  <p:stCondLst>
                                    <p:cond delay="0"/>
                                  </p:stCondLst>
                                  <p:iterate type="lt">
                                    <p:tmPct val="0"/>
                                  </p:iterate>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
          <p:cNvSpPr txBox="1"/>
          <p:nvPr/>
        </p:nvSpPr>
        <p:spPr>
          <a:xfrm>
            <a:off x="5658782" y="1992762"/>
            <a:ext cx="5352669" cy="602694"/>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3600">
                <a:solidFill>
                  <a:srgbClr val="000000"/>
                </a:solidFill>
                <a:latin typeface="Palatino Linotype"/>
                <a:ea typeface="Palatino Linotype"/>
                <a:cs typeface="Palatino Linotype"/>
                <a:sym typeface="Palatino Linotype"/>
              </a:rPr>
              <a:t>ĐỌC HIỂU VĂN BẢN</a:t>
            </a:r>
            <a:endParaRPr sz="3600">
              <a:solidFill>
                <a:schemeClr val="dk1"/>
              </a:solidFill>
              <a:latin typeface="Arial"/>
              <a:ea typeface="Arial"/>
              <a:cs typeface="Arial"/>
              <a:sym typeface="Arial"/>
            </a:endParaRPr>
          </a:p>
        </p:txBody>
      </p:sp>
      <p:sp>
        <p:nvSpPr>
          <p:cNvPr id="177" name="Google Shape;177;p2"/>
          <p:cNvSpPr txBox="1"/>
          <p:nvPr/>
        </p:nvSpPr>
        <p:spPr>
          <a:xfrm>
            <a:off x="5332244" y="2994988"/>
            <a:ext cx="5473700" cy="1354162"/>
          </a:xfrm>
          <a:prstGeom prst="rect">
            <a:avLst/>
          </a:prstGeom>
          <a:noFill/>
          <a:ln>
            <a:noFill/>
          </a:ln>
        </p:spPr>
        <p:txBody>
          <a:bodyPr spcFirstLastPara="1" wrap="square" lIns="121900" tIns="60925" rIns="121900" bIns="60925" anchor="t" anchorCtr="0">
            <a:spAutoFit/>
          </a:bodyPr>
          <a:lstStyle/>
          <a:p>
            <a:pPr marL="0" marR="0" lvl="0" indent="0" algn="ctr" rtl="0">
              <a:spcBef>
                <a:spcPts val="0"/>
              </a:spcBef>
              <a:spcAft>
                <a:spcPts val="0"/>
              </a:spcAft>
              <a:buNone/>
            </a:pPr>
            <a:r>
              <a:rPr lang="en-US" sz="8000" b="1" i="1">
                <a:solidFill>
                  <a:srgbClr val="22170B"/>
                </a:solidFill>
                <a:latin typeface="Palatino Linotype"/>
                <a:ea typeface="Palatino Linotype"/>
                <a:cs typeface="Palatino Linotype"/>
                <a:sym typeface="Palatino Linotype"/>
              </a:rPr>
              <a:t>LAI TÂN</a:t>
            </a:r>
            <a:endParaRPr sz="8000">
              <a:solidFill>
                <a:schemeClr val="dk1"/>
              </a:solidFill>
              <a:latin typeface="Arial"/>
              <a:ea typeface="Arial"/>
              <a:cs typeface="Arial"/>
              <a:sym typeface="Arial"/>
            </a:endParaRPr>
          </a:p>
        </p:txBody>
      </p:sp>
      <p:sp>
        <p:nvSpPr>
          <p:cNvPr id="179" name="Google Shape;179;p2"/>
          <p:cNvSpPr txBox="1"/>
          <p:nvPr/>
        </p:nvSpPr>
        <p:spPr>
          <a:xfrm>
            <a:off x="4684718" y="480867"/>
            <a:ext cx="6768752" cy="602694"/>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2800">
                <a:solidFill>
                  <a:srgbClr val="000000"/>
                </a:solidFill>
                <a:latin typeface="Roboto Condensed"/>
                <a:ea typeface="Roboto Condensed"/>
                <a:cs typeface="Roboto Condensed"/>
                <a:sym typeface="Roboto Condensed"/>
              </a:rPr>
              <a:t>BÀI 4. TIẾNG CƯỜI TRÀO PHÚNG TRONG THƠ</a:t>
            </a:r>
            <a:endParaRPr sz="2800">
              <a:solidFill>
                <a:schemeClr val="dk1"/>
              </a:solidFill>
              <a:latin typeface="Roboto Condensed"/>
              <a:ea typeface="Roboto Condensed"/>
              <a:cs typeface="Roboto Condensed"/>
              <a:sym typeface="Roboto Condensed"/>
            </a:endParaRPr>
          </a:p>
        </p:txBody>
      </p:sp>
      <p:sp>
        <p:nvSpPr>
          <p:cNvPr id="2" name="Hộp Văn bản 1">
            <a:extLst>
              <a:ext uri="{FF2B5EF4-FFF2-40B4-BE49-F238E27FC236}">
                <a16:creationId xmlns:a16="http://schemas.microsoft.com/office/drawing/2014/main" id="{457AC165-1962-4AE4-6B3A-B54364317B4A}"/>
              </a:ext>
            </a:extLst>
          </p:cNvPr>
          <p:cNvSpPr txBox="1"/>
          <p:nvPr/>
        </p:nvSpPr>
        <p:spPr>
          <a:xfrm>
            <a:off x="4684718" y="1331620"/>
            <a:ext cx="3108960" cy="523220"/>
          </a:xfrm>
          <a:prstGeom prst="rect">
            <a:avLst/>
          </a:prstGeom>
          <a:noFill/>
        </p:spPr>
        <p:txBody>
          <a:bodyPr wrap="square" rtlCol="0">
            <a:spAutoFit/>
          </a:bodyPr>
          <a:lstStyle/>
          <a:p>
            <a:r>
              <a:rPr lang="en-US" sz="2800" b="1">
                <a:solidFill>
                  <a:srgbClr val="FF0000"/>
                </a:solidFill>
              </a:rPr>
              <a:t>Tiết 47, 48:</a:t>
            </a:r>
            <a:endParaRPr lang="vi-VN" sz="2800" b="1">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1" descr="A yellow and white checkered pattern&#10;&#10;Description automatically generated">
            <a:extLst>
              <a:ext uri="{FF2B5EF4-FFF2-40B4-BE49-F238E27FC236}">
                <a16:creationId xmlns:a16="http://schemas.microsoft.com/office/drawing/2014/main" id="{8475C4B8-3FC1-8229-6F4E-8D5731C470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714" r="31460"/>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7D967CF-6F21-555A-AFAB-EF0C55FD3C21}"/>
              </a:ext>
            </a:extLst>
          </p:cNvPr>
          <p:cNvSpPr>
            <a:spLocks noGrp="1"/>
          </p:cNvSpPr>
          <p:nvPr>
            <p:ph idx="1"/>
          </p:nvPr>
        </p:nvSpPr>
        <p:spPr>
          <a:xfrm>
            <a:off x="5453423" y="1220217"/>
            <a:ext cx="5721484" cy="4351338"/>
          </a:xfrm>
        </p:spPr>
        <p:txBody>
          <a:bodyPr>
            <a:normAutofit fontScale="92500" lnSpcReduction="10000"/>
          </a:bodyPr>
          <a:lstStyle/>
          <a:p>
            <a:pPr marL="0" indent="0">
              <a:lnSpc>
                <a:spcPct val="150000"/>
              </a:lnSpc>
              <a:spcBef>
                <a:spcPts val="0"/>
              </a:spcBef>
              <a:buNone/>
            </a:pP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1.Nghệ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Ngòi</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mỉa</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cay.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buFontTx/>
              <a:buChar char="-"/>
            </a:pP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phúng</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lnSpc>
                <a:spcPct val="150000"/>
              </a:lnSpc>
              <a:spcBef>
                <a:spcPts val="0"/>
              </a:spcBef>
              <a:buNone/>
            </a:pP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miêu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quyền</a:t>
            </a:r>
            <a:r>
              <a:rPr lang="en-US" sz="2400" dirty="0">
                <a:effectLst/>
                <a:latin typeface="Times New Roman" panose="02020603050405020304" pitchFamily="18" charset="0"/>
                <a:ea typeface="Times New Roman" panose="02020603050405020304" pitchFamily="18" charset="0"/>
              </a:rPr>
              <a:t> Trung </a:t>
            </a:r>
            <a:r>
              <a:rPr lang="en-US" sz="2400" dirty="0" err="1">
                <a:effectLst/>
                <a:latin typeface="Times New Roman" panose="02020603050405020304" pitchFamily="18" charset="0"/>
                <a:ea typeface="Times New Roman" panose="02020603050405020304" pitchFamily="18" charset="0"/>
              </a:rPr>
              <a:t>Quốc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châm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mỉa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sâu</a:t>
            </a:r>
            <a:r>
              <a:rPr lang="en-US" sz="2400" dirty="0">
                <a:effectLst/>
                <a:latin typeface="Times New Roman" panose="02020603050405020304" pitchFamily="18" charset="0"/>
                <a:ea typeface="Times New Roman" panose="02020603050405020304" pitchFamily="18" charset="0"/>
              </a:rPr>
              <a:t> cay</a:t>
            </a:r>
            <a:endParaRPr lang="en-GB" sz="2400" dirty="0"/>
          </a:p>
        </p:txBody>
      </p:sp>
    </p:spTree>
    <p:extLst>
      <p:ext uri="{BB962C8B-B14F-4D97-AF65-F5344CB8AC3E}">
        <p14:creationId xmlns:p14="http://schemas.microsoft.com/office/powerpoint/2010/main" val="235731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graphicFrame>
        <p:nvGraphicFramePr>
          <p:cNvPr id="403" name="Google Shape;403;p18"/>
          <p:cNvGraphicFramePr/>
          <p:nvPr/>
        </p:nvGraphicFramePr>
        <p:xfrm>
          <a:off x="1055440" y="2811910"/>
          <a:ext cx="10456250" cy="3203850"/>
        </p:xfrm>
        <a:graphic>
          <a:graphicData uri="http://schemas.openxmlformats.org/drawingml/2006/table">
            <a:tbl>
              <a:tblPr>
                <a:noFill/>
                <a:tableStyleId>{6ADD20E8-6850-4A86-90AE-150F8147DEB1}</a:tableStyleId>
              </a:tblPr>
              <a:tblGrid>
                <a:gridCol w="794625">
                  <a:extLst>
                    <a:ext uri="{9D8B030D-6E8A-4147-A177-3AD203B41FA5}">
                      <a16:colId xmlns:a16="http://schemas.microsoft.com/office/drawing/2014/main" val="20000"/>
                    </a:ext>
                  </a:extLst>
                </a:gridCol>
                <a:gridCol w="9661625">
                  <a:extLst>
                    <a:ext uri="{9D8B030D-6E8A-4147-A177-3AD203B41FA5}">
                      <a16:colId xmlns:a16="http://schemas.microsoft.com/office/drawing/2014/main" val="20001"/>
                    </a:ext>
                  </a:extLst>
                </a:gridCol>
              </a:tblGrid>
              <a:tr h="1218950">
                <a:tc>
                  <a:txBody>
                    <a:bodyPr/>
                    <a:lstStyle/>
                    <a:p>
                      <a:pPr marL="0" marR="0" lvl="0" indent="0" algn="ctr" rtl="0">
                        <a:lnSpc>
                          <a:spcPct val="120000"/>
                        </a:lnSpc>
                        <a:spcBef>
                          <a:spcPts val="0"/>
                        </a:spcBef>
                        <a:spcAft>
                          <a:spcPts val="0"/>
                        </a:spcAft>
                        <a:buNone/>
                      </a:pPr>
                      <a:r>
                        <a:rPr lang="en-US" sz="2700" u="none" strike="noStrike" cap="none">
                          <a:solidFill>
                            <a:schemeClr val="dk1"/>
                          </a:solidFill>
                          <a:latin typeface="Roboto Condensed"/>
                          <a:ea typeface="Roboto Condensed"/>
                          <a:cs typeface="Roboto Condensed"/>
                          <a:sym typeface="Roboto Condensed"/>
                        </a:rPr>
                        <a:t>1</a:t>
                      </a:r>
                      <a:endParaRPr/>
                    </a:p>
                  </a:txBody>
                  <a:tcPr marL="73025" marR="73025" marT="63500" marB="63500"/>
                </a:tc>
                <a:tc>
                  <a:txBody>
                    <a:bodyPr/>
                    <a:lstStyle/>
                    <a:p>
                      <a:pPr marL="182880" marR="0" lvl="0" indent="0" algn="l" rtl="0">
                        <a:lnSpc>
                          <a:spcPct val="120000"/>
                        </a:lnSpc>
                        <a:spcBef>
                          <a:spcPts val="0"/>
                        </a:spcBef>
                        <a:spcAft>
                          <a:spcPts val="0"/>
                        </a:spcAft>
                        <a:buNone/>
                      </a:pPr>
                      <a:r>
                        <a:rPr lang="en-US" sz="2700" u="none" strike="noStrike" cap="none">
                          <a:solidFill>
                            <a:schemeClr val="dk1"/>
                          </a:solidFill>
                          <a:latin typeface="Roboto Condensed"/>
                          <a:ea typeface="Roboto Condensed"/>
                          <a:cs typeface="Roboto Condensed"/>
                          <a:sym typeface="Roboto Condensed"/>
                        </a:rPr>
                        <a:t>Xác định nhân vật trữ tình, đối tượng trữ tình và mạch cảm xúc của bài thơ</a:t>
                      </a:r>
                      <a:endParaRPr/>
                    </a:p>
                  </a:txBody>
                  <a:tcPr marL="73025" marR="73025" marT="63500" marB="63500"/>
                </a:tc>
                <a:extLst>
                  <a:ext uri="{0D108BD9-81ED-4DB2-BD59-A6C34878D82A}">
                    <a16:rowId xmlns:a16="http://schemas.microsoft.com/office/drawing/2014/main" val="10000"/>
                  </a:ext>
                </a:extLst>
              </a:tr>
              <a:tr h="1263125">
                <a:tc>
                  <a:txBody>
                    <a:bodyPr/>
                    <a:lstStyle/>
                    <a:p>
                      <a:pPr marL="0" marR="0" lvl="0" indent="0" algn="ctr" rtl="0">
                        <a:lnSpc>
                          <a:spcPct val="120000"/>
                        </a:lnSpc>
                        <a:spcBef>
                          <a:spcPts val="0"/>
                        </a:spcBef>
                        <a:spcAft>
                          <a:spcPts val="0"/>
                        </a:spcAft>
                        <a:buNone/>
                      </a:pPr>
                      <a:r>
                        <a:rPr lang="en-US" sz="2700" u="none" strike="noStrike" cap="none">
                          <a:solidFill>
                            <a:schemeClr val="dk1"/>
                          </a:solidFill>
                          <a:latin typeface="Roboto Condensed"/>
                          <a:ea typeface="Roboto Condensed"/>
                          <a:cs typeface="Roboto Condensed"/>
                          <a:sym typeface="Roboto Condensed"/>
                        </a:rPr>
                        <a:t>2</a:t>
                      </a:r>
                      <a:endParaRPr/>
                    </a:p>
                  </a:txBody>
                  <a:tcPr marL="73025" marR="73025" marT="63500" marB="63500"/>
                </a:tc>
                <a:tc>
                  <a:txBody>
                    <a:bodyPr/>
                    <a:lstStyle/>
                    <a:p>
                      <a:pPr marL="182880" marR="0" lvl="0" indent="0" algn="l" rtl="0">
                        <a:lnSpc>
                          <a:spcPct val="120000"/>
                        </a:lnSpc>
                        <a:spcBef>
                          <a:spcPts val="0"/>
                        </a:spcBef>
                        <a:spcAft>
                          <a:spcPts val="0"/>
                        </a:spcAft>
                        <a:buNone/>
                      </a:pPr>
                      <a:r>
                        <a:rPr lang="en-US" sz="2700" u="none" strike="noStrike" cap="none">
                          <a:solidFill>
                            <a:schemeClr val="dk1"/>
                          </a:solidFill>
                          <a:latin typeface="Roboto Condensed"/>
                          <a:ea typeface="Roboto Condensed"/>
                          <a:cs typeface="Roboto Condensed"/>
                          <a:sym typeface="Roboto Condensed"/>
                        </a:rPr>
                        <a:t>Xác định mâu thuẫn trào phúng, giọng điệu trào phúng (qua các hình ảnh, dấu hiệu nghệ thuật)</a:t>
                      </a:r>
                      <a:endParaRPr/>
                    </a:p>
                  </a:txBody>
                  <a:tcPr marL="73025" marR="73025" marT="63500" marB="63500"/>
                </a:tc>
                <a:extLst>
                  <a:ext uri="{0D108BD9-81ED-4DB2-BD59-A6C34878D82A}">
                    <a16:rowId xmlns:a16="http://schemas.microsoft.com/office/drawing/2014/main" val="10001"/>
                  </a:ext>
                </a:extLst>
              </a:tr>
              <a:tr h="721775">
                <a:tc>
                  <a:txBody>
                    <a:bodyPr/>
                    <a:lstStyle/>
                    <a:p>
                      <a:pPr marL="0" marR="0" lvl="0" indent="0" algn="ctr" rtl="0">
                        <a:lnSpc>
                          <a:spcPct val="120000"/>
                        </a:lnSpc>
                        <a:spcBef>
                          <a:spcPts val="0"/>
                        </a:spcBef>
                        <a:spcAft>
                          <a:spcPts val="0"/>
                        </a:spcAft>
                        <a:buNone/>
                      </a:pPr>
                      <a:r>
                        <a:rPr lang="en-US" sz="2700" u="none" strike="noStrike" cap="none">
                          <a:solidFill>
                            <a:schemeClr val="dk1"/>
                          </a:solidFill>
                          <a:latin typeface="Roboto Condensed"/>
                          <a:ea typeface="Roboto Condensed"/>
                          <a:cs typeface="Roboto Condensed"/>
                          <a:sym typeface="Roboto Condensed"/>
                        </a:rPr>
                        <a:t>3</a:t>
                      </a:r>
                      <a:endParaRPr/>
                    </a:p>
                  </a:txBody>
                  <a:tcPr marL="73025" marR="73025" marT="63500" marB="63500"/>
                </a:tc>
                <a:tc>
                  <a:txBody>
                    <a:bodyPr/>
                    <a:lstStyle/>
                    <a:p>
                      <a:pPr marL="182880" marR="0" lvl="0" indent="0" algn="l" rtl="0">
                        <a:lnSpc>
                          <a:spcPct val="120000"/>
                        </a:lnSpc>
                        <a:spcBef>
                          <a:spcPts val="0"/>
                        </a:spcBef>
                        <a:spcAft>
                          <a:spcPts val="0"/>
                        </a:spcAft>
                        <a:buNone/>
                      </a:pPr>
                      <a:r>
                        <a:rPr lang="en-US" sz="2700" u="none" strike="noStrike" cap="none">
                          <a:solidFill>
                            <a:schemeClr val="dk1"/>
                          </a:solidFill>
                          <a:latin typeface="Roboto Condensed"/>
                          <a:ea typeface="Roboto Condensed"/>
                          <a:cs typeface="Roboto Condensed"/>
                          <a:sym typeface="Roboto Condensed"/>
                        </a:rPr>
                        <a:t>Tìm hiểu bài học, thông điệp từ văn bản.</a:t>
                      </a:r>
                      <a:endParaRPr/>
                    </a:p>
                  </a:txBody>
                  <a:tcPr marL="73025" marR="73025" marT="63500" marB="63500"/>
                </a:tc>
                <a:extLst>
                  <a:ext uri="{0D108BD9-81ED-4DB2-BD59-A6C34878D82A}">
                    <a16:rowId xmlns:a16="http://schemas.microsoft.com/office/drawing/2014/main" val="10002"/>
                  </a:ext>
                </a:extLst>
              </a:tr>
            </a:tbl>
          </a:graphicData>
        </a:graphic>
      </p:graphicFrame>
      <p:sp>
        <p:nvSpPr>
          <p:cNvPr id="404" name="Google Shape;404;p18"/>
          <p:cNvSpPr txBox="1"/>
          <p:nvPr/>
        </p:nvSpPr>
        <p:spPr>
          <a:xfrm>
            <a:off x="2135560" y="1268610"/>
            <a:ext cx="876300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100907"/>
                </a:solidFill>
                <a:latin typeface="Roboto Condensed"/>
                <a:ea typeface="Roboto Condensed"/>
                <a:cs typeface="Roboto Condensed"/>
                <a:sym typeface="Roboto Condensed"/>
              </a:rPr>
              <a:t>Các nhóm chia sẻ: Xem lại đặc điểm thể loại được thể hiện qua văn bản </a:t>
            </a:r>
            <a:r>
              <a:rPr lang="en-US" sz="3000" b="1" i="1">
                <a:solidFill>
                  <a:srgbClr val="100907"/>
                </a:solidFill>
                <a:latin typeface="Roboto Condensed"/>
                <a:ea typeface="Roboto Condensed"/>
                <a:cs typeface="Roboto Condensed"/>
                <a:sym typeface="Roboto Condensed"/>
              </a:rPr>
              <a:t>Lai Tân </a:t>
            </a:r>
            <a:r>
              <a:rPr lang="en-US" sz="3000">
                <a:solidFill>
                  <a:srgbClr val="100907"/>
                </a:solidFill>
                <a:latin typeface="Roboto Condensed"/>
                <a:ea typeface="Roboto Condensed"/>
                <a:cs typeface="Roboto Condensed"/>
                <a:sym typeface="Roboto Condensed"/>
              </a:rPr>
              <a:t>và rút ra kinh nghiệm đọc.</a:t>
            </a:r>
            <a:endParaRPr/>
          </a:p>
        </p:txBody>
      </p:sp>
      <p:sp>
        <p:nvSpPr>
          <p:cNvPr id="405" name="Google Shape;405;p18"/>
          <p:cNvSpPr/>
          <p:nvPr/>
        </p:nvSpPr>
        <p:spPr>
          <a:xfrm>
            <a:off x="1718606" y="2811910"/>
            <a:ext cx="9793088" cy="1225933"/>
          </a:xfrm>
          <a:prstGeom prst="rect">
            <a:avLst/>
          </a:prstGeom>
          <a:gradFill>
            <a:gsLst>
              <a:gs pos="0">
                <a:srgbClr val="DEC9B6"/>
              </a:gs>
              <a:gs pos="50000">
                <a:srgbClr val="D9BFA8"/>
              </a:gs>
              <a:gs pos="100000">
                <a:srgbClr val="D5B69A"/>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6" name="Google Shape;406;p18"/>
          <p:cNvSpPr/>
          <p:nvPr/>
        </p:nvSpPr>
        <p:spPr>
          <a:xfrm>
            <a:off x="1718606" y="4037843"/>
            <a:ext cx="9793088" cy="1225933"/>
          </a:xfrm>
          <a:prstGeom prst="rect">
            <a:avLst/>
          </a:prstGeom>
          <a:gradFill>
            <a:gsLst>
              <a:gs pos="0">
                <a:srgbClr val="DEC9B6"/>
              </a:gs>
              <a:gs pos="50000">
                <a:srgbClr val="D9BFA8"/>
              </a:gs>
              <a:gs pos="100000">
                <a:srgbClr val="D5B69A"/>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7" name="Google Shape;407;p18"/>
          <p:cNvSpPr/>
          <p:nvPr/>
        </p:nvSpPr>
        <p:spPr>
          <a:xfrm>
            <a:off x="1718606" y="5263777"/>
            <a:ext cx="9793088" cy="751988"/>
          </a:xfrm>
          <a:prstGeom prst="rect">
            <a:avLst/>
          </a:prstGeom>
          <a:gradFill>
            <a:gsLst>
              <a:gs pos="0">
                <a:srgbClr val="DEC9B6"/>
              </a:gs>
              <a:gs pos="50000">
                <a:srgbClr val="D9BFA8"/>
              </a:gs>
              <a:gs pos="100000">
                <a:srgbClr val="D5B69A"/>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8" name="Google Shape;408;p18"/>
          <p:cNvSpPr txBox="1"/>
          <p:nvPr/>
        </p:nvSpPr>
        <p:spPr>
          <a:xfrm>
            <a:off x="8040216" y="345171"/>
            <a:ext cx="39604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000" b="1" i="1">
                <a:solidFill>
                  <a:srgbClr val="D84110"/>
                </a:solidFill>
                <a:latin typeface="Cambria"/>
                <a:ea typeface="Cambria"/>
                <a:cs typeface="Cambria"/>
                <a:sym typeface="Cambria"/>
              </a:rPr>
              <a:t>Nhiệm vụ 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5"/>
                                        </p:tgtEl>
                                      </p:cBhvr>
                                    </p:animEffect>
                                    <p:set>
                                      <p:cBhvr>
                                        <p:cTn id="7" dur="1" fill="hold">
                                          <p:stCondLst>
                                            <p:cond delay="500"/>
                                          </p:stCondLst>
                                        </p:cTn>
                                        <p:tgtEl>
                                          <p:spTgt spid="40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6"/>
                                        </p:tgtEl>
                                      </p:cBhvr>
                                    </p:animEffect>
                                    <p:set>
                                      <p:cBhvr>
                                        <p:cTn id="12" dur="1" fill="hold">
                                          <p:stCondLst>
                                            <p:cond delay="500"/>
                                          </p:stCondLst>
                                        </p:cTn>
                                        <p:tgtEl>
                                          <p:spTgt spid="40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07"/>
                                        </p:tgtEl>
                                      </p:cBhvr>
                                    </p:animEffect>
                                    <p:set>
                                      <p:cBhvr>
                                        <p:cTn id="17" dur="1" fill="hold">
                                          <p:stCondLst>
                                            <p:cond delay="500"/>
                                          </p:stCondLst>
                                        </p:cTn>
                                        <p:tgtEl>
                                          <p:spTgt spid="4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graphicFrame>
        <p:nvGraphicFramePr>
          <p:cNvPr id="413" name="Google Shape;413;p19"/>
          <p:cNvGraphicFramePr/>
          <p:nvPr/>
        </p:nvGraphicFramePr>
        <p:xfrm>
          <a:off x="4941320" y="1412776"/>
          <a:ext cx="6731000" cy="5112550"/>
        </p:xfrm>
        <a:graphic>
          <a:graphicData uri="http://schemas.openxmlformats.org/drawingml/2006/table">
            <a:tbl>
              <a:tblPr>
                <a:noFill/>
                <a:tableStyleId>{6ADD20E8-6850-4A86-90AE-150F8147DEB1}</a:tableStyleId>
              </a:tblPr>
              <a:tblGrid>
                <a:gridCol w="1300300">
                  <a:extLst>
                    <a:ext uri="{9D8B030D-6E8A-4147-A177-3AD203B41FA5}">
                      <a16:colId xmlns:a16="http://schemas.microsoft.com/office/drawing/2014/main" val="20000"/>
                    </a:ext>
                  </a:extLst>
                </a:gridCol>
                <a:gridCol w="5430700">
                  <a:extLst>
                    <a:ext uri="{9D8B030D-6E8A-4147-A177-3AD203B41FA5}">
                      <a16:colId xmlns:a16="http://schemas.microsoft.com/office/drawing/2014/main" val="20001"/>
                    </a:ext>
                  </a:extLst>
                </a:gridCol>
              </a:tblGrid>
              <a:tr h="1318325">
                <a:tc>
                  <a:txBody>
                    <a:bodyPr/>
                    <a:lstStyle/>
                    <a:p>
                      <a:pPr marL="0" marR="0" lvl="0" indent="0" algn="just" rtl="0">
                        <a:spcBef>
                          <a:spcPts val="0"/>
                        </a:spcBef>
                        <a:spcAft>
                          <a:spcPts val="0"/>
                        </a:spcAft>
                        <a:buNone/>
                      </a:pPr>
                      <a:r>
                        <a:rPr lang="en-US" sz="2400" u="none" strike="noStrike" cap="none">
                          <a:solidFill>
                            <a:srgbClr val="100907"/>
                          </a:solidFill>
                          <a:latin typeface="Roboto Condensed"/>
                          <a:ea typeface="Roboto Condensed"/>
                          <a:cs typeface="Roboto Condensed"/>
                          <a:sym typeface="Roboto Condensed"/>
                        </a:rPr>
                        <a:t>MĐ</a:t>
                      </a:r>
                      <a:endParaRPr/>
                    </a:p>
                  </a:txBody>
                  <a:tcPr marL="73025" marR="73025" marT="63500" marB="63500">
                    <a:solidFill>
                      <a:srgbClr val="DAC1A7"/>
                    </a:solidFill>
                  </a:tcPr>
                </a:tc>
                <a:tc>
                  <a:txBody>
                    <a:bodyPr/>
                    <a:lstStyle/>
                    <a:p>
                      <a:pPr marL="0" marR="0" lvl="0" indent="0" algn="just" rtl="0">
                        <a:spcBef>
                          <a:spcPts val="0"/>
                        </a:spcBef>
                        <a:spcAft>
                          <a:spcPts val="0"/>
                        </a:spcAft>
                        <a:buNone/>
                      </a:pPr>
                      <a:r>
                        <a:rPr lang="en-US" sz="2400" u="none" strike="noStrike" cap="none">
                          <a:solidFill>
                            <a:srgbClr val="100907"/>
                          </a:solidFill>
                          <a:latin typeface="Roboto Condensed"/>
                          <a:ea typeface="Roboto Condensed"/>
                          <a:cs typeface="Roboto Condensed"/>
                          <a:sym typeface="Roboto Condensed"/>
                        </a:rPr>
                        <a:t>Giới thiệu bài thơ.</a:t>
                      </a:r>
                      <a:endParaRPr/>
                    </a:p>
                    <a:p>
                      <a:pPr marL="0" marR="0" lvl="0" indent="0" algn="just" rtl="0">
                        <a:spcBef>
                          <a:spcPts val="400"/>
                        </a:spcBef>
                        <a:spcAft>
                          <a:spcPts val="0"/>
                        </a:spcAft>
                        <a:buNone/>
                      </a:pPr>
                      <a:r>
                        <a:rPr lang="en-US" sz="2400" u="none" strike="noStrike" cap="none">
                          <a:solidFill>
                            <a:srgbClr val="100907"/>
                          </a:solidFill>
                          <a:latin typeface="Roboto Condensed"/>
                          <a:ea typeface="Roboto Condensed"/>
                          <a:cs typeface="Roboto Condensed"/>
                          <a:sym typeface="Roboto Condensed"/>
                        </a:rPr>
                        <a:t>Giới thiệu câu thơ cuối: “Trời đất Lai Tân vẫn thái bình".</a:t>
                      </a:r>
                      <a:endParaRPr/>
                    </a:p>
                  </a:txBody>
                  <a:tcPr marL="73025" marR="73025" marT="63500" marB="63500"/>
                </a:tc>
                <a:extLst>
                  <a:ext uri="{0D108BD9-81ED-4DB2-BD59-A6C34878D82A}">
                    <a16:rowId xmlns:a16="http://schemas.microsoft.com/office/drawing/2014/main" val="10000"/>
                  </a:ext>
                </a:extLst>
              </a:tr>
              <a:tr h="2521825">
                <a:tc>
                  <a:txBody>
                    <a:bodyPr/>
                    <a:lstStyle/>
                    <a:p>
                      <a:pPr marL="0" marR="0" lvl="0" indent="0" algn="just" rtl="0">
                        <a:spcBef>
                          <a:spcPts val="0"/>
                        </a:spcBef>
                        <a:spcAft>
                          <a:spcPts val="0"/>
                        </a:spcAft>
                        <a:buNone/>
                      </a:pPr>
                      <a:r>
                        <a:rPr lang="en-US" sz="2400" u="none" strike="noStrike" cap="none">
                          <a:solidFill>
                            <a:srgbClr val="100907"/>
                          </a:solidFill>
                          <a:latin typeface="Roboto Condensed"/>
                          <a:ea typeface="Roboto Condensed"/>
                          <a:cs typeface="Roboto Condensed"/>
                          <a:sym typeface="Roboto Condensed"/>
                        </a:rPr>
                        <a:t>TĐ</a:t>
                      </a:r>
                      <a:endParaRPr/>
                    </a:p>
                  </a:txBody>
                  <a:tcPr marL="73025" marR="73025" marT="63500" marB="63500">
                    <a:solidFill>
                      <a:srgbClr val="DAC1A7"/>
                    </a:solidFill>
                  </a:tcPr>
                </a:tc>
                <a:tc>
                  <a:txBody>
                    <a:bodyPr/>
                    <a:lstStyle/>
                    <a:p>
                      <a:pPr marL="0" marR="0" lvl="0" indent="0" algn="just" rtl="0">
                        <a:spcBef>
                          <a:spcPts val="0"/>
                        </a:spcBef>
                        <a:spcAft>
                          <a:spcPts val="0"/>
                        </a:spcAft>
                        <a:buNone/>
                      </a:pPr>
                      <a:r>
                        <a:rPr lang="en-US" sz="2400" u="none" strike="noStrike" cap="none">
                          <a:solidFill>
                            <a:srgbClr val="100907"/>
                          </a:solidFill>
                          <a:latin typeface="Roboto Condensed"/>
                          <a:ea typeface="Roboto Condensed"/>
                          <a:cs typeface="Roboto Condensed"/>
                          <a:sym typeface="Roboto Condensed"/>
                        </a:rPr>
                        <a:t>- Phân tích ý nghĩa thực của từ “thái bình” (theo nghĩa từ điển)</a:t>
                      </a:r>
                      <a:endParaRPr/>
                    </a:p>
                    <a:p>
                      <a:pPr marL="0" marR="0" lvl="0" indent="0" algn="just" rtl="0">
                        <a:spcBef>
                          <a:spcPts val="400"/>
                        </a:spcBef>
                        <a:spcAft>
                          <a:spcPts val="0"/>
                        </a:spcAft>
                        <a:buNone/>
                      </a:pPr>
                      <a:r>
                        <a:rPr lang="en-US" sz="2400" u="none" strike="noStrike" cap="none">
                          <a:solidFill>
                            <a:srgbClr val="100907"/>
                          </a:solidFill>
                          <a:latin typeface="Roboto Condensed"/>
                          <a:ea typeface="Roboto Condensed"/>
                          <a:cs typeface="Roboto Condensed"/>
                          <a:sym typeface="Roboto Condensed"/>
                        </a:rPr>
                        <a:t>- Phân tích những biểu hiện của “thái bình” trong bài thơ.</a:t>
                      </a:r>
                      <a:endParaRPr/>
                    </a:p>
                    <a:p>
                      <a:pPr marL="0" marR="0" lvl="0" indent="0" algn="just" rtl="0">
                        <a:spcBef>
                          <a:spcPts val="400"/>
                        </a:spcBef>
                        <a:spcAft>
                          <a:spcPts val="0"/>
                        </a:spcAft>
                        <a:buNone/>
                      </a:pPr>
                      <a:r>
                        <a:rPr lang="en-US" sz="2400" u="none" strike="noStrike" cap="none">
                          <a:solidFill>
                            <a:srgbClr val="100907"/>
                          </a:solidFill>
                          <a:latin typeface="Roboto Condensed"/>
                          <a:ea typeface="Roboto Condensed"/>
                          <a:cs typeface="Roboto Condensed"/>
                          <a:sym typeface="Roboto Condensed"/>
                        </a:rPr>
                        <a:t>- Rút ra giọng điệu mỉa mai, châm biếm</a:t>
                      </a:r>
                      <a:endParaRPr/>
                    </a:p>
                  </a:txBody>
                  <a:tcPr marL="73025" marR="73025" marT="63500" marB="63500"/>
                </a:tc>
                <a:extLst>
                  <a:ext uri="{0D108BD9-81ED-4DB2-BD59-A6C34878D82A}">
                    <a16:rowId xmlns:a16="http://schemas.microsoft.com/office/drawing/2014/main" val="10001"/>
                  </a:ext>
                </a:extLst>
              </a:tr>
              <a:tr h="1272400">
                <a:tc>
                  <a:txBody>
                    <a:bodyPr/>
                    <a:lstStyle/>
                    <a:p>
                      <a:pPr marL="0" marR="0" lvl="0" indent="0" algn="just" rtl="0">
                        <a:spcBef>
                          <a:spcPts val="0"/>
                        </a:spcBef>
                        <a:spcAft>
                          <a:spcPts val="0"/>
                        </a:spcAft>
                        <a:buNone/>
                      </a:pPr>
                      <a:r>
                        <a:rPr lang="en-US" sz="2400" u="none" strike="noStrike" cap="none">
                          <a:solidFill>
                            <a:srgbClr val="100907"/>
                          </a:solidFill>
                          <a:latin typeface="Roboto Condensed"/>
                          <a:ea typeface="Roboto Condensed"/>
                          <a:cs typeface="Roboto Condensed"/>
                          <a:sym typeface="Roboto Condensed"/>
                        </a:rPr>
                        <a:t>KĐ</a:t>
                      </a:r>
                      <a:endParaRPr/>
                    </a:p>
                  </a:txBody>
                  <a:tcPr marL="73025" marR="73025" marT="63500" marB="63500">
                    <a:solidFill>
                      <a:srgbClr val="DAC1A7"/>
                    </a:solidFill>
                  </a:tcPr>
                </a:tc>
                <a:tc>
                  <a:txBody>
                    <a:bodyPr/>
                    <a:lstStyle/>
                    <a:p>
                      <a:pPr marL="0" marR="0" lvl="0" indent="0" algn="just" rtl="0">
                        <a:spcBef>
                          <a:spcPts val="0"/>
                        </a:spcBef>
                        <a:spcAft>
                          <a:spcPts val="0"/>
                        </a:spcAft>
                        <a:buNone/>
                      </a:pPr>
                      <a:r>
                        <a:rPr lang="en-US" sz="2400" u="none" strike="noStrike" cap="none">
                          <a:solidFill>
                            <a:srgbClr val="100907"/>
                          </a:solidFill>
                          <a:latin typeface="Roboto Condensed"/>
                          <a:ea typeface="Roboto Condensed"/>
                          <a:cs typeface="Roboto Condensed"/>
                          <a:sym typeface="Roboto Condensed"/>
                        </a:rPr>
                        <a:t>Khẳng định sự cần thiết của câu thơ cuối, qua đó nhấn mạnh sắc thái trào phúng sâu cay của văn bản.</a:t>
                      </a:r>
                      <a:endParaRPr/>
                    </a:p>
                  </a:txBody>
                  <a:tcPr marL="73025" marR="73025" marT="63500" marB="63500"/>
                </a:tc>
                <a:extLst>
                  <a:ext uri="{0D108BD9-81ED-4DB2-BD59-A6C34878D82A}">
                    <a16:rowId xmlns:a16="http://schemas.microsoft.com/office/drawing/2014/main" val="10002"/>
                  </a:ext>
                </a:extLst>
              </a:tr>
            </a:tbl>
          </a:graphicData>
        </a:graphic>
      </p:graphicFrame>
      <p:sp>
        <p:nvSpPr>
          <p:cNvPr id="414" name="Google Shape;414;p19"/>
          <p:cNvSpPr txBox="1"/>
          <p:nvPr/>
        </p:nvSpPr>
        <p:spPr>
          <a:xfrm>
            <a:off x="839416" y="1767006"/>
            <a:ext cx="3578982" cy="33239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100907"/>
                </a:solidFill>
                <a:latin typeface="Roboto Condensed"/>
                <a:ea typeface="Roboto Condensed"/>
                <a:cs typeface="Roboto Condensed"/>
                <a:sym typeface="Roboto Condensed"/>
              </a:rPr>
              <a:t>Viết đoạn văn (khoảng 7 - 9 câu) làm rõ chất trào phúng nhẹ nhàng mà sâu cay của bài thơ Lai Tân qua lời nhận xét: </a:t>
            </a:r>
            <a:r>
              <a:rPr lang="en-US" sz="3000" i="1">
                <a:solidFill>
                  <a:srgbClr val="100907"/>
                </a:solidFill>
                <a:latin typeface="Roboto Condensed"/>
                <a:ea typeface="Roboto Condensed"/>
                <a:cs typeface="Roboto Condensed"/>
                <a:sym typeface="Roboto Condensed"/>
              </a:rPr>
              <a:t>“Trời đất Lai Tân vẫn thái bình</a:t>
            </a:r>
            <a:r>
              <a:rPr lang="en-US" sz="3000">
                <a:solidFill>
                  <a:srgbClr val="100907"/>
                </a:solidFill>
                <a:latin typeface="Roboto Condensed"/>
                <a:ea typeface="Roboto Condensed"/>
                <a:cs typeface="Roboto Condensed"/>
                <a:sym typeface="Roboto Condensed"/>
              </a:rPr>
              <a:t>”.</a:t>
            </a:r>
            <a:endParaRPr sz="3000">
              <a:solidFill>
                <a:srgbClr val="100907"/>
              </a:solidFill>
              <a:latin typeface="Roboto Condensed"/>
              <a:ea typeface="Roboto Condensed"/>
              <a:cs typeface="Roboto Condensed"/>
              <a:sym typeface="Roboto Condensed"/>
            </a:endParaRPr>
          </a:p>
        </p:txBody>
      </p:sp>
      <p:sp>
        <p:nvSpPr>
          <p:cNvPr id="415" name="Google Shape;415;p19"/>
          <p:cNvSpPr txBox="1"/>
          <p:nvPr/>
        </p:nvSpPr>
        <p:spPr>
          <a:xfrm>
            <a:off x="8040216" y="345171"/>
            <a:ext cx="39604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000" b="1" i="1">
                <a:solidFill>
                  <a:srgbClr val="D84110"/>
                </a:solidFill>
                <a:latin typeface="Cambria"/>
                <a:ea typeface="Cambria"/>
                <a:cs typeface="Cambria"/>
                <a:sym typeface="Cambria"/>
              </a:rPr>
              <a:t>Nhiệm vụ 2</a:t>
            </a:r>
            <a:endParaRPr/>
          </a:p>
        </p:txBody>
      </p:sp>
      <p:sp>
        <p:nvSpPr>
          <p:cNvPr id="416" name="Google Shape;416;p19"/>
          <p:cNvSpPr/>
          <p:nvPr/>
        </p:nvSpPr>
        <p:spPr>
          <a:xfrm>
            <a:off x="2351584" y="4221088"/>
            <a:ext cx="3457220" cy="3261305"/>
          </a:xfrm>
          <a:custGeom>
            <a:avLst/>
            <a:gdLst/>
            <a:ahLst/>
            <a:cxnLst/>
            <a:rect l="l" t="t" r="r" b="b"/>
            <a:pathLst>
              <a:path w="4920251" h="6362257" extrusionOk="0">
                <a:moveTo>
                  <a:pt x="0" y="0"/>
                </a:moveTo>
                <a:lnTo>
                  <a:pt x="4920251" y="0"/>
                </a:lnTo>
                <a:lnTo>
                  <a:pt x="4920251" y="6362257"/>
                </a:lnTo>
                <a:lnTo>
                  <a:pt x="0" y="6362257"/>
                </a:lnTo>
                <a:lnTo>
                  <a:pt x="0" y="0"/>
                </a:lnTo>
                <a:close/>
              </a:path>
            </a:pathLst>
          </a:custGeom>
          <a:blipFill rotWithShape="1">
            <a:blip r:embed="rId3">
              <a:alphaModFix/>
            </a:blip>
            <a:stretch>
              <a:fillRect t="-15116" b="-2195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17" name="Google Shape;417;p19"/>
          <p:cNvPicPr preferRelativeResize="0"/>
          <p:nvPr/>
        </p:nvPicPr>
        <p:blipFill>
          <a:blip r:embed="rId4">
            <a:alphaModFix/>
          </a:blip>
          <a:stretch>
            <a:fillRect/>
          </a:stretch>
        </p:blipFill>
        <p:spPr>
          <a:xfrm rot="583930">
            <a:off x="9127051" y="2868235"/>
            <a:ext cx="2583350" cy="3653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5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3"/>
                                        </p:tgtEl>
                                        <p:attrNameLst>
                                          <p:attrName>style.visibility</p:attrName>
                                        </p:attrNameLst>
                                      </p:cBhvr>
                                      <p:to>
                                        <p:strVal val="visible"/>
                                      </p:to>
                                    </p:set>
                                    <p:animEffect transition="in" filter="fade">
                                      <p:cBhvr>
                                        <p:cTn id="12" dur="5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0"/>
          <p:cNvSpPr txBox="1"/>
          <p:nvPr/>
        </p:nvSpPr>
        <p:spPr>
          <a:xfrm>
            <a:off x="1817897" y="1268758"/>
            <a:ext cx="7692110" cy="892498"/>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5000" b="1" i="1">
                <a:solidFill>
                  <a:srgbClr val="22170B"/>
                </a:solidFill>
                <a:latin typeface="Palatino Linotype"/>
                <a:ea typeface="Palatino Linotype"/>
                <a:cs typeface="Palatino Linotype"/>
                <a:sym typeface="Palatino Linotype"/>
              </a:rPr>
              <a:t>VI. VẬN DỤNG</a:t>
            </a:r>
            <a:endParaRPr sz="5000" b="1" i="1">
              <a:solidFill>
                <a:srgbClr val="22170B"/>
              </a:solidFill>
              <a:latin typeface="Palatino Linotype"/>
              <a:ea typeface="Palatino Linotype"/>
              <a:cs typeface="Palatino Linotype"/>
              <a:sym typeface="Palatino Linotype"/>
            </a:endParaRPr>
          </a:p>
        </p:txBody>
      </p:sp>
      <p:grpSp>
        <p:nvGrpSpPr>
          <p:cNvPr id="423" name="Google Shape;423;p20"/>
          <p:cNvGrpSpPr/>
          <p:nvPr/>
        </p:nvGrpSpPr>
        <p:grpSpPr>
          <a:xfrm>
            <a:off x="767408" y="1325404"/>
            <a:ext cx="10657183" cy="5256586"/>
            <a:chOff x="0" y="0"/>
            <a:chExt cx="10657183" cy="5256586"/>
          </a:xfrm>
        </p:grpSpPr>
        <p:sp>
          <p:nvSpPr>
            <p:cNvPr id="424" name="Google Shape;424;p20"/>
            <p:cNvSpPr/>
            <p:nvPr/>
          </p:nvSpPr>
          <p:spPr>
            <a:xfrm>
              <a:off x="799288" y="0"/>
              <a:ext cx="9058606" cy="5256586"/>
            </a:xfrm>
            <a:prstGeom prst="rightArrow">
              <a:avLst>
                <a:gd name="adj1" fmla="val 50000"/>
                <a:gd name="adj2" fmla="val 50000"/>
              </a:avLst>
            </a:prstGeom>
            <a:solidFill>
              <a:srgbClr val="E5DA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0" y="1576975"/>
              <a:ext cx="3197155" cy="2102634"/>
            </a:xfrm>
            <a:prstGeom prst="roundRect">
              <a:avLst>
                <a:gd name="adj" fmla="val 16667"/>
              </a:avLst>
            </a:prstGeom>
            <a:gradFill>
              <a:gsLst>
                <a:gs pos="0">
                  <a:srgbClr val="D8C3BE"/>
                </a:gs>
                <a:gs pos="50000">
                  <a:srgbClr val="CFB7B2"/>
                </a:gs>
                <a:gs pos="100000">
                  <a:srgbClr val="CBADA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txBox="1"/>
            <p:nvPr/>
          </p:nvSpPr>
          <p:spPr>
            <a:xfrm>
              <a:off x="102642" y="1679617"/>
              <a:ext cx="2991871" cy="189735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Roboto Condensed"/>
                <a:buNone/>
              </a:pPr>
              <a:r>
                <a:rPr lang="en-US" sz="2800" b="0" i="0" u="none" strike="noStrike">
                  <a:solidFill>
                    <a:schemeClr val="dk1"/>
                  </a:solidFill>
                  <a:latin typeface="Roboto Condensed"/>
                  <a:ea typeface="Roboto Condensed"/>
                  <a:cs typeface="Roboto Condensed"/>
                  <a:sym typeface="Roboto Condensed"/>
                </a:rPr>
                <a:t>Đọc mở rộng văn bản cùng thể loại: Vịnh cây vông</a:t>
              </a:r>
              <a:endParaRPr sz="2800" b="0" i="0">
                <a:solidFill>
                  <a:schemeClr val="dk1"/>
                </a:solidFill>
                <a:latin typeface="Roboto Condensed"/>
                <a:ea typeface="Roboto Condensed"/>
                <a:cs typeface="Roboto Condensed"/>
                <a:sym typeface="Roboto Condensed"/>
              </a:endParaRPr>
            </a:p>
          </p:txBody>
        </p:sp>
        <p:sp>
          <p:nvSpPr>
            <p:cNvPr id="427" name="Google Shape;427;p20"/>
            <p:cNvSpPr/>
            <p:nvPr/>
          </p:nvSpPr>
          <p:spPr>
            <a:xfrm>
              <a:off x="3730014" y="1576975"/>
              <a:ext cx="3197155" cy="2102634"/>
            </a:xfrm>
            <a:prstGeom prst="roundRect">
              <a:avLst>
                <a:gd name="adj" fmla="val 16667"/>
              </a:avLst>
            </a:prstGeom>
            <a:gradFill>
              <a:gsLst>
                <a:gs pos="0">
                  <a:srgbClr val="DBC3BA"/>
                </a:gs>
                <a:gs pos="50000">
                  <a:srgbClr val="D3B8AD"/>
                </a:gs>
                <a:gs pos="100000">
                  <a:srgbClr val="CFAFA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txBox="1"/>
            <p:nvPr/>
          </p:nvSpPr>
          <p:spPr>
            <a:xfrm>
              <a:off x="3832656" y="1679617"/>
              <a:ext cx="2991871" cy="189735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Roboto Condensed"/>
                <a:buNone/>
              </a:pPr>
              <a:r>
                <a:rPr lang="en-US" sz="2800" b="0" i="0" u="none" strike="noStrike">
                  <a:solidFill>
                    <a:schemeClr val="dk1"/>
                  </a:solidFill>
                  <a:latin typeface="Roboto Condensed"/>
                  <a:ea typeface="Roboto Condensed"/>
                  <a:cs typeface="Roboto Condensed"/>
                  <a:sym typeface="Roboto Condensed"/>
                </a:rPr>
                <a:t>Khám phá văn bản Vịnh cây vông theo phiếu gợi dẫn</a:t>
              </a:r>
              <a:endParaRPr sz="2800" b="0" i="0" u="none" strike="noStrike">
                <a:solidFill>
                  <a:schemeClr val="dk1"/>
                </a:solidFill>
                <a:latin typeface="Roboto Condensed"/>
                <a:ea typeface="Roboto Condensed"/>
                <a:cs typeface="Roboto Condensed"/>
                <a:sym typeface="Roboto Condensed"/>
              </a:endParaRPr>
            </a:p>
          </p:txBody>
        </p:sp>
        <p:sp>
          <p:nvSpPr>
            <p:cNvPr id="429" name="Google Shape;429;p20"/>
            <p:cNvSpPr/>
            <p:nvPr/>
          </p:nvSpPr>
          <p:spPr>
            <a:xfrm>
              <a:off x="7460028" y="1576975"/>
              <a:ext cx="3197155" cy="2102634"/>
            </a:xfrm>
            <a:prstGeom prst="roundRect">
              <a:avLst>
                <a:gd name="adj" fmla="val 16667"/>
              </a:avLst>
            </a:prstGeom>
            <a:gradFill>
              <a:gsLst>
                <a:gs pos="0">
                  <a:srgbClr val="DEC8B6"/>
                </a:gs>
                <a:gs pos="50000">
                  <a:srgbClr val="D8BDA8"/>
                </a:gs>
                <a:gs pos="100000">
                  <a:srgbClr val="D5B49A"/>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0"/>
            <p:cNvSpPr txBox="1"/>
            <p:nvPr/>
          </p:nvSpPr>
          <p:spPr>
            <a:xfrm>
              <a:off x="7562670" y="1679617"/>
              <a:ext cx="2991871" cy="189735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Roboto Condensed"/>
                <a:buNone/>
              </a:pPr>
              <a:r>
                <a:rPr lang="en-US" sz="2800" b="0" i="0" u="none" strike="noStrike">
                  <a:solidFill>
                    <a:schemeClr val="dk1"/>
                  </a:solidFill>
                  <a:latin typeface="Roboto Condensed"/>
                  <a:ea typeface="Roboto Condensed"/>
                  <a:cs typeface="Roboto Condensed"/>
                  <a:sym typeface="Roboto Condensed"/>
                </a:rPr>
                <a:t>Buổi sau báo cáo sản phẩm</a:t>
              </a:r>
              <a:endParaRPr sz="2800" b="0" i="0" u="none" strike="noStrike">
                <a:solidFill>
                  <a:schemeClr val="dk1"/>
                </a:solidFill>
                <a:latin typeface="Roboto Condensed"/>
                <a:ea typeface="Roboto Condensed"/>
                <a:cs typeface="Roboto Condensed"/>
                <a:sym typeface="Roboto Condens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
        <p:cNvGrpSpPr/>
        <p:nvPr/>
      </p:nvGrpSpPr>
      <p:grpSpPr>
        <a:xfrm>
          <a:off x="0" y="0"/>
          <a:ext cx="0" cy="0"/>
          <a:chOff x="0" y="0"/>
          <a:chExt cx="0" cy="0"/>
        </a:xfrm>
      </p:grpSpPr>
      <p:sp>
        <p:nvSpPr>
          <p:cNvPr id="435" name="Google Shape;435;p21"/>
          <p:cNvSpPr/>
          <p:nvPr/>
        </p:nvSpPr>
        <p:spPr>
          <a:xfrm>
            <a:off x="9396413" y="4652963"/>
            <a:ext cx="720725" cy="231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PPT模板下载：www.1ppt.com/moban/     行业PPT模板：www.1ppt.com/hangye/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节日PPT模板：www.1ppt.com/jieri/           PPT素材下载：www.1ppt.com/sucai/</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PPT背景图片：www.1ppt.com/beijing/      PPT图表下载：www.1ppt.com/tubiao/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优秀PPT下载：www.1ppt.com/xiazai/        PPT教程： www.1ppt.com/powerpoint/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Word教程： www.1ppt.com/word/              Excel教程：www.1ppt.com/excel/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资料下载：www.1ppt.com/ziliao/                PPT课件下载：www.1ppt.com/kejian/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范文下载：www.1ppt.com/fanwen/             试卷下载：www.1ppt.com/shiti/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教案下载：www.1ppt.com/jiaoan/  </a:t>
            </a:r>
            <a:endParaRPr/>
          </a:p>
          <a:p>
            <a:pPr marL="0" marR="0" lvl="0" indent="0" algn="l" rtl="0">
              <a:spcBef>
                <a:spcPts val="0"/>
              </a:spcBef>
              <a:spcAft>
                <a:spcPts val="0"/>
              </a:spcAft>
              <a:buClr>
                <a:srgbClr val="000000"/>
              </a:buClr>
              <a:buSzPts val="100"/>
              <a:buFont typeface="Noto Sans Symbols"/>
              <a:buNone/>
            </a:pPr>
            <a:r>
              <a:rPr lang="en-US" sz="100">
                <a:solidFill>
                  <a:srgbClr val="000000"/>
                </a:solidFill>
                <a:latin typeface="Calibri"/>
                <a:ea typeface="Calibri"/>
                <a:cs typeface="Calibri"/>
                <a:sym typeface="Calibri"/>
              </a:rPr>
              <a:t> </a:t>
            </a:r>
            <a:endParaRPr sz="100">
              <a:solidFill>
                <a:srgbClr val="000000"/>
              </a:solidFill>
              <a:latin typeface="Calibri"/>
              <a:ea typeface="Calibri"/>
              <a:cs typeface="Calibri"/>
              <a:sym typeface="Calibri"/>
            </a:endParaRPr>
          </a:p>
        </p:txBody>
      </p:sp>
      <p:pic>
        <p:nvPicPr>
          <p:cNvPr id="436" name="Google Shape;436;p21"/>
          <p:cNvPicPr preferRelativeResize="0"/>
          <p:nvPr/>
        </p:nvPicPr>
        <p:blipFill rotWithShape="1">
          <a:blip r:embed="rId4">
            <a:alphaModFix/>
          </a:blip>
          <a:srcRect r="1695"/>
          <a:stretch/>
        </p:blipFill>
        <p:spPr>
          <a:xfrm>
            <a:off x="6384032" y="2420888"/>
            <a:ext cx="1280700" cy="11624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文本框 9"/>
          <p:cNvSpPr txBox="1"/>
          <p:nvPr/>
        </p:nvSpPr>
        <p:spPr>
          <a:xfrm>
            <a:off x="445654" y="0"/>
            <a:ext cx="81999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Hoàn</a:t>
            </a:r>
            <a:r>
              <a:rPr kumimoji="0" lang="en-US" altLang="zh-CN" sz="2800" b="1" i="0" u="none" strike="noStrike" kern="1200" cap="none" spc="0" normalizeH="0" baseline="0" noProof="0" dirty="0">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thiện</a:t>
            </a:r>
            <a:r>
              <a:rPr kumimoji="0" lang="en-US" altLang="zh-CN" sz="2800" b="1" i="0" u="none" strike="noStrike" kern="1200" cap="none" spc="0" normalizeH="0" baseline="0" noProof="0" dirty="0">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phiếu</a:t>
            </a:r>
            <a:r>
              <a:rPr kumimoji="0" lang="en-US" altLang="zh-CN" sz="2800" b="1" i="0" u="none" strike="noStrike" kern="1200" cap="none" spc="0" normalizeH="0" baseline="0" noProof="0" dirty="0">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học</a:t>
            </a:r>
            <a:r>
              <a:rPr kumimoji="0" lang="en-US" altLang="zh-CN" sz="2800" b="1" i="0" u="none" strike="noStrike" kern="1200" cap="none" spc="0" normalizeH="0" baseline="0" noProof="0" dirty="0">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tập</a:t>
            </a:r>
            <a:r>
              <a:rPr kumimoji="0" lang="en-US" altLang="zh-CN" sz="2800" b="1" i="0" u="none" strike="noStrike" kern="1200" cap="none" spc="0" normalizeH="0" baseline="0" noProof="0" dirty="0">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endParaRPr kumimoji="0" lang="zh-CN" altLang="en-US" sz="2800" b="1" i="0" u="none" strike="noStrike" kern="1200" cap="none" spc="0" normalizeH="0" baseline="0" noProof="0" dirty="0">
              <a:ln>
                <a:noFill/>
              </a:ln>
              <a:solidFill>
                <a:srgbClr val="4472C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C58B57E7-093A-45FC-993B-F4379E0D42D1}"/>
              </a:ext>
            </a:extLst>
          </p:cNvPr>
          <p:cNvGraphicFramePr>
            <a:graphicFrameLocks noGrp="1"/>
          </p:cNvGraphicFramePr>
          <p:nvPr>
            <p:extLst>
              <p:ext uri="{D42A27DB-BD31-4B8C-83A1-F6EECF244321}">
                <p14:modId xmlns:p14="http://schemas.microsoft.com/office/powerpoint/2010/main" val="1091319998"/>
              </p:ext>
            </p:extLst>
          </p:nvPr>
        </p:nvGraphicFramePr>
        <p:xfrm>
          <a:off x="-38731" y="0"/>
          <a:ext cx="12192000" cy="6891967"/>
        </p:xfrm>
        <a:graphic>
          <a:graphicData uri="http://schemas.openxmlformats.org/drawingml/2006/table">
            <a:tbl>
              <a:tblPr firstRow="1" firstCol="1" bandRow="1">
                <a:tableStyleId>{C4B1156A-380E-4F78-BDF5-A606A8083BF9}</a:tableStyleId>
              </a:tblPr>
              <a:tblGrid>
                <a:gridCol w="2781861">
                  <a:extLst>
                    <a:ext uri="{9D8B030D-6E8A-4147-A177-3AD203B41FA5}">
                      <a16:colId xmlns:a16="http://schemas.microsoft.com/office/drawing/2014/main" val="2603467310"/>
                    </a:ext>
                  </a:extLst>
                </a:gridCol>
                <a:gridCol w="3311681">
                  <a:extLst>
                    <a:ext uri="{9D8B030D-6E8A-4147-A177-3AD203B41FA5}">
                      <a16:colId xmlns:a16="http://schemas.microsoft.com/office/drawing/2014/main" val="1048407926"/>
                    </a:ext>
                  </a:extLst>
                </a:gridCol>
                <a:gridCol w="3135894">
                  <a:extLst>
                    <a:ext uri="{9D8B030D-6E8A-4147-A177-3AD203B41FA5}">
                      <a16:colId xmlns:a16="http://schemas.microsoft.com/office/drawing/2014/main" val="302000842"/>
                    </a:ext>
                  </a:extLst>
                </a:gridCol>
                <a:gridCol w="2962564">
                  <a:extLst>
                    <a:ext uri="{9D8B030D-6E8A-4147-A177-3AD203B41FA5}">
                      <a16:colId xmlns:a16="http://schemas.microsoft.com/office/drawing/2014/main" val="4127073525"/>
                    </a:ext>
                  </a:extLst>
                </a:gridCol>
              </a:tblGrid>
              <a:tr h="759235">
                <a:tc>
                  <a:txBody>
                    <a:bodyPr/>
                    <a:lstStyle/>
                    <a:p>
                      <a:pPr algn="ctr">
                        <a:lnSpc>
                          <a:spcPct val="107000"/>
                        </a:lnSpc>
                        <a:spcAft>
                          <a:spcPts val="0"/>
                        </a:spcAft>
                      </a:pPr>
                      <a:endParaRPr lang="vi-VN"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r>
                        <a:rPr lang="en-US" sz="2400" kern="0">
                          <a:effectLst/>
                          <a:latin typeface="Times New Roman" panose="02020603050405020304" pitchFamily="18" charset="0"/>
                          <a:cs typeface="Times New Roman" panose="02020603050405020304" pitchFamily="18" charset="0"/>
                        </a:rPr>
                        <a:t>Ban trưởng</a:t>
                      </a:r>
                      <a:endParaRPr lang="vi-VN" sz="2400" kern="10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400" kern="0">
                          <a:effectLst/>
                          <a:latin typeface="Times New Roman" panose="02020603050405020304" pitchFamily="18" charset="0"/>
                          <a:cs typeface="Times New Roman" panose="02020603050405020304" pitchFamily="18" charset="0"/>
                        </a:rPr>
                        <a:t>(Quan coi ngục)</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r>
                        <a:rPr lang="en-US" sz="2400" kern="0">
                          <a:effectLst/>
                          <a:latin typeface="Times New Roman" panose="02020603050405020304" pitchFamily="18" charset="0"/>
                          <a:cs typeface="Times New Roman" panose="02020603050405020304" pitchFamily="18" charset="0"/>
                        </a:rPr>
                        <a:t>Cảnh trưởng </a:t>
                      </a:r>
                      <a:endParaRPr lang="vi-VN" sz="2400" kern="10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400" kern="0">
                          <a:effectLst/>
                          <a:latin typeface="Times New Roman" panose="02020603050405020304" pitchFamily="18" charset="0"/>
                          <a:cs typeface="Times New Roman" panose="02020603050405020304" pitchFamily="18" charset="0"/>
                        </a:rPr>
                        <a:t>(Cảnh sát trưởng)</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r>
                        <a:rPr lang="en-US" sz="2400" kern="0" dirty="0" err="1">
                          <a:effectLst/>
                          <a:latin typeface="Times New Roman" panose="02020603050405020304" pitchFamily="18" charset="0"/>
                          <a:cs typeface="Times New Roman" panose="02020603050405020304" pitchFamily="18" charset="0"/>
                        </a:rPr>
                        <a:t>Huyện</a:t>
                      </a:r>
                      <a:r>
                        <a:rPr lang="en-US" sz="2400" kern="0" dirty="0">
                          <a:effectLst/>
                          <a:latin typeface="Times New Roman" panose="02020603050405020304" pitchFamily="18" charset="0"/>
                          <a:cs typeface="Times New Roman" panose="02020603050405020304" pitchFamily="18" charset="0"/>
                        </a:rPr>
                        <a:t> </a:t>
                      </a:r>
                      <a:r>
                        <a:rPr lang="en-US" sz="2400" kern="0" err="1">
                          <a:effectLst/>
                          <a:latin typeface="Times New Roman" panose="02020603050405020304" pitchFamily="18" charset="0"/>
                          <a:cs typeface="Times New Roman" panose="02020603050405020304" pitchFamily="18" charset="0"/>
                        </a:rPr>
                        <a:t>trưởng</a:t>
                      </a:r>
                      <a:r>
                        <a:rPr lang="en-US" sz="2400" kern="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US" sz="2400" i="1" kern="0">
                          <a:effectLst/>
                          <a:latin typeface="Times New Roman" panose="02020603050405020304" pitchFamily="18" charset="0"/>
                          <a:cs typeface="Times New Roman" panose="02020603050405020304" pitchFamily="18" charset="0"/>
                        </a:rPr>
                        <a:t>(</a:t>
                      </a:r>
                      <a:r>
                        <a:rPr lang="en-US" sz="2400" i="1" kern="0" dirty="0">
                          <a:effectLst/>
                          <a:latin typeface="Times New Roman" panose="02020603050405020304" pitchFamily="18" charset="0"/>
                          <a:cs typeface="Times New Roman" panose="02020603050405020304" pitchFamily="18" charset="0"/>
                        </a:rPr>
                        <a:t>Quan </a:t>
                      </a:r>
                      <a:r>
                        <a:rPr lang="en-US" sz="2400" i="1" kern="0" dirty="0" err="1">
                          <a:effectLst/>
                          <a:latin typeface="Times New Roman" panose="02020603050405020304" pitchFamily="18" charset="0"/>
                          <a:cs typeface="Times New Roman" panose="02020603050405020304" pitchFamily="18" charset="0"/>
                        </a:rPr>
                        <a:t>huyện</a:t>
                      </a:r>
                      <a:r>
                        <a:rPr lang="en-US" sz="2400" i="1" kern="0" dirty="0">
                          <a:effectLst/>
                          <a:latin typeface="Times New Roman" panose="02020603050405020304" pitchFamily="18" charset="0"/>
                          <a:cs typeface="Times New Roman" panose="02020603050405020304" pitchFamily="18" charset="0"/>
                        </a:rPr>
                        <a:t>/ </a:t>
                      </a:r>
                      <a:r>
                        <a:rPr lang="en-US" sz="2400" i="1" kern="0" dirty="0" err="1">
                          <a:effectLst/>
                          <a:latin typeface="Times New Roman" panose="02020603050405020304" pitchFamily="18" charset="0"/>
                          <a:cs typeface="Times New Roman" panose="02020603050405020304" pitchFamily="18" charset="0"/>
                        </a:rPr>
                        <a:t>quan</a:t>
                      </a:r>
                      <a:r>
                        <a:rPr lang="en-US" sz="2400" i="1" kern="0" dirty="0">
                          <a:effectLst/>
                          <a:latin typeface="Times New Roman" panose="02020603050405020304" pitchFamily="18" charset="0"/>
                          <a:cs typeface="Times New Roman" panose="02020603050405020304" pitchFamily="18" charset="0"/>
                        </a:rPr>
                        <a:t> </a:t>
                      </a:r>
                      <a:r>
                        <a:rPr lang="en-US" sz="2400" i="1" kern="0" dirty="0" err="1">
                          <a:effectLst/>
                          <a:latin typeface="Times New Roman" panose="02020603050405020304" pitchFamily="18" charset="0"/>
                          <a:cs typeface="Times New Roman" panose="02020603050405020304" pitchFamily="18" charset="0"/>
                        </a:rPr>
                        <a:t>phụ</a:t>
                      </a:r>
                      <a:r>
                        <a:rPr lang="en-US" sz="2400" i="1" kern="0" dirty="0">
                          <a:effectLst/>
                          <a:latin typeface="Times New Roman" panose="02020603050405020304" pitchFamily="18" charset="0"/>
                          <a:cs typeface="Times New Roman" panose="02020603050405020304" pitchFamily="18" charset="0"/>
                        </a:rPr>
                        <a:t> </a:t>
                      </a:r>
                      <a:r>
                        <a:rPr lang="en-US" sz="2400" i="1" kern="0" dirty="0" err="1">
                          <a:effectLst/>
                          <a:latin typeface="Times New Roman" panose="02020603050405020304" pitchFamily="18" charset="0"/>
                          <a:cs typeface="Times New Roman" panose="02020603050405020304" pitchFamily="18" charset="0"/>
                        </a:rPr>
                        <a:t>mẫu</a:t>
                      </a:r>
                      <a:r>
                        <a:rPr lang="en-US" sz="2400" i="1" kern="0" dirty="0">
                          <a:effectLst/>
                          <a:latin typeface="Times New Roman" panose="02020603050405020304" pitchFamily="18" charset="0"/>
                          <a:cs typeface="Times New Roman" panose="02020603050405020304" pitchFamily="18" charset="0"/>
                        </a:rPr>
                        <a:t>)</a:t>
                      </a:r>
                      <a:endParaRPr lang="vi-VN" sz="2400" i="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extLst>
                  <a:ext uri="{0D108BD9-81ED-4DB2-BD59-A6C34878D82A}">
                    <a16:rowId xmlns:a16="http://schemas.microsoft.com/office/drawing/2014/main" val="858317779"/>
                  </a:ext>
                </a:extLst>
              </a:tr>
              <a:tr h="1016111">
                <a:tc>
                  <a:txBody>
                    <a:bodyPr/>
                    <a:lstStyle/>
                    <a:p>
                      <a:pPr algn="ctr">
                        <a:lnSpc>
                          <a:spcPct val="107000"/>
                        </a:lnSpc>
                        <a:spcAft>
                          <a:spcPts val="0"/>
                        </a:spcAft>
                      </a:pPr>
                      <a:endParaRPr lang="en-US" sz="2400" kern="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400" kern="0">
                          <a:effectLst/>
                          <a:latin typeface="Times New Roman" panose="02020603050405020304" pitchFamily="18" charset="0"/>
                          <a:cs typeface="Times New Roman" panose="02020603050405020304" pitchFamily="18" charset="0"/>
                        </a:rPr>
                        <a:t>Nhiệm vụ</a:t>
                      </a:r>
                      <a:endParaRPr lang="vi-VN"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extLst>
                  <a:ext uri="{0D108BD9-81ED-4DB2-BD59-A6C34878D82A}">
                    <a16:rowId xmlns:a16="http://schemas.microsoft.com/office/drawing/2014/main" val="834415437"/>
                  </a:ext>
                </a:extLst>
              </a:tr>
              <a:tr h="1016111">
                <a:tc>
                  <a:txBody>
                    <a:bodyPr/>
                    <a:lstStyle/>
                    <a:p>
                      <a:pPr algn="ctr">
                        <a:lnSpc>
                          <a:spcPct val="107000"/>
                        </a:lnSpc>
                        <a:spcAft>
                          <a:spcPts val="0"/>
                        </a:spcAft>
                      </a:pPr>
                      <a:r>
                        <a:rPr lang="en-US" sz="2400" kern="0">
                          <a:effectLst/>
                          <a:latin typeface="Times New Roman" panose="02020603050405020304" pitchFamily="18" charset="0"/>
                          <a:cs typeface="Times New Roman" panose="02020603050405020304" pitchFamily="18" charset="0"/>
                        </a:rPr>
                        <a:t>Hành động</a:t>
                      </a:r>
                    </a:p>
                    <a:p>
                      <a:pPr algn="ctr">
                        <a:lnSpc>
                          <a:spcPct val="107000"/>
                        </a:lnSpc>
                        <a:spcAft>
                          <a:spcPts val="0"/>
                        </a:spcAft>
                      </a:pPr>
                      <a:endParaRPr lang="en-US" sz="2400" ker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extLst>
                  <a:ext uri="{0D108BD9-81ED-4DB2-BD59-A6C34878D82A}">
                    <a16:rowId xmlns:a16="http://schemas.microsoft.com/office/drawing/2014/main" val="3780121467"/>
                  </a:ext>
                </a:extLst>
              </a:tr>
              <a:tr h="759235">
                <a:tc>
                  <a:txBody>
                    <a:bodyPr/>
                    <a:lstStyle/>
                    <a:p>
                      <a:pPr algn="ctr">
                        <a:lnSpc>
                          <a:spcPct val="107000"/>
                        </a:lnSpc>
                        <a:spcAft>
                          <a:spcPts val="0"/>
                        </a:spcAft>
                      </a:pPr>
                      <a:r>
                        <a:rPr lang="en-US" sz="2400" kern="0">
                          <a:effectLst/>
                          <a:latin typeface="Times New Roman" panose="02020603050405020304" pitchFamily="18" charset="0"/>
                          <a:cs typeface="Times New Roman" panose="02020603050405020304" pitchFamily="18" charset="0"/>
                        </a:rPr>
                        <a:t>Nhận xét</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a:txBody>
                    <a:bodyPr/>
                    <a:lstStyle/>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extLst>
                  <a:ext uri="{0D108BD9-81ED-4DB2-BD59-A6C34878D82A}">
                    <a16:rowId xmlns:a16="http://schemas.microsoft.com/office/drawing/2014/main" val="4139535776"/>
                  </a:ext>
                </a:extLst>
              </a:tr>
              <a:tr h="759235">
                <a:tc>
                  <a:txBody>
                    <a:bodyPr/>
                    <a:lstStyle/>
                    <a:p>
                      <a:pPr algn="ctr">
                        <a:lnSpc>
                          <a:spcPct val="107000"/>
                        </a:lnSpc>
                        <a:spcAft>
                          <a:spcPts val="0"/>
                        </a:spcAft>
                      </a:pPr>
                      <a:r>
                        <a:rPr lang="en-US" sz="2400" kern="0">
                          <a:effectLst/>
                          <a:latin typeface="Times New Roman" panose="02020603050405020304" pitchFamily="18" charset="0"/>
                          <a:cs typeface="Times New Roman" panose="02020603050405020304" pitchFamily="18" charset="0"/>
                        </a:rPr>
                        <a:t>Nghệ thuật, giọng điệu trào phúng</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gridSpan="3">
                  <a:txBody>
                    <a:bodyPr/>
                    <a:lstStyle/>
                    <a:p>
                      <a:pPr algn="ctr">
                        <a:lnSpc>
                          <a:spcPct val="107000"/>
                        </a:lnSpc>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283046505"/>
                  </a:ext>
                </a:extLst>
              </a:tr>
              <a:tr h="1272986">
                <a:tc>
                  <a:txBody>
                    <a:bodyPr/>
                    <a:lstStyle/>
                    <a:p>
                      <a:pPr algn="ctr">
                        <a:lnSpc>
                          <a:spcPct val="107000"/>
                        </a:lnSpc>
                        <a:spcAft>
                          <a:spcPts val="0"/>
                        </a:spcAft>
                      </a:pPr>
                      <a:r>
                        <a:rPr lang="en-US" sz="2400" kern="0" dirty="0">
                          <a:effectLst/>
                          <a:latin typeface="Times New Roman" panose="02020603050405020304" pitchFamily="18" charset="0"/>
                          <a:cs typeface="Times New Roman" panose="02020603050405020304" pitchFamily="18" charset="0"/>
                        </a:rPr>
                        <a:t> </a:t>
                      </a:r>
                      <a:endParaRPr lang="vi-VN"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gridSpan="3">
                  <a:txBody>
                    <a:bodyPr/>
                    <a:lstStyle/>
                    <a:p>
                      <a:pPr algn="just">
                        <a:lnSpc>
                          <a:spcPct val="107000"/>
                        </a:lnSpc>
                        <a:spcAft>
                          <a:spcPts val="0"/>
                        </a:spcAft>
                      </a:pP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endParaRPr lang="vi-VN"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37" marR="63137"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98105884"/>
                  </a:ext>
                </a:extLst>
              </a:tr>
            </a:tbl>
          </a:graphicData>
        </a:graphic>
      </p:graphicFrame>
      <p:sp>
        <p:nvSpPr>
          <p:cNvPr id="4" name="Hộp Văn bản 3">
            <a:extLst>
              <a:ext uri="{FF2B5EF4-FFF2-40B4-BE49-F238E27FC236}">
                <a16:creationId xmlns:a16="http://schemas.microsoft.com/office/drawing/2014/main" id="{36CD6F27-9C34-1EBB-4D3B-A52D4E7CBF32}"/>
              </a:ext>
            </a:extLst>
          </p:cNvPr>
          <p:cNvSpPr txBox="1"/>
          <p:nvPr/>
        </p:nvSpPr>
        <p:spPr>
          <a:xfrm>
            <a:off x="2836589" y="1100319"/>
            <a:ext cx="3418114" cy="1251240"/>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Giữ gìn kỉ cương nhà giam; canh giữ, giáo dục, cải tạo phạm nhân</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627B6EE-B3B8-DDF3-2B45-CCFA18BD1698}"/>
              </a:ext>
            </a:extLst>
          </p:cNvPr>
          <p:cNvSpPr txBox="1"/>
          <p:nvPr/>
        </p:nvSpPr>
        <p:spPr>
          <a:xfrm>
            <a:off x="2560092" y="2698210"/>
            <a:ext cx="3292068" cy="46089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Ngày ngày đánh bạc</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224C4287-F123-DEE4-2392-4CB79618BAFC}"/>
              </a:ext>
            </a:extLst>
          </p:cNvPr>
          <p:cNvSpPr txBox="1"/>
          <p:nvPr/>
        </p:nvSpPr>
        <p:spPr>
          <a:xfrm>
            <a:off x="2753629" y="3320677"/>
            <a:ext cx="3052354" cy="85606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Trục lợi cá nhân</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Phạm pháp trắng trợn</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8B1A9FC5-D559-C97E-A170-2E94ED854E3D}"/>
              </a:ext>
            </a:extLst>
          </p:cNvPr>
          <p:cNvSpPr txBox="1"/>
          <p:nvPr/>
        </p:nvSpPr>
        <p:spPr>
          <a:xfrm>
            <a:off x="6093594" y="1208618"/>
            <a:ext cx="3418115" cy="856068"/>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Giữ gìn an ninh, nghiêm trị kẻ phạm pháp</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32F2AC95-DCCC-D813-E7A8-02B97D0A3628}"/>
              </a:ext>
            </a:extLst>
          </p:cNvPr>
          <p:cNvSpPr txBox="1"/>
          <p:nvPr/>
        </p:nvSpPr>
        <p:spPr>
          <a:xfrm>
            <a:off x="6093594" y="2628895"/>
            <a:ext cx="3211057" cy="46089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Ăn tiền của  phạm nhân </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Hộp Văn bản 15">
            <a:extLst>
              <a:ext uri="{FF2B5EF4-FFF2-40B4-BE49-F238E27FC236}">
                <a16:creationId xmlns:a16="http://schemas.microsoft.com/office/drawing/2014/main" id="{C85C70C1-9213-B089-1806-455DCCAEB70D}"/>
              </a:ext>
            </a:extLst>
          </p:cNvPr>
          <p:cNvSpPr txBox="1"/>
          <p:nvPr/>
        </p:nvSpPr>
        <p:spPr>
          <a:xfrm>
            <a:off x="9188000" y="2291200"/>
            <a:ext cx="3086731" cy="105804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“Chong đèn làm việc công” (thực chất là hút thuốc phiện – “thiêu đăng”)</a:t>
            </a:r>
            <a:endParaRPr kumimoji="0" lang="vi-VN" sz="20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id="{A0988F48-8ECE-22FC-F673-90E1A9D077AC}"/>
              </a:ext>
            </a:extLst>
          </p:cNvPr>
          <p:cNvSpPr txBox="1"/>
          <p:nvPr/>
        </p:nvSpPr>
        <p:spPr>
          <a:xfrm>
            <a:off x="9263112" y="1095250"/>
            <a:ext cx="3011619" cy="1251240"/>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Cán cân công lí, bảo vệ cuộc sống bình yên của nhân dân</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1268B818-08AA-CEB5-72B7-19807801ADCE}"/>
              </a:ext>
            </a:extLst>
          </p:cNvPr>
          <p:cNvSpPr txBox="1"/>
          <p:nvPr/>
        </p:nvSpPr>
        <p:spPr>
          <a:xfrm>
            <a:off x="6057269" y="3376588"/>
            <a:ext cx="3052354" cy="85606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Tham lam, phạm pháp, tàn nhẫn, bẩn thỉu</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9981BB1F-4966-2DE7-6849-E4DEA1710201}"/>
              </a:ext>
            </a:extLst>
          </p:cNvPr>
          <p:cNvSpPr txBox="1"/>
          <p:nvPr/>
        </p:nvSpPr>
        <p:spPr>
          <a:xfrm rot="10800000" flipV="1">
            <a:off x="8873806" y="3349247"/>
            <a:ext cx="3418114" cy="85606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Quan liêu, vô trách nhiệm, phạm pháp</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Hộp Văn bản 23">
            <a:extLst>
              <a:ext uri="{FF2B5EF4-FFF2-40B4-BE49-F238E27FC236}">
                <a16:creationId xmlns:a16="http://schemas.microsoft.com/office/drawing/2014/main" id="{FF70843E-E029-0C9C-00C1-DE8620C1F78F}"/>
              </a:ext>
            </a:extLst>
          </p:cNvPr>
          <p:cNvSpPr txBox="1"/>
          <p:nvPr/>
        </p:nvSpPr>
        <p:spPr>
          <a:xfrm>
            <a:off x="2751223" y="4144038"/>
            <a:ext cx="9240480" cy="856068"/>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Liệt kê tăng tiến, thủ pháp đối, kể việc</a:t>
            </a:r>
            <a:r>
              <a:rPr lang="en-US" sz="2400" kern="100">
                <a:solidFill>
                  <a:prstClr val="black"/>
                </a:solidFill>
                <a:latin typeface="Times New Roman" panose="02020603050405020304" pitchFamily="18" charset="0"/>
                <a:ea typeface="+mn-ea"/>
                <a:cs typeface="Times New Roman" panose="02020603050405020304" pitchFamily="18" charset="0"/>
              </a:rPr>
              <a:t>, g</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iọng điệu đả kích, mỉa mai, châm biếm</a:t>
            </a:r>
            <a:endParaRPr kumimoji="0" lang="vi-VN" sz="24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Hộp Văn bản 25">
            <a:extLst>
              <a:ext uri="{FF2B5EF4-FFF2-40B4-BE49-F238E27FC236}">
                <a16:creationId xmlns:a16="http://schemas.microsoft.com/office/drawing/2014/main" id="{C947A10A-50DB-62CC-BFD6-ED5C838F4815}"/>
              </a:ext>
            </a:extLst>
          </p:cNvPr>
          <p:cNvSpPr txBox="1"/>
          <p:nvPr/>
        </p:nvSpPr>
        <p:spPr>
          <a:xfrm>
            <a:off x="2751223" y="4938829"/>
            <a:ext cx="9402046" cy="204158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Sự thối nát, xấu xa, vô trách nhiệm của bọn quan lại hành pháp nhưng lại phạm pháp. Ba bức chân dung của ba kẻ đại diện cho giai cấp thông trị chế độ Tưởng Gịới Thạch ghép lại với nhau thành một bức tranh lớn – một chân dung lớn đầy đủ, trọn vẹn về xã hội Trung Hoa quốc dân đảng lúc bấy giờ</a:t>
            </a:r>
            <a:endParaRPr kumimoji="0" lang="vi-VN"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Hộp Văn bản 27">
            <a:extLst>
              <a:ext uri="{FF2B5EF4-FFF2-40B4-BE49-F238E27FC236}">
                <a16:creationId xmlns:a16="http://schemas.microsoft.com/office/drawing/2014/main" id="{38C46F19-FFA6-E935-DD29-D1358CEDB1DC}"/>
              </a:ext>
            </a:extLst>
          </p:cNvPr>
          <p:cNvSpPr txBox="1"/>
          <p:nvPr/>
        </p:nvSpPr>
        <p:spPr>
          <a:xfrm>
            <a:off x="792253" y="63262"/>
            <a:ext cx="2044336" cy="46089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Chức danh</a:t>
            </a:r>
            <a:endParaRPr kumimoji="0" lang="vi-VN" sz="2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0" name="Đường nối Thẳng 29">
            <a:extLst>
              <a:ext uri="{FF2B5EF4-FFF2-40B4-BE49-F238E27FC236}">
                <a16:creationId xmlns:a16="http://schemas.microsoft.com/office/drawing/2014/main" id="{39020D2A-2B9B-D700-C6BC-473FE10F3415}"/>
              </a:ext>
            </a:extLst>
          </p:cNvPr>
          <p:cNvCxnSpPr/>
          <p:nvPr/>
        </p:nvCxnSpPr>
        <p:spPr>
          <a:xfrm>
            <a:off x="-38731" y="0"/>
            <a:ext cx="2709629" cy="1095250"/>
          </a:xfrm>
          <a:prstGeom prst="line">
            <a:avLst/>
          </a:prstGeom>
        </p:spPr>
        <p:style>
          <a:lnRef idx="1">
            <a:schemeClr val="accent1"/>
          </a:lnRef>
          <a:fillRef idx="0">
            <a:schemeClr val="accent1"/>
          </a:fillRef>
          <a:effectRef idx="0">
            <a:schemeClr val="accent1"/>
          </a:effectRef>
          <a:fontRef idx="minor">
            <a:schemeClr val="tx1"/>
          </a:fontRef>
        </p:style>
      </p:cxnSp>
      <p:sp>
        <p:nvSpPr>
          <p:cNvPr id="32" name="Hộp Văn bản 31">
            <a:extLst>
              <a:ext uri="{FF2B5EF4-FFF2-40B4-BE49-F238E27FC236}">
                <a16:creationId xmlns:a16="http://schemas.microsoft.com/office/drawing/2014/main" id="{5ED1F0CD-BDAA-B3AD-918F-FDB931249CD5}"/>
              </a:ext>
            </a:extLst>
          </p:cNvPr>
          <p:cNvSpPr txBox="1"/>
          <p:nvPr/>
        </p:nvSpPr>
        <p:spPr>
          <a:xfrm>
            <a:off x="-38731" y="597698"/>
            <a:ext cx="1730828" cy="46089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Chức trách </a:t>
            </a:r>
            <a:endPar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393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16" grpId="0"/>
      <p:bldP spid="18" grpId="0"/>
      <p:bldP spid="20" grpId="0"/>
      <p:bldP spid="22" grpId="0"/>
      <p:bldP spid="24" grpId="0"/>
      <p:bldP spid="26" grpId="0"/>
    </p:bldLst>
  </p:timing>
  <p:extLst>
    <p:ext uri="{E180D4A7-C9FB-4DFB-919C-405C955672EB}">
      <p14:showEvtLst xmlns:p14="http://schemas.microsoft.com/office/powerpoint/2010/main">
        <p14:playEvt time="0" objId="1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3"/>
          <p:cNvGrpSpPr/>
          <p:nvPr/>
        </p:nvGrpSpPr>
        <p:grpSpPr>
          <a:xfrm>
            <a:off x="692951" y="3227629"/>
            <a:ext cx="4008037" cy="3423484"/>
            <a:chOff x="692951" y="3227629"/>
            <a:chExt cx="4008037" cy="3423484"/>
          </a:xfrm>
        </p:grpSpPr>
        <p:sp>
          <p:nvSpPr>
            <p:cNvPr id="185" name="Google Shape;185;p3"/>
            <p:cNvSpPr/>
            <p:nvPr/>
          </p:nvSpPr>
          <p:spPr>
            <a:xfrm rot="-410190">
              <a:off x="797566" y="3426364"/>
              <a:ext cx="3456384" cy="1964142"/>
            </a:xfrm>
            <a:prstGeom prst="ellipse">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15000"/>
                </a:lnSpc>
                <a:spcBef>
                  <a:spcPts val="0"/>
                </a:spcBef>
                <a:spcAft>
                  <a:spcPts val="0"/>
                </a:spcAft>
                <a:buNone/>
              </a:pPr>
              <a:r>
                <a:rPr lang="en-US" sz="2400">
                  <a:solidFill>
                    <a:schemeClr val="lt1"/>
                  </a:solidFill>
                  <a:latin typeface="Cambria"/>
                  <a:ea typeface="Cambria"/>
                  <a:cs typeface="Cambria"/>
                  <a:sym typeface="Cambria"/>
                </a:rPr>
                <a:t>Kiểm tra phiếu học tập ở nhà (PHT 1)</a:t>
              </a:r>
              <a:endParaRPr sz="2400" i="1">
                <a:solidFill>
                  <a:schemeClr val="lt1"/>
                </a:solidFill>
                <a:latin typeface="Cambria"/>
                <a:ea typeface="Cambria"/>
                <a:cs typeface="Cambria"/>
                <a:sym typeface="Cambria"/>
              </a:endParaRPr>
            </a:p>
          </p:txBody>
        </p:sp>
        <p:sp>
          <p:nvSpPr>
            <p:cNvPr id="186" name="Google Shape;186;p3"/>
            <p:cNvSpPr/>
            <p:nvPr/>
          </p:nvSpPr>
          <p:spPr>
            <a:xfrm>
              <a:off x="1559496" y="4289500"/>
              <a:ext cx="3141492" cy="2361613"/>
            </a:xfrm>
            <a:custGeom>
              <a:avLst/>
              <a:gdLst/>
              <a:ahLst/>
              <a:cxnLst/>
              <a:rect l="l" t="t" r="r" b="b"/>
              <a:pathLst>
                <a:path w="7991613" h="5348842" extrusionOk="0">
                  <a:moveTo>
                    <a:pt x="0" y="0"/>
                  </a:moveTo>
                  <a:lnTo>
                    <a:pt x="7991613" y="0"/>
                  </a:lnTo>
                  <a:lnTo>
                    <a:pt x="7991613" y="5348842"/>
                  </a:lnTo>
                  <a:lnTo>
                    <a:pt x="0" y="5348842"/>
                  </a:lnTo>
                  <a:lnTo>
                    <a:pt x="0" y="0"/>
                  </a:lnTo>
                  <a:close/>
                </a:path>
              </a:pathLst>
            </a:custGeom>
            <a:blipFill rotWithShape="1">
              <a:blip r:embed="rId3">
                <a:alphaModFix/>
              </a:blip>
              <a:stretch>
                <a:fillRect r="-12317"/>
              </a:stretch>
            </a:blipFill>
            <a:ln>
              <a:noFill/>
            </a:ln>
          </p:spPr>
          <p:txBody>
            <a:bodyPr/>
            <a:lstStyle/>
            <a:p>
              <a:endParaRPr lang="vi-VN"/>
            </a:p>
          </p:txBody>
        </p:sp>
      </p:grpSp>
      <p:pic>
        <p:nvPicPr>
          <p:cNvPr id="187" name="Google Shape;187;p3"/>
          <p:cNvPicPr preferRelativeResize="0"/>
          <p:nvPr/>
        </p:nvPicPr>
        <p:blipFill>
          <a:blip r:embed="rId4">
            <a:alphaModFix/>
          </a:blip>
          <a:stretch>
            <a:fillRect/>
          </a:stretch>
        </p:blipFill>
        <p:spPr>
          <a:xfrm rot="215024">
            <a:off x="6250618" y="899445"/>
            <a:ext cx="3576789" cy="50591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sp>
        <p:nvSpPr>
          <p:cNvPr id="10" name="文本框 9"/>
          <p:cNvSpPr txBox="1"/>
          <p:nvPr/>
        </p:nvSpPr>
        <p:spPr>
          <a:xfrm>
            <a:off x="2059709" y="2980289"/>
            <a:ext cx="80171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6000" b="1" i="0" u="none" strike="noStrike" kern="1200" cap="none" spc="0" normalizeH="0" baseline="0" noProof="0" dirty="0">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I. </a:t>
            </a:r>
            <a:r>
              <a:rPr kumimoji="0" lang="en-SG" altLang="zh-CN" sz="6000" b="1" i="0" u="none" strike="noStrike" kern="1200" cap="none" spc="0" normalizeH="0" baseline="0" noProof="0" dirty="0" err="1">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Đọc</a:t>
            </a:r>
            <a:r>
              <a:rPr kumimoji="0" lang="en-SG" altLang="zh-CN" sz="6000" b="1" i="0" u="none" strike="noStrike" kern="1200" cap="none" spc="0" normalizeH="0" baseline="0" noProof="0" dirty="0">
                <a:ln>
                  <a:noFill/>
                </a:ln>
                <a:solidFill>
                  <a:srgbClr val="FF7E0A"/>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 </a:t>
            </a:r>
            <a:r>
              <a:rPr kumimoji="0" lang="en-SG" altLang="zh-CN" sz="6000" b="1" i="0" u="none" strike="noStrike" kern="1200" cap="none" spc="0" normalizeH="0" baseline="0" noProof="0" dirty="0" err="1">
                <a:ln>
                  <a:noFill/>
                </a:ln>
                <a:solidFill>
                  <a:srgbClr val="58922E"/>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Tìm</a:t>
            </a:r>
            <a:r>
              <a:rPr kumimoji="0" lang="en-SG" altLang="zh-CN" sz="6000" b="1" i="0" u="none" strike="noStrike" kern="1200" cap="none" spc="0" normalizeH="0" baseline="0" noProof="0" dirty="0">
                <a:ln>
                  <a:noFill/>
                </a:ln>
                <a:solidFill>
                  <a:srgbClr val="58922E"/>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SG" altLang="zh-CN" sz="6000" b="1" i="0" u="none" strike="noStrike" kern="1200" cap="none" spc="0" normalizeH="0" baseline="0" noProof="0" dirty="0" err="1">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hiểu</a:t>
            </a:r>
            <a:r>
              <a:rPr kumimoji="0" lang="zh-CN" altLang="en-US" sz="6000" b="1" i="0" u="none" strike="noStrike" kern="1200" cap="none" spc="0" normalizeH="0" baseline="0" noProof="0" dirty="0">
                <a:ln>
                  <a:noFill/>
                </a:ln>
                <a:solidFill>
                  <a:srgbClr val="D31012"/>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SG" altLang="zh-CN" sz="6000" b="1" i="0" u="none" strike="noStrike" kern="1200" cap="none" spc="0" normalizeH="0" baseline="0" noProof="0" dirty="0" err="1">
                <a:ln>
                  <a:noFill/>
                </a:ln>
                <a:solidFill>
                  <a:srgbClr val="D31012"/>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chung</a:t>
            </a:r>
            <a:endParaRPr kumimoji="0" lang="zh-CN" altLang="en-US" sz="6000" b="1" i="0" u="none" strike="noStrike" kern="1200" cap="none" spc="0" normalizeH="0" baseline="0" noProof="0" dirty="0">
              <a:ln>
                <a:noFill/>
              </a:ln>
              <a:solidFill>
                <a:srgbClr val="D31012"/>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38" presetClass="entr" presetSubtype="0" accel="50000" fill="hold" grpId="0" nodeType="afterEffect">
                                  <p:stCondLst>
                                    <p:cond delay="0"/>
                                  </p:stCondLst>
                                  <p:iterate type="lt">
                                    <p:tmPct val="50000"/>
                                  </p:iterate>
                                  <p:childTnLst>
                                    <p:set>
                                      <p:cBhvr>
                                        <p:cTn id="12" dur="1" fill="hold">
                                          <p:stCondLst>
                                            <p:cond delay="0"/>
                                          </p:stCondLst>
                                        </p:cTn>
                                        <p:tgtEl>
                                          <p:spTgt spid="10"/>
                                        </p:tgtEl>
                                        <p:attrNameLst>
                                          <p:attrName>style.visibility</p:attrName>
                                        </p:attrNameLst>
                                      </p:cBhvr>
                                      <p:to>
                                        <p:strVal val="visible"/>
                                      </p:to>
                                    </p:set>
                                    <p:set>
                                      <p:cBhvr>
                                        <p:cTn id="13" dur="455" fill="hold">
                                          <p:stCondLst>
                                            <p:cond delay="0"/>
                                          </p:stCondLst>
                                        </p:cTn>
                                        <p:tgtEl>
                                          <p:spTgt spid="10"/>
                                        </p:tgtEl>
                                        <p:attrNameLst>
                                          <p:attrName>style.rotation</p:attrName>
                                        </p:attrNameLst>
                                      </p:cBhvr>
                                      <p:to>
                                        <p:strVal val="-45.0"/>
                                      </p:to>
                                    </p:set>
                                    <p:anim calcmode="lin" valueType="num">
                                      <p:cBhvr>
                                        <p:cTn id="14"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5"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6"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7"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18" fill="hold">
                            <p:stCondLst>
                              <p:cond delay="10800"/>
                            </p:stCondLst>
                            <p:childTnLst>
                              <p:par>
                                <p:cTn id="19" presetID="32" presetClass="emph" presetSubtype="0" fill="hold" grpId="1" nodeType="afterEffect">
                                  <p:stCondLst>
                                    <p:cond delay="0"/>
                                  </p:stCondLst>
                                  <p:iterate type="lt">
                                    <p:tmPct val="0"/>
                                  </p:iterate>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E180D4A7-C9FB-4DFB-919C-405C955672EB}">
      <p14:showEvtLst xmlns:p14="http://schemas.microsoft.com/office/powerpoint/2010/main">
        <p14:playEvt time="0" objId="1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8"/>
          <p:cNvSpPr txBox="1"/>
          <p:nvPr/>
        </p:nvSpPr>
        <p:spPr>
          <a:xfrm>
            <a:off x="1612072" y="1349409"/>
            <a:ext cx="39604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000" b="1" i="1">
                <a:solidFill>
                  <a:srgbClr val="D84110"/>
                </a:solidFill>
                <a:latin typeface="Cambria"/>
                <a:ea typeface="Cambria"/>
                <a:cs typeface="Cambria"/>
                <a:sym typeface="Cambria"/>
              </a:rPr>
              <a:t>1. Đọc – chú thích</a:t>
            </a:r>
            <a:endParaRPr sz="3000" b="1" i="1">
              <a:solidFill>
                <a:srgbClr val="D84110"/>
              </a:solidFill>
              <a:latin typeface="Cambria"/>
              <a:ea typeface="Cambria"/>
              <a:cs typeface="Cambria"/>
              <a:sym typeface="Cambria"/>
            </a:endParaRPr>
          </a:p>
        </p:txBody>
      </p:sp>
      <p:graphicFrame>
        <p:nvGraphicFramePr>
          <p:cNvPr id="273" name="Google Shape;273;p8"/>
          <p:cNvGraphicFramePr/>
          <p:nvPr>
            <p:extLst>
              <p:ext uri="{D42A27DB-BD31-4B8C-83A1-F6EECF244321}">
                <p14:modId xmlns:p14="http://schemas.microsoft.com/office/powerpoint/2010/main" val="799900165"/>
              </p:ext>
            </p:extLst>
          </p:nvPr>
        </p:nvGraphicFramePr>
        <p:xfrm>
          <a:off x="1033987" y="2190866"/>
          <a:ext cx="10124025" cy="3317725"/>
        </p:xfrm>
        <a:graphic>
          <a:graphicData uri="http://schemas.openxmlformats.org/drawingml/2006/table">
            <a:tbl>
              <a:tblPr bandRow="1">
                <a:noFill/>
                <a:tableStyleId>{AD6251D2-5B4A-4DEE-8DD2-263277044CEC}</a:tableStyleId>
              </a:tblPr>
              <a:tblGrid>
                <a:gridCol w="8003100">
                  <a:extLst>
                    <a:ext uri="{9D8B030D-6E8A-4147-A177-3AD203B41FA5}">
                      <a16:colId xmlns:a16="http://schemas.microsoft.com/office/drawing/2014/main" val="20000"/>
                    </a:ext>
                  </a:extLst>
                </a:gridCol>
                <a:gridCol w="1312250">
                  <a:extLst>
                    <a:ext uri="{9D8B030D-6E8A-4147-A177-3AD203B41FA5}">
                      <a16:colId xmlns:a16="http://schemas.microsoft.com/office/drawing/2014/main" val="20001"/>
                    </a:ext>
                  </a:extLst>
                </a:gridCol>
                <a:gridCol w="808675">
                  <a:extLst>
                    <a:ext uri="{9D8B030D-6E8A-4147-A177-3AD203B41FA5}">
                      <a16:colId xmlns:a16="http://schemas.microsoft.com/office/drawing/2014/main" val="20002"/>
                    </a:ext>
                  </a:extLst>
                </a:gridCol>
              </a:tblGrid>
              <a:tr h="438775">
                <a:tc>
                  <a:txBody>
                    <a:bodyPr/>
                    <a:lstStyle/>
                    <a:p>
                      <a:pPr marL="91440" marR="0" lvl="0" indent="0" algn="ctr" rtl="0">
                        <a:lnSpc>
                          <a:spcPct val="100000"/>
                        </a:lnSpc>
                        <a:spcBef>
                          <a:spcPts val="0"/>
                        </a:spcBef>
                        <a:spcAft>
                          <a:spcPts val="0"/>
                        </a:spcAft>
                        <a:buNone/>
                      </a:pPr>
                      <a:r>
                        <a:rPr lang="en-US" sz="2800" b="1" i="0" u="none" strike="noStrike" cap="none">
                          <a:latin typeface="Roboto Condensed"/>
                          <a:ea typeface="Roboto Condensed"/>
                          <a:cs typeface="Roboto Condensed"/>
                          <a:sym typeface="Roboto Condensed"/>
                        </a:rPr>
                        <a:t>Tiêu chí</a:t>
                      </a:r>
                      <a:endParaRPr sz="2800" b="1" i="0" u="none" strike="noStrike" cap="none">
                        <a:latin typeface="Roboto Condensed"/>
                        <a:ea typeface="Roboto Condensed"/>
                        <a:cs typeface="Roboto Condensed"/>
                        <a:sym typeface="Roboto Condensed"/>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1" i="0" u="none" strike="noStrike" cap="none">
                          <a:latin typeface="Roboto Condensed"/>
                          <a:ea typeface="Roboto Condensed"/>
                          <a:cs typeface="Roboto Condensed"/>
                          <a:sym typeface="Roboto Condensed"/>
                        </a:rPr>
                        <a:t>Đạt </a:t>
                      </a:r>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1" i="0" u="none" strike="noStrike" cap="none">
                          <a:latin typeface="Roboto Condensed"/>
                          <a:ea typeface="Roboto Condensed"/>
                          <a:cs typeface="Roboto Condensed"/>
                          <a:sym typeface="Roboto Condensed"/>
                        </a:rPr>
                        <a:t>CĐ</a:t>
                      </a:r>
                      <a:endParaRPr/>
                    </a:p>
                  </a:txBody>
                  <a:tcPr marL="91450" marR="91450" marT="0" marB="0" anchor="ctr"/>
                </a:tc>
                <a:extLst>
                  <a:ext uri="{0D108BD9-81ED-4DB2-BD59-A6C34878D82A}">
                    <a16:rowId xmlns:a16="http://schemas.microsoft.com/office/drawing/2014/main" val="10000"/>
                  </a:ext>
                </a:extLst>
              </a:tr>
              <a:tr h="462275">
                <a:tc>
                  <a:txBody>
                    <a:bodyPr/>
                    <a:lstStyle/>
                    <a:p>
                      <a:pPr marL="91440" marR="0" lvl="0" indent="0" algn="just" rtl="0">
                        <a:lnSpc>
                          <a:spcPct val="100000"/>
                        </a:lnSpc>
                        <a:spcBef>
                          <a:spcPts val="0"/>
                        </a:spcBef>
                        <a:spcAft>
                          <a:spcPts val="0"/>
                        </a:spcAft>
                        <a:buNone/>
                      </a:pPr>
                      <a:r>
                        <a:rPr lang="en-US" sz="2800" b="0" i="0" u="none" strike="noStrike" cap="none">
                          <a:solidFill>
                            <a:srgbClr val="100907"/>
                          </a:solidFill>
                          <a:latin typeface="Roboto Condensed"/>
                          <a:ea typeface="Roboto Condensed"/>
                          <a:cs typeface="Roboto Condensed"/>
                          <a:sym typeface="Roboto Condensed"/>
                        </a:rPr>
                        <a:t>Đọc trôi chảy, không bỏ từ, thêm từ.</a:t>
                      </a:r>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0" i="0" u="none" strike="noStrike" cap="none">
                          <a:latin typeface="Roboto Condensed"/>
                          <a:ea typeface="Roboto Condensed"/>
                          <a:cs typeface="Roboto Condensed"/>
                          <a:sym typeface="Roboto Condensed"/>
                        </a:rPr>
                        <a:t> </a:t>
                      </a:r>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0" i="0" u="none" strike="noStrike" cap="none">
                          <a:latin typeface="Roboto Condensed"/>
                          <a:ea typeface="Roboto Condensed"/>
                          <a:cs typeface="Roboto Condensed"/>
                          <a:sym typeface="Roboto Condensed"/>
                        </a:rPr>
                        <a:t> </a:t>
                      </a:r>
                      <a:endParaRPr/>
                    </a:p>
                  </a:txBody>
                  <a:tcPr marL="91450" marR="91450" marT="0" marB="0" anchor="ctr"/>
                </a:tc>
                <a:extLst>
                  <a:ext uri="{0D108BD9-81ED-4DB2-BD59-A6C34878D82A}">
                    <a16:rowId xmlns:a16="http://schemas.microsoft.com/office/drawing/2014/main" val="10001"/>
                  </a:ext>
                </a:extLst>
              </a:tr>
              <a:tr h="977200">
                <a:tc>
                  <a:txBody>
                    <a:bodyPr/>
                    <a:lstStyle/>
                    <a:p>
                      <a:pPr marL="91440" marR="0" lvl="0" indent="0" algn="just" rtl="0">
                        <a:lnSpc>
                          <a:spcPct val="100000"/>
                        </a:lnSpc>
                        <a:spcBef>
                          <a:spcPts val="0"/>
                        </a:spcBef>
                        <a:spcAft>
                          <a:spcPts val="0"/>
                        </a:spcAft>
                        <a:buNone/>
                      </a:pPr>
                      <a:r>
                        <a:rPr lang="en-US" sz="2800" b="0" i="0" u="none" strike="noStrike" cap="none">
                          <a:solidFill>
                            <a:srgbClr val="100907"/>
                          </a:solidFill>
                          <a:latin typeface="Roboto Condensed"/>
                          <a:ea typeface="Roboto Condensed"/>
                          <a:cs typeface="Roboto Condensed"/>
                          <a:sym typeface="Roboto Condensed"/>
                        </a:rPr>
                        <a:t>Đọc to, rõ bảo đảm trong không gian lớp học, cả lớp cùng nghe được.</a:t>
                      </a:r>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0" i="0" u="none" strike="noStrike" cap="none">
                          <a:latin typeface="Roboto Condensed"/>
                          <a:ea typeface="Roboto Condensed"/>
                          <a:cs typeface="Roboto Condensed"/>
                          <a:sym typeface="Roboto Condensed"/>
                        </a:rPr>
                        <a:t> </a:t>
                      </a:r>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0" i="0" u="none" strike="noStrike" cap="none">
                          <a:latin typeface="Roboto Condensed"/>
                          <a:ea typeface="Roboto Condensed"/>
                          <a:cs typeface="Roboto Condensed"/>
                          <a:sym typeface="Roboto Condensed"/>
                        </a:rPr>
                        <a:t> </a:t>
                      </a:r>
                      <a:endParaRPr/>
                    </a:p>
                  </a:txBody>
                  <a:tcPr marL="91450" marR="91450" marT="0" marB="0" anchor="ctr"/>
                </a:tc>
                <a:extLst>
                  <a:ext uri="{0D108BD9-81ED-4DB2-BD59-A6C34878D82A}">
                    <a16:rowId xmlns:a16="http://schemas.microsoft.com/office/drawing/2014/main" val="10002"/>
                  </a:ext>
                </a:extLst>
              </a:tr>
              <a:tr h="462275">
                <a:tc>
                  <a:txBody>
                    <a:bodyPr/>
                    <a:lstStyle/>
                    <a:p>
                      <a:pPr marL="91440" marR="0" lvl="0" indent="0" algn="just" rtl="0">
                        <a:lnSpc>
                          <a:spcPct val="100000"/>
                        </a:lnSpc>
                        <a:spcBef>
                          <a:spcPts val="0"/>
                        </a:spcBef>
                        <a:spcAft>
                          <a:spcPts val="0"/>
                        </a:spcAft>
                        <a:buNone/>
                      </a:pPr>
                      <a:r>
                        <a:rPr lang="en-US" sz="2800" b="0" i="0" u="none" strike="noStrike" cap="none">
                          <a:solidFill>
                            <a:srgbClr val="100907"/>
                          </a:solidFill>
                          <a:latin typeface="Roboto Condensed"/>
                          <a:ea typeface="Roboto Condensed"/>
                          <a:cs typeface="Roboto Condensed"/>
                          <a:sym typeface="Roboto Condensed"/>
                        </a:rPr>
                        <a:t>Tốc độ đọc phù hợp.</a:t>
                      </a:r>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0" i="0" u="none" strike="noStrike" cap="none">
                          <a:latin typeface="Roboto Condensed"/>
                          <a:ea typeface="Roboto Condensed"/>
                          <a:cs typeface="Roboto Condensed"/>
                          <a:sym typeface="Roboto Condensed"/>
                        </a:rPr>
                        <a:t> </a:t>
                      </a:r>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0" i="0" u="none" strike="noStrike" cap="none">
                          <a:latin typeface="Roboto Condensed"/>
                          <a:ea typeface="Roboto Condensed"/>
                          <a:cs typeface="Roboto Condensed"/>
                          <a:sym typeface="Roboto Condensed"/>
                        </a:rPr>
                        <a:t> </a:t>
                      </a:r>
                      <a:endParaRPr/>
                    </a:p>
                  </a:txBody>
                  <a:tcPr marL="91450" marR="91450" marT="0" marB="0" anchor="ctr"/>
                </a:tc>
                <a:extLst>
                  <a:ext uri="{0D108BD9-81ED-4DB2-BD59-A6C34878D82A}">
                    <a16:rowId xmlns:a16="http://schemas.microsoft.com/office/drawing/2014/main" val="10003"/>
                  </a:ext>
                </a:extLst>
              </a:tr>
              <a:tr h="977200">
                <a:tc>
                  <a:txBody>
                    <a:bodyPr/>
                    <a:lstStyle/>
                    <a:p>
                      <a:pPr marL="91440" marR="0" lvl="0" indent="0" algn="just" rtl="0">
                        <a:lnSpc>
                          <a:spcPct val="100000"/>
                        </a:lnSpc>
                        <a:spcBef>
                          <a:spcPts val="0"/>
                        </a:spcBef>
                        <a:spcAft>
                          <a:spcPts val="0"/>
                        </a:spcAft>
                        <a:buNone/>
                      </a:pPr>
                      <a:r>
                        <a:rPr lang="en-US" sz="2800" b="0" i="0" u="none" strike="noStrike" cap="none">
                          <a:solidFill>
                            <a:srgbClr val="100907"/>
                          </a:solidFill>
                          <a:latin typeface="Roboto Condensed"/>
                          <a:ea typeface="Roboto Condensed"/>
                          <a:cs typeface="Roboto Condensed"/>
                          <a:sym typeface="Roboto Condensed"/>
                        </a:rPr>
                        <a:t>Sử dụng giọng điệu khác nhau để thể hiện được cảm xúc của người kể chuyện đối với nhân vật, sự việc.</a:t>
                      </a:r>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0" i="0" u="none" strike="noStrike" cap="none">
                          <a:latin typeface="Roboto Condensed"/>
                          <a:ea typeface="Roboto Condensed"/>
                          <a:cs typeface="Roboto Condensed"/>
                          <a:sym typeface="Roboto Condensed"/>
                        </a:rPr>
                        <a:t> </a:t>
                      </a:r>
                      <a:endParaRPr/>
                    </a:p>
                  </a:txBody>
                  <a:tcPr marL="91450" marR="91450" marT="0" marB="0" anchor="ctr"/>
                </a:tc>
                <a:tc>
                  <a:txBody>
                    <a:bodyPr/>
                    <a:lstStyle/>
                    <a:p>
                      <a:pPr marL="91440" marR="0" lvl="0" indent="0" algn="ctr" rtl="0">
                        <a:lnSpc>
                          <a:spcPct val="100000"/>
                        </a:lnSpc>
                        <a:spcBef>
                          <a:spcPts val="0"/>
                        </a:spcBef>
                        <a:spcAft>
                          <a:spcPts val="0"/>
                        </a:spcAft>
                        <a:buNone/>
                      </a:pPr>
                      <a:r>
                        <a:rPr lang="en-US" sz="2800" b="0" i="0" u="none" strike="noStrike" cap="none">
                          <a:latin typeface="Roboto Condensed"/>
                          <a:ea typeface="Roboto Condensed"/>
                          <a:cs typeface="Roboto Condensed"/>
                          <a:sym typeface="Roboto Condensed"/>
                        </a:rPr>
                        <a:t> </a:t>
                      </a:r>
                      <a:endParaRPr/>
                    </a:p>
                  </a:txBody>
                  <a:tcPr marL="91450" marR="91450" marT="0" marB="0" anchor="ct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p:nvPr/>
        </p:nvSpPr>
        <p:spPr>
          <a:xfrm>
            <a:off x="6071320" y="1519118"/>
            <a:ext cx="5303912" cy="19098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444444"/>
              </a:buClr>
              <a:buSzPts val="2000"/>
              <a:buFont typeface="Arial"/>
              <a:buChar char="•"/>
            </a:pPr>
            <a:r>
              <a:rPr lang="en-US" sz="2000" b="1" u="none" strike="noStrike">
                <a:solidFill>
                  <a:srgbClr val="444444"/>
                </a:solidFill>
                <a:latin typeface="Roboto Condensed"/>
                <a:ea typeface="Roboto Condensed"/>
                <a:cs typeface="Roboto Condensed"/>
                <a:sym typeface="Roboto Condensed"/>
              </a:rPr>
              <a:t>Dịch nghĩa</a:t>
            </a:r>
            <a:endParaRPr/>
          </a:p>
          <a:p>
            <a:pPr marL="0" marR="0" lvl="0" indent="0" algn="l" rtl="0">
              <a:lnSpc>
                <a:spcPct val="120000"/>
              </a:lnSpc>
              <a:spcBef>
                <a:spcPts val="0"/>
              </a:spcBef>
              <a:spcAft>
                <a:spcPts val="0"/>
              </a:spcAft>
              <a:buNone/>
            </a:pPr>
            <a:r>
              <a:rPr lang="en-US" sz="2000" u="none" strike="noStrike">
                <a:solidFill>
                  <a:srgbClr val="00264D"/>
                </a:solidFill>
                <a:latin typeface="Roboto Condensed"/>
                <a:ea typeface="Roboto Condensed"/>
                <a:cs typeface="Roboto Condensed"/>
                <a:sym typeface="Roboto Condensed"/>
              </a:rPr>
              <a:t>Ban trưởng nhà giam ngày ngày đánh bạc,</a:t>
            </a:r>
            <a:br>
              <a:rPr lang="en-US" sz="2000" u="none" strike="noStrike">
                <a:solidFill>
                  <a:srgbClr val="00264D"/>
                </a:solidFill>
                <a:latin typeface="Roboto Condensed"/>
                <a:ea typeface="Roboto Condensed"/>
                <a:cs typeface="Roboto Condensed"/>
                <a:sym typeface="Roboto Condensed"/>
              </a:rPr>
            </a:br>
            <a:r>
              <a:rPr lang="en-US" sz="2000" u="none" strike="noStrike">
                <a:solidFill>
                  <a:srgbClr val="00264D"/>
                </a:solidFill>
                <a:latin typeface="Roboto Condensed"/>
                <a:ea typeface="Roboto Condensed"/>
                <a:cs typeface="Roboto Condensed"/>
                <a:sym typeface="Roboto Condensed"/>
              </a:rPr>
              <a:t>Cảnh trưởng tham lam ăn tiền phạm nhân bị giải;</a:t>
            </a:r>
            <a:br>
              <a:rPr lang="en-US" sz="2000" u="none" strike="noStrike">
                <a:solidFill>
                  <a:srgbClr val="00264D"/>
                </a:solidFill>
                <a:latin typeface="Roboto Condensed"/>
                <a:ea typeface="Roboto Condensed"/>
                <a:cs typeface="Roboto Condensed"/>
                <a:sym typeface="Roboto Condensed"/>
              </a:rPr>
            </a:br>
            <a:r>
              <a:rPr lang="en-US" sz="2000" u="none" strike="noStrike">
                <a:solidFill>
                  <a:srgbClr val="00264D"/>
                </a:solidFill>
                <a:latin typeface="Roboto Condensed"/>
                <a:ea typeface="Roboto Condensed"/>
                <a:cs typeface="Roboto Condensed"/>
                <a:sym typeface="Roboto Condensed"/>
              </a:rPr>
              <a:t>Huyện trưởng chong đèn làm việc công,</a:t>
            </a:r>
            <a:br>
              <a:rPr lang="en-US" sz="2000" u="none" strike="noStrike">
                <a:solidFill>
                  <a:srgbClr val="00264D"/>
                </a:solidFill>
                <a:latin typeface="Roboto Condensed"/>
                <a:ea typeface="Roboto Condensed"/>
                <a:cs typeface="Roboto Condensed"/>
                <a:sym typeface="Roboto Condensed"/>
              </a:rPr>
            </a:br>
            <a:r>
              <a:rPr lang="en-US" sz="2000" u="none" strike="noStrike">
                <a:solidFill>
                  <a:srgbClr val="00264D"/>
                </a:solidFill>
                <a:latin typeface="Roboto Condensed"/>
                <a:ea typeface="Roboto Condensed"/>
                <a:cs typeface="Roboto Condensed"/>
                <a:sym typeface="Roboto Condensed"/>
              </a:rPr>
              <a:t>Lai Tân vẫn thái bình như xưa.</a:t>
            </a:r>
            <a:endParaRPr/>
          </a:p>
        </p:txBody>
      </p:sp>
      <p:sp>
        <p:nvSpPr>
          <p:cNvPr id="279" name="Google Shape;279;p9"/>
          <p:cNvSpPr txBox="1"/>
          <p:nvPr/>
        </p:nvSpPr>
        <p:spPr>
          <a:xfrm>
            <a:off x="1199456" y="1846921"/>
            <a:ext cx="4295800" cy="19098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444444"/>
              </a:buClr>
              <a:buSzPts val="2000"/>
              <a:buFont typeface="Arial"/>
              <a:buChar char="•"/>
            </a:pPr>
            <a:r>
              <a:rPr lang="en-US" sz="2000" b="1" u="none" strike="noStrike">
                <a:solidFill>
                  <a:srgbClr val="444444"/>
                </a:solidFill>
                <a:latin typeface="Roboto Condensed"/>
                <a:ea typeface="Roboto Condensed"/>
                <a:cs typeface="Roboto Condensed"/>
                <a:sym typeface="Roboto Condensed"/>
              </a:rPr>
              <a:t>Phiên âm</a:t>
            </a:r>
            <a:endParaRPr/>
          </a:p>
          <a:p>
            <a:pPr marL="0" marR="0" lvl="0" indent="0" algn="l" rtl="0">
              <a:lnSpc>
                <a:spcPct val="120000"/>
              </a:lnSpc>
              <a:spcBef>
                <a:spcPts val="0"/>
              </a:spcBef>
              <a:spcAft>
                <a:spcPts val="0"/>
              </a:spcAft>
              <a:buNone/>
            </a:pPr>
            <a:r>
              <a:rPr lang="en-US" sz="2000" u="none" strike="noStrike">
                <a:solidFill>
                  <a:srgbClr val="00264D"/>
                </a:solidFill>
                <a:latin typeface="Roboto Condensed"/>
                <a:ea typeface="Roboto Condensed"/>
                <a:cs typeface="Roboto Condensed"/>
                <a:sym typeface="Roboto Condensed"/>
              </a:rPr>
              <a:t>Giam phòng Ban trưởng thiên thiên đổ,</a:t>
            </a:r>
            <a:br>
              <a:rPr lang="en-US" sz="2000" u="none" strike="noStrike">
                <a:solidFill>
                  <a:srgbClr val="00264D"/>
                </a:solidFill>
                <a:latin typeface="Roboto Condensed"/>
                <a:ea typeface="Roboto Condensed"/>
                <a:cs typeface="Roboto Condensed"/>
                <a:sym typeface="Roboto Condensed"/>
              </a:rPr>
            </a:br>
            <a:r>
              <a:rPr lang="en-US" sz="2000" u="none" strike="noStrike">
                <a:solidFill>
                  <a:srgbClr val="00264D"/>
                </a:solidFill>
                <a:latin typeface="Roboto Condensed"/>
                <a:ea typeface="Roboto Condensed"/>
                <a:cs typeface="Roboto Condensed"/>
                <a:sym typeface="Roboto Condensed"/>
              </a:rPr>
              <a:t>Cảnh trưởng tham thôn giải phạm tiền;</a:t>
            </a:r>
            <a:br>
              <a:rPr lang="en-US" sz="2000" u="none" strike="noStrike">
                <a:solidFill>
                  <a:srgbClr val="00264D"/>
                </a:solidFill>
                <a:latin typeface="Roboto Condensed"/>
                <a:ea typeface="Roboto Condensed"/>
                <a:cs typeface="Roboto Condensed"/>
                <a:sym typeface="Roboto Condensed"/>
              </a:rPr>
            </a:br>
            <a:r>
              <a:rPr lang="en-US" sz="2000" u="none" strike="noStrike">
                <a:solidFill>
                  <a:srgbClr val="00264D"/>
                </a:solidFill>
                <a:latin typeface="Roboto Condensed"/>
                <a:ea typeface="Roboto Condensed"/>
                <a:cs typeface="Roboto Condensed"/>
                <a:sym typeface="Roboto Condensed"/>
              </a:rPr>
              <a:t>Huyện trưởng thiêu đăng biện công sự,</a:t>
            </a:r>
            <a:br>
              <a:rPr lang="en-US" sz="2000" u="none" strike="noStrike">
                <a:solidFill>
                  <a:srgbClr val="00264D"/>
                </a:solidFill>
                <a:latin typeface="Roboto Condensed"/>
                <a:ea typeface="Roboto Condensed"/>
                <a:cs typeface="Roboto Condensed"/>
                <a:sym typeface="Roboto Condensed"/>
              </a:rPr>
            </a:br>
            <a:r>
              <a:rPr lang="en-US" sz="2000" u="none" strike="noStrike">
                <a:solidFill>
                  <a:srgbClr val="00264D"/>
                </a:solidFill>
                <a:latin typeface="Roboto Condensed"/>
                <a:ea typeface="Roboto Condensed"/>
                <a:cs typeface="Roboto Condensed"/>
                <a:sym typeface="Roboto Condensed"/>
              </a:rPr>
              <a:t>Lai Tân y cựu thái bình thiên.</a:t>
            </a:r>
            <a:endParaRPr/>
          </a:p>
        </p:txBody>
      </p:sp>
      <p:sp>
        <p:nvSpPr>
          <p:cNvPr id="280" name="Google Shape;280;p9"/>
          <p:cNvSpPr txBox="1"/>
          <p:nvPr/>
        </p:nvSpPr>
        <p:spPr>
          <a:xfrm>
            <a:off x="6071320" y="3756803"/>
            <a:ext cx="5303912" cy="19098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00264D"/>
              </a:buClr>
              <a:buSzPts val="2000"/>
              <a:buFont typeface="Arial"/>
              <a:buChar char="•"/>
            </a:pPr>
            <a:r>
              <a:rPr lang="en-US" sz="2000" b="1" u="none" strike="noStrike">
                <a:solidFill>
                  <a:srgbClr val="00264D"/>
                </a:solidFill>
                <a:latin typeface="Roboto Condensed"/>
                <a:ea typeface="Roboto Condensed"/>
                <a:cs typeface="Roboto Condensed"/>
                <a:sym typeface="Roboto Condensed"/>
              </a:rPr>
              <a:t>Dịch thơ</a:t>
            </a:r>
            <a:endParaRPr/>
          </a:p>
          <a:p>
            <a:pPr marL="0" marR="0" lvl="0" indent="0" algn="l" rtl="0">
              <a:lnSpc>
                <a:spcPct val="120000"/>
              </a:lnSpc>
              <a:spcBef>
                <a:spcPts val="0"/>
              </a:spcBef>
              <a:spcAft>
                <a:spcPts val="0"/>
              </a:spcAft>
              <a:buNone/>
            </a:pPr>
            <a:r>
              <a:rPr lang="en-US" sz="2000" u="none" strike="noStrike">
                <a:solidFill>
                  <a:srgbClr val="222222"/>
                </a:solidFill>
                <a:latin typeface="Roboto Condensed"/>
                <a:ea typeface="Roboto Condensed"/>
                <a:cs typeface="Roboto Condensed"/>
                <a:sym typeface="Roboto Condensed"/>
              </a:rPr>
              <a:t>Ban trưởng nhà lao chuyên đánh bạc,</a:t>
            </a:r>
            <a:br>
              <a:rPr lang="en-US" sz="2000" u="none" strike="noStrike">
                <a:solidFill>
                  <a:srgbClr val="222222"/>
                </a:solidFill>
                <a:latin typeface="Roboto Condensed"/>
                <a:ea typeface="Roboto Condensed"/>
                <a:cs typeface="Roboto Condensed"/>
                <a:sym typeface="Roboto Condensed"/>
              </a:rPr>
            </a:br>
            <a:r>
              <a:rPr lang="en-US" sz="2000" u="none" strike="noStrike">
                <a:solidFill>
                  <a:srgbClr val="222222"/>
                </a:solidFill>
                <a:latin typeface="Roboto Condensed"/>
                <a:ea typeface="Roboto Condensed"/>
                <a:cs typeface="Roboto Condensed"/>
                <a:sym typeface="Roboto Condensed"/>
              </a:rPr>
              <a:t>Giải người, cảnh trưởng kiếm ăn quanh;</a:t>
            </a:r>
            <a:br>
              <a:rPr lang="en-US" sz="2000" u="none" strike="noStrike">
                <a:solidFill>
                  <a:srgbClr val="222222"/>
                </a:solidFill>
                <a:latin typeface="Roboto Condensed"/>
                <a:ea typeface="Roboto Condensed"/>
                <a:cs typeface="Roboto Condensed"/>
                <a:sym typeface="Roboto Condensed"/>
              </a:rPr>
            </a:br>
            <a:r>
              <a:rPr lang="en-US" sz="2000" u="none" strike="noStrike">
                <a:solidFill>
                  <a:srgbClr val="222222"/>
                </a:solidFill>
                <a:latin typeface="Roboto Condensed"/>
                <a:ea typeface="Roboto Condensed"/>
                <a:cs typeface="Roboto Condensed"/>
                <a:sym typeface="Roboto Condensed"/>
              </a:rPr>
              <a:t>Chong đèn, huyện trưởng làm công việc,</a:t>
            </a:r>
            <a:br>
              <a:rPr lang="en-US" sz="2000" u="none" strike="noStrike">
                <a:solidFill>
                  <a:srgbClr val="222222"/>
                </a:solidFill>
                <a:latin typeface="Roboto Condensed"/>
                <a:ea typeface="Roboto Condensed"/>
                <a:cs typeface="Roboto Condensed"/>
                <a:sym typeface="Roboto Condensed"/>
              </a:rPr>
            </a:br>
            <a:r>
              <a:rPr lang="en-US" sz="2000" u="none" strike="noStrike">
                <a:solidFill>
                  <a:srgbClr val="222222"/>
                </a:solidFill>
                <a:latin typeface="Roboto Condensed"/>
                <a:ea typeface="Roboto Condensed"/>
                <a:cs typeface="Roboto Condensed"/>
                <a:sym typeface="Roboto Condensed"/>
              </a:rPr>
              <a:t>Trời đất Lai Tân vẫn thái bình.</a:t>
            </a:r>
            <a:endParaRPr/>
          </a:p>
        </p:txBody>
      </p:sp>
      <p:grpSp>
        <p:nvGrpSpPr>
          <p:cNvPr id="281" name="Google Shape;281;p9"/>
          <p:cNvGrpSpPr/>
          <p:nvPr/>
        </p:nvGrpSpPr>
        <p:grpSpPr>
          <a:xfrm>
            <a:off x="1096976" y="3924498"/>
            <a:ext cx="4987394" cy="3261305"/>
            <a:chOff x="1096976" y="3596695"/>
            <a:chExt cx="4987394" cy="3261305"/>
          </a:xfrm>
        </p:grpSpPr>
        <p:pic>
          <p:nvPicPr>
            <p:cNvPr id="282" name="Google Shape;282;p9" descr="00003"/>
            <p:cNvPicPr preferRelativeResize="0"/>
            <p:nvPr/>
          </p:nvPicPr>
          <p:blipFill rotWithShape="1">
            <a:blip r:embed="rId3">
              <a:alphaModFix/>
            </a:blip>
            <a:srcRect/>
            <a:stretch/>
          </p:blipFill>
          <p:spPr>
            <a:xfrm>
              <a:off x="1096976" y="3596696"/>
              <a:ext cx="3384550" cy="2833687"/>
            </a:xfrm>
            <a:prstGeom prst="rect">
              <a:avLst/>
            </a:prstGeom>
            <a:noFill/>
            <a:ln>
              <a:noFill/>
            </a:ln>
          </p:spPr>
        </p:pic>
        <p:sp>
          <p:nvSpPr>
            <p:cNvPr id="283" name="Google Shape;283;p9"/>
            <p:cNvSpPr/>
            <p:nvPr/>
          </p:nvSpPr>
          <p:spPr>
            <a:xfrm>
              <a:off x="2627150" y="3596695"/>
              <a:ext cx="3457220" cy="3261305"/>
            </a:xfrm>
            <a:custGeom>
              <a:avLst/>
              <a:gdLst/>
              <a:ahLst/>
              <a:cxnLst/>
              <a:rect l="l" t="t" r="r" b="b"/>
              <a:pathLst>
                <a:path w="4920251" h="6362257" extrusionOk="0">
                  <a:moveTo>
                    <a:pt x="0" y="0"/>
                  </a:moveTo>
                  <a:lnTo>
                    <a:pt x="4920251" y="0"/>
                  </a:lnTo>
                  <a:lnTo>
                    <a:pt x="4920251" y="6362257"/>
                  </a:lnTo>
                  <a:lnTo>
                    <a:pt x="0" y="6362257"/>
                  </a:lnTo>
                  <a:lnTo>
                    <a:pt x="0" y="0"/>
                  </a:lnTo>
                  <a:close/>
                </a:path>
              </a:pathLst>
            </a:custGeom>
            <a:blipFill rotWithShape="1">
              <a:blip r:embed="rId4">
                <a:alphaModFix/>
              </a:blip>
              <a:stretch>
                <a:fillRect t="-15116" b="-2195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84" name="Google Shape;284;p9"/>
          <p:cNvSpPr/>
          <p:nvPr/>
        </p:nvSpPr>
        <p:spPr>
          <a:xfrm>
            <a:off x="1096976" y="352848"/>
            <a:ext cx="3962367" cy="1477305"/>
          </a:xfrm>
          <a:prstGeom prst="wave">
            <a:avLst>
              <a:gd name="adj1" fmla="val 12500"/>
              <a:gd name="adj2" fmla="val 0"/>
            </a:avLst>
          </a:prstGeom>
          <a:gradFill>
            <a:gsLst>
              <a:gs pos="0">
                <a:srgbClr val="DEC9B6"/>
              </a:gs>
              <a:gs pos="50000">
                <a:srgbClr val="D9BFA8"/>
              </a:gs>
              <a:gs pos="100000">
                <a:srgbClr val="D5B69A"/>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1">
                <a:solidFill>
                  <a:srgbClr val="22170B"/>
                </a:solidFill>
                <a:latin typeface="Cambria"/>
                <a:ea typeface="Cambria"/>
                <a:cs typeface="Cambria"/>
                <a:sym typeface="Cambria"/>
              </a:rPr>
              <a:t>Bài thơ “Lai tân”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
                                        </p:tgtEl>
                                        <p:attrNameLst>
                                          <p:attrName>style.visibility</p:attrName>
                                        </p:attrNameLst>
                                      </p:cBhvr>
                                      <p:to>
                                        <p:strVal val="visible"/>
                                      </p:to>
                                    </p:set>
                                    <p:animEffect transition="in" filter="fade">
                                      <p:cBhvr>
                                        <p:cTn id="12" dur="500"/>
                                        <p:tgtEl>
                                          <p:spTgt spid="2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8"/>
                                        </p:tgtEl>
                                        <p:attrNameLst>
                                          <p:attrName>style.visibility</p:attrName>
                                        </p:attrNameLst>
                                      </p:cBhvr>
                                      <p:to>
                                        <p:strVal val="visible"/>
                                      </p:to>
                                    </p:set>
                                    <p:animEffect transition="in" filter="fade">
                                      <p:cBhvr>
                                        <p:cTn id="17" dur="500"/>
                                        <p:tgtEl>
                                          <p:spTgt spid="2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0"/>
                                        </p:tgtEl>
                                        <p:attrNameLst>
                                          <p:attrName>style.visibility</p:attrName>
                                        </p:attrNameLst>
                                      </p:cBhvr>
                                      <p:to>
                                        <p:strVal val="visible"/>
                                      </p:to>
                                    </p:set>
                                    <p:animEffect transition="in" filter="fade">
                                      <p:cBhvr>
                                        <p:cTn id="22"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655093"/>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微软雅黑 Light" panose="020B0502040204020203" pitchFamily="34" charset="-122"/>
              <a:cs typeface="+mn-cs"/>
            </a:endParaRPr>
          </a:p>
        </p:txBody>
      </p:sp>
      <p:sp>
        <p:nvSpPr>
          <p:cNvPr id="20" name="Text Box 3">
            <a:extLst>
              <a:ext uri="{FF2B5EF4-FFF2-40B4-BE49-F238E27FC236}">
                <a16:creationId xmlns:a16="http://schemas.microsoft.com/office/drawing/2014/main"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2000" b="0" i="0" u="none" strike="noStrike" kern="1200" cap="none" spc="0" normalizeH="0" baseline="0" noProof="0">
              <a:ln>
                <a:noFill/>
              </a:ln>
              <a:solidFill>
                <a:srgbClr val="3333FF"/>
              </a:solidFill>
              <a:effectLst/>
              <a:uLnTx/>
              <a:uFillTx/>
              <a:latin typeface="VNI-Times" pitchFamily="2" charset="0"/>
              <a:ea typeface="+mn-ea"/>
              <a:cs typeface="Arial" panose="020B0604020202020204" pitchFamily="34" charset="0"/>
            </a:endParaRPr>
          </a:p>
        </p:txBody>
      </p:sp>
      <p:sp>
        <p:nvSpPr>
          <p:cNvPr id="21" name="Text Box 4">
            <a:extLst>
              <a:ext uri="{FF2B5EF4-FFF2-40B4-BE49-F238E27FC236}">
                <a16:creationId xmlns:a16="http://schemas.microsoft.com/office/drawing/2014/main"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22" name="Text Box 5">
            <a:extLst>
              <a:ext uri="{FF2B5EF4-FFF2-40B4-BE49-F238E27FC236}">
                <a16:creationId xmlns:a16="http://schemas.microsoft.com/office/drawing/2014/main"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graphicFrame>
        <p:nvGraphicFramePr>
          <p:cNvPr id="13" name="Sơ đồ 4">
            <a:extLst>
              <a:ext uri="{FF2B5EF4-FFF2-40B4-BE49-F238E27FC236}">
                <a16:creationId xmlns:a16="http://schemas.microsoft.com/office/drawing/2014/main" id="{1515FA4E-6EA2-4491-A6DC-D2B866EF07C4}"/>
              </a:ext>
            </a:extLst>
          </p:cNvPr>
          <p:cNvGraphicFramePr/>
          <p:nvPr/>
        </p:nvGraphicFramePr>
        <p:xfrm>
          <a:off x="6248400" y="2162018"/>
          <a:ext cx="4322523" cy="36589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146" name="Picture 2" descr="Top 16 Bài thơ hay nhất trong tập thơ Nhật ký trong tù - toplist.vn">
            <a:extLst>
              <a:ext uri="{FF2B5EF4-FFF2-40B4-BE49-F238E27FC236}">
                <a16:creationId xmlns:a16="http://schemas.microsoft.com/office/drawing/2014/main" id="{085972DD-12EE-3D97-3CB3-E9C34262E6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9136" y="2393406"/>
            <a:ext cx="3810000" cy="2943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147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graphicEl>
                                              <a:dgm id="{32C09CB5-7EC6-44DB-AC62-6E3FB71173A5}"/>
                                            </p:graphicEl>
                                          </p:spTgt>
                                        </p:tgtEl>
                                        <p:attrNameLst>
                                          <p:attrName>style.visibility</p:attrName>
                                        </p:attrNameLst>
                                      </p:cBhvr>
                                      <p:to>
                                        <p:strVal val="visible"/>
                                      </p:to>
                                    </p:set>
                                    <p:animEffect transition="in" filter="barn(inVertical)">
                                      <p:cBhvr>
                                        <p:cTn id="7" dur="500"/>
                                        <p:tgtEl>
                                          <p:spTgt spid="13">
                                            <p:graphicEl>
                                              <a:dgm id="{32C09CB5-7EC6-44DB-AC62-6E3FB71173A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graphicEl>
                                              <a:dgm id="{383AC20F-8F41-445F-8514-28AC5F1A7C70}"/>
                                            </p:graphicEl>
                                          </p:spTgt>
                                        </p:tgtEl>
                                        <p:attrNameLst>
                                          <p:attrName>style.visibility</p:attrName>
                                        </p:attrNameLst>
                                      </p:cBhvr>
                                      <p:to>
                                        <p:strVal val="visible"/>
                                      </p:to>
                                    </p:set>
                                    <p:animEffect transition="in" filter="barn(inVertical)">
                                      <p:cBhvr>
                                        <p:cTn id="12" dur="500"/>
                                        <p:tgtEl>
                                          <p:spTgt spid="13">
                                            <p:graphicEl>
                                              <a:dgm id="{383AC20F-8F41-445F-8514-28AC5F1A7C7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graphicEl>
                                              <a:dgm id="{8BE00651-25AA-480E-89C3-EE1B62B38E15}"/>
                                            </p:graphicEl>
                                          </p:spTgt>
                                        </p:tgtEl>
                                        <p:attrNameLst>
                                          <p:attrName>style.visibility</p:attrName>
                                        </p:attrNameLst>
                                      </p:cBhvr>
                                      <p:to>
                                        <p:strVal val="visible"/>
                                      </p:to>
                                    </p:set>
                                    <p:animEffect transition="in" filter="barn(inVertical)">
                                      <p:cBhvr>
                                        <p:cTn id="17" dur="500"/>
                                        <p:tgtEl>
                                          <p:spTgt spid="13">
                                            <p:graphicEl>
                                              <a:dgm id="{8BE00651-25AA-480E-89C3-EE1B62B38E1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graphicEl>
                                              <a:dgm id="{C8BB6B28-AB12-4134-8DB1-035439FD46E8}"/>
                                            </p:graphicEl>
                                          </p:spTgt>
                                        </p:tgtEl>
                                        <p:attrNameLst>
                                          <p:attrName>style.visibility</p:attrName>
                                        </p:attrNameLst>
                                      </p:cBhvr>
                                      <p:to>
                                        <p:strVal val="visible"/>
                                      </p:to>
                                    </p:set>
                                    <p:animEffect transition="in" filter="barn(inVertical)">
                                      <p:cBhvr>
                                        <p:cTn id="22" dur="500"/>
                                        <p:tgtEl>
                                          <p:spTgt spid="13">
                                            <p:graphicEl>
                                              <a:dgm id="{C8BB6B28-AB12-4134-8DB1-035439FD46E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graphicEl>
                                              <a:dgm id="{086818B1-31EC-46BB-BC5E-FD2CFE8C7CFE}"/>
                                            </p:graphicEl>
                                          </p:spTgt>
                                        </p:tgtEl>
                                        <p:attrNameLst>
                                          <p:attrName>style.visibility</p:attrName>
                                        </p:attrNameLst>
                                      </p:cBhvr>
                                      <p:to>
                                        <p:strVal val="visible"/>
                                      </p:to>
                                    </p:set>
                                    <p:animEffect transition="in" filter="barn(inVertical)">
                                      <p:cBhvr>
                                        <p:cTn id="27" dur="500"/>
                                        <p:tgtEl>
                                          <p:spTgt spid="13">
                                            <p:graphicEl>
                                              <a:dgm id="{086818B1-31EC-46BB-BC5E-FD2CFE8C7C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625597"/>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Light" panose="020B0502040204020203" pitchFamily="34" charset="-122"/>
              <a:cs typeface="+mn-cs"/>
            </a:endParaRPr>
          </a:p>
        </p:txBody>
      </p:sp>
      <p:sp>
        <p:nvSpPr>
          <p:cNvPr id="20" name="Text Box 3">
            <a:extLst>
              <a:ext uri="{FF2B5EF4-FFF2-40B4-BE49-F238E27FC236}">
                <a16:creationId xmlns:a16="http://schemas.microsoft.com/office/drawing/2014/main"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2000" b="0" i="0" u="none" strike="noStrike" kern="1200" cap="none" spc="0" normalizeH="0" baseline="0" noProof="0">
              <a:ln>
                <a:noFill/>
              </a:ln>
              <a:solidFill>
                <a:srgbClr val="3333FF"/>
              </a:solidFill>
              <a:effectLst/>
              <a:uLnTx/>
              <a:uFillTx/>
              <a:latin typeface="VNI-Times" pitchFamily="2" charset="0"/>
              <a:ea typeface="+mn-ea"/>
              <a:cs typeface="Arial" panose="020B0604020202020204" pitchFamily="34" charset="0"/>
            </a:endParaRPr>
          </a:p>
        </p:txBody>
      </p:sp>
      <p:sp>
        <p:nvSpPr>
          <p:cNvPr id="21" name="Text Box 4">
            <a:extLst>
              <a:ext uri="{FF2B5EF4-FFF2-40B4-BE49-F238E27FC236}">
                <a16:creationId xmlns:a16="http://schemas.microsoft.com/office/drawing/2014/main"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22" name="Text Box 5">
            <a:extLst>
              <a:ext uri="{FF2B5EF4-FFF2-40B4-BE49-F238E27FC236}">
                <a16:creationId xmlns:a16="http://schemas.microsoft.com/office/drawing/2014/main"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pic>
        <p:nvPicPr>
          <p:cNvPr id="36" name="图片 8">
            <a:extLst>
              <a:ext uri="{FF2B5EF4-FFF2-40B4-BE49-F238E27FC236}">
                <a16:creationId xmlns:a16="http://schemas.microsoft.com/office/drawing/2014/main" id="{A77169CF-2443-4D57-A8CF-CEF15E5788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78545" y="668709"/>
            <a:ext cx="2860965" cy="1136332"/>
          </a:xfrm>
          <a:prstGeom prst="rect">
            <a:avLst/>
          </a:prstGeom>
        </p:spPr>
      </p:pic>
      <p:sp>
        <p:nvSpPr>
          <p:cNvPr id="37" name="文本框 25">
            <a:extLst>
              <a:ext uri="{FF2B5EF4-FFF2-40B4-BE49-F238E27FC236}">
                <a16:creationId xmlns:a16="http://schemas.microsoft.com/office/drawing/2014/main" id="{AC1E0000-C8B1-4943-ACCB-4A7C3322802D}"/>
              </a:ext>
            </a:extLst>
          </p:cNvPr>
          <p:cNvSpPr txBox="1"/>
          <p:nvPr/>
        </p:nvSpPr>
        <p:spPr>
          <a:xfrm>
            <a:off x="2578117" y="1050641"/>
            <a:ext cx="2979865" cy="64633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tLang="zh-CN" sz="3600" b="1" kern="1200" spc="3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2</a:t>
            </a:r>
            <a:r>
              <a:rPr kumimoji="0" lang="en-SG" altLang="zh-CN" sz="3600" b="1" i="0" u="none" strike="noStrike" kern="1200" cap="none" spc="300" normalizeH="0" baseline="0" noProof="0">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SG" altLang="zh-CN" sz="3600" b="1" i="0" u="none" strike="noStrike" kern="1200" cap="none" spc="300" normalizeH="0" baseline="0" noProof="0" dirty="0" err="1">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Tác</a:t>
            </a:r>
            <a:r>
              <a:rPr kumimoji="0" lang="en-SG" altLang="zh-CN" sz="3600" b="1" i="0" u="none" strike="noStrike" kern="1200" cap="none" spc="300" normalizeH="0" baseline="0" noProof="0" dirty="0">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SG" altLang="zh-CN" sz="3600" b="1" i="0" u="none" strike="noStrike" kern="1200" cap="none" spc="300" normalizeH="0" baseline="0" noProof="0" dirty="0" err="1">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giả</a:t>
            </a:r>
            <a:endParaRPr kumimoji="0" lang="zh-CN" altLang="en-US" sz="3600" b="1" i="0" u="none" strike="noStrike" kern="1200" cap="none" spc="300" normalizeH="0" baseline="0" noProof="0" dirty="0">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43F54C71-88FD-9DC0-7874-D2E0E5C9C4E7}"/>
              </a:ext>
            </a:extLst>
          </p:cNvPr>
          <p:cNvSpPr txBox="1"/>
          <p:nvPr/>
        </p:nvSpPr>
        <p:spPr>
          <a:xfrm>
            <a:off x="925413" y="1977143"/>
            <a:ext cx="6285271" cy="492634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Chí Minh (19.5.1890 - 2.9.1969)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lãnh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tụ</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vĩ</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tộc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a:t>
            </a: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800"/>
              </a:spcAft>
              <a:buClrTx/>
              <a:buSzTx/>
              <a:buFontTx/>
              <a:buChar char="-"/>
              <a:tabLst/>
              <a:defRPr/>
            </a:pP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Kim Liên,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huyện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tỉnh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lỗi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Chí Minh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Chí Minh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UNESCO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Danh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giới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800"/>
              </a:spcAft>
              <a:buClrTx/>
              <a:buSzTx/>
              <a:buFontTx/>
              <a:buChar char="-"/>
              <a:tabLst/>
              <a:defRPr/>
            </a:pP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微软雅黑 Light" panose="020B0502040204020203"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0" name="Picture 2" descr="Bác Hồ chúc Tết năm Dần - Hồ Chí Minh">
            <a:extLst>
              <a:ext uri="{FF2B5EF4-FFF2-40B4-BE49-F238E27FC236}">
                <a16:creationId xmlns:a16="http://schemas.microsoft.com/office/drawing/2014/main" id="{CBA874D3-D374-B32E-DCB3-BCE719C3B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637" y="1003613"/>
            <a:ext cx="3673569" cy="4898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15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117567"/>
            <a:ext cx="11133438" cy="6162156"/>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3">
            <a:extLst>
              <a:ext uri="{FF2B5EF4-FFF2-40B4-BE49-F238E27FC236}">
                <a16:creationId xmlns:a16="http://schemas.microsoft.com/office/drawing/2014/main" id="{979EE3A1-BF53-4A80-8B20-7EF21C4C740B}"/>
              </a:ext>
            </a:extLst>
          </p:cNvPr>
          <p:cNvSpPr txBox="1">
            <a:spLocks noChangeArrowheads="1"/>
          </p:cNvSpPr>
          <p:nvPr/>
        </p:nvSpPr>
        <p:spPr bwMode="auto">
          <a:xfrm>
            <a:off x="6248400" y="609601"/>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2000" b="0" i="0" u="none" strike="noStrike" kern="1200" cap="none" spc="0" normalizeH="0" baseline="0" noProof="0">
              <a:ln>
                <a:noFill/>
              </a:ln>
              <a:solidFill>
                <a:srgbClr val="3333FF"/>
              </a:solidFill>
              <a:effectLst/>
              <a:uLnTx/>
              <a:uFillTx/>
              <a:latin typeface="VNI-Times" pitchFamily="2" charset="0"/>
              <a:ea typeface="+mn-ea"/>
              <a:cs typeface="Arial" panose="020B0604020202020204" pitchFamily="34" charset="0"/>
            </a:endParaRPr>
          </a:p>
        </p:txBody>
      </p:sp>
      <p:sp>
        <p:nvSpPr>
          <p:cNvPr id="21" name="Text Box 4">
            <a:extLst>
              <a:ext uri="{FF2B5EF4-FFF2-40B4-BE49-F238E27FC236}">
                <a16:creationId xmlns:a16="http://schemas.microsoft.com/office/drawing/2014/main" id="{9C969A93-16B7-4B05-8ADD-C5D0268F8D24}"/>
              </a:ext>
            </a:extLst>
          </p:cNvPr>
          <p:cNvSpPr txBox="1">
            <a:spLocks noChangeArrowheads="1"/>
          </p:cNvSpPr>
          <p:nvPr/>
        </p:nvSpPr>
        <p:spPr bwMode="auto">
          <a:xfrm>
            <a:off x="1524000" y="4648201"/>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
        <p:nvSpPr>
          <p:cNvPr id="22" name="Text Box 5">
            <a:extLst>
              <a:ext uri="{FF2B5EF4-FFF2-40B4-BE49-F238E27FC236}">
                <a16:creationId xmlns:a16="http://schemas.microsoft.com/office/drawing/2014/main" id="{484A2A01-DC8E-4477-AF23-9109E6404C78}"/>
              </a:ext>
            </a:extLst>
          </p:cNvPr>
          <p:cNvSpPr txBox="1">
            <a:spLocks noChangeArrowheads="1"/>
          </p:cNvSpPr>
          <p:nvPr/>
        </p:nvSpPr>
        <p:spPr bwMode="auto">
          <a:xfrm>
            <a:off x="1524000" y="19812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pic>
        <p:nvPicPr>
          <p:cNvPr id="36" name="图片 8">
            <a:extLst>
              <a:ext uri="{FF2B5EF4-FFF2-40B4-BE49-F238E27FC236}">
                <a16:creationId xmlns:a16="http://schemas.microsoft.com/office/drawing/2014/main" id="{A77169CF-2443-4D57-A8CF-CEF15E5788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10297" y="70957"/>
            <a:ext cx="2795452" cy="935519"/>
          </a:xfrm>
          <a:prstGeom prst="rect">
            <a:avLst/>
          </a:prstGeom>
        </p:spPr>
      </p:pic>
      <p:sp>
        <p:nvSpPr>
          <p:cNvPr id="37" name="文本框 25">
            <a:extLst>
              <a:ext uri="{FF2B5EF4-FFF2-40B4-BE49-F238E27FC236}">
                <a16:creationId xmlns:a16="http://schemas.microsoft.com/office/drawing/2014/main" id="{AC1E0000-C8B1-4943-ACCB-4A7C3322802D}"/>
              </a:ext>
            </a:extLst>
          </p:cNvPr>
          <p:cNvSpPr txBox="1"/>
          <p:nvPr/>
        </p:nvSpPr>
        <p:spPr>
          <a:xfrm>
            <a:off x="3713187" y="451904"/>
            <a:ext cx="3399896" cy="52322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altLang="zh-CN" sz="2800" b="1" kern="1200" spc="3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3</a:t>
            </a:r>
            <a:r>
              <a:rPr kumimoji="0" lang="en-SG" altLang="zh-CN" sz="2800" b="1" i="0" u="none" strike="noStrike" kern="1200" cap="none" spc="300" normalizeH="0" baseline="0" noProof="0">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SG" altLang="zh-CN" sz="2800" b="1" i="0" u="none" strike="noStrike" kern="1200" cap="none" spc="300" normalizeH="0" baseline="0" noProof="0" dirty="0" err="1">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Tác</a:t>
            </a:r>
            <a:r>
              <a:rPr kumimoji="0" lang="en-SG" altLang="zh-CN" sz="2800" b="1" i="0" u="none" strike="noStrike" kern="1200" cap="none" spc="300" normalizeH="0" baseline="0" noProof="0" dirty="0">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SG" altLang="zh-CN" sz="2800" b="1" i="0" u="none" strike="noStrike" kern="1200" cap="none" spc="300" normalizeH="0" baseline="0" noProof="0" dirty="0" err="1">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phẩm</a:t>
            </a:r>
            <a:endParaRPr kumimoji="0" lang="zh-CN" altLang="en-US" sz="2800" b="1" i="0" u="none" strike="noStrike" kern="1200" cap="none" spc="300" normalizeH="0" baseline="0" noProof="0" dirty="0">
              <a:ln>
                <a:noFill/>
              </a:ln>
              <a:solidFill>
                <a:srgbClr val="E55174"/>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4" name="TextBox 3">
            <a:extLst>
              <a:ext uri="{FF2B5EF4-FFF2-40B4-BE49-F238E27FC236}">
                <a16:creationId xmlns:a16="http://schemas.microsoft.com/office/drawing/2014/main" id="{FC62050B-2A31-BA19-5662-AD9D244C13B2}"/>
              </a:ext>
            </a:extLst>
          </p:cNvPr>
          <p:cNvSpPr txBox="1"/>
          <p:nvPr/>
        </p:nvSpPr>
        <p:spPr>
          <a:xfrm>
            <a:off x="880528" y="1164173"/>
            <a:ext cx="7947412" cy="4842672"/>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a. Xuất </a:t>
            </a: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xứ</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97, </a:t>
            </a:r>
            <a:r>
              <a:rPr kumimoji="0" lang="en-US" sz="2000" b="0" i="0" u="none" strike="noStrike" kern="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trích</a:t>
            </a: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Nhật </a:t>
            </a:r>
            <a:r>
              <a:rPr kumimoji="0" lang="en-US" sz="2000" b="1"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000" b="1"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000" b="1" i="1"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tù</a:t>
            </a:r>
            <a:r>
              <a:rPr lang="en-US" sz="2000" noProof="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khoảng</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bốn</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đầu</a:t>
            </a:r>
            <a:r>
              <a:rPr lang="en-US" sz="2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Bác</a:t>
            </a: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giam</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tù</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bọn</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đảng</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Trung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Quảng</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Tây</a:t>
            </a: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GB" sz="2000" b="1" kern="100">
                <a:solidFill>
                  <a:prstClr val="black"/>
                </a:solidFill>
                <a:latin typeface="Calibri" panose="020F0502020204030204" pitchFamily="34" charset="0"/>
                <a:ea typeface="Calibri" panose="020F0502020204030204" pitchFamily="34" charset="0"/>
                <a:cs typeface="Times New Roman" panose="02020603050405020304" pitchFamily="18" charset="0"/>
              </a:rPr>
              <a:t>b. Nhân vật trữ tình và đối tượng trữ tình:</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Nhân</a:t>
            </a:r>
            <a:r>
              <a:rPr kumimoji="0" lang="en-GB" sz="2000" b="1" i="0" u="none" strike="noStrike" kern="100" cap="none" spc="0" normalizeH="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vật trữ tình: </a:t>
            </a:r>
            <a:r>
              <a:rPr kumimoji="0" lang="en-GB" sz="2000" i="0" u="none" strike="noStrike" kern="100" cap="none" spc="0" normalizeH="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Ẩn mình chỉ bộc lộ cảm xúc</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GB" sz="2000" b="1" kern="100" baseline="0">
                <a:solidFill>
                  <a:prstClr val="black"/>
                </a:solidFill>
                <a:latin typeface="Calibri" panose="020F0502020204030204" pitchFamily="34" charset="0"/>
                <a:ea typeface="Calibri" panose="020F0502020204030204" pitchFamily="34" charset="0"/>
                <a:cs typeface="Times New Roman" panose="02020603050405020304" pitchFamily="18" charset="0"/>
              </a:rPr>
              <a:t>- Đối</a:t>
            </a:r>
            <a:r>
              <a:rPr lang="en-GB" sz="2000" b="1" kern="100">
                <a:solidFill>
                  <a:prstClr val="black"/>
                </a:solidFill>
                <a:latin typeface="Calibri" panose="020F0502020204030204" pitchFamily="34" charset="0"/>
                <a:ea typeface="Calibri" panose="020F0502020204030204" pitchFamily="34" charset="0"/>
                <a:cs typeface="Times New Roman" panose="02020603050405020304" pitchFamily="18" charset="0"/>
              </a:rPr>
              <a:t> tượng trữ tình: </a:t>
            </a:r>
            <a:r>
              <a:rPr lang="en-GB" sz="2000" kern="100">
                <a:solidFill>
                  <a:prstClr val="black"/>
                </a:solidFill>
                <a:latin typeface="Calibri" panose="020F0502020204030204" pitchFamily="34" charset="0"/>
                <a:ea typeface="Calibri" panose="020F0502020204030204" pitchFamily="34" charset="0"/>
                <a:cs typeface="Times New Roman" panose="02020603050405020304" pitchFamily="18" charset="0"/>
              </a:rPr>
              <a:t>Xã hội Lai Tân</a:t>
            </a:r>
            <a:endParaRPr kumimoji="0" lang="en-GB" sz="200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Thất</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tứ</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tuyệt</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luật</a:t>
            </a: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000" b="1" noProof="0" dirty="0">
                <a:solidFill>
                  <a:prstClr val="black"/>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a:t>
            </a:r>
            <a:r>
              <a:rPr kumimoji="0" lang="en-US" sz="20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r>
              <a:rPr kumimoji="0" 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endParaRPr kumimoji="0" lang="en-GB"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Lai Tân.</a:t>
            </a:r>
            <a:endParaRPr kumimoji="0" lang="en-GB"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Thái độ châm biếm</a:t>
            </a: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000" b="0" i="0" u="none" strike="noStrike" kern="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lvl="0" algn="just">
              <a:lnSpc>
                <a:spcPct val="107000"/>
              </a:lnSpc>
              <a:spcAft>
                <a:spcPts val="800"/>
              </a:spcAft>
              <a:buClrTx/>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e. Mạch</a:t>
            </a:r>
            <a:r>
              <a:rPr kumimoji="0" lang="en-GB" sz="2000" b="1" i="0" u="none" strike="noStrike" kern="1200" cap="none" spc="0" normalizeH="0" noProof="0">
                <a:ln>
                  <a:noFill/>
                </a:ln>
                <a:solidFill>
                  <a:prstClr val="black"/>
                </a:solidFill>
                <a:effectLst/>
                <a:uLnTx/>
                <a:uFillTx/>
                <a:latin typeface="Calibri" panose="020F0502020204030204"/>
                <a:ea typeface="+mn-ea"/>
                <a:cs typeface="+mn-cs"/>
              </a:rPr>
              <a:t> cảm xúc: </a:t>
            </a:r>
            <a:r>
              <a:rPr lang="en-US" sz="2000">
                <a:latin typeface="Times New Roman" panose="02020603050405020304" pitchFamily="18" charset="0"/>
                <a:ea typeface="Roboto Condensed"/>
                <a:cs typeface="Times New Roman" panose="02020603050405020304" pitchFamily="18" charset="0"/>
                <a:sym typeface="Roboto Condensed"/>
              </a:rPr>
              <a:t>Bài thơ gợi tả cảnh nhà lao Lai Tân, qua đó gợi ra những chiêm nghiệm về hiện thực xã hội những năm cuối mùa của chế độ PK.</a:t>
            </a:r>
            <a:endParaRPr kumimoji="0" lang="en-GB"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194" name="Picture 2" descr="Tháp hoả xa vãng Lai Tân (Đáp xe lửa đi Lai Tân) – Nhật ký trong tù – HỒ  CHÍ MINH - Theki.vn">
            <a:extLst>
              <a:ext uri="{FF2B5EF4-FFF2-40B4-BE49-F238E27FC236}">
                <a16:creationId xmlns:a16="http://schemas.microsoft.com/office/drawing/2014/main" id="{8C9F708B-9C1D-A76E-FD7A-00F7D6E7A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7940" y="1411471"/>
            <a:ext cx="2682967" cy="357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893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Effect transition="in" filter="fade">
                                      <p:cBhvr>
                                        <p:cTn id="4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主题1">
  <a:themeElements>
    <a:clrScheme name="Yellow Orang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主题">
  <a:themeElements>
    <a:clrScheme name="7_Office 主题 1">
      <a:dk1>
        <a:srgbClr val="0C0C0C"/>
      </a:dk1>
      <a:lt1>
        <a:srgbClr val="FFFFFF"/>
      </a:lt1>
      <a:dk2>
        <a:srgbClr val="DF9603"/>
      </a:dk2>
      <a:lt2>
        <a:srgbClr val="CFCFCF"/>
      </a:lt2>
      <a:accent1>
        <a:srgbClr val="573615"/>
      </a:accent1>
      <a:accent2>
        <a:srgbClr val="8A5832"/>
      </a:accent2>
      <a:accent3>
        <a:srgbClr val="FFFFFF"/>
      </a:accent3>
      <a:accent4>
        <a:srgbClr val="090909"/>
      </a:accent4>
      <a:accent5>
        <a:srgbClr val="B4AEAA"/>
      </a:accent5>
      <a:accent6>
        <a:srgbClr val="7D4F2C"/>
      </a:accent6>
      <a:hlink>
        <a:srgbClr val="B57139"/>
      </a:hlink>
      <a:folHlink>
        <a:srgbClr val="DE975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2542</Words>
  <Application>Microsoft Office PowerPoint</Application>
  <PresentationFormat>Màn hình rộng</PresentationFormat>
  <Paragraphs>181</Paragraphs>
  <Slides>25</Slides>
  <Notes>24</Notes>
  <HiddenSlides>0</HiddenSlides>
  <MMClips>0</MMClips>
  <ScaleCrop>false</ScaleCrop>
  <HeadingPairs>
    <vt:vector size="6" baseType="variant">
      <vt:variant>
        <vt:lpstr>Phông được Dùng</vt:lpstr>
      </vt:variant>
      <vt:variant>
        <vt:i4>11</vt:i4>
      </vt:variant>
      <vt:variant>
        <vt:lpstr>Chủ đề</vt:lpstr>
      </vt:variant>
      <vt:variant>
        <vt:i4>3</vt:i4>
      </vt:variant>
      <vt:variant>
        <vt:lpstr>Tiêu đề Bản chiếu</vt:lpstr>
      </vt:variant>
      <vt:variant>
        <vt:i4>25</vt:i4>
      </vt:variant>
    </vt:vector>
  </HeadingPairs>
  <TitlesOfParts>
    <vt:vector size="39" baseType="lpstr">
      <vt:lpstr>Cambria</vt:lpstr>
      <vt:lpstr>Arial</vt:lpstr>
      <vt:lpstr>Noto Sans Symbols</vt:lpstr>
      <vt:lpstr>Roboto Condensed</vt:lpstr>
      <vt:lpstr>VNI-Times</vt:lpstr>
      <vt:lpstr>Palatino Linotype</vt:lpstr>
      <vt:lpstr>Tahoma</vt:lpstr>
      <vt:lpstr>Times New Roman</vt:lpstr>
      <vt:lpstr>Calibri</vt:lpstr>
      <vt:lpstr>SimHei</vt:lpstr>
      <vt:lpstr>Calibri Light</vt:lpstr>
      <vt:lpstr>主题1</vt:lpstr>
      <vt:lpstr>7_Office 主题</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优品PPT</dc:creator>
  <cp:lastModifiedBy>mai doan</cp:lastModifiedBy>
  <cp:revision>4</cp:revision>
  <dcterms:created xsi:type="dcterms:W3CDTF">2009-05-26T13:54:09Z</dcterms:created>
  <dcterms:modified xsi:type="dcterms:W3CDTF">2023-11-22T03:59:53Z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2052-9.1.0.4953</vt:lpwstr>
  </property>
</Properties>
</file>