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62" r:id="rId2"/>
    <p:sldId id="256" r:id="rId3"/>
    <p:sldId id="257" r:id="rId4"/>
    <p:sldId id="258" r:id="rId5"/>
    <p:sldId id="281" r:id="rId6"/>
    <p:sldId id="284" r:id="rId7"/>
    <p:sldId id="282" r:id="rId8"/>
    <p:sldId id="283" r:id="rId9"/>
    <p:sldId id="280" r:id="rId10"/>
    <p:sldId id="259" r:id="rId11"/>
    <p:sldId id="285" r:id="rId12"/>
    <p:sldId id="286" r:id="rId13"/>
    <p:sldId id="261" r:id="rId14"/>
    <p:sldId id="287" r:id="rId15"/>
    <p:sldId id="266" r:id="rId16"/>
    <p:sldId id="288" r:id="rId17"/>
    <p:sldId id="289" r:id="rId18"/>
    <p:sldId id="264" r:id="rId19"/>
    <p:sldId id="290" r:id="rId20"/>
    <p:sldId id="291" r:id="rId21"/>
    <p:sldId id="263" r:id="rId22"/>
    <p:sldId id="260" r:id="rId23"/>
  </p:sldIdLst>
  <p:sldSz cx="18288000" cy="10287000"/>
  <p:notesSz cx="6858000" cy="9144000"/>
  <p:embeddedFontLst>
    <p:embeddedFont>
      <p:font typeface="#9Slide07 Itim" panose="020B0604020202020204" charset="-34"/>
      <p:regular r:id="rId25"/>
    </p:embeddedFont>
    <p:embeddedFont>
      <p:font typeface="Calibri" panose="020F050202020403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1483"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32E9F6-84D7-4527-8858-8ED68A36C34D}" type="datetimeFigureOut">
              <a:rPr lang="en-US" smtClean="0"/>
              <a:t>9/23/2025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5BD50F-F924-4CD8-87F2-6BC3C95B1830}" type="slidenum">
              <a:rPr lang="en-US" smtClean="0"/>
              <a:t>‹#›</a:t>
            </a:fld>
            <a:endParaRPr lang="en-US"/>
          </a:p>
        </p:txBody>
      </p:sp>
    </p:spTree>
    <p:extLst>
      <p:ext uri="{BB962C8B-B14F-4D97-AF65-F5344CB8AC3E}">
        <p14:creationId xmlns:p14="http://schemas.microsoft.com/office/powerpoint/2010/main" val="1809041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a:t>
            </a:fld>
            <a:endParaRPr lang="en-US"/>
          </a:p>
        </p:txBody>
      </p:sp>
    </p:spTree>
    <p:extLst>
      <p:ext uri="{BB962C8B-B14F-4D97-AF65-F5344CB8AC3E}">
        <p14:creationId xmlns:p14="http://schemas.microsoft.com/office/powerpoint/2010/main" val="2226606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10</a:t>
            </a:fld>
            <a:endParaRPr lang="en-US"/>
          </a:p>
        </p:txBody>
      </p:sp>
    </p:spTree>
    <p:extLst>
      <p:ext uri="{BB962C8B-B14F-4D97-AF65-F5344CB8AC3E}">
        <p14:creationId xmlns:p14="http://schemas.microsoft.com/office/powerpoint/2010/main" val="4132682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11</a:t>
            </a:fld>
            <a:endParaRPr lang="en-US"/>
          </a:p>
        </p:txBody>
      </p:sp>
    </p:spTree>
    <p:extLst>
      <p:ext uri="{BB962C8B-B14F-4D97-AF65-F5344CB8AC3E}">
        <p14:creationId xmlns:p14="http://schemas.microsoft.com/office/powerpoint/2010/main" val="3949950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12</a:t>
            </a:fld>
            <a:endParaRPr lang="en-US"/>
          </a:p>
        </p:txBody>
      </p:sp>
    </p:spTree>
    <p:extLst>
      <p:ext uri="{BB962C8B-B14F-4D97-AF65-F5344CB8AC3E}">
        <p14:creationId xmlns:p14="http://schemas.microsoft.com/office/powerpoint/2010/main" val="1940774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13</a:t>
            </a:fld>
            <a:endParaRPr lang="en-US"/>
          </a:p>
        </p:txBody>
      </p:sp>
    </p:spTree>
    <p:extLst>
      <p:ext uri="{BB962C8B-B14F-4D97-AF65-F5344CB8AC3E}">
        <p14:creationId xmlns:p14="http://schemas.microsoft.com/office/powerpoint/2010/main" val="1560875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14</a:t>
            </a:fld>
            <a:endParaRPr lang="en-US"/>
          </a:p>
        </p:txBody>
      </p:sp>
    </p:spTree>
    <p:extLst>
      <p:ext uri="{BB962C8B-B14F-4D97-AF65-F5344CB8AC3E}">
        <p14:creationId xmlns:p14="http://schemas.microsoft.com/office/powerpoint/2010/main" val="2664353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15</a:t>
            </a:fld>
            <a:endParaRPr lang="en-US"/>
          </a:p>
        </p:txBody>
      </p:sp>
    </p:spTree>
    <p:extLst>
      <p:ext uri="{BB962C8B-B14F-4D97-AF65-F5344CB8AC3E}">
        <p14:creationId xmlns:p14="http://schemas.microsoft.com/office/powerpoint/2010/main" val="750793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16</a:t>
            </a:fld>
            <a:endParaRPr lang="en-US"/>
          </a:p>
        </p:txBody>
      </p:sp>
    </p:spTree>
    <p:extLst>
      <p:ext uri="{BB962C8B-B14F-4D97-AF65-F5344CB8AC3E}">
        <p14:creationId xmlns:p14="http://schemas.microsoft.com/office/powerpoint/2010/main" val="3043597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17</a:t>
            </a:fld>
            <a:endParaRPr lang="en-US"/>
          </a:p>
        </p:txBody>
      </p:sp>
    </p:spTree>
    <p:extLst>
      <p:ext uri="{BB962C8B-B14F-4D97-AF65-F5344CB8AC3E}">
        <p14:creationId xmlns:p14="http://schemas.microsoft.com/office/powerpoint/2010/main" val="3946701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18</a:t>
            </a:fld>
            <a:endParaRPr lang="en-US"/>
          </a:p>
        </p:txBody>
      </p:sp>
    </p:spTree>
    <p:extLst>
      <p:ext uri="{BB962C8B-B14F-4D97-AF65-F5344CB8AC3E}">
        <p14:creationId xmlns:p14="http://schemas.microsoft.com/office/powerpoint/2010/main" val="1195579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19</a:t>
            </a:fld>
            <a:endParaRPr lang="en-US"/>
          </a:p>
        </p:txBody>
      </p:sp>
    </p:spTree>
    <p:extLst>
      <p:ext uri="{BB962C8B-B14F-4D97-AF65-F5344CB8AC3E}">
        <p14:creationId xmlns:p14="http://schemas.microsoft.com/office/powerpoint/2010/main" val="361143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2</a:t>
            </a:fld>
            <a:endParaRPr lang="en-US"/>
          </a:p>
        </p:txBody>
      </p:sp>
    </p:spTree>
    <p:extLst>
      <p:ext uri="{BB962C8B-B14F-4D97-AF65-F5344CB8AC3E}">
        <p14:creationId xmlns:p14="http://schemas.microsoft.com/office/powerpoint/2010/main" val="564514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20</a:t>
            </a:fld>
            <a:endParaRPr lang="en-US"/>
          </a:p>
        </p:txBody>
      </p:sp>
    </p:spTree>
    <p:extLst>
      <p:ext uri="{BB962C8B-B14F-4D97-AF65-F5344CB8AC3E}">
        <p14:creationId xmlns:p14="http://schemas.microsoft.com/office/powerpoint/2010/main" val="1895727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21</a:t>
            </a:fld>
            <a:endParaRPr lang="en-US"/>
          </a:p>
        </p:txBody>
      </p:sp>
    </p:spTree>
    <p:extLst>
      <p:ext uri="{BB962C8B-B14F-4D97-AF65-F5344CB8AC3E}">
        <p14:creationId xmlns:p14="http://schemas.microsoft.com/office/powerpoint/2010/main" val="741940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22</a:t>
            </a:fld>
            <a:endParaRPr lang="en-US"/>
          </a:p>
        </p:txBody>
      </p:sp>
    </p:spTree>
    <p:extLst>
      <p:ext uri="{BB962C8B-B14F-4D97-AF65-F5344CB8AC3E}">
        <p14:creationId xmlns:p14="http://schemas.microsoft.com/office/powerpoint/2010/main" val="4287992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3</a:t>
            </a:fld>
            <a:endParaRPr lang="en-US"/>
          </a:p>
        </p:txBody>
      </p:sp>
    </p:spTree>
    <p:extLst>
      <p:ext uri="{BB962C8B-B14F-4D97-AF65-F5344CB8AC3E}">
        <p14:creationId xmlns:p14="http://schemas.microsoft.com/office/powerpoint/2010/main" val="2327410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4</a:t>
            </a:fld>
            <a:endParaRPr lang="en-US"/>
          </a:p>
        </p:txBody>
      </p:sp>
    </p:spTree>
    <p:extLst>
      <p:ext uri="{BB962C8B-B14F-4D97-AF65-F5344CB8AC3E}">
        <p14:creationId xmlns:p14="http://schemas.microsoft.com/office/powerpoint/2010/main" val="408344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5</a:t>
            </a:fld>
            <a:endParaRPr lang="en-US"/>
          </a:p>
        </p:txBody>
      </p:sp>
    </p:spTree>
    <p:extLst>
      <p:ext uri="{BB962C8B-B14F-4D97-AF65-F5344CB8AC3E}">
        <p14:creationId xmlns:p14="http://schemas.microsoft.com/office/powerpoint/2010/main" val="3726305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6</a:t>
            </a:fld>
            <a:endParaRPr lang="en-US"/>
          </a:p>
        </p:txBody>
      </p:sp>
    </p:spTree>
    <p:extLst>
      <p:ext uri="{BB962C8B-B14F-4D97-AF65-F5344CB8AC3E}">
        <p14:creationId xmlns:p14="http://schemas.microsoft.com/office/powerpoint/2010/main" val="909728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7</a:t>
            </a:fld>
            <a:endParaRPr lang="en-US"/>
          </a:p>
        </p:txBody>
      </p:sp>
    </p:spTree>
    <p:extLst>
      <p:ext uri="{BB962C8B-B14F-4D97-AF65-F5344CB8AC3E}">
        <p14:creationId xmlns:p14="http://schemas.microsoft.com/office/powerpoint/2010/main" val="484885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8</a:t>
            </a:fld>
            <a:endParaRPr lang="en-US"/>
          </a:p>
        </p:txBody>
      </p:sp>
    </p:spTree>
    <p:extLst>
      <p:ext uri="{BB962C8B-B14F-4D97-AF65-F5344CB8AC3E}">
        <p14:creationId xmlns:p14="http://schemas.microsoft.com/office/powerpoint/2010/main" val="2498126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9</a:t>
            </a:fld>
            <a:endParaRPr lang="en-US"/>
          </a:p>
        </p:txBody>
      </p:sp>
    </p:spTree>
    <p:extLst>
      <p:ext uri="{BB962C8B-B14F-4D97-AF65-F5344CB8AC3E}">
        <p14:creationId xmlns:p14="http://schemas.microsoft.com/office/powerpoint/2010/main" val="4116382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9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1.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3.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3.png"/><Relationship Id="rId4" Type="http://schemas.openxmlformats.org/officeDocument/2006/relationships/image" Target="../media/image13.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6.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26.png"/><Relationship Id="rId4" Type="http://schemas.openxmlformats.org/officeDocument/2006/relationships/image" Target="../media/image8.pn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36.png"/><Relationship Id="rId5" Type="http://schemas.microsoft.com/office/2007/relationships/hdphoto" Target="../media/hdphoto1.wdp"/><Relationship Id="rId10" Type="http://schemas.openxmlformats.org/officeDocument/2006/relationships/image" Target="../media/image56.png"/><Relationship Id="rId4" Type="http://schemas.openxmlformats.org/officeDocument/2006/relationships/image" Target="../media/image52.png"/><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7.png"/><Relationship Id="rId7" Type="http://schemas.openxmlformats.org/officeDocument/2006/relationships/image" Target="../media/image17.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1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5"/>
          <a:srcRect l="30535" r="14175"/>
          <a:stretch>
            <a:fillRect/>
          </a:stretch>
        </p:blipFill>
        <p:spPr>
          <a:xfrm rot="2297281">
            <a:off x="-3535051" y="6806754"/>
            <a:ext cx="10716968" cy="5898148"/>
          </a:xfrm>
          <a:prstGeom prst="rect">
            <a:avLst/>
          </a:prstGeom>
        </p:spPr>
      </p:pic>
      <p:pic>
        <p:nvPicPr>
          <p:cNvPr id="4" name="Picture 4"/>
          <p:cNvPicPr>
            <a:picLocks noChangeAspect="1"/>
          </p:cNvPicPr>
          <p:nvPr/>
        </p:nvPicPr>
        <p:blipFill>
          <a:blip r:embed="rId6"/>
          <a:srcRect l="21898" t="28589" r="30543"/>
          <a:stretch>
            <a:fillRect/>
          </a:stretch>
        </p:blipFill>
        <p:spPr>
          <a:xfrm rot="-7946851">
            <a:off x="-3415660" y="6696921"/>
            <a:ext cx="7925042" cy="6128477"/>
          </a:xfrm>
          <a:prstGeom prst="rect">
            <a:avLst/>
          </a:prstGeom>
        </p:spPr>
      </p:pic>
      <p:grpSp>
        <p:nvGrpSpPr>
          <p:cNvPr id="10" name="Group 10"/>
          <p:cNvGrpSpPr/>
          <p:nvPr/>
        </p:nvGrpSpPr>
        <p:grpSpPr>
          <a:xfrm rot="737669">
            <a:off x="-2349429" y="4258433"/>
            <a:ext cx="7172063" cy="8546548"/>
            <a:chOff x="0" y="0"/>
            <a:chExt cx="9562750" cy="11395398"/>
          </a:xfrm>
        </p:grpSpPr>
        <p:pic>
          <p:nvPicPr>
            <p:cNvPr id="11" name="Picture 11"/>
            <p:cNvPicPr>
              <a:picLocks noChangeAspect="1"/>
            </p:cNvPicPr>
            <p:nvPr/>
          </p:nvPicPr>
          <p:blipFill>
            <a:blip r:embed="rId7"/>
            <a:srcRect r="29102"/>
            <a:stretch>
              <a:fillRect/>
            </a:stretch>
          </p:blipFill>
          <p:spPr>
            <a:xfrm rot="2700000">
              <a:off x="1570775" y="1098206"/>
              <a:ext cx="5970921" cy="6916059"/>
            </a:xfrm>
            <a:prstGeom prst="rect">
              <a:avLst/>
            </a:prstGeom>
          </p:spPr>
        </p:pic>
        <p:pic>
          <p:nvPicPr>
            <p:cNvPr id="12" name="Picture 12"/>
            <p:cNvPicPr>
              <a:picLocks noChangeAspect="1"/>
            </p:cNvPicPr>
            <p:nvPr/>
          </p:nvPicPr>
          <p:blipFill>
            <a:blip r:embed="rId7"/>
            <a:srcRect t="2740" b="2740"/>
            <a:stretch>
              <a:fillRect/>
            </a:stretch>
          </p:blipFill>
          <p:spPr>
            <a:xfrm rot="1336870">
              <a:off x="1028525" y="4191659"/>
              <a:ext cx="7689769" cy="5968773"/>
            </a:xfrm>
            <a:prstGeom prst="rect">
              <a:avLst/>
            </a:prstGeom>
          </p:spPr>
        </p:pic>
      </p:grpSp>
      <p:sp>
        <p:nvSpPr>
          <p:cNvPr id="17" name="TextBox 4"/>
          <p:cNvSpPr txBox="1"/>
          <p:nvPr/>
        </p:nvSpPr>
        <p:spPr>
          <a:xfrm>
            <a:off x="1447800" y="190500"/>
            <a:ext cx="15468600" cy="1354217"/>
          </a:xfrm>
          <a:prstGeom prst="rect">
            <a:avLst/>
          </a:prstGeom>
        </p:spPr>
        <p:txBody>
          <a:bodyPr wrap="square" lIns="0" tIns="0" rIns="0" bIns="0" rtlCol="0" anchor="t">
            <a:spAutoFit/>
          </a:bodyPr>
          <a:lstStyle/>
          <a:p>
            <a:pPr algn="ctr">
              <a:spcBef>
                <a:spcPct val="0"/>
              </a:spcBef>
            </a:pPr>
            <a:r>
              <a:rPr lang="en-US" sz="4400" dirty="0">
                <a:solidFill>
                  <a:srgbClr val="000000"/>
                </a:solidFill>
                <a:latin typeface="Times New Roman" panose="02020603050405020304" pitchFamily="18" charset="0"/>
                <a:cs typeface="Times New Roman" panose="02020603050405020304" pitchFamily="18" charset="0"/>
              </a:rPr>
              <a:t>Theo </a:t>
            </a:r>
            <a:r>
              <a:rPr lang="en-US" sz="4400" dirty="0" err="1">
                <a:solidFill>
                  <a:srgbClr val="000000"/>
                </a:solidFill>
                <a:latin typeface="Times New Roman" panose="02020603050405020304" pitchFamily="18" charset="0"/>
                <a:cs typeface="Times New Roman" panose="02020603050405020304" pitchFamily="18" charset="0"/>
              </a:rPr>
              <a:t>dõi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phim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ngắn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hội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kiến</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18" name="Hào Khí Thăng Long - Phim Hoạt Hình Lịch Sử Việt Nam Hay Nhất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981200" y="1920789"/>
            <a:ext cx="14401800" cy="8101013"/>
          </a:xfrm>
          <a:prstGeom prst="rect">
            <a:avLst/>
          </a:prstGeom>
        </p:spPr>
      </p:pic>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8"/>
                                        </p:tgtEl>
                                      </p:cBhvr>
                                    </p:cmd>
                                  </p:childTnLst>
                                </p:cTn>
                              </p:par>
                            </p:childTnLst>
                          </p:cTn>
                        </p:par>
                      </p:childTnLst>
                    </p:cTn>
                  </p:par>
                </p:childTnLst>
              </p:cTn>
              <p:nextCondLst>
                <p:cond evt="onClick" delay="0">
                  <p:tgtEl>
                    <p:spTgt spid="18"/>
                  </p:tgtEl>
                </p:cond>
              </p:nextCondLst>
            </p:seq>
            <p:video>
              <p:cMediaNode vol="80000">
                <p:cTn id="7" fill="hold" display="0">
                  <p:stCondLst>
                    <p:cond delay="indefinite"/>
                  </p:stCondLst>
                </p:cTn>
                <p:tgtEl>
                  <p:spTgt spid="18"/>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5865" t="2502" r="17444" b="27736"/>
          <a:stretch>
            <a:fillRect/>
          </a:stretch>
        </p:blipFill>
        <p:spPr>
          <a:xfrm rot="-10574215">
            <a:off x="-1502480" y="-1377606"/>
            <a:ext cx="22316004" cy="12044195"/>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867707">
            <a:off x="2540288" y="704872"/>
            <a:ext cx="475971" cy="528124"/>
          </a:xfrm>
          <a:prstGeom prst="rect">
            <a:avLst/>
          </a:prstGeom>
        </p:spPr>
      </p:pic>
      <p:grpSp>
        <p:nvGrpSpPr>
          <p:cNvPr id="19" name="Group 19"/>
          <p:cNvGrpSpPr/>
          <p:nvPr/>
        </p:nvGrpSpPr>
        <p:grpSpPr>
          <a:xfrm rot="2024452">
            <a:off x="-2223058" y="377795"/>
            <a:ext cx="5846958" cy="6967495"/>
            <a:chOff x="0" y="0"/>
            <a:chExt cx="7795944" cy="9289993"/>
          </a:xfrm>
        </p:grpSpPr>
        <p:pic>
          <p:nvPicPr>
            <p:cNvPr id="20" name="Picture 20"/>
            <p:cNvPicPr>
              <a:picLocks noChangeAspect="1"/>
            </p:cNvPicPr>
            <p:nvPr/>
          </p:nvPicPr>
          <p:blipFill>
            <a:blip r:embed="rId6"/>
            <a:srcRect r="29102"/>
            <a:stretch>
              <a:fillRect/>
            </a:stretch>
          </p:blipFill>
          <p:spPr>
            <a:xfrm rot="2700000">
              <a:off x="1280560" y="895302"/>
              <a:ext cx="4867738" cy="5638254"/>
            </a:xfrm>
            <a:prstGeom prst="rect">
              <a:avLst/>
            </a:prstGeom>
          </p:spPr>
        </p:pic>
        <p:pic>
          <p:nvPicPr>
            <p:cNvPr id="21" name="Picture 21"/>
            <p:cNvPicPr>
              <a:picLocks noChangeAspect="1"/>
            </p:cNvPicPr>
            <p:nvPr/>
          </p:nvPicPr>
          <p:blipFill>
            <a:blip r:embed="rId6"/>
            <a:srcRect t="2740" b="2740"/>
            <a:stretch>
              <a:fillRect/>
            </a:stretch>
          </p:blipFill>
          <p:spPr>
            <a:xfrm rot="1336870">
              <a:off x="838495" y="3417211"/>
              <a:ext cx="6269014" cy="4865988"/>
            </a:xfrm>
            <a:prstGeom prst="rect">
              <a:avLst/>
            </a:prstGeom>
          </p:spPr>
        </p:pic>
      </p:grpSp>
      <p:grpSp>
        <p:nvGrpSpPr>
          <p:cNvPr id="24" name="Group 24"/>
          <p:cNvGrpSpPr/>
          <p:nvPr/>
        </p:nvGrpSpPr>
        <p:grpSpPr>
          <a:xfrm rot="737669">
            <a:off x="-3126990" y="4480679"/>
            <a:ext cx="7172063" cy="8546548"/>
            <a:chOff x="0" y="0"/>
            <a:chExt cx="9562750" cy="11395398"/>
          </a:xfrm>
        </p:grpSpPr>
        <p:pic>
          <p:nvPicPr>
            <p:cNvPr id="25" name="Picture 25"/>
            <p:cNvPicPr>
              <a:picLocks noChangeAspect="1"/>
            </p:cNvPicPr>
            <p:nvPr/>
          </p:nvPicPr>
          <p:blipFill>
            <a:blip r:embed="rId6"/>
            <a:srcRect r="29102"/>
            <a:stretch>
              <a:fillRect/>
            </a:stretch>
          </p:blipFill>
          <p:spPr>
            <a:xfrm rot="2700000">
              <a:off x="1570775" y="1098206"/>
              <a:ext cx="5970921" cy="6916059"/>
            </a:xfrm>
            <a:prstGeom prst="rect">
              <a:avLst/>
            </a:prstGeom>
          </p:spPr>
        </p:pic>
        <p:pic>
          <p:nvPicPr>
            <p:cNvPr id="26" name="Picture 26"/>
            <p:cNvPicPr>
              <a:picLocks noChangeAspect="1"/>
            </p:cNvPicPr>
            <p:nvPr/>
          </p:nvPicPr>
          <p:blipFill>
            <a:blip r:embed="rId6"/>
            <a:srcRect t="2740" b="2740"/>
            <a:stretch>
              <a:fillRect/>
            </a:stretch>
          </p:blipFill>
          <p:spPr>
            <a:xfrm rot="1336870">
              <a:off x="1028525" y="4191659"/>
              <a:ext cx="7689769" cy="5968773"/>
            </a:xfrm>
            <a:prstGeom prst="rect">
              <a:avLst/>
            </a:prstGeom>
          </p:spPr>
        </p:pic>
      </p:grpSp>
      <p:sp>
        <p:nvSpPr>
          <p:cNvPr id="27" name="TextBox 26"/>
          <p:cNvSpPr txBox="1"/>
          <p:nvPr/>
        </p:nvSpPr>
        <p:spPr>
          <a:xfrm>
            <a:off x="3116341" y="1827361"/>
            <a:ext cx="14714459"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a:t>
            </a:r>
          </a:p>
        </p:txBody>
      </p:sp>
      <p:sp>
        <p:nvSpPr>
          <p:cNvPr id="28" name="TextBox 27"/>
          <p:cNvSpPr txBox="1"/>
          <p:nvPr/>
        </p:nvSpPr>
        <p:spPr>
          <a:xfrm>
            <a:off x="3812945" y="3697707"/>
            <a:ext cx="14017855" cy="2800767"/>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a. </a:t>
            </a:r>
            <a:r>
              <a:rPr lang="en-US" sz="4400" i="1" dirty="0" err="1">
                <a:latin typeface="Times New Roman" panose="02020603050405020304" pitchFamily="18" charset="0"/>
                <a:cs typeface="Times New Roman" panose="02020603050405020304" pitchFamily="18" charset="0"/>
              </a:rPr>
              <a:t>Năm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sáu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cung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thiếu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cuộc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tuyển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khắp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tiểu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học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chọn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gửi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lớp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năng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khiếu</a:t>
            </a:r>
            <a:r>
              <a:rPr lang="en-US" sz="4400" i="1" dirty="0">
                <a:latin typeface="Times New Roman" panose="02020603050405020304" pitchFamily="18" charset="0"/>
                <a:cs typeface="Times New Roman" panose="02020603050405020304" pitchFamily="18" charset="0"/>
              </a:rPr>
              <a:t>.</a:t>
            </a:r>
          </a:p>
          <a:p>
            <a:pPr algn="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Ngô</a:t>
            </a:r>
            <a:r>
              <a:rPr lang="en-US" sz="4400" dirty="0">
                <a:latin typeface="Times New Roman" panose="02020603050405020304" pitchFamily="18" charset="0"/>
                <a:cs typeface="Times New Roman" panose="02020603050405020304" pitchFamily="18" charset="0"/>
              </a:rPr>
              <a:t> An </a:t>
            </a:r>
            <a:r>
              <a:rPr lang="en-US" sz="4400" dirty="0" err="1">
                <a:latin typeface="Times New Roman" panose="02020603050405020304" pitchFamily="18" charset="0"/>
                <a:cs typeface="Times New Roman" panose="02020603050405020304" pitchFamily="18" charset="0"/>
              </a:rPr>
              <a:t>Kha</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Tìm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ghép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thiếu</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3812945" y="7170932"/>
            <a:ext cx="14017855" cy="1446550"/>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b. </a:t>
            </a:r>
            <a:r>
              <a:rPr lang="en-US" sz="4400" i="1" dirty="0" err="1">
                <a:latin typeface="Times New Roman" panose="02020603050405020304" pitchFamily="18" charset="0"/>
                <a:cs typeface="Times New Roman" panose="02020603050405020304" pitchFamily="18" charset="0"/>
              </a:rPr>
              <a:t>Ôn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tập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cẩn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thận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em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Em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tủ</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vậy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đề</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nguy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đấy</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pic>
        <p:nvPicPr>
          <p:cNvPr id="30" name="Picture 29"/>
          <p:cNvPicPr>
            <a:picLocks noChangeAspect="1"/>
          </p:cNvPicPr>
          <p:nvPr/>
        </p:nvPicPr>
        <p:blipFill>
          <a:blip r:embed="rId7"/>
          <a:stretch>
            <a:fillRect/>
          </a:stretch>
        </p:blipFill>
        <p:spPr>
          <a:xfrm>
            <a:off x="2778273" y="118166"/>
            <a:ext cx="3468925" cy="199966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p:cNvPicPr>
          <p:nvPr/>
        </p:nvPicPr>
        <p:blipFill>
          <a:blip r:embed="rId3"/>
          <a:srcRect t="2278" r="63623" b="20970"/>
          <a:stretch>
            <a:fillRect/>
          </a:stretch>
        </p:blipFill>
        <p:spPr>
          <a:xfrm>
            <a:off x="481063" y="-1577706"/>
            <a:ext cx="6656676" cy="12044860"/>
          </a:xfrm>
          <a:prstGeom prst="rect">
            <a:avLst/>
          </a:prstGeom>
        </p:spPr>
      </p:pic>
      <p:sp>
        <p:nvSpPr>
          <p:cNvPr id="28" name="TextBox 27"/>
          <p:cNvSpPr txBox="1"/>
          <p:nvPr/>
        </p:nvSpPr>
        <p:spPr>
          <a:xfrm>
            <a:off x="838201" y="1737127"/>
            <a:ext cx="6019800" cy="4154984"/>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a. </a:t>
            </a:r>
            <a:r>
              <a:rPr lang="en-US" sz="4400" i="1" dirty="0" err="1">
                <a:latin typeface="Times New Roman" panose="02020603050405020304" pitchFamily="18" charset="0"/>
                <a:cs typeface="Times New Roman" panose="02020603050405020304" pitchFamily="18" charset="0"/>
              </a:rPr>
              <a:t>Năm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sáu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cung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thiếu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cuộc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tuyển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khắp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tiểu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học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chọn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gửi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lớp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năng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khiếu</a:t>
            </a:r>
            <a:r>
              <a:rPr lang="en-US" sz="4400" i="1" dirty="0">
                <a:latin typeface="Times New Roman" panose="02020603050405020304" pitchFamily="18" charset="0"/>
                <a:cs typeface="Times New Roman" panose="02020603050405020304" pitchFamily="18" charset="0"/>
              </a:rPr>
              <a:t>.</a:t>
            </a:r>
          </a:p>
        </p:txBody>
      </p:sp>
      <p:sp>
        <p:nvSpPr>
          <p:cNvPr id="29" name="TextBox 28"/>
          <p:cNvSpPr txBox="1"/>
          <p:nvPr/>
        </p:nvSpPr>
        <p:spPr>
          <a:xfrm>
            <a:off x="8018721" y="1352406"/>
            <a:ext cx="8364279"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gà</a:t>
            </a:r>
            <a:r>
              <a:rPr lang="en-US" sz="4400" dirty="0">
                <a:latin typeface="Times New Roman" panose="02020603050405020304" pitchFamily="18" charset="0"/>
                <a:cs typeface="Times New Roman" panose="02020603050405020304" pitchFamily="18" charset="0"/>
              </a:rPr>
              <a:t>”</a:t>
            </a:r>
          </a:p>
        </p:txBody>
      </p:sp>
      <p:sp>
        <p:nvSpPr>
          <p:cNvPr id="2" name="Oval 1"/>
          <p:cNvSpPr/>
          <p:nvPr/>
        </p:nvSpPr>
        <p:spPr>
          <a:xfrm>
            <a:off x="4038600" y="2875281"/>
            <a:ext cx="1371600" cy="115149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919154" y="2332934"/>
            <a:ext cx="9846396"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kép</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điển</a:t>
            </a:r>
            <a:r>
              <a:rPr lang="en-US" sz="4400" dirty="0">
                <a:latin typeface="Times New Roman" panose="02020603050405020304" pitchFamily="18" charset="0"/>
                <a:cs typeface="Times New Roman" panose="02020603050405020304" pitchFamily="18" charset="0"/>
              </a:rPr>
              <a:t>.</a:t>
            </a:r>
          </a:p>
        </p:txBody>
      </p:sp>
      <p:sp>
        <p:nvSpPr>
          <p:cNvPr id="16" name="TextBox 15"/>
          <p:cNvSpPr txBox="1"/>
          <p:nvPr/>
        </p:nvSpPr>
        <p:spPr>
          <a:xfrm>
            <a:off x="8018721" y="5092593"/>
            <a:ext cx="9846397" cy="4154984"/>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đây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gà</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dùng để chỉ những học sinh được chọn luyện để thi đấu (li</a:t>
            </a:r>
            <a:r>
              <a:rPr lang="en-US" sz="4400" dirty="0">
                <a:latin typeface="Times New Roman" panose="02020603050405020304" pitchFamily="18" charset="0"/>
                <a:cs typeface="Times New Roman" panose="02020603050405020304" pitchFamily="18" charset="0"/>
              </a:rPr>
              <a:t>ê</a:t>
            </a:r>
            <a:r>
              <a:rPr lang="vi-VN" sz="4400" dirty="0">
                <a:latin typeface="Times New Roman" panose="02020603050405020304" pitchFamily="18" charset="0"/>
                <a:cs typeface="Times New Roman" panose="02020603050405020304" pitchFamily="18" charset="0"/>
              </a:rPr>
              <a:t>n hệ đến gà chọi)</a:t>
            </a:r>
            <a:endParaRPr lang="en-US" sz="4400" dirty="0">
              <a:latin typeface="Times New Roman" panose="02020603050405020304" pitchFamily="18" charset="0"/>
              <a:cs typeface="Times New Roman" panose="02020603050405020304" pitchFamily="18" charset="0"/>
            </a:endParaRPr>
          </a:p>
        </p:txBody>
      </p:sp>
      <p:pic>
        <p:nvPicPr>
          <p:cNvPr id="30"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032" y="6134100"/>
            <a:ext cx="2978086" cy="4114800"/>
          </a:xfrm>
          <a:prstGeom prst="rect">
            <a:avLst/>
          </a:prstGeom>
        </p:spPr>
      </p:pic>
      <p:pic>
        <p:nvPicPr>
          <p:cNvPr id="31"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87200" y="-163549"/>
            <a:ext cx="7315200" cy="1316736"/>
          </a:xfrm>
          <a:prstGeom prst="rect">
            <a:avLst/>
          </a:prstGeom>
        </p:spPr>
      </p:pic>
    </p:spTree>
    <p:extLst>
      <p:ext uri="{BB962C8B-B14F-4D97-AF65-F5344CB8AC3E}">
        <p14:creationId xmlns:p14="http://schemas.microsoft.com/office/powerpoint/2010/main" val="297828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2" grpId="0" animBg="1"/>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p:cNvPicPr>
          <p:nvPr/>
        </p:nvPicPr>
        <p:blipFill>
          <a:blip r:embed="rId3"/>
          <a:srcRect t="2278" r="63623" b="20970"/>
          <a:stretch>
            <a:fillRect/>
          </a:stretch>
        </p:blipFill>
        <p:spPr>
          <a:xfrm>
            <a:off x="481063" y="-1577706"/>
            <a:ext cx="6656676" cy="12044860"/>
          </a:xfrm>
          <a:prstGeom prst="rect">
            <a:avLst/>
          </a:prstGeom>
        </p:spPr>
      </p:pic>
      <p:sp>
        <p:nvSpPr>
          <p:cNvPr id="28" name="TextBox 27"/>
          <p:cNvSpPr txBox="1"/>
          <p:nvPr/>
        </p:nvSpPr>
        <p:spPr>
          <a:xfrm>
            <a:off x="838201" y="1737127"/>
            <a:ext cx="6019800" cy="2800767"/>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b. </a:t>
            </a:r>
            <a:r>
              <a:rPr lang="en-US" sz="4400" i="1" dirty="0" err="1">
                <a:latin typeface="Times New Roman" panose="02020603050405020304" pitchFamily="18" charset="0"/>
                <a:cs typeface="Times New Roman" panose="02020603050405020304" pitchFamily="18" charset="0"/>
              </a:rPr>
              <a:t>Ôn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tập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cẩn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thận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em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Em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tủ</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vậy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đề</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nguy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đấy</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8018721" y="1352406"/>
            <a:ext cx="8364279"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tủ</a:t>
            </a:r>
            <a:r>
              <a:rPr lang="en-US" sz="4400" dirty="0">
                <a:latin typeface="Times New Roman" panose="02020603050405020304" pitchFamily="18" charset="0"/>
                <a:cs typeface="Times New Roman" panose="02020603050405020304" pitchFamily="18" charset="0"/>
              </a:rPr>
              <a:t>”</a:t>
            </a:r>
          </a:p>
        </p:txBody>
      </p:sp>
      <p:sp>
        <p:nvSpPr>
          <p:cNvPr id="2" name="Oval 1"/>
          <p:cNvSpPr/>
          <p:nvPr/>
        </p:nvSpPr>
        <p:spPr>
          <a:xfrm>
            <a:off x="2895600" y="2181715"/>
            <a:ext cx="1371600" cy="115149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018722" y="2321066"/>
            <a:ext cx="9846396"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kép</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điển</a:t>
            </a:r>
            <a:r>
              <a:rPr lang="en-US" sz="4400" dirty="0">
                <a:latin typeface="Times New Roman" panose="02020603050405020304" pitchFamily="18" charset="0"/>
                <a:cs typeface="Times New Roman" panose="02020603050405020304" pitchFamily="18" charset="0"/>
              </a:rPr>
              <a:t>.</a:t>
            </a:r>
          </a:p>
        </p:txBody>
      </p:sp>
      <p:sp>
        <p:nvSpPr>
          <p:cNvPr id="16" name="TextBox 15"/>
          <p:cNvSpPr txBox="1"/>
          <p:nvPr/>
        </p:nvSpPr>
        <p:spPr>
          <a:xfrm>
            <a:off x="8018721" y="5092593"/>
            <a:ext cx="9846397" cy="4154984"/>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a:t>
            </a:r>
            <a:r>
              <a:rPr lang="en-US" sz="4400" dirty="0">
                <a:latin typeface="Times New Roman" panose="02020603050405020304" pitchFamily="18" charset="0"/>
                <a:cs typeface="Times New Roman" panose="02020603050405020304" pitchFamily="18" charset="0"/>
              </a:rPr>
              <a:t>.</a:t>
            </a:r>
          </a:p>
          <a:p>
            <a:pPr lvl="0" algn="just"/>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đây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chỉ tập trung học một nội dung nào đó để thi theo kiểu may rủi, nếu trúng đ</a:t>
            </a:r>
            <a:r>
              <a:rPr lang="en-US" sz="4400" dirty="0">
                <a:latin typeface="Times New Roman" panose="02020603050405020304" pitchFamily="18" charset="0"/>
                <a:cs typeface="Times New Roman" panose="02020603050405020304" pitchFamily="18" charset="0"/>
              </a:rPr>
              <a:t>ề</a:t>
            </a:r>
            <a:r>
              <a:rPr lang="vi-VN" sz="4400" dirty="0">
                <a:latin typeface="Times New Roman" panose="02020603050405020304" pitchFamily="18" charset="0"/>
                <a:cs typeface="Times New Roman" panose="02020603050405020304" pitchFamily="18" charset="0"/>
              </a:rPr>
              <a:t> thì lầm bài tốt.</a:t>
            </a:r>
            <a:endParaRPr lang="en-US" sz="4400" dirty="0">
              <a:latin typeface="Times New Roman" panose="02020603050405020304" pitchFamily="18" charset="0"/>
              <a:cs typeface="Times New Roman" panose="02020603050405020304" pitchFamily="18" charset="0"/>
            </a:endParaRPr>
          </a:p>
        </p:txBody>
      </p:sp>
      <p:pic>
        <p:nvPicPr>
          <p:cNvPr id="31"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200860" y="-217370"/>
            <a:ext cx="7315200" cy="1316736"/>
          </a:xfrm>
          <a:prstGeom prst="rect">
            <a:avLst/>
          </a:prstGeom>
        </p:spPr>
      </p:pic>
      <p:pic>
        <p:nvPicPr>
          <p:cNvPr id="10"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6462" y="5295900"/>
            <a:ext cx="4980091" cy="4114800"/>
          </a:xfrm>
          <a:prstGeom prst="rect">
            <a:avLst/>
          </a:prstGeom>
        </p:spPr>
      </p:pic>
    </p:spTree>
    <p:extLst>
      <p:ext uri="{BB962C8B-B14F-4D97-AF65-F5344CB8AC3E}">
        <p14:creationId xmlns:p14="http://schemas.microsoft.com/office/powerpoint/2010/main" val="23534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2" grpId="0" animBg="1"/>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16089" r="34859" b="16406"/>
          <a:stretch>
            <a:fillRect/>
          </a:stretch>
        </p:blipFill>
        <p:spPr>
          <a:xfrm rot="848670">
            <a:off x="-2087516" y="-1119105"/>
            <a:ext cx="21557295" cy="13674942"/>
          </a:xfrm>
          <a:prstGeom prst="rect">
            <a:avLst/>
          </a:prstGeom>
        </p:spPr>
      </p:pic>
      <p:grpSp>
        <p:nvGrpSpPr>
          <p:cNvPr id="15" name="Group 15"/>
          <p:cNvGrpSpPr/>
          <p:nvPr/>
        </p:nvGrpSpPr>
        <p:grpSpPr>
          <a:xfrm>
            <a:off x="15392400" y="4610100"/>
            <a:ext cx="4394214" cy="5380042"/>
            <a:chOff x="0" y="0"/>
            <a:chExt cx="5858952" cy="7173390"/>
          </a:xfrm>
        </p:grpSpPr>
        <p:pic>
          <p:nvPicPr>
            <p:cNvPr id="16" name="Picture 16"/>
            <p:cNvPicPr>
              <a:picLocks noChangeAspect="1"/>
            </p:cNvPicPr>
            <p:nvPr/>
          </p:nvPicPr>
          <p:blipFill>
            <a:blip r:embed="rId4"/>
            <a:srcRect/>
            <a:stretch>
              <a:fillRect/>
            </a:stretch>
          </p:blipFill>
          <p:spPr>
            <a:xfrm rot="300908">
              <a:off x="2744101" y="109788"/>
              <a:ext cx="2816295" cy="6953814"/>
            </a:xfrm>
            <a:prstGeom prst="rect">
              <a:avLst/>
            </a:prstGeom>
          </p:spPr>
        </p:pic>
        <p:pic>
          <p:nvPicPr>
            <p:cNvPr id="17" name="Picture 17"/>
            <p:cNvPicPr>
              <a:picLocks noChangeAspect="1"/>
            </p:cNvPicPr>
            <p:nvPr/>
          </p:nvPicPr>
          <p:blipFill>
            <a:blip r:embed="rId5"/>
            <a:srcRect/>
            <a:stretch>
              <a:fillRect/>
            </a:stretch>
          </p:blipFill>
          <p:spPr>
            <a:xfrm rot="-2469056">
              <a:off x="988918" y="1381077"/>
              <a:ext cx="3247827" cy="4224815"/>
            </a:xfrm>
            <a:prstGeom prst="rect">
              <a:avLst/>
            </a:prstGeom>
          </p:spPr>
        </p:pic>
        <p:pic>
          <p:nvPicPr>
            <p:cNvPr id="18" name="Picture 18"/>
            <p:cNvPicPr>
              <a:picLocks noChangeAspect="1"/>
            </p:cNvPicPr>
            <p:nvPr/>
          </p:nvPicPr>
          <p:blipFill>
            <a:blip r:embed="rId6"/>
            <a:srcRect/>
            <a:stretch>
              <a:fillRect/>
            </a:stretch>
          </p:blipFill>
          <p:spPr>
            <a:xfrm rot="6907156">
              <a:off x="1890891" y="4737549"/>
              <a:ext cx="1776557" cy="2200071"/>
            </a:xfrm>
            <a:prstGeom prst="rect">
              <a:avLst/>
            </a:prstGeom>
          </p:spPr>
        </p:pic>
      </p:grpSp>
      <p:pic>
        <p:nvPicPr>
          <p:cNvPr id="19"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867707">
            <a:off x="1010823" y="687745"/>
            <a:ext cx="475971" cy="528124"/>
          </a:xfrm>
          <a:prstGeom prst="rect">
            <a:avLst/>
          </a:prstGeom>
        </p:spPr>
      </p:pic>
      <p:sp>
        <p:nvSpPr>
          <p:cNvPr id="21" name="TextBox 20"/>
          <p:cNvSpPr txBox="1"/>
          <p:nvPr/>
        </p:nvSpPr>
        <p:spPr>
          <a:xfrm>
            <a:off x="1409700" y="1992880"/>
            <a:ext cx="15392400" cy="2800767"/>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Cái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việc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đễnh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hữu</a:t>
            </a:r>
            <a:r>
              <a:rPr lang="en-US" sz="4400" i="1" dirty="0">
                <a:latin typeface="Times New Roman" panose="02020603050405020304" pitchFamily="18" charset="0"/>
                <a:cs typeface="Times New Roman" panose="02020603050405020304" pitchFamily="18" charset="0"/>
              </a:rPr>
              <a:t> ý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bỏ</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hộp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thuốc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vẫn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ám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hiệu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Xanh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dùng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mỗi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tìm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để</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tiếng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lớn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nghĩa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cướp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đám</a:t>
            </a:r>
            <a:r>
              <a:rPr lang="en-US" sz="4400" i="1" dirty="0">
                <a:latin typeface="Times New Roman" panose="02020603050405020304" pitchFamily="18" charset="0"/>
                <a:cs typeface="Times New Roman" panose="02020603050405020304" pitchFamily="18" charset="0"/>
              </a:rPr>
              <a:t> to.</a:t>
            </a:r>
          </a:p>
          <a:p>
            <a:pPr algn="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Tuân</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a:t>
            </a:r>
          </a:p>
        </p:txBody>
      </p:sp>
      <p:sp>
        <p:nvSpPr>
          <p:cNvPr id="22" name="TextBox 21"/>
          <p:cNvSpPr txBox="1"/>
          <p:nvPr/>
        </p:nvSpPr>
        <p:spPr>
          <a:xfrm>
            <a:off x="1409700" y="5627851"/>
            <a:ext cx="153924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đánh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tiếng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lớn</a:t>
            </a:r>
            <a:r>
              <a:rPr lang="en-US" sz="4400" i="1"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 Theo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p:txBody>
      </p:sp>
      <p:pic>
        <p:nvPicPr>
          <p:cNvPr id="23" name="Picture 22"/>
          <p:cNvPicPr>
            <a:picLocks noChangeAspect="1"/>
          </p:cNvPicPr>
          <p:nvPr/>
        </p:nvPicPr>
        <p:blipFill>
          <a:blip r:embed="rId9"/>
          <a:stretch>
            <a:fillRect/>
          </a:stretch>
        </p:blipFill>
        <p:spPr>
          <a:xfrm>
            <a:off x="985242" y="161893"/>
            <a:ext cx="3462828" cy="19935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16089" r="34859" b="16406"/>
          <a:stretch>
            <a:fillRect/>
          </a:stretch>
        </p:blipFill>
        <p:spPr>
          <a:xfrm rot="848670">
            <a:off x="-2087516" y="-1119105"/>
            <a:ext cx="21557295" cy="13674942"/>
          </a:xfrm>
          <a:prstGeom prst="rect">
            <a:avLst/>
          </a:prstGeom>
        </p:spPr>
      </p:pic>
      <p:grpSp>
        <p:nvGrpSpPr>
          <p:cNvPr id="15" name="Group 15"/>
          <p:cNvGrpSpPr/>
          <p:nvPr/>
        </p:nvGrpSpPr>
        <p:grpSpPr>
          <a:xfrm>
            <a:off x="15392400" y="4610100"/>
            <a:ext cx="4394214" cy="5380042"/>
            <a:chOff x="0" y="0"/>
            <a:chExt cx="5858952" cy="7173390"/>
          </a:xfrm>
        </p:grpSpPr>
        <p:pic>
          <p:nvPicPr>
            <p:cNvPr id="16" name="Picture 16"/>
            <p:cNvPicPr>
              <a:picLocks noChangeAspect="1"/>
            </p:cNvPicPr>
            <p:nvPr/>
          </p:nvPicPr>
          <p:blipFill>
            <a:blip r:embed="rId4"/>
            <a:srcRect/>
            <a:stretch>
              <a:fillRect/>
            </a:stretch>
          </p:blipFill>
          <p:spPr>
            <a:xfrm rot="300908">
              <a:off x="2744101" y="109788"/>
              <a:ext cx="2816295" cy="6953814"/>
            </a:xfrm>
            <a:prstGeom prst="rect">
              <a:avLst/>
            </a:prstGeom>
          </p:spPr>
        </p:pic>
        <p:pic>
          <p:nvPicPr>
            <p:cNvPr id="17" name="Picture 17"/>
            <p:cNvPicPr>
              <a:picLocks noChangeAspect="1"/>
            </p:cNvPicPr>
            <p:nvPr/>
          </p:nvPicPr>
          <p:blipFill>
            <a:blip r:embed="rId5"/>
            <a:srcRect/>
            <a:stretch>
              <a:fillRect/>
            </a:stretch>
          </p:blipFill>
          <p:spPr>
            <a:xfrm rot="-2469056">
              <a:off x="988918" y="1381077"/>
              <a:ext cx="3247827" cy="4224815"/>
            </a:xfrm>
            <a:prstGeom prst="rect">
              <a:avLst/>
            </a:prstGeom>
          </p:spPr>
        </p:pic>
        <p:pic>
          <p:nvPicPr>
            <p:cNvPr id="18" name="Picture 18"/>
            <p:cNvPicPr>
              <a:picLocks noChangeAspect="1"/>
            </p:cNvPicPr>
            <p:nvPr/>
          </p:nvPicPr>
          <p:blipFill>
            <a:blip r:embed="rId6"/>
            <a:srcRect/>
            <a:stretch>
              <a:fillRect/>
            </a:stretch>
          </p:blipFill>
          <p:spPr>
            <a:xfrm rot="6907156">
              <a:off x="1890891" y="4737549"/>
              <a:ext cx="1776557" cy="2200071"/>
            </a:xfrm>
            <a:prstGeom prst="rect">
              <a:avLst/>
            </a:prstGeom>
          </p:spPr>
        </p:pic>
      </p:grpSp>
      <p:pic>
        <p:nvPicPr>
          <p:cNvPr id="19"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867707">
            <a:off x="1010823" y="687745"/>
            <a:ext cx="475971" cy="528124"/>
          </a:xfrm>
          <a:prstGeom prst="rect">
            <a:avLst/>
          </a:prstGeom>
        </p:spPr>
      </p:pic>
      <p:sp>
        <p:nvSpPr>
          <p:cNvPr id="21" name="TextBox 20"/>
          <p:cNvSpPr txBox="1"/>
          <p:nvPr/>
        </p:nvSpPr>
        <p:spPr>
          <a:xfrm>
            <a:off x="1409700" y="1992880"/>
            <a:ext cx="15392400" cy="2800767"/>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Cái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việc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đễnh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hữu</a:t>
            </a:r>
            <a:r>
              <a:rPr lang="en-US" sz="4400" i="1" dirty="0">
                <a:latin typeface="Times New Roman" panose="02020603050405020304" pitchFamily="18" charset="0"/>
                <a:cs typeface="Times New Roman" panose="02020603050405020304" pitchFamily="18" charset="0"/>
              </a:rPr>
              <a:t> ý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bỏ</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hộp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thuốc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vẫn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ám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hiệu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Xanh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dùng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mỗi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tìm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để</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tiếng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lớn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nghĩa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cướp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đám</a:t>
            </a:r>
            <a:r>
              <a:rPr lang="en-US" sz="4400" i="1" dirty="0">
                <a:latin typeface="Times New Roman" panose="02020603050405020304" pitchFamily="18" charset="0"/>
                <a:cs typeface="Times New Roman" panose="02020603050405020304" pitchFamily="18" charset="0"/>
              </a:rPr>
              <a:t> to.</a:t>
            </a:r>
          </a:p>
          <a:p>
            <a:pPr algn="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Tuân</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a:t>
            </a:r>
          </a:p>
        </p:txBody>
      </p:sp>
      <p:sp>
        <p:nvSpPr>
          <p:cNvPr id="22" name="TextBox 21"/>
          <p:cNvSpPr txBox="1"/>
          <p:nvPr/>
        </p:nvSpPr>
        <p:spPr>
          <a:xfrm>
            <a:off x="1409700" y="5627851"/>
            <a:ext cx="15392400"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đánh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tiếng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lớn</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người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đọc</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có</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thể</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hiểu</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được</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nội</a:t>
            </a:r>
            <a:r>
              <a:rPr lang="en-US" sz="4400" b="1" i="1" dirty="0">
                <a:latin typeface="Times New Roman" panose="02020603050405020304" pitchFamily="18" charset="0"/>
                <a:cs typeface="Times New Roman" panose="02020603050405020304" pitchFamily="18" charset="0"/>
              </a:rPr>
              <a:t> dung </a:t>
            </a:r>
            <a:r>
              <a:rPr lang="en-US" sz="4400" b="1" i="1" dirty="0" err="1">
                <a:latin typeface="Times New Roman" panose="02020603050405020304" pitchFamily="18" charset="0"/>
                <a:cs typeface="Times New Roman" panose="02020603050405020304" pitchFamily="18" charset="0"/>
              </a:rPr>
              <a:t>câu</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chuyện</a:t>
            </a:r>
            <a:r>
              <a:rPr lang="en-US" sz="4400" b="1" i="1"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tái hiện chân thực cách nói năng trong nội bộ một nhóm người mưu toan làm nhũng việc mờ ám, không muốn để người ngoài biết được.</a:t>
            </a:r>
            <a:endParaRPr lang="en-US" sz="4400" b="1" i="1" dirty="0">
              <a:latin typeface="Times New Roman" panose="02020603050405020304" pitchFamily="18" charset="0"/>
              <a:cs typeface="Times New Roman" panose="02020603050405020304" pitchFamily="18" charset="0"/>
            </a:endParaRPr>
          </a:p>
        </p:txBody>
      </p:sp>
      <p:sp>
        <p:nvSpPr>
          <p:cNvPr id="11" name="TextBox 18"/>
          <p:cNvSpPr txBox="1"/>
          <p:nvPr/>
        </p:nvSpPr>
        <p:spPr>
          <a:xfrm>
            <a:off x="1143000" y="47179"/>
            <a:ext cx="3467931" cy="1987724"/>
          </a:xfrm>
          <a:prstGeom prst="rect">
            <a:avLst/>
          </a:prstGeom>
        </p:spPr>
        <p:txBody>
          <a:bodyPr wrap="square" lIns="0" tIns="0" rIns="0" bIns="0" rtlCol="0" anchor="t">
            <a:spAutoFit/>
          </a:bodyPr>
          <a:lstStyle/>
          <a:p>
            <a:pPr marL="0" lvl="0" indent="0" algn="ctr">
              <a:lnSpc>
                <a:spcPts val="15539"/>
              </a:lnSpc>
              <a:spcBef>
                <a:spcPct val="0"/>
              </a:spcBef>
            </a:pPr>
            <a:r>
              <a:rPr lang="en-US" sz="4800" dirty="0" err="1">
                <a:solidFill>
                  <a:srgbClr val="000000"/>
                </a:solidFill>
                <a:latin typeface="#9Slide07 Itim" panose="00000500000000000000" pitchFamily="2" charset="-34"/>
                <a:cs typeface="#9Slide07 Itim" panose="00000500000000000000" pitchFamily="2" charset="-34"/>
              </a:rPr>
              <a:t>Bài</a:t>
            </a:r>
            <a:r>
              <a:rPr lang="en-US" sz="4800" dirty="0">
                <a:solidFill>
                  <a:srgbClr val="000000"/>
                </a:solidFill>
                <a:latin typeface="#9Slide07 Itim" panose="00000500000000000000" pitchFamily="2" charset="-34"/>
                <a:cs typeface="#9Slide07 Itim" panose="00000500000000000000" pitchFamily="2" charset="-34"/>
              </a:rPr>
              <a:t> </a:t>
            </a:r>
            <a:r>
              <a:rPr lang="en-US" sz="4800" dirty="0" err="1">
                <a:solidFill>
                  <a:srgbClr val="000000"/>
                </a:solidFill>
                <a:latin typeface="#9Slide07 Itim" panose="00000500000000000000" pitchFamily="2" charset="-34"/>
                <a:cs typeface="#9Slide07 Itim" panose="00000500000000000000" pitchFamily="2" charset="-34"/>
              </a:rPr>
              <a:t>tập</a:t>
            </a:r>
            <a:r>
              <a:rPr lang="en-US" sz="4800" dirty="0">
                <a:solidFill>
                  <a:srgbClr val="000000"/>
                </a:solidFill>
                <a:latin typeface="#9Slide07 Itim" panose="00000500000000000000" pitchFamily="2" charset="-34"/>
                <a:cs typeface="#9Slide07 Itim" panose="00000500000000000000" pitchFamily="2" charset="-34"/>
              </a:rPr>
              <a:t> 2</a:t>
            </a:r>
          </a:p>
        </p:txBody>
      </p:sp>
    </p:spTree>
    <p:extLst>
      <p:ext uri="{BB962C8B-B14F-4D97-AF65-F5344CB8AC3E}">
        <p14:creationId xmlns:p14="http://schemas.microsoft.com/office/powerpoint/2010/main" val="28414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114800" y="8727"/>
            <a:ext cx="22666205" cy="10278273"/>
            <a:chOff x="0" y="0"/>
            <a:chExt cx="30221606" cy="13704364"/>
          </a:xfrm>
        </p:grpSpPr>
        <p:pic>
          <p:nvPicPr>
            <p:cNvPr id="4" name="Picture 4"/>
            <p:cNvPicPr>
              <a:picLocks noChangeAspect="1"/>
            </p:cNvPicPr>
            <p:nvPr/>
          </p:nvPicPr>
          <p:blipFill>
            <a:blip r:embed="rId3"/>
            <a:srcRect l="2629" t="1953" r="939" b="41431"/>
            <a:stretch>
              <a:fillRect/>
            </a:stretch>
          </p:blipFill>
          <p:spPr>
            <a:xfrm>
              <a:off x="0" y="272668"/>
              <a:ext cx="25293133" cy="12734875"/>
            </a:xfrm>
            <a:prstGeom prst="rect">
              <a:avLst/>
            </a:prstGeom>
          </p:spPr>
        </p:pic>
        <p:pic>
          <p:nvPicPr>
            <p:cNvPr id="5" name="Picture 5"/>
            <p:cNvPicPr>
              <a:picLocks noChangeAspect="1"/>
            </p:cNvPicPr>
            <p:nvPr/>
          </p:nvPicPr>
          <p:blipFill>
            <a:blip r:embed="rId3"/>
            <a:srcRect l="25" t="1837" r="939" b="37236"/>
            <a:stretch>
              <a:fillRect/>
            </a:stretch>
          </p:blipFill>
          <p:spPr>
            <a:xfrm>
              <a:off x="4245469" y="0"/>
              <a:ext cx="25976137" cy="13704364"/>
            </a:xfrm>
            <a:prstGeom prst="rect">
              <a:avLst/>
            </a:prstGeom>
          </p:spPr>
        </p:pic>
      </p:grpSp>
      <p:grpSp>
        <p:nvGrpSpPr>
          <p:cNvPr id="17" name="Group 17"/>
          <p:cNvGrpSpPr/>
          <p:nvPr/>
        </p:nvGrpSpPr>
        <p:grpSpPr>
          <a:xfrm rot="15272968">
            <a:off x="16018961" y="-1556498"/>
            <a:ext cx="2230021" cy="3903798"/>
            <a:chOff x="0" y="0"/>
            <a:chExt cx="2973361" cy="5205064"/>
          </a:xfrm>
        </p:grpSpPr>
        <p:pic>
          <p:nvPicPr>
            <p:cNvPr id="18" name="Picture 18"/>
            <p:cNvPicPr>
              <a:picLocks noChangeAspect="1"/>
            </p:cNvPicPr>
            <p:nvPr/>
          </p:nvPicPr>
          <p:blipFill>
            <a:blip r:embed="rId4"/>
            <a:srcRect l="26401" b="35408"/>
            <a:stretch>
              <a:fillRect/>
            </a:stretch>
          </p:blipFill>
          <p:spPr>
            <a:xfrm rot="-510836">
              <a:off x="166134" y="2026908"/>
              <a:ext cx="2235841" cy="2410717"/>
            </a:xfrm>
            <a:prstGeom prst="rect">
              <a:avLst/>
            </a:prstGeom>
          </p:spPr>
        </p:pic>
        <p:pic>
          <p:nvPicPr>
            <p:cNvPr id="19" name="Picture 19"/>
            <p:cNvPicPr>
              <a:picLocks noChangeAspect="1"/>
            </p:cNvPicPr>
            <p:nvPr/>
          </p:nvPicPr>
          <p:blipFill>
            <a:blip r:embed="rId5"/>
            <a:srcRect/>
            <a:stretch>
              <a:fillRect/>
            </a:stretch>
          </p:blipFill>
          <p:spPr>
            <a:xfrm rot="64183" flipH="1">
              <a:off x="292194" y="24131"/>
              <a:ext cx="2633260" cy="5156802"/>
            </a:xfrm>
            <a:prstGeom prst="rect">
              <a:avLst/>
            </a:prstGeom>
          </p:spPr>
        </p:pic>
        <p:pic>
          <p:nvPicPr>
            <p:cNvPr id="20" name="Picture 20"/>
            <p:cNvPicPr>
              <a:picLocks noChangeAspect="1"/>
            </p:cNvPicPr>
            <p:nvPr/>
          </p:nvPicPr>
          <p:blipFill>
            <a:blip r:embed="rId6"/>
            <a:srcRect r="23221"/>
            <a:stretch>
              <a:fillRect/>
            </a:stretch>
          </p:blipFill>
          <p:spPr>
            <a:xfrm rot="4240629">
              <a:off x="1068692" y="3115962"/>
              <a:ext cx="656118" cy="2212457"/>
            </a:xfrm>
            <a:prstGeom prst="rect">
              <a:avLst/>
            </a:prstGeom>
          </p:spPr>
        </p:pic>
      </p:grpSp>
      <p:pic>
        <p:nvPicPr>
          <p:cNvPr id="22"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867707">
            <a:off x="6040023" y="576451"/>
            <a:ext cx="475971" cy="528124"/>
          </a:xfrm>
          <a:prstGeom prst="rect">
            <a:avLst/>
          </a:prstGeom>
        </p:spPr>
      </p:pic>
      <p:sp>
        <p:nvSpPr>
          <p:cNvPr id="24" name="TextBox 23"/>
          <p:cNvSpPr txBox="1"/>
          <p:nvPr/>
        </p:nvSpPr>
        <p:spPr>
          <a:xfrm>
            <a:off x="529918" y="1730979"/>
            <a:ext cx="17509234" cy="3477875"/>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kéo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xe</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Tam Lang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1945),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thoại</a:t>
            </a:r>
            <a:r>
              <a:rPr lang="en-US" sz="4400"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b="1" i="1" dirty="0">
                <a:latin typeface="Times New Roman" panose="02020603050405020304" pitchFamily="18" charset="0"/>
                <a:cs typeface="Times New Roman" panose="02020603050405020304" pitchFamily="18" charset="0"/>
              </a:rPr>
              <a:t>“</a:t>
            </a:r>
            <a:r>
              <a:rPr lang="en-US" sz="4400" b="1" i="1" dirty="0" err="1">
                <a:latin typeface="Times New Roman" panose="02020603050405020304" pitchFamily="18" charset="0"/>
                <a:cs typeface="Times New Roman" panose="02020603050405020304" pitchFamily="18" charset="0"/>
              </a:rPr>
              <a:t>làm</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xe</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chưa</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Bẩm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cháu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chưa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a:t>
            </a:r>
            <a:r>
              <a:rPr lang="en-US" sz="4400" i="1" dirty="0">
                <a:latin typeface="Times New Roman" panose="02020603050405020304" pitchFamily="18" charset="0"/>
                <a:cs typeface="Times New Roman" panose="02020603050405020304" pitchFamily="18" charset="0"/>
              </a:rPr>
              <a:t>.</a:t>
            </a:r>
          </a:p>
        </p:txBody>
      </p:sp>
      <p:sp>
        <p:nvSpPr>
          <p:cNvPr id="25" name="TextBox 24"/>
          <p:cNvSpPr txBox="1"/>
          <p:nvPr/>
        </p:nvSpPr>
        <p:spPr>
          <a:xfrm>
            <a:off x="529918" y="5208854"/>
            <a:ext cx="17509234"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Cạm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bẫy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Phụng</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1945 –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hai</a:t>
            </a:r>
            <a:r>
              <a:rPr lang="en-US" sz="4400" i="1" dirty="0">
                <a:latin typeface="Times New Roman" panose="02020603050405020304" pitchFamily="18" charset="0"/>
                <a:cs typeface="Times New Roman" panose="02020603050405020304" pitchFamily="18" charset="0"/>
              </a:rPr>
              <a:t> con </a:t>
            </a:r>
            <a:r>
              <a:rPr lang="en-US" sz="4400" b="1" i="1" dirty="0" err="1">
                <a:latin typeface="Times New Roman" panose="02020603050405020304" pitchFamily="18" charset="0"/>
                <a:cs typeface="Times New Roman" panose="02020603050405020304" pitchFamily="18" charset="0"/>
              </a:rPr>
              <a:t>chim</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mòng</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thắng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trận</a:t>
            </a:r>
            <a:r>
              <a:rPr lang="en-US" sz="4400" i="1" dirty="0">
                <a:latin typeface="Times New Roman" panose="02020603050405020304" pitchFamily="18" charset="0"/>
                <a:cs typeface="Times New Roman" panose="02020603050405020304" pitchFamily="18" charset="0"/>
              </a:rPr>
              <a:t>, ù </a:t>
            </a:r>
            <a:r>
              <a:rPr lang="en-US" sz="4400" i="1" dirty="0" err="1">
                <a:latin typeface="Times New Roman" panose="02020603050405020304" pitchFamily="18" charset="0"/>
                <a:cs typeface="Times New Roman" panose="02020603050405020304" pitchFamily="18" charset="0"/>
              </a:rPr>
              <a:t>tràn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nhà</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săn</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kia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mươi</a:t>
            </a:r>
            <a:r>
              <a:rPr lang="en-US" sz="4400"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viên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đạn</a:t>
            </a:r>
            <a:r>
              <a:rPr lang="en-US" sz="4400" b="1"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529918" y="7886700"/>
            <a:ext cx="17509234" cy="2123658"/>
          </a:xfrm>
          <a:prstGeom prst="rect">
            <a:avLst/>
          </a:prstGeom>
          <a:noFill/>
        </p:spPr>
        <p:txBody>
          <a:bodyPr wrap="square" rtlCol="0">
            <a:spAutoFit/>
          </a:bodyPr>
          <a:lstStyle/>
          <a:p>
            <a:pPr algn="just"/>
            <a:r>
              <a:rPr lang="en-US" sz="4400" dirty="0" err="1">
                <a:solidFill>
                  <a:srgbClr val="FF0000"/>
                </a:solidFill>
                <a:latin typeface="Times New Roman" panose="02020603050405020304" pitchFamily="18" charset="0"/>
                <a:cs typeface="Times New Roman" panose="02020603050405020304" pitchFamily="18" charset="0"/>
              </a:rPr>
              <a:t>Nêu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dụng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của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việc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sử</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dụng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biệt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ngữ</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xã</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hội</a:t>
            </a:r>
            <a:r>
              <a:rPr lang="en-US" sz="4400" dirty="0">
                <a:solidFill>
                  <a:srgbClr val="FF0000"/>
                </a:solidFill>
                <a:latin typeface="Times New Roman" panose="02020603050405020304" pitchFamily="18" charset="0"/>
                <a:cs typeface="Times New Roman" panose="02020603050405020304" pitchFamily="18" charset="0"/>
              </a:rPr>
              <a:t> (in </a:t>
            </a:r>
            <a:r>
              <a:rPr lang="en-US" sz="4400" dirty="0" err="1">
                <a:solidFill>
                  <a:srgbClr val="FF0000"/>
                </a:solidFill>
                <a:latin typeface="Times New Roman" panose="02020603050405020304" pitchFamily="18" charset="0"/>
                <a:cs typeface="Times New Roman" panose="02020603050405020304" pitchFamily="18" charset="0"/>
              </a:rPr>
              <a:t>đậm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trong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trường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hợp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trên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Đọc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phẩm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văn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học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gặp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những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biệt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ngữ</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như</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thế</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việc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đầu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tiên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cần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làm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là</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gì</a:t>
            </a:r>
            <a:r>
              <a:rPr lang="en-US" sz="4400" dirty="0">
                <a:solidFill>
                  <a:srgbClr val="FF0000"/>
                </a:solidFill>
                <a:latin typeface="Times New Roman" panose="02020603050405020304" pitchFamily="18" charset="0"/>
                <a:cs typeface="Times New Roman" panose="02020603050405020304" pitchFamily="18" charset="0"/>
              </a:rPr>
              <a:t>?</a:t>
            </a:r>
          </a:p>
        </p:txBody>
      </p:sp>
      <p:pic>
        <p:nvPicPr>
          <p:cNvPr id="29" name="Picture 28"/>
          <p:cNvPicPr>
            <a:picLocks noChangeAspect="1"/>
          </p:cNvPicPr>
          <p:nvPr/>
        </p:nvPicPr>
        <p:blipFill>
          <a:blip r:embed="rId9"/>
          <a:stretch>
            <a:fillRect/>
          </a:stretch>
        </p:blipFill>
        <p:spPr>
          <a:xfrm>
            <a:off x="6312440" y="-41204"/>
            <a:ext cx="3462828" cy="199966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p:cNvPicPr>
          <p:nvPr/>
        </p:nvPicPr>
        <p:blipFill>
          <a:blip r:embed="rId3"/>
          <a:srcRect t="2278" r="63623" b="20970"/>
          <a:stretch>
            <a:fillRect/>
          </a:stretch>
        </p:blipFill>
        <p:spPr>
          <a:xfrm>
            <a:off x="481063" y="-1577706"/>
            <a:ext cx="6656676" cy="12044860"/>
          </a:xfrm>
          <a:prstGeom prst="rect">
            <a:avLst/>
          </a:prstGeom>
        </p:spPr>
      </p:pic>
      <p:sp>
        <p:nvSpPr>
          <p:cNvPr id="28" name="TextBox 27"/>
          <p:cNvSpPr txBox="1"/>
          <p:nvPr/>
        </p:nvSpPr>
        <p:spPr>
          <a:xfrm>
            <a:off x="799501" y="800100"/>
            <a:ext cx="6019800" cy="2800767"/>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b="1" i="1" dirty="0">
                <a:latin typeface="Times New Roman" panose="02020603050405020304" pitchFamily="18" charset="0"/>
                <a:cs typeface="Times New Roman" panose="02020603050405020304" pitchFamily="18" charset="0"/>
              </a:rPr>
              <a:t>“</a:t>
            </a:r>
            <a:r>
              <a:rPr lang="en-US" sz="4400" b="1" i="1" dirty="0" err="1">
                <a:latin typeface="Times New Roman" panose="02020603050405020304" pitchFamily="18" charset="0"/>
                <a:cs typeface="Times New Roman" panose="02020603050405020304" pitchFamily="18" charset="0"/>
              </a:rPr>
              <a:t>làm</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xe</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chưa</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Bẩm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cháu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chưa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a:t>
            </a:r>
            <a:r>
              <a:rPr lang="en-US" sz="4400" i="1" dirty="0">
                <a:latin typeface="Times New Roman" panose="02020603050405020304" pitchFamily="18" charset="0"/>
                <a:cs typeface="Times New Roman" panose="02020603050405020304" pitchFamily="18" charset="0"/>
              </a:rPr>
              <a:t>.</a:t>
            </a:r>
          </a:p>
        </p:txBody>
      </p:sp>
      <p:sp>
        <p:nvSpPr>
          <p:cNvPr id="29" name="TextBox 28"/>
          <p:cNvSpPr txBox="1"/>
          <p:nvPr/>
        </p:nvSpPr>
        <p:spPr>
          <a:xfrm>
            <a:off x="7456177" y="813391"/>
            <a:ext cx="10527023"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"Làm xe": </a:t>
            </a:r>
            <a:r>
              <a:rPr lang="vi-VN" sz="4400" dirty="0">
                <a:latin typeface="Times New Roman" panose="02020603050405020304" pitchFamily="18" charset="0"/>
                <a:cs typeface="Times New Roman" panose="02020603050405020304" pitchFamily="18" charset="0"/>
              </a:rPr>
              <a:t>biệt ngữ xã hội chỉ những người làm nghề kéo xe chở người trước Cách mạng tháng Tám năm 1945.</a:t>
            </a:r>
            <a:endParaRPr lang="en-US" sz="44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99501" y="3848100"/>
            <a:ext cx="6019800" cy="4154984"/>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hai</a:t>
            </a:r>
            <a:r>
              <a:rPr lang="en-US" sz="4400" i="1" dirty="0">
                <a:latin typeface="Times New Roman" panose="02020603050405020304" pitchFamily="18" charset="0"/>
                <a:cs typeface="Times New Roman" panose="02020603050405020304" pitchFamily="18" charset="0"/>
              </a:rPr>
              <a:t> con </a:t>
            </a:r>
            <a:r>
              <a:rPr lang="en-US" sz="4400" b="1" i="1" dirty="0" err="1">
                <a:latin typeface="Times New Roman" panose="02020603050405020304" pitchFamily="18" charset="0"/>
                <a:cs typeface="Times New Roman" panose="02020603050405020304" pitchFamily="18" charset="0"/>
              </a:rPr>
              <a:t>chim</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mòng</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thắng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trận</a:t>
            </a:r>
            <a:r>
              <a:rPr lang="en-US" sz="4400" i="1" dirty="0">
                <a:latin typeface="Times New Roman" panose="02020603050405020304" pitchFamily="18" charset="0"/>
                <a:cs typeface="Times New Roman" panose="02020603050405020304" pitchFamily="18" charset="0"/>
              </a:rPr>
              <a:t>, ù </a:t>
            </a:r>
            <a:r>
              <a:rPr lang="en-US" sz="4400" i="1" dirty="0" err="1">
                <a:latin typeface="Times New Roman" panose="02020603050405020304" pitchFamily="18" charset="0"/>
                <a:cs typeface="Times New Roman" panose="02020603050405020304" pitchFamily="18" charset="0"/>
              </a:rPr>
              <a:t>tràn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nhà</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săn</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kia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mươi</a:t>
            </a:r>
            <a:r>
              <a:rPr lang="en-US" sz="4400"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viên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đạn</a:t>
            </a:r>
            <a:r>
              <a:rPr lang="en-US" sz="4400" b="1"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481063" y="3848100"/>
            <a:ext cx="6656676" cy="0"/>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sp>
        <p:nvSpPr>
          <p:cNvPr id="5" name="Rectangle 4"/>
          <p:cNvSpPr/>
          <p:nvPr/>
        </p:nvSpPr>
        <p:spPr>
          <a:xfrm>
            <a:off x="7456176" y="3848100"/>
            <a:ext cx="10527023" cy="4832092"/>
          </a:xfrm>
          <a:prstGeom prst="rect">
            <a:avLst/>
          </a:prstGeom>
        </p:spPr>
        <p:txBody>
          <a:bodyPr wrap="square">
            <a:spAutoFit/>
          </a:bodyPr>
          <a:lstStyle/>
          <a:p>
            <a:pPr algn="just"/>
            <a:r>
              <a:rPr lang="en-US" sz="4400" dirty="0">
                <a:latin typeface="+mj-lt"/>
              </a:rPr>
              <a:t>- </a:t>
            </a:r>
            <a:r>
              <a:rPr lang="vi-VN" sz="4400" b="1" dirty="0">
                <a:latin typeface="+mj-lt"/>
              </a:rPr>
              <a:t>"Chim mòng": </a:t>
            </a:r>
            <a:r>
              <a:rPr lang="vi-VN" sz="4400" dirty="0">
                <a:latin typeface="+mj-lt"/>
              </a:rPr>
              <a:t>biệt ngữ xã hội chỉ những người bị kẻ khác nhắm làm đối tượng bị lừa khi đánh bạc.</a:t>
            </a:r>
          </a:p>
          <a:p>
            <a:pPr algn="just"/>
            <a:r>
              <a:rPr lang="en-US" sz="4400" dirty="0">
                <a:latin typeface="+mj-lt"/>
              </a:rPr>
              <a:t>- </a:t>
            </a:r>
            <a:r>
              <a:rPr lang="vi-VN" sz="4400" b="1" dirty="0">
                <a:latin typeface="+mj-lt"/>
              </a:rPr>
              <a:t>"Nhà đi săn": </a:t>
            </a:r>
            <a:r>
              <a:rPr lang="vi-VN" sz="4400" dirty="0">
                <a:latin typeface="+mj-lt"/>
              </a:rPr>
              <a:t>biệt ngữ xã hội chỉ những người chuyên đi lừa đảo khi đánh bạc.</a:t>
            </a:r>
          </a:p>
          <a:p>
            <a:pPr algn="just"/>
            <a:r>
              <a:rPr lang="en-US" sz="4400" dirty="0">
                <a:latin typeface="+mj-lt"/>
              </a:rPr>
              <a:t>- </a:t>
            </a:r>
            <a:r>
              <a:rPr lang="vi-VN" sz="4400" b="1" dirty="0">
                <a:latin typeface="+mj-lt"/>
              </a:rPr>
              <a:t>"Viên đạn": </a:t>
            </a:r>
            <a:r>
              <a:rPr lang="vi-VN" sz="4400" dirty="0">
                <a:latin typeface="+mj-lt"/>
              </a:rPr>
              <a:t>biệt ngữ xã hội chỉ tiền bạc dùng để đánh bạc.</a:t>
            </a:r>
            <a:endParaRPr lang="en-US" sz="4400" dirty="0">
              <a:latin typeface="+mj-lt"/>
            </a:endParaRPr>
          </a:p>
        </p:txBody>
      </p:sp>
      <p:pic>
        <p:nvPicPr>
          <p:cNvPr id="18"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0" y="9595943"/>
            <a:ext cx="7315200" cy="484632"/>
          </a:xfrm>
          <a:prstGeom prst="rect">
            <a:avLst/>
          </a:prstGeom>
        </p:spPr>
      </p:pic>
      <p:pic>
        <p:nvPicPr>
          <p:cNvPr id="19" name="Picture 5"/>
          <p:cNvPicPr>
            <a:picLocks noChangeAspect="1"/>
          </p:cNvPicPr>
          <p:nvPr/>
        </p:nvPicPr>
        <p:blipFill>
          <a:blip r:embed="rId6"/>
          <a:srcRect/>
          <a:stretch>
            <a:fillRect/>
          </a:stretch>
        </p:blipFill>
        <p:spPr>
          <a:xfrm rot="-951855">
            <a:off x="599716" y="8211697"/>
            <a:ext cx="2041524" cy="3030946"/>
          </a:xfrm>
          <a:prstGeom prst="rect">
            <a:avLst/>
          </a:prstGeom>
        </p:spPr>
      </p:pic>
    </p:spTree>
    <p:extLst>
      <p:ext uri="{BB962C8B-B14F-4D97-AF65-F5344CB8AC3E}">
        <p14:creationId xmlns:p14="http://schemas.microsoft.com/office/powerpoint/2010/main" val="366988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barn(inVertical)">
                                      <p:cBhvr>
                                        <p:cTn id="28" dur="500"/>
                                        <p:tgtEl>
                                          <p:spTgt spid="5">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barn(inVertical)">
                                      <p:cBhvr>
                                        <p:cTn id="31" dur="500"/>
                                        <p:tgtEl>
                                          <p:spTgt spid="5">
                                            <p:txEl>
                                              <p:pRg st="1" end="1"/>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barn(inVertical)">
                                      <p:cBhvr>
                                        <p:cTn id="3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p:cNvPicPr>
          <p:nvPr/>
        </p:nvPicPr>
        <p:blipFill>
          <a:blip r:embed="rId3"/>
          <a:srcRect t="2278" r="63623" b="20970"/>
          <a:stretch>
            <a:fillRect/>
          </a:stretch>
        </p:blipFill>
        <p:spPr>
          <a:xfrm>
            <a:off x="481063" y="-1577706"/>
            <a:ext cx="6656676" cy="12044860"/>
          </a:xfrm>
          <a:prstGeom prst="rect">
            <a:avLst/>
          </a:prstGeom>
        </p:spPr>
      </p:pic>
      <p:sp>
        <p:nvSpPr>
          <p:cNvPr id="28" name="TextBox 27"/>
          <p:cNvSpPr txBox="1"/>
          <p:nvPr/>
        </p:nvSpPr>
        <p:spPr>
          <a:xfrm>
            <a:off x="799501" y="800100"/>
            <a:ext cx="6019800" cy="2800767"/>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b="1" i="1" dirty="0">
                <a:latin typeface="Times New Roman" panose="02020603050405020304" pitchFamily="18" charset="0"/>
                <a:cs typeface="Times New Roman" panose="02020603050405020304" pitchFamily="18" charset="0"/>
              </a:rPr>
              <a:t>“</a:t>
            </a:r>
            <a:r>
              <a:rPr lang="en-US" sz="4400" b="1" i="1" dirty="0" err="1">
                <a:latin typeface="Times New Roman" panose="02020603050405020304" pitchFamily="18" charset="0"/>
                <a:cs typeface="Times New Roman" panose="02020603050405020304" pitchFamily="18" charset="0"/>
              </a:rPr>
              <a:t>làm</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xe</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chưa</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Bẩm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cháu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chưa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a:t>
            </a:r>
            <a:r>
              <a:rPr lang="en-US" sz="4400" i="1"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799501" y="3848100"/>
            <a:ext cx="6019800" cy="4154984"/>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hai</a:t>
            </a:r>
            <a:r>
              <a:rPr lang="en-US" sz="4400" i="1" dirty="0">
                <a:latin typeface="Times New Roman" panose="02020603050405020304" pitchFamily="18" charset="0"/>
                <a:cs typeface="Times New Roman" panose="02020603050405020304" pitchFamily="18" charset="0"/>
              </a:rPr>
              <a:t> con </a:t>
            </a:r>
            <a:r>
              <a:rPr lang="en-US" sz="4400" b="1" i="1" dirty="0" err="1">
                <a:latin typeface="Times New Roman" panose="02020603050405020304" pitchFamily="18" charset="0"/>
                <a:cs typeface="Times New Roman" panose="02020603050405020304" pitchFamily="18" charset="0"/>
              </a:rPr>
              <a:t>chim</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mòng</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thắng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trận</a:t>
            </a:r>
            <a:r>
              <a:rPr lang="en-US" sz="4400" i="1" dirty="0">
                <a:latin typeface="Times New Roman" panose="02020603050405020304" pitchFamily="18" charset="0"/>
                <a:cs typeface="Times New Roman" panose="02020603050405020304" pitchFamily="18" charset="0"/>
              </a:rPr>
              <a:t>, ù </a:t>
            </a:r>
            <a:r>
              <a:rPr lang="en-US" sz="4400" i="1" dirty="0" err="1">
                <a:latin typeface="Times New Roman" panose="02020603050405020304" pitchFamily="18" charset="0"/>
                <a:cs typeface="Times New Roman" panose="02020603050405020304" pitchFamily="18" charset="0"/>
              </a:rPr>
              <a:t>tràn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nhà</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săn</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kia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mươi</a:t>
            </a:r>
            <a:r>
              <a:rPr lang="en-US" sz="4400"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viên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đạn</a:t>
            </a:r>
            <a:r>
              <a:rPr lang="en-US" sz="4400" b="1"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481063" y="3848100"/>
            <a:ext cx="6656676" cy="0"/>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sp>
        <p:nvSpPr>
          <p:cNvPr id="8" name="TextBox 7"/>
          <p:cNvSpPr txBox="1"/>
          <p:nvPr/>
        </p:nvSpPr>
        <p:spPr>
          <a:xfrm>
            <a:off x="7482758" y="342900"/>
            <a:ext cx="10582975" cy="5016758"/>
          </a:xfrm>
          <a:prstGeom prst="rect">
            <a:avLst/>
          </a:prstGeom>
          <a:noFill/>
        </p:spPr>
        <p:txBody>
          <a:bodyPr wrap="square" rtlCol="0">
            <a:spAutoFit/>
          </a:bodyPr>
          <a:lstStyle/>
          <a:p>
            <a:pPr lvl="0"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Biệt ngữ nêu ở bài tập này đều lấy từ tác phẩm văn học viết về cuộc sống của những người làm các ngh</a:t>
            </a:r>
            <a:r>
              <a:rPr lang="en-US" sz="4000" dirty="0">
                <a:latin typeface="Times New Roman" panose="02020603050405020304" pitchFamily="18" charset="0"/>
                <a:cs typeface="Times New Roman" panose="02020603050405020304" pitchFamily="18" charset="0"/>
              </a:rPr>
              <a:t>ề</a:t>
            </a:r>
            <a:r>
              <a:rPr lang="vi-VN" sz="4000" dirty="0">
                <a:latin typeface="Times New Roman" panose="02020603050405020304" pitchFamily="18" charset="0"/>
                <a:cs typeface="Times New Roman" panose="02020603050405020304" pitchFamily="18" charset="0"/>
              </a:rPr>
              <a:t> đặc biệt trong xã hội cũ, thường chỉ đáp ứng nhu c</a:t>
            </a:r>
            <a:r>
              <a:rPr lang="en-US" sz="4000" dirty="0">
                <a:latin typeface="Times New Roman" panose="02020603050405020304" pitchFamily="18" charset="0"/>
                <a:cs typeface="Times New Roman" panose="02020603050405020304" pitchFamily="18" charset="0"/>
              </a:rPr>
              <a:t>ầ</a:t>
            </a:r>
            <a:r>
              <a:rPr lang="vi-VN" sz="4000" dirty="0">
                <a:latin typeface="Times New Roman" panose="02020603050405020304" pitchFamily="18" charset="0"/>
                <a:cs typeface="Times New Roman" panose="02020603050405020304" pitchFamily="18" charset="0"/>
              </a:rPr>
              <a:t>u giao tiếp trong phạm vi hẹp.</a:t>
            </a:r>
            <a:endParaRPr lang="en-US" sz="4000" dirty="0">
              <a:latin typeface="Times New Roman" panose="02020603050405020304" pitchFamily="18" charset="0"/>
              <a:cs typeface="Times New Roman" panose="02020603050405020304" pitchFamily="18" charset="0"/>
            </a:endParaRPr>
          </a:p>
          <a:p>
            <a:pPr lvl="0" algn="just"/>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Nhờ nh</a:t>
            </a:r>
            <a:r>
              <a:rPr lang="en-US" sz="4000" dirty="0">
                <a:latin typeface="Times New Roman" panose="02020603050405020304" pitchFamily="18" charset="0"/>
                <a:cs typeface="Times New Roman" panose="02020603050405020304" pitchFamily="18" charset="0"/>
              </a:rPr>
              <a:t>ữ</a:t>
            </a:r>
            <a:r>
              <a:rPr lang="vi-VN" sz="4000" dirty="0">
                <a:latin typeface="Times New Roman" panose="02020603050405020304" pitchFamily="18" charset="0"/>
                <a:cs typeface="Times New Roman" panose="02020603050405020304" pitchFamily="18" charset="0"/>
              </a:rPr>
              <a:t>ng biệt ngữ như vậy, người đọc được hiểu thêm về cung cách sinh hoạt, cách nói năng của những đối tượng khá đặc biệt, rất xa lạ so với cuộc sống hiện nay.</a:t>
            </a:r>
            <a:endParaRPr lang="en-US" sz="40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7482758" y="5786046"/>
            <a:ext cx="10582975" cy="3785652"/>
          </a:xfrm>
          <a:prstGeom prst="rect">
            <a:avLst/>
          </a:prstGeom>
          <a:noFill/>
        </p:spPr>
        <p:txBody>
          <a:bodyPr wrap="square" rtlCol="0">
            <a:spAutoFit/>
          </a:bodyPr>
          <a:lstStyle/>
          <a:p>
            <a:pPr lvl="0"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Đọc tác phẩm văn học, gặp những biệt ngữ như vậy, người đọc cần tìm hiểu nghĩa của chúng được nêu ở cước chú. Trường hợp không có cước chú, cần tìm hiểu từ nguồn khác, ví dụ từ in-tơ-nét hoặc từ điển tiếng Việt để nắm được nghĩa của từng biệt ngữ.</a:t>
            </a:r>
            <a:endParaRPr lang="en-US" sz="4000" dirty="0">
              <a:latin typeface="Times New Roman" panose="02020603050405020304" pitchFamily="18" charset="0"/>
              <a:cs typeface="Times New Roman" panose="02020603050405020304" pitchFamily="18" charset="0"/>
            </a:endParaRPr>
          </a:p>
        </p:txBody>
      </p:sp>
      <p:pic>
        <p:nvPicPr>
          <p:cNvPr id="10"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0" y="9595943"/>
            <a:ext cx="7315200" cy="484632"/>
          </a:xfrm>
          <a:prstGeom prst="rect">
            <a:avLst/>
          </a:prstGeom>
        </p:spPr>
      </p:pic>
      <p:pic>
        <p:nvPicPr>
          <p:cNvPr id="11" name="Picture 5"/>
          <p:cNvPicPr>
            <a:picLocks noChangeAspect="1"/>
          </p:cNvPicPr>
          <p:nvPr/>
        </p:nvPicPr>
        <p:blipFill>
          <a:blip r:embed="rId6"/>
          <a:srcRect/>
          <a:stretch>
            <a:fillRect/>
          </a:stretch>
        </p:blipFill>
        <p:spPr>
          <a:xfrm rot="-951855">
            <a:off x="599716" y="8211697"/>
            <a:ext cx="2041524" cy="3030946"/>
          </a:xfrm>
          <a:prstGeom prst="rect">
            <a:avLst/>
          </a:prstGeom>
        </p:spPr>
      </p:pic>
    </p:spTree>
    <p:extLst>
      <p:ext uri="{BB962C8B-B14F-4D97-AF65-F5344CB8AC3E}">
        <p14:creationId xmlns:p14="http://schemas.microsoft.com/office/powerpoint/2010/main" val="246223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16089" r="34859" b="16406"/>
          <a:stretch>
            <a:fillRect/>
          </a:stretch>
        </p:blipFill>
        <p:spPr>
          <a:xfrm rot="848670">
            <a:off x="-2186072" y="-324710"/>
            <a:ext cx="19976577" cy="12672208"/>
          </a:xfrm>
          <a:prstGeom prst="rect">
            <a:avLst/>
          </a:prstGeom>
        </p:spPr>
      </p:pic>
      <p:pic>
        <p:nvPicPr>
          <p:cNvPr id="6" name="Picture 6"/>
          <p:cNvPicPr>
            <a:picLocks noChangeAspect="1"/>
          </p:cNvPicPr>
          <p:nvPr/>
        </p:nvPicPr>
        <p:blipFill>
          <a:blip r:embed="rId4"/>
          <a:srcRect/>
          <a:stretch>
            <a:fillRect/>
          </a:stretch>
        </p:blipFill>
        <p:spPr>
          <a:xfrm>
            <a:off x="-1046269" y="-1152563"/>
            <a:ext cx="3702631" cy="6008327"/>
          </a:xfrm>
          <a:prstGeom prst="rect">
            <a:avLst/>
          </a:prstGeom>
        </p:spPr>
      </p:pic>
      <p:pic>
        <p:nvPicPr>
          <p:cNvPr id="19"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867707">
            <a:off x="3175545" y="1669266"/>
            <a:ext cx="475971" cy="528124"/>
          </a:xfrm>
          <a:prstGeom prst="rect">
            <a:avLst/>
          </a:prstGeom>
        </p:spPr>
      </p:pic>
      <p:sp>
        <p:nvSpPr>
          <p:cNvPr id="21" name="TextBox 20"/>
          <p:cNvSpPr txBox="1"/>
          <p:nvPr/>
        </p:nvSpPr>
        <p:spPr>
          <a:xfrm>
            <a:off x="2895600" y="3094256"/>
            <a:ext cx="143256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2895600" y="4855764"/>
            <a:ext cx="10820400" cy="1446550"/>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a. – </a:t>
            </a:r>
            <a:r>
              <a:rPr lang="en-US" sz="4400" i="1" dirty="0" err="1">
                <a:latin typeface="Times New Roman" panose="02020603050405020304" pitchFamily="18" charset="0"/>
                <a:cs typeface="Times New Roman" panose="02020603050405020304" pitchFamily="18" charset="0"/>
              </a:rPr>
              <a:t>Cậu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bạn</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đấy</a:t>
            </a:r>
            <a:r>
              <a:rPr lang="en-US" sz="4400" i="1" dirty="0">
                <a:latin typeface="Times New Roman" panose="02020603050405020304" pitchFamily="18" charset="0"/>
                <a:cs typeface="Times New Roman" panose="02020603050405020304" pitchFamily="18" charset="0"/>
              </a:rPr>
              <a:t> à?</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rồi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lầy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nhỉ</a:t>
            </a:r>
            <a:r>
              <a:rPr lang="en-US" sz="4400" i="1" dirty="0">
                <a:latin typeface="Times New Roman" panose="02020603050405020304" pitchFamily="18" charset="0"/>
                <a:cs typeface="Times New Roman" panose="02020603050405020304" pitchFamily="18" charset="0"/>
              </a:rPr>
              <a:t>?</a:t>
            </a:r>
          </a:p>
        </p:txBody>
      </p:sp>
      <p:sp>
        <p:nvSpPr>
          <p:cNvPr id="23" name="TextBox 22"/>
          <p:cNvSpPr txBox="1"/>
          <p:nvPr/>
        </p:nvSpPr>
        <p:spPr>
          <a:xfrm>
            <a:off x="2895600" y="6930694"/>
            <a:ext cx="14325600" cy="2123658"/>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b. – Nam, </a:t>
            </a:r>
            <a:r>
              <a:rPr lang="en-US" sz="4400" i="1" dirty="0" err="1">
                <a:latin typeface="Times New Roman" panose="02020603050405020304" pitchFamily="18" charset="0"/>
                <a:cs typeface="Times New Roman" panose="02020603050405020304" pitchFamily="18" charset="0"/>
              </a:rPr>
              <a:t>dạo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Hoàng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buồn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buồn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ít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biết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hem </a:t>
            </a:r>
            <a:r>
              <a:rPr lang="en-US" sz="4400" i="1" dirty="0" err="1">
                <a:latin typeface="Times New Roman" panose="02020603050405020304" pitchFamily="18" charset="0"/>
                <a:cs typeface="Times New Roman" panose="02020603050405020304" pitchFamily="18" charset="0"/>
              </a:rPr>
              <a:t>biết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ơi</a:t>
            </a:r>
            <a:r>
              <a:rPr lang="en-US" sz="4400" i="1" dirty="0">
                <a:latin typeface="Times New Roman" panose="02020603050405020304" pitchFamily="18" charset="0"/>
                <a:cs typeface="Times New Roman" panose="02020603050405020304" pitchFamily="18" charset="0"/>
              </a:rPr>
              <a:t>.</a:t>
            </a:r>
          </a:p>
        </p:txBody>
      </p:sp>
      <p:pic>
        <p:nvPicPr>
          <p:cNvPr id="24"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083800" y="218904"/>
            <a:ext cx="7315200" cy="970927"/>
          </a:xfrm>
          <a:prstGeom prst="rect">
            <a:avLst/>
          </a:prstGeom>
        </p:spPr>
      </p:pic>
      <p:pic>
        <p:nvPicPr>
          <p:cNvPr id="25" name="Picture 24"/>
          <p:cNvPicPr>
            <a:picLocks noChangeAspect="1"/>
          </p:cNvPicPr>
          <p:nvPr/>
        </p:nvPicPr>
        <p:blipFill>
          <a:blip r:embed="rId9"/>
          <a:stretch>
            <a:fillRect/>
          </a:stretch>
        </p:blipFill>
        <p:spPr>
          <a:xfrm>
            <a:off x="3413530" y="1151731"/>
            <a:ext cx="3462828" cy="19935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p:cNvPicPr>
          <p:nvPr/>
        </p:nvPicPr>
        <p:blipFill>
          <a:blip r:embed="rId3"/>
          <a:srcRect t="2278" r="63623" b="20970"/>
          <a:stretch>
            <a:fillRect/>
          </a:stretch>
        </p:blipFill>
        <p:spPr>
          <a:xfrm>
            <a:off x="481063" y="-1577706"/>
            <a:ext cx="6656676" cy="12044860"/>
          </a:xfrm>
          <a:prstGeom prst="rect">
            <a:avLst/>
          </a:prstGeom>
        </p:spPr>
      </p:pic>
      <p:sp>
        <p:nvSpPr>
          <p:cNvPr id="28" name="TextBox 27"/>
          <p:cNvSpPr txBox="1"/>
          <p:nvPr/>
        </p:nvSpPr>
        <p:spPr>
          <a:xfrm>
            <a:off x="799501" y="800100"/>
            <a:ext cx="6019800" cy="2800767"/>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a. – </a:t>
            </a:r>
            <a:r>
              <a:rPr lang="en-US" sz="4400" i="1" dirty="0" err="1">
                <a:latin typeface="Times New Roman" panose="02020603050405020304" pitchFamily="18" charset="0"/>
                <a:cs typeface="Times New Roman" panose="02020603050405020304" pitchFamily="18" charset="0"/>
              </a:rPr>
              <a:t>Cậu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bạn</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đấy</a:t>
            </a:r>
            <a:r>
              <a:rPr lang="en-US" sz="4400" i="1" dirty="0">
                <a:latin typeface="Times New Roman" panose="02020603050405020304" pitchFamily="18" charset="0"/>
                <a:cs typeface="Times New Roman" panose="02020603050405020304" pitchFamily="18" charset="0"/>
              </a:rPr>
              <a:t> à?</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rồi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lầy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nhỉ</a:t>
            </a:r>
            <a:r>
              <a:rPr lang="en-US" sz="4400" i="1"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7456177" y="962777"/>
            <a:ext cx="10582975" cy="2123658"/>
          </a:xfrm>
          <a:prstGeom prst="rect">
            <a:avLst/>
          </a:prstGeom>
          <a:noFill/>
        </p:spPr>
        <p:txBody>
          <a:bodyPr wrap="square" rtlCol="0">
            <a:spAutoFit/>
          </a:bodyPr>
          <a:lstStyle/>
          <a:p>
            <a:pPr algn="just">
              <a:lnSpc>
                <a:spcPct val="150000"/>
              </a:lnSpc>
            </a:pPr>
            <a:r>
              <a:rPr lang="en-US" sz="4400"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"Lầy" </a:t>
            </a:r>
            <a:r>
              <a:rPr lang="vi-VN" sz="4400" dirty="0">
                <a:latin typeface="Times New Roman" panose="02020603050405020304" pitchFamily="18" charset="0"/>
                <a:cs typeface="Times New Roman" panose="02020603050405020304" pitchFamily="18" charset="0"/>
              </a:rPr>
              <a:t>là biệt ngữ xã hội của giới trẻ ngày nay</a:t>
            </a:r>
            <a:r>
              <a:rPr lang="en-US" sz="4400" dirty="0">
                <a:latin typeface="Times New Roman" panose="02020603050405020304" pitchFamily="18" charset="0"/>
                <a:cs typeface="Times New Roman" panose="02020603050405020304" pitchFamily="18" charset="0"/>
              </a:rPr>
              <a:t>. </a:t>
            </a:r>
          </a:p>
        </p:txBody>
      </p:sp>
      <p:sp>
        <p:nvSpPr>
          <p:cNvPr id="12" name="Oval 11"/>
          <p:cNvSpPr/>
          <p:nvPr/>
        </p:nvSpPr>
        <p:spPr>
          <a:xfrm>
            <a:off x="5735659" y="1963789"/>
            <a:ext cx="1371600" cy="115149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462438" y="3192263"/>
            <a:ext cx="10582975" cy="6186309"/>
          </a:xfrm>
          <a:prstGeom prst="rect">
            <a:avLst/>
          </a:prstGeom>
          <a:noFill/>
        </p:spPr>
        <p:txBody>
          <a:bodyPr wrap="square" rtlCol="0">
            <a:spAutoFit/>
          </a:bodyPr>
          <a:lstStyle/>
          <a:p>
            <a:pPr lvl="0" algn="just">
              <a:lnSpc>
                <a:spcPct val="150000"/>
              </a:lnSpc>
            </a:pP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Trong ngữ cảnh khác, chẳng hạn nói với bạn bè một cách suồng sã, có thể sử dụng từ </a:t>
            </a:r>
            <a:r>
              <a:rPr lang="en-US" sz="4400" dirty="0">
                <a:latin typeface="Times New Roman" panose="02020603050405020304" pitchFamily="18" charset="0"/>
                <a:cs typeface="Times New Roman" panose="02020603050405020304" pitchFamily="18" charset="0"/>
              </a:rPr>
              <a:t>“</a:t>
            </a:r>
            <a:r>
              <a:rPr lang="vi-VN" sz="4400" i="1" dirty="0">
                <a:latin typeface="Times New Roman" panose="02020603050405020304" pitchFamily="18" charset="0"/>
                <a:cs typeface="Times New Roman" panose="02020603050405020304" pitchFamily="18" charset="0"/>
              </a:rPr>
              <a:t>l</a:t>
            </a:r>
            <a:r>
              <a:rPr lang="en-US" sz="4400" i="1" dirty="0">
                <a:latin typeface="Times New Roman" panose="02020603050405020304" pitchFamily="18" charset="0"/>
                <a:cs typeface="Times New Roman" panose="02020603050405020304" pitchFamily="18" charset="0"/>
              </a:rPr>
              <a:t>ầ</a:t>
            </a:r>
            <a:r>
              <a:rPr lang="vi-VN" sz="4400" i="1" dirty="0">
                <a:latin typeface="Times New Roman" panose="02020603050405020304" pitchFamily="18" charset="0"/>
                <a:cs typeface="Times New Roman" panose="02020603050405020304" pitchFamily="18" charset="0"/>
              </a:rPr>
              <a:t>y</a:t>
            </a:r>
            <a:r>
              <a:rPr lang="en-US" sz="4400" i="1"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với nghĩa là lôi thôi, nhếch nhác, chơi không đẹp. Nhưng khi nói với bố như trong ngữ cảnh này, sử dụng biệt ngữ </a:t>
            </a:r>
            <a:r>
              <a:rPr lang="en-US" sz="4400" dirty="0">
                <a:latin typeface="Times New Roman" panose="02020603050405020304" pitchFamily="18" charset="0"/>
                <a:cs typeface="Times New Roman" panose="02020603050405020304" pitchFamily="18" charset="0"/>
              </a:rPr>
              <a:t>“</a:t>
            </a:r>
            <a:r>
              <a:rPr lang="vi-VN" sz="4400" i="1" dirty="0">
                <a:latin typeface="Times New Roman" panose="02020603050405020304" pitchFamily="18" charset="0"/>
                <a:cs typeface="Times New Roman" panose="02020603050405020304" pitchFamily="18" charset="0"/>
              </a:rPr>
              <a:t>lầy</a:t>
            </a:r>
            <a:r>
              <a:rPr lang="en-US" sz="4400" i="1"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hoàn toàn </a:t>
            </a:r>
            <a:r>
              <a:rPr lang="vi-VN" sz="4400" b="1" dirty="0">
                <a:latin typeface="Times New Roman" panose="02020603050405020304" pitchFamily="18" charset="0"/>
                <a:cs typeface="Times New Roman" panose="02020603050405020304" pitchFamily="18" charset="0"/>
              </a:rPr>
              <a:t>không phù hợp.</a:t>
            </a:r>
            <a:endParaRPr lang="en-US" sz="4400" b="1" dirty="0">
              <a:latin typeface="Times New Roman" panose="02020603050405020304" pitchFamily="18" charset="0"/>
              <a:cs typeface="Times New Roman" panose="02020603050405020304" pitchFamily="18" charset="0"/>
            </a:endParaRPr>
          </a:p>
        </p:txBody>
      </p:sp>
      <p:pic>
        <p:nvPicPr>
          <p:cNvPr id="20"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9021" y="4991100"/>
            <a:ext cx="5878430" cy="5044762"/>
          </a:xfrm>
          <a:prstGeom prst="rect">
            <a:avLst/>
          </a:prstGeom>
        </p:spPr>
      </p:pic>
    </p:spTree>
    <p:extLst>
      <p:ext uri="{BB962C8B-B14F-4D97-AF65-F5344CB8AC3E}">
        <p14:creationId xmlns:p14="http://schemas.microsoft.com/office/powerpoint/2010/main" val="68810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8" grpId="0"/>
      <p:bldP spid="12"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63954">
            <a:off x="-1511080" y="185811"/>
            <a:ext cx="20887226" cy="9775847"/>
            <a:chOff x="0" y="0"/>
            <a:chExt cx="27849634" cy="13034463"/>
          </a:xfrm>
        </p:grpSpPr>
        <p:pic>
          <p:nvPicPr>
            <p:cNvPr id="4" name="Picture 4"/>
            <p:cNvPicPr>
              <a:picLocks noChangeAspect="1"/>
            </p:cNvPicPr>
            <p:nvPr/>
          </p:nvPicPr>
          <p:blipFill>
            <a:blip r:embed="rId3"/>
            <a:srcRect t="2502" r="10829" b="28116"/>
            <a:stretch>
              <a:fillRect/>
            </a:stretch>
          </p:blipFill>
          <p:spPr>
            <a:xfrm rot="233995">
              <a:off x="234727" y="909398"/>
              <a:ext cx="27007830" cy="7821841"/>
            </a:xfrm>
            <a:prstGeom prst="rect">
              <a:avLst/>
            </a:prstGeom>
          </p:spPr>
        </p:pic>
        <p:pic>
          <p:nvPicPr>
            <p:cNvPr id="5" name="Picture 5"/>
            <p:cNvPicPr>
              <a:picLocks noChangeAspect="1"/>
            </p:cNvPicPr>
            <p:nvPr/>
          </p:nvPicPr>
          <p:blipFill>
            <a:blip r:embed="rId3"/>
            <a:srcRect t="2502" r="10829" b="2502"/>
            <a:stretch>
              <a:fillRect/>
            </a:stretch>
          </p:blipFill>
          <p:spPr>
            <a:xfrm rot="-10544708">
              <a:off x="481738" y="1337843"/>
              <a:ext cx="27007830" cy="10709482"/>
            </a:xfrm>
            <a:prstGeom prst="rect">
              <a:avLst/>
            </a:prstGeom>
          </p:spPr>
        </p:pic>
      </p:grpSp>
      <p:grpSp>
        <p:nvGrpSpPr>
          <p:cNvPr id="6" name="Group 6"/>
          <p:cNvGrpSpPr/>
          <p:nvPr/>
        </p:nvGrpSpPr>
        <p:grpSpPr>
          <a:xfrm rot="945686">
            <a:off x="-1440612" y="2748438"/>
            <a:ext cx="7502289" cy="10087101"/>
            <a:chOff x="0" y="0"/>
            <a:chExt cx="10003052" cy="13449468"/>
          </a:xfrm>
        </p:grpSpPr>
        <p:pic>
          <p:nvPicPr>
            <p:cNvPr id="7" name="Picture 7"/>
            <p:cNvPicPr>
              <a:picLocks noChangeAspect="1"/>
            </p:cNvPicPr>
            <p:nvPr/>
          </p:nvPicPr>
          <p:blipFill>
            <a:blip r:embed="rId4"/>
            <a:srcRect/>
            <a:stretch>
              <a:fillRect/>
            </a:stretch>
          </p:blipFill>
          <p:spPr>
            <a:xfrm rot="277096">
              <a:off x="346035" y="3891921"/>
              <a:ext cx="5158822" cy="8803364"/>
            </a:xfrm>
            <a:prstGeom prst="rect">
              <a:avLst/>
            </a:prstGeom>
          </p:spPr>
        </p:pic>
        <p:pic>
          <p:nvPicPr>
            <p:cNvPr id="8" name="Picture 8"/>
            <p:cNvPicPr>
              <a:picLocks noChangeAspect="1"/>
            </p:cNvPicPr>
            <p:nvPr/>
          </p:nvPicPr>
          <p:blipFill>
            <a:blip r:embed="rId5"/>
            <a:srcRect/>
            <a:stretch>
              <a:fillRect/>
            </a:stretch>
          </p:blipFill>
          <p:spPr>
            <a:xfrm rot="-794735">
              <a:off x="1283480" y="691393"/>
              <a:ext cx="7436092" cy="12066681"/>
            </a:xfrm>
            <a:prstGeom prst="rect">
              <a:avLst/>
            </a:prstGeom>
          </p:spPr>
        </p:pic>
      </p:grpSp>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191789">
            <a:off x="3520138" y="3847593"/>
            <a:ext cx="616548" cy="684103"/>
          </a:xfrm>
          <a:prstGeom prst="rect">
            <a:avLst/>
          </a:prstGeom>
        </p:spPr>
      </p:pic>
      <p:grpSp>
        <p:nvGrpSpPr>
          <p:cNvPr id="14" name="Group 13"/>
          <p:cNvGrpSpPr/>
          <p:nvPr/>
        </p:nvGrpSpPr>
        <p:grpSpPr>
          <a:xfrm>
            <a:off x="7750284" y="3543300"/>
            <a:ext cx="3854988" cy="0"/>
            <a:chOff x="7195382" y="7248509"/>
            <a:chExt cx="3854988" cy="0"/>
          </a:xfrm>
        </p:grpSpPr>
        <p:sp>
          <p:nvSpPr>
            <p:cNvPr id="11" name="AutoShape 11"/>
            <p:cNvSpPr/>
            <p:nvPr/>
          </p:nvSpPr>
          <p:spPr>
            <a:xfrm>
              <a:off x="9594344" y="7248509"/>
              <a:ext cx="1456026" cy="0"/>
            </a:xfrm>
            <a:prstGeom prst="line">
              <a:avLst/>
            </a:prstGeom>
            <a:ln w="47625" cap="flat">
              <a:solidFill>
                <a:srgbClr val="000000"/>
              </a:solidFill>
              <a:prstDash val="solid"/>
              <a:headEnd type="none" w="sm" len="sm"/>
              <a:tailEnd type="none" w="sm" len="sm"/>
            </a:ln>
          </p:spPr>
        </p:sp>
        <p:sp>
          <p:nvSpPr>
            <p:cNvPr id="13" name="AutoShape 13"/>
            <p:cNvSpPr/>
            <p:nvPr/>
          </p:nvSpPr>
          <p:spPr>
            <a:xfrm>
              <a:off x="7195382" y="7248509"/>
              <a:ext cx="1456026" cy="0"/>
            </a:xfrm>
            <a:prstGeom prst="line">
              <a:avLst/>
            </a:prstGeom>
            <a:ln w="47625" cap="flat">
              <a:solidFill>
                <a:srgbClr val="000000"/>
              </a:solidFill>
              <a:prstDash val="solid"/>
              <a:headEnd type="none" w="sm" len="sm"/>
              <a:tailEnd type="none" w="sm" len="sm"/>
            </a:ln>
          </p:spPr>
        </p:sp>
      </p:grpSp>
      <p:pic>
        <p:nvPicPr>
          <p:cNvPr id="15" name="Picture 14"/>
          <p:cNvPicPr>
            <a:picLocks noChangeAspect="1"/>
          </p:cNvPicPr>
          <p:nvPr/>
        </p:nvPicPr>
        <p:blipFill>
          <a:blip r:embed="rId8"/>
          <a:stretch>
            <a:fillRect/>
          </a:stretch>
        </p:blipFill>
        <p:spPr>
          <a:xfrm>
            <a:off x="2766259" y="1788298"/>
            <a:ext cx="15113294" cy="6200169"/>
          </a:xfrm>
          <a:prstGeom prst="rect">
            <a:avLst/>
          </a:prstGeom>
        </p:spPr>
      </p:pic>
    </p:spTree>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p:cNvPicPr>
          <p:nvPr/>
        </p:nvPicPr>
        <p:blipFill>
          <a:blip r:embed="rId3"/>
          <a:srcRect t="2278" r="63623" b="20970"/>
          <a:stretch>
            <a:fillRect/>
          </a:stretch>
        </p:blipFill>
        <p:spPr>
          <a:xfrm>
            <a:off x="481063" y="-1577706"/>
            <a:ext cx="6656676" cy="12044860"/>
          </a:xfrm>
          <a:prstGeom prst="rect">
            <a:avLst/>
          </a:prstGeom>
        </p:spPr>
      </p:pic>
      <p:sp>
        <p:nvSpPr>
          <p:cNvPr id="28" name="TextBox 27"/>
          <p:cNvSpPr txBox="1"/>
          <p:nvPr/>
        </p:nvSpPr>
        <p:spPr>
          <a:xfrm>
            <a:off x="799501" y="800100"/>
            <a:ext cx="6019800" cy="3477875"/>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b. – Nam, </a:t>
            </a:r>
            <a:r>
              <a:rPr lang="en-US" sz="4400" i="1" dirty="0" err="1">
                <a:latin typeface="Times New Roman" panose="02020603050405020304" pitchFamily="18" charset="0"/>
                <a:cs typeface="Times New Roman" panose="02020603050405020304" pitchFamily="18" charset="0"/>
              </a:rPr>
              <a:t>dạo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Hoàng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buồn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buồn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ít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biết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hem </a:t>
            </a:r>
            <a:r>
              <a:rPr lang="en-US" sz="4400" i="1" dirty="0" err="1">
                <a:latin typeface="Times New Roman" panose="02020603050405020304" pitchFamily="18" charset="0"/>
                <a:cs typeface="Times New Roman" panose="02020603050405020304" pitchFamily="18" charset="0"/>
              </a:rPr>
              <a:t>biết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ơi</a:t>
            </a:r>
            <a:r>
              <a:rPr lang="en-US" sz="4400" i="1"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7380218" y="787400"/>
            <a:ext cx="10582975"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"Hem" </a:t>
            </a:r>
            <a:r>
              <a:rPr lang="vi-VN" sz="4400" dirty="0">
                <a:latin typeface="Times New Roman" panose="02020603050405020304" pitchFamily="18" charset="0"/>
                <a:cs typeface="Times New Roman" panose="02020603050405020304" pitchFamily="18" charset="0"/>
              </a:rPr>
              <a:t>là biệt ngữ xã hội của giới trẻ ngày nay, được hiểu là "không" (phủ định)</a:t>
            </a:r>
            <a:endParaRPr lang="en-US" sz="4400" dirty="0">
              <a:latin typeface="Times New Roman" panose="02020603050405020304" pitchFamily="18" charset="0"/>
              <a:cs typeface="Times New Roman" panose="02020603050405020304" pitchFamily="18" charset="0"/>
            </a:endParaRPr>
          </a:p>
        </p:txBody>
      </p:sp>
      <p:sp>
        <p:nvSpPr>
          <p:cNvPr id="12" name="Oval 11"/>
          <p:cNvSpPr/>
          <p:nvPr/>
        </p:nvSpPr>
        <p:spPr>
          <a:xfrm>
            <a:off x="3128680" y="2640399"/>
            <a:ext cx="1371600" cy="115149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380218" y="2679838"/>
            <a:ext cx="10582975" cy="686341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Biệt ngữ xã hội </a:t>
            </a:r>
            <a:r>
              <a:rPr lang="vi-VN" sz="4400" b="1" dirty="0">
                <a:latin typeface="Times New Roman" panose="02020603050405020304" pitchFamily="18" charset="0"/>
                <a:cs typeface="Times New Roman" panose="02020603050405020304" pitchFamily="18" charset="0"/>
              </a:rPr>
              <a:t>"hem" </a:t>
            </a:r>
            <a:r>
              <a:rPr lang="vi-VN" sz="4400" dirty="0">
                <a:latin typeface="Times New Roman" panose="02020603050405020304" pitchFamily="18" charset="0"/>
                <a:cs typeface="Times New Roman" panose="02020603050405020304" pitchFamily="18" charset="0"/>
              </a:rPr>
              <a:t>giúp không khí cuộc hội thoại trở nên gần gũi, thoải mái hơn vì đây là cuộc hội thoại giữa hai người bạn trẻ. </a:t>
            </a:r>
            <a:endParaRPr lang="en-US" sz="4400" dirty="0">
              <a:latin typeface="Times New Roman" panose="02020603050405020304" pitchFamily="18" charset="0"/>
              <a:cs typeface="Times New Roman" panose="02020603050405020304" pitchFamily="18" charset="0"/>
            </a:endParaRPr>
          </a:p>
          <a:p>
            <a:pPr lvl="0"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Tuy nhiên, trong trường hợp này, dùng biệt ngữ cũng </a:t>
            </a:r>
            <a:r>
              <a:rPr lang="vi-VN" sz="4400" b="1" dirty="0">
                <a:latin typeface="Times New Roman" panose="02020603050405020304" pitchFamily="18" charset="0"/>
                <a:cs typeface="Times New Roman" panose="02020603050405020304" pitchFamily="18" charset="0"/>
              </a:rPr>
              <a:t>không phù hợp</a:t>
            </a:r>
            <a:r>
              <a:rPr lang="vi-VN" sz="4400" dirty="0">
                <a:latin typeface="Times New Roman" panose="02020603050405020304" pitchFamily="18" charset="0"/>
                <a:cs typeface="Times New Roman" panose="02020603050405020304" pitchFamily="18" charset="0"/>
              </a:rPr>
              <a:t>, vì người nói cần trả lời một cách nghiêm túc câu hỏi của bạn, thể hiện sự quan tâm đến trạng thái tâm lí của một người bạn khác.</a:t>
            </a:r>
            <a:endParaRPr lang="en-US" sz="4400" dirty="0">
              <a:latin typeface="Times New Roman" panose="02020603050405020304" pitchFamily="18" charset="0"/>
              <a:cs typeface="Times New Roman" panose="02020603050405020304" pitchFamily="18" charset="0"/>
            </a:endParaRPr>
          </a:p>
          <a:p>
            <a:pPr algn="just"/>
            <a:br>
              <a:rPr lang="vi-VN" sz="4400" dirty="0">
                <a:latin typeface="Times New Roman" panose="02020603050405020304" pitchFamily="18" charset="0"/>
                <a:cs typeface="Times New Roman" panose="02020603050405020304" pitchFamily="18" charset="0"/>
              </a:rPr>
            </a:br>
            <a:endParaRPr lang="vi-VN" sz="4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859" y="4444724"/>
            <a:ext cx="6157042" cy="6157042"/>
          </a:xfrm>
          <a:prstGeom prst="rect">
            <a:avLst/>
          </a:prstGeom>
        </p:spPr>
      </p:pic>
      <p:pic>
        <p:nvPicPr>
          <p:cNvPr id="9"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972800" y="7886700"/>
            <a:ext cx="7315200" cy="4041648"/>
          </a:xfrm>
          <a:prstGeom prst="rect">
            <a:avLst/>
          </a:prstGeom>
        </p:spPr>
      </p:pic>
    </p:spTree>
    <p:extLst>
      <p:ext uri="{BB962C8B-B14F-4D97-AF65-F5344CB8AC3E}">
        <p14:creationId xmlns:p14="http://schemas.microsoft.com/office/powerpoint/2010/main" val="321180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8" grpId="0"/>
      <p:bldP spid="12" grpId="0" animBg="1"/>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18381" t="8391" r="40531" b="56005"/>
          <a:stretch>
            <a:fillRect/>
          </a:stretch>
        </p:blipFill>
        <p:spPr>
          <a:xfrm>
            <a:off x="3581400" y="2451216"/>
            <a:ext cx="14092611" cy="8731289"/>
          </a:xfrm>
          <a:prstGeom prst="rect">
            <a:avLst/>
          </a:prstGeom>
        </p:spPr>
      </p:pic>
      <p:sp>
        <p:nvSpPr>
          <p:cNvPr id="14" name="TextBox 13"/>
          <p:cNvSpPr txBox="1"/>
          <p:nvPr/>
        </p:nvSpPr>
        <p:spPr>
          <a:xfrm>
            <a:off x="6539002" y="5585597"/>
            <a:ext cx="10582975"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tầng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a:t>
            </a:r>
          </a:p>
        </p:txBody>
      </p:sp>
      <p:pic>
        <p:nvPicPr>
          <p:cNvPr id="1026" name="Picture 2" descr="Giải Đáp: Đăng Ký Chương Trình Nhanh Như Chớp Nhí Ở Đâu?"/>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2438400" y="-495300"/>
            <a:ext cx="12651015" cy="78267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39272" y="0"/>
            <a:ext cx="2669477" cy="4114800"/>
          </a:xfrm>
          <a:prstGeom prst="rect">
            <a:avLst/>
          </a:prstGeom>
        </p:spPr>
      </p:pic>
      <p:pic>
        <p:nvPicPr>
          <p:cNvPr id="17" name="Picture 4"/>
          <p:cNvPicPr>
            <a:picLocks noChangeAspect="1"/>
          </p:cNvPicPr>
          <p:nvPr/>
        </p:nvPicPr>
        <p:blipFill>
          <a:blip r:embed="rId8"/>
          <a:srcRect/>
          <a:stretch>
            <a:fillRect/>
          </a:stretch>
        </p:blipFill>
        <p:spPr>
          <a:xfrm rot="16200000">
            <a:off x="-902487" y="5800205"/>
            <a:ext cx="5369991" cy="3651594"/>
          </a:xfrm>
          <a:prstGeom prst="rect">
            <a:avLst/>
          </a:prstGeom>
        </p:spPr>
      </p:pic>
      <p:pic>
        <p:nvPicPr>
          <p:cNvPr id="18" name="Picture 14"/>
          <p:cNvPicPr>
            <a:picLocks noChangeAspect="1"/>
          </p:cNvPicPr>
          <p:nvPr/>
        </p:nvPicPr>
        <p:blipFill>
          <a:blip r:embed="rId9"/>
          <a:srcRect/>
          <a:stretch>
            <a:fillRect/>
          </a:stretch>
        </p:blipFill>
        <p:spPr>
          <a:xfrm rot="4240629">
            <a:off x="7807512" y="160987"/>
            <a:ext cx="640921" cy="1659343"/>
          </a:xfrm>
          <a:prstGeom prst="rect">
            <a:avLst/>
          </a:prstGeom>
        </p:spPr>
      </p:pic>
      <p:pic>
        <p:nvPicPr>
          <p:cNvPr id="19" name="Picture 15"/>
          <p:cNvPicPr>
            <a:picLocks noChangeAspect="1"/>
          </p:cNvPicPr>
          <p:nvPr/>
        </p:nvPicPr>
        <p:blipFill>
          <a:blip r:embed="rId10"/>
          <a:srcRect/>
          <a:stretch>
            <a:fillRect/>
          </a:stretch>
        </p:blipFill>
        <p:spPr>
          <a:xfrm>
            <a:off x="14803402" y="460999"/>
            <a:ext cx="1085219" cy="2599327"/>
          </a:xfrm>
          <a:prstGeom prst="rect">
            <a:avLst/>
          </a:prstGeom>
        </p:spPr>
      </p:pic>
      <p:pic>
        <p:nvPicPr>
          <p:cNvPr id="20" name="Picture 16"/>
          <p:cNvPicPr>
            <a:picLocks noChangeAspect="1"/>
          </p:cNvPicPr>
          <p:nvPr/>
        </p:nvPicPr>
        <p:blipFill>
          <a:blip r:embed="rId11"/>
          <a:srcRect/>
          <a:stretch>
            <a:fillRect/>
          </a:stretch>
        </p:blipFill>
        <p:spPr>
          <a:xfrm rot="3601216">
            <a:off x="11341116" y="1115400"/>
            <a:ext cx="1011581" cy="12527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rot="2700000">
            <a:off x="15888993" y="6007946"/>
            <a:ext cx="1613127" cy="2385306"/>
          </a:xfrm>
          <a:prstGeom prst="rect">
            <a:avLst/>
          </a:prstGeom>
        </p:spPr>
      </p:pic>
      <p:pic>
        <p:nvPicPr>
          <p:cNvPr id="4" name="Picture 4"/>
          <p:cNvPicPr>
            <a:picLocks noChangeAspect="1"/>
          </p:cNvPicPr>
          <p:nvPr/>
        </p:nvPicPr>
        <p:blipFill>
          <a:blip r:embed="rId4"/>
          <a:srcRect l="27367" r="22969" b="4617"/>
          <a:stretch>
            <a:fillRect/>
          </a:stretch>
        </p:blipFill>
        <p:spPr>
          <a:xfrm>
            <a:off x="11822926" y="1929012"/>
            <a:ext cx="4765787" cy="9691050"/>
          </a:xfrm>
          <a:prstGeom prst="rect">
            <a:avLst/>
          </a:prstGeom>
        </p:spPr>
      </p:pic>
      <p:pic>
        <p:nvPicPr>
          <p:cNvPr id="5" name="Picture 5"/>
          <p:cNvPicPr>
            <a:picLocks noChangeAspect="1"/>
          </p:cNvPicPr>
          <p:nvPr/>
        </p:nvPicPr>
        <p:blipFill>
          <a:blip r:embed="rId4"/>
          <a:srcRect t="2278" r="63623" b="20970"/>
          <a:stretch>
            <a:fillRect/>
          </a:stretch>
        </p:blipFill>
        <p:spPr>
          <a:xfrm>
            <a:off x="1726966" y="1473118"/>
            <a:ext cx="4743527" cy="10596715"/>
          </a:xfrm>
          <a:prstGeom prst="rect">
            <a:avLst/>
          </a:prstGeom>
        </p:spPr>
      </p:pic>
      <p:pic>
        <p:nvPicPr>
          <p:cNvPr id="6" name="Picture 6"/>
          <p:cNvPicPr>
            <a:picLocks noChangeAspect="1"/>
          </p:cNvPicPr>
          <p:nvPr/>
        </p:nvPicPr>
        <p:blipFill>
          <a:blip r:embed="rId5"/>
          <a:srcRect/>
          <a:stretch>
            <a:fillRect/>
          </a:stretch>
        </p:blipFill>
        <p:spPr>
          <a:xfrm rot="-1651736">
            <a:off x="5547483" y="7369564"/>
            <a:ext cx="1755353" cy="2662506"/>
          </a:xfrm>
          <a:prstGeom prst="rect">
            <a:avLst/>
          </a:prstGeom>
        </p:spPr>
      </p:pic>
      <p:pic>
        <p:nvPicPr>
          <p:cNvPr id="9" name="Picture 9"/>
          <p:cNvPicPr>
            <a:picLocks noChangeAspect="1"/>
          </p:cNvPicPr>
          <p:nvPr/>
        </p:nvPicPr>
        <p:blipFill>
          <a:blip r:embed="rId4"/>
          <a:srcRect l="44337" r="7950"/>
          <a:stretch>
            <a:fillRect/>
          </a:stretch>
        </p:blipFill>
        <p:spPr>
          <a:xfrm>
            <a:off x="6854719" y="1909585"/>
            <a:ext cx="4578563" cy="10160248"/>
          </a:xfrm>
          <a:prstGeom prst="rect">
            <a:avLst/>
          </a:prstGeom>
        </p:spPr>
      </p:pic>
      <p:sp>
        <p:nvSpPr>
          <p:cNvPr id="11" name="TextBox 11"/>
          <p:cNvSpPr txBox="1"/>
          <p:nvPr/>
        </p:nvSpPr>
        <p:spPr>
          <a:xfrm>
            <a:off x="1981200" y="3238500"/>
            <a:ext cx="4279829" cy="2320315"/>
          </a:xfrm>
          <a:prstGeom prst="rect">
            <a:avLst/>
          </a:prstGeom>
        </p:spPr>
        <p:txBody>
          <a:bodyPr wrap="square" lIns="0" tIns="0" rIns="0" bIns="0" rtlCol="0" anchor="t">
            <a:spAutoFit/>
          </a:bodyPr>
          <a:lstStyle/>
          <a:p>
            <a:pPr algn="just">
              <a:lnSpc>
                <a:spcPts val="4620"/>
              </a:lnSpc>
              <a:spcBef>
                <a:spcPct val="0"/>
              </a:spcBef>
            </a:pPr>
            <a:r>
              <a:rPr lang="en-US" sz="3600" b="1" dirty="0" err="1">
                <a:solidFill>
                  <a:srgbClr val="000000"/>
                </a:solidFill>
                <a:latin typeface="Times New Roman" panose="02020603050405020304" pitchFamily="18" charset="0"/>
                <a:cs typeface="Times New Roman" panose="02020603050405020304" pitchFamily="18" charset="0"/>
              </a:rPr>
              <a:t>Biệt</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ngữ</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xã</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hội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dùng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trong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tầng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lớp</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vua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chúa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thời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kì</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phong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kiến</a:t>
            </a:r>
            <a:endParaRPr lang="en-US" sz="3600" b="1" dirty="0">
              <a:solidFill>
                <a:srgbClr val="000000"/>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2179315" y="5841777"/>
            <a:ext cx="3532595" cy="3077766"/>
          </a:xfrm>
          <a:prstGeom prst="rect">
            <a:avLst/>
          </a:prstGeom>
        </p:spPr>
        <p:txBody>
          <a:bodyPr lIns="0" tIns="0" rIns="0" bIns="0" rtlCol="0" anchor="t">
            <a:spAutoFit/>
          </a:bodyPr>
          <a:lstStyle/>
          <a:p>
            <a:pPr algn="just">
              <a:spcBef>
                <a:spcPct val="0"/>
              </a:spcBef>
            </a:pPr>
            <a:r>
              <a:rPr lang="en-US" sz="4000" i="1" dirty="0" err="1">
                <a:solidFill>
                  <a:srgbClr val="000000"/>
                </a:solidFill>
                <a:latin typeface="Times New Roman" panose="02020603050405020304" pitchFamily="18" charset="0"/>
                <a:cs typeface="Times New Roman" panose="02020603050405020304" pitchFamily="18" charset="0"/>
              </a:rPr>
              <a:t>Hoàng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đế</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trẫm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hoàng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hậu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hoàng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tử</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công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chúa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quốc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vương</a:t>
            </a:r>
            <a:endParaRPr lang="en-US" sz="4000" i="1" dirty="0">
              <a:solidFill>
                <a:srgbClr val="000000"/>
              </a:solidFill>
              <a:latin typeface="Times New Roman" panose="02020603050405020304" pitchFamily="18" charset="0"/>
              <a:cs typeface="Times New Roman" panose="02020603050405020304" pitchFamily="18" charset="0"/>
            </a:endParaRPr>
          </a:p>
        </p:txBody>
      </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84163" y="5008215"/>
            <a:ext cx="1520535" cy="5794577"/>
          </a:xfrm>
          <a:prstGeom prst="rect">
            <a:avLst/>
          </a:prstGeom>
        </p:spPr>
      </p:pic>
      <p:pic>
        <p:nvPicPr>
          <p:cNvPr id="17" name="Picture 17"/>
          <p:cNvPicPr>
            <a:picLocks noChangeAspect="1"/>
          </p:cNvPicPr>
          <p:nvPr/>
        </p:nvPicPr>
        <p:blipFill>
          <a:blip r:embed="rId3"/>
          <a:srcRect/>
          <a:stretch>
            <a:fillRect/>
          </a:stretch>
        </p:blipFill>
        <p:spPr>
          <a:xfrm rot="189567">
            <a:off x="1042449" y="7960459"/>
            <a:ext cx="1306601" cy="2944894"/>
          </a:xfrm>
          <a:prstGeom prst="rect">
            <a:avLst/>
          </a:prstGeom>
        </p:spPr>
      </p:pic>
      <p:sp>
        <p:nvSpPr>
          <p:cNvPr id="18" name="TextBox 11"/>
          <p:cNvSpPr txBox="1"/>
          <p:nvPr/>
        </p:nvSpPr>
        <p:spPr>
          <a:xfrm>
            <a:off x="7073971" y="3238500"/>
            <a:ext cx="4279829" cy="1179810"/>
          </a:xfrm>
          <a:prstGeom prst="rect">
            <a:avLst/>
          </a:prstGeom>
        </p:spPr>
        <p:txBody>
          <a:bodyPr wrap="square" lIns="0" tIns="0" rIns="0" bIns="0" rtlCol="0" anchor="t">
            <a:spAutoFit/>
          </a:bodyPr>
          <a:lstStyle/>
          <a:p>
            <a:pPr algn="just">
              <a:lnSpc>
                <a:spcPts val="4620"/>
              </a:lnSpc>
              <a:spcBef>
                <a:spcPct val="0"/>
              </a:spcBef>
            </a:pPr>
            <a:r>
              <a:rPr lang="en-US" sz="3600" b="1" dirty="0" err="1">
                <a:solidFill>
                  <a:srgbClr val="000000"/>
                </a:solidFill>
                <a:latin typeface="Times New Roman" panose="02020603050405020304" pitchFamily="18" charset="0"/>
                <a:cs typeface="Times New Roman" panose="02020603050405020304" pitchFamily="18" charset="0"/>
              </a:rPr>
              <a:t>Biệt</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ngữ</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xã</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hội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dùng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trong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đạo</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Phật</a:t>
            </a:r>
            <a:endParaRPr lang="en-US" sz="3600" b="1" dirty="0">
              <a:solidFill>
                <a:srgbClr val="000000"/>
              </a:solidFill>
              <a:latin typeface="Times New Roman" panose="02020603050405020304" pitchFamily="18" charset="0"/>
              <a:cs typeface="Times New Roman" panose="02020603050405020304" pitchFamily="18" charset="0"/>
            </a:endParaRPr>
          </a:p>
        </p:txBody>
      </p:sp>
      <p:sp>
        <p:nvSpPr>
          <p:cNvPr id="19" name="TextBox 15"/>
          <p:cNvSpPr txBox="1"/>
          <p:nvPr/>
        </p:nvSpPr>
        <p:spPr>
          <a:xfrm>
            <a:off x="7351568" y="5841777"/>
            <a:ext cx="3532595" cy="2462213"/>
          </a:xfrm>
          <a:prstGeom prst="rect">
            <a:avLst/>
          </a:prstGeom>
        </p:spPr>
        <p:txBody>
          <a:bodyPr lIns="0" tIns="0" rIns="0" bIns="0" rtlCol="0" anchor="t">
            <a:spAutoFit/>
          </a:bodyPr>
          <a:lstStyle/>
          <a:p>
            <a:pPr algn="just">
              <a:spcBef>
                <a:spcPct val="0"/>
              </a:spcBef>
            </a:pPr>
            <a:r>
              <a:rPr lang="en-US" sz="4000" i="1" dirty="0" err="1">
                <a:solidFill>
                  <a:srgbClr val="000000"/>
                </a:solidFill>
                <a:latin typeface="Times New Roman" panose="02020603050405020304" pitchFamily="18" charset="0"/>
                <a:cs typeface="Times New Roman" panose="02020603050405020304" pitchFamily="18" charset="0"/>
              </a:rPr>
              <a:t>Nhân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quả</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sư</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tiểu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sãi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kinh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sám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hối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nghiệp</a:t>
            </a:r>
            <a:r>
              <a:rPr lang="en-US" sz="4000" i="1" dirty="0">
                <a:solidFill>
                  <a:srgbClr val="000000"/>
                </a:solidFill>
                <a:latin typeface="Times New Roman" panose="02020603050405020304" pitchFamily="18" charset="0"/>
                <a:cs typeface="Times New Roman" panose="02020603050405020304" pitchFamily="18" charset="0"/>
              </a:rPr>
              <a:t>,...</a:t>
            </a:r>
          </a:p>
        </p:txBody>
      </p:sp>
      <p:sp>
        <p:nvSpPr>
          <p:cNvPr id="20" name="TextBox 11"/>
          <p:cNvSpPr txBox="1"/>
          <p:nvPr/>
        </p:nvSpPr>
        <p:spPr>
          <a:xfrm>
            <a:off x="12206583" y="3238500"/>
            <a:ext cx="4279829" cy="1769715"/>
          </a:xfrm>
          <a:prstGeom prst="rect">
            <a:avLst/>
          </a:prstGeom>
        </p:spPr>
        <p:txBody>
          <a:bodyPr wrap="square" lIns="0" tIns="0" rIns="0" bIns="0" rtlCol="0" anchor="t">
            <a:spAutoFit/>
          </a:bodyPr>
          <a:lstStyle/>
          <a:p>
            <a:pPr algn="just">
              <a:lnSpc>
                <a:spcPts val="4620"/>
              </a:lnSpc>
              <a:spcBef>
                <a:spcPct val="0"/>
              </a:spcBef>
            </a:pPr>
            <a:r>
              <a:rPr lang="en-US" sz="3600" b="1" dirty="0" err="1">
                <a:solidFill>
                  <a:srgbClr val="000000"/>
                </a:solidFill>
                <a:latin typeface="Times New Roman" panose="02020603050405020304" pitchFamily="18" charset="0"/>
                <a:cs typeface="Times New Roman" panose="02020603050405020304" pitchFamily="18" charset="0"/>
              </a:rPr>
              <a:t>Biệt</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ngữ</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xã</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hội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dùng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trong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giới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trẻ</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hiện</a:t>
            </a:r>
            <a:r>
              <a:rPr lang="en-US" sz="3600" b="1" dirty="0">
                <a:solidFill>
                  <a:srgbClr val="000000"/>
                </a:solidFill>
                <a:latin typeface="Times New Roman" panose="02020603050405020304" pitchFamily="18" charset="0"/>
                <a:cs typeface="Times New Roman" panose="02020603050405020304" pitchFamily="18" charset="0"/>
              </a:rPr>
              <a:t> nay</a:t>
            </a:r>
          </a:p>
        </p:txBody>
      </p:sp>
      <p:sp>
        <p:nvSpPr>
          <p:cNvPr id="21" name="TextBox 15"/>
          <p:cNvSpPr txBox="1"/>
          <p:nvPr/>
        </p:nvSpPr>
        <p:spPr>
          <a:xfrm>
            <a:off x="12404698" y="5841777"/>
            <a:ext cx="3532595" cy="1231106"/>
          </a:xfrm>
          <a:prstGeom prst="rect">
            <a:avLst/>
          </a:prstGeom>
        </p:spPr>
        <p:txBody>
          <a:bodyPr lIns="0" tIns="0" rIns="0" bIns="0" rtlCol="0" anchor="t">
            <a:spAutoFit/>
          </a:bodyPr>
          <a:lstStyle/>
          <a:p>
            <a:pPr algn="just">
              <a:spcBef>
                <a:spcPct val="0"/>
              </a:spcBef>
            </a:pPr>
            <a:r>
              <a:rPr lang="en-US" sz="4000" i="1" dirty="0" err="1">
                <a:solidFill>
                  <a:srgbClr val="000000"/>
                </a:solidFill>
                <a:latin typeface="Times New Roman" panose="02020603050405020304" pitchFamily="18" charset="0"/>
                <a:cs typeface="Times New Roman" panose="02020603050405020304" pitchFamily="18" charset="0"/>
              </a:rPr>
              <a:t>Trẻ</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trâu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chém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gió</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trúng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tủ</a:t>
            </a:r>
            <a:r>
              <a:rPr lang="en-US" sz="4000" i="1" dirty="0">
                <a:solidFill>
                  <a:srgbClr val="000000"/>
                </a:solidFill>
                <a:latin typeface="Times New Roman" panose="02020603050405020304" pitchFamily="18" charset="0"/>
                <a:cs typeface="Times New Roman" panose="02020603050405020304" pitchFamily="18" charset="0"/>
              </a:rPr>
              <a:t>,...</a:t>
            </a:r>
          </a:p>
        </p:txBody>
      </p:sp>
      <p:pic>
        <p:nvPicPr>
          <p:cNvPr id="24" name="Picture 23"/>
          <p:cNvPicPr>
            <a:picLocks noChangeAspect="1"/>
          </p:cNvPicPr>
          <p:nvPr/>
        </p:nvPicPr>
        <p:blipFill>
          <a:blip r:embed="rId8"/>
          <a:stretch>
            <a:fillRect/>
          </a:stretch>
        </p:blipFill>
        <p:spPr>
          <a:xfrm>
            <a:off x="762000" y="-19366"/>
            <a:ext cx="15552244" cy="296291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10477" b="10477"/>
          <a:stretch>
            <a:fillRect/>
          </a:stretch>
        </p:blipFill>
        <p:spPr>
          <a:xfrm rot="-10800000">
            <a:off x="-1073369" y="2806970"/>
            <a:ext cx="20533273" cy="4673060"/>
          </a:xfrm>
          <a:prstGeom prst="rect">
            <a:avLst/>
          </a:prstGeom>
        </p:spPr>
      </p:pic>
      <p:pic>
        <p:nvPicPr>
          <p:cNvPr id="5" name="Picture 5"/>
          <p:cNvPicPr>
            <a:picLocks noChangeAspect="1"/>
          </p:cNvPicPr>
          <p:nvPr/>
        </p:nvPicPr>
        <p:blipFill>
          <a:blip r:embed="rId4"/>
          <a:srcRect/>
          <a:stretch>
            <a:fillRect/>
          </a:stretch>
        </p:blipFill>
        <p:spPr>
          <a:xfrm rot="387957">
            <a:off x="-587573" y="2274410"/>
            <a:ext cx="5508574" cy="8938863"/>
          </a:xfrm>
          <a:prstGeom prst="rect">
            <a:avLst/>
          </a:prstGeom>
        </p:spPr>
      </p:pic>
      <p:grpSp>
        <p:nvGrpSpPr>
          <p:cNvPr id="6" name="Group 6"/>
          <p:cNvGrpSpPr/>
          <p:nvPr/>
        </p:nvGrpSpPr>
        <p:grpSpPr>
          <a:xfrm>
            <a:off x="14068389" y="3333343"/>
            <a:ext cx="3190911" cy="3620315"/>
            <a:chOff x="0" y="0"/>
            <a:chExt cx="4254548" cy="4827086"/>
          </a:xfrm>
        </p:grpSpPr>
        <p:pic>
          <p:nvPicPr>
            <p:cNvPr id="7" name="Picture 7"/>
            <p:cNvPicPr>
              <a:picLocks noChangeAspect="1"/>
            </p:cNvPicPr>
            <p:nvPr/>
          </p:nvPicPr>
          <p:blipFill>
            <a:blip r:embed="rId5"/>
            <a:srcRect/>
            <a:stretch>
              <a:fillRect/>
            </a:stretch>
          </p:blipFill>
          <p:spPr>
            <a:xfrm rot="1663386">
              <a:off x="666973" y="473381"/>
              <a:ext cx="2920603" cy="3588169"/>
            </a:xfrm>
            <a:prstGeom prst="rect">
              <a:avLst/>
            </a:prstGeom>
          </p:spPr>
        </p:pic>
        <p:pic>
          <p:nvPicPr>
            <p:cNvPr id="8" name="Picture 8"/>
            <p:cNvPicPr>
              <a:picLocks noChangeAspect="1"/>
            </p:cNvPicPr>
            <p:nvPr/>
          </p:nvPicPr>
          <p:blipFill>
            <a:blip r:embed="rId6"/>
            <a:srcRect/>
            <a:stretch>
              <a:fillRect/>
            </a:stretch>
          </p:blipFill>
          <p:spPr>
            <a:xfrm rot="1649904">
              <a:off x="936181" y="2050569"/>
              <a:ext cx="2655602" cy="2180787"/>
            </a:xfrm>
            <a:prstGeom prst="rect">
              <a:avLst/>
            </a:prstGeom>
          </p:spPr>
        </p:pic>
        <p:pic>
          <p:nvPicPr>
            <p:cNvPr id="9" name="Picture 9"/>
            <p:cNvPicPr>
              <a:picLocks noChangeAspect="1"/>
            </p:cNvPicPr>
            <p:nvPr/>
          </p:nvPicPr>
          <p:blipFill>
            <a:blip r:embed="rId7"/>
            <a:srcRect/>
            <a:stretch>
              <a:fillRect/>
            </a:stretch>
          </p:blipFill>
          <p:spPr>
            <a:xfrm rot="1319545">
              <a:off x="650720" y="3142043"/>
              <a:ext cx="2714006" cy="1221303"/>
            </a:xfrm>
            <a:prstGeom prst="rect">
              <a:avLst/>
            </a:prstGeom>
          </p:spPr>
        </p:pic>
      </p:grpSp>
      <p:pic>
        <p:nvPicPr>
          <p:cNvPr id="11" name="Picture 10"/>
          <p:cNvPicPr>
            <a:picLocks noChangeAspect="1"/>
          </p:cNvPicPr>
          <p:nvPr/>
        </p:nvPicPr>
        <p:blipFill>
          <a:blip r:embed="rId8"/>
          <a:stretch>
            <a:fillRect/>
          </a:stretch>
        </p:blipFill>
        <p:spPr>
          <a:xfrm>
            <a:off x="2139089" y="2720130"/>
            <a:ext cx="14009822" cy="484674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p:cNvPicPr>
          <p:nvPr/>
        </p:nvPicPr>
        <p:blipFill>
          <a:blip r:embed="rId3"/>
          <a:srcRect l="17239" r="49952"/>
          <a:stretch>
            <a:fillRect/>
          </a:stretch>
        </p:blipFill>
        <p:spPr>
          <a:xfrm rot="5511660">
            <a:off x="-443289" y="-6129229"/>
            <a:ext cx="16642970" cy="2269548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557" y="741510"/>
            <a:ext cx="4319886" cy="10433034"/>
          </a:xfrm>
          <a:prstGeom prst="rect">
            <a:avLst/>
          </a:prstGeom>
        </p:spPr>
      </p:pic>
      <p:sp>
        <p:nvSpPr>
          <p:cNvPr id="10" name="TextBox 9"/>
          <p:cNvSpPr txBox="1"/>
          <p:nvPr/>
        </p:nvSpPr>
        <p:spPr>
          <a:xfrm>
            <a:off x="2992329" y="1658882"/>
            <a:ext cx="11866671"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2963976" y="4065123"/>
            <a:ext cx="11895024"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a:t>
            </a:r>
          </a:p>
          <a:p>
            <a:pPr algn="ctr"/>
            <a:r>
              <a:rPr lang="en-US" sz="4400" i="1" dirty="0" err="1">
                <a:latin typeface="Times New Roman" panose="02020603050405020304" pitchFamily="18" charset="0"/>
                <a:cs typeface="Times New Roman" panose="02020603050405020304" pitchFamily="18" charset="0"/>
              </a:rPr>
              <a:t>Anh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b="1" i="1" dirty="0">
                <a:latin typeface="Times New Roman" panose="02020603050405020304" pitchFamily="18" charset="0"/>
                <a:cs typeface="Times New Roman" panose="02020603050405020304" pitchFamily="18" charset="0"/>
              </a:rPr>
              <a:t>“</a:t>
            </a:r>
            <a:r>
              <a:rPr lang="en-US" sz="4400" b="1" i="1" dirty="0" err="1">
                <a:latin typeface="Times New Roman" panose="02020603050405020304" pitchFamily="18" charset="0"/>
                <a:cs typeface="Times New Roman" panose="02020603050405020304" pitchFamily="18" charset="0"/>
              </a:rPr>
              <a:t>vòm</a:t>
            </a:r>
            <a:r>
              <a:rPr lang="en-US" sz="4400" b="1" i="1" dirty="0">
                <a:latin typeface="Times New Roman" panose="02020603050405020304" pitchFamily="18" charset="0"/>
                <a:cs typeface="Times New Roman" panose="02020603050405020304" pitchFamily="18" charset="0"/>
              </a:rPr>
              <a:t>”</a:t>
            </a:r>
          </a:p>
          <a:p>
            <a:pPr algn="ctr"/>
            <a:r>
              <a:rPr lang="en-US" sz="4400" i="1" dirty="0" err="1">
                <a:latin typeface="Times New Roman" panose="02020603050405020304" pitchFamily="18" charset="0"/>
                <a:cs typeface="Times New Roman" panose="02020603050405020304" pitchFamily="18" charset="0"/>
              </a:rPr>
              <a:t>Ngày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mai</a:t>
            </a:r>
            <a:r>
              <a:rPr lang="en-US" sz="4400" i="1" dirty="0">
                <a:latin typeface="Times New Roman" panose="02020603050405020304" pitchFamily="18" charset="0"/>
                <a:cs typeface="Times New Roman" panose="02020603050405020304" pitchFamily="18" charset="0"/>
              </a:rPr>
              <a:t> </a:t>
            </a:r>
            <a:r>
              <a:rPr lang="en-US" sz="4400" b="1" i="1" dirty="0">
                <a:latin typeface="Times New Roman" panose="02020603050405020304" pitchFamily="18" charset="0"/>
                <a:cs typeface="Times New Roman" panose="02020603050405020304" pitchFamily="18" charset="0"/>
              </a:rPr>
              <a:t>“</a:t>
            </a:r>
            <a:r>
              <a:rPr lang="en-US" sz="4400" b="1" i="1" dirty="0" err="1">
                <a:latin typeface="Times New Roman" panose="02020603050405020304" pitchFamily="18" charset="0"/>
                <a:cs typeface="Times New Roman" panose="02020603050405020304" pitchFamily="18" charset="0"/>
              </a:rPr>
              <a:t>kện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rệp</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biết</a:t>
            </a:r>
            <a:r>
              <a:rPr lang="en-US" sz="4400" i="1" dirty="0">
                <a:latin typeface="Times New Roman" panose="02020603050405020304" pitchFamily="18" charset="0"/>
                <a:cs typeface="Times New Roman" panose="02020603050405020304" pitchFamily="18" charset="0"/>
              </a:rPr>
              <a:t> </a:t>
            </a:r>
            <a:r>
              <a:rPr lang="en-US" sz="4400" b="1" i="1" dirty="0">
                <a:latin typeface="Times New Roman" panose="02020603050405020304" pitchFamily="18" charset="0"/>
                <a:cs typeface="Times New Roman" panose="02020603050405020304" pitchFamily="18" charset="0"/>
              </a:rPr>
              <a:t>“</a:t>
            </a:r>
            <a:r>
              <a:rPr lang="en-US" sz="4400" b="1" i="1" dirty="0" err="1">
                <a:latin typeface="Times New Roman" panose="02020603050405020304" pitchFamily="18" charset="0"/>
                <a:cs typeface="Times New Roman" panose="02020603050405020304" pitchFamily="18" charset="0"/>
              </a:rPr>
              <a:t>mòm</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đâu</a:t>
            </a:r>
            <a:r>
              <a:rPr lang="en-US" sz="4400" i="1" dirty="0">
                <a:latin typeface="Times New Roman" panose="02020603050405020304" pitchFamily="18" charset="0"/>
                <a:cs typeface="Times New Roman" panose="02020603050405020304" pitchFamily="18" charset="0"/>
              </a:rPr>
              <a:t>.</a:t>
            </a:r>
          </a:p>
          <a:p>
            <a:pPr algn="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Nguyên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Hồng</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Bỉ</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vỏ</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2963976" y="6969447"/>
            <a:ext cx="12085957"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Bỉ</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vỏ</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(NXB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a:t>
            </a:r>
            <a:r>
              <a:rPr lang="en-US" sz="4400" dirty="0">
                <a:latin typeface="Times New Roman" panose="02020603050405020304" pitchFamily="18" charset="0"/>
                <a:cs typeface="Times New Roman" panose="02020603050405020304" pitchFamily="18" charset="0"/>
              </a:rPr>
              <a:t>, 2011)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vòm</a:t>
            </a:r>
            <a:r>
              <a:rPr lang="en-US" sz="4400" b="1"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kện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rệp</a:t>
            </a:r>
            <a:r>
              <a:rPr lang="en-US" sz="4400" b="1"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gạo</a:t>
            </a:r>
            <a:r>
              <a:rPr lang="en-US" sz="4400"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mòm</a:t>
            </a:r>
            <a:r>
              <a:rPr lang="en-US" sz="4400" b="1"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ăn</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rệp</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mòm</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a:t>
            </a:r>
          </a:p>
        </p:txBody>
      </p:sp>
      <p:pic>
        <p:nvPicPr>
          <p:cNvPr id="17" name="Picture 16"/>
          <p:cNvPicPr>
            <a:picLocks noChangeAspect="1"/>
          </p:cNvPicPr>
          <p:nvPr/>
        </p:nvPicPr>
        <p:blipFill>
          <a:blip r:embed="rId6"/>
          <a:stretch>
            <a:fillRect/>
          </a:stretch>
        </p:blipFill>
        <p:spPr>
          <a:xfrm>
            <a:off x="2592509" y="-13586"/>
            <a:ext cx="12595428" cy="1774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17239" r="49952"/>
          <a:stretch>
            <a:fillRect/>
          </a:stretch>
        </p:blipFill>
        <p:spPr>
          <a:xfrm rot="5511660">
            <a:off x="-443289" y="-6129229"/>
            <a:ext cx="16642970" cy="2269548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557" y="741510"/>
            <a:ext cx="4319886" cy="10433034"/>
          </a:xfrm>
          <a:prstGeom prst="rect">
            <a:avLst/>
          </a:prstGeom>
        </p:spPr>
      </p:pic>
      <p:sp>
        <p:nvSpPr>
          <p:cNvPr id="10" name="TextBox 9"/>
          <p:cNvSpPr txBox="1"/>
          <p:nvPr/>
        </p:nvSpPr>
        <p:spPr>
          <a:xfrm>
            <a:off x="2992329" y="1658882"/>
            <a:ext cx="11866671"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2960432" y="4069268"/>
            <a:ext cx="11866672"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2992329" y="5981700"/>
            <a:ext cx="11866672" cy="3477875"/>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chỉ</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sau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cậu</a:t>
            </a:r>
            <a:r>
              <a:rPr lang="en-US" sz="4400"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ngửi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khói</a:t>
            </a:r>
            <a:r>
              <a:rPr lang="en-US" sz="4400" b="1" i="1"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ngửi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khói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dùng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mũi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để</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nhận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biết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mùi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khói</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phía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sau</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6"/>
          <a:stretch>
            <a:fillRect/>
          </a:stretch>
        </p:blipFill>
        <p:spPr>
          <a:xfrm>
            <a:off x="2592509" y="-13586"/>
            <a:ext cx="12595428" cy="1774090"/>
          </a:xfrm>
          <a:prstGeom prst="rect">
            <a:avLst/>
          </a:prstGeom>
        </p:spPr>
      </p:pic>
    </p:spTree>
    <p:extLst>
      <p:ext uri="{BB962C8B-B14F-4D97-AF65-F5344CB8AC3E}">
        <p14:creationId xmlns:p14="http://schemas.microsoft.com/office/powerpoint/2010/main" val="202114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314428" y="1028700"/>
            <a:ext cx="15659144" cy="8229600"/>
            <a:chOff x="0" y="0"/>
            <a:chExt cx="20878859" cy="7442064"/>
          </a:xfrm>
        </p:grpSpPr>
        <p:pic>
          <p:nvPicPr>
            <p:cNvPr id="3" name="Picture 4"/>
            <p:cNvPicPr>
              <a:picLocks noChangeAspect="1"/>
            </p:cNvPicPr>
            <p:nvPr/>
          </p:nvPicPr>
          <p:blipFill>
            <a:blip r:embed="rId3"/>
            <a:srcRect t="2502" r="25289" b="27303"/>
            <a:stretch>
              <a:fillRect/>
            </a:stretch>
          </p:blipFill>
          <p:spPr>
            <a:xfrm>
              <a:off x="0" y="0"/>
              <a:ext cx="20878859" cy="7301789"/>
            </a:xfrm>
            <a:prstGeom prst="rect">
              <a:avLst/>
            </a:prstGeom>
          </p:spPr>
        </p:pic>
        <p:pic>
          <p:nvPicPr>
            <p:cNvPr id="4" name="Picture 5"/>
            <p:cNvPicPr>
              <a:picLocks noChangeAspect="1"/>
            </p:cNvPicPr>
            <p:nvPr/>
          </p:nvPicPr>
          <p:blipFill>
            <a:blip r:embed="rId3"/>
            <a:srcRect t="25954" r="25551" b="3361"/>
            <a:stretch>
              <a:fillRect/>
            </a:stretch>
          </p:blipFill>
          <p:spPr>
            <a:xfrm rot="-10800000">
              <a:off x="41274" y="89358"/>
              <a:ext cx="20805549" cy="7352706"/>
            </a:xfrm>
            <a:prstGeom prst="rect">
              <a:avLst/>
            </a:prstGeom>
          </p:spPr>
        </p:pic>
      </p:grpSp>
      <p:grpSp>
        <p:nvGrpSpPr>
          <p:cNvPr id="5" name="Group 9"/>
          <p:cNvGrpSpPr/>
          <p:nvPr/>
        </p:nvGrpSpPr>
        <p:grpSpPr>
          <a:xfrm>
            <a:off x="14105664" y="4727995"/>
            <a:ext cx="4550572" cy="8700775"/>
            <a:chOff x="0" y="0"/>
            <a:chExt cx="6067429" cy="11601034"/>
          </a:xfrm>
        </p:grpSpPr>
        <p:pic>
          <p:nvPicPr>
            <p:cNvPr id="6" name="Picture 10"/>
            <p:cNvPicPr>
              <a:picLocks noChangeAspect="1"/>
            </p:cNvPicPr>
            <p:nvPr/>
          </p:nvPicPr>
          <p:blipFill>
            <a:blip r:embed="rId4"/>
            <a:srcRect/>
            <a:stretch>
              <a:fillRect/>
            </a:stretch>
          </p:blipFill>
          <p:spPr>
            <a:xfrm>
              <a:off x="0" y="0"/>
              <a:ext cx="6067429" cy="10834695"/>
            </a:xfrm>
            <a:prstGeom prst="rect">
              <a:avLst/>
            </a:prstGeom>
          </p:spPr>
        </p:pic>
        <p:pic>
          <p:nvPicPr>
            <p:cNvPr id="7" name="Picture 11"/>
            <p:cNvPicPr>
              <a:picLocks noChangeAspect="1"/>
            </p:cNvPicPr>
            <p:nvPr/>
          </p:nvPicPr>
          <p:blipFill>
            <a:blip r:embed="rId4"/>
            <a:srcRect/>
            <a:stretch>
              <a:fillRect/>
            </a:stretch>
          </p:blipFill>
          <p:spPr>
            <a:xfrm rot="-462885">
              <a:off x="814041" y="3411533"/>
              <a:ext cx="4439347" cy="7927405"/>
            </a:xfrm>
            <a:prstGeom prst="rect">
              <a:avLst/>
            </a:prstGeom>
          </p:spPr>
        </p:pic>
      </p:grpSp>
      <p:grpSp>
        <p:nvGrpSpPr>
          <p:cNvPr id="8" name="Group 12"/>
          <p:cNvGrpSpPr/>
          <p:nvPr/>
        </p:nvGrpSpPr>
        <p:grpSpPr>
          <a:xfrm>
            <a:off x="-1187055" y="5936612"/>
            <a:ext cx="4550572" cy="8700775"/>
            <a:chOff x="0" y="0"/>
            <a:chExt cx="6067429" cy="11601034"/>
          </a:xfrm>
        </p:grpSpPr>
        <p:pic>
          <p:nvPicPr>
            <p:cNvPr id="9" name="Picture 13"/>
            <p:cNvPicPr>
              <a:picLocks noChangeAspect="1"/>
            </p:cNvPicPr>
            <p:nvPr/>
          </p:nvPicPr>
          <p:blipFill>
            <a:blip r:embed="rId4"/>
            <a:srcRect/>
            <a:stretch>
              <a:fillRect/>
            </a:stretch>
          </p:blipFill>
          <p:spPr>
            <a:xfrm>
              <a:off x="0" y="0"/>
              <a:ext cx="6067429" cy="10834695"/>
            </a:xfrm>
            <a:prstGeom prst="rect">
              <a:avLst/>
            </a:prstGeom>
          </p:spPr>
        </p:pic>
        <p:pic>
          <p:nvPicPr>
            <p:cNvPr id="10" name="Picture 14"/>
            <p:cNvPicPr>
              <a:picLocks noChangeAspect="1"/>
            </p:cNvPicPr>
            <p:nvPr/>
          </p:nvPicPr>
          <p:blipFill>
            <a:blip r:embed="rId4"/>
            <a:srcRect/>
            <a:stretch>
              <a:fillRect/>
            </a:stretch>
          </p:blipFill>
          <p:spPr>
            <a:xfrm rot="-462885">
              <a:off x="814041" y="3411533"/>
              <a:ext cx="4439347" cy="7927405"/>
            </a:xfrm>
            <a:prstGeom prst="rect">
              <a:avLst/>
            </a:prstGeom>
          </p:spPr>
        </p:pic>
      </p:grpSp>
      <p:sp>
        <p:nvSpPr>
          <p:cNvPr id="12" name="TextBox 11"/>
          <p:cNvSpPr txBox="1"/>
          <p:nvPr/>
        </p:nvSpPr>
        <p:spPr>
          <a:xfrm>
            <a:off x="2238993" y="3419044"/>
            <a:ext cx="13991607" cy="1446550"/>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Biệt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hội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thường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thức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như</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Chọn</a:t>
            </a:r>
            <a:r>
              <a:rPr lang="en-US" sz="4400" b="1" dirty="0">
                <a:latin typeface="Times New Roman" panose="02020603050405020304" pitchFamily="18" charset="0"/>
                <a:cs typeface="Times New Roman" panose="02020603050405020304" pitchFamily="18" charset="0"/>
              </a:rPr>
              <a:t> 2 </a:t>
            </a:r>
            <a:r>
              <a:rPr lang="en-US" sz="4400" b="1" dirty="0" err="1">
                <a:latin typeface="Times New Roman" panose="02020603050405020304" pitchFamily="18" charset="0"/>
                <a:cs typeface="Times New Roman" panose="02020603050405020304" pitchFamily="18" charset="0"/>
              </a:rPr>
              <a:t>đáp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án</a:t>
            </a:r>
            <a:r>
              <a:rPr lang="en-US" sz="4400" b="1"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2927459" y="4780250"/>
            <a:ext cx="11931542" cy="3477875"/>
          </a:xfrm>
          <a:prstGeom prst="rect">
            <a:avLst/>
          </a:prstGeom>
          <a:noFill/>
        </p:spPr>
        <p:txBody>
          <a:bodyPr wrap="square" rtlCol="0">
            <a:spAutoFit/>
          </a:bodyPr>
          <a:lstStyle/>
          <a:p>
            <a:pPr marL="742950" indent="-742950" algn="just">
              <a:buAutoNum type="alphaUcPeriod"/>
            </a:pP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in </a:t>
            </a:r>
            <a:r>
              <a:rPr lang="en-US" sz="4400" dirty="0" err="1">
                <a:latin typeface="Times New Roman" panose="02020603050405020304" pitchFamily="18" charset="0"/>
                <a:cs typeface="Times New Roman" panose="02020603050405020304" pitchFamily="18" charset="0"/>
              </a:rPr>
              <a:t>nghiêng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kép</a:t>
            </a:r>
            <a:endParaRPr lang="en-US" sz="4400" dirty="0">
              <a:latin typeface="Times New Roman" panose="02020603050405020304" pitchFamily="18" charset="0"/>
              <a:cs typeface="Times New Roman" panose="02020603050405020304" pitchFamily="18" charset="0"/>
            </a:endParaRPr>
          </a:p>
          <a:p>
            <a:pPr marL="742950" indent="-742950" algn="just">
              <a:buAutoNum type="alphaUcPeriod"/>
            </a:pP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kép</a:t>
            </a:r>
            <a:endParaRPr lang="en-US" sz="4400" dirty="0">
              <a:latin typeface="Times New Roman" panose="02020603050405020304" pitchFamily="18" charset="0"/>
              <a:cs typeface="Times New Roman" panose="02020603050405020304" pitchFamily="18" charset="0"/>
            </a:endParaRPr>
          </a:p>
          <a:p>
            <a:pPr marL="742950" indent="-742950" algn="just">
              <a:buAutoNum type="alphaUcPeriod"/>
            </a:pP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endParaRPr lang="en-US" sz="4400" dirty="0">
              <a:latin typeface="Times New Roman" panose="02020603050405020304" pitchFamily="18" charset="0"/>
              <a:cs typeface="Times New Roman" panose="02020603050405020304" pitchFamily="18" charset="0"/>
            </a:endParaRPr>
          </a:p>
          <a:p>
            <a:pPr marL="742950" indent="-742950" algn="just">
              <a:buAutoNum type="alphaUcPeriod"/>
            </a:pP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kèm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minh </a:t>
            </a:r>
            <a:r>
              <a:rPr lang="en-US" sz="4400" dirty="0" err="1">
                <a:latin typeface="Times New Roman" panose="02020603050405020304" pitchFamily="18" charset="0"/>
                <a:cs typeface="Times New Roman" panose="02020603050405020304" pitchFamily="18" charset="0"/>
              </a:rPr>
              <a:t>họa</a:t>
            </a:r>
            <a:endParaRPr lang="en-US" sz="4400"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4869" y="4625130"/>
            <a:ext cx="954172" cy="95417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6140" y="5945901"/>
            <a:ext cx="954172" cy="954172"/>
          </a:xfrm>
          <a:prstGeom prst="rect">
            <a:avLst/>
          </a:prstGeom>
        </p:spPr>
      </p:pic>
      <p:pic>
        <p:nvPicPr>
          <p:cNvPr id="16" name="Picture 15"/>
          <p:cNvPicPr>
            <a:picLocks noChangeAspect="1"/>
          </p:cNvPicPr>
          <p:nvPr/>
        </p:nvPicPr>
        <p:blipFill>
          <a:blip r:embed="rId6"/>
          <a:stretch>
            <a:fillRect/>
          </a:stretch>
        </p:blipFill>
        <p:spPr>
          <a:xfrm>
            <a:off x="5714703" y="1522409"/>
            <a:ext cx="6858594" cy="2066723"/>
          </a:xfrm>
          <a:prstGeom prst="rect">
            <a:avLst/>
          </a:prstGeom>
        </p:spPr>
      </p:pic>
    </p:spTree>
    <p:extLst>
      <p:ext uri="{BB962C8B-B14F-4D97-AF65-F5344CB8AC3E}">
        <p14:creationId xmlns:p14="http://schemas.microsoft.com/office/powerpoint/2010/main" val="210691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17239" r="49952"/>
          <a:stretch>
            <a:fillRect/>
          </a:stretch>
        </p:blipFill>
        <p:spPr>
          <a:xfrm rot="5511660">
            <a:off x="-443289" y="-6129229"/>
            <a:ext cx="16642970" cy="2269548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557" y="741510"/>
            <a:ext cx="4319886" cy="10433034"/>
          </a:xfrm>
          <a:prstGeom prst="rect">
            <a:avLst/>
          </a:prstGeom>
        </p:spPr>
      </p:pic>
      <p:sp>
        <p:nvSpPr>
          <p:cNvPr id="10" name="TextBox 9"/>
          <p:cNvSpPr txBox="1"/>
          <p:nvPr/>
        </p:nvSpPr>
        <p:spPr>
          <a:xfrm>
            <a:off x="2992329" y="1658882"/>
            <a:ext cx="11866671"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Do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in </a:t>
            </a:r>
            <a:r>
              <a:rPr lang="en-US" sz="4400" dirty="0" err="1">
                <a:latin typeface="Times New Roman" panose="02020603050405020304" pitchFamily="18" charset="0"/>
                <a:cs typeface="Times New Roman" panose="02020603050405020304" pitchFamily="18" charset="0"/>
              </a:rPr>
              <a:t>nghiêng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2957924" y="4488889"/>
            <a:ext cx="11901076" cy="4154984"/>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phạm</a:t>
            </a:r>
            <a:r>
              <a:rPr lang="en-US" sz="4400" dirty="0">
                <a:latin typeface="Times New Roman" panose="02020603050405020304" pitchFamily="18" charset="0"/>
                <a:cs typeface="Times New Roman" panose="02020603050405020304" pitchFamily="18" charset="0"/>
              </a:rPr>
              <a:t> vi </a:t>
            </a:r>
            <a:r>
              <a:rPr lang="en-US" sz="4400" dirty="0" err="1">
                <a:latin typeface="Times New Roman" panose="02020603050405020304" pitchFamily="18" charset="0"/>
                <a:cs typeface="Times New Roman" panose="02020603050405020304" pitchFamily="18" charset="0"/>
              </a:rPr>
              <a:t>hẹp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a:t>
            </a:r>
          </a:p>
        </p:txBody>
      </p:sp>
      <p:pic>
        <p:nvPicPr>
          <p:cNvPr id="12" name="Picture 11"/>
          <p:cNvPicPr>
            <a:picLocks noChangeAspect="1"/>
          </p:cNvPicPr>
          <p:nvPr/>
        </p:nvPicPr>
        <p:blipFill>
          <a:blip r:embed="rId6"/>
          <a:stretch>
            <a:fillRect/>
          </a:stretch>
        </p:blipFill>
        <p:spPr>
          <a:xfrm>
            <a:off x="2592509" y="-13586"/>
            <a:ext cx="12595428" cy="1774090"/>
          </a:xfrm>
          <a:prstGeom prst="rect">
            <a:avLst/>
          </a:prstGeom>
        </p:spPr>
      </p:pic>
    </p:spTree>
    <p:extLst>
      <p:ext uri="{BB962C8B-B14F-4D97-AF65-F5344CB8AC3E}">
        <p14:creationId xmlns:p14="http://schemas.microsoft.com/office/powerpoint/2010/main" val="320913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p:cNvPicPr>
          <p:nvPr/>
        </p:nvPicPr>
        <p:blipFill>
          <a:blip r:embed="rId3"/>
          <a:srcRect t="2278" r="63623" b="20970"/>
          <a:stretch>
            <a:fillRect/>
          </a:stretch>
        </p:blipFill>
        <p:spPr>
          <a:xfrm>
            <a:off x="1718363" y="2524345"/>
            <a:ext cx="6130237" cy="8583130"/>
          </a:xfrm>
          <a:prstGeom prst="rect">
            <a:avLst/>
          </a:prstGeom>
        </p:spPr>
      </p:pic>
      <p:pic>
        <p:nvPicPr>
          <p:cNvPr id="12" name="Picture 9"/>
          <p:cNvPicPr>
            <a:picLocks noChangeAspect="1"/>
          </p:cNvPicPr>
          <p:nvPr/>
        </p:nvPicPr>
        <p:blipFill>
          <a:blip r:embed="rId3"/>
          <a:srcRect l="44337" r="7950"/>
          <a:stretch>
            <a:fillRect/>
          </a:stretch>
        </p:blipFill>
        <p:spPr>
          <a:xfrm>
            <a:off x="8077200" y="2877875"/>
            <a:ext cx="7630954" cy="8229600"/>
          </a:xfrm>
          <a:prstGeom prst="rect">
            <a:avLst/>
          </a:prstGeom>
        </p:spPr>
      </p:pic>
      <p:pic>
        <p:nvPicPr>
          <p:cNvPr id="3" name="Picture 3"/>
          <p:cNvPicPr>
            <a:picLocks noChangeAspect="1"/>
          </p:cNvPicPr>
          <p:nvPr/>
        </p:nvPicPr>
        <p:blipFill>
          <a:blip r:embed="rId4"/>
          <a:srcRect l="17239" r="49952"/>
          <a:stretch>
            <a:fillRect/>
          </a:stretch>
        </p:blipFill>
        <p:spPr>
          <a:xfrm>
            <a:off x="-759906" y="-6210300"/>
            <a:ext cx="20648106" cy="9555120"/>
          </a:xfrm>
          <a:prstGeom prst="rect">
            <a:avLst/>
          </a:prstGeom>
        </p:spPr>
      </p:pic>
      <p:sp>
        <p:nvSpPr>
          <p:cNvPr id="10" name="TextBox 9"/>
          <p:cNvSpPr txBox="1"/>
          <p:nvPr/>
        </p:nvSpPr>
        <p:spPr>
          <a:xfrm>
            <a:off x="2514964" y="3956802"/>
            <a:ext cx="4876436"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8424811" y="3956802"/>
            <a:ext cx="7066223" cy="6186309"/>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a:t>
            </a:r>
          </a:p>
        </p:txBody>
      </p:sp>
      <p:pic>
        <p:nvPicPr>
          <p:cNvPr id="7" name="Picture 23"/>
          <p:cNvPicPr>
            <a:picLocks noChangeAspect="1"/>
          </p:cNvPicPr>
          <p:nvPr/>
        </p:nvPicPr>
        <p:blipFill>
          <a:blip r:embed="rId5"/>
          <a:srcRect/>
          <a:stretch>
            <a:fillRect/>
          </a:stretch>
        </p:blipFill>
        <p:spPr>
          <a:xfrm flipH="1">
            <a:off x="15049933" y="379660"/>
            <a:ext cx="5059067" cy="9907340"/>
          </a:xfrm>
          <a:prstGeom prst="rect">
            <a:avLst/>
          </a:prstGeom>
        </p:spPr>
      </p:pic>
      <p:pic>
        <p:nvPicPr>
          <p:cNvPr id="2" name="Picture 1"/>
          <p:cNvPicPr>
            <a:picLocks noChangeAspect="1"/>
          </p:cNvPicPr>
          <p:nvPr/>
        </p:nvPicPr>
        <p:blipFill>
          <a:blip r:embed="rId6"/>
          <a:stretch>
            <a:fillRect/>
          </a:stretch>
        </p:blipFill>
        <p:spPr>
          <a:xfrm>
            <a:off x="2226617" y="0"/>
            <a:ext cx="12595428" cy="1774090"/>
          </a:xfrm>
          <a:prstGeom prst="rect">
            <a:avLst/>
          </a:prstGeom>
        </p:spPr>
      </p:pic>
    </p:spTree>
    <p:extLst>
      <p:ext uri="{BB962C8B-B14F-4D97-AF65-F5344CB8AC3E}">
        <p14:creationId xmlns:p14="http://schemas.microsoft.com/office/powerpoint/2010/main" val="327825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10477" b="10477"/>
          <a:stretch>
            <a:fillRect/>
          </a:stretch>
        </p:blipFill>
        <p:spPr>
          <a:xfrm rot="-10800000">
            <a:off x="-1073369" y="2806970"/>
            <a:ext cx="20533273" cy="4673060"/>
          </a:xfrm>
          <a:prstGeom prst="rect">
            <a:avLst/>
          </a:prstGeom>
        </p:spPr>
      </p:pic>
      <p:pic>
        <p:nvPicPr>
          <p:cNvPr id="5" name="Picture 5"/>
          <p:cNvPicPr>
            <a:picLocks noChangeAspect="1"/>
          </p:cNvPicPr>
          <p:nvPr/>
        </p:nvPicPr>
        <p:blipFill>
          <a:blip r:embed="rId4"/>
          <a:srcRect/>
          <a:stretch>
            <a:fillRect/>
          </a:stretch>
        </p:blipFill>
        <p:spPr>
          <a:xfrm rot="387957">
            <a:off x="-587573" y="2274410"/>
            <a:ext cx="5508574" cy="8938863"/>
          </a:xfrm>
          <a:prstGeom prst="rect">
            <a:avLst/>
          </a:prstGeom>
        </p:spPr>
      </p:pic>
      <p:grpSp>
        <p:nvGrpSpPr>
          <p:cNvPr id="6" name="Group 6"/>
          <p:cNvGrpSpPr/>
          <p:nvPr/>
        </p:nvGrpSpPr>
        <p:grpSpPr>
          <a:xfrm>
            <a:off x="14068389" y="3333343"/>
            <a:ext cx="3190911" cy="3620315"/>
            <a:chOff x="0" y="0"/>
            <a:chExt cx="4254548" cy="4827086"/>
          </a:xfrm>
        </p:grpSpPr>
        <p:pic>
          <p:nvPicPr>
            <p:cNvPr id="7" name="Picture 7"/>
            <p:cNvPicPr>
              <a:picLocks noChangeAspect="1"/>
            </p:cNvPicPr>
            <p:nvPr/>
          </p:nvPicPr>
          <p:blipFill>
            <a:blip r:embed="rId5"/>
            <a:srcRect/>
            <a:stretch>
              <a:fillRect/>
            </a:stretch>
          </p:blipFill>
          <p:spPr>
            <a:xfrm rot="1663386">
              <a:off x="666973" y="473381"/>
              <a:ext cx="2920603" cy="3588169"/>
            </a:xfrm>
            <a:prstGeom prst="rect">
              <a:avLst/>
            </a:prstGeom>
          </p:spPr>
        </p:pic>
        <p:pic>
          <p:nvPicPr>
            <p:cNvPr id="8" name="Picture 8"/>
            <p:cNvPicPr>
              <a:picLocks noChangeAspect="1"/>
            </p:cNvPicPr>
            <p:nvPr/>
          </p:nvPicPr>
          <p:blipFill>
            <a:blip r:embed="rId6"/>
            <a:srcRect/>
            <a:stretch>
              <a:fillRect/>
            </a:stretch>
          </p:blipFill>
          <p:spPr>
            <a:xfrm rot="1649904">
              <a:off x="936181" y="2050569"/>
              <a:ext cx="2655602" cy="2180787"/>
            </a:xfrm>
            <a:prstGeom prst="rect">
              <a:avLst/>
            </a:prstGeom>
          </p:spPr>
        </p:pic>
        <p:pic>
          <p:nvPicPr>
            <p:cNvPr id="9" name="Picture 9"/>
            <p:cNvPicPr>
              <a:picLocks noChangeAspect="1"/>
            </p:cNvPicPr>
            <p:nvPr/>
          </p:nvPicPr>
          <p:blipFill>
            <a:blip r:embed="rId7"/>
            <a:srcRect/>
            <a:stretch>
              <a:fillRect/>
            </a:stretch>
          </p:blipFill>
          <p:spPr>
            <a:xfrm rot="1319545">
              <a:off x="650720" y="3142043"/>
              <a:ext cx="2714006" cy="1221303"/>
            </a:xfrm>
            <a:prstGeom prst="rect">
              <a:avLst/>
            </a:prstGeom>
          </p:spPr>
        </p:pic>
      </p:grpSp>
      <p:pic>
        <p:nvPicPr>
          <p:cNvPr id="10" name="Picture 9"/>
          <p:cNvPicPr>
            <a:picLocks noChangeAspect="1"/>
          </p:cNvPicPr>
          <p:nvPr/>
        </p:nvPicPr>
        <p:blipFill>
          <a:blip r:embed="rId8"/>
          <a:stretch>
            <a:fillRect/>
          </a:stretch>
        </p:blipFill>
        <p:spPr>
          <a:xfrm>
            <a:off x="2139089" y="2720130"/>
            <a:ext cx="14009822" cy="4846740"/>
          </a:xfrm>
          <a:prstGeom prst="rect">
            <a:avLst/>
          </a:prstGeom>
        </p:spPr>
      </p:pic>
    </p:spTree>
    <p:extLst>
      <p:ext uri="{BB962C8B-B14F-4D97-AF65-F5344CB8AC3E}">
        <p14:creationId xmlns:p14="http://schemas.microsoft.com/office/powerpoint/2010/main" val="127335107"/>
      </p:ext>
    </p:extLst>
  </p:cSld>
  <p:clrMapOvr>
    <a:masterClrMapping/>
  </p:clrMapOvr>
  <p:transition spd="med">
    <p:pul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TotalTime>
  <Words>1992</Words>
  <Application>Microsoft Office PowerPoint</Application>
  <PresentationFormat>Custom</PresentationFormat>
  <Paragraphs>110</Paragraphs>
  <Slides>22</Slides>
  <Notes>22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Times New Roman</vt:lpstr>
      <vt:lpstr>Calibri</vt:lpstr>
      <vt:lpstr>#9Slide07 Itim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and White Scrapbook Elegant Company Profile Presentation</dc:title>
  <cp:lastModifiedBy>Hạnh Nguyễn</cp:lastModifiedBy>
  <cp:revision>38</cp:revision>
  <dcterms:created xsi:type="dcterms:W3CDTF">2006-08-16T00:00:00Z</dcterms:created>
  <dcterms:modified xsi:type="dcterms:W3CDTF">2025-09-23T03:11:37Z</dcterms:modified>
  <dc:identifier>DAFjynlq0zg</dc:identifier>
</cp:coreProperties>
</file>