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9" r:id="rId1"/>
  </p:sldMasterIdLst>
  <p:notesMasterIdLst>
    <p:notesMasterId r:id="rId29"/>
  </p:notesMasterIdLst>
  <p:sldIdLst>
    <p:sldId id="257" r:id="rId2"/>
    <p:sldId id="259" r:id="rId3"/>
    <p:sldId id="261" r:id="rId4"/>
    <p:sldId id="265" r:id="rId5"/>
    <p:sldId id="289" r:id="rId6"/>
    <p:sldId id="267" r:id="rId7"/>
    <p:sldId id="263" r:id="rId8"/>
    <p:sldId id="268" r:id="rId9"/>
    <p:sldId id="269" r:id="rId10"/>
    <p:sldId id="270" r:id="rId11"/>
    <p:sldId id="271" r:id="rId12"/>
    <p:sldId id="273" r:id="rId13"/>
    <p:sldId id="274" r:id="rId14"/>
    <p:sldId id="275" r:id="rId15"/>
    <p:sldId id="276" r:id="rId16"/>
    <p:sldId id="277" r:id="rId17"/>
    <p:sldId id="285" r:id="rId18"/>
    <p:sldId id="278" r:id="rId19"/>
    <p:sldId id="279" r:id="rId20"/>
    <p:sldId id="280" r:id="rId21"/>
    <p:sldId id="282" r:id="rId22"/>
    <p:sldId id="281" r:id="rId23"/>
    <p:sldId id="283" r:id="rId24"/>
    <p:sldId id="286" r:id="rId25"/>
    <p:sldId id="290" r:id="rId26"/>
    <p:sldId id="287" r:id="rId27"/>
    <p:sldId id="29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99"/>
    <a:srgbClr val="66CCFF"/>
    <a:srgbClr val="33CCCC"/>
    <a:srgbClr val="F8CFC8"/>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8CCC-1C1A-42E0-8104-2CEAC8B35DA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BC28FE4F-DAB4-4FC9-816E-934AACFB3D6B}">
      <dgm:prSet/>
      <dgm:spPr>
        <a:noFill/>
        <a:ln>
          <a:solidFill>
            <a:srgbClr val="00B050"/>
          </a:solidFill>
        </a:ln>
      </dgm:spPr>
      <dgm:t>
        <a:bodyPr/>
        <a:lstStyle/>
        <a:p>
          <a:pPr rtl="0"/>
          <a:r>
            <a:rPr lang="en-US" b="1" i="1" smtClean="0">
              <a:solidFill>
                <a:srgbClr val="FF0000"/>
              </a:solidFill>
            </a:rPr>
            <a:t>CHỦ ĐỀ 6: GIẢI QUYẾT VẤN ĐỀ VỚI SỰ TRỢ GIÚP CỦA MÁY TÍNH</a:t>
          </a:r>
          <a:endParaRPr lang="vi-VN" b="1" i="1">
            <a:solidFill>
              <a:srgbClr val="FF0000"/>
            </a:solidFill>
          </a:endParaRPr>
        </a:p>
      </dgm:t>
    </dgm:pt>
    <dgm:pt modelId="{EAD6F36F-A3BC-4209-A247-220015E93B5B}" type="parTrans" cxnId="{3E9943C4-14E4-4E86-B353-151646E2A378}">
      <dgm:prSet/>
      <dgm:spPr/>
      <dgm:t>
        <a:bodyPr/>
        <a:lstStyle/>
        <a:p>
          <a:endParaRPr lang="en-US"/>
        </a:p>
      </dgm:t>
    </dgm:pt>
    <dgm:pt modelId="{B856ED60-3AB3-4E9F-87F5-D423821F8D41}" type="sibTrans" cxnId="{3E9943C4-14E4-4E86-B353-151646E2A378}">
      <dgm:prSet/>
      <dgm:spPr/>
      <dgm:t>
        <a:bodyPr/>
        <a:lstStyle/>
        <a:p>
          <a:endParaRPr lang="en-US"/>
        </a:p>
      </dgm:t>
    </dgm:pt>
    <dgm:pt modelId="{74B07693-635E-4C50-9A6F-8298377DF7DA}" type="pres">
      <dgm:prSet presAssocID="{034C8CCC-1C1A-42E0-8104-2CEAC8B35DA0}" presName="cycle" presStyleCnt="0">
        <dgm:presLayoutVars>
          <dgm:dir/>
          <dgm:resizeHandles val="exact"/>
        </dgm:presLayoutVars>
      </dgm:prSet>
      <dgm:spPr/>
      <dgm:t>
        <a:bodyPr/>
        <a:lstStyle/>
        <a:p>
          <a:endParaRPr lang="en-US"/>
        </a:p>
      </dgm:t>
    </dgm:pt>
    <dgm:pt modelId="{25192298-984D-4753-B791-B57526632F03}" type="pres">
      <dgm:prSet presAssocID="{BC28FE4F-DAB4-4FC9-816E-934AACFB3D6B}" presName="node" presStyleLbl="node1" presStyleIdx="0" presStyleCnt="1" custScaleX="774291">
        <dgm:presLayoutVars>
          <dgm:bulletEnabled val="1"/>
        </dgm:presLayoutVars>
      </dgm:prSet>
      <dgm:spPr/>
      <dgm:t>
        <a:bodyPr/>
        <a:lstStyle/>
        <a:p>
          <a:endParaRPr lang="en-US"/>
        </a:p>
      </dgm:t>
    </dgm:pt>
  </dgm:ptLst>
  <dgm:cxnLst>
    <dgm:cxn modelId="{6F888BFC-86DC-450C-9DED-C012BE495091}" type="presOf" srcId="{BC28FE4F-DAB4-4FC9-816E-934AACFB3D6B}" destId="{25192298-984D-4753-B791-B57526632F03}" srcOrd="0" destOrd="0" presId="urn:microsoft.com/office/officeart/2005/8/layout/cycle2"/>
    <dgm:cxn modelId="{A1CFE0D2-97E7-4E10-B5C1-2664697D9DDD}" type="presOf" srcId="{034C8CCC-1C1A-42E0-8104-2CEAC8B35DA0}" destId="{74B07693-635E-4C50-9A6F-8298377DF7DA}" srcOrd="0" destOrd="0" presId="urn:microsoft.com/office/officeart/2005/8/layout/cycle2"/>
    <dgm:cxn modelId="{3E9943C4-14E4-4E86-B353-151646E2A378}" srcId="{034C8CCC-1C1A-42E0-8104-2CEAC8B35DA0}" destId="{BC28FE4F-DAB4-4FC9-816E-934AACFB3D6B}" srcOrd="0" destOrd="0" parTransId="{EAD6F36F-A3BC-4209-A247-220015E93B5B}" sibTransId="{B856ED60-3AB3-4E9F-87F5-D423821F8D41}"/>
    <dgm:cxn modelId="{2E063C28-EE2D-4A6D-867B-CB39111673CC}" type="presParOf" srcId="{74B07693-635E-4C50-9A6F-8298377DF7DA}" destId="{25192298-984D-4753-B791-B57526632F0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192298-984D-4753-B791-B57526632F03}">
      <dsp:nvSpPr>
        <dsp:cNvPr id="0" name=""/>
        <dsp:cNvSpPr/>
      </dsp:nvSpPr>
      <dsp:spPr>
        <a:xfrm>
          <a:off x="0" y="49"/>
          <a:ext cx="8340040" cy="1077119"/>
        </a:xfrm>
        <a:prstGeom prst="ellipse">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i="1" kern="1200" smtClean="0">
              <a:solidFill>
                <a:srgbClr val="FF0000"/>
              </a:solidFill>
            </a:rPr>
            <a:t>CHỦ ĐỀ 6: GIẢI QUYẾT VẤN ĐỀ VỚI SỰ TRỢ GIÚP CỦA MÁY TÍNH</a:t>
          </a:r>
          <a:endParaRPr lang="vi-VN" sz="2500" b="1" i="1" kern="1200">
            <a:solidFill>
              <a:srgbClr val="FF0000"/>
            </a:solidFill>
          </a:endParaRPr>
        </a:p>
      </dsp:txBody>
      <dsp:txXfrm>
        <a:off x="1221371" y="157789"/>
        <a:ext cx="5897298" cy="7616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13C181D-DC3E-420A-83C8-C8F45D702977}" type="datetimeFigureOut">
              <a:rPr lang="en-US"/>
              <a:pPr>
                <a:defRPr/>
              </a:pPr>
              <a:t>5/22/2025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BE22251-0A36-4146-B476-536A723BFF58}" type="slidenum">
              <a:rPr lang="en-US"/>
              <a:pPr>
                <a:defRPr/>
              </a:pPr>
              <a:t>‹#›</a:t>
            </a:fld>
            <a:endParaRPr lang="en-US"/>
          </a:p>
        </p:txBody>
      </p:sp>
    </p:spTree>
    <p:extLst>
      <p:ext uri="{BB962C8B-B14F-4D97-AF65-F5344CB8AC3E}">
        <p14:creationId xmlns:p14="http://schemas.microsoft.com/office/powerpoint/2010/main" val="41438897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FE578BE-634A-4B31-B583-28035A7C6764}" type="datetimeFigureOut">
              <a:rPr lang="en-US" smtClean="0"/>
              <a:pPr>
                <a:defRPr/>
              </a:pPr>
              <a:t>5/22/2025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38D8682-93AD-4FB5-8F09-8D93B90906D0}" type="slidenum">
              <a:rPr lang="en-US" smtClean="0"/>
              <a:pPr>
                <a:defRPr/>
              </a:pPr>
              <a:t>‹#›</a:t>
            </a:fld>
            <a:endParaRPr lang="en-US"/>
          </a:p>
        </p:txBody>
      </p:sp>
    </p:spTree>
    <p:extLst>
      <p:ext uri="{BB962C8B-B14F-4D97-AF65-F5344CB8AC3E}">
        <p14:creationId xmlns:p14="http://schemas.microsoft.com/office/powerpoint/2010/main" val="185768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98226D1-DFFF-4ABF-A2F6-9BFDD08BC9CF}" type="datetimeFigureOut">
              <a:rPr lang="en-US" smtClean="0"/>
              <a:pPr>
                <a:defRPr/>
              </a:pPr>
              <a:t>5/22/2025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75C67-2919-4537-9484-96DBC6DE7134}" type="slidenum">
              <a:rPr lang="en-US" smtClean="0"/>
              <a:pPr>
                <a:defRPr/>
              </a:pPr>
              <a:t>‹#›</a:t>
            </a:fld>
            <a:endParaRPr lang="en-US"/>
          </a:p>
        </p:txBody>
      </p:sp>
    </p:spTree>
    <p:extLst>
      <p:ext uri="{BB962C8B-B14F-4D97-AF65-F5344CB8AC3E}">
        <p14:creationId xmlns:p14="http://schemas.microsoft.com/office/powerpoint/2010/main" val="1029379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8887AE8-06A4-459D-97A9-CAE49F5304D7}" type="datetimeFigureOut">
              <a:rPr lang="en-US" smtClean="0"/>
              <a:pPr>
                <a:defRPr/>
              </a:pPr>
              <a:t>5/22/2025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9B69980-14EB-449E-92CA-A56281DD1062}" type="slidenum">
              <a:rPr lang="en-US" smtClean="0"/>
              <a:pPr>
                <a:defRPr/>
              </a:pPr>
              <a:t>‹#›</a:t>
            </a:fld>
            <a:endParaRPr lang="en-US"/>
          </a:p>
        </p:txBody>
      </p:sp>
    </p:spTree>
    <p:extLst>
      <p:ext uri="{BB962C8B-B14F-4D97-AF65-F5344CB8AC3E}">
        <p14:creationId xmlns:p14="http://schemas.microsoft.com/office/powerpoint/2010/main" val="341077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360D731-D3D9-4ED2-B598-3A4261CD0E3A}" type="datetimeFigureOut">
              <a:rPr lang="en-US" smtClean="0"/>
              <a:pPr>
                <a:defRPr/>
              </a:pPr>
              <a:t>5/22/2025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1B0657-6C3C-4A00-BFAD-5827704F48F9}" type="slidenum">
              <a:rPr lang="en-US" smtClean="0"/>
              <a:pPr>
                <a:defRPr/>
              </a:pPr>
              <a:t>‹#›</a:t>
            </a:fld>
            <a:endParaRPr lang="en-US"/>
          </a:p>
        </p:txBody>
      </p:sp>
    </p:spTree>
    <p:extLst>
      <p:ext uri="{BB962C8B-B14F-4D97-AF65-F5344CB8AC3E}">
        <p14:creationId xmlns:p14="http://schemas.microsoft.com/office/powerpoint/2010/main" val="234627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C17067F5-2BF9-4A13-9FC9-DAD0FD174A6E}" type="datetimeFigureOut">
              <a:rPr lang="en-US" smtClean="0"/>
              <a:pPr>
                <a:defRPr/>
              </a:pPr>
              <a:t>5/22/2025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0E038-71E5-4054-B1D6-4CF395F5E253}" type="slidenum">
              <a:rPr lang="en-US" smtClean="0"/>
              <a:pPr>
                <a:defRPr/>
              </a:pPr>
              <a:t>‹#›</a:t>
            </a:fld>
            <a:endParaRPr lang="en-US"/>
          </a:p>
        </p:txBody>
      </p:sp>
    </p:spTree>
    <p:extLst>
      <p:ext uri="{BB962C8B-B14F-4D97-AF65-F5344CB8AC3E}">
        <p14:creationId xmlns:p14="http://schemas.microsoft.com/office/powerpoint/2010/main" val="373585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BE222CEF-47BE-4388-B28C-4174F5F41B8B}" type="datetimeFigureOut">
              <a:rPr lang="en-US" smtClean="0"/>
              <a:pPr>
                <a:defRPr/>
              </a:pPr>
              <a:t>5/22/2025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026EC59-673A-453C-B02B-353DF6FAD9A4}" type="slidenum">
              <a:rPr lang="en-US" smtClean="0"/>
              <a:pPr>
                <a:defRPr/>
              </a:pPr>
              <a:t>‹#›</a:t>
            </a:fld>
            <a:endParaRPr lang="en-US"/>
          </a:p>
        </p:txBody>
      </p:sp>
    </p:spTree>
    <p:extLst>
      <p:ext uri="{BB962C8B-B14F-4D97-AF65-F5344CB8AC3E}">
        <p14:creationId xmlns:p14="http://schemas.microsoft.com/office/powerpoint/2010/main" val="187409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ED5B927-8940-4DA0-9164-55F88BEC9251}" type="datetimeFigureOut">
              <a:rPr lang="en-US" smtClean="0"/>
              <a:pPr>
                <a:defRPr/>
              </a:pPr>
              <a:t>5/22/2025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D0FC44A-9CC9-4487-BCC3-2B9F6E230673}" type="slidenum">
              <a:rPr lang="en-US" smtClean="0"/>
              <a:pPr>
                <a:defRPr/>
              </a:pPr>
              <a:t>‹#›</a:t>
            </a:fld>
            <a:endParaRPr lang="en-US"/>
          </a:p>
        </p:txBody>
      </p:sp>
    </p:spTree>
    <p:extLst>
      <p:ext uri="{BB962C8B-B14F-4D97-AF65-F5344CB8AC3E}">
        <p14:creationId xmlns:p14="http://schemas.microsoft.com/office/powerpoint/2010/main" val="388838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9047A55A-8A48-4C3E-9524-12F3B1CAD6AF}" type="datetimeFigureOut">
              <a:rPr lang="en-US" smtClean="0"/>
              <a:pPr>
                <a:defRPr/>
              </a:pPr>
              <a:t>5/22/2025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9423A7-93EA-423E-8C52-D01C362C5055}" type="slidenum">
              <a:rPr lang="en-US" smtClean="0"/>
              <a:pPr>
                <a:defRPr/>
              </a:pPr>
              <a:t>‹#›</a:t>
            </a:fld>
            <a:endParaRPr lang="en-US"/>
          </a:p>
        </p:txBody>
      </p:sp>
    </p:spTree>
    <p:extLst>
      <p:ext uri="{BB962C8B-B14F-4D97-AF65-F5344CB8AC3E}">
        <p14:creationId xmlns:p14="http://schemas.microsoft.com/office/powerpoint/2010/main" val="4080378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9532B4C-EF00-4086-8197-EFDD4375BB3C}" type="datetimeFigureOut">
              <a:rPr lang="en-US" smtClean="0"/>
              <a:pPr>
                <a:defRPr/>
              </a:pPr>
              <a:t>5/22/2025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70A66BC-C461-459F-853E-7277B41FA2A6}" type="slidenum">
              <a:rPr lang="en-US" smtClean="0"/>
              <a:pPr>
                <a:defRPr/>
              </a:pPr>
              <a:t>‹#›</a:t>
            </a:fld>
            <a:endParaRPr lang="en-US"/>
          </a:p>
        </p:txBody>
      </p:sp>
    </p:spTree>
    <p:extLst>
      <p:ext uri="{BB962C8B-B14F-4D97-AF65-F5344CB8AC3E}">
        <p14:creationId xmlns:p14="http://schemas.microsoft.com/office/powerpoint/2010/main" val="186942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08B0F81-A295-48BC-94B1-60360CAF139B}" type="datetimeFigureOut">
              <a:rPr lang="en-US" smtClean="0"/>
              <a:pPr>
                <a:defRPr/>
              </a:pPr>
              <a:t>5/22/2025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CFB1BBE-3C30-4EA1-8248-16DCE2CC13E4}" type="slidenum">
              <a:rPr lang="en-US" smtClean="0"/>
              <a:pPr>
                <a:defRPr/>
              </a:pPr>
              <a:t>‹#›</a:t>
            </a:fld>
            <a:endParaRPr lang="en-US"/>
          </a:p>
        </p:txBody>
      </p:sp>
    </p:spTree>
    <p:extLst>
      <p:ext uri="{BB962C8B-B14F-4D97-AF65-F5344CB8AC3E}">
        <p14:creationId xmlns:p14="http://schemas.microsoft.com/office/powerpoint/2010/main" val="1618813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1878798-0B69-4900-B9A9-FE6203655908}" type="datetimeFigureOut">
              <a:rPr lang="en-US" smtClean="0"/>
              <a:pPr>
                <a:defRPr/>
              </a:pPr>
              <a:t>5/22/2025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ABCFAE8-EB8C-4DE8-B597-2BA324F5BA06}" type="slidenum">
              <a:rPr lang="en-US" smtClean="0"/>
              <a:pPr>
                <a:defRPr/>
              </a:pPr>
              <a:t>‹#›</a:t>
            </a:fld>
            <a:endParaRPr lang="en-US"/>
          </a:p>
        </p:txBody>
      </p:sp>
    </p:spTree>
    <p:extLst>
      <p:ext uri="{BB962C8B-B14F-4D97-AF65-F5344CB8AC3E}">
        <p14:creationId xmlns:p14="http://schemas.microsoft.com/office/powerpoint/2010/main" val="15381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EB341A9-C722-41E8-A178-2442DA73DCFD}" type="datetimeFigureOut">
              <a:rPr lang="en-US" smtClean="0"/>
              <a:pPr>
                <a:defRPr/>
              </a:pPr>
              <a:t>5/22/2025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51DF385-5483-42FD-A8A4-0F5D3067CC09}" type="slidenum">
              <a:rPr lang="en-US" smtClean="0"/>
              <a:pPr>
                <a:defRPr/>
              </a:pPr>
              <a:t>‹#›</a:t>
            </a:fld>
            <a:endParaRPr lang="en-US"/>
          </a:p>
        </p:txBody>
      </p:sp>
    </p:spTree>
    <p:extLst>
      <p:ext uri="{BB962C8B-B14F-4D97-AF65-F5344CB8AC3E}">
        <p14:creationId xmlns:p14="http://schemas.microsoft.com/office/powerpoint/2010/main" val="1810499919"/>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19.gif"/><Relationship Id="rId5" Type="http://schemas.openxmlformats.org/officeDocument/2006/relationships/slide" Target="slide21.xml"/><Relationship Id="rId10" Type="http://schemas.openxmlformats.org/officeDocument/2006/relationships/slide" Target="slide25.xml"/><Relationship Id="rId4" Type="http://schemas.openxmlformats.org/officeDocument/2006/relationships/slide" Target="slide20.xml"/><Relationship Id="rId9" Type="http://schemas.openxmlformats.org/officeDocument/2006/relationships/image" Target="../media/image18.gi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8"/>
            <a:ext cx="7467600" cy="868362"/>
          </a:xfrm>
        </p:spPr>
        <p:txBody>
          <a:bodyPr>
            <a:normAutofit fontScale="90000"/>
          </a:bodyPr>
          <a:lstStyle/>
          <a:p>
            <a:pPr algn="ctr" eaLnBrk="1" fontAlgn="auto" hangingPunct="1">
              <a:spcAft>
                <a:spcPts val="0"/>
              </a:spcAft>
              <a:defRPr/>
            </a:pPr>
            <a:r>
              <a:rPr lang="en-US" b="1" smtClean="0">
                <a:solidFill>
                  <a:srgbClr val="FF0000"/>
                </a:solidFill>
                <a:latin typeface="Times New Roman" pitchFamily="18" charset="0"/>
                <a:cs typeface="Times New Roman" pitchFamily="18" charset="0"/>
              </a:rPr>
              <a:t>TRÒ CHƠI </a:t>
            </a:r>
            <a:br>
              <a:rPr lang="en-US" b="1"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ĐÔNG – TÂY – NAM – BẮC</a:t>
            </a:r>
            <a:endParaRPr lang="en-US" b="1">
              <a:solidFill>
                <a:srgbClr val="FF0000"/>
              </a:solidFill>
              <a:latin typeface="Times New Roman" pitchFamily="18" charset="0"/>
              <a:cs typeface="Times New Roman" pitchFamily="18" charset="0"/>
            </a:endParaRPr>
          </a:p>
        </p:txBody>
      </p:sp>
      <p:sp>
        <p:nvSpPr>
          <p:cNvPr id="10243" name="TextBox 4"/>
          <p:cNvSpPr txBox="1">
            <a:spLocks noChangeArrowheads="1"/>
          </p:cNvSpPr>
          <p:nvPr/>
        </p:nvSpPr>
        <p:spPr bwMode="auto">
          <a:xfrm>
            <a:off x="214313" y="2428875"/>
            <a:ext cx="8572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Em hãy gấp hình trò chơi Đông – Tây – Nam – Bắc. Sau khi hoàn thành sản phẩm thống nhất cách làm sau đó ghi ra giấy hoạt động nhóm. Nhóm nào nhanh nhất sẽ lên trình bày còn các nhóm khác sẽ nhận xét bổ sung cho nhóm bạn.</a:t>
            </a:r>
          </a:p>
          <a:p>
            <a:pPr algn="ctr" eaLnBrk="1" hangingPunct="1"/>
            <a:r>
              <a:rPr lang="en-US" sz="2800">
                <a:latin typeface="Times New Roman" pitchFamily="18" charset="0"/>
                <a:cs typeface="Times New Roman" pitchFamily="18" charset="0"/>
              </a:rPr>
              <a:t>Thời gian hoạt động nhóm là 5 phút.</a:t>
            </a:r>
          </a:p>
        </p:txBody>
      </p:sp>
      <p:sp>
        <p:nvSpPr>
          <p:cNvPr id="10244" name="TextBox 6"/>
          <p:cNvSpPr txBox="1">
            <a:spLocks noChangeArrowheads="1"/>
          </p:cNvSpPr>
          <p:nvPr/>
        </p:nvSpPr>
        <p:spPr bwMode="auto">
          <a:xfrm>
            <a:off x="571500" y="104775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Chia lớp thành 4 nhóm mỗi nhóm tương ứng với 1 tổ</a:t>
            </a:r>
          </a:p>
        </p:txBody>
      </p:sp>
      <p:sp>
        <p:nvSpPr>
          <p:cNvPr id="8" name="Rectangle 7"/>
          <p:cNvSpPr/>
          <p:nvPr/>
        </p:nvSpPr>
        <p:spPr>
          <a:xfrm>
            <a:off x="1571604" y="1643050"/>
            <a:ext cx="5572164" cy="584775"/>
          </a:xfrm>
          <a:prstGeom prst="rect">
            <a:avLst/>
          </a:prstGeom>
          <a:noFill/>
        </p:spPr>
        <p:txBody>
          <a:bodyPr>
            <a:spAutoFit/>
          </a:bodyPr>
          <a:lstStyle/>
          <a:p>
            <a:pPr algn="ctr" fontAlgn="auto">
              <a:spcBef>
                <a:spcPts val="0"/>
              </a:spcBef>
              <a:spcAft>
                <a:spcPts val="0"/>
              </a:spcAft>
              <a:defRPr/>
            </a:pPr>
            <a:r>
              <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 tắc trò chơi như sau</a:t>
            </a:r>
            <a:endParaRPr lang="en-US" sz="3200" b="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5564024"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9461"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3189288"/>
            <a:ext cx="528637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II. Mô tả thuật toán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00063"/>
            <a:ext cx="12144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7"/>
          <p:cNvSpPr txBox="1">
            <a:spLocks noChangeArrowheads="1"/>
          </p:cNvSpPr>
          <p:nvPr/>
        </p:nvSpPr>
        <p:spPr bwMode="auto">
          <a:xfrm>
            <a:off x="1643063" y="571500"/>
            <a:ext cx="7072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285720" y="77490"/>
            <a:ext cx="8829598"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Thuật toán - Cách gấp trò chơi Đông – Tây – Nam – Bắc</a:t>
            </a:r>
          </a:p>
        </p:txBody>
      </p:sp>
      <p:sp>
        <p:nvSpPr>
          <p:cNvPr id="20485" name="TextBox 9"/>
          <p:cNvSpPr txBox="1">
            <a:spLocks noChangeArrowheads="1"/>
          </p:cNvSpPr>
          <p:nvPr/>
        </p:nvSpPr>
        <p:spPr bwMode="auto">
          <a:xfrm>
            <a:off x="1643063" y="1214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2: Gấp bốn góc của tờ giấy vào tâm.</a:t>
            </a:r>
          </a:p>
        </p:txBody>
      </p:sp>
      <p:pic>
        <p:nvPicPr>
          <p:cNvPr id="204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214438"/>
            <a:ext cx="121443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11"/>
          <p:cNvSpPr txBox="1">
            <a:spLocks noChangeArrowheads="1"/>
          </p:cNvSpPr>
          <p:nvPr/>
        </p:nvSpPr>
        <p:spPr bwMode="auto">
          <a:xfrm>
            <a:off x="1643063" y="1714500"/>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3: Lật mặt bên kia.</a:t>
            </a:r>
          </a:p>
        </p:txBody>
      </p:sp>
      <p:pic>
        <p:nvPicPr>
          <p:cNvPr id="204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857375"/>
            <a:ext cx="1143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286000"/>
            <a:ext cx="12144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313" y="2786063"/>
            <a:ext cx="11430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4313" y="3429000"/>
            <a:ext cx="928687"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6"/>
          <p:cNvSpPr txBox="1">
            <a:spLocks noChangeArrowheads="1"/>
          </p:cNvSpPr>
          <p:nvPr/>
        </p:nvSpPr>
        <p:spPr bwMode="auto">
          <a:xfrm>
            <a:off x="1643063" y="2214563"/>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4: Tiếp tục gấp bốn góc vào tâm.</a:t>
            </a:r>
          </a:p>
        </p:txBody>
      </p:sp>
      <p:sp>
        <p:nvSpPr>
          <p:cNvPr id="20493" name="TextBox 17"/>
          <p:cNvSpPr txBox="1">
            <a:spLocks noChangeArrowheads="1"/>
          </p:cNvSpPr>
          <p:nvPr/>
        </p:nvSpPr>
        <p:spPr bwMode="auto">
          <a:xfrm>
            <a:off x="1643063" y="2714625"/>
            <a:ext cx="75009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20494" name="TextBox 18"/>
          <p:cNvSpPr txBox="1">
            <a:spLocks noChangeArrowheads="1"/>
          </p:cNvSpPr>
          <p:nvPr/>
        </p:nvSpPr>
        <p:spPr bwMode="auto">
          <a:xfrm>
            <a:off x="1643063" y="3500438"/>
            <a:ext cx="6215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a:latin typeface="Times New Roman" pitchFamily="18" charset="0"/>
                <a:cs typeface="Times New Roman" pitchFamily="18" charset="0"/>
              </a:rPr>
              <a:t>Bước 6: Chỉnh sửa các nếp gấp.</a:t>
            </a:r>
          </a:p>
        </p:txBody>
      </p:sp>
      <p:sp>
        <p:nvSpPr>
          <p:cNvPr id="20495" name="TextBox 15"/>
          <p:cNvSpPr txBox="1">
            <a:spLocks noChangeArrowheads="1"/>
          </p:cNvSpPr>
          <p:nvPr/>
        </p:nvSpPr>
        <p:spPr bwMode="auto">
          <a:xfrm>
            <a:off x="714375" y="6215063"/>
            <a:ext cx="771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a:t>
            </a:r>
          </a:p>
        </p:txBody>
      </p:sp>
      <p:sp>
        <p:nvSpPr>
          <p:cNvPr id="20496" name="TextBox 16"/>
          <p:cNvSpPr txBox="1">
            <a:spLocks noChangeArrowheads="1"/>
          </p:cNvSpPr>
          <p:nvPr/>
        </p:nvSpPr>
        <p:spPr bwMode="auto">
          <a:xfrm>
            <a:off x="214313" y="4787900"/>
            <a:ext cx="8929687"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600"/>
              </a:spcBef>
              <a:spcAft>
                <a:spcPts val="600"/>
              </a:spcAft>
            </a:pPr>
            <a:r>
              <a:rPr lang="en-US" sz="2400">
                <a:latin typeface="Times New Roman" pitchFamily="18" charset="0"/>
                <a:cs typeface="Times New Roman" pitchFamily="18" charset="0"/>
              </a:rPr>
              <a:t>Câu 1: Ngoài cách trình bày thuật toán bằng ngôn ngữ tự nhiên trên, em còn biết cách nào khác không? Cách đó có hiệu quả không? Vì sao?</a:t>
            </a:r>
          </a:p>
          <a:p>
            <a:pPr eaLnBrk="1" hangingPunct="1">
              <a:spcBef>
                <a:spcPts val="600"/>
              </a:spcBef>
              <a:spcAft>
                <a:spcPts val="600"/>
              </a:spcAft>
            </a:pPr>
            <a:r>
              <a:rPr lang="en-US" sz="2400">
                <a:latin typeface="Times New Roman" pitchFamily="18" charset="0"/>
                <a:cs typeface="Times New Roman" pitchFamily="18" charset="0"/>
              </a:rPr>
              <a:t>Câu 2: Em hãy mô tả lại cách gấp hình trò chơi Đông – Tây – Nam – Bắc theo cách đó?</a:t>
            </a:r>
          </a:p>
        </p:txBody>
      </p:sp>
      <p:sp>
        <p:nvSpPr>
          <p:cNvPr id="17" name="Rectangle 16"/>
          <p:cNvSpPr/>
          <p:nvPr/>
        </p:nvSpPr>
        <p:spPr>
          <a:xfrm>
            <a:off x="928662" y="4002463"/>
            <a:ext cx="7572428"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i="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Hoạt động nhóm</a:t>
            </a:r>
            <a:r>
              <a:rPr lang="en-US" sz="2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2400">
                <a:ln w="11430"/>
                <a:effectLst>
                  <a:outerShdw blurRad="50800" dist="39000" dir="5460000" algn="tl">
                    <a:srgbClr val="000000">
                      <a:alpha val="38000"/>
                    </a:srgbClr>
                  </a:outerShdw>
                </a:effectLst>
                <a:latin typeface="Times New Roman" pitchFamily="18" charset="0"/>
                <a:cs typeface="Times New Roman" pitchFamily="18" charset="0"/>
              </a:rPr>
              <a:t>( thời gian: 10 phút)</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251450" y="1631950"/>
            <a:ext cx="2643188" cy="285750"/>
          </a:xfrm>
          <a:prstGeom prst="ellipse">
            <a:avLst/>
          </a:prstGeom>
          <a:solidFill>
            <a:schemeClr val="accent3">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sp>
        <p:nvSpPr>
          <p:cNvPr id="25" name="Parallelogram 24"/>
          <p:cNvSpPr/>
          <p:nvPr/>
        </p:nvSpPr>
        <p:spPr>
          <a:xfrm>
            <a:off x="4500563" y="2143125"/>
            <a:ext cx="4143375" cy="357188"/>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Tờ giấy hình vuông</a:t>
            </a:r>
          </a:p>
        </p:txBody>
      </p:sp>
      <p:sp>
        <p:nvSpPr>
          <p:cNvPr id="27" name="Rectangle 26"/>
          <p:cNvSpPr/>
          <p:nvPr/>
        </p:nvSpPr>
        <p:spPr>
          <a:xfrm>
            <a:off x="4214813" y="2786063"/>
            <a:ext cx="4714875" cy="525462"/>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hai đường chéo của hình vuông để tạo nếp gấp, mở tờ giấy ra.</a:t>
            </a:r>
          </a:p>
        </p:txBody>
      </p:sp>
      <p:sp>
        <p:nvSpPr>
          <p:cNvPr id="29" name="Rectangle 28"/>
          <p:cNvSpPr/>
          <p:nvPr/>
        </p:nvSpPr>
        <p:spPr>
          <a:xfrm>
            <a:off x="4233863" y="3579813"/>
            <a:ext cx="4676775" cy="369887"/>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Gấp bốn gốc của tờ giấy vào tâm.</a:t>
            </a:r>
          </a:p>
        </p:txBody>
      </p:sp>
      <p:sp>
        <p:nvSpPr>
          <p:cNvPr id="30" name="Rectangle 29"/>
          <p:cNvSpPr/>
          <p:nvPr/>
        </p:nvSpPr>
        <p:spPr>
          <a:xfrm>
            <a:off x="4214813" y="4214813"/>
            <a:ext cx="4714875" cy="28575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Lật mặt bên kia.</a:t>
            </a:r>
          </a:p>
        </p:txBody>
      </p:sp>
      <p:sp>
        <p:nvSpPr>
          <p:cNvPr id="31" name="Rectangle 30"/>
          <p:cNvSpPr/>
          <p:nvPr/>
        </p:nvSpPr>
        <p:spPr>
          <a:xfrm>
            <a:off x="4214813" y="4722813"/>
            <a:ext cx="4714875" cy="492125"/>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1600">
                <a:solidFill>
                  <a:schemeClr val="tx1"/>
                </a:solidFill>
                <a:latin typeface="Times New Roman" pitchFamily="18" charset="0"/>
                <a:cs typeface="Times New Roman" pitchFamily="18" charset="0"/>
              </a:rPr>
              <a:t>Đặt tờ giấy đã gấp nằm ngang, luồn ngón cái và ngón trỏ của hai tay vào bốn góc ở mặt dưới.</a:t>
            </a:r>
          </a:p>
        </p:txBody>
      </p:sp>
      <p:cxnSp>
        <p:nvCxnSpPr>
          <p:cNvPr id="35" name="Straight Arrow Connector 34"/>
          <p:cNvCxnSpPr/>
          <p:nvPr/>
        </p:nvCxnSpPr>
        <p:spPr>
          <a:xfrm rot="5400000">
            <a:off x="6504781" y="639683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219575" y="5397500"/>
            <a:ext cx="4705350" cy="317500"/>
          </a:xfrm>
          <a:prstGeom prst="rect">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Chỉnh sửa các nếp gấp</a:t>
            </a:r>
          </a:p>
        </p:txBody>
      </p:sp>
      <p:sp>
        <p:nvSpPr>
          <p:cNvPr id="37" name="Oval 36"/>
          <p:cNvSpPr/>
          <p:nvPr/>
        </p:nvSpPr>
        <p:spPr>
          <a:xfrm>
            <a:off x="5108575" y="6500813"/>
            <a:ext cx="2928938" cy="357187"/>
          </a:xfrm>
          <a:prstGeom prst="ellipse">
            <a:avLst/>
          </a:prstGeom>
          <a:solidFill>
            <a:schemeClr val="accent3">
              <a:lumMod val="20000"/>
              <a:lumOff val="8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sp>
        <p:nvSpPr>
          <p:cNvPr id="18" name="Parallelogram 17"/>
          <p:cNvSpPr/>
          <p:nvPr/>
        </p:nvSpPr>
        <p:spPr>
          <a:xfrm>
            <a:off x="4357688" y="5945188"/>
            <a:ext cx="4429125" cy="341312"/>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Hình trò chơi Đông – Tây – Nam – Bắc </a:t>
            </a:r>
          </a:p>
        </p:txBody>
      </p:sp>
      <p:pic>
        <p:nvPicPr>
          <p:cNvPr id="20" name="Picture 19" descr="C:\Users\Administrator\Documents\Lightshot\Screenshot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2571750"/>
            <a:ext cx="31432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20"/>
          <p:cNvSpPr txBox="1">
            <a:spLocks noChangeArrowheads="1"/>
          </p:cNvSpPr>
          <p:nvPr/>
        </p:nvSpPr>
        <p:spPr bwMode="auto">
          <a:xfrm>
            <a:off x="142875" y="1500188"/>
            <a:ext cx="4286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Câu 2:</a:t>
            </a:r>
            <a:r>
              <a:rPr lang="en-US" sz="2400">
                <a:latin typeface="Times New Roman" pitchFamily="18" charset="0"/>
                <a:cs typeface="Times New Roman" pitchFamily="18" charset="0"/>
              </a:rPr>
              <a:t> Sơ đồ khối mô tả cách gấp hình trò chơi Đông – Tây – Nam – Bắc.</a:t>
            </a:r>
          </a:p>
        </p:txBody>
      </p:sp>
      <p:cxnSp>
        <p:nvCxnSpPr>
          <p:cNvPr id="22" name="Straight Arrow Connector 21"/>
          <p:cNvCxnSpPr/>
          <p:nvPr/>
        </p:nvCxnSpPr>
        <p:spPr>
          <a:xfrm rot="5400000">
            <a:off x="6504781" y="5818982"/>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503194" y="53252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6503194" y="46108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6503194" y="409019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6503194" y="3461544"/>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a:off x="6503194" y="2632869"/>
            <a:ext cx="2079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6539706" y="1993107"/>
            <a:ext cx="2079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19"/>
          <p:cNvSpPr txBox="1">
            <a:spLocks noChangeArrowheads="1"/>
          </p:cNvSpPr>
          <p:nvPr/>
        </p:nvSpPr>
        <p:spPr bwMode="auto">
          <a:xfrm>
            <a:off x="142875" y="7938"/>
            <a:ext cx="8858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b="1">
                <a:latin typeface="Times New Roman" pitchFamily="18" charset="0"/>
                <a:cs typeface="Times New Roman" pitchFamily="18" charset="0"/>
              </a:rPr>
              <a:t>Câu 1:</a:t>
            </a:r>
            <a:r>
              <a:rPr lang="en-US" sz="2400">
                <a:latin typeface="Times New Roman" pitchFamily="18" charset="0"/>
                <a:cs typeface="Times New Roman" pitchFamily="18" charset="0"/>
              </a:rPr>
              <a:t> Người ta dùng sơ đồ tư duy, sơ đồ khối…để trình bày thuật toán. Đặc biệt việc sử dụng sơ đồ khối để mô tả thuật toán vì nó tuân theo một tiêu chuẩn quốc tế nên con người dù bất kể quốc gia nào cũng có thể hiểu.</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box(in)">
                                      <p:cBhvr>
                                        <p:cTn id="12" dur="500"/>
                                        <p:tgtEl>
                                          <p:spTgt spid="225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up)">
                                      <p:cBhvr>
                                        <p:cTn id="27" dur="500"/>
                                        <p:tgtEl>
                                          <p:spTgt spid="41"/>
                                        </p:tgtEl>
                                      </p:cBhvr>
                                    </p:animEffect>
                                  </p:childTnLst>
                                </p:cTn>
                              </p:par>
                            </p:childTnLst>
                          </p:cTn>
                        </p:par>
                        <p:par>
                          <p:cTn id="28" fill="hold" nodeType="afterGroup">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par>
                          <p:cTn id="32" fill="hold" nodeType="afterGroup">
                            <p:stCondLst>
                              <p:cond delay="10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childTnLst>
                          </p:cTn>
                        </p:par>
                        <p:par>
                          <p:cTn id="39" fill="hold" nodeType="afterGroup">
                            <p:stCondLst>
                              <p:cond delay="1500"/>
                            </p:stCondLst>
                            <p:childTnLst>
                              <p:par>
                                <p:cTn id="40" presetID="2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up)">
                                      <p:cBhvr>
                                        <p:cTn id="42" dur="500"/>
                                        <p:tgtEl>
                                          <p:spTgt spid="39"/>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up)">
                                      <p:cBhvr>
                                        <p:cTn id="45" dur="500"/>
                                        <p:tgtEl>
                                          <p:spTgt spid="29"/>
                                        </p:tgtEl>
                                      </p:cBhvr>
                                    </p:animEffect>
                                  </p:childTnLst>
                                </p:cTn>
                              </p:par>
                            </p:childTnLst>
                          </p:cTn>
                        </p:par>
                        <p:par>
                          <p:cTn id="46" fill="hold" nodeType="afterGroup">
                            <p:stCondLst>
                              <p:cond delay="2000"/>
                            </p:stCondLst>
                            <p:childTnLst>
                              <p:par>
                                <p:cTn id="47" presetID="22" presetClass="entr" presetSubtype="1"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up)">
                                      <p:cBhvr>
                                        <p:cTn id="52" dur="500"/>
                                        <p:tgtEl>
                                          <p:spTgt spid="30"/>
                                        </p:tgtEl>
                                      </p:cBhvr>
                                    </p:animEffect>
                                  </p:childTnLst>
                                </p:cTn>
                              </p:par>
                            </p:childTnLst>
                          </p:cTn>
                        </p:par>
                        <p:par>
                          <p:cTn id="53" fill="hold" nodeType="afterGroup">
                            <p:stCondLst>
                              <p:cond delay="2500"/>
                            </p:stCondLst>
                            <p:childTnLst>
                              <p:par>
                                <p:cTn id="54" presetID="22" presetClass="entr" presetSubtype="1"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up)">
                                      <p:cBhvr>
                                        <p:cTn id="56" dur="500"/>
                                        <p:tgtEl>
                                          <p:spTgt spid="28"/>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up)">
                                      <p:cBhvr>
                                        <p:cTn id="59" dur="500"/>
                                        <p:tgtEl>
                                          <p:spTgt spid="31"/>
                                        </p:tgtEl>
                                      </p:cBhvr>
                                    </p:animEffect>
                                  </p:childTnLst>
                                </p:cTn>
                              </p:par>
                            </p:childTnLst>
                          </p:cTn>
                        </p:par>
                        <p:par>
                          <p:cTn id="60" fill="hold" nodeType="afterGroup">
                            <p:stCondLst>
                              <p:cond delay="3000"/>
                            </p:stCondLst>
                            <p:childTnLst>
                              <p:par>
                                <p:cTn id="61" presetID="22" presetClass="entr" presetSubtype="1"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up)">
                                      <p:cBhvr>
                                        <p:cTn id="63" dur="500"/>
                                        <p:tgtEl>
                                          <p:spTgt spid="23"/>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up)">
                                      <p:cBhvr>
                                        <p:cTn id="66" dur="500"/>
                                        <p:tgtEl>
                                          <p:spTgt spid="36"/>
                                        </p:tgtEl>
                                      </p:cBhvr>
                                    </p:animEffect>
                                  </p:childTnLst>
                                </p:cTn>
                              </p:par>
                            </p:childTnLst>
                          </p:cTn>
                        </p:par>
                        <p:par>
                          <p:cTn id="67" fill="hold" nodeType="afterGroup">
                            <p:stCondLst>
                              <p:cond delay="3500"/>
                            </p:stCondLst>
                            <p:childTnLst>
                              <p:par>
                                <p:cTn id="68" presetID="22" presetClass="entr" presetSubtype="1"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wipe(up)">
                                      <p:cBhvr>
                                        <p:cTn id="73" dur="500"/>
                                        <p:tgtEl>
                                          <p:spTgt spid="18"/>
                                        </p:tgtEl>
                                      </p:cBhvr>
                                    </p:animEffect>
                                  </p:childTnLst>
                                </p:cTn>
                              </p:par>
                            </p:childTnLst>
                          </p:cTn>
                        </p:par>
                        <p:par>
                          <p:cTn id="74" fill="hold" nodeType="afterGroup">
                            <p:stCondLst>
                              <p:cond delay="4000"/>
                            </p:stCondLst>
                            <p:childTnLst>
                              <p:par>
                                <p:cTn id="75" presetID="22" presetClass="entr" presetSubtype="1"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up)">
                                      <p:cBhvr>
                                        <p:cTn id="77" dur="500"/>
                                        <p:tgtEl>
                                          <p:spTgt spid="3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up)">
                                      <p:cBhvr>
                                        <p:cTn id="8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animBg="1"/>
      <p:bldP spid="27" grpId="0" animBg="1"/>
      <p:bldP spid="29" grpId="0" animBg="1"/>
      <p:bldP spid="30" grpId="0" animBg="1"/>
      <p:bldP spid="31" grpId="0" animBg="1"/>
      <p:bldP spid="36" grpId="0" animBg="1"/>
      <p:bldP spid="37" grpId="0" animBg="1"/>
      <p:bldP spid="18" grpId="0" animBg="1"/>
      <p:bldP spid="22541"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ocuments\Lightshot\Screenshot_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214313"/>
            <a:ext cx="401796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4357687"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4786313"/>
            <a:ext cx="3714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a:off x="857250" y="5429250"/>
            <a:ext cx="7143750" cy="714375"/>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400">
                <a:solidFill>
                  <a:schemeClr val="tx1"/>
                </a:solidFill>
              </a:rPr>
              <a:t>Theo em có mấy cách để mô tả một thuật toán?</a:t>
            </a:r>
          </a:p>
          <a:p>
            <a:pPr>
              <a:defRPr/>
            </a:pPr>
            <a:r>
              <a:rPr lang="en-US" sz="2400">
                <a:solidFill>
                  <a:schemeClr val="tx1"/>
                </a:solidFill>
              </a:rPr>
              <a:t>Sơ đồ khối của thuật toán là gì?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8302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 Thuật toán</a:t>
            </a:r>
          </a:p>
          <a:p>
            <a:pPr marL="457200" indent="-457200">
              <a:defRPr/>
            </a:pPr>
            <a:r>
              <a:rPr lang="en-US" sz="24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217180" cy="461665"/>
          </a:xfrm>
          <a:prstGeom prst="rect">
            <a:avLst/>
          </a:prstGeom>
          <a:noFill/>
        </p:spPr>
        <p:txBody>
          <a:bodyPr wrap="none">
            <a:spAutoFit/>
          </a:bodyPr>
          <a:lstStyle/>
          <a:p>
            <a:pPr algn="ctr">
              <a:defRPr/>
            </a:pPr>
            <a:r>
              <a:rPr lang="en-US" sz="24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23557" name="TextBox 6"/>
          <p:cNvSpPr txBox="1">
            <a:spLocks noChangeArrowheads="1"/>
          </p:cNvSpPr>
          <p:nvPr/>
        </p:nvSpPr>
        <p:spPr bwMode="auto">
          <a:xfrm>
            <a:off x="71438" y="1143000"/>
            <a:ext cx="885825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357438"/>
            <a:ext cx="6715125" cy="461962"/>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18" name="TextBox 9"/>
          <p:cNvSpPr txBox="1">
            <a:spLocks noChangeArrowheads="1"/>
          </p:cNvSpPr>
          <p:nvPr/>
        </p:nvSpPr>
        <p:spPr bwMode="auto">
          <a:xfrm>
            <a:off x="15875" y="2714625"/>
            <a:ext cx="5286375" cy="461963"/>
          </a:xfrm>
          <a:prstGeom prst="rect">
            <a:avLst/>
          </a:prstGeom>
          <a:noFill/>
          <a:ln w="9525">
            <a:noFill/>
            <a:miter lim="800000"/>
            <a:headEnd/>
            <a:tailEnd/>
          </a:ln>
        </p:spPr>
        <p:txBody>
          <a:bodyPr>
            <a:spAutoFit/>
          </a:bodyPr>
          <a:lstStyle/>
          <a:p>
            <a:pPr marL="457200" indent="-457200">
              <a:defRPr/>
            </a:pPr>
            <a:r>
              <a:rPr lang="en-US" sz="2400" b="1">
                <a:solidFill>
                  <a:schemeClr val="accent2">
                    <a:lumMod val="75000"/>
                  </a:schemeClr>
                </a:solidFill>
                <a:latin typeface="Times New Roman" pitchFamily="18" charset="0"/>
                <a:cs typeface="Times New Roman" pitchFamily="18" charset="0"/>
              </a:rPr>
              <a:t>II. Mô tả thuật toán </a:t>
            </a:r>
          </a:p>
        </p:txBody>
      </p:sp>
      <p:sp>
        <p:nvSpPr>
          <p:cNvPr id="9" name="TextBox 8"/>
          <p:cNvSpPr txBox="1">
            <a:spLocks noChangeArrowheads="1"/>
          </p:cNvSpPr>
          <p:nvPr/>
        </p:nvSpPr>
        <p:spPr bwMode="auto">
          <a:xfrm>
            <a:off x="142875" y="3143250"/>
            <a:ext cx="8786813"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1pPr>
            <a:lvl2pPr marL="742950" indent="-28575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2pPr>
            <a:lvl3pPr marL="11430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3pPr>
            <a:lvl4pPr marL="16002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4pPr>
            <a:lvl5pPr marL="2057400" indent="-228600" eaLnBrk="0" hangingPunct="0">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5pPr>
            <a:lvl6pPr marL="25146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6pPr>
            <a:lvl7pPr marL="29718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7pPr>
            <a:lvl8pPr marL="34290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8pPr>
            <a:lvl9pPr marL="3886200" indent="-228600" eaLnBrk="0" fontAlgn="base" hangingPunct="0">
              <a:spcBef>
                <a:spcPct val="0"/>
              </a:spcBef>
              <a:spcAft>
                <a:spcPct val="0"/>
              </a:spcAft>
              <a:tabLst>
                <a:tab pos="228600" algn="l"/>
                <a:tab pos="457200" algn="l"/>
                <a:tab pos="866775" algn="l"/>
                <a:tab pos="1028700" algn="l"/>
                <a:tab pos="1943100" algn="l"/>
                <a:tab pos="2628900" algn="l"/>
                <a:tab pos="2743200" algn="ctr"/>
                <a:tab pos="5486400" algn="r"/>
              </a:tabLst>
              <a:defRPr>
                <a:solidFill>
                  <a:schemeClr val="tx1"/>
                </a:solidFill>
                <a:latin typeface="Arial" charset="0"/>
                <a:cs typeface="Arial" charset="0"/>
              </a:defRPr>
            </a:lvl9pPr>
          </a:lstStyle>
          <a:p>
            <a:pPr algn="just"/>
            <a:r>
              <a:rPr lang="en-US" sz="2400">
                <a:latin typeface="Times New Roman" pitchFamily="18" charset="0"/>
                <a:cs typeface="Times New Roman" pitchFamily="18" charset="0"/>
              </a:rPr>
              <a:t>- Có hai cách để mô tả thuật toán là liệt kê các bước bằng ngôn ngữ tự nhiên và sử dụng sơ đồ khối. </a:t>
            </a:r>
          </a:p>
          <a:p>
            <a:pPr algn="just">
              <a:buFontTx/>
              <a:buChar char="-"/>
            </a:pPr>
            <a:r>
              <a:rPr lang="en-US" sz="2400">
                <a:latin typeface="Times New Roman" pitchFamily="18" charset="0"/>
                <a:cs typeface="Times New Roman" pitchFamily="18" charset="0"/>
              </a:rPr>
              <a:t> Sơ đồ khối của thuật toán là một sơ đồ gồm các hình mô tả các bước và đường có mũi tên để chỉ hướng thực hiện</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110163"/>
            <a:ext cx="40719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500438" y="471487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latin typeface="Times New Roman" pitchFamily="18" charset="0"/>
                <a:cs typeface="Times New Roman" pitchFamily="18" charset="0"/>
              </a:rPr>
              <a:t>Quy ước</a:t>
            </a:r>
          </a:p>
        </p:txBody>
      </p:sp>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5253038"/>
            <a:ext cx="40957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par>
                          <p:cTn id="13" fill="hold" nodeType="afterGroup">
                            <p:stCondLst>
                              <p:cond delay="2000"/>
                            </p:stCondLst>
                            <p:childTnLst>
                              <p:par>
                                <p:cTn id="14" presetID="22" presetClass="entr" presetSubtype="8" fill="hold" nodeType="afterEffect">
                                  <p:stCondLst>
                                    <p:cond delay="0"/>
                                  </p:stCondLst>
                                  <p:childTnLst>
                                    <p:set>
                                      <p:cBhvr>
                                        <p:cTn id="15" dur="1" fill="hold">
                                          <p:stCondLst>
                                            <p:cond delay="0"/>
                                          </p:stCondLst>
                                        </p:cTn>
                                        <p:tgtEl>
                                          <p:spTgt spid="35842"/>
                                        </p:tgtEl>
                                        <p:attrNameLst>
                                          <p:attrName>style.visibility</p:attrName>
                                        </p:attrNameLst>
                                      </p:cBhvr>
                                      <p:to>
                                        <p:strVal val="visible"/>
                                      </p:to>
                                    </p:set>
                                    <p:animEffect transition="in" filter="wipe(left)">
                                      <p:cBhvr>
                                        <p:cTn id="16" dur="500"/>
                                        <p:tgtEl>
                                          <p:spTgt spid="35842"/>
                                        </p:tgtEl>
                                      </p:cBhvr>
                                    </p:animEffect>
                                  </p:childTnLst>
                                </p:cTn>
                              </p:par>
                            </p:childTnLst>
                          </p:cTn>
                        </p:par>
                        <p:par>
                          <p:cTn id="17" fill="hold" nodeType="afterGroup">
                            <p:stCondLst>
                              <p:cond delay="25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ocuments\Lightshot\Screenshot_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9188" y="1428750"/>
            <a:ext cx="42148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Box 4"/>
          <p:cNvSpPr txBox="1">
            <a:spLocks noChangeArrowheads="1"/>
          </p:cNvSpPr>
          <p:nvPr/>
        </p:nvSpPr>
        <p:spPr bwMode="auto">
          <a:xfrm>
            <a:off x="214313" y="1631950"/>
            <a:ext cx="4643437"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Bạn An đã sửa công thức làm kem sữa chua dưa hấu thành công thức làm kem sữa chua xoài như hình 6.5.</a:t>
            </a:r>
          </a:p>
          <a:p>
            <a:pPr algn="just" eaLnBrk="1" hangingPunct="1"/>
            <a:r>
              <a:rPr lang="en-US" sz="2400">
                <a:latin typeface="Times New Roman" pitchFamily="18" charset="0"/>
                <a:cs typeface="Times New Roman" pitchFamily="18" charset="0"/>
              </a:rPr>
              <a:t>a. Phần hướng dẫn làm kem sữa chua xoài gồm 7 bước là 1 thuật toán. Em hãy xác định đầu vào và đầu ra của thuật toán làm kem sữa chua xoài.</a:t>
            </a:r>
          </a:p>
          <a:p>
            <a:pPr algn="just" eaLnBrk="1" hangingPunct="1"/>
            <a:r>
              <a:rPr lang="en-US" sz="2400">
                <a:latin typeface="Times New Roman" pitchFamily="18" charset="0"/>
                <a:cs typeface="Times New Roman" pitchFamily="18" charset="0"/>
              </a:rPr>
              <a:t>b. Em hãy dùng sơ đồ khối để thể hiện thuật toán đó</a:t>
            </a:r>
          </a:p>
        </p:txBody>
      </p:sp>
      <p:sp>
        <p:nvSpPr>
          <p:cNvPr id="7" name="Rectangle 6"/>
          <p:cNvSpPr/>
          <p:nvPr/>
        </p:nvSpPr>
        <p:spPr>
          <a:xfrm>
            <a:off x="2214546" y="214290"/>
            <a:ext cx="3786214" cy="1077218"/>
          </a:xfrm>
          <a:prstGeom prst="rect">
            <a:avLst/>
          </a:prstGeom>
          <a:noFill/>
        </p:spPr>
        <p:txBody>
          <a:bodyPr>
            <a:spAutoFit/>
          </a:bodyPr>
          <a:lstStyle/>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Hoạt động nhóm</a:t>
            </a:r>
          </a:p>
          <a:p>
            <a:pPr algn="ctr">
              <a:defRPr/>
            </a:pPr>
            <a:r>
              <a:rPr lang="en-US" sz="320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thời gian 10 phút)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285750" y="7938"/>
            <a:ext cx="6429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 Đầu vào: xoài, sữa chua, mật ong</a:t>
            </a:r>
          </a:p>
          <a:p>
            <a:pPr algn="just" eaLnBrk="1" hangingPunct="1"/>
            <a:r>
              <a:rPr lang="en-US" sz="2400">
                <a:latin typeface="Times New Roman" pitchFamily="18" charset="0"/>
                <a:cs typeface="Times New Roman" pitchFamily="18" charset="0"/>
              </a:rPr>
              <a:t>     Đầu ra: kem sữa chua xoài</a:t>
            </a:r>
          </a:p>
        </p:txBody>
      </p:sp>
      <p:sp>
        <p:nvSpPr>
          <p:cNvPr id="5" name="Oval 4"/>
          <p:cNvSpPr/>
          <p:nvPr/>
        </p:nvSpPr>
        <p:spPr>
          <a:xfrm>
            <a:off x="2884488" y="1243013"/>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Bắt đầu</a:t>
            </a:r>
          </a:p>
        </p:txBody>
      </p:sp>
      <p:cxnSp>
        <p:nvCxnSpPr>
          <p:cNvPr id="7" name="Straight Arrow Connector 6"/>
          <p:cNvCxnSpPr/>
          <p:nvPr/>
        </p:nvCxnSpPr>
        <p:spPr>
          <a:xfrm rot="5400000">
            <a:off x="3875087" y="16779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Parallelogram 8"/>
          <p:cNvSpPr/>
          <p:nvPr/>
        </p:nvSpPr>
        <p:spPr>
          <a:xfrm>
            <a:off x="1690688" y="1797050"/>
            <a:ext cx="4500562" cy="469900"/>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Lấy 250g xoài, 100g sữa chua, 1 thìa cà phê mật ong</a:t>
            </a:r>
          </a:p>
        </p:txBody>
      </p:sp>
      <p:sp>
        <p:nvSpPr>
          <p:cNvPr id="11" name="Rectangle 10"/>
          <p:cNvSpPr/>
          <p:nvPr/>
        </p:nvSpPr>
        <p:spPr>
          <a:xfrm>
            <a:off x="1541463" y="2533650"/>
            <a:ext cx="4857750" cy="25241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xoài vào tô</a:t>
            </a:r>
          </a:p>
        </p:txBody>
      </p:sp>
      <p:sp>
        <p:nvSpPr>
          <p:cNvPr id="12" name="Rectangle 11"/>
          <p:cNvSpPr/>
          <p:nvPr/>
        </p:nvSpPr>
        <p:spPr>
          <a:xfrm>
            <a:off x="1541463" y="305752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Nghiền nát xoài</a:t>
            </a:r>
          </a:p>
        </p:txBody>
      </p:sp>
      <p:cxnSp>
        <p:nvCxnSpPr>
          <p:cNvPr id="14" name="Straight Arrow Connector 13"/>
          <p:cNvCxnSpPr/>
          <p:nvPr/>
        </p:nvCxnSpPr>
        <p:spPr>
          <a:xfrm rot="5400000">
            <a:off x="3875088" y="241617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875087" y="2935288"/>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3875088" y="50546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541463" y="3609975"/>
            <a:ext cx="4857750" cy="280988"/>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sữa chua và mật ong vào tô.</a:t>
            </a:r>
          </a:p>
        </p:txBody>
      </p:sp>
      <p:sp>
        <p:nvSpPr>
          <p:cNvPr id="17" name="Rectangle 16"/>
          <p:cNvSpPr/>
          <p:nvPr/>
        </p:nvSpPr>
        <p:spPr>
          <a:xfrm>
            <a:off x="1541463" y="413861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Trộn đều hỗn hợp.</a:t>
            </a:r>
          </a:p>
        </p:txBody>
      </p:sp>
      <p:sp>
        <p:nvSpPr>
          <p:cNvPr id="18" name="Rectangle 17"/>
          <p:cNvSpPr/>
          <p:nvPr/>
        </p:nvSpPr>
        <p:spPr>
          <a:xfrm>
            <a:off x="1541463" y="4652963"/>
            <a:ext cx="4857750" cy="280987"/>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Cho hỗn hơp vào khuôn làm kem.</a:t>
            </a:r>
          </a:p>
        </p:txBody>
      </p:sp>
      <p:sp>
        <p:nvSpPr>
          <p:cNvPr id="19" name="Rectangle 18"/>
          <p:cNvSpPr/>
          <p:nvPr/>
        </p:nvSpPr>
        <p:spPr>
          <a:xfrm>
            <a:off x="1541463" y="5172075"/>
            <a:ext cx="4857750" cy="423863"/>
          </a:xfrm>
          <a:prstGeom prst="rect">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Đặt khuôn kem vào ngăn đá tủ lạnh trong thời gian ít nhất 4 tiếng.</a:t>
            </a:r>
          </a:p>
        </p:txBody>
      </p:sp>
      <p:sp>
        <p:nvSpPr>
          <p:cNvPr id="21" name="Parallelogram 20"/>
          <p:cNvSpPr/>
          <p:nvPr/>
        </p:nvSpPr>
        <p:spPr>
          <a:xfrm>
            <a:off x="1704975" y="5807075"/>
            <a:ext cx="4500563" cy="255588"/>
          </a:xfrm>
          <a:prstGeom prst="parallelogram">
            <a:avLst/>
          </a:prstGeom>
          <a:solidFill>
            <a:srgbClr val="33CCC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Kem sữa chua xoài</a:t>
            </a:r>
          </a:p>
        </p:txBody>
      </p:sp>
      <p:sp>
        <p:nvSpPr>
          <p:cNvPr id="22" name="Oval 21"/>
          <p:cNvSpPr/>
          <p:nvPr/>
        </p:nvSpPr>
        <p:spPr>
          <a:xfrm>
            <a:off x="2884488" y="6286500"/>
            <a:ext cx="2071687" cy="285750"/>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a:solidFill>
                  <a:schemeClr val="tx1"/>
                </a:solidFill>
                <a:latin typeface="Times New Roman" pitchFamily="18" charset="0"/>
                <a:cs typeface="Times New Roman" pitchFamily="18" charset="0"/>
              </a:rPr>
              <a:t>Kết thúc</a:t>
            </a:r>
          </a:p>
        </p:txBody>
      </p:sp>
      <p:cxnSp>
        <p:nvCxnSpPr>
          <p:cNvPr id="23" name="Straight Arrow Connector 22"/>
          <p:cNvCxnSpPr/>
          <p:nvPr/>
        </p:nvCxnSpPr>
        <p:spPr>
          <a:xfrm rot="5400000">
            <a:off x="3875088" y="61785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875088" y="570230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3875088" y="45402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3875088" y="4035425"/>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3875088" y="3473450"/>
            <a:ext cx="21431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6" name="TextBox 3"/>
          <p:cNvSpPr txBox="1">
            <a:spLocks noChangeArrowheads="1"/>
          </p:cNvSpPr>
          <p:nvPr/>
        </p:nvSpPr>
        <p:spPr bwMode="auto">
          <a:xfrm>
            <a:off x="285750" y="720725"/>
            <a:ext cx="642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b. Thuật toán kem sữa chua xoài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ox(in)">
                                      <p:cBhvr>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46"/>
                                        </p:tgtEl>
                                        <p:attrNameLst>
                                          <p:attrName>style.visibility</p:attrName>
                                        </p:attrNameLst>
                                      </p:cBhvr>
                                      <p:to>
                                        <p:strVal val="visible"/>
                                      </p:to>
                                    </p:set>
                                    <p:animEffect transition="in" filter="box(in)">
                                      <p:cBhvr>
                                        <p:cTn id="12" dur="500"/>
                                        <p:tgtEl>
                                          <p:spTgt spid="266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nodeType="afterGroup">
                            <p:stCondLst>
                              <p:cond delay="500"/>
                            </p:stCondLst>
                            <p:childTnLst>
                              <p:par>
                                <p:cTn id="27" presetID="22" presetClass="entr" presetSubtype="1"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nodeType="afterGroup">
                            <p:stCondLst>
                              <p:cond delay="1000"/>
                            </p:stCondLst>
                            <p:childTnLst>
                              <p:par>
                                <p:cTn id="34" presetID="22" presetClass="entr" presetSubtype="1"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nodeType="afterGroup">
                            <p:stCondLst>
                              <p:cond delay="1500"/>
                            </p:stCondLst>
                            <p:childTnLst>
                              <p:par>
                                <p:cTn id="41" presetID="22"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up)">
                                      <p:cBhvr>
                                        <p:cTn id="43" dur="500"/>
                                        <p:tgtEl>
                                          <p:spTgt spid="2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par>
                          <p:cTn id="47" fill="hold" nodeType="afterGroup">
                            <p:stCondLst>
                              <p:cond delay="2000"/>
                            </p:stCondLst>
                            <p:childTnLst>
                              <p:par>
                                <p:cTn id="48" presetID="22" presetClass="entr" presetSubtype="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up)">
                                      <p:cBhvr>
                                        <p:cTn id="50" dur="500"/>
                                        <p:tgtEl>
                                          <p:spTgt spid="2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2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par>
                          <p:cTn id="61" fill="hold" nodeType="afterGroup">
                            <p:stCondLst>
                              <p:cond delay="3000"/>
                            </p:stCondLst>
                            <p:childTnLst>
                              <p:par>
                                <p:cTn id="62" presetID="22" presetClass="entr" presetSubtype="1"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up)">
                                      <p:cBhvr>
                                        <p:cTn id="64" dur="500"/>
                                        <p:tgtEl>
                                          <p:spTgt spid="16"/>
                                        </p:tgtEl>
                                      </p:cBhvr>
                                    </p:animEffect>
                                  </p:childTnLst>
                                </p:cTn>
                              </p:par>
                            </p:childTnLst>
                          </p:cTn>
                        </p:par>
                        <p:par>
                          <p:cTn id="65" fill="hold" nodeType="afterGroup">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up)">
                                      <p:cBhvr>
                                        <p:cTn id="68" dur="500"/>
                                        <p:tgtEl>
                                          <p:spTgt spid="19"/>
                                        </p:tgtEl>
                                      </p:cBhvr>
                                    </p:animEffect>
                                  </p:childTnLst>
                                </p:cTn>
                              </p:par>
                            </p:childTnLst>
                          </p:cTn>
                        </p:par>
                        <p:par>
                          <p:cTn id="69" fill="hold" nodeType="afterGroup">
                            <p:stCondLst>
                              <p:cond delay="4000"/>
                            </p:stCondLst>
                            <p:childTnLst>
                              <p:par>
                                <p:cTn id="70" presetID="22" presetClass="entr" presetSubtype="1" fill="hold"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par>
                          <p:cTn id="73" fill="hold" nodeType="afterGroup">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par>
                          <p:cTn id="77" fill="hold" nodeType="afterGroup">
                            <p:stCondLst>
                              <p:cond delay="5000"/>
                            </p:stCondLst>
                            <p:childTnLst>
                              <p:par>
                                <p:cTn id="78" presetID="22" presetClass="entr" presetSubtype="1" fill="hold"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up)">
                                      <p:cBhvr>
                                        <p:cTn id="80" dur="500"/>
                                        <p:tgtEl>
                                          <p:spTgt spid="2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animBg="1"/>
      <p:bldP spid="9" grpId="0" animBg="1"/>
      <p:bldP spid="11" grpId="0" animBg="1"/>
      <p:bldP spid="12" grpId="0" animBg="1"/>
      <p:bldP spid="13" grpId="0" animBg="1"/>
      <p:bldP spid="17" grpId="0" animBg="1"/>
      <p:bldP spid="18" grpId="0" animBg="1"/>
      <p:bldP spid="19" grpId="0" animBg="1"/>
      <p:bldP spid="21" grpId="0" animBg="1"/>
      <p:bldP spid="22" grpId="0" animBg="1"/>
      <p:bldP spid="266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04850" y="285729"/>
            <a:ext cx="7734300" cy="1754326"/>
          </a:xfrm>
          <a:prstGeom prst="rect">
            <a:avLst/>
          </a:prstGeom>
          <a:noFill/>
        </p:spPr>
        <p:txBody>
          <a:bodyPr>
            <a:spAutoFit/>
          </a:bodyPr>
          <a:lstStyle/>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CHÀO MỪNG CÁC EM ĐẾN VỚI  </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36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14" name="TextBox 3"/>
          <p:cNvSpPr txBox="1">
            <a:spLocks noChangeArrowheads="1"/>
          </p:cNvSpPr>
          <p:nvPr/>
        </p:nvSpPr>
        <p:spPr bwMode="auto">
          <a:xfrm>
            <a:off x="357188" y="3071813"/>
            <a:ext cx="8429625" cy="378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Có 6 mảnh ghép mỗi mảnh ghép tương ứng với 1 câu hỏi. Nếu em trả lời đúng 1 câu hỏi 1 mảnh ghép bí ẩn mở ra và đội chơi của em được 10 điểm. Nếu em trả lời sai mảnh ghép không được mở. Em có thể trả lời bức tranh bí ẩn đằng sau các mảnh ghép khi ít nhất 4 mảnh ghép được mở ra nếu đội chơi trả lời đúng sẽ được 100 điểm. Nếu em trả lời sai nội bức tranh bí ẩn đằng sau mảnh ghép sẽ mất lượt chơi. </a:t>
            </a:r>
          </a:p>
          <a:p>
            <a:pPr algn="just" eaLnBrk="1" hangingPunct="1"/>
            <a:r>
              <a:rPr lang="en-US" sz="2400">
                <a:latin typeface="Times New Roman" pitchFamily="18" charset="0"/>
                <a:cs typeface="Times New Roman" pitchFamily="18" charset="0"/>
              </a:rPr>
              <a:t>- Mỗi câu hỏi sẽ có thời gian để các đội chơi trả lời ( </a:t>
            </a:r>
            <a:r>
              <a:rPr lang="en-US" sz="2400" i="1">
                <a:latin typeface="Times New Roman" pitchFamily="18" charset="0"/>
                <a:cs typeface="Times New Roman" pitchFamily="18" charset="0"/>
              </a:rPr>
              <a:t>tuỳ thuộc vào từng câu hỏi</a:t>
            </a:r>
            <a:r>
              <a:rPr lang="en-US" sz="2400">
                <a:latin typeface="Times New Roman" pitchFamily="18" charset="0"/>
                <a:cs typeface="Times New Roman" pitchFamily="18" charset="0"/>
              </a:rPr>
              <a:t>)</a:t>
            </a:r>
          </a:p>
          <a:p>
            <a:pPr eaLnBrk="1" hangingPunct="1"/>
            <a:endParaRPr lang="en-US" sz="2400">
              <a:latin typeface="Times New Roman" pitchFamily="18" charset="0"/>
              <a:cs typeface="Times New Roman" pitchFamily="18" charset="0"/>
            </a:endParaRPr>
          </a:p>
        </p:txBody>
      </p:sp>
      <p:sp>
        <p:nvSpPr>
          <p:cNvPr id="6" name="TextBox 5">
            <a:hlinkClick r:id="rId3" action="ppaction://hlinksldjump"/>
          </p:cNvPr>
          <p:cNvSpPr txBox="1"/>
          <p:nvPr/>
        </p:nvSpPr>
        <p:spPr>
          <a:xfrm>
            <a:off x="5715000" y="6027738"/>
            <a:ext cx="2647950" cy="830262"/>
          </a:xfrm>
          <a:prstGeom prst="rect">
            <a:avLst/>
          </a:prstGeom>
          <a:noFill/>
        </p:spPr>
        <p:txBody>
          <a:bodyPr>
            <a:spAutoFit/>
          </a:bodyPr>
          <a:lstStyle/>
          <a:p>
            <a:pPr>
              <a:defRPr/>
            </a:pPr>
            <a:r>
              <a:rPr lang="en-US" sz="4800" b="1" i="1">
                <a:solidFill>
                  <a:schemeClr val="accent6">
                    <a:lumMod val="75000"/>
                  </a:schemeClr>
                </a:solidFill>
                <a:latin typeface="Times New Roman" pitchFamily="18" charset="0"/>
                <a:cs typeface="Times New Roman" pitchFamily="18" charset="0"/>
                <a:hlinkClick r:id="rId3" action="ppaction://hlinksldjump"/>
              </a:rPr>
              <a:t>Bắt đầu</a:t>
            </a:r>
            <a:endParaRPr lang="en-US" sz="4800" b="1" i="1" dirty="0">
              <a:solidFill>
                <a:schemeClr val="accent6">
                  <a:lumMod val="75000"/>
                </a:schemeClr>
              </a:solidFill>
              <a:latin typeface="Times New Roman" pitchFamily="18" charset="0"/>
              <a:cs typeface="Times New Roman" pitchFamily="18" charset="0"/>
            </a:endParaRPr>
          </a:p>
        </p:txBody>
      </p:sp>
      <p:sp>
        <p:nvSpPr>
          <p:cNvPr id="15" name="Rectangle 14"/>
          <p:cNvSpPr/>
          <p:nvPr/>
        </p:nvSpPr>
        <p:spPr>
          <a:xfrm>
            <a:off x="2857488" y="2354041"/>
            <a:ext cx="3254417" cy="646331"/>
          </a:xfrm>
          <a:prstGeom prst="rect">
            <a:avLst/>
          </a:prstGeom>
          <a:solidFill>
            <a:schemeClr val="bg1"/>
          </a:solidFill>
        </p:spPr>
        <p:style>
          <a:lnRef idx="3">
            <a:schemeClr val="lt1"/>
          </a:lnRef>
          <a:fillRef idx="1">
            <a:schemeClr val="accent5"/>
          </a:fillRef>
          <a:effectRef idx="1">
            <a:schemeClr val="accent5"/>
          </a:effectRef>
          <a:fontRef idx="minor">
            <a:schemeClr val="lt1"/>
          </a:fontRef>
        </p:style>
        <p:txBody>
          <a:bodyPr>
            <a:spAutoFit/>
          </a:bodyPr>
          <a:lstStyle/>
          <a:p>
            <a:pPr algn="ctr">
              <a:defRPr/>
            </a:pPr>
            <a:r>
              <a:rPr lang="en-US" sz="3600">
                <a:ln w="10160">
                  <a:solidFill>
                    <a:schemeClr val="accent1"/>
                  </a:solidFill>
                  <a:prstDash val="solid"/>
                </a:ln>
                <a:solidFill>
                  <a:schemeClr val="tx1"/>
                </a:solidFill>
                <a:effectLst>
                  <a:outerShdw blurRad="38100" dist="32000" dir="5400000" algn="tl">
                    <a:srgbClr val="000000">
                      <a:alpha val="30000"/>
                    </a:srgbClr>
                  </a:outerShdw>
                </a:effectLst>
                <a:latin typeface="Times New Roman" pitchFamily="18" charset="0"/>
                <a:cs typeface="Times New Roman" pitchFamily="18" charset="0"/>
              </a:rPr>
              <a:t>Luật chơi </a:t>
            </a:r>
          </a:p>
        </p:txBody>
      </p:sp>
      <p:grpSp>
        <p:nvGrpSpPr>
          <p:cNvPr id="2" name="Group 8"/>
          <p:cNvGrpSpPr/>
          <p:nvPr/>
        </p:nvGrpSpPr>
        <p:grpSpPr>
          <a:xfrm>
            <a:off x="0" y="0"/>
            <a:ext cx="4572000" cy="6858000"/>
            <a:chOff x="1125" y="-32657"/>
            <a:chExt cx="4572000" cy="6858000"/>
          </a:xfrm>
          <a:solidFill>
            <a:srgbClr val="92D050"/>
          </a:solidFill>
        </p:grpSpPr>
        <p:sp>
          <p:nvSpPr>
            <p:cNvPr id="7" name="Flowchart: Process 6"/>
            <p:cNvSpPr/>
            <p:nvPr/>
          </p:nvSpPr>
          <p:spPr>
            <a:xfrm>
              <a:off x="1125"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lowchart: Process 7"/>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9"/>
          <p:cNvGrpSpPr/>
          <p:nvPr/>
        </p:nvGrpSpPr>
        <p:grpSpPr>
          <a:xfrm rot="10800000">
            <a:off x="4572000" y="0"/>
            <a:ext cx="4572000" cy="6858000"/>
            <a:chOff x="32657" y="-32657"/>
            <a:chExt cx="4572000" cy="6858000"/>
          </a:xfrm>
          <a:solidFill>
            <a:srgbClr val="92D050"/>
          </a:solidFill>
        </p:grpSpPr>
        <p:sp>
          <p:nvSpPr>
            <p:cNvPr id="11" name="Flowchart: Process 10"/>
            <p:cNvSpPr/>
            <p:nvPr/>
          </p:nvSpPr>
          <p:spPr>
            <a:xfrm>
              <a:off x="32657" y="-32657"/>
              <a:ext cx="4572000" cy="6858000"/>
            </a:xfrm>
            <a:prstGeom prst="flowChartProcess">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Flowchart: Process 11"/>
            <p:cNvSpPr/>
            <p:nvPr/>
          </p:nvSpPr>
          <p:spPr>
            <a:xfrm>
              <a:off x="3537857" y="2625239"/>
              <a:ext cx="685800" cy="1520041"/>
            </a:xfrm>
            <a:prstGeom prst="flowChartProcess">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 name="Rectangle 12"/>
          <p:cNvSpPr/>
          <p:nvPr/>
        </p:nvSpPr>
        <p:spPr>
          <a:xfrm>
            <a:off x="3908425" y="3074988"/>
            <a:ext cx="12954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13"/>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53" presetClass="exit" presetSubtype="32" fill="hold" grpId="0" nodeType="clickEffect">
                                  <p:stCondLst>
                                    <p:cond delay="0"/>
                                  </p:stCondLst>
                                  <p:childTnLst>
                                    <p:anim calcmode="lin" valueType="num">
                                      <p:cBhvr>
                                        <p:cTn id="23" dur="500"/>
                                        <p:tgtEl>
                                          <p:spTgt spid="13"/>
                                        </p:tgtEl>
                                        <p:attrNameLst>
                                          <p:attrName>ppt_w</p:attrName>
                                        </p:attrNameLst>
                                      </p:cBhvr>
                                      <p:tavLst>
                                        <p:tav tm="0">
                                          <p:val>
                                            <p:strVal val="ppt_w"/>
                                          </p:val>
                                        </p:tav>
                                        <p:tav tm="100000">
                                          <p:val>
                                            <p:fltVal val="0"/>
                                          </p:val>
                                        </p:tav>
                                      </p:tavLst>
                                    </p:anim>
                                    <p:anim calcmode="lin" valueType="num">
                                      <p:cBhvr>
                                        <p:cTn id="24" dur="500"/>
                                        <p:tgtEl>
                                          <p:spTgt spid="13"/>
                                        </p:tgtEl>
                                        <p:attrNameLst>
                                          <p:attrName>ppt_h</p:attrName>
                                        </p:attrNameLst>
                                      </p:cBhvr>
                                      <p:tavLst>
                                        <p:tav tm="0">
                                          <p:val>
                                            <p:strVal val="ppt_h"/>
                                          </p:val>
                                        </p:tav>
                                        <p:tav tm="100000">
                                          <p:val>
                                            <p:fltVal val="0"/>
                                          </p:val>
                                        </p:tav>
                                      </p:tavLst>
                                    </p:anim>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35" presetClass="path" presetSubtype="0" accel="50000" decel="50000" fill="hold" nodeType="withEffect">
                                  <p:stCondLst>
                                    <p:cond delay="0"/>
                                  </p:stCondLst>
                                  <p:childTnLst>
                                    <p:animMotion origin="layout" path="M 2.77778E-6 -1.96532E-6 L -0.51493 -1.96532E-6 " pathEditMode="relative" rAng="0" ptsTypes="AA">
                                      <p:cBhvr>
                                        <p:cTn id="28" dur="2000" fill="hold"/>
                                        <p:tgtEl>
                                          <p:spTgt spid="2"/>
                                        </p:tgtEl>
                                        <p:attrNameLst>
                                          <p:attrName>ppt_x</p:attrName>
                                          <p:attrName>ppt_y</p:attrName>
                                        </p:attrNameLst>
                                      </p:cBhvr>
                                      <p:rCtr x="-2574700" y="0"/>
                                    </p:animMotion>
                                  </p:childTnLst>
                                </p:cTn>
                              </p:par>
                              <p:par>
                                <p:cTn id="29" presetID="63" presetClass="path" presetSubtype="0" accel="50000" decel="50000" fill="hold" nodeType="withEffect">
                                  <p:stCondLst>
                                    <p:cond delay="0"/>
                                  </p:stCondLst>
                                  <p:childTnLst>
                                    <p:animMotion origin="layout" path="M -3.88889E-6 -1.96532E-6 L 0.50174 -1.96532E-6 " pathEditMode="relative" rAng="0" ptsTypes="AA">
                                      <p:cBhvr>
                                        <p:cTn id="30" dur="2000" fill="hold"/>
                                        <p:tgtEl>
                                          <p:spTgt spid="3"/>
                                        </p:tgtEl>
                                        <p:attrNameLst>
                                          <p:attrName>ppt_x</p:attrName>
                                          <p:attrName>ppt_y</p:attrName>
                                        </p:attrNameLst>
                                      </p:cBhvr>
                                      <p:rCtr x="2508700" y="0"/>
                                    </p:animMotion>
                                  </p:childTnLst>
                                </p:cTn>
                              </p:par>
                            </p:childTnLst>
                          </p:cTn>
                        </p:par>
                        <p:par>
                          <p:cTn id="31" fill="hold" nodeType="afterGroup">
                            <p:stCondLst>
                              <p:cond delay="2000"/>
                            </p:stCondLst>
                            <p:childTnLst>
                              <p:par>
                                <p:cTn id="32" presetID="16" presetClass="entr" presetSubtype="21"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childTnLst>
              </p:cTn>
              <p:nextCondLst>
                <p:cond evt="onClick" delay="0">
                  <p:tgtEl>
                    <p:spTgt spid="13"/>
                  </p:tgtEl>
                </p:cond>
              </p:nextCondLst>
            </p:seq>
          </p:childTnLst>
        </p:cTn>
      </p:par>
    </p:tnLst>
    <p:bldLst>
      <p:bldP spid="14" grpId="0" animBg="1"/>
      <p:bldP spid="6"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1214438"/>
            <a:ext cx="74295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3571875" y="121443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Rectangle 25"/>
          <p:cNvSpPr/>
          <p:nvPr/>
        </p:nvSpPr>
        <p:spPr>
          <a:xfrm>
            <a:off x="1000125"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1071563" y="121443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ectangle 27"/>
          <p:cNvSpPr/>
          <p:nvPr/>
        </p:nvSpPr>
        <p:spPr>
          <a:xfrm>
            <a:off x="3500438" y="3786188"/>
            <a:ext cx="2500312"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000750" y="1238250"/>
            <a:ext cx="2500313" cy="2563813"/>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p:nvSpPr>
        <p:spPr>
          <a:xfrm>
            <a:off x="6000750" y="3786188"/>
            <a:ext cx="2500313" cy="256381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1214414" y="18887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sp>
        <p:nvSpPr>
          <p:cNvPr id="4" name="Rectangle 3">
            <a:hlinkClick r:id="rId3" action="ppaction://hlinksldjump"/>
          </p:cNvPr>
          <p:cNvSpPr/>
          <p:nvPr/>
        </p:nvSpPr>
        <p:spPr>
          <a:xfrm>
            <a:off x="1000125" y="1214438"/>
            <a:ext cx="2500313"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1</a:t>
            </a:r>
            <a:endParaRPr lang="en-US" sz="1100"/>
          </a:p>
        </p:txBody>
      </p:sp>
      <p:sp>
        <p:nvSpPr>
          <p:cNvPr id="6" name="Rectangle 5">
            <a:hlinkClick r:id="rId4" action="ppaction://hlinksldjump"/>
          </p:cNvPr>
          <p:cNvSpPr/>
          <p:nvPr/>
        </p:nvSpPr>
        <p:spPr>
          <a:xfrm>
            <a:off x="3500438" y="1214438"/>
            <a:ext cx="2500312" cy="25638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2</a:t>
            </a:r>
          </a:p>
        </p:txBody>
      </p:sp>
      <p:sp>
        <p:nvSpPr>
          <p:cNvPr id="8" name="Rectangle 7">
            <a:hlinkClick r:id="rId5" action="ppaction://hlinksldjump"/>
          </p:cNvPr>
          <p:cNvSpPr/>
          <p:nvPr/>
        </p:nvSpPr>
        <p:spPr>
          <a:xfrm>
            <a:off x="6000750" y="1254125"/>
            <a:ext cx="2500313" cy="257175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3</a:t>
            </a:r>
            <a:endParaRPr lang="en-US"/>
          </a:p>
        </p:txBody>
      </p:sp>
      <p:sp>
        <p:nvSpPr>
          <p:cNvPr id="10" name="Rectangle 9">
            <a:hlinkClick r:id="rId6" action="ppaction://hlinksldjump"/>
          </p:cNvPr>
          <p:cNvSpPr/>
          <p:nvPr/>
        </p:nvSpPr>
        <p:spPr>
          <a:xfrm>
            <a:off x="6040438" y="3786188"/>
            <a:ext cx="2500312" cy="257175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6</a:t>
            </a:r>
            <a:endParaRPr lang="en-US"/>
          </a:p>
        </p:txBody>
      </p:sp>
      <p:sp>
        <p:nvSpPr>
          <p:cNvPr id="11" name="Rectangle 10">
            <a:hlinkClick r:id="rId7" action="ppaction://hlinksldjump"/>
          </p:cNvPr>
          <p:cNvSpPr/>
          <p:nvPr/>
        </p:nvSpPr>
        <p:spPr>
          <a:xfrm>
            <a:off x="3500438" y="3786188"/>
            <a:ext cx="2500312" cy="257175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5</a:t>
            </a:r>
            <a:endParaRPr lang="en-US"/>
          </a:p>
        </p:txBody>
      </p:sp>
      <p:sp>
        <p:nvSpPr>
          <p:cNvPr id="12" name="Rectangle 11">
            <a:hlinkClick r:id="rId8" action="ppaction://hlinksldjump"/>
          </p:cNvPr>
          <p:cNvSpPr/>
          <p:nvPr/>
        </p:nvSpPr>
        <p:spPr>
          <a:xfrm>
            <a:off x="1000125" y="3786188"/>
            <a:ext cx="2500313" cy="2571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a:t>4</a:t>
            </a:r>
            <a:endParaRPr lang="en-US"/>
          </a:p>
        </p:txBody>
      </p:sp>
      <p:pic>
        <p:nvPicPr>
          <p:cNvPr id="27664" name="Picture 4" descr="Picture1bupbe8"/>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descr="Picture1bupbe8">
            <a:hlinkClick r:id="rId10" action="ppaction://hlinksldjump"/>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Picture 24" descr="flower[1][1][1][1]"/>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with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8" restart="whenNotActive" fill="hold" evtFilter="cancelBubble" nodeType="interactiveSeq">
                <p:stCondLst>
                  <p:cond evt="onClick" delay="0">
                    <p:tgtEl>
                      <p:spTgt spid="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 restart="whenNotActive" fill="hold" evtFilter="cancelBubble" nodeType="interactiveSeq">
                <p:stCondLst>
                  <p:cond evt="onClick" delay="0">
                    <p:tgtEl>
                      <p:spTgt spid="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4" presetClass="exit" presetSubtype="16" fill="hold" grpId="0" nodeType="clickEffect">
                                  <p:stCondLst>
                                    <p:cond delay="0"/>
                                  </p:stCondLst>
                                  <p:childTnLst>
                                    <p:animEffect transition="out" filter="box(in)">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4" presetClass="exit" presetSubtype="16" fill="hold" grpId="0" nodeType="clickEffect">
                                  <p:stCondLst>
                                    <p:cond delay="0"/>
                                  </p:stCondLst>
                                  <p:childTnLst>
                                    <p:animEffect transition="out" filter="box(in)">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26"/>
                                        </p:tgtEl>
                                      </p:cBhvr>
                                    </p:animEffect>
                                    <p:set>
                                      <p:cBhvr>
                                        <p:cTn id="4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0" restart="whenNotActive" fill="hold" evtFilter="cancelBubble" nodeType="interactiveSeq">
                <p:stCondLst>
                  <p:cond evt="onClick" delay="0">
                    <p:tgtEl>
                      <p:spTgt spid="11"/>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4" presetClass="exit" presetSubtype="16" fill="hold" grpId="0" nodeType="clickEffect">
                                  <p:stCondLst>
                                    <p:cond delay="0"/>
                                  </p:stCondLst>
                                  <p:childTnLst>
                                    <p:animEffect transition="out" filter="box(in)">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28"/>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4" presetClass="exit" presetSubtype="16" fill="hold" grpId="0" nodeType="clickEffect">
                                  <p:stCondLst>
                                    <p:cond delay="0"/>
                                  </p:stCondLst>
                                  <p:childTnLst>
                                    <p:animEffect transition="out" filter="box(in)">
                                      <p:cBhvr>
                                        <p:cTn id="60" dur="500"/>
                                        <p:tgtEl>
                                          <p:spTgt spid="28"/>
                                        </p:tgtEl>
                                      </p:cBhvr>
                                    </p:animEffect>
                                    <p:set>
                                      <p:cBhvr>
                                        <p:cTn id="6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2" restart="whenNotActive" fill="hold" evtFilter="cancelBubble" nodeType="interactiveSeq">
                <p:stCondLst>
                  <p:cond evt="onClick" delay="0">
                    <p:tgtEl>
                      <p:spTgt spid="10"/>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 presetClass="exit" presetSubtype="16" fill="hold" grpId="0" nodeType="clickEffect">
                                  <p:stCondLst>
                                    <p:cond delay="0"/>
                                  </p:stCondLst>
                                  <p:childTnLst>
                                    <p:animEffect transition="out" filter="box(in)">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3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4" presetClass="exit" presetSubtype="16" fill="hold" grpId="0" nodeType="clickEffect">
                                  <p:stCondLst>
                                    <p:cond delay="0"/>
                                  </p:stCondLst>
                                  <p:childTnLst>
                                    <p:animEffect transition="out" filter="box(in)">
                                      <p:cBhvr>
                                        <p:cTn id="72" dur="500"/>
                                        <p:tgtEl>
                                          <p:spTgt spid="30"/>
                                        </p:tgtEl>
                                      </p:cBhvr>
                                    </p:animEffect>
                                    <p:set>
                                      <p:cBhvr>
                                        <p:cTn id="7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5" grpId="0" animBg="1"/>
      <p:bldP spid="26" grpId="0" animBg="1"/>
      <p:bldP spid="27" grpId="0" animBg="1"/>
      <p:bldP spid="28" grpId="0" animBg="1"/>
      <p:bldP spid="29" grpId="0" animBg="1"/>
      <p:bldP spid="30" grpId="0" animBg="1"/>
      <p:bldP spid="4" grpId="0" animBg="1"/>
      <p:bldP spid="6" grpId="0" animBg="1"/>
      <p:bldP spid="8"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285750" y="2857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b="1" u="sng">
                <a:latin typeface="Times New Roman" pitchFamily="18" charset="0"/>
                <a:cs typeface="Times New Roman" pitchFamily="18" charset="0"/>
              </a:rPr>
              <a:t>Câu 1:</a:t>
            </a:r>
            <a:r>
              <a:rPr lang="en-US" sz="2800">
                <a:latin typeface="Times New Roman" pitchFamily="18" charset="0"/>
                <a:cs typeface="Times New Roman" pitchFamily="18" charset="0"/>
              </a:rPr>
              <a:t> Câu nào sau đây sai khi nói về vai trò của mũi tên trong sơ đồ khối của thuật toán?</a:t>
            </a:r>
          </a:p>
        </p:txBody>
      </p:sp>
      <p:sp>
        <p:nvSpPr>
          <p:cNvPr id="28675" name="TextBox 4"/>
          <p:cNvSpPr txBox="1">
            <a:spLocks noChangeArrowheads="1"/>
          </p:cNvSpPr>
          <p:nvPr/>
        </p:nvSpPr>
        <p:spPr bwMode="auto">
          <a:xfrm>
            <a:off x="285750" y="1643063"/>
            <a:ext cx="83581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ts val="600"/>
              </a:spcBef>
              <a:spcAft>
                <a:spcPts val="600"/>
              </a:spcAft>
            </a:pPr>
            <a:r>
              <a:rPr lang="en-US" sz="2800">
                <a:latin typeface="Times New Roman" pitchFamily="18" charset="0"/>
                <a:cs typeface="Times New Roman" pitchFamily="18" charset="0"/>
              </a:rPr>
              <a:t>A. Hướng mũi tên cho thấy hướng đi trong sơ đồ khối.</a:t>
            </a:r>
          </a:p>
          <a:p>
            <a:pPr algn="just" eaLnBrk="1" hangingPunct="1">
              <a:spcBef>
                <a:spcPts val="600"/>
              </a:spcBef>
              <a:spcAft>
                <a:spcPts val="600"/>
              </a:spcAft>
            </a:pPr>
            <a:r>
              <a:rPr lang="en-US" sz="2800">
                <a:latin typeface="Times New Roman" pitchFamily="18" charset="0"/>
                <a:cs typeface="Times New Roman" pitchFamily="18" charset="0"/>
              </a:rPr>
              <a:t>B. Mũi tên được sử dụng để chỉ hướng thực hiện tiếp theo.</a:t>
            </a:r>
          </a:p>
          <a:p>
            <a:pPr algn="just" eaLnBrk="1" hangingPunct="1">
              <a:spcBef>
                <a:spcPts val="600"/>
              </a:spcBef>
              <a:spcAft>
                <a:spcPts val="600"/>
              </a:spcAft>
            </a:pPr>
            <a:r>
              <a:rPr lang="en-US" sz="2800">
                <a:latin typeface="Times New Roman" pitchFamily="18" charset="0"/>
                <a:cs typeface="Times New Roman" pitchFamily="18" charset="0"/>
              </a:rPr>
              <a:t>C. Mũi tên được sử dụng chỉ để kết nối các hình khối trong sơ đồ</a:t>
            </a:r>
          </a:p>
        </p:txBody>
      </p:sp>
      <p:pic>
        <p:nvPicPr>
          <p:cNvPr id="4" name="Picture 3">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0052" b="11201"/>
          <a:stretch>
            <a:fillRect/>
          </a:stretch>
        </p:blipFill>
        <p:spPr bwMode="auto">
          <a:xfrm rot="-10619749">
            <a:off x="7443788" y="6261100"/>
            <a:ext cx="15049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285750" y="3214688"/>
            <a:ext cx="500063"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00063"/>
            <a:ext cx="17145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7"/>
          <p:cNvSpPr txBox="1">
            <a:spLocks noChangeArrowheads="1"/>
          </p:cNvSpPr>
          <p:nvPr/>
        </p:nvSpPr>
        <p:spPr bwMode="auto">
          <a:xfrm>
            <a:off x="2571750" y="741363"/>
            <a:ext cx="62150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1: Gấp hai đường chéo của tờ giấy hình vuông để tạo nếp gấp, mở tờ giấy ra.</a:t>
            </a:r>
          </a:p>
        </p:txBody>
      </p:sp>
      <p:sp>
        <p:nvSpPr>
          <p:cNvPr id="9" name="Rectangle 8"/>
          <p:cNvSpPr/>
          <p:nvPr/>
        </p:nvSpPr>
        <p:spPr>
          <a:xfrm>
            <a:off x="1643042" y="77490"/>
            <a:ext cx="6821033" cy="523220"/>
          </a:xfrm>
          <a:prstGeom prst="rect">
            <a:avLst/>
          </a:prstGeom>
          <a:noFill/>
        </p:spPr>
        <p:txBody>
          <a:bodyPr wrap="none">
            <a:spAutoFit/>
          </a:bodyPr>
          <a:lstStyle/>
          <a:p>
            <a:pPr algn="ctr" fontAlgn="auto">
              <a:spcBef>
                <a:spcPts val="0"/>
              </a:spcBef>
              <a:spcAft>
                <a:spcPts val="0"/>
              </a:spcAft>
              <a:defRPr/>
            </a:pPr>
            <a:r>
              <a:rPr lang="en-US" sz="2800" b="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 gấp trò chơi Đông – Tây – Nam – Bắc</a:t>
            </a:r>
          </a:p>
        </p:txBody>
      </p:sp>
      <p:sp>
        <p:nvSpPr>
          <p:cNvPr id="11269" name="TextBox 9"/>
          <p:cNvSpPr txBox="1">
            <a:spLocks noChangeArrowheads="1"/>
          </p:cNvSpPr>
          <p:nvPr/>
        </p:nvSpPr>
        <p:spPr bwMode="auto">
          <a:xfrm>
            <a:off x="2500313" y="1752600"/>
            <a:ext cx="6215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2: Gấp bốn góc của tờ giấy vào tâm.</a:t>
            </a:r>
          </a:p>
        </p:txBody>
      </p:sp>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571625"/>
            <a:ext cx="1928812"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1"/>
          <p:cNvSpPr txBox="1">
            <a:spLocks noChangeArrowheads="1"/>
          </p:cNvSpPr>
          <p:nvPr/>
        </p:nvSpPr>
        <p:spPr bwMode="auto">
          <a:xfrm>
            <a:off x="2500313" y="2538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3: Lật mặt bên kia.</a:t>
            </a:r>
          </a:p>
        </p:txBody>
      </p:sp>
      <p:pic>
        <p:nvPicPr>
          <p:cNvPr id="1127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571750"/>
            <a:ext cx="1285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357563"/>
            <a:ext cx="192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75" y="4572000"/>
            <a:ext cx="135731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5572125"/>
            <a:ext cx="10382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TextBox 16"/>
          <p:cNvSpPr txBox="1">
            <a:spLocks noChangeArrowheads="1"/>
          </p:cNvSpPr>
          <p:nvPr/>
        </p:nvSpPr>
        <p:spPr bwMode="auto">
          <a:xfrm>
            <a:off x="2500313" y="3538538"/>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4: Tiếp tục gấp bốn góc vào tâm.</a:t>
            </a:r>
          </a:p>
        </p:txBody>
      </p:sp>
      <p:sp>
        <p:nvSpPr>
          <p:cNvPr id="11277" name="TextBox 17"/>
          <p:cNvSpPr txBox="1">
            <a:spLocks noChangeArrowheads="1"/>
          </p:cNvSpPr>
          <p:nvPr/>
        </p:nvSpPr>
        <p:spPr bwMode="auto">
          <a:xfrm>
            <a:off x="2500313" y="4572000"/>
            <a:ext cx="6215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5: Đặt tờ giấy đã gấp nằm ngang, luồn ngón cái và ngón trỏ của hai tay vào bốn góc ở mặt dưới.</a:t>
            </a:r>
          </a:p>
        </p:txBody>
      </p:sp>
      <p:sp>
        <p:nvSpPr>
          <p:cNvPr id="11278" name="TextBox 18"/>
          <p:cNvSpPr txBox="1">
            <a:spLocks noChangeArrowheads="1"/>
          </p:cNvSpPr>
          <p:nvPr/>
        </p:nvSpPr>
        <p:spPr bwMode="auto">
          <a:xfrm>
            <a:off x="2500313" y="5967413"/>
            <a:ext cx="621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Bước 6: Chỉnh sửa các nếp gấp.</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animEffect transition="in" filter="strips(downLeft)">
                                      <p:cBhvr>
                                        <p:cTn id="15" dur="500"/>
                                        <p:tgtEl>
                                          <p:spTgt spid="11270"/>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1269"/>
                                        </p:tgtEl>
                                        <p:attrNameLst>
                                          <p:attrName>style.visibility</p:attrName>
                                        </p:attrNameLst>
                                      </p:cBhvr>
                                      <p:to>
                                        <p:strVal val="visible"/>
                                      </p:to>
                                    </p:set>
                                    <p:animEffect transition="in" filter="strips(downLeft)">
                                      <p:cBhvr>
                                        <p:cTn id="18" dur="5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animEffect transition="in" filter="strips(downLeft)">
                                      <p:cBhvr>
                                        <p:cTn id="23" dur="500"/>
                                        <p:tgtEl>
                                          <p:spTgt spid="1127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1271"/>
                                        </p:tgtEl>
                                        <p:attrNameLst>
                                          <p:attrName>style.visibility</p:attrName>
                                        </p:attrNameLst>
                                      </p:cBhvr>
                                      <p:to>
                                        <p:strVal val="visible"/>
                                      </p:to>
                                    </p:set>
                                    <p:animEffect transition="in" filter="strips(downLeft)">
                                      <p:cBhvr>
                                        <p:cTn id="26" dur="500"/>
                                        <p:tgtEl>
                                          <p:spTgt spid="112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0" presetClass="entr" presetSubtype="0" fill="hold" nodeType="clickEffect">
                                  <p:stCondLst>
                                    <p:cond delay="0"/>
                                  </p:stCondLst>
                                  <p:childTnLst>
                                    <p:set>
                                      <p:cBhvr>
                                        <p:cTn id="30" dur="1" fill="hold">
                                          <p:stCondLst>
                                            <p:cond delay="0"/>
                                          </p:stCondLst>
                                        </p:cTn>
                                        <p:tgtEl>
                                          <p:spTgt spid="11273"/>
                                        </p:tgtEl>
                                        <p:attrNameLst>
                                          <p:attrName>style.visibility</p:attrName>
                                        </p:attrNameLst>
                                      </p:cBhvr>
                                      <p:to>
                                        <p:strVal val="visible"/>
                                      </p:to>
                                    </p:set>
                                    <p:animEffect transition="in" filter="wedge">
                                      <p:cBhvr>
                                        <p:cTn id="31" dur="2000"/>
                                        <p:tgtEl>
                                          <p:spTgt spid="11273"/>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11276"/>
                                        </p:tgtEl>
                                        <p:attrNameLst>
                                          <p:attrName>style.visibility</p:attrName>
                                        </p:attrNameLst>
                                      </p:cBhvr>
                                      <p:to>
                                        <p:strVal val="visible"/>
                                      </p:to>
                                    </p:set>
                                    <p:animEffect transition="in" filter="wedge">
                                      <p:cBhvr>
                                        <p:cTn id="34" dur="2000"/>
                                        <p:tgtEl>
                                          <p:spTgt spid="1127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1274"/>
                                        </p:tgtEl>
                                        <p:attrNameLst>
                                          <p:attrName>style.visibility</p:attrName>
                                        </p:attrNameLst>
                                      </p:cBhvr>
                                      <p:to>
                                        <p:strVal val="visible"/>
                                      </p:to>
                                    </p:set>
                                    <p:animEffect transition="in" filter="wedge">
                                      <p:cBhvr>
                                        <p:cTn id="39" dur="2000"/>
                                        <p:tgtEl>
                                          <p:spTgt spid="11274"/>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1277"/>
                                        </p:tgtEl>
                                        <p:attrNameLst>
                                          <p:attrName>style.visibility</p:attrName>
                                        </p:attrNameLst>
                                      </p:cBhvr>
                                      <p:to>
                                        <p:strVal val="visible"/>
                                      </p:to>
                                    </p:set>
                                    <p:animEffect transition="in" filter="wedge">
                                      <p:cBhvr>
                                        <p:cTn id="42" dur="2000"/>
                                        <p:tgtEl>
                                          <p:spTgt spid="112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0" presetClass="entr" presetSubtype="0" fill="hold" nodeType="clickEffect">
                                  <p:stCondLst>
                                    <p:cond delay="0"/>
                                  </p:stCondLst>
                                  <p:childTnLst>
                                    <p:set>
                                      <p:cBhvr>
                                        <p:cTn id="46" dur="1" fill="hold">
                                          <p:stCondLst>
                                            <p:cond delay="0"/>
                                          </p:stCondLst>
                                        </p:cTn>
                                        <p:tgtEl>
                                          <p:spTgt spid="11275"/>
                                        </p:tgtEl>
                                        <p:attrNameLst>
                                          <p:attrName>style.visibility</p:attrName>
                                        </p:attrNameLst>
                                      </p:cBhvr>
                                      <p:to>
                                        <p:strVal val="visible"/>
                                      </p:to>
                                    </p:set>
                                    <p:animEffect transition="in" filter="wedge">
                                      <p:cBhvr>
                                        <p:cTn id="47" dur="2000"/>
                                        <p:tgtEl>
                                          <p:spTgt spid="11275"/>
                                        </p:tgtEl>
                                      </p:cBhvr>
                                    </p:animEffect>
                                  </p:childTnLst>
                                </p:cTn>
                              </p:par>
                              <p:par>
                                <p:cTn id="48" presetID="20" presetClass="entr" presetSubtype="0" fill="hold" grpId="0" nodeType="withEffect">
                                  <p:stCondLst>
                                    <p:cond delay="0"/>
                                  </p:stCondLst>
                                  <p:childTnLst>
                                    <p:set>
                                      <p:cBhvr>
                                        <p:cTn id="49" dur="1" fill="hold">
                                          <p:stCondLst>
                                            <p:cond delay="0"/>
                                          </p:stCondLst>
                                        </p:cTn>
                                        <p:tgtEl>
                                          <p:spTgt spid="11278"/>
                                        </p:tgtEl>
                                        <p:attrNameLst>
                                          <p:attrName>style.visibility</p:attrName>
                                        </p:attrNameLst>
                                      </p:cBhvr>
                                      <p:to>
                                        <p:strVal val="visible"/>
                                      </p:to>
                                    </p:set>
                                    <p:animEffect transition="in" filter="wedge">
                                      <p:cBhvr>
                                        <p:cTn id="50" dur="2000"/>
                                        <p:tgtEl>
                                          <p:spTgt spid="11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9" grpId="0"/>
      <p:bldP spid="11271" grpId="0"/>
      <p:bldP spid="11276" grpId="0"/>
      <p:bldP spid="11277" grpId="0"/>
      <p:bldP spid="1127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0" y="1500188"/>
          <a:ext cx="7286625" cy="3246438"/>
        </p:xfrm>
        <a:graphic>
          <a:graphicData uri="http://schemas.openxmlformats.org/drawingml/2006/table">
            <a:tbl>
              <a:tblPr firstRow="1" bandRow="1">
                <a:tableStyleId>{D7AC3CCA-C797-4891-BE02-D94E43425B78}</a:tableStyleId>
              </a:tblPr>
              <a:tblGrid>
                <a:gridCol w="2428875"/>
                <a:gridCol w="4857750"/>
              </a:tblGrid>
              <a:tr h="706438">
                <a:tc>
                  <a:txBody>
                    <a:bodyPr/>
                    <a:lstStyle/>
                    <a:p>
                      <a:pPr algn="ctr">
                        <a:spcBef>
                          <a:spcPts val="600"/>
                        </a:spcBef>
                      </a:pPr>
                      <a:endParaRPr lang="en-US" sz="1800"/>
                    </a:p>
                  </a:txBody>
                  <a:tcPr marL="91439" marR="91439">
                    <a:solidFill>
                      <a:srgbClr val="00B0F0">
                        <a:alpha val="73000"/>
                      </a:srgbClr>
                    </a:solidFill>
                  </a:tcPr>
                </a:tc>
                <a:tc>
                  <a:txBody>
                    <a:bodyPr/>
                    <a:lstStyle/>
                    <a:p>
                      <a:pPr algn="ctr">
                        <a:spcBef>
                          <a:spcPts val="600"/>
                        </a:spcBef>
                      </a:pPr>
                      <a:endParaRPr lang="en-US" sz="1800"/>
                    </a:p>
                  </a:txBody>
                  <a:tcPr marL="91439" marR="91439">
                    <a:solidFill>
                      <a:srgbClr val="00B0F0">
                        <a:alpha val="73000"/>
                      </a:srgbClr>
                    </a:solid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r h="635000">
                <a:tc>
                  <a:txBody>
                    <a:bodyPr/>
                    <a:lstStyle/>
                    <a:p>
                      <a:pPr algn="ctr"/>
                      <a:endParaRPr lang="en-US" sz="1800"/>
                    </a:p>
                  </a:txBody>
                  <a:tcPr marL="91439" marR="91439">
                    <a:noFill/>
                  </a:tcPr>
                </a:tc>
                <a:tc>
                  <a:txBody>
                    <a:bodyPr/>
                    <a:lstStyle/>
                    <a:p>
                      <a:pPr algn="ctr"/>
                      <a:endParaRPr lang="en-US" sz="1800"/>
                    </a:p>
                  </a:txBody>
                  <a:tcPr marL="91439" marR="91439">
                    <a:noFill/>
                  </a:tcPr>
                </a:tc>
              </a:tr>
            </a:tbl>
          </a:graphicData>
        </a:graphic>
      </p:graphicFrame>
      <p:sp>
        <p:nvSpPr>
          <p:cNvPr id="29718"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2: Em hãy ghép mỗi mục ở cột phải với một mục phù hợp ở cột trái khi nói về sơ đồ khối của thuật toán.</a:t>
            </a:r>
          </a:p>
        </p:txBody>
      </p:sp>
      <p:sp>
        <p:nvSpPr>
          <p:cNvPr id="8" name="Parallelogram 7"/>
          <p:cNvSpPr/>
          <p:nvPr/>
        </p:nvSpPr>
        <p:spPr>
          <a:xfrm>
            <a:off x="1571625" y="2992438"/>
            <a:ext cx="1285875" cy="357187"/>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88" y="3643313"/>
            <a:ext cx="1214437" cy="357187"/>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2373313"/>
            <a:ext cx="1214438" cy="341312"/>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1965325" y="4479925"/>
            <a:ext cx="35718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286125" y="2357438"/>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a) Bắt đầu hoặc Kết thúc</a:t>
            </a:r>
          </a:p>
        </p:txBody>
      </p:sp>
      <p:sp>
        <p:nvSpPr>
          <p:cNvPr id="29724" name="TextBox 16"/>
          <p:cNvSpPr txBox="1">
            <a:spLocks noChangeArrowheads="1"/>
          </p:cNvSpPr>
          <p:nvPr/>
        </p:nvSpPr>
        <p:spPr bwMode="auto">
          <a:xfrm>
            <a:off x="3286125" y="2863850"/>
            <a:ext cx="4929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286125" y="3571875"/>
            <a:ext cx="4786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 Đầu vào hoặc Đầu ra</a:t>
            </a:r>
          </a:p>
        </p:txBody>
      </p:sp>
      <p:sp>
        <p:nvSpPr>
          <p:cNvPr id="29726" name="TextBox 18"/>
          <p:cNvSpPr txBox="1">
            <a:spLocks noChangeArrowheads="1"/>
          </p:cNvSpPr>
          <p:nvPr/>
        </p:nvSpPr>
        <p:spPr bwMode="auto">
          <a:xfrm>
            <a:off x="3286125" y="4181475"/>
            <a:ext cx="4722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d) Bước xử lí</a:t>
            </a:r>
          </a:p>
        </p:txBody>
      </p:sp>
      <p:sp>
        <p:nvSpPr>
          <p:cNvPr id="29727" name="TextBox 20"/>
          <p:cNvSpPr txBox="1">
            <a:spLocks noChangeArrowheads="1"/>
          </p:cNvSpPr>
          <p:nvPr/>
        </p:nvSpPr>
        <p:spPr bwMode="auto">
          <a:xfrm>
            <a:off x="4581525" y="1643063"/>
            <a:ext cx="1776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643063"/>
            <a:ext cx="1776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5572125"/>
            <a:ext cx="4214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228758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9289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3538538"/>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4181475"/>
            <a:ext cx="57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pic>
        <p:nvPicPr>
          <p:cNvPr id="19" name="Picture 1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3580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2643188" y="4857750"/>
            <a:ext cx="2714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9"/>
                                        </p:tgtEl>
                                        <p:attrNameLst>
                                          <p:attrName>r</p:attrName>
                                        </p:attrNameLst>
                                      </p:cBhvr>
                                    </p:animRot>
                                    <p:animRot by="-240000">
                                      <p:cBhvr>
                                        <p:cTn id="7" dur="200" fill="hold">
                                          <p:stCondLst>
                                            <p:cond delay="200"/>
                                          </p:stCondLst>
                                        </p:cTn>
                                        <p:tgtEl>
                                          <p:spTgt spid="19"/>
                                        </p:tgtEl>
                                        <p:attrNameLst>
                                          <p:attrName>r</p:attrName>
                                        </p:attrNameLst>
                                      </p:cBhvr>
                                    </p:animRot>
                                    <p:animRot by="240000">
                                      <p:cBhvr>
                                        <p:cTn id="8" dur="200" fill="hold">
                                          <p:stCondLst>
                                            <p:cond delay="400"/>
                                          </p:stCondLst>
                                        </p:cTn>
                                        <p:tgtEl>
                                          <p:spTgt spid="19"/>
                                        </p:tgtEl>
                                        <p:attrNameLst>
                                          <p:attrName>r</p:attrName>
                                        </p:attrNameLst>
                                      </p:cBhvr>
                                    </p:animRot>
                                    <p:animRot by="-240000">
                                      <p:cBhvr>
                                        <p:cTn id="9" dur="200" fill="hold">
                                          <p:stCondLst>
                                            <p:cond delay="600"/>
                                          </p:stCondLst>
                                        </p:cTn>
                                        <p:tgtEl>
                                          <p:spTgt spid="19"/>
                                        </p:tgtEl>
                                        <p:attrNameLst>
                                          <p:attrName>r</p:attrName>
                                        </p:attrNameLst>
                                      </p:cBhvr>
                                    </p:animRot>
                                    <p:animRot by="120000">
                                      <p:cBhvr>
                                        <p:cTn id="10" dur="200" fill="hold">
                                          <p:stCondLst>
                                            <p:cond delay="800"/>
                                          </p:stCondLst>
                                        </p:cTn>
                                        <p:tgtEl>
                                          <p:spTgt spid="1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31777"/>
                                        </p:tgtEl>
                                        <p:attrNameLst>
                                          <p:attrName>style.visibility</p:attrName>
                                        </p:attrNameLst>
                                      </p:cBhvr>
                                      <p:to>
                                        <p:strVal val="visible"/>
                                      </p:to>
                                    </p:set>
                                    <p:anim calcmode="lin" valueType="num">
                                      <p:cBhvr>
                                        <p:cTn id="21" dur="1000" fill="hold"/>
                                        <p:tgtEl>
                                          <p:spTgt spid="31777"/>
                                        </p:tgtEl>
                                        <p:attrNameLst>
                                          <p:attrName>ppt_w</p:attrName>
                                        </p:attrNameLst>
                                      </p:cBhvr>
                                      <p:tavLst>
                                        <p:tav tm="0">
                                          <p:val>
                                            <p:fltVal val="0"/>
                                          </p:val>
                                        </p:tav>
                                        <p:tav tm="100000">
                                          <p:val>
                                            <p:strVal val="#ppt_w"/>
                                          </p:val>
                                        </p:tav>
                                      </p:tavLst>
                                    </p:anim>
                                    <p:anim calcmode="lin" valueType="num">
                                      <p:cBhvr>
                                        <p:cTn id="22" dur="1000" fill="hold"/>
                                        <p:tgtEl>
                                          <p:spTgt spid="31777"/>
                                        </p:tgtEl>
                                        <p:attrNameLst>
                                          <p:attrName>ppt_h</p:attrName>
                                        </p:attrNameLst>
                                      </p:cBhvr>
                                      <p:tavLst>
                                        <p:tav tm="0">
                                          <p:val>
                                            <p:fltVal val="0"/>
                                          </p:val>
                                        </p:tav>
                                        <p:tav tm="100000">
                                          <p:val>
                                            <p:strVal val="#ppt_h"/>
                                          </p:val>
                                        </p:tav>
                                      </p:tavLst>
                                    </p:anim>
                                    <p:anim calcmode="lin" valueType="num">
                                      <p:cBhvr>
                                        <p:cTn id="23" dur="1000" fill="hold"/>
                                        <p:tgtEl>
                                          <p:spTgt spid="31777"/>
                                        </p:tgtEl>
                                        <p:attrNameLst>
                                          <p:attrName>style.rotation</p:attrName>
                                        </p:attrNameLst>
                                      </p:cBhvr>
                                      <p:tavLst>
                                        <p:tav tm="0">
                                          <p:val>
                                            <p:fltVal val="90"/>
                                          </p:val>
                                        </p:tav>
                                        <p:tav tm="100000">
                                          <p:val>
                                            <p:fltVal val="0"/>
                                          </p:val>
                                        </p:tav>
                                      </p:tavLst>
                                    </p:anim>
                                    <p:animEffect transition="in" filter="fade">
                                      <p:cBhvr>
                                        <p:cTn id="24" dur="10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285750"/>
            <a:ext cx="8001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3: Em hãy tìm đầu vào, đầu ra của thuật toán tìm ước chung lớn nhất của 2 số tự nhiên a và b.</a:t>
            </a:r>
          </a:p>
        </p:txBody>
      </p:sp>
      <p:sp>
        <p:nvSpPr>
          <p:cNvPr id="32771" name="TextBox 4"/>
          <p:cNvSpPr txBox="1">
            <a:spLocks noChangeArrowheads="1"/>
          </p:cNvSpPr>
          <p:nvPr/>
        </p:nvSpPr>
        <p:spPr bwMode="auto">
          <a:xfrm>
            <a:off x="357188" y="2546350"/>
            <a:ext cx="82867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Đầu vào: hai số tự nhiên a và b.</a:t>
            </a:r>
          </a:p>
          <a:p>
            <a:pPr eaLnBrk="1" hangingPunct="1">
              <a:buFontTx/>
              <a:buChar char="-"/>
            </a:pPr>
            <a:r>
              <a:rPr lang="en-US" sz="2800">
                <a:latin typeface="Times New Roman" pitchFamily="18" charset="0"/>
                <a:cs typeface="Times New Roman" pitchFamily="18" charset="0"/>
              </a:rPr>
              <a:t> Đầu ra: ước chung lớn nhất của hai số tự nhiên a và b.</a:t>
            </a:r>
          </a:p>
        </p:txBody>
      </p:sp>
      <p:sp>
        <p:nvSpPr>
          <p:cNvPr id="32772" name="TextBox 5"/>
          <p:cNvSpPr txBox="1">
            <a:spLocks noChangeArrowheads="1"/>
          </p:cNvSpPr>
          <p:nvPr/>
        </p:nvSpPr>
        <p:spPr bwMode="auto">
          <a:xfrm>
            <a:off x="3090863" y="1681163"/>
            <a:ext cx="2266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7"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2772"/>
                                        </p:tgtEl>
                                        <p:attrNameLst>
                                          <p:attrName>style.visibility</p:attrName>
                                        </p:attrNameLst>
                                      </p:cBhvr>
                                      <p:to>
                                        <p:strVal val="visible"/>
                                      </p:to>
                                    </p:set>
                                    <p:animEffect transition="in" filter="randombar(horizontal)">
                                      <p:cBhvr>
                                        <p:cTn id="15" dur="500"/>
                                        <p:tgtEl>
                                          <p:spTgt spid="3277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2771"/>
                                        </p:tgtEl>
                                        <p:attrNameLst>
                                          <p:attrName>style.visibility</p:attrName>
                                        </p:attrNameLst>
                                      </p:cBhvr>
                                      <p:to>
                                        <p:strVal val="visible"/>
                                      </p:to>
                                    </p:set>
                                    <p:animEffect transition="in" filter="randombar(horizontal)">
                                      <p:cBhvr>
                                        <p:cTn id="18"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357188" y="1428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imes New Roman" pitchFamily="18" charset="0"/>
                <a:cs typeface="Times New Roman" pitchFamily="18" charset="0"/>
              </a:rPr>
              <a:t>Câu 4: Em hãy sắp xếp các phần được đánh số trong các hình sau để được thuật toán tính trung bình cộng của 2 số a và b</a:t>
            </a:r>
          </a:p>
        </p:txBody>
      </p:sp>
      <p:grpSp>
        <p:nvGrpSpPr>
          <p:cNvPr id="2" name="Group 19"/>
          <p:cNvGrpSpPr>
            <a:grpSpLocks/>
          </p:cNvGrpSpPr>
          <p:nvPr/>
        </p:nvGrpSpPr>
        <p:grpSpPr bwMode="auto">
          <a:xfrm>
            <a:off x="500063" y="4514850"/>
            <a:ext cx="1500187" cy="771525"/>
            <a:chOff x="571472" y="1428736"/>
            <a:chExt cx="1500198" cy="771530"/>
          </a:xfrm>
        </p:grpSpPr>
        <p:cxnSp>
          <p:nvCxnSpPr>
            <p:cNvPr id="12" name="Straight Arrow Connector 11"/>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3" name="Oval 12"/>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3" name="Group 44"/>
          <p:cNvGrpSpPr>
            <a:grpSpLocks/>
          </p:cNvGrpSpPr>
          <p:nvPr/>
        </p:nvGrpSpPr>
        <p:grpSpPr bwMode="auto">
          <a:xfrm>
            <a:off x="357188" y="5786438"/>
            <a:ext cx="2571750" cy="785812"/>
            <a:chOff x="357158" y="2714620"/>
            <a:chExt cx="2571768" cy="785818"/>
          </a:xfrm>
        </p:grpSpPr>
        <p:sp>
          <p:nvSpPr>
            <p:cNvPr id="16" name="Oval 15"/>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22" name="Rectangle 21"/>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26" name="Straight Arrow Connector 25"/>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4"/>
          <p:cNvGrpSpPr>
            <a:grpSpLocks/>
          </p:cNvGrpSpPr>
          <p:nvPr/>
        </p:nvGrpSpPr>
        <p:grpSpPr bwMode="auto">
          <a:xfrm>
            <a:off x="3714750" y="4410075"/>
            <a:ext cx="1714500" cy="733425"/>
            <a:chOff x="2357422" y="1428736"/>
            <a:chExt cx="1714512" cy="733430"/>
          </a:xfrm>
        </p:grpSpPr>
        <p:cxnSp>
          <p:nvCxnSpPr>
            <p:cNvPr id="19" name="Straight Arrow Connector 18"/>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32" name="Rectangle 31"/>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34" name="Straight Arrow Connector 33"/>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37"/>
          <p:cNvGrpSpPr>
            <a:grpSpLocks/>
          </p:cNvGrpSpPr>
          <p:nvPr/>
        </p:nvGrpSpPr>
        <p:grpSpPr bwMode="auto">
          <a:xfrm>
            <a:off x="3714750" y="5786438"/>
            <a:ext cx="1500188" cy="785812"/>
            <a:chOff x="4214810" y="2643182"/>
            <a:chExt cx="1500198" cy="785818"/>
          </a:xfrm>
        </p:grpSpPr>
        <p:sp>
          <p:nvSpPr>
            <p:cNvPr id="17" name="Oval 16"/>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37" name="Oval 36"/>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7" name="Group 41"/>
          <p:cNvGrpSpPr>
            <a:grpSpLocks/>
          </p:cNvGrpSpPr>
          <p:nvPr/>
        </p:nvGrpSpPr>
        <p:grpSpPr bwMode="auto">
          <a:xfrm>
            <a:off x="6215063" y="4529138"/>
            <a:ext cx="1928812" cy="685800"/>
            <a:chOff x="6643702" y="1357298"/>
            <a:chExt cx="1928826" cy="685805"/>
          </a:xfrm>
        </p:grpSpPr>
        <p:sp>
          <p:nvSpPr>
            <p:cNvPr id="15" name="Oval 14"/>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31" name="Straight Arrow Connector 30"/>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Parallelogram 38"/>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8" name="Group 42"/>
          <p:cNvGrpSpPr>
            <a:grpSpLocks/>
          </p:cNvGrpSpPr>
          <p:nvPr/>
        </p:nvGrpSpPr>
        <p:grpSpPr bwMode="auto">
          <a:xfrm>
            <a:off x="6000750" y="5781675"/>
            <a:ext cx="2071688" cy="790575"/>
            <a:chOff x="6572264" y="2571744"/>
            <a:chExt cx="2071702" cy="790581"/>
          </a:xfrm>
        </p:grpSpPr>
        <p:sp>
          <p:nvSpPr>
            <p:cNvPr id="18" name="Oval 17"/>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28" name="Straight Arrow Connector 27"/>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Parallelogram 40"/>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grpSp>
        <p:nvGrpSpPr>
          <p:cNvPr id="9" name="Group 97"/>
          <p:cNvGrpSpPr>
            <a:grpSpLocks/>
          </p:cNvGrpSpPr>
          <p:nvPr/>
        </p:nvGrpSpPr>
        <p:grpSpPr bwMode="auto">
          <a:xfrm>
            <a:off x="652463" y="1390650"/>
            <a:ext cx="1500187" cy="771525"/>
            <a:chOff x="571472" y="1428736"/>
            <a:chExt cx="1500198" cy="771530"/>
          </a:xfrm>
        </p:grpSpPr>
        <p:cxnSp>
          <p:nvCxnSpPr>
            <p:cNvPr id="99" name="Straight Arrow Connector 98"/>
            <p:cNvCxnSpPr/>
            <p:nvPr/>
          </p:nvCxnSpPr>
          <p:spPr>
            <a:xfrm rot="5400000">
              <a:off x="1215208" y="1929595"/>
              <a:ext cx="2857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571472" y="1428736"/>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Bắt đầu</a:t>
              </a:r>
            </a:p>
          </p:txBody>
        </p:sp>
        <p:sp>
          <p:nvSpPr>
            <p:cNvPr id="101" name="Oval 100"/>
            <p:cNvSpPr/>
            <p:nvPr/>
          </p:nvSpPr>
          <p:spPr>
            <a:xfrm>
              <a:off x="833411" y="19859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1</a:t>
              </a:r>
            </a:p>
          </p:txBody>
        </p:sp>
      </p:grpSp>
      <p:grpSp>
        <p:nvGrpSpPr>
          <p:cNvPr id="10" name="Group 101"/>
          <p:cNvGrpSpPr>
            <a:grpSpLocks/>
          </p:cNvGrpSpPr>
          <p:nvPr/>
        </p:nvGrpSpPr>
        <p:grpSpPr bwMode="auto">
          <a:xfrm>
            <a:off x="509588" y="2662238"/>
            <a:ext cx="2571750" cy="785812"/>
            <a:chOff x="357158" y="2714620"/>
            <a:chExt cx="2571768" cy="785818"/>
          </a:xfrm>
        </p:grpSpPr>
        <p:sp>
          <p:nvSpPr>
            <p:cNvPr id="103" name="Oval 102"/>
            <p:cNvSpPr/>
            <p:nvPr/>
          </p:nvSpPr>
          <p:spPr>
            <a:xfrm>
              <a:off x="714347" y="3286124"/>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4</a:t>
              </a:r>
            </a:p>
          </p:txBody>
        </p:sp>
        <p:sp>
          <p:nvSpPr>
            <p:cNvPr id="104" name="Rectangle 103"/>
            <p:cNvSpPr/>
            <p:nvPr/>
          </p:nvSpPr>
          <p:spPr>
            <a:xfrm>
              <a:off x="357158" y="2714620"/>
              <a:ext cx="2571768"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Trung bình cộng           Tổng : 2        </a:t>
              </a:r>
            </a:p>
          </p:txBody>
        </p:sp>
        <p:cxnSp>
          <p:nvCxnSpPr>
            <p:cNvPr id="105" name="Straight Arrow Connector 104"/>
            <p:cNvCxnSpPr/>
            <p:nvPr/>
          </p:nvCxnSpPr>
          <p:spPr>
            <a:xfrm rot="10800000">
              <a:off x="1733530" y="2914647"/>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477147" y="3177380"/>
              <a:ext cx="24765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6"/>
          <p:cNvGrpSpPr>
            <a:grpSpLocks/>
          </p:cNvGrpSpPr>
          <p:nvPr/>
        </p:nvGrpSpPr>
        <p:grpSpPr bwMode="auto">
          <a:xfrm>
            <a:off x="3867150" y="1285875"/>
            <a:ext cx="1714500" cy="733425"/>
            <a:chOff x="2357422" y="1428736"/>
            <a:chExt cx="1714512" cy="733430"/>
          </a:xfrm>
        </p:grpSpPr>
        <p:cxnSp>
          <p:nvCxnSpPr>
            <p:cNvPr id="108" name="Straight Arrow Connector 107"/>
            <p:cNvCxnSpPr/>
            <p:nvPr/>
          </p:nvCxnSpPr>
          <p:spPr>
            <a:xfrm rot="5400000">
              <a:off x="3108315" y="1892289"/>
              <a:ext cx="21431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9" name="Oval 108"/>
            <p:cNvSpPr/>
            <p:nvPr/>
          </p:nvSpPr>
          <p:spPr>
            <a:xfrm>
              <a:off x="2643174" y="1947853"/>
              <a:ext cx="285752" cy="2143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latin typeface="Times New Roman" pitchFamily="18" charset="0"/>
                  <a:cs typeface="Times New Roman" pitchFamily="18" charset="0"/>
                </a:rPr>
                <a:t>2</a:t>
              </a:r>
            </a:p>
          </p:txBody>
        </p:sp>
        <p:sp>
          <p:nvSpPr>
            <p:cNvPr id="110" name="Rectangle 109"/>
            <p:cNvSpPr/>
            <p:nvPr/>
          </p:nvSpPr>
          <p:spPr>
            <a:xfrm>
              <a:off x="2357422" y="1428736"/>
              <a:ext cx="1714512" cy="3571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a:solidFill>
                    <a:schemeClr val="tx1"/>
                  </a:solidFill>
                  <a:latin typeface="Times New Roman" pitchFamily="18" charset="0"/>
                  <a:cs typeface="Times New Roman" pitchFamily="18" charset="0"/>
                </a:rPr>
                <a:t>Tổng             a + b</a:t>
              </a:r>
            </a:p>
          </p:txBody>
        </p:sp>
        <p:cxnSp>
          <p:nvCxnSpPr>
            <p:cNvPr id="111" name="Straight Arrow Connector 110"/>
            <p:cNvCxnSpPr/>
            <p:nvPr/>
          </p:nvCxnSpPr>
          <p:spPr>
            <a:xfrm rot="10800000">
              <a:off x="3028940" y="1633525"/>
              <a:ext cx="285752" cy="15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0" name="Group 111"/>
          <p:cNvGrpSpPr>
            <a:grpSpLocks/>
          </p:cNvGrpSpPr>
          <p:nvPr/>
        </p:nvGrpSpPr>
        <p:grpSpPr bwMode="auto">
          <a:xfrm>
            <a:off x="3867150" y="2662238"/>
            <a:ext cx="1500188" cy="785812"/>
            <a:chOff x="4214810" y="2643182"/>
            <a:chExt cx="1500198" cy="785818"/>
          </a:xfrm>
        </p:grpSpPr>
        <p:sp>
          <p:nvSpPr>
            <p:cNvPr id="113" name="Oval 112"/>
            <p:cNvSpPr/>
            <p:nvPr/>
          </p:nvSpPr>
          <p:spPr>
            <a:xfrm>
              <a:off x="4429124" y="3214686"/>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5</a:t>
              </a:r>
            </a:p>
          </p:txBody>
        </p:sp>
        <p:sp>
          <p:nvSpPr>
            <p:cNvPr id="114" name="Oval 113"/>
            <p:cNvSpPr/>
            <p:nvPr/>
          </p:nvSpPr>
          <p:spPr>
            <a:xfrm>
              <a:off x="4214810" y="2643182"/>
              <a:ext cx="1500198" cy="428628"/>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Kết thúc</a:t>
              </a:r>
            </a:p>
          </p:txBody>
        </p:sp>
      </p:grpSp>
      <p:grpSp>
        <p:nvGrpSpPr>
          <p:cNvPr id="21" name="Group 114"/>
          <p:cNvGrpSpPr>
            <a:grpSpLocks/>
          </p:cNvGrpSpPr>
          <p:nvPr/>
        </p:nvGrpSpPr>
        <p:grpSpPr bwMode="auto">
          <a:xfrm>
            <a:off x="6367463" y="1404938"/>
            <a:ext cx="1928812" cy="685800"/>
            <a:chOff x="6643702" y="1357298"/>
            <a:chExt cx="1928826" cy="685805"/>
          </a:xfrm>
        </p:grpSpPr>
        <p:sp>
          <p:nvSpPr>
            <p:cNvPr id="116" name="Oval 115"/>
            <p:cNvSpPr/>
            <p:nvPr/>
          </p:nvSpPr>
          <p:spPr>
            <a:xfrm>
              <a:off x="6972316" y="1828788"/>
              <a:ext cx="285752" cy="2143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3</a:t>
              </a:r>
            </a:p>
          </p:txBody>
        </p:sp>
        <p:cxnSp>
          <p:nvCxnSpPr>
            <p:cNvPr id="117" name="Straight Arrow Connector 116"/>
            <p:cNvCxnSpPr/>
            <p:nvPr/>
          </p:nvCxnSpPr>
          <p:spPr>
            <a:xfrm rot="5400000">
              <a:off x="7457302" y="1856570"/>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Parallelogram 117"/>
            <p:cNvSpPr/>
            <p:nvPr/>
          </p:nvSpPr>
          <p:spPr>
            <a:xfrm>
              <a:off x="6643702" y="1357298"/>
              <a:ext cx="1928826" cy="357190"/>
            </a:xfrm>
            <a:prstGeom prst="parallelogram">
              <a:avLst/>
            </a:prstGeom>
            <a:solidFill>
              <a:srgbClr val="33CCC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a, giá trị b</a:t>
              </a:r>
            </a:p>
          </p:txBody>
        </p:sp>
      </p:grpSp>
      <p:grpSp>
        <p:nvGrpSpPr>
          <p:cNvPr id="23" name="Group 118"/>
          <p:cNvGrpSpPr>
            <a:grpSpLocks/>
          </p:cNvGrpSpPr>
          <p:nvPr/>
        </p:nvGrpSpPr>
        <p:grpSpPr bwMode="auto">
          <a:xfrm>
            <a:off x="6153150" y="2657475"/>
            <a:ext cx="2071688" cy="790575"/>
            <a:chOff x="6572264" y="2571744"/>
            <a:chExt cx="2071702" cy="790581"/>
          </a:xfrm>
        </p:grpSpPr>
        <p:sp>
          <p:nvSpPr>
            <p:cNvPr id="120" name="Oval 119"/>
            <p:cNvSpPr/>
            <p:nvPr/>
          </p:nvSpPr>
          <p:spPr>
            <a:xfrm>
              <a:off x="7005655" y="3148011"/>
              <a:ext cx="285752" cy="21431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6</a:t>
              </a:r>
            </a:p>
          </p:txBody>
        </p:sp>
        <p:cxnSp>
          <p:nvCxnSpPr>
            <p:cNvPr id="121" name="Straight Arrow Connector 120"/>
            <p:cNvCxnSpPr/>
            <p:nvPr/>
          </p:nvCxnSpPr>
          <p:spPr>
            <a:xfrm rot="5400000">
              <a:off x="7444602" y="3132929"/>
              <a:ext cx="285752"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Parallelogram 121"/>
            <p:cNvSpPr/>
            <p:nvPr/>
          </p:nvSpPr>
          <p:spPr>
            <a:xfrm>
              <a:off x="6572264" y="2571744"/>
              <a:ext cx="2071702" cy="428628"/>
            </a:xfrm>
            <a:prstGeom prst="parallelogram">
              <a:avLst/>
            </a:prstGeom>
            <a:solidFill>
              <a:srgbClr val="33CCCC">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chemeClr val="tx1"/>
                  </a:solidFill>
                  <a:latin typeface="Times New Roman" pitchFamily="18" charset="0"/>
                  <a:cs typeface="Times New Roman" pitchFamily="18" charset="0"/>
                </a:rPr>
                <a:t>Giá trị trung bình cộng của a và b</a:t>
              </a:r>
            </a:p>
          </p:txBody>
        </p:sp>
      </p:grpSp>
      <p:pic>
        <p:nvPicPr>
          <p:cNvPr id="53" name="Picture 5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500"/>
                                        <p:tgtEl>
                                          <p:spTgt spid="7"/>
                                        </p:tgtEl>
                                      </p:cBhvr>
                                    </p:animEffect>
                                  </p:childTnLst>
                                </p:cTn>
                              </p:par>
                              <p:par>
                                <p:cTn id="14" presetID="4"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ox(in)">
                                      <p:cBhvr>
                                        <p:cTn id="16" dur="500"/>
                                        <p:tgtEl>
                                          <p:spTgt spid="3"/>
                                        </p:tgtEl>
                                      </p:cBhvr>
                                    </p:animEffect>
                                  </p:childTnLst>
                                </p:cTn>
                              </p:par>
                              <p:par>
                                <p:cTn id="17" presetID="4" presetClass="entr" presetSubtype="16"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par>
                                <p:cTn id="20" presetID="4"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4" presetClass="exit" presetSubtype="16" fill="hold" nodeType="with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4" presetClass="exit" presetSubtype="16" fill="hold" nodeType="withEffect">
                                  <p:stCondLst>
                                    <p:cond delay="0"/>
                                  </p:stCondLst>
                                  <p:childTnLst>
                                    <p:animEffect transition="out" filter="box(in)">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4" presetClass="exit" presetSubtype="16" fill="hold" nodeType="withEffect">
                                  <p:stCondLst>
                                    <p:cond delay="0"/>
                                  </p:stCondLst>
                                  <p:childTnLst>
                                    <p:animEffect transition="out" filter="box(in)">
                                      <p:cBhvr>
                                        <p:cTn id="39" dur="500"/>
                                        <p:tgtEl>
                                          <p:spTgt spid="23"/>
                                        </p:tgtEl>
                                      </p:cBhvr>
                                    </p:animEffect>
                                    <p:set>
                                      <p:cBhvr>
                                        <p:cTn id="40" dur="1" fill="hold">
                                          <p:stCondLst>
                                            <p:cond delay="499"/>
                                          </p:stCondLst>
                                        </p:cTn>
                                        <p:tgtEl>
                                          <p:spTgt spid="2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6" presetClass="path" presetSubtype="0" accel="50000" decel="50000" fill="hold" nodeType="clickEffect">
                                  <p:stCondLst>
                                    <p:cond delay="0"/>
                                  </p:stCondLst>
                                  <p:childTnLst>
                                    <p:animMotion origin="layout" path="M -1.94444E-6 -3.33333E-6 L 0.33195 -0.4875 " pathEditMode="relative" rAng="0" ptsTypes="AA">
                                      <p:cBhvr>
                                        <p:cTn id="44" dur="2000" fill="hold"/>
                                        <p:tgtEl>
                                          <p:spTgt spid="2"/>
                                        </p:tgtEl>
                                        <p:attrNameLst>
                                          <p:attrName>ppt_x</p:attrName>
                                          <p:attrName>ppt_y</p:attrName>
                                        </p:attrNameLst>
                                      </p:cBhvr>
                                      <p:rCtr x="16597" y="-24375"/>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37" presetClass="path" presetSubtype="0" accel="50000" decel="50000" fill="hold" nodeType="clickEffect">
                                  <p:stCondLst>
                                    <p:cond delay="0"/>
                                  </p:stCondLst>
                                  <p:childTnLst>
                                    <p:animMotion origin="layout" path="M -0.12031 0.08264 L -0.03281 -0.14236 C -0.01215 -0.19098 -0.0125 -0.24213 -0.02917 -0.28403 C -0.04844 -0.33218 -0.08056 -0.35695 -0.12153 -0.36273 L -0.31285 -0.39028 " pathEditMode="relative" rAng="14507902" ptsTypes="FffFF">
                                      <p:cBhvr>
                                        <p:cTn id="48" dur="2000" fill="hold"/>
                                        <p:tgtEl>
                                          <p:spTgt spid="7"/>
                                        </p:tgtEl>
                                        <p:attrNameLst>
                                          <p:attrName>ppt_x</p:attrName>
                                          <p:attrName>ppt_y</p:attrName>
                                        </p:attrNameLst>
                                      </p:cBhvr>
                                      <p:rCtr x="-347" y="-30278"/>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64" presetClass="path" presetSubtype="0" accel="50000" decel="50000" fill="hold" nodeType="clickEffect">
                                  <p:stCondLst>
                                    <p:cond delay="0"/>
                                  </p:stCondLst>
                                  <p:childTnLst>
                                    <p:animMotion origin="layout" path="M 0 2.22222E-6 L -0.02361 -0.28056 " pathEditMode="relative" rAng="0" ptsTypes="AA">
                                      <p:cBhvr>
                                        <p:cTn id="52" dur="2000" fill="hold"/>
                                        <p:tgtEl>
                                          <p:spTgt spid="4"/>
                                        </p:tgtEl>
                                        <p:attrNameLst>
                                          <p:attrName>ppt_x</p:attrName>
                                          <p:attrName>ppt_y</p:attrName>
                                        </p:attrNameLst>
                                      </p:cBhvr>
                                      <p:rCtr x="-1181" y="-14028"/>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06041 -0.05718 L 0.2967 -0.39051 " pathEditMode="relative" rAng="0" ptsTypes="AA">
                                      <p:cBhvr>
                                        <p:cTn id="56" dur="2000" fill="hold"/>
                                        <p:tgtEl>
                                          <p:spTgt spid="3"/>
                                        </p:tgtEl>
                                        <p:attrNameLst>
                                          <p:attrName>ppt_x</p:attrName>
                                          <p:attrName>ppt_y</p:attrName>
                                        </p:attrNameLst>
                                      </p:cBhvr>
                                      <p:rCtr x="11806" y="-16667"/>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4.44444E-6 -4.44444E-6 L -0.28524 -0.2956 " pathEditMode="relative" rAng="0" ptsTypes="AA">
                                      <p:cBhvr>
                                        <p:cTn id="60" dur="2000" fill="hold"/>
                                        <p:tgtEl>
                                          <p:spTgt spid="8"/>
                                        </p:tgtEl>
                                        <p:attrNameLst>
                                          <p:attrName>ppt_x</p:attrName>
                                          <p:attrName>ppt_y</p:attrName>
                                        </p:attrNameLst>
                                      </p:cBhvr>
                                      <p:rCtr x="-14271" y="-14792"/>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64" presetClass="path" presetSubtype="0" accel="50000" decel="50000" fill="hold" nodeType="clickEffect">
                                  <p:stCondLst>
                                    <p:cond delay="0"/>
                                  </p:stCondLst>
                                  <p:childTnLst>
                                    <p:animMotion origin="layout" path="M 3.05556E-6 0 L -0.00382 -0.18796 " pathEditMode="relative" rAng="0" ptsTypes="AA">
                                      <p:cBhvr>
                                        <p:cTn id="64" dur="2000" fill="hold"/>
                                        <p:tgtEl>
                                          <p:spTgt spid="5"/>
                                        </p:tgtEl>
                                        <p:attrNameLst>
                                          <p:attrName>ppt_x</p:attrName>
                                          <p:attrName>ppt_y</p:attrName>
                                        </p:attrNameLst>
                                      </p:cBhvr>
                                      <p:rCtr x="-191" y="-9398"/>
                                    </p:animMotion>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53"/>
                                        </p:tgtEl>
                                        <p:attrNameLst>
                                          <p:attrName>r</p:attrName>
                                        </p:attrNameLst>
                                      </p:cBhvr>
                                    </p:animRot>
                                    <p:animRot by="-240000">
                                      <p:cBhvr>
                                        <p:cTn id="67" dur="200" fill="hold">
                                          <p:stCondLst>
                                            <p:cond delay="200"/>
                                          </p:stCondLst>
                                        </p:cTn>
                                        <p:tgtEl>
                                          <p:spTgt spid="53"/>
                                        </p:tgtEl>
                                        <p:attrNameLst>
                                          <p:attrName>r</p:attrName>
                                        </p:attrNameLst>
                                      </p:cBhvr>
                                    </p:animRot>
                                    <p:animRot by="240000">
                                      <p:cBhvr>
                                        <p:cTn id="68" dur="200" fill="hold">
                                          <p:stCondLst>
                                            <p:cond delay="400"/>
                                          </p:stCondLst>
                                        </p:cTn>
                                        <p:tgtEl>
                                          <p:spTgt spid="53"/>
                                        </p:tgtEl>
                                        <p:attrNameLst>
                                          <p:attrName>r</p:attrName>
                                        </p:attrNameLst>
                                      </p:cBhvr>
                                    </p:animRot>
                                    <p:animRot by="-240000">
                                      <p:cBhvr>
                                        <p:cTn id="69" dur="200" fill="hold">
                                          <p:stCondLst>
                                            <p:cond delay="600"/>
                                          </p:stCondLst>
                                        </p:cTn>
                                        <p:tgtEl>
                                          <p:spTgt spid="53"/>
                                        </p:tgtEl>
                                        <p:attrNameLst>
                                          <p:attrName>r</p:attrName>
                                        </p:attrNameLst>
                                      </p:cBhvr>
                                    </p:animRot>
                                    <p:animRot by="120000">
                                      <p:cBhvr>
                                        <p:cTn id="70" dur="200" fill="hold">
                                          <p:stCondLst>
                                            <p:cond delay="800"/>
                                          </p:stCondLst>
                                        </p:cTn>
                                        <p:tgtEl>
                                          <p:spTgt spid="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571500" y="285750"/>
            <a:ext cx="8001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5: Em hãy quan sát sơ đồ khối Hình 6.3 và cho biết sơ đồ khối mô tả thuật toán gì? Xác định đầu vào và đầu ra của thuật toán. </a:t>
            </a:r>
          </a:p>
          <a:p>
            <a:pPr eaLnBrk="1" hangingPunct="1"/>
            <a:endParaRPr lang="en-US" sz="2800">
              <a:latin typeface="Times New Roman" pitchFamily="18" charset="0"/>
              <a:cs typeface="Times New Roman" pitchFamily="18" charset="0"/>
            </a:endParaRPr>
          </a:p>
        </p:txBody>
      </p:sp>
      <p:pic>
        <p:nvPicPr>
          <p:cNvPr id="32771" name="Picture 4" descr="C:\Users\Administrator\Documents\Lightshot\Screenshot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857375"/>
            <a:ext cx="3500437"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6"/>
          <p:cNvSpPr txBox="1">
            <a:spLocks noChangeArrowheads="1"/>
          </p:cNvSpPr>
          <p:nvPr/>
        </p:nvSpPr>
        <p:spPr bwMode="auto">
          <a:xfrm>
            <a:off x="285750" y="2754313"/>
            <a:ext cx="52054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 Sơ đồ khối mô tả thuật toán tính tổng hai số a và b </a:t>
            </a:r>
          </a:p>
          <a:p>
            <a:pPr eaLnBrk="1" hangingPunct="1"/>
            <a:r>
              <a:rPr lang="en-US" sz="2800">
                <a:latin typeface="Times New Roman" pitchFamily="18" charset="0"/>
                <a:cs typeface="Times New Roman" pitchFamily="18" charset="0"/>
              </a:rPr>
              <a:t>+ Đầu vào: </a:t>
            </a:r>
            <a:r>
              <a:rPr lang="vi-VN" sz="2800">
                <a:latin typeface="Times New Roman" pitchFamily="18" charset="0"/>
                <a:cs typeface="Times New Roman" pitchFamily="18" charset="0"/>
              </a:rPr>
              <a:t>cho hai số a, b</a:t>
            </a:r>
            <a:endParaRPr lang="en-US" sz="2800">
              <a:latin typeface="Times New Roman" pitchFamily="18" charset="0"/>
              <a:cs typeface="Times New Roman" pitchFamily="18" charset="0"/>
            </a:endParaRPr>
          </a:p>
          <a:p>
            <a:pPr eaLnBrk="1" hangingPunct="1"/>
            <a:r>
              <a:rPr lang="en-US" sz="2800">
                <a:latin typeface="Times New Roman" pitchFamily="18" charset="0"/>
                <a:cs typeface="Times New Roman" pitchFamily="18" charset="0"/>
              </a:rPr>
              <a:t>+ Đầu ra: tính tổng hai số a và b </a:t>
            </a:r>
          </a:p>
        </p:txBody>
      </p:sp>
      <p:sp>
        <p:nvSpPr>
          <p:cNvPr id="34821" name="TextBox 7"/>
          <p:cNvSpPr txBox="1">
            <a:spLocks noChangeArrowheads="1"/>
          </p:cNvSpPr>
          <p:nvPr/>
        </p:nvSpPr>
        <p:spPr bwMode="auto">
          <a:xfrm>
            <a:off x="1581150" y="1976438"/>
            <a:ext cx="22050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Đáp án</a:t>
            </a:r>
          </a:p>
        </p:txBody>
      </p:sp>
      <p:pic>
        <p:nvPicPr>
          <p:cNvPr id="9" name="Picture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randombar(horizontal)">
                                      <p:cBhvr>
                                        <p:cTn id="15" dur="500"/>
                                        <p:tgtEl>
                                          <p:spTgt spid="348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4820"/>
                                        </p:tgtEl>
                                        <p:attrNameLst>
                                          <p:attrName>style.visibility</p:attrName>
                                        </p:attrNameLst>
                                      </p:cBhvr>
                                      <p:to>
                                        <p:strVal val="visible"/>
                                      </p:to>
                                    </p:set>
                                    <p:animEffect transition="in" filter="randombar(horizontal)">
                                      <p:cBhvr>
                                        <p:cTn id="18"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3"/>
          <p:cNvSpPr txBox="1">
            <a:spLocks noChangeArrowheads="1"/>
          </p:cNvSpPr>
          <p:nvPr/>
        </p:nvSpPr>
        <p:spPr bwMode="auto">
          <a:xfrm>
            <a:off x="285750" y="474663"/>
            <a:ext cx="82867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Câu 6: Lợi thế của việc sử dụng sơ đồ khối so với ngôn ngữ tự nhiên để mô tả thuật toán là gì? </a:t>
            </a:r>
          </a:p>
        </p:txBody>
      </p:sp>
      <p:sp>
        <p:nvSpPr>
          <p:cNvPr id="33795" name="TextBox 6"/>
          <p:cNvSpPr txBox="1">
            <a:spLocks noChangeArrowheads="1"/>
          </p:cNvSpPr>
          <p:nvPr/>
        </p:nvSpPr>
        <p:spPr bwMode="auto">
          <a:xfrm>
            <a:off x="214313" y="1857375"/>
            <a:ext cx="850106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A. Sơ đồ khối tuân theo một tiêu chuẩn quốc tế nên con người dù ở bất kể quốc gia nào cũng có thể hiểu.</a:t>
            </a:r>
          </a:p>
          <a:p>
            <a:pPr algn="just" eaLnBrk="1" hangingPunct="1"/>
            <a:r>
              <a:rPr lang="en-US" sz="2800">
                <a:latin typeface="Times New Roman" pitchFamily="18" charset="0"/>
                <a:cs typeface="Times New Roman" pitchFamily="18" charset="0"/>
              </a:rPr>
              <a:t>B. Sơ đồ khối dễ vẽ.</a:t>
            </a:r>
          </a:p>
          <a:p>
            <a:pPr algn="just" eaLnBrk="1" hangingPunct="1"/>
            <a:r>
              <a:rPr lang="en-US" sz="2800">
                <a:latin typeface="Times New Roman" pitchFamily="18" charset="0"/>
                <a:cs typeface="Times New Roman" pitchFamily="18" charset="0"/>
              </a:rPr>
              <a:t>C. Sơ đồ khối dễ thay đổi.</a:t>
            </a:r>
          </a:p>
          <a:p>
            <a:pPr algn="just" eaLnBrk="1" hangingPunct="1"/>
            <a:r>
              <a:rPr lang="en-US" sz="2800">
                <a:latin typeface="Times New Roman" pitchFamily="18" charset="0"/>
                <a:cs typeface="Times New Roman" pitchFamily="18" charset="0"/>
              </a:rPr>
              <a:t>D. Vẽ sơ đồ khối không ton thời gian.</a:t>
            </a:r>
          </a:p>
        </p:txBody>
      </p:sp>
      <p:sp>
        <p:nvSpPr>
          <p:cNvPr id="6" name="Oval 5"/>
          <p:cNvSpPr/>
          <p:nvPr/>
        </p:nvSpPr>
        <p:spPr>
          <a:xfrm>
            <a:off x="214313" y="1928813"/>
            <a:ext cx="500062" cy="500062"/>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rcRect t="11201" b="10052"/>
          <a:stretch>
            <a:fillRect/>
          </a:stretch>
        </p:blipFill>
        <p:spPr bwMode="auto">
          <a:xfrm>
            <a:off x="7637463" y="6299200"/>
            <a:ext cx="15065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9"/>
                                        </p:tgtEl>
                                        <p:attrNameLst>
                                          <p:attrName>r</p:attrName>
                                        </p:attrNameLst>
                                      </p:cBhvr>
                                    </p:animRot>
                                    <p:animRot by="-240000">
                                      <p:cBhvr>
                                        <p:cTn id="10" dur="200" fill="hold">
                                          <p:stCondLst>
                                            <p:cond delay="200"/>
                                          </p:stCondLst>
                                        </p:cTn>
                                        <p:tgtEl>
                                          <p:spTgt spid="9"/>
                                        </p:tgtEl>
                                        <p:attrNameLst>
                                          <p:attrName>r</p:attrName>
                                        </p:attrNameLst>
                                      </p:cBhvr>
                                    </p:animRot>
                                    <p:animRot by="240000">
                                      <p:cBhvr>
                                        <p:cTn id="11" dur="200" fill="hold">
                                          <p:stCondLst>
                                            <p:cond delay="400"/>
                                          </p:stCondLst>
                                        </p:cTn>
                                        <p:tgtEl>
                                          <p:spTgt spid="9"/>
                                        </p:tgtEl>
                                        <p:attrNameLst>
                                          <p:attrName>r</p:attrName>
                                        </p:attrNameLst>
                                      </p:cBhvr>
                                    </p:animRot>
                                    <p:animRot by="-240000">
                                      <p:cBhvr>
                                        <p:cTn id="12" dur="200" fill="hold">
                                          <p:stCondLst>
                                            <p:cond delay="600"/>
                                          </p:stCondLst>
                                        </p:cTn>
                                        <p:tgtEl>
                                          <p:spTgt spid="9"/>
                                        </p:tgtEl>
                                        <p:attrNameLst>
                                          <p:attrName>r</p:attrName>
                                        </p:attrNameLst>
                                      </p:cBhvr>
                                    </p:animRot>
                                    <p:animRot by="120000">
                                      <p:cBhvr>
                                        <p:cTn id="1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214438"/>
            <a:ext cx="6072188"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214414" y="-25437"/>
            <a:ext cx="6072230" cy="954107"/>
          </a:xfrm>
          <a:prstGeom prst="rect">
            <a:avLst/>
          </a:prstGeom>
          <a:noFill/>
        </p:spPr>
        <p:txBody>
          <a:bodyPr>
            <a:spAutoFit/>
          </a:bodyPr>
          <a:lstStyle/>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TRÒ CHƠI</a:t>
            </a:r>
          </a:p>
          <a:p>
            <a:pPr algn="ctr">
              <a:defRPr/>
            </a:pPr>
            <a:r>
              <a:rPr lang="en-US" sz="2800" b="1">
                <a:ln w="22225">
                  <a:solidFill>
                    <a:srgbClr val="FF0000"/>
                  </a:solidFill>
                  <a:prstDash val="solid"/>
                </a:ln>
                <a:solidFill>
                  <a:srgbClr val="FFFF00"/>
                </a:solidFill>
                <a:latin typeface="Times New Roman" pitchFamily="18" charset="0"/>
                <a:cs typeface="Times New Roman" pitchFamily="18" charset="0"/>
              </a:rPr>
              <a:t>MẢNH GHÉP BÍ MẬT</a:t>
            </a:r>
          </a:p>
        </p:txBody>
      </p:sp>
      <p:pic>
        <p:nvPicPr>
          <p:cNvPr id="34820" name="Picture 4" descr="Picture1bupbe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icture1bupbe8">
            <a:hlinkClick r:id="rId4"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08900" y="5429250"/>
            <a:ext cx="1214438"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727700" y="2878138"/>
            <a:ext cx="6357938"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2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203575" y="2878137"/>
            <a:ext cx="6500813"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19"/>
          <p:cNvSpPr txBox="1">
            <a:spLocks noChangeArrowheads="1"/>
          </p:cNvSpPr>
          <p:nvPr/>
        </p:nvSpPr>
        <p:spPr bwMode="auto">
          <a:xfrm>
            <a:off x="2357438" y="5681663"/>
            <a:ext cx="514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latin typeface="Times New Roman" pitchFamily="18" charset="0"/>
                <a:cs typeface="Times New Roman" pitchFamily="18" charset="0"/>
              </a:rPr>
              <a:t>Alan Mathison Turing</a:t>
            </a:r>
            <a:r>
              <a:rPr lang="en-US" sz="2400">
                <a:latin typeface="Times New Roman" pitchFamily="18" charset="0"/>
                <a:cs typeface="Times New Roman" pitchFamily="18" charset="0"/>
              </a:rPr>
              <a:t> OBE FRS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repeatCount="indefinite" fill="hold" grpId="0" nodeType="clickEffect">
                                  <p:stCondLst>
                                    <p:cond delay="0"/>
                                  </p:stCondLst>
                                  <p:childTnLst>
                                    <p:animClr clrSpc="hsl" dir="cw">
                                      <p:cBhvr override="childStyle">
                                        <p:cTn id="6" dur="500" fill="hold"/>
                                        <p:tgtEl>
                                          <p:spTgt spid="7"/>
                                        </p:tgtEl>
                                        <p:attrNameLst>
                                          <p:attrName>style.color</p:attrName>
                                        </p:attrNameLst>
                                      </p:cBhvr>
                                      <p:by>
                                        <p:hsl h="7200000" s="0" l="0"/>
                                      </p:by>
                                    </p:animClr>
                                    <p:animClr clrSpc="hsl" dir="cw">
                                      <p:cBhvr>
                                        <p:cTn id="7" dur="500" fill="hold"/>
                                        <p:tgtEl>
                                          <p:spTgt spid="7"/>
                                        </p:tgtEl>
                                        <p:attrNameLst>
                                          <p:attrName>fillcolor</p:attrName>
                                        </p:attrNameLst>
                                      </p:cBhvr>
                                      <p:by>
                                        <p:hsl h="7200000" s="0" l="0"/>
                                      </p:by>
                                    </p:animClr>
                                    <p:animClr clrSpc="hsl" dir="cw">
                                      <p:cBhvr>
                                        <p:cTn id="8" dur="500" fill="hold"/>
                                        <p:tgtEl>
                                          <p:spTgt spid="7"/>
                                        </p:tgtEl>
                                        <p:attrNameLst>
                                          <p:attrName>stroke.color</p:attrName>
                                        </p:attrNameLst>
                                      </p:cBhvr>
                                      <p:by>
                                        <p:hsl h="7200000" s="0" l="0"/>
                                      </p:by>
                                    </p:animClr>
                                    <p:set>
                                      <p:cBhvr>
                                        <p:cTn id="9"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Tin 6 tình chiếu\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3563" y="1214438"/>
            <a:ext cx="320040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4"/>
          <p:cNvSpPr txBox="1">
            <a:spLocks noChangeArrowheads="1"/>
          </p:cNvSpPr>
          <p:nvPr/>
        </p:nvSpPr>
        <p:spPr bwMode="auto">
          <a:xfrm>
            <a:off x="5643563" y="5715000"/>
            <a:ext cx="3298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cs typeface="Times New Roman" pitchFamily="18" charset="0"/>
              </a:rPr>
              <a:t>Alan Mathison Turing</a:t>
            </a:r>
            <a:endParaRPr lang="en-US" sz="2000">
              <a:latin typeface="Times New Roman" pitchFamily="18" charset="0"/>
              <a:cs typeface="Times New Roman" pitchFamily="18" charset="0"/>
            </a:endParaRPr>
          </a:p>
        </p:txBody>
      </p:sp>
      <p:sp>
        <p:nvSpPr>
          <p:cNvPr id="6" name="TextBox 5"/>
          <p:cNvSpPr txBox="1"/>
          <p:nvPr/>
        </p:nvSpPr>
        <p:spPr>
          <a:xfrm>
            <a:off x="214313" y="976313"/>
            <a:ext cx="5286375" cy="4524375"/>
          </a:xfrm>
          <a:prstGeom prst="rect">
            <a:avLst/>
          </a:prstGeom>
          <a:noFill/>
        </p:spPr>
        <p:txBody>
          <a:bodyPr>
            <a:spAutoFit/>
          </a:bodyPr>
          <a:lstStyle/>
          <a:p>
            <a:pPr algn="just">
              <a:defRPr/>
            </a:pPr>
            <a:r>
              <a:rPr lang="vi-VN" sz="2400" b="1">
                <a:latin typeface="+mj-lt"/>
              </a:rPr>
              <a:t>Alan Mathison Turing</a:t>
            </a:r>
            <a:r>
              <a:rPr lang="vi-VN" sz="2400">
                <a:latin typeface="+mj-lt"/>
              </a:rPr>
              <a:t> </a:t>
            </a:r>
            <a:r>
              <a:rPr lang="en-US" sz="2400">
                <a:latin typeface="+mj-lt"/>
              </a:rPr>
              <a:t>( 23/6/1912 – 7/6/1954) là một nhà toán học, logic học và mật mã học người Anh, được coi là cha đẻ của ngành khoa học máy tính</a:t>
            </a:r>
            <a:r>
              <a:rPr lang="vi-VN" sz="2400">
                <a:latin typeface="+mj-lt"/>
              </a:rPr>
              <a:t>. Ông đã hình thức hóa khái niệm</a:t>
            </a:r>
            <a:r>
              <a:rPr lang="en-US" sz="2400">
                <a:latin typeface="+mj-lt"/>
              </a:rPr>
              <a:t> thuật toán</a:t>
            </a:r>
            <a:r>
              <a:rPr lang="vi-VN" sz="2400">
                <a:latin typeface="+mj-lt"/>
              </a:rPr>
              <a:t> và tính toán với</a:t>
            </a:r>
            <a:r>
              <a:rPr lang="en-US" sz="2400">
                <a:latin typeface="+mj-lt"/>
              </a:rPr>
              <a:t> máy Turing</a:t>
            </a:r>
            <a:r>
              <a:rPr lang="vi-VN" sz="2400">
                <a:latin typeface="+mj-lt"/>
              </a:rPr>
              <a:t>, đồng thời đưa ra phiên bản của "Turing", mà ngày nay được đông đảo công chúng chấp nhận, về</a:t>
            </a:r>
            <a:r>
              <a:rPr lang="en-US" sz="2400">
                <a:latin typeface="+mj-lt"/>
              </a:rPr>
              <a:t> luận đề Church – Turing</a:t>
            </a:r>
            <a:r>
              <a:rPr lang="vi-VN" sz="2400">
                <a:latin typeface="+mj-lt"/>
              </a:rPr>
              <a:t>, một luận đề nói rằng tất cả những gì tính được bằng thuật toán đều có thể tính được bằng</a:t>
            </a:r>
            <a:r>
              <a:rPr lang="en-US" sz="2400">
                <a:latin typeface="+mj-lt"/>
              </a:rPr>
              <a:t> máy Turing.</a:t>
            </a:r>
            <a:endParaRPr lang="en-US" sz="2400">
              <a:latin typeface="+mj-lt"/>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1214438" y="500063"/>
            <a:ext cx="628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a:solidFill>
                  <a:srgbClr val="FF0000"/>
                </a:solidFill>
                <a:latin typeface="Times New Roman" pitchFamily="18" charset="0"/>
                <a:cs typeface="Times New Roman" pitchFamily="18" charset="0"/>
              </a:rPr>
              <a:t>Hướng dẫn về nhà</a:t>
            </a:r>
          </a:p>
        </p:txBody>
      </p:sp>
      <p:sp>
        <p:nvSpPr>
          <p:cNvPr id="36867" name="TextBox 4"/>
          <p:cNvSpPr txBox="1">
            <a:spLocks noChangeArrowheads="1"/>
          </p:cNvSpPr>
          <p:nvPr/>
        </p:nvSpPr>
        <p:spPr bwMode="auto">
          <a:xfrm>
            <a:off x="357188" y="190500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a:latin typeface="Times New Roman" pitchFamily="18" charset="0"/>
                <a:cs typeface="Times New Roman" pitchFamily="18" charset="0"/>
              </a:rPr>
              <a:t> Làm những bài tập còn lại trong SGK Tin học 6 và SBT Tin học 6.</a:t>
            </a:r>
          </a:p>
          <a:p>
            <a:pPr eaLnBrk="1" hangingPunct="1">
              <a:buFontTx/>
              <a:buChar char="-"/>
            </a:pPr>
            <a:r>
              <a:rPr lang="en-US" sz="2800">
                <a:latin typeface="Times New Roman" pitchFamily="18" charset="0"/>
                <a:cs typeface="Times New Roman" pitchFamily="18" charset="0"/>
              </a:rPr>
              <a:t> Ôn lại kiến thức thuật toán là gì? Các cách mô tả thuật toán và sơ đồ khối của thuật toán.</a:t>
            </a:r>
          </a:p>
          <a:p>
            <a:pPr eaLnBrk="1" hangingPunct="1">
              <a:buFontTx/>
              <a:buChar char="-"/>
            </a:pPr>
            <a:r>
              <a:rPr lang="en-US" sz="2800">
                <a:latin typeface="Times New Roman" pitchFamily="18" charset="0"/>
                <a:cs typeface="Times New Roman" pitchFamily="18" charset="0"/>
              </a:rPr>
              <a:t> Tìm hiểu trước bài 16: </a:t>
            </a:r>
            <a:r>
              <a:rPr lang="en-US" sz="2800" i="1">
                <a:latin typeface="Times New Roman" pitchFamily="18" charset="0"/>
                <a:cs typeface="Times New Roman" pitchFamily="18" charset="0"/>
              </a:rPr>
              <a:t>Các cấu trúc điều khiển</a:t>
            </a:r>
            <a:r>
              <a:rPr lang="en-US" sz="2800">
                <a:latin typeface="Times New Roman" pitchFamily="18" charset="0"/>
                <a:cs typeface="Times New Roman" pitchFamily="18" charset="0"/>
              </a:rPr>
              <a:t>.</a:t>
            </a:r>
          </a:p>
          <a:p>
            <a:pPr eaLnBrk="1" hangingPunct="1">
              <a:buFontTx/>
              <a:buChar char="-"/>
            </a:pPr>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nh d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71875"/>
            <a:ext cx="4357688"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ình chữ nhật 4"/>
          <p:cNvSpPr/>
          <p:nvPr/>
        </p:nvSpPr>
        <p:spPr>
          <a:xfrm>
            <a:off x="1000100" y="2357430"/>
            <a:ext cx="7830452" cy="584775"/>
          </a:xfrm>
          <a:prstGeom prst="rect">
            <a:avLst/>
          </a:prstGeom>
          <a:noFill/>
        </p:spPr>
        <p:txBody>
          <a:bodyPr>
            <a:spAutoFit/>
          </a:bodyPr>
          <a:lstStyle/>
          <a:p>
            <a:pPr algn="ctr" fontAlgn="auto">
              <a:spcBef>
                <a:spcPts val="0"/>
              </a:spcBef>
              <a:spcAft>
                <a:spcPts val="0"/>
              </a:spcAft>
              <a:defRPr/>
            </a:pPr>
            <a:r>
              <a:rPr lang="en-US" sz="3200" b="1">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Bài 15: THUẬT </a:t>
            </a:r>
            <a:r>
              <a:rPr lang="en-US"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rPr>
              <a:t>TOÁN</a:t>
            </a:r>
            <a:endParaRPr lang="vi-VN" sz="3200" b="1" dirty="0">
              <a:ln w="0"/>
              <a:solidFill>
                <a:srgbClr val="FF0000"/>
              </a:solidFill>
              <a:effectLst>
                <a:glow rad="139700">
                  <a:schemeClr val="accent2">
                    <a:satMod val="175000"/>
                    <a:alpha val="40000"/>
                  </a:schemeClr>
                </a:glow>
                <a:reflection blurRad="6350" stA="53000" endA="300" endPos="35500" dir="5400000" sy="-90000" algn="bl" rotWithShape="0"/>
              </a:effectLst>
              <a:latin typeface="Times New Roman" pitchFamily="18" charset="0"/>
              <a:cs typeface="Times New Roman" pitchFamily="18" charset="0"/>
            </a:endParaRPr>
          </a:p>
        </p:txBody>
      </p:sp>
      <p:graphicFrame>
        <p:nvGraphicFramePr>
          <p:cNvPr id="8" name="Diagram 7"/>
          <p:cNvGraphicFramePr/>
          <p:nvPr/>
        </p:nvGraphicFramePr>
        <p:xfrm>
          <a:off x="642910" y="357166"/>
          <a:ext cx="8340042" cy="1077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80975"/>
            <a:ext cx="7072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285750" y="725488"/>
            <a:ext cx="8643938" cy="600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Câu 1: Nếu đảo thứ tự của bước 3 và bước 4 trong hướng dẫn trên thì em có gấp được hình trò chơi Đông - Tây - Nam - Bắc không? Tại sao?</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endParaRPr lang="en-US" sz="2400">
              <a:latin typeface="Times New Roman" pitchFamily="18" charset="0"/>
              <a:cs typeface="Times New Roman" pitchFamily="18" charset="0"/>
            </a:endParaRPr>
          </a:p>
          <a:p>
            <a:pPr algn="just" eaLnBrk="1" hangingPunct="1"/>
            <a:r>
              <a:rPr lang="en-US" sz="2400">
                <a:latin typeface="Times New Roman" pitchFamily="18" charset="0"/>
                <a:cs typeface="Times New Roman" pitchFamily="18" charset="0"/>
              </a:rPr>
              <a:t>Câu 2: Trước khi thực hiện theo hướng dẫn trên, em cần có gì? Sau khi thực hiện lần lượt sáu bước theo hướng dẫn, em nhận được kết quả gì? </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a:p>
            <a:pPr algn="just" eaLnBrk="1" hangingPunct="1"/>
            <a:r>
              <a:rPr lang="en-US" sz="2400">
                <a:latin typeface="Times New Roman" pitchFamily="18" charset="0"/>
                <a:cs typeface="Times New Roman" pitchFamily="18" charset="0"/>
              </a:rPr>
              <a:t>……………………………………………………………………….</a:t>
            </a:r>
          </a:p>
        </p:txBody>
      </p:sp>
      <p:sp>
        <p:nvSpPr>
          <p:cNvPr id="14340" name="TextBox 7"/>
          <p:cNvSpPr txBox="1">
            <a:spLocks noChangeArrowheads="1"/>
          </p:cNvSpPr>
          <p:nvPr/>
        </p:nvSpPr>
        <p:spPr bwMode="auto">
          <a:xfrm>
            <a:off x="1785938" y="142875"/>
            <a:ext cx="6286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solidFill>
                  <a:srgbClr val="FF0000"/>
                </a:solidFill>
                <a:latin typeface="Times New Roman" pitchFamily="18" charset="0"/>
                <a:cs typeface="Times New Roman" pitchFamily="18" charset="0"/>
              </a:rPr>
              <a:t>PHIẾU HỌC TẬP ( hoạt động nhóm)</a:t>
            </a:r>
          </a:p>
        </p:txBody>
      </p:sp>
      <p:sp>
        <p:nvSpPr>
          <p:cNvPr id="8" name="TextBox 15"/>
          <p:cNvSpPr txBox="1">
            <a:spLocks noChangeArrowheads="1"/>
          </p:cNvSpPr>
          <p:nvPr/>
        </p:nvSpPr>
        <p:spPr bwMode="auto">
          <a:xfrm>
            <a:off x="214313" y="5216525"/>
            <a:ext cx="8572500"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Trước khi thực hiện theo hướng dẫn trên em cần có tờ giấy hình vuông. Sau khi thực hiện lần lượt theo 6 bước như hướng dẫn của phần khởi động, em sẽ có kết quả là hình gấp trò chơi Đông – Tây – Nam – Bắc.</a:t>
            </a:r>
          </a:p>
        </p:txBody>
      </p:sp>
      <p:sp>
        <p:nvSpPr>
          <p:cNvPr id="10" name="TextBox 15"/>
          <p:cNvSpPr txBox="1">
            <a:spLocks noChangeArrowheads="1"/>
          </p:cNvSpPr>
          <p:nvPr/>
        </p:nvSpPr>
        <p:spPr bwMode="auto">
          <a:xfrm>
            <a:off x="214313" y="1990725"/>
            <a:ext cx="8643937" cy="19383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400">
                <a:latin typeface="Times New Roman" pitchFamily="18" charset="0"/>
                <a:cs typeface="Times New Roman" pitchFamily="18" charset="0"/>
              </a:rPr>
              <a:t> </a:t>
            </a:r>
            <a:r>
              <a:rPr lang="en-US" sz="2400" i="1">
                <a:solidFill>
                  <a:srgbClr val="FF0000"/>
                </a:solidFill>
                <a:latin typeface="Times New Roman" pitchFamily="18" charset="0"/>
                <a:cs typeface="Times New Roman" pitchFamily="18" charset="0"/>
              </a:rPr>
              <a:t>( Trả lời theo ý hiểu của từng hs)</a:t>
            </a:r>
          </a:p>
          <a:p>
            <a:pPr algn="just" eaLnBrk="1" hangingPunct="1">
              <a:buFontTx/>
              <a:buChar char="-"/>
            </a:pPr>
            <a:r>
              <a:rPr lang="en-US" sz="2400">
                <a:latin typeface="Times New Roman" pitchFamily="18" charset="0"/>
                <a:cs typeface="Times New Roman" pitchFamily="18" charset="0"/>
              </a:rPr>
              <a:t> Không. Khi đảo thứ tự của bước 3 và bước 4 trong hướng dẫn thì em sẽ không thể gấp được hình vì kết quả của bước trước đều ảnh hưởng đến bước sau.</a:t>
            </a:r>
          </a:p>
          <a:p>
            <a:pPr algn="just" eaLnBrk="1" hangingPunct="1">
              <a:buFontTx/>
              <a:buChar char="-"/>
            </a:pPr>
            <a:r>
              <a:rPr lang="en-US" sz="24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5" name="Oval 4"/>
          <p:cNvSpPr/>
          <p:nvPr/>
        </p:nvSpPr>
        <p:spPr>
          <a:xfrm>
            <a:off x="2786063" y="1357313"/>
            <a:ext cx="6357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latin typeface="Times New Roman" pitchFamily="18" charset="0"/>
                <a:cs typeface="Times New Roman" pitchFamily="18" charset="0"/>
              </a:rPr>
              <a:t>Theo em thuật toán là gì? </a:t>
            </a:r>
          </a:p>
        </p:txBody>
      </p:sp>
      <p:sp>
        <p:nvSpPr>
          <p:cNvPr id="6" name="TextBox 6"/>
          <p:cNvSpPr txBox="1">
            <a:spLocks noChangeArrowheads="1"/>
          </p:cNvSpPr>
          <p:nvPr/>
        </p:nvSpPr>
        <p:spPr bwMode="auto">
          <a:xfrm>
            <a:off x="142875" y="128587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nodeType="afterGroup">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800" decel="100000"/>
                                        <p:tgtEl>
                                          <p:spTgt spid="7"/>
                                        </p:tgtEl>
                                      </p:cBhvr>
                                    </p:animEffect>
                                    <p:anim calcmode="lin" valueType="num">
                                      <p:cBhvr>
                                        <p:cTn id="22" dur="800" decel="100000" fill="hold"/>
                                        <p:tgtEl>
                                          <p:spTgt spid="7"/>
                                        </p:tgtEl>
                                        <p:attrNameLst>
                                          <p:attrName>style.rotation</p:attrName>
                                        </p:attrNameLst>
                                      </p:cBhvr>
                                      <p:tavLst>
                                        <p:tav tm="0">
                                          <p:val>
                                            <p:fltVal val="-90"/>
                                          </p:val>
                                        </p:tav>
                                        <p:tav tm="100000">
                                          <p:val>
                                            <p:fltVal val="0"/>
                                          </p:val>
                                        </p:tav>
                                      </p:tavLst>
                                    </p:anim>
                                    <p:anim calcmode="lin" valueType="num">
                                      <p:cBhvr>
                                        <p:cTn id="23" dur="800" decel="100000" fill="hold"/>
                                        <p:tgtEl>
                                          <p:spTgt spid="7"/>
                                        </p:tgtEl>
                                        <p:attrNameLst>
                                          <p:attrName>ppt_x</p:attrName>
                                        </p:attrNameLst>
                                      </p:cBhvr>
                                      <p:tavLst>
                                        <p:tav tm="0">
                                          <p:val>
                                            <p:strVal val="#ppt_x+0.4"/>
                                          </p:val>
                                        </p:tav>
                                        <p:tav tm="100000">
                                          <p:val>
                                            <p:strVal val="#ppt_x-0.05"/>
                                          </p:val>
                                        </p:tav>
                                      </p:tavLst>
                                    </p:anim>
                                    <p:anim calcmode="lin" valueType="num">
                                      <p:cBhvr>
                                        <p:cTn id="24" dur="800" decel="100000" fill="hold"/>
                                        <p:tgtEl>
                                          <p:spTgt spid="7"/>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0" y="463550"/>
            <a:ext cx="8572500" cy="3416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ts val="600"/>
              </a:spcBef>
              <a:spcAft>
                <a:spcPts val="600"/>
              </a:spcAft>
            </a:pPr>
            <a:r>
              <a:rPr lang="en-US" sz="2800">
                <a:latin typeface="Times New Roman" pitchFamily="18" charset="0"/>
                <a:cs typeface="Times New Roman" pitchFamily="18" charset="0"/>
              </a:rPr>
              <a:t>	</a:t>
            </a:r>
            <a:r>
              <a:rPr lang="en-US" sz="2800" b="1" u="sng">
                <a:latin typeface="Times New Roman" pitchFamily="18" charset="0"/>
                <a:cs typeface="Times New Roman" pitchFamily="18" charset="0"/>
              </a:rPr>
              <a:t>Hoạt động cặp đôi</a:t>
            </a:r>
            <a:r>
              <a:rPr lang="en-US" sz="2800" b="1">
                <a:latin typeface="Times New Roman" pitchFamily="18" charset="0"/>
                <a:cs typeface="Times New Roman" pitchFamily="18" charset="0"/>
              </a:rPr>
              <a:t> ( thời gian 2 phút)</a:t>
            </a:r>
          </a:p>
          <a:p>
            <a:pPr algn="just">
              <a:spcBef>
                <a:spcPts val="600"/>
              </a:spcBef>
              <a:spcAft>
                <a:spcPts val="600"/>
              </a:spcAft>
            </a:pPr>
            <a:r>
              <a:rPr lang="en-US" sz="2800">
                <a:latin typeface="Times New Roman" pitchFamily="18" charset="0"/>
                <a:cs typeface="Times New Roman" pitchFamily="18" charset="0"/>
              </a:rPr>
              <a:t>Câu 1: Trong thuật toán gấp hình trò chơi Đông – Tây – Nam – Bắc theo em tờ giấy hình vuông được gọi là dữ liệu gì? Hình gấp trò chơi Đông – Tây – Nam – Bắc được gọi là dữ liệu gì? </a:t>
            </a:r>
          </a:p>
          <a:p>
            <a:pPr algn="just">
              <a:spcBef>
                <a:spcPts val="600"/>
              </a:spcBef>
              <a:spcAft>
                <a:spcPts val="600"/>
              </a:spcAft>
            </a:pPr>
            <a:r>
              <a:rPr lang="en-US" sz="2800">
                <a:latin typeface="Times New Roman" pitchFamily="18" charset="0"/>
                <a:cs typeface="Times New Roman" pitchFamily="18" charset="0"/>
              </a:rPr>
              <a:t>Câu 2: Từ đó em hãy cho biết các thành phần cơ bản của  thuật toán?</a:t>
            </a:r>
          </a:p>
        </p:txBody>
      </p:sp>
      <p:sp>
        <p:nvSpPr>
          <p:cNvPr id="13" name="TextBox 12"/>
          <p:cNvSpPr txBox="1">
            <a:spLocks noChangeArrowheads="1"/>
          </p:cNvSpPr>
          <p:nvPr/>
        </p:nvSpPr>
        <p:spPr bwMode="auto">
          <a:xfrm>
            <a:off x="0" y="1103313"/>
            <a:ext cx="8786813" cy="3540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Câu 1: Trong thuật toán trò chơi Đông – Tây – Nam – Bắc </a:t>
            </a:r>
          </a:p>
          <a:p>
            <a:pPr algn="just" eaLnBrk="1" hangingPunct="1">
              <a:buFontTx/>
              <a:buChar char="-"/>
            </a:pPr>
            <a:r>
              <a:rPr lang="en-US" sz="2800">
                <a:latin typeface="Times New Roman" pitchFamily="18" charset="0"/>
                <a:cs typeface="Times New Roman" pitchFamily="18" charset="0"/>
              </a:rPr>
              <a:t>Tờ giấy hình vuông được gọi là dữ liệu đầu vào ( Input)</a:t>
            </a:r>
          </a:p>
          <a:p>
            <a:pPr algn="just" eaLnBrk="1" hangingPunct="1">
              <a:buFontTx/>
              <a:buChar char="-"/>
            </a:pPr>
            <a:r>
              <a:rPr lang="en-US" sz="2800">
                <a:latin typeface="Times New Roman" pitchFamily="18" charset="0"/>
                <a:cs typeface="Times New Roman" pitchFamily="18" charset="0"/>
              </a:rPr>
              <a:t> Hình gấp trò chơi Đông – Tây – Nam – Bắc được gọi là dữ liệu đầu ra ( Output).</a:t>
            </a:r>
          </a:p>
          <a:p>
            <a:pPr algn="just" eaLnBrk="1" hangingPunct="1"/>
            <a:r>
              <a:rPr lang="en-US" sz="2800">
                <a:latin typeface="Times New Roman" pitchFamily="18" charset="0"/>
                <a:cs typeface="Times New Roman" pitchFamily="18" charset="0"/>
              </a:rPr>
              <a:t>Câu 2: Các thành phần cơ bản của 1 thuật toán là:</a:t>
            </a:r>
          </a:p>
          <a:p>
            <a:pPr algn="just" eaLnBrk="1" hangingPunct="1"/>
            <a:r>
              <a:rPr lang="en-US" sz="2800">
                <a:latin typeface="Times New Roman" pitchFamily="18" charset="0"/>
                <a:cs typeface="Times New Roman" pitchFamily="18" charset="0"/>
              </a:rPr>
              <a:t>- Các thuật toán gồm 2 thành phần chính: Các thông tin đầu vào(Input) và các thông tin đầu ra (Output)</a:t>
            </a:r>
          </a:p>
          <a:p>
            <a:pPr algn="just" eaLnBrk="1" hangingPunct="1"/>
            <a:endParaRPr lang="en-US" sz="28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1357313" y="180975"/>
            <a:ext cx="70723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a:solidFill>
                  <a:srgbClr val="FF0000"/>
                </a:solidFill>
                <a:latin typeface="Times New Roman" pitchFamily="18" charset="0"/>
                <a:cs typeface="Times New Roman" pitchFamily="18" charset="0"/>
              </a:rPr>
              <a:t> </a:t>
            </a:r>
          </a:p>
        </p:txBody>
      </p:sp>
      <p:sp>
        <p:nvSpPr>
          <p:cNvPr id="13315" name="TextBox 9"/>
          <p:cNvSpPr txBox="1">
            <a:spLocks noChangeArrowheads="1"/>
          </p:cNvSpPr>
          <p:nvPr/>
        </p:nvSpPr>
        <p:spPr bwMode="auto">
          <a:xfrm>
            <a:off x="0" y="357188"/>
            <a:ext cx="5286375" cy="954087"/>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I. Thuật toán</a:t>
            </a:r>
          </a:p>
          <a:p>
            <a:pPr marL="457200" indent="-457200">
              <a:defRPr/>
            </a:pPr>
            <a:r>
              <a:rPr lang="en-US" sz="2800" b="1">
                <a:solidFill>
                  <a:schemeClr val="accent2">
                    <a:lumMod val="75000"/>
                  </a:schemeClr>
                </a:solidFill>
                <a:latin typeface="Times New Roman" pitchFamily="18" charset="0"/>
                <a:cs typeface="Times New Roman" pitchFamily="18" charset="0"/>
              </a:rPr>
              <a:t>1. Khái niệm thuật toán</a:t>
            </a:r>
          </a:p>
        </p:txBody>
      </p:sp>
      <p:sp>
        <p:nvSpPr>
          <p:cNvPr id="12" name="Rectangle 11"/>
          <p:cNvSpPr/>
          <p:nvPr/>
        </p:nvSpPr>
        <p:spPr>
          <a:xfrm>
            <a:off x="2073181" y="0"/>
            <a:ext cx="4784835" cy="584775"/>
          </a:xfrm>
          <a:prstGeom prst="rect">
            <a:avLst/>
          </a:prstGeom>
          <a:noFill/>
        </p:spPr>
        <p:txBody>
          <a:bodyPr wrap="none">
            <a:spAutoFit/>
          </a:bodyPr>
          <a:lstStyle/>
          <a:p>
            <a:pPr algn="ctr">
              <a:defRPr/>
            </a:pPr>
            <a:r>
              <a:rPr lang="en-US" sz="32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Tiết  - Bài 15 – Thuật toán</a:t>
            </a:r>
          </a:p>
        </p:txBody>
      </p:sp>
      <p:sp>
        <p:nvSpPr>
          <p:cNvPr id="17413" name="TextBox 6"/>
          <p:cNvSpPr txBox="1">
            <a:spLocks noChangeArrowheads="1"/>
          </p:cNvSpPr>
          <p:nvPr/>
        </p:nvSpPr>
        <p:spPr bwMode="auto">
          <a:xfrm>
            <a:off x="71438" y="1330325"/>
            <a:ext cx="8858250" cy="1384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a:latin typeface="Times New Roman" pitchFamily="18" charset="0"/>
                <a:cs typeface="Times New Roman" pitchFamily="18" charset="0"/>
              </a:rPr>
              <a:t>	Thuật toán là một dãy các chỉ dẫn rõ ràng, có trình tự sao cho khi thực hiện những chỉ dẫn này người ta giải quyết được những vấn đề hoặc nhiệm vụ đã cho.</a:t>
            </a:r>
          </a:p>
        </p:txBody>
      </p:sp>
      <p:sp>
        <p:nvSpPr>
          <p:cNvPr id="7" name="TextBox 10"/>
          <p:cNvSpPr txBox="1">
            <a:spLocks noChangeArrowheads="1"/>
          </p:cNvSpPr>
          <p:nvPr/>
        </p:nvSpPr>
        <p:spPr bwMode="auto">
          <a:xfrm>
            <a:off x="0" y="2714625"/>
            <a:ext cx="6715125" cy="523875"/>
          </a:xfrm>
          <a:prstGeom prst="rect">
            <a:avLst/>
          </a:prstGeom>
          <a:noFill/>
          <a:ln w="9525">
            <a:noFill/>
            <a:miter lim="800000"/>
            <a:headEnd/>
            <a:tailEnd/>
          </a:ln>
        </p:spPr>
        <p:txBody>
          <a:bodyPr>
            <a:spAutoFit/>
          </a:bodyPr>
          <a:lstStyle/>
          <a:p>
            <a:pPr marL="457200" indent="-457200">
              <a:defRPr/>
            </a:pPr>
            <a:r>
              <a:rPr lang="en-US" sz="2800" b="1">
                <a:solidFill>
                  <a:schemeClr val="accent2">
                    <a:lumMod val="75000"/>
                  </a:schemeClr>
                </a:solidFill>
                <a:latin typeface="Times New Roman" pitchFamily="18" charset="0"/>
                <a:cs typeface="Times New Roman" pitchFamily="18" charset="0"/>
              </a:rPr>
              <a:t>2. Các thành phần cơ bản của thuật toán</a:t>
            </a:r>
          </a:p>
        </p:txBody>
      </p:sp>
      <p:sp>
        <p:nvSpPr>
          <p:cNvPr id="8" name="Lưu đồ: Đầu kết nối 2"/>
          <p:cNvSpPr/>
          <p:nvPr/>
        </p:nvSpPr>
        <p:spPr>
          <a:xfrm>
            <a:off x="555974" y="3398004"/>
            <a:ext cx="2444390" cy="1334379"/>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INPUT</a:t>
            </a:r>
            <a:endParaRPr lang="en-US" sz="2800" dirty="0">
              <a:latin typeface="Times New Roman" pitchFamily="18" charset="0"/>
              <a:cs typeface="Times New Roman" pitchFamily="18" charset="0"/>
            </a:endParaRPr>
          </a:p>
        </p:txBody>
      </p:sp>
      <p:sp>
        <p:nvSpPr>
          <p:cNvPr id="9" name="Lưu đồ: Đầu kết nối 3"/>
          <p:cNvSpPr/>
          <p:nvPr/>
        </p:nvSpPr>
        <p:spPr>
          <a:xfrm>
            <a:off x="785786" y="5072074"/>
            <a:ext cx="2357454" cy="1214446"/>
          </a:xfrm>
          <a:prstGeom prst="flowChartConnector">
            <a:avLst/>
          </a:prstGeom>
          <a:solidFill>
            <a:schemeClr val="accent3">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OUTPUT</a:t>
            </a:r>
          </a:p>
        </p:txBody>
      </p:sp>
      <p:cxnSp>
        <p:nvCxnSpPr>
          <p:cNvPr id="10" name="Đường nối Thẳng 5"/>
          <p:cNvCxnSpPr/>
          <p:nvPr/>
        </p:nvCxnSpPr>
        <p:spPr>
          <a:xfrm rot="16200000" flipH="1">
            <a:off x="-617537" y="4811713"/>
            <a:ext cx="1792287" cy="14287"/>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1" name="Đường nối Thẳng 7"/>
          <p:cNvCxnSpPr/>
          <p:nvPr/>
        </p:nvCxnSpPr>
        <p:spPr>
          <a:xfrm flipV="1">
            <a:off x="285750" y="3984625"/>
            <a:ext cx="271463" cy="1588"/>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3" name="Đường nối Thẳng 8"/>
          <p:cNvCxnSpPr/>
          <p:nvPr/>
        </p:nvCxnSpPr>
        <p:spPr>
          <a:xfrm flipV="1">
            <a:off x="285750" y="5707063"/>
            <a:ext cx="500063" cy="7937"/>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14" name="Lưu đồ: Dữ liệu được Lưu 14"/>
          <p:cNvSpPr/>
          <p:nvPr/>
        </p:nvSpPr>
        <p:spPr>
          <a:xfrm rot="10800000">
            <a:off x="2000250" y="3429000"/>
            <a:ext cx="6215063" cy="1287463"/>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Lưu đồ: Dữ liệu được Lưu 15"/>
          <p:cNvSpPr/>
          <p:nvPr/>
        </p:nvSpPr>
        <p:spPr>
          <a:xfrm rot="10800000">
            <a:off x="1982788" y="5065713"/>
            <a:ext cx="6297612" cy="1276350"/>
          </a:xfrm>
          <a:prstGeom prst="flowChartOnlineStorage">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ộp Văn bản 16"/>
          <p:cNvSpPr txBox="1">
            <a:spLocks noChangeArrowheads="1"/>
          </p:cNvSpPr>
          <p:nvPr/>
        </p:nvSpPr>
        <p:spPr bwMode="auto">
          <a:xfrm>
            <a:off x="3313113" y="3797300"/>
            <a:ext cx="4545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vào</a:t>
            </a:r>
          </a:p>
        </p:txBody>
      </p:sp>
      <p:sp>
        <p:nvSpPr>
          <p:cNvPr id="17" name="Hộp Văn bản 17"/>
          <p:cNvSpPr txBox="1">
            <a:spLocks noChangeArrowheads="1"/>
          </p:cNvSpPr>
          <p:nvPr/>
        </p:nvSpPr>
        <p:spPr bwMode="auto">
          <a:xfrm>
            <a:off x="3429000" y="5478463"/>
            <a:ext cx="4572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b="1">
                <a:latin typeface="Times New Roman" pitchFamily="18" charset="0"/>
                <a:cs typeface="Times New Roman" pitchFamily="18" charset="0"/>
              </a:rPr>
              <a:t>Các thông tin đầu ra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57188" y="857250"/>
            <a:ext cx="83581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1: Thuật toán là gì?</a:t>
            </a:r>
          </a:p>
          <a:p>
            <a:pPr eaLnBrk="1" hangingPunct="1"/>
            <a:r>
              <a:rPr lang="en-US" sz="2400">
                <a:latin typeface="Times New Roman" pitchFamily="18" charset="0"/>
                <a:cs typeface="Times New Roman" pitchFamily="18" charset="0"/>
              </a:rPr>
              <a:t>A. Một dãy các cách giải quyết một nhiệm vụ.</a:t>
            </a:r>
          </a:p>
          <a:p>
            <a:pPr eaLnBrk="1" hangingPunct="1"/>
            <a:r>
              <a:rPr lang="en-US" sz="2400">
                <a:latin typeface="Times New Roman" pitchFamily="18" charset="0"/>
                <a:cs typeface="Times New Roman" pitchFamily="18" charset="0"/>
              </a:rPr>
              <a:t>B. Một dãy các kết quả  nhận được khi giải quyết một nhiệm vụ</a:t>
            </a:r>
          </a:p>
          <a:p>
            <a:pPr eaLnBrk="1" hangingPunct="1"/>
            <a:r>
              <a:rPr lang="en-US" sz="2400">
                <a:latin typeface="Times New Roman" pitchFamily="18" charset="0"/>
                <a:cs typeface="Times New Roman" pitchFamily="18" charset="0"/>
              </a:rPr>
              <a:t>C. Một dãy các chỉ dẫn rõ ràng, có trình tự sao cho khi thực hiện những chỉ dẫn này người ta giải quyết được vấn đề hoặc nhiệm vụ đã cho.</a:t>
            </a:r>
          </a:p>
          <a:p>
            <a:pPr eaLnBrk="1" hangingPunct="1"/>
            <a:r>
              <a:rPr lang="en-US" sz="2400">
                <a:latin typeface="Times New Roman" pitchFamily="18" charset="0"/>
                <a:cs typeface="Times New Roman" pitchFamily="18" charset="0"/>
              </a:rPr>
              <a:t>D. Một dãy các dữ liệu đầu vào để giải quyết một nhiệm vụ.</a:t>
            </a:r>
          </a:p>
        </p:txBody>
      </p:sp>
      <p:sp>
        <p:nvSpPr>
          <p:cNvPr id="6" name="Rectangle 5"/>
          <p:cNvSpPr/>
          <p:nvPr/>
        </p:nvSpPr>
        <p:spPr>
          <a:xfrm>
            <a:off x="1142976" y="214290"/>
            <a:ext cx="6173485" cy="646331"/>
          </a:xfrm>
          <a:prstGeom prst="rect">
            <a:avLst/>
          </a:prstGeom>
          <a:noFill/>
        </p:spPr>
        <p:txBody>
          <a:bodyPr>
            <a:spAutoFit/>
          </a:bodyPr>
          <a:lstStyle/>
          <a:p>
            <a:pPr algn="ctr">
              <a:defRPr/>
            </a:pPr>
            <a:r>
              <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latin typeface="Times New Roman" pitchFamily="18" charset="0"/>
                <a:cs typeface="Times New Roman" pitchFamily="18" charset="0"/>
              </a:rPr>
              <a:t>Bài tập trắc nghiệm</a:t>
            </a:r>
            <a:endParaRPr lang="en-US" sz="3600" b="1" spc="5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ndParaRPr>
          </a:p>
        </p:txBody>
      </p:sp>
      <p:sp>
        <p:nvSpPr>
          <p:cNvPr id="7" name="Oval 6"/>
          <p:cNvSpPr/>
          <p:nvPr/>
        </p:nvSpPr>
        <p:spPr>
          <a:xfrm>
            <a:off x="285750" y="2000250"/>
            <a:ext cx="500063"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285750" y="3571875"/>
            <a:ext cx="83581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0070C0"/>
                </a:solidFill>
                <a:latin typeface="Times New Roman" pitchFamily="18" charset="0"/>
                <a:cs typeface="Times New Roman" pitchFamily="18" charset="0"/>
              </a:rPr>
              <a:t>Câu 2: Em hãy chọn các câu đúng?</a:t>
            </a:r>
          </a:p>
          <a:p>
            <a:pPr eaLnBrk="1" hangingPunct="1"/>
            <a:r>
              <a:rPr lang="en-US" sz="2400">
                <a:latin typeface="Times New Roman" pitchFamily="18" charset="0"/>
                <a:cs typeface="Times New Roman" pitchFamily="18" charset="0"/>
              </a:rPr>
              <a:t>A. Thuật toán có đầu ra là kết quả nhận được sau khi thực hiện các bước của thuật toán.</a:t>
            </a:r>
          </a:p>
          <a:p>
            <a:pPr eaLnBrk="1" hangingPunct="1"/>
            <a:r>
              <a:rPr lang="en-US" sz="2400">
                <a:latin typeface="Times New Roman" pitchFamily="18" charset="0"/>
                <a:cs typeface="Times New Roman" pitchFamily="18" charset="0"/>
              </a:rPr>
              <a:t>B. Thuật toán có đầu vào là các dữ liệu ban đầu.</a:t>
            </a:r>
          </a:p>
          <a:p>
            <a:pPr eaLnBrk="1" hangingPunct="1"/>
            <a:r>
              <a:rPr lang="en-US" sz="2400">
                <a:latin typeface="Times New Roman" pitchFamily="18" charset="0"/>
                <a:cs typeface="Times New Roman" pitchFamily="18" charset="0"/>
              </a:rPr>
              <a:t>C. Thuật toán có đầu vào là kết quả nhận được sau khi thực hiện các bước của thuật toán.</a:t>
            </a:r>
          </a:p>
          <a:p>
            <a:pPr eaLnBrk="1" hangingPunct="1"/>
            <a:r>
              <a:rPr lang="en-US" sz="2400">
                <a:latin typeface="Times New Roman" pitchFamily="18" charset="0"/>
                <a:cs typeface="Times New Roman" pitchFamily="18" charset="0"/>
              </a:rPr>
              <a:t>D. Thuật toán có đầu ra là các dữ liệu ban đầu.</a:t>
            </a:r>
          </a:p>
        </p:txBody>
      </p:sp>
      <p:sp>
        <p:nvSpPr>
          <p:cNvPr id="9" name="Oval 8"/>
          <p:cNvSpPr/>
          <p:nvPr/>
        </p:nvSpPr>
        <p:spPr>
          <a:xfrm>
            <a:off x="214313" y="4000500"/>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14313" y="4714875"/>
            <a:ext cx="500062" cy="428625"/>
          </a:xfrm>
          <a:prstGeom prst="ellipse">
            <a:avLst/>
          </a:prstGeom>
          <a:noFill/>
          <a:ln>
            <a:solidFill>
              <a:srgbClr val="FF0000">
                <a:alpha val="82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par>
                          <p:cTn id="21" fill="hold" nodeType="afterGroup">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765</TotalTime>
  <Words>2100</Words>
  <Application>Microsoft Office PowerPoint</Application>
  <PresentationFormat>On-screen Show (4:3)</PresentationFormat>
  <Paragraphs>211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Times New Roman</vt:lpstr>
      <vt:lpstr>Office Theme</vt:lpstr>
      <vt:lpstr>TRÒ CHƠI  ĐÔNG – TÂY – NAM – BẮC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THAYGIAOTIN</cp:lastModifiedBy>
  <cp:revision>99</cp:revision>
  <dcterms:created xsi:type="dcterms:W3CDTF">2021-07-15T14:58:57Z</dcterms:created>
  <dcterms:modified xsi:type="dcterms:W3CDTF">2025-05-22T14:59:35Z</dcterms:modified>
</cp:coreProperties>
</file>