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2"/>
  </p:notesMasterIdLst>
  <p:handoutMasterIdLst>
    <p:handoutMasterId r:id="rId33"/>
  </p:handoutMasterIdLst>
  <p:sldIdLst>
    <p:sldId id="258" r:id="rId5"/>
    <p:sldId id="277" r:id="rId6"/>
    <p:sldId id="300" r:id="rId7"/>
    <p:sldId id="303" r:id="rId8"/>
    <p:sldId id="304" r:id="rId9"/>
    <p:sldId id="308" r:id="rId10"/>
    <p:sldId id="310" r:id="rId11"/>
    <p:sldId id="268" r:id="rId12"/>
    <p:sldId id="306" r:id="rId13"/>
    <p:sldId id="312" r:id="rId14"/>
    <p:sldId id="313" r:id="rId15"/>
    <p:sldId id="314" r:id="rId16"/>
    <p:sldId id="315" r:id="rId17"/>
    <p:sldId id="316" r:id="rId18"/>
    <p:sldId id="317" r:id="rId19"/>
    <p:sldId id="319" r:id="rId20"/>
    <p:sldId id="302" r:id="rId21"/>
    <p:sldId id="325" r:id="rId22"/>
    <p:sldId id="326" r:id="rId23"/>
    <p:sldId id="329" r:id="rId24"/>
    <p:sldId id="330" r:id="rId25"/>
    <p:sldId id="331" r:id="rId26"/>
    <p:sldId id="332" r:id="rId27"/>
    <p:sldId id="333" r:id="rId28"/>
    <p:sldId id="334" r:id="rId29"/>
    <p:sldId id="322" r:id="rId30"/>
    <p:sldId id="2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678B"/>
    <a:srgbClr val="DCEAEA"/>
    <a:srgbClr val="EBF4F3"/>
    <a:srgbClr val="77A951"/>
    <a:srgbClr val="7A95A7"/>
    <a:srgbClr val="975FA3"/>
    <a:srgbClr val="CFD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249" autoAdjust="0"/>
  </p:normalViewPr>
  <p:slideViewPr>
    <p:cSldViewPr snapToGrid="0">
      <p:cViewPr varScale="1">
        <p:scale>
          <a:sx n="63" d="100"/>
          <a:sy n="63" d="100"/>
        </p:scale>
        <p:origin x="764" y="56"/>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2/17/2025</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2/17/2025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2/17/2025</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5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2/17/2025</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2/17/2025</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2/17/2025</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07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2/17/2025</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2/17/2025</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11059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2/17/2025</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2/17/2025</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2/17/2025</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FDF157-A493-4A5F-9B08-356A30F203C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C5BAB17F-C031-4630-8FA3-EE6012C20DEF}" type="datetime1">
              <a:rPr lang="en-US" smtClean="0"/>
              <a:t>2/17/2025</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Tree>
    <p:extLst>
      <p:ext uri="{BB962C8B-B14F-4D97-AF65-F5344CB8AC3E}">
        <p14:creationId xmlns:p14="http://schemas.microsoft.com/office/powerpoint/2010/main" val="2804327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2/17/2025</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2/17/2025</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2/17/2025</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9B2A5FC-034D-4F4C-833F-A3DDC66E3E6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9753FB07-8F96-4A12-BC7E-21F8E0954886}" type="datetime1">
              <a:rPr lang="en-US" smtClean="0"/>
              <a:t>2/17/2025</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740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2/17/2025</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2/17/2025</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2/17/2025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201244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Click to 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2/17/2025</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89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2/17/2025</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2/17/2025</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2/17/2025</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2/17/2025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2/17/2025</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23660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2/17/2025</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2/17/2025</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2/17/2025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2/17/2025</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2/17/2025</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Click to 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2/17/2025</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2/17/2025</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2/17/2025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408363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2/17/2025</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2/17/2025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2/17/2025</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2/17/2025</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2/17/2025</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1" r:id="rId4"/>
    <p:sldLayoutId id="2147483662" r:id="rId5"/>
    <p:sldLayoutId id="2147483650" r:id="rId6"/>
    <p:sldLayoutId id="2147483663" r:id="rId7"/>
    <p:sldLayoutId id="2147483664" r:id="rId8"/>
    <p:sldLayoutId id="2147483665" r:id="rId9"/>
    <p:sldLayoutId id="2147483666" r:id="rId10"/>
    <p:sldLayoutId id="2147483651" r:id="rId11"/>
    <p:sldLayoutId id="2147483670" r:id="rId12"/>
    <p:sldLayoutId id="2147483667" r:id="rId13"/>
    <p:sldLayoutId id="2147483668" r:id="rId14"/>
    <p:sldLayoutId id="2147483671" r:id="rId15"/>
    <p:sldLayoutId id="2147483669" r:id="rId16"/>
    <p:sldLayoutId id="2147483653" r:id="rId17"/>
    <p:sldLayoutId id="2147483672" r:id="rId18"/>
    <p:sldLayoutId id="2147483673" r:id="rId19"/>
    <p:sldLayoutId id="2147483674" r:id="rId20"/>
    <p:sldLayoutId id="2147483676" r:id="rId21"/>
    <p:sldLayoutId id="2147483652" r:id="rId22"/>
    <p:sldLayoutId id="2147483677" r:id="rId23"/>
    <p:sldLayoutId id="2147483678" r:id="rId24"/>
    <p:sldLayoutId id="2147483679" r:id="rId25"/>
    <p:sldLayoutId id="2147483681" r:id="rId26"/>
    <p:sldLayoutId id="2147483654" r:id="rId27"/>
    <p:sldLayoutId id="2147483682" r:id="rId28"/>
    <p:sldLayoutId id="2147483683" r:id="rId29"/>
    <p:sldLayoutId id="2147483684" r:id="rId30"/>
    <p:sldLayoutId id="2147483685" r:id="rId31"/>
    <p:sldLayoutId id="2147483657" r:id="rId32"/>
    <p:sldLayoutId id="2147483686" r:id="rId33"/>
    <p:sldLayoutId id="2147483687" r:id="rId34"/>
    <p:sldLayoutId id="2147483688" r:id="rId35"/>
    <p:sldLayoutId id="2147483689" r:id="rId36"/>
    <p:sldLayoutId id="2147483656" r:id="rId37"/>
    <p:sldLayoutId id="2147483690" r:id="rId38"/>
    <p:sldLayoutId id="2147483691" r:id="rId39"/>
    <p:sldLayoutId id="2147483692" r:id="rId40"/>
    <p:sldLayoutId id="2147483697" r:id="rId41"/>
    <p:sldLayoutId id="2147483658" r:id="rId42"/>
    <p:sldLayoutId id="2147483693" r:id="rId43"/>
    <p:sldLayoutId id="2147483694" r:id="rId44"/>
    <p:sldLayoutId id="2147483695" r:id="rId45"/>
    <p:sldLayoutId id="2147483696" r:id="rId46"/>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812758" y="4700582"/>
            <a:ext cx="6248548" cy="915873"/>
          </a:xfrm>
        </p:spPr>
        <p:txBody>
          <a:bodyPr/>
          <a:lstStyle/>
          <a:p>
            <a:r>
              <a:rPr lang="en-US"/>
              <a:t>ĐỘT BIẾN GENE</a:t>
            </a:r>
            <a:endParaRPr lang="en-US"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a:xfrm>
            <a:off x="1812758" y="5949257"/>
            <a:ext cx="4464626" cy="601840"/>
          </a:xfrm>
        </p:spPr>
        <p:txBody>
          <a:bodyPr/>
          <a:lstStyle/>
          <a:p>
            <a:r>
              <a:rPr lang="en-US"/>
              <a:t>Khoa học tự nhiên 9</a:t>
            </a:r>
            <a:endParaRPr lang="en-US" dirty="0"/>
          </a:p>
        </p:txBody>
      </p:sp>
      <p:pic>
        <p:nvPicPr>
          <p:cNvPr id="1026" name="Picture 2" descr="TLTH - Bộ SGK Lớp 6 - Kết nối tri thức với cuộc sống - Công ty Cổ phần Đầu  tư và Phát triển Giáo dục Phương Nam">
            <a:extLst>
              <a:ext uri="{FF2B5EF4-FFF2-40B4-BE49-F238E27FC236}">
                <a16:creationId xmlns:a16="http://schemas.microsoft.com/office/drawing/2014/main" id="{2944B18B-7B0D-8862-2C65-9DCCE5EC5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908" y="4826914"/>
            <a:ext cx="2031086" cy="20310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8 Super Cool Genetic Mutations Found In Humans | HowStuffWorks">
            <a:extLst>
              <a:ext uri="{FF2B5EF4-FFF2-40B4-BE49-F238E27FC236}">
                <a16:creationId xmlns:a16="http://schemas.microsoft.com/office/drawing/2014/main" id="{0CEFCF3A-089E-F54F-EBAA-D22BE718E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55" b="18712"/>
          <a:stretch/>
        </p:blipFill>
        <p:spPr bwMode="auto">
          <a:xfrm>
            <a:off x="0" y="0"/>
            <a:ext cx="12192000" cy="42746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FAA5592-1023-2BCB-8032-1DBF1E02B296}"/>
              </a:ext>
            </a:extLst>
          </p:cNvPr>
          <p:cNvSpPr/>
          <p:nvPr/>
        </p:nvSpPr>
        <p:spPr>
          <a:xfrm>
            <a:off x="527323" y="4001249"/>
            <a:ext cx="1705384" cy="532932"/>
          </a:xfrm>
          <a:prstGeom prst="roundRect">
            <a:avLst>
              <a:gd name="adj" fmla="val 50000"/>
            </a:avLst>
          </a:prstGeom>
          <a:gradFill>
            <a:gsLst>
              <a:gs pos="0">
                <a:schemeClr val="bg2">
                  <a:lumMod val="87000"/>
                  <a:lumOff val="13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Bài 41</a:t>
            </a:r>
          </a:p>
        </p:txBody>
      </p:sp>
    </p:spTree>
    <p:extLst>
      <p:ext uri="{BB962C8B-B14F-4D97-AF65-F5344CB8AC3E}">
        <p14:creationId xmlns:p14="http://schemas.microsoft.com/office/powerpoint/2010/main" val="3013068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913293" y="1823568"/>
            <a:ext cx="4579243" cy="384202"/>
          </a:xfrm>
        </p:spPr>
        <p:txBody>
          <a:bodyPr/>
          <a:lstStyle/>
          <a:p>
            <a:r>
              <a:rPr lang="en-US" sz="2200">
                <a:solidFill>
                  <a:schemeClr val="tx1"/>
                </a:solidFill>
              </a:rPr>
              <a:t>a) Đối với đa dạng sinh học</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10</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1. Ý nghĩa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2">
            <a:extLst>
              <a:ext uri="{FF2B5EF4-FFF2-40B4-BE49-F238E27FC236}">
                <a16:creationId xmlns:a16="http://schemas.microsoft.com/office/drawing/2014/main" id="{B91F97C4-E9E5-83AB-3D8A-2E08700C3048}"/>
              </a:ext>
            </a:extLst>
          </p:cNvPr>
          <p:cNvSpPr txBox="1">
            <a:spLocks/>
          </p:cNvSpPr>
          <p:nvPr/>
        </p:nvSpPr>
        <p:spPr>
          <a:xfrm>
            <a:off x="913293" y="2350504"/>
            <a:ext cx="4579243" cy="384202"/>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solidFill>
                  <a:schemeClr val="tx1"/>
                </a:solidFill>
              </a:rPr>
              <a:t>b) Đối với thực tiễn</a:t>
            </a:r>
            <a:endParaRPr lang="en-US" sz="2200" dirty="0">
              <a:solidFill>
                <a:schemeClr val="tx1"/>
              </a:solidFill>
            </a:endParaRPr>
          </a:p>
        </p:txBody>
      </p:sp>
      <p:sp>
        <p:nvSpPr>
          <p:cNvPr id="11" name="TextBox 10">
            <a:extLst>
              <a:ext uri="{FF2B5EF4-FFF2-40B4-BE49-F238E27FC236}">
                <a16:creationId xmlns:a16="http://schemas.microsoft.com/office/drawing/2014/main" id="{E6360CA5-8A78-B49F-F219-B6B51F170A44}"/>
              </a:ext>
            </a:extLst>
          </p:cNvPr>
          <p:cNvSpPr txBox="1"/>
          <p:nvPr/>
        </p:nvSpPr>
        <p:spPr>
          <a:xfrm>
            <a:off x="85916" y="2980425"/>
            <a:ext cx="12014644" cy="3504293"/>
          </a:xfrm>
          <a:prstGeom prst="rect">
            <a:avLst/>
          </a:prstGeom>
          <a:noFill/>
        </p:spPr>
        <p:txBody>
          <a:bodyPr wrap="square">
            <a:spAutoFit/>
          </a:bodyPr>
          <a:lstStyle>
            <a:defPPr>
              <a:defRPr lang="en-US"/>
            </a:defPPr>
            <a:lvl1pPr algn="just">
              <a:lnSpc>
                <a:spcPct val="125000"/>
              </a:lnSpc>
              <a:defRPr sz="2200" b="1" i="0">
                <a:solidFill>
                  <a:schemeClr val="bg2"/>
                </a:solidFill>
                <a:effectLst/>
                <a:latin typeface="+mj-lt"/>
              </a:defRPr>
            </a:lvl1pPr>
          </a:lstStyle>
          <a:p>
            <a:pPr>
              <a:spcAft>
                <a:spcPts val="600"/>
              </a:spcAft>
            </a:pPr>
            <a:r>
              <a:rPr lang="vi-VN" b="0" dirty="0">
                <a:solidFill>
                  <a:schemeClr val="tx1"/>
                </a:solidFill>
                <a:sym typeface="Wingdings" panose="05000000000000000000" pitchFamily="2" charset="2"/>
              </a:rPr>
              <a:t></a:t>
            </a:r>
            <a:r>
              <a:rPr lang="en-US" b="0" dirty="0">
                <a:solidFill>
                  <a:schemeClr val="tx1"/>
                </a:solidFill>
                <a:sym typeface="Wingdings" panose="05000000000000000000" pitchFamily="2" charset="2"/>
              </a:rPr>
              <a:t> </a:t>
            </a:r>
            <a:r>
              <a:rPr lang="vi-VN" sz="3200" b="0" dirty="0">
                <a:solidFill>
                  <a:schemeClr val="tx1"/>
                </a:solidFill>
              </a:rPr>
              <a:t>Có những đột biến gene làm </a:t>
            </a:r>
            <a:r>
              <a:rPr lang="vi-VN" sz="3200" dirty="0"/>
              <a:t>thay đổi cấu trúc và chức năng của protein</a:t>
            </a:r>
            <a:r>
              <a:rPr lang="vi-VN" sz="3200" dirty="0">
                <a:solidFill>
                  <a:schemeClr val="tx1"/>
                </a:solidFill>
              </a:rPr>
              <a:t> </a:t>
            </a:r>
            <a:r>
              <a:rPr lang="vi-VN" sz="3200" b="0" dirty="0">
                <a:solidFill>
                  <a:schemeClr val="tx1"/>
                </a:solidFill>
              </a:rPr>
              <a:t>theo hướng có lợi cho thể đột biến. </a:t>
            </a:r>
            <a:endParaRPr lang="en-US" sz="3200" b="0" dirty="0">
              <a:solidFill>
                <a:schemeClr val="tx1"/>
              </a:solidFill>
            </a:endParaRPr>
          </a:p>
          <a:p>
            <a:pPr>
              <a:spcAft>
                <a:spcPts val="600"/>
              </a:spcAft>
            </a:pPr>
            <a:r>
              <a:rPr lang="vi-VN" sz="2800" i="1" dirty="0">
                <a:solidFill>
                  <a:schemeClr val="tx1"/>
                </a:solidFill>
                <a:latin typeface="Times New Roman" panose="02020603050405020304" pitchFamily="18" charset="0"/>
                <a:cs typeface="Times New Roman" panose="02020603050405020304" pitchFamily="18" charset="0"/>
              </a:rPr>
              <a:t>Ví dụ: </a:t>
            </a:r>
            <a:r>
              <a:rPr lang="vi-VN" sz="2800" b="0" i="1" dirty="0">
                <a:solidFill>
                  <a:schemeClr val="tx1"/>
                </a:solidFill>
                <a:latin typeface="Times New Roman" panose="02020603050405020304" pitchFamily="18" charset="0"/>
                <a:cs typeface="Times New Roman" panose="02020603050405020304" pitchFamily="18" charset="0"/>
              </a:rPr>
              <a:t>Giống lúa CM5 (do Viện Di truyền Nông nghiệp, Việt Nam tạo ra) mang gene bị biến đổi cấu trúc, dẫn đến thay đổi chức năng protein do gene mã hoá. Kết quả là giống lúa CM5 biểu hiện những tính trạng tốt: </a:t>
            </a:r>
            <a:r>
              <a:rPr lang="vi-VN" sz="2800" i="1" dirty="0">
                <a:solidFill>
                  <a:schemeClr val="tx1"/>
                </a:solidFill>
                <a:latin typeface="Times New Roman" panose="02020603050405020304" pitchFamily="18" charset="0"/>
                <a:cs typeface="Times New Roman" panose="02020603050405020304" pitchFamily="18" charset="0"/>
              </a:rPr>
              <a:t>năng suất cao, chịu rét, chống chịu sâu bệnh khá và đặc biệt là chịu mặn tốt</a:t>
            </a:r>
            <a:r>
              <a:rPr lang="vi-VN" i="1" dirty="0">
                <a:solidFill>
                  <a:schemeClr val="tx1"/>
                </a:solidFill>
                <a:latin typeface="Times New Roman" panose="02020603050405020304" pitchFamily="18" charset="0"/>
                <a:cs typeface="Times New Roman" panose="02020603050405020304" pitchFamily="18" charset="0"/>
              </a:rPr>
              <a:t>.</a:t>
            </a:r>
            <a:endParaRPr lang="en-US"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89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913293" y="1823568"/>
            <a:ext cx="4579243" cy="384202"/>
          </a:xfrm>
        </p:spPr>
        <p:txBody>
          <a:bodyPr/>
          <a:lstStyle/>
          <a:p>
            <a:r>
              <a:rPr lang="en-US" sz="2200">
                <a:solidFill>
                  <a:schemeClr val="tx1"/>
                </a:solidFill>
              </a:rPr>
              <a:t>a) Đối với đa dạng sinh học</a:t>
            </a:r>
            <a:endParaRPr lang="en-US" sz="2200" dirty="0">
              <a:solidFill>
                <a:schemeClr val="tx1"/>
              </a:solidFill>
            </a:endParaRPr>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1. Ý nghĩa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图片 31749" descr="1-19">
            <a:extLst>
              <a:ext uri="{FF2B5EF4-FFF2-40B4-BE49-F238E27FC236}">
                <a16:creationId xmlns:a16="http://schemas.microsoft.com/office/drawing/2014/main" id="{A36EA6FF-7511-59A5-B130-AA1AC60F5288}"/>
              </a:ext>
            </a:extLst>
          </p:cNvPr>
          <p:cNvPicPr>
            <a:picLocks noChangeAspect="1"/>
          </p:cNvPicPr>
          <p:nvPr/>
        </p:nvPicPr>
        <p:blipFill>
          <a:blip r:embed="rId2">
            <a:duotone>
              <a:schemeClr val="accent3">
                <a:shade val="45000"/>
                <a:satMod val="135000"/>
              </a:schemeClr>
              <a:prstClr val="white"/>
            </a:duotone>
          </a:blip>
          <a:stretch>
            <a:fillRect/>
          </a:stretch>
        </p:blipFill>
        <p:spPr>
          <a:xfrm>
            <a:off x="1096463" y="2679475"/>
            <a:ext cx="10693113" cy="2881894"/>
          </a:xfrm>
          <a:prstGeom prst="rect">
            <a:avLst/>
          </a:prstGeom>
          <a:noFill/>
          <a:ln w="9525">
            <a:noFill/>
          </a:ln>
        </p:spPr>
      </p:pic>
      <p:sp>
        <p:nvSpPr>
          <p:cNvPr id="5" name="Footer Placeholder 2">
            <a:extLst>
              <a:ext uri="{FF2B5EF4-FFF2-40B4-BE49-F238E27FC236}">
                <a16:creationId xmlns:a16="http://schemas.microsoft.com/office/drawing/2014/main" id="{B91F97C4-E9E5-83AB-3D8A-2E08700C3048}"/>
              </a:ext>
            </a:extLst>
          </p:cNvPr>
          <p:cNvSpPr txBox="1">
            <a:spLocks/>
          </p:cNvSpPr>
          <p:nvPr/>
        </p:nvSpPr>
        <p:spPr>
          <a:xfrm>
            <a:off x="913293" y="2350504"/>
            <a:ext cx="4579243" cy="384202"/>
          </a:xfrm>
          <a:prstGeom prst="rect">
            <a:avLst/>
          </a:prstGeom>
        </p:spPr>
        <p:txBody>
          <a:bodyPr vert="horz" lIns="91440" tIns="45720" rIns="91440" bIns="45720" rtlCol="0" anchor="ctr"/>
          <a:lstStyle>
            <a:defPPr>
              <a:defRPr lang="en-US"/>
            </a:defPPr>
            <a:lvl1pPr marL="0" algn="l" defTabSz="914400" rtl="0" eaLnBrk="1" latinLnBrk="0" hangingPunct="1">
              <a:defRPr sz="1200" i="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a:solidFill>
                  <a:schemeClr val="tx1"/>
                </a:solidFill>
              </a:rPr>
              <a:t>b) Đối với thực tiễn</a:t>
            </a:r>
            <a:endParaRPr lang="en-US" sz="2200" dirty="0">
              <a:solidFill>
                <a:schemeClr val="tx1"/>
              </a:solidFill>
            </a:endParaRPr>
          </a:p>
        </p:txBody>
      </p:sp>
      <p:sp>
        <p:nvSpPr>
          <p:cNvPr id="8" name="TextBox 7">
            <a:extLst>
              <a:ext uri="{FF2B5EF4-FFF2-40B4-BE49-F238E27FC236}">
                <a16:creationId xmlns:a16="http://schemas.microsoft.com/office/drawing/2014/main" id="{E6360CA5-8A78-B49F-F219-B6B51F170A44}"/>
              </a:ext>
            </a:extLst>
          </p:cNvPr>
          <p:cNvSpPr txBox="1"/>
          <p:nvPr/>
        </p:nvSpPr>
        <p:spPr>
          <a:xfrm>
            <a:off x="402424" y="2980425"/>
            <a:ext cx="11271416" cy="2811795"/>
          </a:xfrm>
          <a:prstGeom prst="rect">
            <a:avLst/>
          </a:prstGeom>
          <a:noFill/>
        </p:spPr>
        <p:txBody>
          <a:bodyPr wrap="square">
            <a:spAutoFit/>
          </a:bodyPr>
          <a:lstStyle>
            <a:defPPr>
              <a:defRPr lang="en-US"/>
            </a:defPPr>
            <a:lvl1pPr algn="just">
              <a:lnSpc>
                <a:spcPct val="125000"/>
              </a:lnSpc>
              <a:defRPr sz="2200" b="1" i="0">
                <a:solidFill>
                  <a:schemeClr val="bg2"/>
                </a:solidFill>
                <a:effectLst/>
                <a:latin typeface="+mj-lt"/>
              </a:defRPr>
            </a:lvl1pPr>
          </a:lstStyle>
          <a:p>
            <a:pPr>
              <a:spcAft>
                <a:spcPts val="600"/>
              </a:spcAft>
            </a:pPr>
            <a:r>
              <a:rPr lang="vi-VN" sz="2800" b="0" dirty="0">
                <a:solidFill>
                  <a:schemeClr val="tx1"/>
                </a:solidFill>
                <a:sym typeface="Wingdings" panose="05000000000000000000" pitchFamily="2" charset="2"/>
              </a:rPr>
              <a:t></a:t>
            </a:r>
            <a:r>
              <a:rPr lang="en-US" sz="2800" b="0" dirty="0">
                <a:solidFill>
                  <a:schemeClr val="tx1"/>
                </a:solidFill>
                <a:sym typeface="Wingdings" panose="05000000000000000000" pitchFamily="2" charset="2"/>
              </a:rPr>
              <a:t> </a:t>
            </a:r>
            <a:r>
              <a:rPr lang="vi-VN" sz="2800" b="0" dirty="0">
                <a:solidFill>
                  <a:schemeClr val="tx1"/>
                </a:solidFill>
                <a:sym typeface="Wingdings" panose="05000000000000000000" pitchFamily="2" charset="2"/>
              </a:rPr>
              <a:t>Ngày nay, các nhà khoa học đã và đang sử dụng </a:t>
            </a:r>
            <a:r>
              <a:rPr lang="vi-VN" sz="2800" dirty="0">
                <a:sym typeface="Wingdings" panose="05000000000000000000" pitchFamily="2" charset="2"/>
              </a:rPr>
              <a:t>tác nhân vật lí, hoá học và kĩ thuật di truyền</a:t>
            </a:r>
            <a:r>
              <a:rPr lang="vi-VN" sz="2800" b="0" dirty="0">
                <a:solidFill>
                  <a:schemeClr val="tx1"/>
                </a:solidFill>
                <a:sym typeface="Wingdings" panose="05000000000000000000" pitchFamily="2" charset="2"/>
              </a:rPr>
              <a:t> để chủ động gây đột biến gene trên nhiều đối tượng sinh vật phục vụ cho công tác tạo giống mới. </a:t>
            </a:r>
            <a:endParaRPr lang="en-US" sz="2800" b="0" dirty="0">
              <a:solidFill>
                <a:schemeClr val="tx1"/>
              </a:solidFill>
              <a:sym typeface="Wingdings" panose="05000000000000000000" pitchFamily="2" charset="2"/>
            </a:endParaRPr>
          </a:p>
          <a:p>
            <a:pPr>
              <a:spcAft>
                <a:spcPts val="600"/>
              </a:spcAft>
            </a:pPr>
            <a:r>
              <a:rPr lang="vi-VN" sz="28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Ví dụ: </a:t>
            </a:r>
            <a:r>
              <a:rPr lang="vi-VN" sz="2800" b="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Sử dụng tia gamma (ꝩ) để tạo nấm sợi đột biến có hiệu suất sản sinh kháng sinh penicillin gấp nhiều lần so với dạng tự nhiên.</a:t>
            </a:r>
            <a:endParaRPr lang="en-US"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56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12</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dirty="0"/>
              <a:t>2. </a:t>
            </a:r>
            <a:r>
              <a:rPr lang="en-US" dirty="0" err="1"/>
              <a:t>Tác</a:t>
            </a:r>
            <a:r>
              <a:rPr lang="en-US" dirty="0"/>
              <a:t> </a:t>
            </a:r>
            <a:r>
              <a:rPr lang="en-US" dirty="0" err="1"/>
              <a:t>hại</a:t>
            </a:r>
            <a:r>
              <a:rPr lang="en-US" dirty="0"/>
              <a:t> </a:t>
            </a:r>
            <a:r>
              <a:rPr lang="en-US" dirty="0" err="1"/>
              <a:t>của</a:t>
            </a:r>
            <a:r>
              <a:rPr lang="en-US" dirty="0"/>
              <a:t> </a:t>
            </a:r>
            <a:r>
              <a:rPr lang="en-US" dirty="0" err="1"/>
              <a:t>đột</a:t>
            </a:r>
            <a:r>
              <a:rPr lang="en-US" dirty="0"/>
              <a:t> </a:t>
            </a:r>
            <a:r>
              <a:rPr lang="en-US" dirty="0" err="1"/>
              <a:t>biến</a:t>
            </a:r>
            <a:r>
              <a:rPr lang="en-US" dirty="0"/>
              <a:t> gene</a:t>
            </a:r>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Điều trị bệnh máu khó đông và những lưu ý cần biết">
            <a:extLst>
              <a:ext uri="{FF2B5EF4-FFF2-40B4-BE49-F238E27FC236}">
                <a16:creationId xmlns:a16="http://schemas.microsoft.com/office/drawing/2014/main" id="{BEE41525-EB9F-477F-B2FA-2ED774CDD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78" y="1930327"/>
            <a:ext cx="6114736" cy="40739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ệnh Hồng cầu lưỡi liềm: Nguyên nhân, biến chứng và cách điều trị">
            <a:extLst>
              <a:ext uri="{FF2B5EF4-FFF2-40B4-BE49-F238E27FC236}">
                <a16:creationId xmlns:a16="http://schemas.microsoft.com/office/drawing/2014/main" id="{37DFA22B-74A1-9D79-9808-FEF8681A4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690" y="1925000"/>
            <a:ext cx="5439027" cy="40792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FF46A2-4C01-C419-3550-63923A6A8BB9}"/>
              </a:ext>
            </a:extLst>
          </p:cNvPr>
          <p:cNvSpPr txBox="1"/>
          <p:nvPr/>
        </p:nvSpPr>
        <p:spPr>
          <a:xfrm>
            <a:off x="362078" y="6132242"/>
            <a:ext cx="6114736" cy="430887"/>
          </a:xfrm>
          <a:prstGeom prst="rect">
            <a:avLst/>
          </a:prstGeom>
          <a:noFill/>
        </p:spPr>
        <p:txBody>
          <a:bodyPr wrap="square" rtlCol="0">
            <a:spAutoFit/>
          </a:bodyPr>
          <a:lstStyle/>
          <a:p>
            <a:pPr algn="ctr"/>
            <a:r>
              <a:rPr lang="en-US" sz="2200" b="1">
                <a:solidFill>
                  <a:schemeClr val="accent1"/>
                </a:solidFill>
              </a:rPr>
              <a:t>Bệnh máu khó đông</a:t>
            </a:r>
          </a:p>
        </p:txBody>
      </p:sp>
      <p:sp>
        <p:nvSpPr>
          <p:cNvPr id="11" name="TextBox 10">
            <a:extLst>
              <a:ext uri="{FF2B5EF4-FFF2-40B4-BE49-F238E27FC236}">
                <a16:creationId xmlns:a16="http://schemas.microsoft.com/office/drawing/2014/main" id="{5E06EFEB-4618-98B5-F9B7-E7D6576DF0A6}"/>
              </a:ext>
            </a:extLst>
          </p:cNvPr>
          <p:cNvSpPr txBox="1"/>
          <p:nvPr/>
        </p:nvSpPr>
        <p:spPr>
          <a:xfrm>
            <a:off x="6650689" y="6136571"/>
            <a:ext cx="5439028" cy="430887"/>
          </a:xfrm>
          <a:prstGeom prst="rect">
            <a:avLst/>
          </a:prstGeom>
          <a:solidFill>
            <a:schemeClr val="bg1"/>
          </a:solidFill>
        </p:spPr>
        <p:txBody>
          <a:bodyPr wrap="square" rtlCol="0">
            <a:spAutoFit/>
          </a:bodyPr>
          <a:lstStyle/>
          <a:p>
            <a:pPr algn="ctr"/>
            <a:r>
              <a:rPr lang="en-US" sz="2200" b="1">
                <a:solidFill>
                  <a:schemeClr val="accent1"/>
                </a:solidFill>
              </a:rPr>
              <a:t>Bệnh thiếu máu hồng cầu hình liềm</a:t>
            </a:r>
          </a:p>
        </p:txBody>
      </p:sp>
    </p:spTree>
    <p:extLst>
      <p:ext uri="{BB962C8B-B14F-4D97-AF65-F5344CB8AC3E}">
        <p14:creationId xmlns:p14="http://schemas.microsoft.com/office/powerpoint/2010/main" val="282729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ircle(in)">
                                      <p:cBhvr>
                                        <p:cTn id="15" dur="2000"/>
                                        <p:tgtEl>
                                          <p:spTgt spid="6146"/>
                                        </p:tgtEl>
                                      </p:cBhvr>
                                    </p:animEffect>
                                  </p:childTnLst>
                                </p:cTn>
                              </p:par>
                              <p:par>
                                <p:cTn id="16" presetID="6" presetClass="entr" presetSubtype="16" fill="hold" nodeType="withEffect">
                                  <p:stCondLst>
                                    <p:cond delay="0"/>
                                  </p:stCondLst>
                                  <p:childTnLst>
                                    <p:set>
                                      <p:cBhvr>
                                        <p:cTn id="17" dur="1" fill="hold">
                                          <p:stCondLst>
                                            <p:cond delay="0"/>
                                          </p:stCondLst>
                                        </p:cTn>
                                        <p:tgtEl>
                                          <p:spTgt spid="6148"/>
                                        </p:tgtEl>
                                        <p:attrNameLst>
                                          <p:attrName>style.visibility</p:attrName>
                                        </p:attrNameLst>
                                      </p:cBhvr>
                                      <p:to>
                                        <p:strVal val="visible"/>
                                      </p:to>
                                    </p:set>
                                    <p:animEffect transition="in" filter="circle(in)">
                                      <p:cBhvr>
                                        <p:cTn id="18" dur="2000"/>
                                        <p:tgtEl>
                                          <p:spTgt spid="614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9"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2. Tác hại của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CFF46A2-4C01-C419-3550-63923A6A8BB9}"/>
              </a:ext>
            </a:extLst>
          </p:cNvPr>
          <p:cNvSpPr txBox="1"/>
          <p:nvPr/>
        </p:nvSpPr>
        <p:spPr>
          <a:xfrm>
            <a:off x="754536" y="6023054"/>
            <a:ext cx="4246559" cy="430887"/>
          </a:xfrm>
          <a:prstGeom prst="rect">
            <a:avLst/>
          </a:prstGeom>
          <a:noFill/>
        </p:spPr>
        <p:txBody>
          <a:bodyPr wrap="square" rtlCol="0">
            <a:spAutoFit/>
          </a:bodyPr>
          <a:lstStyle/>
          <a:p>
            <a:pPr algn="ctr"/>
            <a:r>
              <a:rPr lang="en-US" sz="2200" b="1">
                <a:solidFill>
                  <a:schemeClr val="accent1"/>
                </a:solidFill>
              </a:rPr>
              <a:t>Bệnh bạch tạng</a:t>
            </a:r>
          </a:p>
        </p:txBody>
      </p:sp>
      <p:sp>
        <p:nvSpPr>
          <p:cNvPr id="11" name="TextBox 10">
            <a:extLst>
              <a:ext uri="{FF2B5EF4-FFF2-40B4-BE49-F238E27FC236}">
                <a16:creationId xmlns:a16="http://schemas.microsoft.com/office/drawing/2014/main" id="{5E06EFEB-4618-98B5-F9B7-E7D6576DF0A6}"/>
              </a:ext>
            </a:extLst>
          </p:cNvPr>
          <p:cNvSpPr txBox="1"/>
          <p:nvPr/>
        </p:nvSpPr>
        <p:spPr>
          <a:xfrm>
            <a:off x="5998436" y="6023055"/>
            <a:ext cx="5439028" cy="430887"/>
          </a:xfrm>
          <a:prstGeom prst="rect">
            <a:avLst/>
          </a:prstGeom>
          <a:solidFill>
            <a:schemeClr val="bg1"/>
          </a:solidFill>
        </p:spPr>
        <p:txBody>
          <a:bodyPr wrap="square" rtlCol="0">
            <a:spAutoFit/>
          </a:bodyPr>
          <a:lstStyle/>
          <a:p>
            <a:pPr algn="ctr"/>
            <a:r>
              <a:rPr lang="en-US" sz="2200" b="1">
                <a:solidFill>
                  <a:schemeClr val="accent1"/>
                </a:solidFill>
              </a:rPr>
              <a:t>Bệnh mù màu</a:t>
            </a:r>
          </a:p>
        </p:txBody>
      </p:sp>
      <p:sp>
        <p:nvSpPr>
          <p:cNvPr id="3" name="AutoShape 2" descr="Dấu hiệu của bệnh bạch tạng ở trẻ - Nhà thuốc FPT Long Châu">
            <a:extLst>
              <a:ext uri="{FF2B5EF4-FFF2-40B4-BE49-F238E27FC236}">
                <a16:creationId xmlns:a16="http://schemas.microsoft.com/office/drawing/2014/main" id="{46FABC2F-89CE-592E-B520-BCCEF1DB74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Bệnh bạch tạng là đột biến gì? Dấu hiệu nhận biết và cách điều trị bệnh -  Nhà thuốc FPT Long Châu">
            <a:extLst>
              <a:ext uri="{FF2B5EF4-FFF2-40B4-BE49-F238E27FC236}">
                <a16:creationId xmlns:a16="http://schemas.microsoft.com/office/drawing/2014/main" id="{8D715ACE-FF51-3455-0C73-79A216C2CBD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Bệnh mù màu">
            <a:extLst>
              <a:ext uri="{FF2B5EF4-FFF2-40B4-BE49-F238E27FC236}">
                <a16:creationId xmlns:a16="http://schemas.microsoft.com/office/drawing/2014/main" id="{DCB9B7DF-5975-990A-A30C-3AD6767EC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218" y="1823568"/>
            <a:ext cx="3276096" cy="405406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Bệnh mù màu">
            <a:extLst>
              <a:ext uri="{FF2B5EF4-FFF2-40B4-BE49-F238E27FC236}">
                <a16:creationId xmlns:a16="http://schemas.microsoft.com/office/drawing/2014/main" id="{4847C182-65B1-FA4A-514B-3E6FAEB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9098" y="1823568"/>
            <a:ext cx="3276096" cy="405406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Ngỡ ngàng trước vẻ đẹp của những người bạch tạng">
            <a:extLst>
              <a:ext uri="{FF2B5EF4-FFF2-40B4-BE49-F238E27FC236}">
                <a16:creationId xmlns:a16="http://schemas.microsoft.com/office/drawing/2014/main" id="{A3604A5F-1BAC-A558-4C3F-F2BBF6EC4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33" y="1823568"/>
            <a:ext cx="4246558" cy="405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67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nodePh="1">
                                  <p:stCondLst>
                                    <p:cond delay="0"/>
                                  </p:stCondLst>
                                  <p:endCondLst>
                                    <p:cond evt="begin" delay="0">
                                      <p:tn val="14"/>
                                    </p:cond>
                                  </p:end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7174"/>
                                        </p:tgtEl>
                                        <p:attrNameLst>
                                          <p:attrName>style.visibility</p:attrName>
                                        </p:attrNameLst>
                                      </p:cBhvr>
                                      <p:to>
                                        <p:strVal val="visible"/>
                                      </p:to>
                                    </p:set>
                                    <p:animEffect transition="in" filter="circle(in)">
                                      <p:cBhvr>
                                        <p:cTn id="19" dur="2000"/>
                                        <p:tgtEl>
                                          <p:spTgt spid="7174"/>
                                        </p:tgtEl>
                                      </p:cBhvr>
                                    </p:animEffect>
                                  </p:childTnLst>
                                </p:cTn>
                              </p:par>
                              <p:par>
                                <p:cTn id="20" presetID="6" presetClass="entr" presetSubtype="16" fill="hold" nodeType="with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circle(in)">
                                      <p:cBhvr>
                                        <p:cTn id="22" dur="2000"/>
                                        <p:tgtEl>
                                          <p:spTgt spid="7176"/>
                                        </p:tgtEl>
                                      </p:cBhvr>
                                    </p:animEffect>
                                  </p:childTnLst>
                                </p:cTn>
                              </p:par>
                              <p:par>
                                <p:cTn id="23" presetID="6" presetClass="entr" presetSubtype="16" fill="hold" nodeType="withEffect">
                                  <p:stCondLst>
                                    <p:cond delay="0"/>
                                  </p:stCondLst>
                                  <p:childTnLst>
                                    <p:set>
                                      <p:cBhvr>
                                        <p:cTn id="24" dur="1" fill="hold">
                                          <p:stCondLst>
                                            <p:cond delay="0"/>
                                          </p:stCondLst>
                                        </p:cTn>
                                        <p:tgtEl>
                                          <p:spTgt spid="7178"/>
                                        </p:tgtEl>
                                        <p:attrNameLst>
                                          <p:attrName>style.visibility</p:attrName>
                                        </p:attrNameLst>
                                      </p:cBhvr>
                                      <p:to>
                                        <p:strVal val="visible"/>
                                      </p:to>
                                    </p:set>
                                    <p:animEffect transition="in" filter="circle(in)">
                                      <p:cBhvr>
                                        <p:cTn id="25" dur="20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2. Tác hại của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45A817-457E-F14C-8513-38F5FB4711D1}"/>
              </a:ext>
            </a:extLst>
          </p:cNvPr>
          <p:cNvSpPr txBox="1"/>
          <p:nvPr/>
        </p:nvSpPr>
        <p:spPr>
          <a:xfrm>
            <a:off x="254000" y="2057275"/>
            <a:ext cx="11714480" cy="3802131"/>
          </a:xfrm>
          <a:prstGeom prst="rect">
            <a:avLst/>
          </a:prstGeom>
          <a:noFill/>
        </p:spPr>
        <p:txBody>
          <a:bodyPr wrap="square">
            <a:spAutoFit/>
          </a:bodyPr>
          <a:lstStyle/>
          <a:p>
            <a:pPr algn="just">
              <a:lnSpc>
                <a:spcPct val="125000"/>
              </a:lnSpc>
              <a:spcAft>
                <a:spcPts val="600"/>
              </a:spcAft>
            </a:pPr>
            <a:r>
              <a:rPr lang="en-US" sz="3200" dirty="0"/>
              <a:t>- </a:t>
            </a:r>
            <a:r>
              <a:rPr lang="vi-VN" sz="3200" dirty="0"/>
              <a:t>Do đột biến, một gene nào đó trong hệ gene có thể trở nên không hoạt động (bất hoạt)</a:t>
            </a:r>
            <a:r>
              <a:rPr lang="en-US" sz="3200" dirty="0"/>
              <a:t> </a:t>
            </a:r>
            <a:r>
              <a:rPr lang="vi-VN" sz="3200" dirty="0"/>
              <a:t>dẫn tới các tế bào mang gene đột biến </a:t>
            </a:r>
            <a:r>
              <a:rPr lang="vi-VN" sz="3200" b="1" dirty="0">
                <a:solidFill>
                  <a:schemeClr val="accent3"/>
                </a:solidFill>
              </a:rPr>
              <a:t>bị thiếu hoặc không có sản phẩm của gene đó.</a:t>
            </a:r>
          </a:p>
          <a:p>
            <a:pPr algn="just">
              <a:lnSpc>
                <a:spcPct val="125000"/>
              </a:lnSpc>
              <a:spcAft>
                <a:spcPts val="600"/>
              </a:spcAft>
            </a:pPr>
            <a:r>
              <a:rPr lang="en-US" sz="3200" dirty="0"/>
              <a:t>- </a:t>
            </a:r>
            <a:r>
              <a:rPr lang="vi-VN" sz="3200" b="1" dirty="0">
                <a:solidFill>
                  <a:schemeClr val="accent5"/>
                </a:solidFill>
              </a:rPr>
              <a:t>Sự thiếu hoặc không có sản phẩm của gene </a:t>
            </a:r>
            <a:r>
              <a:rPr lang="vi-VN" sz="3200" dirty="0"/>
              <a:t>sẽ ảnh hưởng đến các quá trình sinh lí,</a:t>
            </a:r>
            <a:r>
              <a:rPr lang="en-US" sz="3200" dirty="0"/>
              <a:t> </a:t>
            </a:r>
            <a:r>
              <a:rPr lang="vi-VN" sz="3200" dirty="0"/>
              <a:t>sinh hoá trong tế bào, khi đó cơ thể </a:t>
            </a:r>
            <a:r>
              <a:rPr lang="vi-VN" sz="3200" b="1" dirty="0"/>
              <a:t>dễ mắc các bệnh, tật di truyền.</a:t>
            </a:r>
            <a:endParaRPr lang="en-US" sz="3200" b="1" dirty="0"/>
          </a:p>
        </p:txBody>
      </p:sp>
    </p:spTree>
    <p:extLst>
      <p:ext uri="{BB962C8B-B14F-4D97-AF65-F5344CB8AC3E}">
        <p14:creationId xmlns:p14="http://schemas.microsoft.com/office/powerpoint/2010/main" val="296824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a:t>2. Tác hại của đột biến gene</a:t>
            </a:r>
            <a:endParaRPr lang="en-US" dirty="0"/>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45A817-457E-F14C-8513-38F5FB4711D1}"/>
              </a:ext>
            </a:extLst>
          </p:cNvPr>
          <p:cNvSpPr txBox="1"/>
          <p:nvPr/>
        </p:nvSpPr>
        <p:spPr>
          <a:xfrm>
            <a:off x="345441" y="2321435"/>
            <a:ext cx="10744590" cy="3802131"/>
          </a:xfrm>
          <a:prstGeom prst="rect">
            <a:avLst/>
          </a:prstGeom>
          <a:noFill/>
        </p:spPr>
        <p:txBody>
          <a:bodyPr wrap="square">
            <a:spAutoFit/>
          </a:bodyPr>
          <a:lstStyle/>
          <a:p>
            <a:pPr algn="just">
              <a:lnSpc>
                <a:spcPct val="125000"/>
              </a:lnSpc>
              <a:spcAft>
                <a:spcPts val="600"/>
              </a:spcAft>
            </a:pPr>
            <a:r>
              <a:rPr lang="en-US" sz="3200" dirty="0"/>
              <a:t>- </a:t>
            </a:r>
            <a:r>
              <a:rPr lang="vi-VN" sz="3200" b="1" dirty="0"/>
              <a:t>Đa số đột biến gene là lặn và có hại </a:t>
            </a:r>
            <a:r>
              <a:rPr lang="vi-VN" sz="3200" dirty="0"/>
              <a:t>cho thể đột biến vì chúng phá vỡ sự hài hoà trong kiểu gene đã được duy trì qua lịch sử phát triển của loài. </a:t>
            </a:r>
            <a:endParaRPr lang="en-US" sz="3200" dirty="0"/>
          </a:p>
          <a:p>
            <a:pPr algn="just">
              <a:lnSpc>
                <a:spcPct val="125000"/>
              </a:lnSpc>
              <a:spcAft>
                <a:spcPts val="600"/>
              </a:spcAft>
            </a:pPr>
            <a:r>
              <a:rPr lang="en-US" sz="3200" dirty="0"/>
              <a:t>- </a:t>
            </a:r>
            <a:r>
              <a:rPr lang="vi-VN" sz="3200" dirty="0"/>
              <a:t>Ngoài ra, tính chất có lợi hay có hại của đột biến gene còn </a:t>
            </a:r>
            <a:r>
              <a:rPr lang="vi-VN" sz="3200" b="1" dirty="0"/>
              <a:t>phụ thuộc vào chức năng gene, các điều kiện môi trường bên trong và bên ngoài cơ thể.</a:t>
            </a:r>
            <a:endParaRPr lang="en-US" sz="3200" b="1" dirty="0"/>
          </a:p>
        </p:txBody>
      </p:sp>
    </p:spTree>
    <p:extLst>
      <p:ext uri="{BB962C8B-B14F-4D97-AF65-F5344CB8AC3E}">
        <p14:creationId xmlns:p14="http://schemas.microsoft.com/office/powerpoint/2010/main" val="213353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a:xfrm>
            <a:off x="8849751" y="6267319"/>
            <a:ext cx="2743200" cy="365125"/>
          </a:xfrm>
        </p:spPr>
        <p:txBody>
          <a:bodyPr/>
          <a:lstStyle/>
          <a:p>
            <a:fld id="{95CBEC59-7FF9-4688-98DF-89832A0C9025}" type="slidenum">
              <a:rPr lang="en-US" smtClean="0"/>
              <a:t>16</a:t>
            </a:fld>
            <a:endParaRPr lang="en-US" dirty="0"/>
          </a:p>
        </p:txBody>
      </p:sp>
      <p:sp>
        <p:nvSpPr>
          <p:cNvPr id="22" name="矩形 1">
            <a:extLst>
              <a:ext uri="{FF2B5EF4-FFF2-40B4-BE49-F238E27FC236}">
                <a16:creationId xmlns:a16="http://schemas.microsoft.com/office/drawing/2014/main" id="{9C66F899-0927-FE5D-2E02-68539E53FD8D}"/>
              </a:ext>
            </a:extLst>
          </p:cNvPr>
          <p:cNvSpPr/>
          <p:nvPr/>
        </p:nvSpPr>
        <p:spPr>
          <a:xfrm>
            <a:off x="0" y="582513"/>
            <a:ext cx="12192000" cy="1359051"/>
          </a:xfrm>
          <a:prstGeom prst="rect">
            <a:avLst/>
          </a:prstGeom>
          <a:solidFill>
            <a:schemeClr val="bg1">
              <a:lumMod val="8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23" name="矩形 2">
            <a:extLst>
              <a:ext uri="{FF2B5EF4-FFF2-40B4-BE49-F238E27FC236}">
                <a16:creationId xmlns:a16="http://schemas.microsoft.com/office/drawing/2014/main" id="{2E1E28C8-AB50-3BB8-6227-4E398D8176BD}"/>
              </a:ext>
            </a:extLst>
          </p:cNvPr>
          <p:cNvSpPr/>
          <p:nvPr/>
        </p:nvSpPr>
        <p:spPr>
          <a:xfrm>
            <a:off x="501704" y="452223"/>
            <a:ext cx="2316565" cy="10248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24" name="组合 3">
            <a:extLst>
              <a:ext uri="{FF2B5EF4-FFF2-40B4-BE49-F238E27FC236}">
                <a16:creationId xmlns:a16="http://schemas.microsoft.com/office/drawing/2014/main" id="{CF241A22-E57C-139F-4FB8-F35C1E4239F2}"/>
              </a:ext>
            </a:extLst>
          </p:cNvPr>
          <p:cNvGrpSpPr/>
          <p:nvPr/>
        </p:nvGrpSpPr>
        <p:grpSpPr>
          <a:xfrm>
            <a:off x="688131" y="452223"/>
            <a:ext cx="1943710" cy="2201237"/>
            <a:chOff x="841003" y="360040"/>
            <a:chExt cx="504056" cy="836712"/>
          </a:xfrm>
          <a:solidFill>
            <a:srgbClr val="0070C0"/>
          </a:solidFill>
        </p:grpSpPr>
        <p:sp>
          <p:nvSpPr>
            <p:cNvPr id="25" name="矩形 4">
              <a:extLst>
                <a:ext uri="{FF2B5EF4-FFF2-40B4-BE49-F238E27FC236}">
                  <a16:creationId xmlns:a16="http://schemas.microsoft.com/office/drawing/2014/main" id="{9070B3B4-3FA3-028D-48E9-3D0610FB5524}"/>
                </a:ext>
              </a:extLst>
            </p:cNvPr>
            <p:cNvSpPr/>
            <p:nvPr/>
          </p:nvSpPr>
          <p:spPr>
            <a:xfrm>
              <a:off x="841003" y="360040"/>
              <a:ext cx="504056" cy="548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t>Hoạt động 2</a:t>
              </a:r>
              <a:endParaRPr lang="zh-CN" altLang="en-US" sz="2400" b="1"/>
            </a:p>
          </p:txBody>
        </p:sp>
        <p:sp>
          <p:nvSpPr>
            <p:cNvPr id="26" name="等腰三角形 5">
              <a:extLst>
                <a:ext uri="{FF2B5EF4-FFF2-40B4-BE49-F238E27FC236}">
                  <a16:creationId xmlns:a16="http://schemas.microsoft.com/office/drawing/2014/main" id="{5BE01188-53F7-C15B-35F8-77BCC438E061}"/>
                </a:ext>
              </a:extLst>
            </p:cNvPr>
            <p:cNvSpPr/>
            <p:nvPr/>
          </p:nvSpPr>
          <p:spPr>
            <a:xfrm rot="10800000">
              <a:off x="841003" y="908720"/>
              <a:ext cx="504056" cy="2880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27" name="TextBox 26">
            <a:extLst>
              <a:ext uri="{FF2B5EF4-FFF2-40B4-BE49-F238E27FC236}">
                <a16:creationId xmlns:a16="http://schemas.microsoft.com/office/drawing/2014/main" id="{5284A025-61E1-A96F-BB83-65BE428FF9BD}"/>
              </a:ext>
            </a:extLst>
          </p:cNvPr>
          <p:cNvSpPr txBox="1"/>
          <p:nvPr/>
        </p:nvSpPr>
        <p:spPr>
          <a:xfrm>
            <a:off x="2735803" y="734520"/>
            <a:ext cx="9341641" cy="1002582"/>
          </a:xfrm>
          <a:prstGeom prst="rect">
            <a:avLst/>
          </a:prstGeom>
          <a:noFill/>
        </p:spPr>
        <p:txBody>
          <a:bodyPr wrap="square">
            <a:spAutoFit/>
          </a:bodyPr>
          <a:lstStyle/>
          <a:p>
            <a:pPr>
              <a:lnSpc>
                <a:spcPct val="130000"/>
              </a:lnSpc>
            </a:pPr>
            <a:r>
              <a:rPr lang="vi-VN" sz="2400" b="1"/>
              <a:t>Quan sát Hình 41.2, cho biết thể đột biến nào có lợi, thể đột biến nào không có lợi đối với con người.</a:t>
            </a:r>
            <a:endParaRPr lang="en-US" sz="2400" b="1"/>
          </a:p>
        </p:txBody>
      </p:sp>
      <p:pic>
        <p:nvPicPr>
          <p:cNvPr id="3" name="Picture 2">
            <a:extLst>
              <a:ext uri="{FF2B5EF4-FFF2-40B4-BE49-F238E27FC236}">
                <a16:creationId xmlns:a16="http://schemas.microsoft.com/office/drawing/2014/main" id="{F7AE65EE-121D-99F6-BC02-A9CD7DA40CB6}"/>
              </a:ext>
            </a:extLst>
          </p:cNvPr>
          <p:cNvPicPr>
            <a:picLocks noChangeAspect="1"/>
          </p:cNvPicPr>
          <p:nvPr/>
        </p:nvPicPr>
        <p:blipFill>
          <a:blip r:embed="rId2"/>
          <a:stretch>
            <a:fillRect/>
          </a:stretch>
        </p:blipFill>
        <p:spPr>
          <a:xfrm>
            <a:off x="206609" y="2733241"/>
            <a:ext cx="3941640" cy="2717262"/>
          </a:xfrm>
          <a:prstGeom prst="rect">
            <a:avLst/>
          </a:prstGeom>
        </p:spPr>
      </p:pic>
      <p:pic>
        <p:nvPicPr>
          <p:cNvPr id="8194" name="Picture 2" descr="Hạt Giống Bắp Ngọt Rado 236 - Hạt giống Thương hiệu Rạng Đông |  SieuThiChoLon.com">
            <a:extLst>
              <a:ext uri="{FF2B5EF4-FFF2-40B4-BE49-F238E27FC236}">
                <a16:creationId xmlns:a16="http://schemas.microsoft.com/office/drawing/2014/main" id="{D6B0C13A-339D-8D7D-9A39-6D17E2051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487" y="2773958"/>
            <a:ext cx="3568727" cy="2676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6E18F2A-2D71-6146-CCD3-A653C611E3C0}"/>
              </a:ext>
            </a:extLst>
          </p:cNvPr>
          <p:cNvPicPr>
            <a:picLocks noChangeAspect="1"/>
          </p:cNvPicPr>
          <p:nvPr/>
        </p:nvPicPr>
        <p:blipFill>
          <a:blip r:embed="rId4"/>
          <a:stretch>
            <a:fillRect/>
          </a:stretch>
        </p:blipFill>
        <p:spPr>
          <a:xfrm>
            <a:off x="7924514" y="2773958"/>
            <a:ext cx="4152930" cy="2676545"/>
          </a:xfrm>
          <a:prstGeom prst="rect">
            <a:avLst/>
          </a:prstGeom>
        </p:spPr>
      </p:pic>
      <p:sp>
        <p:nvSpPr>
          <p:cNvPr id="8" name="TextBox 7">
            <a:extLst>
              <a:ext uri="{FF2B5EF4-FFF2-40B4-BE49-F238E27FC236}">
                <a16:creationId xmlns:a16="http://schemas.microsoft.com/office/drawing/2014/main" id="{C4311C0B-BFE5-316A-64C5-F4DEFC895DBD}"/>
              </a:ext>
            </a:extLst>
          </p:cNvPr>
          <p:cNvSpPr txBox="1"/>
          <p:nvPr/>
        </p:nvSpPr>
        <p:spPr>
          <a:xfrm>
            <a:off x="206609" y="5479837"/>
            <a:ext cx="3941639" cy="825675"/>
          </a:xfrm>
          <a:prstGeom prst="rect">
            <a:avLst/>
          </a:prstGeom>
          <a:noFill/>
        </p:spPr>
        <p:txBody>
          <a:bodyPr wrap="square">
            <a:spAutoFit/>
          </a:bodyPr>
          <a:lstStyle/>
          <a:p>
            <a:pPr algn="ctr">
              <a:lnSpc>
                <a:spcPct val="125000"/>
              </a:lnSpc>
            </a:pPr>
            <a:r>
              <a:rPr lang="en-US" sz="2000">
                <a:latin typeface="Times New Roman" panose="02020603050405020304" pitchFamily="18" charset="0"/>
                <a:cs typeface="Times New Roman" panose="02020603050405020304" pitchFamily="18" charset="0"/>
              </a:rPr>
              <a:t>a) Lợn đột biến gene</a:t>
            </a:r>
          </a:p>
          <a:p>
            <a:pPr algn="ctr">
              <a:lnSpc>
                <a:spcPct val="125000"/>
              </a:lnSpc>
            </a:pPr>
            <a:r>
              <a:rPr lang="en-US" sz="2000">
                <a:latin typeface="Times New Roman" panose="02020603050405020304" pitchFamily="18" charset="0"/>
                <a:cs typeface="Times New Roman" panose="02020603050405020304" pitchFamily="18" charset="0"/>
              </a:rPr>
              <a:t>song sinh dính liền thân</a:t>
            </a:r>
          </a:p>
        </p:txBody>
      </p:sp>
      <p:sp>
        <p:nvSpPr>
          <p:cNvPr id="10" name="TextBox 9">
            <a:extLst>
              <a:ext uri="{FF2B5EF4-FFF2-40B4-BE49-F238E27FC236}">
                <a16:creationId xmlns:a16="http://schemas.microsoft.com/office/drawing/2014/main" id="{250BDB87-F12D-ECDC-50B1-916C02AB973B}"/>
              </a:ext>
            </a:extLst>
          </p:cNvPr>
          <p:cNvSpPr txBox="1"/>
          <p:nvPr/>
        </p:nvSpPr>
        <p:spPr>
          <a:xfrm>
            <a:off x="4267487" y="5479837"/>
            <a:ext cx="3568727" cy="825675"/>
          </a:xfrm>
          <a:prstGeom prst="rect">
            <a:avLst/>
          </a:prstGeom>
          <a:noFill/>
        </p:spPr>
        <p:txBody>
          <a:bodyPr wrap="square">
            <a:spAutoFit/>
          </a:bodyPr>
          <a:lstStyle>
            <a:defPPr>
              <a:defRPr lang="en-US"/>
            </a:defPPr>
            <a:lvl1pPr algn="ctr">
              <a:lnSpc>
                <a:spcPct val="125000"/>
              </a:lnSpc>
              <a:defRPr sz="2200"/>
            </a:lvl1pPr>
          </a:lstStyle>
          <a:p>
            <a:r>
              <a:rPr lang="vi-VN" sz="2000">
                <a:latin typeface="Times New Roman" panose="02020603050405020304" pitchFamily="18" charset="0"/>
                <a:cs typeface="Times New Roman" panose="02020603050405020304" pitchFamily="18" charset="0"/>
              </a:rPr>
              <a:t>b) Ngô ngọt đột biến gene có hàm lượng đường trong hạt cao</a:t>
            </a:r>
            <a:endParaRPr lang="en-US" sz="20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3E7B217-817A-D752-4E60-5BA6791B1028}"/>
              </a:ext>
            </a:extLst>
          </p:cNvPr>
          <p:cNvSpPr txBox="1"/>
          <p:nvPr/>
        </p:nvSpPr>
        <p:spPr>
          <a:xfrm>
            <a:off x="7924515" y="5479837"/>
            <a:ext cx="4152930" cy="1210396"/>
          </a:xfrm>
          <a:prstGeom prst="rect">
            <a:avLst/>
          </a:prstGeom>
          <a:noFill/>
        </p:spPr>
        <p:txBody>
          <a:bodyPr wrap="square">
            <a:spAutoFit/>
          </a:bodyPr>
          <a:lstStyle>
            <a:defPPr>
              <a:defRPr lang="en-US"/>
            </a:defPPr>
            <a:lvl1pPr algn="ctr">
              <a:lnSpc>
                <a:spcPct val="125000"/>
              </a:lnSpc>
              <a:defRPr sz="2000">
                <a:latin typeface="Times New Roman" panose="02020603050405020304" pitchFamily="18" charset="0"/>
                <a:cs typeface="Times New Roman" panose="02020603050405020304" pitchFamily="18" charset="0"/>
              </a:defRPr>
            </a:lvl1pPr>
          </a:lstStyle>
          <a:p>
            <a:r>
              <a:rPr lang="vi-VN"/>
              <a:t>c) Củ cải đường đột biến gene,</a:t>
            </a:r>
          </a:p>
          <a:p>
            <a:r>
              <a:rPr lang="vi-VN"/>
              <a:t>lá có nhiều vùng đốm trắng do thiếu diệp lục</a:t>
            </a:r>
            <a:endParaRPr lang="en-US"/>
          </a:p>
        </p:txBody>
      </p:sp>
    </p:spTree>
    <p:extLst>
      <p:ext uri="{BB962C8B-B14F-4D97-AF65-F5344CB8AC3E}">
        <p14:creationId xmlns:p14="http://schemas.microsoft.com/office/powerpoint/2010/main" val="411460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fill="hold"/>
                                        <p:tgtEl>
                                          <p:spTgt spid="23"/>
                                        </p:tgtEl>
                                        <p:attrNameLst>
                                          <p:attrName>ppt_x</p:attrName>
                                        </p:attrNameLst>
                                      </p:cBhvr>
                                      <p:tavLst>
                                        <p:tav tm="0">
                                          <p:val>
                                            <p:strVal val="0-#ppt_w/2"/>
                                          </p:val>
                                        </p:tav>
                                        <p:tav tm="100000">
                                          <p:val>
                                            <p:strVal val="#ppt_x"/>
                                          </p:val>
                                        </p:tav>
                                      </p:tavLst>
                                    </p:anim>
                                    <p:anim calcmode="lin" valueType="num">
                                      <p:cBhvr additive="base">
                                        <p:cTn id="11" dur="500" fill="hold"/>
                                        <p:tgtEl>
                                          <p:spTgt spid="2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8194"/>
                                        </p:tgtEl>
                                        <p:attrNameLst>
                                          <p:attrName>style.visibility</p:attrName>
                                        </p:attrNameLst>
                                      </p:cBhvr>
                                      <p:to>
                                        <p:strVal val="visible"/>
                                      </p:to>
                                    </p:set>
                                    <p:animEffect transition="in" filter="circle(in)">
                                      <p:cBhvr>
                                        <p:cTn id="31" dur="2000"/>
                                        <p:tgtEl>
                                          <p:spTgt spid="8194"/>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animBg="1"/>
      <p:bldP spid="23" grpId="0" animBg="1"/>
      <p:bldP spid="27" grpId="0"/>
      <p:bldP spid="8"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6CC0-A42F-D2F7-49A9-70AFFBF28D66}"/>
              </a:ext>
            </a:extLst>
          </p:cNvPr>
          <p:cNvSpPr>
            <a:spLocks noGrp="1"/>
          </p:cNvSpPr>
          <p:nvPr>
            <p:ph type="title"/>
          </p:nvPr>
        </p:nvSpPr>
        <p:spPr>
          <a:xfrm>
            <a:off x="668425" y="612949"/>
            <a:ext cx="4143555" cy="692595"/>
          </a:xfrm>
        </p:spPr>
        <p:txBody>
          <a:bodyPr/>
          <a:lstStyle/>
          <a:p>
            <a:r>
              <a:rPr lang="en-US"/>
              <a:t>Em đã học</a:t>
            </a:r>
          </a:p>
        </p:txBody>
      </p:sp>
      <p:sp>
        <p:nvSpPr>
          <p:cNvPr id="5" name="Slide Number Placeholder 4">
            <a:extLst>
              <a:ext uri="{FF2B5EF4-FFF2-40B4-BE49-F238E27FC236}">
                <a16:creationId xmlns:a16="http://schemas.microsoft.com/office/drawing/2014/main" id="{F6B4CFE0-DE0F-B0AD-8712-02A4E9A0FBC8}"/>
              </a:ext>
            </a:extLst>
          </p:cNvPr>
          <p:cNvSpPr>
            <a:spLocks noGrp="1"/>
          </p:cNvSpPr>
          <p:nvPr>
            <p:ph type="sldNum" sz="quarter" idx="12"/>
          </p:nvPr>
        </p:nvSpPr>
        <p:spPr/>
        <p:txBody>
          <a:bodyPr/>
          <a:lstStyle/>
          <a:p>
            <a:fld id="{95CBEC59-7FF9-4688-98DF-89832A0C9025}" type="slidenum">
              <a:rPr lang="en-US" smtClean="0"/>
              <a:t>17</a:t>
            </a:fld>
            <a:endParaRPr lang="en-US" dirty="0"/>
          </a:p>
        </p:txBody>
      </p:sp>
      <p:grpSp>
        <p:nvGrpSpPr>
          <p:cNvPr id="20" name="Group 19">
            <a:extLst>
              <a:ext uri="{FF2B5EF4-FFF2-40B4-BE49-F238E27FC236}">
                <a16:creationId xmlns:a16="http://schemas.microsoft.com/office/drawing/2014/main" id="{FB910A6A-73A0-F8C1-2734-F7EC0B914817}"/>
              </a:ext>
            </a:extLst>
          </p:cNvPr>
          <p:cNvGrpSpPr/>
          <p:nvPr/>
        </p:nvGrpSpPr>
        <p:grpSpPr>
          <a:xfrm>
            <a:off x="5922963" y="0"/>
            <a:ext cx="6269037" cy="6858000"/>
            <a:chOff x="5922963" y="0"/>
            <a:chExt cx="6269037" cy="6858000"/>
          </a:xfrm>
        </p:grpSpPr>
        <p:pic>
          <p:nvPicPr>
            <p:cNvPr id="8" name="Picture 2" descr="DNA Mutation | AncestryDNA® Learning Hub">
              <a:extLst>
                <a:ext uri="{FF2B5EF4-FFF2-40B4-BE49-F238E27FC236}">
                  <a16:creationId xmlns:a16="http://schemas.microsoft.com/office/drawing/2014/main" id="{DB57F076-8367-6D31-2D1A-D4751286D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963" y="0"/>
              <a:ext cx="626903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E31C22E-E506-1CE8-7C60-855BB1FEE8FD}"/>
                </a:ext>
              </a:extLst>
            </p:cNvPr>
            <p:cNvSpPr/>
            <p:nvPr/>
          </p:nvSpPr>
          <p:spPr>
            <a:xfrm rot="18826294">
              <a:off x="8587617" y="-158805"/>
              <a:ext cx="150667" cy="1383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54A3A8D-40C9-C499-6A4F-5BD7C27E5B19}"/>
                </a:ext>
              </a:extLst>
            </p:cNvPr>
            <p:cNvSpPr/>
            <p:nvPr/>
          </p:nvSpPr>
          <p:spPr>
            <a:xfrm>
              <a:off x="8268868" y="2922714"/>
              <a:ext cx="1587579" cy="252442"/>
            </a:xfrm>
            <a:prstGeom prst="roundRect">
              <a:avLst>
                <a:gd name="adj" fmla="val 50000"/>
              </a:avLst>
            </a:prstGeom>
            <a:solidFill>
              <a:srgbClr val="EBF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Trình tự gốc</a:t>
              </a:r>
            </a:p>
          </p:txBody>
        </p:sp>
        <p:sp>
          <p:nvSpPr>
            <p:cNvPr id="11" name="Rectangle 10">
              <a:extLst>
                <a:ext uri="{FF2B5EF4-FFF2-40B4-BE49-F238E27FC236}">
                  <a16:creationId xmlns:a16="http://schemas.microsoft.com/office/drawing/2014/main" id="{D3AB9682-B0F5-0BD3-B457-77F50B4134DD}"/>
                </a:ext>
              </a:extLst>
            </p:cNvPr>
            <p:cNvSpPr/>
            <p:nvPr/>
          </p:nvSpPr>
          <p:spPr>
            <a:xfrm>
              <a:off x="8268868" y="4229801"/>
              <a:ext cx="1632457" cy="308540"/>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3678B"/>
                  </a:solidFill>
                </a:rPr>
                <a:t>ĐỘT BIẾN</a:t>
              </a:r>
            </a:p>
          </p:txBody>
        </p:sp>
        <p:sp>
          <p:nvSpPr>
            <p:cNvPr id="12" name="Rectangle: Rounded Corners 11">
              <a:extLst>
                <a:ext uri="{FF2B5EF4-FFF2-40B4-BE49-F238E27FC236}">
                  <a16:creationId xmlns:a16="http://schemas.microsoft.com/office/drawing/2014/main" id="{C58776A6-8A1F-1958-6A7C-1F5EEAC665F2}"/>
                </a:ext>
              </a:extLst>
            </p:cNvPr>
            <p:cNvSpPr/>
            <p:nvPr/>
          </p:nvSpPr>
          <p:spPr>
            <a:xfrm>
              <a:off x="6771048"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03678B"/>
                  </a:solidFill>
                </a:rPr>
                <a:t>Thay thế</a:t>
              </a:r>
            </a:p>
          </p:txBody>
        </p:sp>
        <p:sp>
          <p:nvSpPr>
            <p:cNvPr id="13" name="Rectangle: Rounded Corners 12">
              <a:extLst>
                <a:ext uri="{FF2B5EF4-FFF2-40B4-BE49-F238E27FC236}">
                  <a16:creationId xmlns:a16="http://schemas.microsoft.com/office/drawing/2014/main" id="{52656AB0-F9F5-4DD6-F9E5-0D32FE220CF8}"/>
                </a:ext>
              </a:extLst>
            </p:cNvPr>
            <p:cNvSpPr/>
            <p:nvPr/>
          </p:nvSpPr>
          <p:spPr>
            <a:xfrm>
              <a:off x="8347406"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03678B"/>
                  </a:solidFill>
                </a:rPr>
                <a:t>Mất</a:t>
              </a:r>
            </a:p>
          </p:txBody>
        </p:sp>
        <p:sp>
          <p:nvSpPr>
            <p:cNvPr id="14" name="Rectangle: Rounded Corners 13">
              <a:extLst>
                <a:ext uri="{FF2B5EF4-FFF2-40B4-BE49-F238E27FC236}">
                  <a16:creationId xmlns:a16="http://schemas.microsoft.com/office/drawing/2014/main" id="{4ED86A3A-F2DB-894B-FD99-1E8C06E5D9E0}"/>
                </a:ext>
              </a:extLst>
            </p:cNvPr>
            <p:cNvSpPr/>
            <p:nvPr/>
          </p:nvSpPr>
          <p:spPr>
            <a:xfrm>
              <a:off x="10007912" y="4611269"/>
              <a:ext cx="1088304" cy="269271"/>
            </a:xfrm>
            <a:prstGeom prst="roundRect">
              <a:avLst>
                <a:gd name="adj" fmla="val 50000"/>
              </a:avLst>
            </a:prstGeom>
            <a:solidFill>
              <a:srgbClr val="DCEAE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03678B"/>
                  </a:solidFill>
                </a:rPr>
                <a:t>Thêm </a:t>
              </a:r>
            </a:p>
          </p:txBody>
        </p:sp>
        <p:sp>
          <p:nvSpPr>
            <p:cNvPr id="15" name="Rectangle 14">
              <a:extLst>
                <a:ext uri="{FF2B5EF4-FFF2-40B4-BE49-F238E27FC236}">
                  <a16:creationId xmlns:a16="http://schemas.microsoft.com/office/drawing/2014/main" id="{5A37D55F-EC4A-DAAF-EDA1-83C556DA85F6}"/>
                </a:ext>
              </a:extLst>
            </p:cNvPr>
            <p:cNvSpPr/>
            <p:nvPr/>
          </p:nvSpPr>
          <p:spPr>
            <a:xfrm>
              <a:off x="6524759"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1200">
                  <a:solidFill>
                    <a:srgbClr val="03678B"/>
                  </a:solidFill>
                </a:rPr>
                <a:t>Một cặp được thay thế bằng cặp khác</a:t>
              </a:r>
            </a:p>
          </p:txBody>
        </p:sp>
        <p:sp>
          <p:nvSpPr>
            <p:cNvPr id="16" name="Rectangle 15">
              <a:extLst>
                <a:ext uri="{FF2B5EF4-FFF2-40B4-BE49-F238E27FC236}">
                  <a16:creationId xmlns:a16="http://schemas.microsoft.com/office/drawing/2014/main" id="{478B57EE-16BB-E1A9-D88E-B255788FEC75}"/>
                </a:ext>
              </a:extLst>
            </p:cNvPr>
            <p:cNvSpPr/>
            <p:nvPr/>
          </p:nvSpPr>
          <p:spPr>
            <a:xfrm>
              <a:off x="8145452"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1200">
                  <a:solidFill>
                    <a:srgbClr val="03678B"/>
                  </a:solidFill>
                </a:rPr>
                <a:t>Mất một cặp nucleotide</a:t>
              </a:r>
            </a:p>
          </p:txBody>
        </p:sp>
        <p:sp>
          <p:nvSpPr>
            <p:cNvPr id="17" name="Rectangle 16">
              <a:extLst>
                <a:ext uri="{FF2B5EF4-FFF2-40B4-BE49-F238E27FC236}">
                  <a16:creationId xmlns:a16="http://schemas.microsoft.com/office/drawing/2014/main" id="{74415376-4013-CC18-E1A5-AB9428EFB25E}"/>
                </a:ext>
              </a:extLst>
            </p:cNvPr>
            <p:cNvSpPr/>
            <p:nvPr/>
          </p:nvSpPr>
          <p:spPr>
            <a:xfrm>
              <a:off x="9856447" y="6128878"/>
              <a:ext cx="1492211" cy="482444"/>
            </a:xfrm>
            <a:prstGeom prst="rect">
              <a:avLst/>
            </a:prstGeom>
            <a:solidFill>
              <a:srgbClr val="D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1200">
                  <a:solidFill>
                    <a:srgbClr val="03678B"/>
                  </a:solidFill>
                </a:rPr>
                <a:t>Thêm một cặp nucleotide</a:t>
              </a:r>
            </a:p>
          </p:txBody>
        </p:sp>
      </p:grpSp>
      <p:sp>
        <p:nvSpPr>
          <p:cNvPr id="21" name="Rectangle 20">
            <a:extLst>
              <a:ext uri="{FF2B5EF4-FFF2-40B4-BE49-F238E27FC236}">
                <a16:creationId xmlns:a16="http://schemas.microsoft.com/office/drawing/2014/main" id="{687F9A63-FB9E-ABF8-6571-7900F79F55D4}"/>
              </a:ext>
            </a:extLst>
          </p:cNvPr>
          <p:cNvSpPr/>
          <p:nvPr/>
        </p:nvSpPr>
        <p:spPr>
          <a:xfrm>
            <a:off x="433683" y="466054"/>
            <a:ext cx="79042" cy="942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2A43B78-32AC-6BE5-698D-B5F678D23818}"/>
              </a:ext>
            </a:extLst>
          </p:cNvPr>
          <p:cNvCxnSpPr/>
          <p:nvPr/>
        </p:nvCxnSpPr>
        <p:spPr>
          <a:xfrm>
            <a:off x="798826" y="1392161"/>
            <a:ext cx="79659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矩形: 圆角 5">
            <a:extLst>
              <a:ext uri="{FF2B5EF4-FFF2-40B4-BE49-F238E27FC236}">
                <a16:creationId xmlns:a16="http://schemas.microsoft.com/office/drawing/2014/main" id="{7B4ECAFF-322C-F202-E4A4-D4EC7AF25A9F}"/>
              </a:ext>
            </a:extLst>
          </p:cNvPr>
          <p:cNvSpPr/>
          <p:nvPr/>
        </p:nvSpPr>
        <p:spPr bwMode="auto">
          <a:xfrm rot="16200000">
            <a:off x="-1936868" y="3947372"/>
            <a:ext cx="4886549" cy="324036"/>
          </a:xfrm>
          <a:prstGeom prst="roundRect">
            <a:avLst>
              <a:gd name="adj" fmla="val 50000"/>
            </a:avLst>
          </a:prstGeom>
          <a:solidFill>
            <a:schemeClr val="bg1">
              <a:lumMod val="95000"/>
            </a:schemeClr>
          </a:solidFill>
          <a:ln w="19050">
            <a:noFill/>
            <a:round/>
            <a:headEnd/>
            <a:tailEnd/>
          </a:ln>
        </p:spPr>
        <p:txBody>
          <a:bodyPr anchor="ctr"/>
          <a:lstStyle/>
          <a:p>
            <a:pPr algn="ctr"/>
            <a:endParaRPr/>
          </a:p>
        </p:txBody>
      </p:sp>
      <p:sp>
        <p:nvSpPr>
          <p:cNvPr id="27" name="椭圆 10">
            <a:extLst>
              <a:ext uri="{FF2B5EF4-FFF2-40B4-BE49-F238E27FC236}">
                <a16:creationId xmlns:a16="http://schemas.microsoft.com/office/drawing/2014/main" id="{35217FF2-FD03-4587-CB31-D9B761CA729B}"/>
              </a:ext>
            </a:extLst>
          </p:cNvPr>
          <p:cNvSpPr/>
          <p:nvPr/>
        </p:nvSpPr>
        <p:spPr bwMode="auto">
          <a:xfrm rot="16200000">
            <a:off x="379271" y="1943132"/>
            <a:ext cx="254270" cy="254270"/>
          </a:xfrm>
          <a:prstGeom prst="ellipse">
            <a:avLst/>
          </a:prstGeom>
          <a:solidFill>
            <a:schemeClr val="accent2"/>
          </a:solidFill>
          <a:ln w="19050">
            <a:noFill/>
            <a:round/>
            <a:headEnd/>
            <a:tailEnd/>
          </a:ln>
        </p:spPr>
        <p:txBody>
          <a:bodyPr anchor="ctr"/>
          <a:lstStyle/>
          <a:p>
            <a:pPr algn="ctr"/>
            <a:endParaRPr/>
          </a:p>
        </p:txBody>
      </p:sp>
      <p:sp>
        <p:nvSpPr>
          <p:cNvPr id="28" name="椭圆 14">
            <a:extLst>
              <a:ext uri="{FF2B5EF4-FFF2-40B4-BE49-F238E27FC236}">
                <a16:creationId xmlns:a16="http://schemas.microsoft.com/office/drawing/2014/main" id="{03878847-697A-0DAA-5AD1-76D15C1F72DD}"/>
              </a:ext>
            </a:extLst>
          </p:cNvPr>
          <p:cNvSpPr/>
          <p:nvPr/>
        </p:nvSpPr>
        <p:spPr bwMode="auto">
          <a:xfrm rot="16200000">
            <a:off x="379271" y="2668443"/>
            <a:ext cx="254270" cy="254270"/>
          </a:xfrm>
          <a:prstGeom prst="ellipse">
            <a:avLst/>
          </a:prstGeom>
          <a:solidFill>
            <a:schemeClr val="accent1"/>
          </a:solidFill>
          <a:ln w="19050">
            <a:noFill/>
            <a:round/>
            <a:headEnd/>
            <a:tailEnd/>
          </a:ln>
        </p:spPr>
        <p:txBody>
          <a:bodyPr anchor="ctr"/>
          <a:lstStyle/>
          <a:p>
            <a:pPr algn="ctr"/>
            <a:endParaRPr/>
          </a:p>
        </p:txBody>
      </p:sp>
      <p:sp>
        <p:nvSpPr>
          <p:cNvPr id="30" name="TextBox 29">
            <a:extLst>
              <a:ext uri="{FF2B5EF4-FFF2-40B4-BE49-F238E27FC236}">
                <a16:creationId xmlns:a16="http://schemas.microsoft.com/office/drawing/2014/main" id="{1A43B0FC-855A-409A-4193-54619C4F4D19}"/>
              </a:ext>
            </a:extLst>
          </p:cNvPr>
          <p:cNvSpPr txBox="1"/>
          <p:nvPr/>
        </p:nvSpPr>
        <p:spPr>
          <a:xfrm>
            <a:off x="870383" y="1741268"/>
            <a:ext cx="5017696" cy="2591863"/>
          </a:xfrm>
          <a:prstGeom prst="rect">
            <a:avLst/>
          </a:prstGeom>
          <a:noFill/>
        </p:spPr>
        <p:txBody>
          <a:bodyPr wrap="square">
            <a:spAutoFit/>
          </a:bodyPr>
          <a:lstStyle/>
          <a:p>
            <a:pPr>
              <a:lnSpc>
                <a:spcPct val="125000"/>
              </a:lnSpc>
            </a:pPr>
            <a:r>
              <a:rPr lang="vi-VN" sz="2200">
                <a:latin typeface="Times New Roman" panose="02020603050405020304" pitchFamily="18" charset="0"/>
                <a:cs typeface="Times New Roman" panose="02020603050405020304" pitchFamily="18" charset="0"/>
              </a:rPr>
              <a:t>Những biến đổi trong cấu trúc của gene được gọi là </a:t>
            </a:r>
            <a:r>
              <a:rPr lang="vi-VN" sz="2200" b="1">
                <a:latin typeface="Times New Roman" panose="02020603050405020304" pitchFamily="18" charset="0"/>
                <a:cs typeface="Times New Roman" panose="02020603050405020304" pitchFamily="18" charset="0"/>
              </a:rPr>
              <a:t>đột biến gene. </a:t>
            </a:r>
            <a:endParaRPr lang="en-US" sz="2200" b="1">
              <a:latin typeface="Times New Roman" panose="02020603050405020304" pitchFamily="18" charset="0"/>
              <a:cs typeface="Times New Roman" panose="02020603050405020304" pitchFamily="18" charset="0"/>
            </a:endParaRPr>
          </a:p>
          <a:p>
            <a:pPr>
              <a:lnSpc>
                <a:spcPct val="125000"/>
              </a:lnSpc>
            </a:pPr>
            <a:r>
              <a:rPr lang="vi-VN" sz="2200">
                <a:latin typeface="Times New Roman" panose="02020603050405020304" pitchFamily="18" charset="0"/>
                <a:cs typeface="Times New Roman" panose="02020603050405020304" pitchFamily="18" charset="0"/>
              </a:rPr>
              <a:t>Có ba dạng đột biến: </a:t>
            </a:r>
            <a:endParaRPr lang="en-US" sz="2200">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M</a:t>
            </a:r>
            <a:r>
              <a:rPr lang="vi-VN" sz="2200">
                <a:latin typeface="Times New Roman" panose="02020603050405020304" pitchFamily="18" charset="0"/>
                <a:cs typeface="Times New Roman" panose="02020603050405020304" pitchFamily="18" charset="0"/>
              </a:rPr>
              <a:t>ất một cặp nucleotide</a:t>
            </a:r>
            <a:endParaRPr lang="en-US" sz="2200">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T</a:t>
            </a:r>
            <a:r>
              <a:rPr lang="vi-VN" sz="2200">
                <a:latin typeface="Times New Roman" panose="02020603050405020304" pitchFamily="18" charset="0"/>
                <a:cs typeface="Times New Roman" panose="02020603050405020304" pitchFamily="18" charset="0"/>
              </a:rPr>
              <a:t>hêm một cặp nucleotide</a:t>
            </a:r>
            <a:endParaRPr lang="en-US" sz="2200">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v"/>
            </a:pPr>
            <a:r>
              <a:rPr lang="en-US" sz="2200">
                <a:latin typeface="Times New Roman" panose="02020603050405020304" pitchFamily="18" charset="0"/>
                <a:cs typeface="Times New Roman" panose="02020603050405020304" pitchFamily="18" charset="0"/>
              </a:rPr>
              <a:t>T</a:t>
            </a:r>
            <a:r>
              <a:rPr lang="vi-VN" sz="2200">
                <a:latin typeface="Times New Roman" panose="02020603050405020304" pitchFamily="18" charset="0"/>
                <a:cs typeface="Times New Roman" panose="02020603050405020304" pitchFamily="18" charset="0"/>
              </a:rPr>
              <a:t>hay thế một cặp nucleotide</a:t>
            </a:r>
            <a:endParaRPr lang="en-US" sz="22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4887FAC5-2F55-51CF-D796-CC964968C197}"/>
              </a:ext>
            </a:extLst>
          </p:cNvPr>
          <p:cNvSpPr txBox="1"/>
          <p:nvPr/>
        </p:nvSpPr>
        <p:spPr>
          <a:xfrm>
            <a:off x="798826" y="4360171"/>
            <a:ext cx="5400020" cy="1322285"/>
          </a:xfrm>
          <a:prstGeom prst="rect">
            <a:avLst/>
          </a:prstGeom>
          <a:noFill/>
        </p:spPr>
        <p:txBody>
          <a:bodyPr wrap="square">
            <a:spAutoFit/>
          </a:bodyPr>
          <a:lstStyle>
            <a:defPPr>
              <a:defRPr lang="en-US"/>
            </a:defPPr>
            <a:lvl1pPr>
              <a:lnSpc>
                <a:spcPct val="125000"/>
              </a:lnSpc>
              <a:defRPr sz="1200">
                <a:latin typeface="+mj-lt"/>
                <a:cs typeface="Times New Roman" panose="02020603050405020304" pitchFamily="18" charset="0"/>
              </a:defRPr>
            </a:lvl1pPr>
            <a:lvl2pPr marL="800100" lvl="1" indent="-342900">
              <a:lnSpc>
                <a:spcPct val="125000"/>
              </a:lnSpc>
              <a:buFont typeface="Wingdings" panose="05000000000000000000" pitchFamily="2" charset="2"/>
              <a:buChar char="v"/>
              <a:defRPr sz="2000">
                <a:latin typeface="+mj-lt"/>
                <a:cs typeface="Times New Roman" panose="02020603050405020304" pitchFamily="18" charset="0"/>
              </a:defRPr>
            </a:lvl2pPr>
          </a:lstStyle>
          <a:p>
            <a:pPr algn="just"/>
            <a:r>
              <a:rPr lang="vi-VN" sz="2200">
                <a:latin typeface="Times New Roman" panose="02020603050405020304" pitchFamily="18" charset="0"/>
              </a:rPr>
              <a:t>Đột biến gene có thể có lợi, có thể có hại cho thể đột biến. Tính có lợi hoặc có hại phụ thuộc vào tổ hợp gene và điều kiện môi trường.</a:t>
            </a:r>
            <a:endParaRPr lang="en-US" sz="2200">
              <a:latin typeface="Times New Roman" panose="02020603050405020304" pitchFamily="18" charset="0"/>
            </a:endParaRPr>
          </a:p>
        </p:txBody>
      </p:sp>
      <p:sp>
        <p:nvSpPr>
          <p:cNvPr id="34" name="TextBox 33">
            <a:extLst>
              <a:ext uri="{FF2B5EF4-FFF2-40B4-BE49-F238E27FC236}">
                <a16:creationId xmlns:a16="http://schemas.microsoft.com/office/drawing/2014/main" id="{3FE1DA22-FCA0-704B-D918-E81E291EE7F4}"/>
              </a:ext>
            </a:extLst>
          </p:cNvPr>
          <p:cNvSpPr txBox="1"/>
          <p:nvPr/>
        </p:nvSpPr>
        <p:spPr>
          <a:xfrm>
            <a:off x="772590" y="5712230"/>
            <a:ext cx="5400019" cy="899092"/>
          </a:xfrm>
          <a:prstGeom prst="rect">
            <a:avLst/>
          </a:prstGeom>
          <a:noFill/>
        </p:spPr>
        <p:txBody>
          <a:bodyPr wrap="square">
            <a:spAutoFit/>
          </a:bodyPr>
          <a:lstStyle>
            <a:defPPr>
              <a:defRPr lang="en-US"/>
            </a:defPPr>
            <a:lvl1pPr algn="just">
              <a:lnSpc>
                <a:spcPct val="125000"/>
              </a:lnSpc>
              <a:defRPr sz="2000">
                <a:latin typeface="+mj-lt"/>
                <a:cs typeface="Times New Roman" panose="02020603050405020304" pitchFamily="18" charset="0"/>
              </a:defRPr>
            </a:lvl1pPr>
            <a:lvl2pPr marL="800100" lvl="1" indent="-342900">
              <a:lnSpc>
                <a:spcPct val="125000"/>
              </a:lnSpc>
              <a:buFont typeface="Wingdings" panose="05000000000000000000" pitchFamily="2" charset="2"/>
              <a:buChar char="v"/>
              <a:defRPr sz="2000">
                <a:latin typeface="+mj-lt"/>
                <a:cs typeface="Times New Roman" panose="02020603050405020304" pitchFamily="18" charset="0"/>
              </a:defRPr>
            </a:lvl2pPr>
          </a:lstStyle>
          <a:p>
            <a:r>
              <a:rPr lang="en-US" sz="2200">
                <a:latin typeface="Times New Roman" panose="02020603050405020304" pitchFamily="18" charset="0"/>
              </a:rPr>
              <a:t>Đột biến gene tạo ra sự đa dạng sinh học và cung cấp nguyên liệu cho chọn giống.</a:t>
            </a:r>
          </a:p>
        </p:txBody>
      </p:sp>
      <p:sp>
        <p:nvSpPr>
          <p:cNvPr id="35" name="椭圆 14">
            <a:extLst>
              <a:ext uri="{FF2B5EF4-FFF2-40B4-BE49-F238E27FC236}">
                <a16:creationId xmlns:a16="http://schemas.microsoft.com/office/drawing/2014/main" id="{89605D41-BE41-CD48-B135-57772DFCA6D9}"/>
              </a:ext>
            </a:extLst>
          </p:cNvPr>
          <p:cNvSpPr/>
          <p:nvPr/>
        </p:nvSpPr>
        <p:spPr bwMode="auto">
          <a:xfrm rot="16200000">
            <a:off x="383913" y="4461772"/>
            <a:ext cx="254270" cy="254270"/>
          </a:xfrm>
          <a:prstGeom prst="ellipse">
            <a:avLst/>
          </a:prstGeom>
          <a:solidFill>
            <a:schemeClr val="bg2"/>
          </a:solidFill>
          <a:ln w="19050">
            <a:noFill/>
            <a:round/>
            <a:headEnd/>
            <a:tailEnd/>
          </a:ln>
        </p:spPr>
        <p:txBody>
          <a:bodyPr anchor="ctr"/>
          <a:lstStyle/>
          <a:p>
            <a:pPr algn="ctr"/>
            <a:endParaRPr/>
          </a:p>
        </p:txBody>
      </p:sp>
      <p:sp>
        <p:nvSpPr>
          <p:cNvPr id="36" name="椭圆 14">
            <a:extLst>
              <a:ext uri="{FF2B5EF4-FFF2-40B4-BE49-F238E27FC236}">
                <a16:creationId xmlns:a16="http://schemas.microsoft.com/office/drawing/2014/main" id="{BF26E4EB-EBD2-C056-7A25-A84E8C336390}"/>
              </a:ext>
            </a:extLst>
          </p:cNvPr>
          <p:cNvSpPr/>
          <p:nvPr/>
        </p:nvSpPr>
        <p:spPr bwMode="auto">
          <a:xfrm rot="16200000">
            <a:off x="379271" y="5806938"/>
            <a:ext cx="254270" cy="254270"/>
          </a:xfrm>
          <a:prstGeom prst="ellipse">
            <a:avLst/>
          </a:prstGeom>
          <a:solidFill>
            <a:schemeClr val="accent3"/>
          </a:solidFill>
          <a:ln w="19050">
            <a:noFill/>
            <a:round/>
            <a:headEnd/>
            <a:tailEnd/>
          </a:ln>
        </p:spPr>
        <p:txBody>
          <a:bodyPr anchor="ctr"/>
          <a:lstStyle/>
          <a:p>
            <a:pPr algn="ctr"/>
            <a:endParaRPr/>
          </a:p>
        </p:txBody>
      </p:sp>
    </p:spTree>
    <p:extLst>
      <p:ext uri="{BB962C8B-B14F-4D97-AF65-F5344CB8AC3E}">
        <p14:creationId xmlns:p14="http://schemas.microsoft.com/office/powerpoint/2010/main" val="413728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Free Google Slides Virtual Classroom Background PowerPoint Template">
            <a:extLst>
              <a:ext uri="{FF2B5EF4-FFF2-40B4-BE49-F238E27FC236}">
                <a16:creationId xmlns:a16="http://schemas.microsoft.com/office/drawing/2014/main" id="{9514518D-DABA-0A4A-0C63-0BCF14A713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5B2767-5407-FDD0-C747-343A15C55166}"/>
              </a:ext>
            </a:extLst>
          </p:cNvPr>
          <p:cNvSpPr>
            <a:spLocks noGrp="1"/>
          </p:cNvSpPr>
          <p:nvPr>
            <p:ph type="title"/>
          </p:nvPr>
        </p:nvSpPr>
        <p:spPr>
          <a:xfrm>
            <a:off x="1396845" y="2284674"/>
            <a:ext cx="9564735" cy="1743174"/>
          </a:xfrm>
        </p:spPr>
        <p:txBody>
          <a:bodyPr>
            <a:normAutofit/>
          </a:bodyPr>
          <a:lstStyle/>
          <a:p>
            <a:pPr algn="ctr">
              <a:lnSpc>
                <a:spcPct val="150000"/>
              </a:lnSpc>
            </a:pPr>
            <a:r>
              <a:rPr lang="en-US">
                <a:solidFill>
                  <a:schemeClr val="bg1"/>
                </a:solidFill>
              </a:rPr>
              <a:t>CÂU HỎI TRẮC NGHIỆM ÔN TẬP</a:t>
            </a:r>
            <a:br>
              <a:rPr lang="en-US">
                <a:solidFill>
                  <a:schemeClr val="bg1"/>
                </a:solidFill>
              </a:rPr>
            </a:br>
            <a:r>
              <a:rPr lang="en-US" sz="2800" i="1">
                <a:solidFill>
                  <a:schemeClr val="bg1"/>
                </a:solidFill>
              </a:rPr>
              <a:t>Học sinh chọn 1 trong các phương án A, B, C hoặc D</a:t>
            </a:r>
            <a:endParaRPr lang="en-US" i="1">
              <a:solidFill>
                <a:schemeClr val="bg1"/>
              </a:solidFill>
            </a:endParaRPr>
          </a:p>
        </p:txBody>
      </p:sp>
    </p:spTree>
    <p:extLst>
      <p:ext uri="{BB962C8B-B14F-4D97-AF65-F5344CB8AC3E}">
        <p14:creationId xmlns:p14="http://schemas.microsoft.com/office/powerpoint/2010/main" val="125627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4682388"/>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3895994"/>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086834"/>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2277673"/>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4" y="2284900"/>
            <a:ext cx="6095064" cy="461665"/>
          </a:xfrm>
          <a:prstGeom prst="rect">
            <a:avLst/>
          </a:prstGeom>
          <a:noFill/>
        </p:spPr>
        <p:txBody>
          <a:bodyPr wrap="square">
            <a:spAutoFit/>
          </a:bodyPr>
          <a:lstStyle/>
          <a:p>
            <a:r>
              <a:rPr lang="en-US" sz="2400"/>
              <a:t>Vì vốn gene trong quần thể rất lớn.</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8" y="3045607"/>
            <a:ext cx="6095064" cy="461665"/>
          </a:xfrm>
          <a:prstGeom prst="rect">
            <a:avLst/>
          </a:prstGeom>
          <a:noFill/>
        </p:spPr>
        <p:txBody>
          <a:bodyPr wrap="square">
            <a:spAutoFit/>
          </a:bodyPr>
          <a:lstStyle/>
          <a:p>
            <a:r>
              <a:rPr lang="en-US" sz="2400"/>
              <a:t>Vì gene có cấu trúc kém bền vững.</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3895994"/>
            <a:ext cx="6095064" cy="461665"/>
          </a:xfrm>
          <a:prstGeom prst="rect">
            <a:avLst/>
          </a:prstGeom>
          <a:noFill/>
        </p:spPr>
        <p:txBody>
          <a:bodyPr wrap="square">
            <a:spAutoFit/>
          </a:bodyPr>
          <a:lstStyle/>
          <a:p>
            <a:r>
              <a:rPr lang="en-US" sz="2400"/>
              <a:t>Vì tác nhân gây đột biến rất nhiều.</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8" y="4640988"/>
            <a:ext cx="9227345" cy="494751"/>
          </a:xfrm>
          <a:prstGeom prst="rect">
            <a:avLst/>
          </a:prstGeom>
          <a:noFill/>
        </p:spPr>
        <p:txBody>
          <a:bodyPr wrap="square">
            <a:spAutoFit/>
          </a:bodyPr>
          <a:lstStyle>
            <a:defPPr>
              <a:defRPr lang="en-US"/>
            </a:defPPr>
            <a:lvl1pPr>
              <a:lnSpc>
                <a:spcPct val="120000"/>
              </a:lnSpc>
              <a:defRPr sz="2800" b="1"/>
            </a:lvl1pPr>
          </a:lstStyle>
          <a:p>
            <a:r>
              <a:rPr lang="en-US" sz="2400" b="0"/>
              <a:t>Vì mỗi quá trình truyền đạt thông tin di truyền đều xảy ra sai sót.</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0"/>
            <a:ext cx="12192000" cy="1514650"/>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1078950"/>
          </a:xfrm>
          <a:prstGeom prst="rect">
            <a:avLst/>
          </a:prstGeom>
          <a:noFill/>
        </p:spPr>
        <p:txBody>
          <a:bodyPr wrap="square">
            <a:spAutoFit/>
          </a:bodyPr>
          <a:lstStyle/>
          <a:p>
            <a:pPr>
              <a:lnSpc>
                <a:spcPct val="120000"/>
              </a:lnSpc>
            </a:pPr>
            <a:r>
              <a:rPr lang="vi-VN" sz="2800" b="1">
                <a:solidFill>
                  <a:schemeClr val="bg1"/>
                </a:solidFill>
              </a:rPr>
              <a:t>Tại sao đột biến gene có tần số thấp nhưng lại thường xuyên xuất hiện trong quần thể giao phối? </a:t>
            </a:r>
            <a:endParaRPr lang="en-US" sz="2800" b="1">
              <a:solidFill>
                <a:schemeClr val="bg1"/>
              </a:solidFill>
            </a:endParaRPr>
          </a:p>
        </p:txBody>
      </p:sp>
      <p:sp>
        <p:nvSpPr>
          <p:cNvPr id="1064" name="Rectangle: Rounded Corners 1063">
            <a:extLst>
              <a:ext uri="{FF2B5EF4-FFF2-40B4-BE49-F238E27FC236}">
                <a16:creationId xmlns:a16="http://schemas.microsoft.com/office/drawing/2014/main" id="{41D37C1F-26A3-5182-D11C-BAC75EBA092D}"/>
              </a:ext>
            </a:extLst>
          </p:cNvPr>
          <p:cNvSpPr/>
          <p:nvPr/>
        </p:nvSpPr>
        <p:spPr>
          <a:xfrm>
            <a:off x="500676" y="2103176"/>
            <a:ext cx="6859403"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9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barn(inVertical)">
                                      <p:cBhvr>
                                        <p:cTn id="7" dur="500"/>
                                        <p:tgtEl>
                                          <p:spTgt spid="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I. KHÁI NIỆM ĐỘT BIẾN GENE</a:t>
            </a:r>
            <a:endParaRPr lang="en-US" dirty="0"/>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en-US" sz="2400" b="1" dirty="0">
                <a:solidFill>
                  <a:schemeClr val="bg1"/>
                </a:solidFill>
              </a:rPr>
              <a:t>1. </a:t>
            </a:r>
            <a:r>
              <a:rPr lang="en-US" sz="2400" dirty="0" err="1">
                <a:solidFill>
                  <a:schemeClr val="bg1"/>
                </a:solidFill>
              </a:rPr>
              <a:t>Các</a:t>
            </a:r>
            <a:r>
              <a:rPr lang="en-US" sz="2400" dirty="0">
                <a:solidFill>
                  <a:schemeClr val="bg1"/>
                </a:solidFill>
              </a:rPr>
              <a:t> allele </a:t>
            </a:r>
            <a:r>
              <a:rPr lang="en-US" sz="2400" dirty="0" err="1">
                <a:solidFill>
                  <a:schemeClr val="bg1"/>
                </a:solidFill>
              </a:rPr>
              <a:t>đột</a:t>
            </a:r>
            <a:r>
              <a:rPr lang="en-US" sz="2400" dirty="0">
                <a:solidFill>
                  <a:schemeClr val="bg1"/>
                </a:solidFill>
              </a:rPr>
              <a:t> </a:t>
            </a:r>
            <a:r>
              <a:rPr lang="en-US" sz="2400" dirty="0" err="1">
                <a:solidFill>
                  <a:schemeClr val="bg1"/>
                </a:solidFill>
              </a:rPr>
              <a:t>biến</a:t>
            </a:r>
            <a:r>
              <a:rPr lang="en-US" sz="2400" dirty="0">
                <a:solidFill>
                  <a:schemeClr val="bg1"/>
                </a:solidFill>
              </a:rPr>
              <a:t> </a:t>
            </a:r>
            <a:r>
              <a:rPr lang="en-US" sz="2400" dirty="0" err="1">
                <a:solidFill>
                  <a:schemeClr val="bg1"/>
                </a:solidFill>
              </a:rPr>
              <a:t>số</a:t>
            </a:r>
            <a:r>
              <a:rPr lang="en-US" sz="2400" dirty="0">
                <a:solidFill>
                  <a:schemeClr val="bg1"/>
                </a:solidFill>
              </a:rPr>
              <a:t> 1, </a:t>
            </a:r>
            <a:r>
              <a:rPr lang="en-US" sz="2400" dirty="0" err="1">
                <a:solidFill>
                  <a:schemeClr val="bg1"/>
                </a:solidFill>
              </a:rPr>
              <a:t>số</a:t>
            </a:r>
            <a:r>
              <a:rPr lang="en-US" sz="2400" dirty="0">
                <a:solidFill>
                  <a:schemeClr val="bg1"/>
                </a:solidFill>
              </a:rPr>
              <a:t> 2 </a:t>
            </a:r>
            <a:r>
              <a:rPr lang="en-US" sz="2400" dirty="0" err="1">
                <a:solidFill>
                  <a:schemeClr val="bg1"/>
                </a:solidFill>
              </a:rPr>
              <a:t>và</a:t>
            </a:r>
            <a:r>
              <a:rPr lang="en-US" sz="2400" dirty="0">
                <a:solidFill>
                  <a:schemeClr val="bg1"/>
                </a:solidFill>
              </a:rPr>
              <a:t> </a:t>
            </a:r>
            <a:r>
              <a:rPr lang="en-US" sz="2400" dirty="0" err="1">
                <a:solidFill>
                  <a:schemeClr val="bg1"/>
                </a:solidFill>
              </a:rPr>
              <a:t>số</a:t>
            </a:r>
            <a:r>
              <a:rPr lang="en-US" sz="2400" dirty="0">
                <a:solidFill>
                  <a:schemeClr val="bg1"/>
                </a:solidFill>
              </a:rPr>
              <a:t> 3 </a:t>
            </a:r>
            <a:r>
              <a:rPr lang="en-US" sz="2400" dirty="0" err="1">
                <a:solidFill>
                  <a:schemeClr val="bg1"/>
                </a:solidFill>
              </a:rPr>
              <a:t>có</a:t>
            </a:r>
            <a:r>
              <a:rPr lang="en-US" sz="2400" dirty="0">
                <a:solidFill>
                  <a:schemeClr val="bg1"/>
                </a:solidFill>
              </a:rPr>
              <a:t> </a:t>
            </a:r>
            <a:r>
              <a:rPr lang="en-US" sz="2400" dirty="0" err="1">
                <a:solidFill>
                  <a:schemeClr val="bg1"/>
                </a:solidFill>
              </a:rPr>
              <a:t>thay</a:t>
            </a:r>
            <a:r>
              <a:rPr lang="en-US" sz="2400" dirty="0">
                <a:solidFill>
                  <a:schemeClr val="bg1"/>
                </a:solidFill>
              </a:rPr>
              <a:t> </a:t>
            </a:r>
            <a:r>
              <a:rPr lang="en-US" sz="2400" dirty="0" err="1">
                <a:solidFill>
                  <a:schemeClr val="bg1"/>
                </a:solidFill>
              </a:rPr>
              <a:t>đổi</a:t>
            </a:r>
            <a:r>
              <a:rPr lang="en-US" sz="2400" dirty="0">
                <a:solidFill>
                  <a:schemeClr val="bg1"/>
                </a:solidFill>
              </a:rPr>
              <a:t> </a:t>
            </a:r>
            <a:r>
              <a:rPr lang="en-US" sz="2400" dirty="0" err="1">
                <a:solidFill>
                  <a:schemeClr val="bg1"/>
                </a:solidFill>
              </a:rPr>
              <a:t>gì</a:t>
            </a:r>
            <a:r>
              <a:rPr lang="en-US" sz="2400" dirty="0">
                <a:solidFill>
                  <a:schemeClr val="bg1"/>
                </a:solidFill>
              </a:rPr>
              <a:t> so </a:t>
            </a:r>
            <a:r>
              <a:rPr lang="en-US" sz="2400" dirty="0" err="1">
                <a:solidFill>
                  <a:schemeClr val="bg1"/>
                </a:solidFill>
              </a:rPr>
              <a:t>với</a:t>
            </a:r>
            <a:r>
              <a:rPr lang="en-US" sz="2400" dirty="0">
                <a:solidFill>
                  <a:schemeClr val="bg1"/>
                </a:solidFill>
              </a:rPr>
              <a:t> allele </a:t>
            </a:r>
            <a:r>
              <a:rPr lang="en-US" sz="2400" dirty="0" err="1">
                <a:solidFill>
                  <a:schemeClr val="bg1"/>
                </a:solidFill>
              </a:rPr>
              <a:t>kiểu</a:t>
            </a:r>
            <a:r>
              <a:rPr lang="en-US" sz="2400" dirty="0">
                <a:solidFill>
                  <a:schemeClr val="bg1"/>
                </a:solidFill>
              </a:rPr>
              <a:t> </a:t>
            </a:r>
            <a:r>
              <a:rPr lang="en-US" sz="2400" dirty="0" err="1">
                <a:solidFill>
                  <a:schemeClr val="bg1"/>
                </a:solidFill>
              </a:rPr>
              <a:t>dại</a:t>
            </a:r>
            <a:r>
              <a:rPr lang="en-US" sz="2400" dirty="0">
                <a:solidFill>
                  <a:schemeClr val="bg1"/>
                </a:solidFill>
              </a:rPr>
              <a:t>?</a:t>
            </a:r>
          </a:p>
        </p:txBody>
      </p:sp>
      <p:graphicFrame>
        <p:nvGraphicFramePr>
          <p:cNvPr id="20" name="Table 19">
            <a:extLst>
              <a:ext uri="{FF2B5EF4-FFF2-40B4-BE49-F238E27FC236}">
                <a16:creationId xmlns:a16="http://schemas.microsoft.com/office/drawing/2014/main" id="{D59365F2-AA92-C86C-73A3-B369AE297587}"/>
              </a:ext>
            </a:extLst>
          </p:cNvPr>
          <p:cNvGraphicFramePr>
            <a:graphicFrameLocks noGrp="1"/>
          </p:cNvGraphicFramePr>
          <p:nvPr>
            <p:extLst>
              <p:ext uri="{D42A27DB-BD31-4B8C-83A1-F6EECF244321}">
                <p14:modId xmlns:p14="http://schemas.microsoft.com/office/powerpoint/2010/main" val="1094086005"/>
              </p:ext>
            </p:extLst>
          </p:nvPr>
        </p:nvGraphicFramePr>
        <p:xfrm>
          <a:off x="1044671" y="2279196"/>
          <a:ext cx="10786576" cy="4452583"/>
        </p:xfrm>
        <a:graphic>
          <a:graphicData uri="http://schemas.openxmlformats.org/drawingml/2006/table">
            <a:tbl>
              <a:tblPr firstRow="1" bandRow="1">
                <a:tableStyleId>{5C22544A-7EE6-4342-B048-85BDC9FD1C3A}</a:tableStyleId>
              </a:tblPr>
              <a:tblGrid>
                <a:gridCol w="2696644">
                  <a:extLst>
                    <a:ext uri="{9D8B030D-6E8A-4147-A177-3AD203B41FA5}">
                      <a16:colId xmlns:a16="http://schemas.microsoft.com/office/drawing/2014/main" val="3501742358"/>
                    </a:ext>
                  </a:extLst>
                </a:gridCol>
                <a:gridCol w="2696644">
                  <a:extLst>
                    <a:ext uri="{9D8B030D-6E8A-4147-A177-3AD203B41FA5}">
                      <a16:colId xmlns:a16="http://schemas.microsoft.com/office/drawing/2014/main" val="4091194636"/>
                    </a:ext>
                  </a:extLst>
                </a:gridCol>
                <a:gridCol w="2696644">
                  <a:extLst>
                    <a:ext uri="{9D8B030D-6E8A-4147-A177-3AD203B41FA5}">
                      <a16:colId xmlns:a16="http://schemas.microsoft.com/office/drawing/2014/main" val="45842252"/>
                    </a:ext>
                  </a:extLst>
                </a:gridCol>
                <a:gridCol w="2696644">
                  <a:extLst>
                    <a:ext uri="{9D8B030D-6E8A-4147-A177-3AD203B41FA5}">
                      <a16:colId xmlns:a16="http://schemas.microsoft.com/office/drawing/2014/main" val="1978804087"/>
                    </a:ext>
                  </a:extLst>
                </a:gridCol>
              </a:tblGrid>
              <a:tr h="451418">
                <a:tc rowSpan="2">
                  <a:txBody>
                    <a:bodyPr/>
                    <a:lstStyle/>
                    <a:p>
                      <a:pPr algn="ctr">
                        <a:lnSpc>
                          <a:spcPct val="120000"/>
                        </a:lnSpc>
                      </a:pPr>
                      <a:r>
                        <a:rPr lang="en-US" sz="2000"/>
                        <a:t>Gene ban đầu </a:t>
                      </a:r>
                    </a:p>
                    <a:p>
                      <a:pPr algn="ctr">
                        <a:lnSpc>
                          <a:spcPct val="120000"/>
                        </a:lnSpc>
                      </a:pPr>
                      <a:r>
                        <a:rPr lang="en-US" sz="2000"/>
                        <a:t>(allele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20000"/>
                        </a:lnSpc>
                      </a:pPr>
                      <a:r>
                        <a:rPr lang="en-US" sz="2000"/>
                        <a:t>Các allele đột biến từ 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545443"/>
                  </a:ext>
                </a:extLst>
              </a:tr>
              <a:tr h="451418">
                <a:tc vMerge="1">
                  <a:txBody>
                    <a:bodyPr/>
                    <a:lstStyle/>
                    <a:p>
                      <a:pPr algn="ctr">
                        <a:lnSpc>
                          <a:spcPct val="120000"/>
                        </a:lnSpc>
                      </a:pPr>
                      <a:endParaRPr lang="en-US"/>
                    </a:p>
                  </a:txBody>
                  <a:tcPr anchor="ctr"/>
                </a:tc>
                <a:tc>
                  <a:txBody>
                    <a:bodyPr/>
                    <a:lstStyle/>
                    <a:p>
                      <a:pPr algn="ctr">
                        <a:lnSpc>
                          <a:spcPct val="120000"/>
                        </a:lnSpc>
                      </a:pPr>
                      <a:r>
                        <a:rPr lang="en-US" sz="2000" b="1"/>
                        <a:t>Allele số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226247"/>
                  </a:ext>
                </a:extLst>
              </a:tr>
              <a:tr h="3549747">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68477"/>
                  </a:ext>
                </a:extLst>
              </a:tr>
            </a:tbl>
          </a:graphicData>
        </a:graphic>
      </p:graphicFrame>
      <p:grpSp>
        <p:nvGrpSpPr>
          <p:cNvPr id="74" name="Group 73">
            <a:extLst>
              <a:ext uri="{FF2B5EF4-FFF2-40B4-BE49-F238E27FC236}">
                <a16:creationId xmlns:a16="http://schemas.microsoft.com/office/drawing/2014/main" id="{436DEF3B-6F64-0C74-AF0C-871D49142453}"/>
              </a:ext>
            </a:extLst>
          </p:cNvPr>
          <p:cNvGrpSpPr/>
          <p:nvPr/>
        </p:nvGrpSpPr>
        <p:grpSpPr>
          <a:xfrm>
            <a:off x="1588980" y="3479848"/>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315350" y="3718990"/>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82390" y="3163872"/>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61066" y="3465603"/>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spTree>
    <p:extLst>
      <p:ext uri="{BB962C8B-B14F-4D97-AF65-F5344CB8AC3E}">
        <p14:creationId xmlns:p14="http://schemas.microsoft.com/office/powerpoint/2010/main" val="3324330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additive="base">
                                        <p:cTn id="24" dur="500" fill="hold"/>
                                        <p:tgtEl>
                                          <p:spTgt spid="74"/>
                                        </p:tgtEl>
                                        <p:attrNameLst>
                                          <p:attrName>ppt_x</p:attrName>
                                        </p:attrNameLst>
                                      </p:cBhvr>
                                      <p:tavLst>
                                        <p:tav tm="0">
                                          <p:val>
                                            <p:strVal val="#ppt_x"/>
                                          </p:val>
                                        </p:tav>
                                        <p:tav tm="100000">
                                          <p:val>
                                            <p:strVal val="#ppt_x"/>
                                          </p:val>
                                        </p:tav>
                                      </p:tavLst>
                                    </p:anim>
                                    <p:anim calcmode="lin" valueType="num">
                                      <p:cBhvr additive="base">
                                        <p:cTn id="25"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9"/>
                                        </p:tgtEl>
                                        <p:attrNameLst>
                                          <p:attrName>style.visibility</p:attrName>
                                        </p:attrNameLst>
                                      </p:cBhvr>
                                      <p:to>
                                        <p:strVal val="visible"/>
                                      </p:to>
                                    </p:set>
                                    <p:anim calcmode="lin" valueType="num">
                                      <p:cBhvr additive="base">
                                        <p:cTn id="30" dur="500" fill="hold"/>
                                        <p:tgtEl>
                                          <p:spTgt spid="79"/>
                                        </p:tgtEl>
                                        <p:attrNameLst>
                                          <p:attrName>ppt_x</p:attrName>
                                        </p:attrNameLst>
                                      </p:cBhvr>
                                      <p:tavLst>
                                        <p:tav tm="0">
                                          <p:val>
                                            <p:strVal val="#ppt_x"/>
                                          </p:val>
                                        </p:tav>
                                        <p:tav tm="100000">
                                          <p:val>
                                            <p:strVal val="#ppt_x"/>
                                          </p:val>
                                        </p:tav>
                                      </p:tavLst>
                                    </p:anim>
                                    <p:anim calcmode="lin" valueType="num">
                                      <p:cBhvr additive="base">
                                        <p:cTn id="31"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74"/>
                                        </p:tgtEl>
                                        <p:attrNameLst>
                                          <p:attrName>style.visibility</p:attrName>
                                        </p:attrNameLst>
                                      </p:cBhvr>
                                      <p:to>
                                        <p:strVal val="visible"/>
                                      </p:to>
                                    </p:set>
                                    <p:anim calcmode="lin" valueType="num">
                                      <p:cBhvr additive="base">
                                        <p:cTn id="36" dur="500" fill="hold"/>
                                        <p:tgtEl>
                                          <p:spTgt spid="274"/>
                                        </p:tgtEl>
                                        <p:attrNameLst>
                                          <p:attrName>ppt_x</p:attrName>
                                        </p:attrNameLst>
                                      </p:cBhvr>
                                      <p:tavLst>
                                        <p:tav tm="0">
                                          <p:val>
                                            <p:strVal val="#ppt_x"/>
                                          </p:val>
                                        </p:tav>
                                        <p:tav tm="100000">
                                          <p:val>
                                            <p:strVal val="#ppt_x"/>
                                          </p:val>
                                        </p:tav>
                                      </p:tavLst>
                                    </p:anim>
                                    <p:anim calcmode="lin" valueType="num">
                                      <p:cBhvr additive="base">
                                        <p:cTn id="37" dur="500" fill="hold"/>
                                        <p:tgtEl>
                                          <p:spTgt spid="27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17"/>
                                        </p:tgtEl>
                                        <p:attrNameLst>
                                          <p:attrName>style.visibility</p:attrName>
                                        </p:attrNameLst>
                                      </p:cBhvr>
                                      <p:to>
                                        <p:strVal val="visible"/>
                                      </p:to>
                                    </p:set>
                                    <p:anim calcmode="lin" valueType="num">
                                      <p:cBhvr additive="base">
                                        <p:cTn id="42" dur="500" fill="hold"/>
                                        <p:tgtEl>
                                          <p:spTgt spid="317"/>
                                        </p:tgtEl>
                                        <p:attrNameLst>
                                          <p:attrName>ppt_x</p:attrName>
                                        </p:attrNameLst>
                                      </p:cBhvr>
                                      <p:tavLst>
                                        <p:tav tm="0">
                                          <p:val>
                                            <p:strVal val="#ppt_x"/>
                                          </p:val>
                                        </p:tav>
                                        <p:tav tm="100000">
                                          <p:val>
                                            <p:strVal val="#ppt_x"/>
                                          </p:val>
                                        </p:tav>
                                      </p:tavLst>
                                    </p:anim>
                                    <p:anim calcmode="lin" valueType="num">
                                      <p:cBhvr additive="base">
                                        <p:cTn id="43" dur="500" fill="hold"/>
                                        <p:tgtEl>
                                          <p:spTgt spid="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456542"/>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4670148"/>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860988"/>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051827"/>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4" y="3059054"/>
            <a:ext cx="2591934" cy="461665"/>
          </a:xfrm>
          <a:prstGeom prst="rect">
            <a:avLst/>
          </a:prstGeom>
          <a:noFill/>
        </p:spPr>
        <p:txBody>
          <a:bodyPr wrap="square">
            <a:spAutoFit/>
          </a:bodyPr>
          <a:lstStyle/>
          <a:p>
            <a:r>
              <a:rPr lang="en-US" sz="2400"/>
              <a:t>aaBb và Aabb. </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8" y="3819761"/>
            <a:ext cx="2378962" cy="461665"/>
          </a:xfrm>
          <a:prstGeom prst="rect">
            <a:avLst/>
          </a:prstGeom>
          <a:noFill/>
        </p:spPr>
        <p:txBody>
          <a:bodyPr wrap="square">
            <a:spAutoFit/>
          </a:bodyPr>
          <a:lstStyle/>
          <a:p>
            <a:r>
              <a:rPr lang="en-US" sz="2400"/>
              <a:t>AABB và AABb.</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4670148"/>
            <a:ext cx="2496567" cy="461665"/>
          </a:xfrm>
          <a:prstGeom prst="rect">
            <a:avLst/>
          </a:prstGeom>
          <a:noFill/>
        </p:spPr>
        <p:txBody>
          <a:bodyPr wrap="square">
            <a:spAutoFit/>
          </a:bodyPr>
          <a:lstStyle/>
          <a:p>
            <a:r>
              <a:rPr lang="en-US" sz="2400"/>
              <a:t>AABb và AaBb. </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415142"/>
            <a:ext cx="2496568" cy="494751"/>
          </a:xfrm>
          <a:prstGeom prst="rect">
            <a:avLst/>
          </a:prstGeom>
          <a:noFill/>
        </p:spPr>
        <p:txBody>
          <a:bodyPr wrap="square">
            <a:spAutoFit/>
          </a:bodyPr>
          <a:lstStyle>
            <a:defPPr>
              <a:defRPr lang="en-US"/>
            </a:defPPr>
            <a:lvl1pPr>
              <a:lnSpc>
                <a:spcPct val="120000"/>
              </a:lnSpc>
              <a:defRPr sz="2800" b="1"/>
            </a:lvl1pPr>
          </a:lstStyle>
          <a:p>
            <a:r>
              <a:rPr lang="en-US" sz="2400" b="0"/>
              <a:t>AaBb và AABb.</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563687"/>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2113079"/>
          </a:xfrm>
          <a:prstGeom prst="rect">
            <a:avLst/>
          </a:prstGeom>
          <a:noFill/>
        </p:spPr>
        <p:txBody>
          <a:bodyPr wrap="square">
            <a:spAutoFit/>
          </a:bodyPr>
          <a:lstStyle/>
          <a:p>
            <a:pPr algn="just">
              <a:lnSpc>
                <a:spcPct val="120000"/>
              </a:lnSpc>
            </a:pPr>
            <a:r>
              <a:rPr lang="vi-VN" sz="2800" b="1">
                <a:solidFill>
                  <a:schemeClr val="bg1"/>
                </a:solidFill>
              </a:rPr>
              <a:t>Một quần thể sinh vật có allele A bị đột biến thành allele a, allele B bị đột biến thành allele b. Biết các cặp gene tác động riêng rẽ và allele trội là trội hoàn toàn. Các kiểu gene nào sau đây là của thể đột biến? </a:t>
            </a:r>
          </a:p>
        </p:txBody>
      </p:sp>
      <p:sp>
        <p:nvSpPr>
          <p:cNvPr id="1064" name="Rectangle: Rounded Corners 1063">
            <a:extLst>
              <a:ext uri="{FF2B5EF4-FFF2-40B4-BE49-F238E27FC236}">
                <a16:creationId xmlns:a16="http://schemas.microsoft.com/office/drawing/2014/main" id="{41D37C1F-26A3-5182-D11C-BAC75EBA092D}"/>
              </a:ext>
            </a:extLst>
          </p:cNvPr>
          <p:cNvSpPr/>
          <p:nvPr/>
        </p:nvSpPr>
        <p:spPr>
          <a:xfrm>
            <a:off x="500676" y="2877330"/>
            <a:ext cx="4234009"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6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64"/>
                                        </p:tgtEl>
                                        <p:attrNameLst>
                                          <p:attrName>style.visibility</p:attrName>
                                        </p:attrNameLst>
                                      </p:cBhvr>
                                      <p:to>
                                        <p:strVal val="visible"/>
                                      </p:to>
                                    </p:set>
                                    <p:animEffect transition="in" filter="barn(inVertical)">
                                      <p:cBhvr>
                                        <p:cTn id="7" dur="500"/>
                                        <p:tgtEl>
                                          <p:spTgt spid="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333125"/>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4546731"/>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737571"/>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2928410"/>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3" y="2935637"/>
            <a:ext cx="5666113" cy="461665"/>
          </a:xfrm>
          <a:prstGeom prst="rect">
            <a:avLst/>
          </a:prstGeom>
          <a:noFill/>
        </p:spPr>
        <p:txBody>
          <a:bodyPr wrap="square">
            <a:spAutoFit/>
          </a:bodyPr>
          <a:lstStyle/>
          <a:p>
            <a:r>
              <a:rPr lang="en-US" sz="2400"/>
              <a:t>Mất một cặp nucleotide.</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7" y="3696344"/>
            <a:ext cx="7161877" cy="461665"/>
          </a:xfrm>
          <a:prstGeom prst="rect">
            <a:avLst/>
          </a:prstGeom>
          <a:noFill/>
        </p:spPr>
        <p:txBody>
          <a:bodyPr wrap="square">
            <a:spAutoFit/>
          </a:bodyPr>
          <a:lstStyle/>
          <a:p>
            <a:r>
              <a:rPr lang="en-US" sz="2400"/>
              <a:t>Thêm một cặp nucleotide.</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4546731"/>
            <a:ext cx="7161877" cy="461665"/>
          </a:xfrm>
          <a:prstGeom prst="rect">
            <a:avLst/>
          </a:prstGeom>
          <a:noFill/>
        </p:spPr>
        <p:txBody>
          <a:bodyPr wrap="square">
            <a:spAutoFit/>
          </a:bodyPr>
          <a:lstStyle/>
          <a:p>
            <a:r>
              <a:rPr lang="en-US" sz="2400"/>
              <a:t>Thay thế một cặp nucleotide cùng loại.</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291725"/>
            <a:ext cx="7169522" cy="494751"/>
          </a:xfrm>
          <a:prstGeom prst="rect">
            <a:avLst/>
          </a:prstGeom>
          <a:noFill/>
        </p:spPr>
        <p:txBody>
          <a:bodyPr wrap="square">
            <a:spAutoFit/>
          </a:bodyPr>
          <a:lstStyle>
            <a:defPPr>
              <a:defRPr lang="en-US"/>
            </a:defPPr>
            <a:lvl1pPr>
              <a:lnSpc>
                <a:spcPct val="120000"/>
              </a:lnSpc>
              <a:defRPr sz="2800" b="1"/>
            </a:lvl1pPr>
          </a:lstStyle>
          <a:p>
            <a:r>
              <a:rPr lang="en-US" sz="2400" b="0"/>
              <a:t>Thay thế một cặp nucleotide khác loại.</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563687"/>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2113079"/>
          </a:xfrm>
          <a:prstGeom prst="rect">
            <a:avLst/>
          </a:prstGeom>
          <a:noFill/>
        </p:spPr>
        <p:txBody>
          <a:bodyPr wrap="square">
            <a:spAutoFit/>
          </a:bodyPr>
          <a:lstStyle/>
          <a:p>
            <a:pPr algn="just">
              <a:lnSpc>
                <a:spcPct val="120000"/>
              </a:lnSpc>
            </a:pPr>
            <a:r>
              <a:rPr lang="vi-VN" sz="2800" b="1">
                <a:solidFill>
                  <a:schemeClr val="bg1"/>
                </a:solidFill>
              </a:rPr>
              <a:t>Một gene ban đầu có 2 400 cặp nucleotide, sau quá trình gene trên tái bản, gene con tạo ra có 2 400 cặp nucleotide nhưng số liên kết hydrogen của gene tạo thành ít hơn gene ban đầu 1. Dạng đột biến nào đã xảy ra?</a:t>
            </a:r>
          </a:p>
        </p:txBody>
      </p:sp>
      <p:sp>
        <p:nvSpPr>
          <p:cNvPr id="2" name="Rectangle: Rounded Corners 1">
            <a:extLst>
              <a:ext uri="{FF2B5EF4-FFF2-40B4-BE49-F238E27FC236}">
                <a16:creationId xmlns:a16="http://schemas.microsoft.com/office/drawing/2014/main" id="{CF833822-409E-9FAA-B42A-095DDD7D463F}"/>
              </a:ext>
            </a:extLst>
          </p:cNvPr>
          <p:cNvSpPr/>
          <p:nvPr/>
        </p:nvSpPr>
        <p:spPr>
          <a:xfrm>
            <a:off x="565395" y="5155430"/>
            <a:ext cx="8230796"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4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484590"/>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4698196"/>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3889036"/>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079875"/>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031328"/>
            <a:ext cx="1245578" cy="461665"/>
          </a:xfrm>
          <a:prstGeom prst="rect">
            <a:avLst/>
          </a:prstGeom>
          <a:noFill/>
        </p:spPr>
        <p:txBody>
          <a:bodyPr wrap="square">
            <a:spAutoFit/>
          </a:bodyPr>
          <a:lstStyle/>
          <a:p>
            <a:r>
              <a:rPr lang="en-US" sz="2400"/>
              <a:t>3749.</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8" y="3847809"/>
            <a:ext cx="1294496" cy="461665"/>
          </a:xfrm>
          <a:prstGeom prst="rect">
            <a:avLst/>
          </a:prstGeom>
          <a:noFill/>
        </p:spPr>
        <p:txBody>
          <a:bodyPr wrap="square">
            <a:spAutoFit/>
          </a:bodyPr>
          <a:lstStyle/>
          <a:p>
            <a:r>
              <a:rPr lang="en-US" sz="2400"/>
              <a:t>3751.</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4698196"/>
            <a:ext cx="1890707" cy="461665"/>
          </a:xfrm>
          <a:prstGeom prst="rect">
            <a:avLst/>
          </a:prstGeom>
          <a:noFill/>
        </p:spPr>
        <p:txBody>
          <a:bodyPr wrap="square">
            <a:spAutoFit/>
          </a:bodyPr>
          <a:lstStyle/>
          <a:p>
            <a:r>
              <a:rPr lang="en-US" sz="2400"/>
              <a:t>3009.</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443190"/>
            <a:ext cx="1576758" cy="494751"/>
          </a:xfrm>
          <a:prstGeom prst="rect">
            <a:avLst/>
          </a:prstGeom>
          <a:noFill/>
        </p:spPr>
        <p:txBody>
          <a:bodyPr wrap="square">
            <a:spAutoFit/>
          </a:bodyPr>
          <a:lstStyle>
            <a:defPPr>
              <a:defRPr lang="en-US"/>
            </a:defPPr>
            <a:lvl1pPr>
              <a:lnSpc>
                <a:spcPct val="120000"/>
              </a:lnSpc>
              <a:defRPr sz="2800" b="1"/>
            </a:lvl1pPr>
          </a:lstStyle>
          <a:p>
            <a:r>
              <a:rPr lang="en-US" sz="2400" b="0"/>
              <a:t>3501.</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563687"/>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500676" y="249238"/>
            <a:ext cx="11156521" cy="2113079"/>
          </a:xfrm>
          <a:prstGeom prst="rect">
            <a:avLst/>
          </a:prstGeom>
          <a:noFill/>
        </p:spPr>
        <p:txBody>
          <a:bodyPr wrap="square">
            <a:spAutoFit/>
          </a:bodyPr>
          <a:lstStyle/>
          <a:p>
            <a:pPr algn="just">
              <a:lnSpc>
                <a:spcPct val="120000"/>
              </a:lnSpc>
            </a:pPr>
            <a:r>
              <a:rPr lang="vi-VN" sz="2800" b="1">
                <a:solidFill>
                  <a:schemeClr val="bg1"/>
                </a:solidFill>
              </a:rPr>
              <a:t>Một gene ở sinh vật nhân thực có tổng số nucleotide là 3000. Số nucleotide loại A chiếm 25% tổng số nucleotide của gene. Gene bị đột biến điểm thay thế cặp G – C bằng cặp A – T. Hãy tính tổng số liên kết hydrogen của gene sau đột biến.</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00676" y="2850468"/>
            <a:ext cx="2996838"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0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927766"/>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5141372"/>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4332212"/>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523051"/>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474504"/>
            <a:ext cx="4678785" cy="461665"/>
          </a:xfrm>
          <a:prstGeom prst="rect">
            <a:avLst/>
          </a:prstGeom>
          <a:noFill/>
        </p:spPr>
        <p:txBody>
          <a:bodyPr wrap="square">
            <a:spAutoFit/>
          </a:bodyPr>
          <a:lstStyle/>
          <a:p>
            <a:r>
              <a:rPr lang="en-US" sz="2400"/>
              <a:t>Thay 1 cặp T-A bằng 1 cặp C-G.</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7" y="4290985"/>
            <a:ext cx="5469971" cy="461665"/>
          </a:xfrm>
          <a:prstGeom prst="rect">
            <a:avLst/>
          </a:prstGeom>
          <a:noFill/>
        </p:spPr>
        <p:txBody>
          <a:bodyPr wrap="square">
            <a:spAutoFit/>
          </a:bodyPr>
          <a:lstStyle/>
          <a:p>
            <a:r>
              <a:rPr lang="en-US" sz="2400"/>
              <a:t>Thay 1 cặp A-T bằng 1 cặp G-C.</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5141372"/>
            <a:ext cx="7315399" cy="461665"/>
          </a:xfrm>
          <a:prstGeom prst="rect">
            <a:avLst/>
          </a:prstGeom>
          <a:noFill/>
        </p:spPr>
        <p:txBody>
          <a:bodyPr wrap="square">
            <a:spAutoFit/>
          </a:bodyPr>
          <a:lstStyle/>
          <a:p>
            <a:r>
              <a:rPr lang="en-US" sz="2400"/>
              <a:t>Thay 1 cặp C-G bằng 1 cặp T-A.</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886366"/>
            <a:ext cx="6255344" cy="494751"/>
          </a:xfrm>
          <a:prstGeom prst="rect">
            <a:avLst/>
          </a:prstGeom>
          <a:noFill/>
        </p:spPr>
        <p:txBody>
          <a:bodyPr wrap="square">
            <a:spAutoFit/>
          </a:bodyPr>
          <a:lstStyle>
            <a:defPPr>
              <a:defRPr lang="en-US"/>
            </a:defPPr>
            <a:lvl1pPr>
              <a:lnSpc>
                <a:spcPct val="120000"/>
              </a:lnSpc>
              <a:defRPr sz="2800" b="1"/>
            </a:lvl1pPr>
          </a:lstStyle>
          <a:p>
            <a:r>
              <a:rPr lang="en-US" sz="2400" b="0"/>
              <a:t>Thay 1 cặp A-T bằng 1 cặp C-G.</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850469"/>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438968" y="66725"/>
            <a:ext cx="11156521" cy="2630144"/>
          </a:xfrm>
          <a:prstGeom prst="rect">
            <a:avLst/>
          </a:prstGeom>
          <a:noFill/>
        </p:spPr>
        <p:txBody>
          <a:bodyPr wrap="square">
            <a:spAutoFit/>
          </a:bodyPr>
          <a:lstStyle/>
          <a:p>
            <a:pPr algn="just">
              <a:lnSpc>
                <a:spcPct val="120000"/>
              </a:lnSpc>
            </a:pPr>
            <a:r>
              <a:rPr lang="vi-VN" sz="2800" b="1">
                <a:solidFill>
                  <a:schemeClr val="bg1"/>
                </a:solidFill>
              </a:rPr>
              <a:t>Xét các đoạn gene I, II, III sau:</a:t>
            </a:r>
          </a:p>
          <a:p>
            <a:pPr algn="just">
              <a:lnSpc>
                <a:spcPct val="120000"/>
              </a:lnSpc>
            </a:pPr>
            <a:r>
              <a:rPr lang="vi-VN" sz="2800" b="1">
                <a:solidFill>
                  <a:schemeClr val="bg1"/>
                </a:solidFill>
              </a:rPr>
              <a:t>3’ –AGTTGA-              -AGCTGA-              -GAGCTGA-</a:t>
            </a:r>
          </a:p>
          <a:p>
            <a:pPr algn="just">
              <a:lnSpc>
                <a:spcPct val="120000"/>
              </a:lnSpc>
            </a:pPr>
            <a:r>
              <a:rPr lang="vi-VN" sz="2800" b="1">
                <a:solidFill>
                  <a:schemeClr val="bg1"/>
                </a:solidFill>
              </a:rPr>
              <a:t>5’ –TCAACT-              -TCGACT-                -CTCGAT-</a:t>
            </a:r>
          </a:p>
          <a:p>
            <a:pPr algn="just">
              <a:lnSpc>
                <a:spcPct val="120000"/>
              </a:lnSpc>
            </a:pPr>
            <a:r>
              <a:rPr lang="vi-VN" sz="2800" b="1">
                <a:solidFill>
                  <a:schemeClr val="bg1"/>
                </a:solidFill>
              </a:rPr>
              <a:t>            I                            II                               III</a:t>
            </a:r>
            <a:endParaRPr lang="en-US" sz="2800" b="1">
              <a:solidFill>
                <a:schemeClr val="bg1"/>
              </a:solidFill>
            </a:endParaRPr>
          </a:p>
          <a:p>
            <a:pPr algn="just">
              <a:lnSpc>
                <a:spcPct val="120000"/>
              </a:lnSpc>
            </a:pPr>
            <a:r>
              <a:rPr lang="vi-VN" sz="2800" b="1">
                <a:solidFill>
                  <a:schemeClr val="bg1"/>
                </a:solidFill>
              </a:rPr>
              <a:t>Từ gene I sang gene II là dạng đột biến gì?</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00676" y="3293644"/>
            <a:ext cx="6635010"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11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927766"/>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5141372"/>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4332212"/>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523051"/>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474504"/>
            <a:ext cx="4678785" cy="461665"/>
          </a:xfrm>
          <a:prstGeom prst="rect">
            <a:avLst/>
          </a:prstGeom>
          <a:noFill/>
        </p:spPr>
        <p:txBody>
          <a:bodyPr wrap="square">
            <a:spAutoFit/>
          </a:bodyPr>
          <a:lstStyle/>
          <a:p>
            <a:r>
              <a:rPr lang="en-US" sz="2400"/>
              <a:t>Thay thế 2 cặp nucleotide.</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9" y="4332212"/>
            <a:ext cx="5469971" cy="461665"/>
          </a:xfrm>
          <a:prstGeom prst="rect">
            <a:avLst/>
          </a:prstGeom>
          <a:noFill/>
        </p:spPr>
        <p:txBody>
          <a:bodyPr wrap="square">
            <a:spAutoFit/>
          </a:bodyPr>
          <a:lstStyle/>
          <a:p>
            <a:r>
              <a:rPr lang="en-US" sz="2400"/>
              <a:t>Thêm 1 cặp nucleotide.</a:t>
            </a:r>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5141372"/>
            <a:ext cx="7315399" cy="461665"/>
          </a:xfrm>
          <a:prstGeom prst="rect">
            <a:avLst/>
          </a:prstGeom>
          <a:noFill/>
        </p:spPr>
        <p:txBody>
          <a:bodyPr wrap="square">
            <a:spAutoFit/>
          </a:bodyPr>
          <a:lstStyle/>
          <a:p>
            <a:r>
              <a:rPr lang="en-US" sz="2400"/>
              <a:t>Đảo vị trí của 2 cặp nucleotide.</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886366"/>
            <a:ext cx="6255344" cy="494751"/>
          </a:xfrm>
          <a:prstGeom prst="rect">
            <a:avLst/>
          </a:prstGeom>
          <a:noFill/>
        </p:spPr>
        <p:txBody>
          <a:bodyPr wrap="square">
            <a:spAutoFit/>
          </a:bodyPr>
          <a:lstStyle>
            <a:defPPr>
              <a:defRPr lang="en-US"/>
            </a:defPPr>
            <a:lvl1pPr>
              <a:lnSpc>
                <a:spcPct val="120000"/>
              </a:lnSpc>
              <a:defRPr sz="2800" b="1"/>
            </a:lvl1pPr>
          </a:lstStyle>
          <a:p>
            <a:r>
              <a:rPr lang="en-US" sz="2400" b="0"/>
              <a:t>Mất 2 cặp nucleotide.</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850469"/>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438968" y="66725"/>
            <a:ext cx="11156521" cy="2630144"/>
          </a:xfrm>
          <a:prstGeom prst="rect">
            <a:avLst/>
          </a:prstGeom>
          <a:noFill/>
        </p:spPr>
        <p:txBody>
          <a:bodyPr wrap="square">
            <a:spAutoFit/>
          </a:bodyPr>
          <a:lstStyle/>
          <a:p>
            <a:pPr algn="just">
              <a:lnSpc>
                <a:spcPct val="120000"/>
              </a:lnSpc>
            </a:pPr>
            <a:r>
              <a:rPr lang="vi-VN" sz="2800" b="1" dirty="0">
                <a:solidFill>
                  <a:schemeClr val="bg1"/>
                </a:solidFill>
              </a:rPr>
              <a:t>Xét các đoạn gene I, II, III sau:</a:t>
            </a:r>
          </a:p>
          <a:p>
            <a:pPr algn="just">
              <a:lnSpc>
                <a:spcPct val="120000"/>
              </a:lnSpc>
            </a:pPr>
            <a:r>
              <a:rPr lang="vi-VN" sz="2800" b="1" dirty="0">
                <a:solidFill>
                  <a:schemeClr val="bg1"/>
                </a:solidFill>
              </a:rPr>
              <a:t>3’ –AGTTGA-              -AGCTGA-              -GAGCTGA-</a:t>
            </a:r>
          </a:p>
          <a:p>
            <a:pPr algn="just">
              <a:lnSpc>
                <a:spcPct val="120000"/>
              </a:lnSpc>
            </a:pPr>
            <a:r>
              <a:rPr lang="vi-VN" sz="2800" b="1" dirty="0">
                <a:solidFill>
                  <a:schemeClr val="bg1"/>
                </a:solidFill>
              </a:rPr>
              <a:t>5’ –TCAACT-              -TCGACT-                -CTCGACT-</a:t>
            </a:r>
          </a:p>
          <a:p>
            <a:pPr algn="just">
              <a:lnSpc>
                <a:spcPct val="120000"/>
              </a:lnSpc>
            </a:pPr>
            <a:r>
              <a:rPr lang="vi-VN" sz="2800" b="1" dirty="0">
                <a:solidFill>
                  <a:schemeClr val="bg1"/>
                </a:solidFill>
              </a:rPr>
              <a:t>            I                            II                               III</a:t>
            </a:r>
            <a:endParaRPr lang="en-US" sz="2800" b="1" dirty="0">
              <a:solidFill>
                <a:schemeClr val="bg1"/>
              </a:solidFill>
            </a:endParaRPr>
          </a:p>
          <a:p>
            <a:pPr algn="just">
              <a:lnSpc>
                <a:spcPct val="120000"/>
              </a:lnSpc>
            </a:pPr>
            <a:r>
              <a:rPr lang="vi-VN" sz="2800" b="1" dirty="0">
                <a:solidFill>
                  <a:schemeClr val="bg1"/>
                </a:solidFill>
              </a:rPr>
              <a:t>Từ gene II sang gene III là dạng đột biến nào?</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51163" y="4149883"/>
            <a:ext cx="7207211"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3" name="Group 40">
            <a:extLst>
              <a:ext uri="{FF2B5EF4-FFF2-40B4-BE49-F238E27FC236}">
                <a16:creationId xmlns:a16="http://schemas.microsoft.com/office/drawing/2014/main" id="{701CF8BD-B09A-27CD-D741-70B8616BE21A}"/>
              </a:ext>
            </a:extLst>
          </p:cNvPr>
          <p:cNvGrpSpPr/>
          <p:nvPr/>
        </p:nvGrpSpPr>
        <p:grpSpPr>
          <a:xfrm>
            <a:off x="625671" y="5927766"/>
            <a:ext cx="2056729" cy="453351"/>
            <a:chOff x="2545856" y="4095993"/>
            <a:chExt cx="2742305" cy="604281"/>
          </a:xfrm>
        </p:grpSpPr>
        <p:sp>
          <p:nvSpPr>
            <p:cNvPr id="35" name="Freeform 36">
              <a:extLst>
                <a:ext uri="{FF2B5EF4-FFF2-40B4-BE49-F238E27FC236}">
                  <a16:creationId xmlns:a16="http://schemas.microsoft.com/office/drawing/2014/main" id="{AD5CA505-0196-4669-99CB-AE6E2E82D8EA}"/>
                </a:ext>
              </a:extLst>
            </p:cNvPr>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a:extLst>
                <a:ext uri="{FF2B5EF4-FFF2-40B4-BE49-F238E27FC236}">
                  <a16:creationId xmlns:a16="http://schemas.microsoft.com/office/drawing/2014/main" id="{5114F244-5F56-9A57-D398-8F2DF8B00D95}"/>
                </a:ext>
              </a:extLst>
            </p:cNvPr>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id-ID" sz="2400" b="1" dirty="0">
                <a:solidFill>
                  <a:schemeClr val="tx1"/>
                </a:solidFill>
              </a:endParaRPr>
            </a:p>
          </p:txBody>
        </p:sp>
      </p:grpSp>
      <p:grpSp>
        <p:nvGrpSpPr>
          <p:cNvPr id="38" name="Group 38">
            <a:extLst>
              <a:ext uri="{FF2B5EF4-FFF2-40B4-BE49-F238E27FC236}">
                <a16:creationId xmlns:a16="http://schemas.microsoft.com/office/drawing/2014/main" id="{0FAC0B3E-E74C-58E9-890F-5090CD816DB0}"/>
              </a:ext>
            </a:extLst>
          </p:cNvPr>
          <p:cNvGrpSpPr/>
          <p:nvPr/>
        </p:nvGrpSpPr>
        <p:grpSpPr>
          <a:xfrm>
            <a:off x="650387" y="5141372"/>
            <a:ext cx="1456860" cy="453351"/>
            <a:chOff x="2636291" y="3621613"/>
            <a:chExt cx="1942480" cy="604281"/>
          </a:xfrm>
        </p:grpSpPr>
        <p:sp>
          <p:nvSpPr>
            <p:cNvPr id="40" name="Freeform 34">
              <a:extLst>
                <a:ext uri="{FF2B5EF4-FFF2-40B4-BE49-F238E27FC236}">
                  <a16:creationId xmlns:a16="http://schemas.microsoft.com/office/drawing/2014/main" id="{6B165213-F071-A4BB-5270-F0D3193752C8}"/>
                </a:ext>
              </a:extLst>
            </p:cNvPr>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1" name="Oval 40">
              <a:extLst>
                <a:ext uri="{FF2B5EF4-FFF2-40B4-BE49-F238E27FC236}">
                  <a16:creationId xmlns:a16="http://schemas.microsoft.com/office/drawing/2014/main" id="{A6C6CAD7-D85D-B740-E719-F77E1B161FC9}"/>
                </a:ext>
              </a:extLst>
            </p:cNvPr>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id-ID" sz="2400" b="1" dirty="0">
                <a:solidFill>
                  <a:schemeClr val="tx1"/>
                </a:solidFill>
              </a:endParaRPr>
            </a:p>
          </p:txBody>
        </p:sp>
      </p:grpSp>
      <p:grpSp>
        <p:nvGrpSpPr>
          <p:cNvPr id="43" name="Group 39">
            <a:extLst>
              <a:ext uri="{FF2B5EF4-FFF2-40B4-BE49-F238E27FC236}">
                <a16:creationId xmlns:a16="http://schemas.microsoft.com/office/drawing/2014/main" id="{0AAAEB8B-ACBD-48DF-9146-1C6624346881}"/>
              </a:ext>
            </a:extLst>
          </p:cNvPr>
          <p:cNvGrpSpPr/>
          <p:nvPr/>
        </p:nvGrpSpPr>
        <p:grpSpPr>
          <a:xfrm>
            <a:off x="654911" y="4332212"/>
            <a:ext cx="2035135" cy="453351"/>
            <a:chOff x="2580258" y="3126859"/>
            <a:chExt cx="2713513" cy="604281"/>
          </a:xfrm>
        </p:grpSpPr>
        <p:sp>
          <p:nvSpPr>
            <p:cNvPr id="45" name="Freeform 33">
              <a:extLst>
                <a:ext uri="{FF2B5EF4-FFF2-40B4-BE49-F238E27FC236}">
                  <a16:creationId xmlns:a16="http://schemas.microsoft.com/office/drawing/2014/main" id="{577FB52D-5AA8-A001-9AF4-F4A1896C66FA}"/>
                </a:ext>
              </a:extLst>
            </p:cNvPr>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000" dirty="0"/>
            </a:p>
          </p:txBody>
        </p:sp>
        <p:sp>
          <p:nvSpPr>
            <p:cNvPr id="46" name="Oval 45">
              <a:extLst>
                <a:ext uri="{FF2B5EF4-FFF2-40B4-BE49-F238E27FC236}">
                  <a16:creationId xmlns:a16="http://schemas.microsoft.com/office/drawing/2014/main" id="{33145AF8-FE86-64EB-144E-9D864D3CE041}"/>
                </a:ext>
              </a:extLst>
            </p:cNvPr>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id-ID" sz="2400" b="1" dirty="0">
                <a:solidFill>
                  <a:schemeClr val="tx1"/>
                </a:solidFill>
              </a:endParaRPr>
            </a:p>
          </p:txBody>
        </p:sp>
      </p:grpSp>
      <p:grpSp>
        <p:nvGrpSpPr>
          <p:cNvPr id="48" name="Group 27">
            <a:extLst>
              <a:ext uri="{FF2B5EF4-FFF2-40B4-BE49-F238E27FC236}">
                <a16:creationId xmlns:a16="http://schemas.microsoft.com/office/drawing/2014/main" id="{AD47F440-7997-1396-3A43-3F12D3E60809}"/>
              </a:ext>
            </a:extLst>
          </p:cNvPr>
          <p:cNvGrpSpPr/>
          <p:nvPr/>
        </p:nvGrpSpPr>
        <p:grpSpPr>
          <a:xfrm flipH="1">
            <a:off x="650387" y="3523051"/>
            <a:ext cx="1522456" cy="453351"/>
            <a:chOff x="5803354" y="951109"/>
            <a:chExt cx="3215754" cy="957279"/>
          </a:xfrm>
        </p:grpSpPr>
        <p:sp>
          <p:nvSpPr>
            <p:cNvPr id="50" name="Freeform 31">
              <a:extLst>
                <a:ext uri="{FF2B5EF4-FFF2-40B4-BE49-F238E27FC236}">
                  <a16:creationId xmlns:a16="http://schemas.microsoft.com/office/drawing/2014/main" id="{59E5477E-A34E-08E1-4178-3F41730E7077}"/>
                </a:ext>
              </a:extLst>
            </p:cNvPr>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51" name="Oval 50">
              <a:extLst>
                <a:ext uri="{FF2B5EF4-FFF2-40B4-BE49-F238E27FC236}">
                  <a16:creationId xmlns:a16="http://schemas.microsoft.com/office/drawing/2014/main" id="{3266CCA3-B092-7070-335D-07C0DEE6645F}"/>
                </a:ext>
              </a:extLst>
            </p:cNvPr>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id-ID" sz="2400" b="1" dirty="0">
                <a:solidFill>
                  <a:schemeClr val="tx1"/>
                </a:solidFill>
              </a:endParaRPr>
            </a:p>
          </p:txBody>
        </p:sp>
      </p:grpSp>
      <p:sp>
        <p:nvSpPr>
          <p:cNvPr id="1031" name="TextBox 1030">
            <a:extLst>
              <a:ext uri="{FF2B5EF4-FFF2-40B4-BE49-F238E27FC236}">
                <a16:creationId xmlns:a16="http://schemas.microsoft.com/office/drawing/2014/main" id="{BD8CF6F9-5F8B-A6F4-E40C-2920BC6BE940}"/>
              </a:ext>
            </a:extLst>
          </p:cNvPr>
          <p:cNvSpPr txBox="1"/>
          <p:nvPr/>
        </p:nvSpPr>
        <p:spPr>
          <a:xfrm>
            <a:off x="2339095" y="3474504"/>
            <a:ext cx="7175153" cy="461665"/>
          </a:xfrm>
          <a:prstGeom prst="rect">
            <a:avLst/>
          </a:prstGeom>
          <a:noFill/>
        </p:spPr>
        <p:txBody>
          <a:bodyPr wrap="square">
            <a:spAutoFit/>
          </a:bodyPr>
          <a:lstStyle/>
          <a:p>
            <a:r>
              <a:rPr lang="en-US" sz="2400"/>
              <a:t>Thay thế một cặp G – C bằng một cặp A – T.</a:t>
            </a:r>
          </a:p>
        </p:txBody>
      </p:sp>
      <p:sp>
        <p:nvSpPr>
          <p:cNvPr id="1033" name="TextBox 1032">
            <a:extLst>
              <a:ext uri="{FF2B5EF4-FFF2-40B4-BE49-F238E27FC236}">
                <a16:creationId xmlns:a16="http://schemas.microsoft.com/office/drawing/2014/main" id="{EFB6B01E-B168-040C-BF2A-FC08B0776FB5}"/>
              </a:ext>
            </a:extLst>
          </p:cNvPr>
          <p:cNvSpPr txBox="1"/>
          <p:nvPr/>
        </p:nvSpPr>
        <p:spPr>
          <a:xfrm>
            <a:off x="2793289" y="4332212"/>
            <a:ext cx="5469971" cy="461665"/>
          </a:xfrm>
          <a:prstGeom prst="rect">
            <a:avLst/>
          </a:prstGeom>
          <a:noFill/>
        </p:spPr>
        <p:txBody>
          <a:bodyPr wrap="square">
            <a:spAutoFit/>
          </a:bodyPr>
          <a:lstStyle/>
          <a:p>
            <a:r>
              <a:rPr lang="fr-FR" sz="2400"/>
              <a:t>Mất một cặp A – T.</a:t>
            </a:r>
            <a:endParaRPr lang="en-US" sz="2400"/>
          </a:p>
        </p:txBody>
      </p:sp>
      <p:sp>
        <p:nvSpPr>
          <p:cNvPr id="1035" name="TextBox 1034">
            <a:extLst>
              <a:ext uri="{FF2B5EF4-FFF2-40B4-BE49-F238E27FC236}">
                <a16:creationId xmlns:a16="http://schemas.microsoft.com/office/drawing/2014/main" id="{BC5826F8-B7CA-C136-40BA-380F6E23AA91}"/>
              </a:ext>
            </a:extLst>
          </p:cNvPr>
          <p:cNvSpPr txBox="1"/>
          <p:nvPr/>
        </p:nvSpPr>
        <p:spPr>
          <a:xfrm>
            <a:off x="2339094" y="5141372"/>
            <a:ext cx="7315399" cy="461665"/>
          </a:xfrm>
          <a:prstGeom prst="rect">
            <a:avLst/>
          </a:prstGeom>
          <a:noFill/>
        </p:spPr>
        <p:txBody>
          <a:bodyPr wrap="square">
            <a:spAutoFit/>
          </a:bodyPr>
          <a:lstStyle/>
          <a:p>
            <a:r>
              <a:rPr lang="en-US" sz="2400"/>
              <a:t>Thêm một cặp G – C.</a:t>
            </a:r>
          </a:p>
        </p:txBody>
      </p:sp>
      <p:sp>
        <p:nvSpPr>
          <p:cNvPr id="1037" name="TextBox 1036">
            <a:extLst>
              <a:ext uri="{FF2B5EF4-FFF2-40B4-BE49-F238E27FC236}">
                <a16:creationId xmlns:a16="http://schemas.microsoft.com/office/drawing/2014/main" id="{85760C44-2C6A-4EE9-68E0-72B6C69EFC18}"/>
              </a:ext>
            </a:extLst>
          </p:cNvPr>
          <p:cNvSpPr txBox="1"/>
          <p:nvPr/>
        </p:nvSpPr>
        <p:spPr>
          <a:xfrm>
            <a:off x="2793289" y="5886366"/>
            <a:ext cx="6255344" cy="494751"/>
          </a:xfrm>
          <a:prstGeom prst="rect">
            <a:avLst/>
          </a:prstGeom>
          <a:noFill/>
        </p:spPr>
        <p:txBody>
          <a:bodyPr wrap="square">
            <a:spAutoFit/>
          </a:bodyPr>
          <a:lstStyle>
            <a:defPPr>
              <a:defRPr lang="en-US"/>
            </a:defPPr>
            <a:lvl1pPr>
              <a:lnSpc>
                <a:spcPct val="120000"/>
              </a:lnSpc>
              <a:defRPr sz="2800" b="1"/>
            </a:lvl1pPr>
          </a:lstStyle>
          <a:p>
            <a:r>
              <a:rPr lang="en-US" sz="2400" b="0"/>
              <a:t>Thay thế một cặp A – T bằng một cặp G – C.</a:t>
            </a:r>
          </a:p>
        </p:txBody>
      </p:sp>
      <p:sp>
        <p:nvSpPr>
          <p:cNvPr id="1062" name="Rectangle 1061">
            <a:extLst>
              <a:ext uri="{FF2B5EF4-FFF2-40B4-BE49-F238E27FC236}">
                <a16:creationId xmlns:a16="http://schemas.microsoft.com/office/drawing/2014/main" id="{2DE2A780-7C81-4324-073B-F9A8E3BB802D}"/>
              </a:ext>
            </a:extLst>
          </p:cNvPr>
          <p:cNvSpPr/>
          <p:nvPr/>
        </p:nvSpPr>
        <p:spPr>
          <a:xfrm>
            <a:off x="0" y="-1"/>
            <a:ext cx="12192000" cy="2850469"/>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TextBox 1062">
            <a:extLst>
              <a:ext uri="{FF2B5EF4-FFF2-40B4-BE49-F238E27FC236}">
                <a16:creationId xmlns:a16="http://schemas.microsoft.com/office/drawing/2014/main" id="{BB76FCEA-DD0C-D96A-9C23-9D078643BF56}"/>
              </a:ext>
            </a:extLst>
          </p:cNvPr>
          <p:cNvSpPr txBox="1"/>
          <p:nvPr/>
        </p:nvSpPr>
        <p:spPr>
          <a:xfrm>
            <a:off x="319760" y="59917"/>
            <a:ext cx="11606709" cy="2630144"/>
          </a:xfrm>
          <a:prstGeom prst="rect">
            <a:avLst/>
          </a:prstGeom>
          <a:noFill/>
        </p:spPr>
        <p:txBody>
          <a:bodyPr wrap="square">
            <a:spAutoFit/>
          </a:bodyPr>
          <a:lstStyle/>
          <a:p>
            <a:pPr algn="just">
              <a:lnSpc>
                <a:spcPct val="120000"/>
              </a:lnSpc>
            </a:pPr>
            <a:r>
              <a:rPr lang="vi-VN" sz="2800" b="1">
                <a:solidFill>
                  <a:schemeClr val="bg1"/>
                </a:solidFill>
              </a:rPr>
              <a:t>Một gene ở sinh vật nhân thực có chiều dài 5100 Å. Số nucleotide loại G của gene là 600. Sau đột biến, số liên kết hydrogen của gene là 3601. Hãy cho biết gene đã xảy ra dạng đột biến nào ? (Biết rằng đây là dạng đột biến chỉ liên quan đến một cặp nucleotide trong gene).</a:t>
            </a:r>
          </a:p>
        </p:txBody>
      </p:sp>
      <p:sp>
        <p:nvSpPr>
          <p:cNvPr id="3" name="Rectangle: Rounded Corners 2">
            <a:extLst>
              <a:ext uri="{FF2B5EF4-FFF2-40B4-BE49-F238E27FC236}">
                <a16:creationId xmlns:a16="http://schemas.microsoft.com/office/drawing/2014/main" id="{31E16B6B-F524-54E5-6822-77ED3544C311}"/>
              </a:ext>
            </a:extLst>
          </p:cNvPr>
          <p:cNvSpPr/>
          <p:nvPr/>
        </p:nvSpPr>
        <p:spPr>
          <a:xfrm>
            <a:off x="517739" y="5711956"/>
            <a:ext cx="8699189" cy="884969"/>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96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1038" name="Elbow Connector 6">
            <a:extLst>
              <a:ext uri="{FF2B5EF4-FFF2-40B4-BE49-F238E27FC236}">
                <a16:creationId xmlns:a16="http://schemas.microsoft.com/office/drawing/2014/main" id="{CE9819D4-C315-F3D5-612D-C98DCD869598}"/>
              </a:ext>
            </a:extLst>
          </p:cNvPr>
          <p:cNvCxnSpPr/>
          <p:nvPr/>
        </p:nvCxnSpPr>
        <p:spPr>
          <a:xfrm>
            <a:off x="827931" y="2992289"/>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39" name="Elbow Connector 7">
            <a:extLst>
              <a:ext uri="{FF2B5EF4-FFF2-40B4-BE49-F238E27FC236}">
                <a16:creationId xmlns:a16="http://schemas.microsoft.com/office/drawing/2014/main" id="{B7D81E47-E5EF-C348-18C1-580AA1DAD346}"/>
              </a:ext>
            </a:extLst>
          </p:cNvPr>
          <p:cNvCxnSpPr/>
          <p:nvPr/>
        </p:nvCxnSpPr>
        <p:spPr>
          <a:xfrm flipV="1">
            <a:off x="827931" y="1974950"/>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41" name="Group 9">
            <a:extLst>
              <a:ext uri="{FF2B5EF4-FFF2-40B4-BE49-F238E27FC236}">
                <a16:creationId xmlns:a16="http://schemas.microsoft.com/office/drawing/2014/main" id="{7877501F-01CF-8CF2-6C20-B5D1AB13A7B7}"/>
              </a:ext>
            </a:extLst>
          </p:cNvPr>
          <p:cNvGrpSpPr/>
          <p:nvPr/>
        </p:nvGrpSpPr>
        <p:grpSpPr>
          <a:xfrm>
            <a:off x="1584955" y="1690092"/>
            <a:ext cx="1090928" cy="574156"/>
            <a:chOff x="7699507" y="2223967"/>
            <a:chExt cx="3283267" cy="765305"/>
          </a:xfrm>
        </p:grpSpPr>
        <p:sp>
          <p:nvSpPr>
            <p:cNvPr id="1042" name="Round Same Side Corner Rectangle 10">
              <a:extLst>
                <a:ext uri="{FF2B5EF4-FFF2-40B4-BE49-F238E27FC236}">
                  <a16:creationId xmlns:a16="http://schemas.microsoft.com/office/drawing/2014/main" id="{0D9BB30B-F636-3073-D2B1-3E446321947C}"/>
                </a:ext>
              </a:extLst>
            </p:cNvPr>
            <p:cNvSpPr/>
            <p:nvPr/>
          </p:nvSpPr>
          <p:spPr>
            <a:xfrm rot="5400000">
              <a:off x="9371697" y="1378195"/>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3" name="Round Same Side Corner Rectangle 13">
              <a:extLst>
                <a:ext uri="{FF2B5EF4-FFF2-40B4-BE49-F238E27FC236}">
                  <a16:creationId xmlns:a16="http://schemas.microsoft.com/office/drawing/2014/main" id="{127409FB-F669-4DEF-FBD6-4D795A7988DB}"/>
                </a:ext>
              </a:extLst>
            </p:cNvPr>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4" name="Group 15">
            <a:extLst>
              <a:ext uri="{FF2B5EF4-FFF2-40B4-BE49-F238E27FC236}">
                <a16:creationId xmlns:a16="http://schemas.microsoft.com/office/drawing/2014/main" id="{211AB9B7-3AC7-73F8-4D18-A724F513B01B}"/>
              </a:ext>
            </a:extLst>
          </p:cNvPr>
          <p:cNvGrpSpPr/>
          <p:nvPr/>
        </p:nvGrpSpPr>
        <p:grpSpPr>
          <a:xfrm>
            <a:off x="1573524" y="2906348"/>
            <a:ext cx="1051659" cy="574154"/>
            <a:chOff x="7699508" y="3292593"/>
            <a:chExt cx="3283266" cy="765302"/>
          </a:xfrm>
        </p:grpSpPr>
        <p:sp>
          <p:nvSpPr>
            <p:cNvPr id="1045" name="Round Same Side Corner Rectangle 16">
              <a:extLst>
                <a:ext uri="{FF2B5EF4-FFF2-40B4-BE49-F238E27FC236}">
                  <a16:creationId xmlns:a16="http://schemas.microsoft.com/office/drawing/2014/main" id="{2EA284E1-4A26-1A49-9A73-95DB5717D386}"/>
                </a:ext>
              </a:extLst>
            </p:cNvPr>
            <p:cNvSpPr/>
            <p:nvPr/>
          </p:nvSpPr>
          <p:spPr>
            <a:xfrm rot="5400000">
              <a:off x="9371697" y="2446818"/>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6" name="Round Same Side Corner Rectangle 19">
              <a:extLst>
                <a:ext uri="{FF2B5EF4-FFF2-40B4-BE49-F238E27FC236}">
                  <a16:creationId xmlns:a16="http://schemas.microsoft.com/office/drawing/2014/main" id="{972A0EDC-9A12-7A0C-C17E-1018360803ED}"/>
                </a:ext>
              </a:extLst>
            </p:cNvPr>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72" name="TextBox 1071">
            <a:extLst>
              <a:ext uri="{FF2B5EF4-FFF2-40B4-BE49-F238E27FC236}">
                <a16:creationId xmlns:a16="http://schemas.microsoft.com/office/drawing/2014/main" id="{BB76FCEA-DD0C-D96A-9C23-9D078643BF56}"/>
              </a:ext>
            </a:extLst>
          </p:cNvPr>
          <p:cNvSpPr txBox="1"/>
          <p:nvPr/>
        </p:nvSpPr>
        <p:spPr>
          <a:xfrm>
            <a:off x="1443126" y="615085"/>
            <a:ext cx="9439917" cy="561885"/>
          </a:xfrm>
          <a:prstGeom prst="rect">
            <a:avLst/>
          </a:prstGeom>
          <a:noFill/>
        </p:spPr>
        <p:txBody>
          <a:bodyPr wrap="square">
            <a:spAutoFit/>
          </a:bodyPr>
          <a:lstStyle/>
          <a:p>
            <a:pPr>
              <a:lnSpc>
                <a:spcPct val="120000"/>
              </a:lnSpc>
            </a:pPr>
            <a:r>
              <a:rPr lang="vi-VN" sz="2800" b="1">
                <a:solidFill>
                  <a:schemeClr val="bg2"/>
                </a:solidFill>
              </a:rPr>
              <a:t>Phát biểu nào sau đây đúng khi nói về đột biến gene?</a:t>
            </a:r>
            <a:endParaRPr lang="en-US" sz="2800" b="1">
              <a:solidFill>
                <a:schemeClr val="bg2"/>
              </a:solidFill>
            </a:endParaRPr>
          </a:p>
        </p:txBody>
      </p:sp>
      <p:cxnSp>
        <p:nvCxnSpPr>
          <p:cNvPr id="1073" name="Elbow Connector 6">
            <a:extLst>
              <a:ext uri="{FF2B5EF4-FFF2-40B4-BE49-F238E27FC236}">
                <a16:creationId xmlns:a16="http://schemas.microsoft.com/office/drawing/2014/main" id="{25D1386C-687D-4EB4-716F-351D586126E2}"/>
              </a:ext>
            </a:extLst>
          </p:cNvPr>
          <p:cNvCxnSpPr/>
          <p:nvPr/>
        </p:nvCxnSpPr>
        <p:spPr>
          <a:xfrm>
            <a:off x="827930" y="5253845"/>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074" name="Elbow Connector 7">
            <a:extLst>
              <a:ext uri="{FF2B5EF4-FFF2-40B4-BE49-F238E27FC236}">
                <a16:creationId xmlns:a16="http://schemas.microsoft.com/office/drawing/2014/main" id="{E492FC17-F045-F84F-F4D0-9D0978321F27}"/>
              </a:ext>
            </a:extLst>
          </p:cNvPr>
          <p:cNvCxnSpPr/>
          <p:nvPr/>
        </p:nvCxnSpPr>
        <p:spPr>
          <a:xfrm flipV="1">
            <a:off x="827930" y="4236506"/>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75" name="Group 9">
            <a:extLst>
              <a:ext uri="{FF2B5EF4-FFF2-40B4-BE49-F238E27FC236}">
                <a16:creationId xmlns:a16="http://schemas.microsoft.com/office/drawing/2014/main" id="{995DC25C-A166-8B1A-ABF6-7EF3F795442C}"/>
              </a:ext>
            </a:extLst>
          </p:cNvPr>
          <p:cNvGrpSpPr/>
          <p:nvPr/>
        </p:nvGrpSpPr>
        <p:grpSpPr>
          <a:xfrm>
            <a:off x="1584954" y="3951648"/>
            <a:ext cx="1090928" cy="574156"/>
            <a:chOff x="7699507" y="2223967"/>
            <a:chExt cx="3283267" cy="765305"/>
          </a:xfrm>
        </p:grpSpPr>
        <p:sp>
          <p:nvSpPr>
            <p:cNvPr id="1076" name="Round Same Side Corner Rectangle 10">
              <a:extLst>
                <a:ext uri="{FF2B5EF4-FFF2-40B4-BE49-F238E27FC236}">
                  <a16:creationId xmlns:a16="http://schemas.microsoft.com/office/drawing/2014/main" id="{1A3D2B2A-80F5-0156-F375-6D0BB09AE7C8}"/>
                </a:ext>
              </a:extLst>
            </p:cNvPr>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7" name="Round Same Side Corner Rectangle 13">
              <a:extLst>
                <a:ext uri="{FF2B5EF4-FFF2-40B4-BE49-F238E27FC236}">
                  <a16:creationId xmlns:a16="http://schemas.microsoft.com/office/drawing/2014/main" id="{ED5BE07F-D7E5-9123-A0B7-5872E0D8FC76}"/>
                </a:ext>
              </a:extLst>
            </p:cNvPr>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8" name="Group 15">
            <a:extLst>
              <a:ext uri="{FF2B5EF4-FFF2-40B4-BE49-F238E27FC236}">
                <a16:creationId xmlns:a16="http://schemas.microsoft.com/office/drawing/2014/main" id="{EA0FB094-6C88-0271-A91A-D32BBAE15444}"/>
              </a:ext>
            </a:extLst>
          </p:cNvPr>
          <p:cNvGrpSpPr/>
          <p:nvPr/>
        </p:nvGrpSpPr>
        <p:grpSpPr>
          <a:xfrm>
            <a:off x="1573523" y="5167904"/>
            <a:ext cx="1051659" cy="574154"/>
            <a:chOff x="7699508" y="3292593"/>
            <a:chExt cx="3283266" cy="765302"/>
          </a:xfrm>
        </p:grpSpPr>
        <p:sp>
          <p:nvSpPr>
            <p:cNvPr id="1079" name="Round Same Side Corner Rectangle 16">
              <a:extLst>
                <a:ext uri="{FF2B5EF4-FFF2-40B4-BE49-F238E27FC236}">
                  <a16:creationId xmlns:a16="http://schemas.microsoft.com/office/drawing/2014/main" id="{62D6280D-C945-C6FE-472A-B4F7AF7DD7FA}"/>
                </a:ext>
              </a:extLst>
            </p:cNvPr>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0" name="Round Same Side Corner Rectangle 19">
              <a:extLst>
                <a:ext uri="{FF2B5EF4-FFF2-40B4-BE49-F238E27FC236}">
                  <a16:creationId xmlns:a16="http://schemas.microsoft.com/office/drawing/2014/main" id="{663A160B-2942-FBD2-CCF9-ADBBC69738AC}"/>
                </a:ext>
              </a:extLst>
            </p:cNvPr>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81" name="TextBox 1080">
            <a:extLst>
              <a:ext uri="{FF2B5EF4-FFF2-40B4-BE49-F238E27FC236}">
                <a16:creationId xmlns:a16="http://schemas.microsoft.com/office/drawing/2014/main" id="{7A5F5AAA-5F4A-C981-2DE8-13F45DA2D3E0}"/>
              </a:ext>
            </a:extLst>
          </p:cNvPr>
          <p:cNvSpPr txBox="1"/>
          <p:nvPr/>
        </p:nvSpPr>
        <p:spPr>
          <a:xfrm>
            <a:off x="2723496" y="1505975"/>
            <a:ext cx="9197363" cy="937949"/>
          </a:xfrm>
          <a:prstGeom prst="rect">
            <a:avLst/>
          </a:prstGeom>
          <a:noFill/>
        </p:spPr>
        <p:txBody>
          <a:bodyPr wrap="square">
            <a:spAutoFit/>
          </a:bodyPr>
          <a:lstStyle>
            <a:defPPr>
              <a:defRPr lang="en-US"/>
            </a:defPPr>
            <a:lvl1pPr>
              <a:lnSpc>
                <a:spcPct val="120000"/>
              </a:lnSpc>
              <a:defRPr sz="2400" b="0"/>
            </a:lvl1pPr>
          </a:lstStyle>
          <a:p>
            <a:r>
              <a:rPr lang="en-US"/>
              <a:t>Đột biến gene là những biến đổi trong cấu trúc của gene chỉ liên quan đến một cặp nucleotide.</a:t>
            </a:r>
          </a:p>
        </p:txBody>
      </p:sp>
      <p:sp>
        <p:nvSpPr>
          <p:cNvPr id="1083" name="TextBox 1082">
            <a:extLst>
              <a:ext uri="{FF2B5EF4-FFF2-40B4-BE49-F238E27FC236}">
                <a16:creationId xmlns:a16="http://schemas.microsoft.com/office/drawing/2014/main" id="{6D481B25-7E2D-7AB8-CBFE-7FEBA1CC0A8A}"/>
              </a:ext>
            </a:extLst>
          </p:cNvPr>
          <p:cNvSpPr txBox="1"/>
          <p:nvPr/>
        </p:nvSpPr>
        <p:spPr>
          <a:xfrm>
            <a:off x="2723496" y="2721143"/>
            <a:ext cx="9197363" cy="937949"/>
          </a:xfrm>
          <a:prstGeom prst="rect">
            <a:avLst/>
          </a:prstGeom>
          <a:noFill/>
        </p:spPr>
        <p:txBody>
          <a:bodyPr wrap="square">
            <a:spAutoFit/>
          </a:bodyPr>
          <a:lstStyle>
            <a:defPPr>
              <a:defRPr lang="en-US"/>
            </a:defPPr>
            <a:lvl1pPr>
              <a:lnSpc>
                <a:spcPct val="120000"/>
              </a:lnSpc>
              <a:defRPr sz="2400" b="0"/>
            </a:lvl1pPr>
          </a:lstStyle>
          <a:p>
            <a:r>
              <a:rPr lang="en-US"/>
              <a:t>Đột biến gene là những biến đổi trong cấu trúc của gene chỉ liên quan đến một hoặc một số cặp nucleotide.</a:t>
            </a:r>
          </a:p>
        </p:txBody>
      </p:sp>
      <p:sp>
        <p:nvSpPr>
          <p:cNvPr id="1084" name="TextBox 1083">
            <a:extLst>
              <a:ext uri="{FF2B5EF4-FFF2-40B4-BE49-F238E27FC236}">
                <a16:creationId xmlns:a16="http://schemas.microsoft.com/office/drawing/2014/main" id="{FFB0D61F-8C6C-1B75-2C83-593212E6D440}"/>
              </a:ext>
            </a:extLst>
          </p:cNvPr>
          <p:cNvSpPr txBox="1"/>
          <p:nvPr/>
        </p:nvSpPr>
        <p:spPr>
          <a:xfrm>
            <a:off x="2723495" y="3989130"/>
            <a:ext cx="9197363" cy="494751"/>
          </a:xfrm>
          <a:prstGeom prst="rect">
            <a:avLst/>
          </a:prstGeom>
          <a:noFill/>
        </p:spPr>
        <p:txBody>
          <a:bodyPr wrap="square">
            <a:spAutoFit/>
          </a:bodyPr>
          <a:lstStyle>
            <a:defPPr>
              <a:defRPr lang="en-US"/>
            </a:defPPr>
            <a:lvl1pPr>
              <a:lnSpc>
                <a:spcPct val="120000"/>
              </a:lnSpc>
              <a:defRPr sz="2400" b="0"/>
            </a:lvl1pPr>
          </a:lstStyle>
          <a:p>
            <a:r>
              <a:rPr lang="en-US"/>
              <a:t>Đột biến gene làm mất hoặc thêm một đoạn gene trong NST.</a:t>
            </a:r>
          </a:p>
        </p:txBody>
      </p:sp>
      <p:sp>
        <p:nvSpPr>
          <p:cNvPr id="1085" name="TextBox 1084">
            <a:extLst>
              <a:ext uri="{FF2B5EF4-FFF2-40B4-BE49-F238E27FC236}">
                <a16:creationId xmlns:a16="http://schemas.microsoft.com/office/drawing/2014/main" id="{6DEBD93E-D873-0E58-22DD-A3DB6715A3DD}"/>
              </a:ext>
            </a:extLst>
          </p:cNvPr>
          <p:cNvSpPr txBox="1"/>
          <p:nvPr/>
        </p:nvSpPr>
        <p:spPr>
          <a:xfrm>
            <a:off x="2723495" y="5204298"/>
            <a:ext cx="9197363" cy="494751"/>
          </a:xfrm>
          <a:prstGeom prst="rect">
            <a:avLst/>
          </a:prstGeom>
          <a:noFill/>
        </p:spPr>
        <p:txBody>
          <a:bodyPr wrap="square">
            <a:spAutoFit/>
          </a:bodyPr>
          <a:lstStyle>
            <a:defPPr>
              <a:defRPr lang="en-US"/>
            </a:defPPr>
            <a:lvl1pPr>
              <a:lnSpc>
                <a:spcPct val="120000"/>
              </a:lnSpc>
              <a:defRPr sz="2400" b="0"/>
            </a:lvl1pPr>
          </a:lstStyle>
          <a:p>
            <a:r>
              <a:rPr lang="en-US"/>
              <a:t>Đột biến gene làm thay đổi vị trí gene trên NST.</a:t>
            </a:r>
          </a:p>
        </p:txBody>
      </p:sp>
      <p:sp>
        <p:nvSpPr>
          <p:cNvPr id="1086" name="TextBox 1085">
            <a:extLst>
              <a:ext uri="{FF2B5EF4-FFF2-40B4-BE49-F238E27FC236}">
                <a16:creationId xmlns:a16="http://schemas.microsoft.com/office/drawing/2014/main" id="{D3B404B3-6D8B-6764-51E0-6D39CD64B608}"/>
              </a:ext>
            </a:extLst>
          </p:cNvPr>
          <p:cNvSpPr txBox="1"/>
          <p:nvPr/>
        </p:nvSpPr>
        <p:spPr>
          <a:xfrm>
            <a:off x="2013924" y="1751013"/>
            <a:ext cx="387624" cy="461665"/>
          </a:xfrm>
          <a:prstGeom prst="rect">
            <a:avLst/>
          </a:prstGeom>
          <a:noFill/>
        </p:spPr>
        <p:txBody>
          <a:bodyPr wrap="square" rtlCol="0">
            <a:spAutoFit/>
          </a:bodyPr>
          <a:lstStyle/>
          <a:p>
            <a:pPr algn="ctr"/>
            <a:r>
              <a:rPr lang="en-US" sz="2400" b="1">
                <a:solidFill>
                  <a:schemeClr val="bg1"/>
                </a:solidFill>
              </a:rPr>
              <a:t>A</a:t>
            </a:r>
          </a:p>
        </p:txBody>
      </p:sp>
      <p:sp>
        <p:nvSpPr>
          <p:cNvPr id="1087" name="TextBox 1086">
            <a:extLst>
              <a:ext uri="{FF2B5EF4-FFF2-40B4-BE49-F238E27FC236}">
                <a16:creationId xmlns:a16="http://schemas.microsoft.com/office/drawing/2014/main" id="{2E1656E9-81FD-C317-D2B9-9FB863E83C0B}"/>
              </a:ext>
            </a:extLst>
          </p:cNvPr>
          <p:cNvSpPr txBox="1"/>
          <p:nvPr/>
        </p:nvSpPr>
        <p:spPr>
          <a:xfrm>
            <a:off x="2014471" y="2959284"/>
            <a:ext cx="387624" cy="461665"/>
          </a:xfrm>
          <a:prstGeom prst="rect">
            <a:avLst/>
          </a:prstGeom>
          <a:noFill/>
        </p:spPr>
        <p:txBody>
          <a:bodyPr wrap="square" rtlCol="0">
            <a:spAutoFit/>
          </a:bodyPr>
          <a:lstStyle/>
          <a:p>
            <a:pPr algn="ctr"/>
            <a:r>
              <a:rPr lang="en-US" sz="2400" b="1">
                <a:solidFill>
                  <a:schemeClr val="bg1"/>
                </a:solidFill>
              </a:rPr>
              <a:t>B</a:t>
            </a:r>
          </a:p>
        </p:txBody>
      </p:sp>
      <p:sp>
        <p:nvSpPr>
          <p:cNvPr id="1088" name="TextBox 1087">
            <a:extLst>
              <a:ext uri="{FF2B5EF4-FFF2-40B4-BE49-F238E27FC236}">
                <a16:creationId xmlns:a16="http://schemas.microsoft.com/office/drawing/2014/main" id="{C42F2EF6-B836-7D0E-4D50-49A9CF9E25C8}"/>
              </a:ext>
            </a:extLst>
          </p:cNvPr>
          <p:cNvSpPr txBox="1"/>
          <p:nvPr/>
        </p:nvSpPr>
        <p:spPr>
          <a:xfrm>
            <a:off x="2013924" y="3989130"/>
            <a:ext cx="387624" cy="461665"/>
          </a:xfrm>
          <a:prstGeom prst="rect">
            <a:avLst/>
          </a:prstGeom>
          <a:noFill/>
        </p:spPr>
        <p:txBody>
          <a:bodyPr wrap="square" rtlCol="0">
            <a:spAutoFit/>
          </a:bodyPr>
          <a:lstStyle/>
          <a:p>
            <a:pPr algn="ctr"/>
            <a:r>
              <a:rPr lang="en-US" sz="2400" b="1">
                <a:solidFill>
                  <a:schemeClr val="bg1"/>
                </a:solidFill>
              </a:rPr>
              <a:t>C</a:t>
            </a:r>
          </a:p>
        </p:txBody>
      </p:sp>
      <p:sp>
        <p:nvSpPr>
          <p:cNvPr id="1089" name="TextBox 1088">
            <a:extLst>
              <a:ext uri="{FF2B5EF4-FFF2-40B4-BE49-F238E27FC236}">
                <a16:creationId xmlns:a16="http://schemas.microsoft.com/office/drawing/2014/main" id="{16FE4EA4-4354-75E3-514C-D3B1D57DD2E4}"/>
              </a:ext>
            </a:extLst>
          </p:cNvPr>
          <p:cNvSpPr txBox="1"/>
          <p:nvPr/>
        </p:nvSpPr>
        <p:spPr>
          <a:xfrm>
            <a:off x="2009407" y="5220840"/>
            <a:ext cx="387624" cy="461665"/>
          </a:xfrm>
          <a:prstGeom prst="rect">
            <a:avLst/>
          </a:prstGeom>
          <a:noFill/>
        </p:spPr>
        <p:txBody>
          <a:bodyPr wrap="square" rtlCol="0">
            <a:spAutoFit/>
          </a:bodyPr>
          <a:lstStyle/>
          <a:p>
            <a:pPr algn="ctr"/>
            <a:r>
              <a:rPr lang="en-US" sz="2400" b="1">
                <a:solidFill>
                  <a:schemeClr val="bg1"/>
                </a:solidFill>
              </a:rPr>
              <a:t>D</a:t>
            </a:r>
          </a:p>
        </p:txBody>
      </p:sp>
      <p:sp>
        <p:nvSpPr>
          <p:cNvPr id="1090" name="Rectangle: Rounded Corners 1089">
            <a:extLst>
              <a:ext uri="{FF2B5EF4-FFF2-40B4-BE49-F238E27FC236}">
                <a16:creationId xmlns:a16="http://schemas.microsoft.com/office/drawing/2014/main" id="{7FE83B08-0AEF-A1AF-AA2E-10B410EE1980}"/>
              </a:ext>
            </a:extLst>
          </p:cNvPr>
          <p:cNvSpPr/>
          <p:nvPr/>
        </p:nvSpPr>
        <p:spPr>
          <a:xfrm>
            <a:off x="572200" y="2490758"/>
            <a:ext cx="11073777" cy="1369424"/>
          </a:xfrm>
          <a:prstGeom prst="roundRect">
            <a:avLst/>
          </a:prstGeom>
          <a:no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Freeform 12">
            <a:extLst>
              <a:ext uri="{FF2B5EF4-FFF2-40B4-BE49-F238E27FC236}">
                <a16:creationId xmlns:a16="http://schemas.microsoft.com/office/drawing/2014/main" id="{1D73D3C5-8CEF-5CC3-FB60-3B343C676568}"/>
              </a:ext>
            </a:extLst>
          </p:cNvPr>
          <p:cNvSpPr>
            <a:spLocks/>
          </p:cNvSpPr>
          <p:nvPr/>
        </p:nvSpPr>
        <p:spPr bwMode="auto">
          <a:xfrm>
            <a:off x="487348" y="458710"/>
            <a:ext cx="438176" cy="437318"/>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2" name="Freeform 13">
            <a:extLst>
              <a:ext uri="{FF2B5EF4-FFF2-40B4-BE49-F238E27FC236}">
                <a16:creationId xmlns:a16="http://schemas.microsoft.com/office/drawing/2014/main" id="{8900D1EF-8A6A-7F4F-B5F1-CF39F3E3671D}"/>
              </a:ext>
            </a:extLst>
          </p:cNvPr>
          <p:cNvSpPr>
            <a:spLocks/>
          </p:cNvSpPr>
          <p:nvPr/>
        </p:nvSpPr>
        <p:spPr bwMode="auto">
          <a:xfrm>
            <a:off x="925524" y="458710"/>
            <a:ext cx="437680" cy="437318"/>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3" name="Freeform 15">
            <a:extLst>
              <a:ext uri="{FF2B5EF4-FFF2-40B4-BE49-F238E27FC236}">
                <a16:creationId xmlns:a16="http://schemas.microsoft.com/office/drawing/2014/main" id="{1EE2A9EE-91F8-CB45-CFF8-FE056B392671}"/>
              </a:ext>
            </a:extLst>
          </p:cNvPr>
          <p:cNvSpPr>
            <a:spLocks/>
          </p:cNvSpPr>
          <p:nvPr/>
        </p:nvSpPr>
        <p:spPr bwMode="auto">
          <a:xfrm>
            <a:off x="925524" y="896028"/>
            <a:ext cx="437680" cy="436820"/>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4" name="Freeform 14">
            <a:extLst>
              <a:ext uri="{FF2B5EF4-FFF2-40B4-BE49-F238E27FC236}">
                <a16:creationId xmlns:a16="http://schemas.microsoft.com/office/drawing/2014/main" id="{E1936A79-6C80-AEDD-917A-C6F5B88EEA08}"/>
              </a:ext>
            </a:extLst>
          </p:cNvPr>
          <p:cNvSpPr>
            <a:spLocks/>
          </p:cNvSpPr>
          <p:nvPr/>
        </p:nvSpPr>
        <p:spPr bwMode="auto">
          <a:xfrm>
            <a:off x="487348" y="896028"/>
            <a:ext cx="438176" cy="436820"/>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3708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left)">
                                      <p:cBhvr>
                                        <p:cTn id="7" dur="500"/>
                                        <p:tgtEl>
                                          <p:spTgt spid="10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41"/>
                                        </p:tgtEl>
                                        <p:attrNameLst>
                                          <p:attrName>style.visibility</p:attrName>
                                        </p:attrNameLst>
                                      </p:cBhvr>
                                      <p:to>
                                        <p:strVal val="visible"/>
                                      </p:to>
                                    </p:set>
                                    <p:animEffect transition="in" filter="fade">
                                      <p:cBhvr>
                                        <p:cTn id="11" dur="500"/>
                                        <p:tgtEl>
                                          <p:spTgt spid="104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8"/>
                                        </p:tgtEl>
                                        <p:attrNameLst>
                                          <p:attrName>style.visibility</p:attrName>
                                        </p:attrNameLst>
                                      </p:cBhvr>
                                      <p:to>
                                        <p:strVal val="visible"/>
                                      </p:to>
                                    </p:set>
                                    <p:animEffect transition="in" filter="wipe(left)">
                                      <p:cBhvr>
                                        <p:cTn id="15" dur="500"/>
                                        <p:tgtEl>
                                          <p:spTgt spid="10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44"/>
                                        </p:tgtEl>
                                        <p:attrNameLst>
                                          <p:attrName>style.visibility</p:attrName>
                                        </p:attrNameLst>
                                      </p:cBhvr>
                                      <p:to>
                                        <p:strVal val="visible"/>
                                      </p:to>
                                    </p:set>
                                    <p:animEffect transition="in" filter="fade">
                                      <p:cBhvr>
                                        <p:cTn id="19" dur="500"/>
                                        <p:tgtEl>
                                          <p:spTgt spid="104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74"/>
                                        </p:tgtEl>
                                        <p:attrNameLst>
                                          <p:attrName>style.visibility</p:attrName>
                                        </p:attrNameLst>
                                      </p:cBhvr>
                                      <p:to>
                                        <p:strVal val="visible"/>
                                      </p:to>
                                    </p:set>
                                    <p:animEffect transition="in" filter="wipe(left)">
                                      <p:cBhvr>
                                        <p:cTn id="23" dur="500"/>
                                        <p:tgtEl>
                                          <p:spTgt spid="107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75"/>
                                        </p:tgtEl>
                                        <p:attrNameLst>
                                          <p:attrName>style.visibility</p:attrName>
                                        </p:attrNameLst>
                                      </p:cBhvr>
                                      <p:to>
                                        <p:strVal val="visible"/>
                                      </p:to>
                                    </p:set>
                                    <p:animEffect transition="in" filter="fade">
                                      <p:cBhvr>
                                        <p:cTn id="27" dur="500"/>
                                        <p:tgtEl>
                                          <p:spTgt spid="107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073"/>
                                        </p:tgtEl>
                                        <p:attrNameLst>
                                          <p:attrName>style.visibility</p:attrName>
                                        </p:attrNameLst>
                                      </p:cBhvr>
                                      <p:to>
                                        <p:strVal val="visible"/>
                                      </p:to>
                                    </p:set>
                                    <p:animEffect transition="in" filter="wipe(left)">
                                      <p:cBhvr>
                                        <p:cTn id="31" dur="500"/>
                                        <p:tgtEl>
                                          <p:spTgt spid="107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78"/>
                                        </p:tgtEl>
                                        <p:attrNameLst>
                                          <p:attrName>style.visibility</p:attrName>
                                        </p:attrNameLst>
                                      </p:cBhvr>
                                      <p:to>
                                        <p:strVal val="visible"/>
                                      </p:to>
                                    </p:set>
                                    <p:animEffect transition="in" filter="fade">
                                      <p:cBhvr>
                                        <p:cTn id="35" dur="500"/>
                                        <p:tgtEl>
                                          <p:spTgt spid="107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90"/>
                                        </p:tgtEl>
                                        <p:attrNameLst>
                                          <p:attrName>style.visibility</p:attrName>
                                        </p:attrNameLst>
                                      </p:cBhvr>
                                      <p:to>
                                        <p:strVal val="visible"/>
                                      </p:to>
                                    </p:set>
                                    <p:animEffect transition="in" filter="barn(inVertical)">
                                      <p:cBhvr>
                                        <p:cTn id="40" dur="500"/>
                                        <p:tgtEl>
                                          <p:spTgt spid="1090"/>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091"/>
                                        </p:tgtEl>
                                        <p:attrNameLst>
                                          <p:attrName>style.visibility</p:attrName>
                                        </p:attrNameLst>
                                      </p:cBhvr>
                                      <p:to>
                                        <p:strVal val="visible"/>
                                      </p:to>
                                    </p:set>
                                    <p:animEffect transition="in" filter="fade">
                                      <p:cBhvr>
                                        <p:cTn id="44" dur="500"/>
                                        <p:tgtEl>
                                          <p:spTgt spid="1091"/>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092"/>
                                        </p:tgtEl>
                                        <p:attrNameLst>
                                          <p:attrName>style.visibility</p:attrName>
                                        </p:attrNameLst>
                                      </p:cBhvr>
                                      <p:to>
                                        <p:strVal val="visible"/>
                                      </p:to>
                                    </p:set>
                                    <p:animEffect transition="in" filter="fade">
                                      <p:cBhvr>
                                        <p:cTn id="48" dur="500"/>
                                        <p:tgtEl>
                                          <p:spTgt spid="1092"/>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093"/>
                                        </p:tgtEl>
                                        <p:attrNameLst>
                                          <p:attrName>style.visibility</p:attrName>
                                        </p:attrNameLst>
                                      </p:cBhvr>
                                      <p:to>
                                        <p:strVal val="visible"/>
                                      </p:to>
                                    </p:set>
                                    <p:animEffect transition="in" filter="fade">
                                      <p:cBhvr>
                                        <p:cTn id="52" dur="500"/>
                                        <p:tgtEl>
                                          <p:spTgt spid="1093"/>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094"/>
                                        </p:tgtEl>
                                        <p:attrNameLst>
                                          <p:attrName>style.visibility</p:attrName>
                                        </p:attrNameLst>
                                      </p:cBhvr>
                                      <p:to>
                                        <p:strVal val="visible"/>
                                      </p:to>
                                    </p:set>
                                    <p:animEffect transition="in" filter="fade">
                                      <p:cBhvr>
                                        <p:cTn id="56" dur="500"/>
                                        <p:tgtEl>
                                          <p:spTgt spid="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 grpId="0" animBg="1"/>
      <p:bldP spid="1091" grpId="0" animBg="1"/>
      <p:bldP spid="1092" grpId="0" animBg="1"/>
      <p:bldP spid="1093" grpId="0" animBg="1"/>
      <p:bldP spid="109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a:xfrm>
            <a:off x="1812758" y="4700332"/>
            <a:ext cx="10062168" cy="915873"/>
          </a:xfrm>
        </p:spPr>
        <p:txBody>
          <a:bodyPr>
            <a:normAutofit/>
          </a:bodyPr>
          <a:lstStyle/>
          <a:p>
            <a:r>
              <a:rPr lang="en-US"/>
              <a:t>THANK YOU</a:t>
            </a:r>
            <a:endParaRPr lang="en-US" dirty="0"/>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p:txBody>
          <a:bodyPr/>
          <a:lstStyle/>
          <a:p>
            <a:r>
              <a:rPr lang="en-US"/>
              <a:t>KHOA HỌC TỰ NHIÊN 9</a:t>
            </a:r>
            <a:endParaRPr lang="en-US" dirty="0"/>
          </a:p>
        </p:txBody>
      </p:sp>
      <p:pic>
        <p:nvPicPr>
          <p:cNvPr id="7" name="Picture 12" descr="8 Super Cool Genetic Mutations Found In Humans | HowStuffWorks">
            <a:extLst>
              <a:ext uri="{FF2B5EF4-FFF2-40B4-BE49-F238E27FC236}">
                <a16:creationId xmlns:a16="http://schemas.microsoft.com/office/drawing/2014/main" id="{64B1E183-C53E-7A01-B4B8-522BF7152F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55" b="18712"/>
          <a:stretch/>
        </p:blipFill>
        <p:spPr bwMode="auto">
          <a:xfrm>
            <a:off x="0" y="0"/>
            <a:ext cx="12192000" cy="427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1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KHÁI NIỆM ĐỘT BIẾN GENE</a:t>
            </a:r>
            <a:endParaRPr lang="en-US" dirty="0"/>
          </a:p>
        </p:txBody>
      </p:sp>
      <p:sp>
        <p:nvSpPr>
          <p:cNvPr id="12" name="Text Placeholder 2">
            <a:extLst>
              <a:ext uri="{FF2B5EF4-FFF2-40B4-BE49-F238E27FC236}">
                <a16:creationId xmlns:a16="http://schemas.microsoft.com/office/drawing/2014/main" id="{8591DEB9-2C38-7840-C7B4-4E3C07C2C070}"/>
              </a:ext>
            </a:extLst>
          </p:cNvPr>
          <p:cNvSpPr txBox="1">
            <a:spLocks/>
          </p:cNvSpPr>
          <p:nvPr/>
        </p:nvSpPr>
        <p:spPr>
          <a:xfrm>
            <a:off x="928800" y="1052243"/>
            <a:ext cx="5157787" cy="439972"/>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tx2"/>
                </a:solidFill>
              </a:rPr>
              <a:t>Hoạt động trang 178:</a:t>
            </a:r>
            <a:endParaRPr lang="en-US" b="1" dirty="0">
              <a:solidFill>
                <a:schemeClr val="tx2"/>
              </a:solidFill>
            </a:endParaRPr>
          </a:p>
        </p:txBody>
      </p:sp>
      <p:sp>
        <p:nvSpPr>
          <p:cNvPr id="17" name="TextBox 16">
            <a:extLst>
              <a:ext uri="{FF2B5EF4-FFF2-40B4-BE49-F238E27FC236}">
                <a16:creationId xmlns:a16="http://schemas.microsoft.com/office/drawing/2014/main" id="{9E90D1A1-E8E9-881B-64A5-64896D2EDFD8}"/>
              </a:ext>
            </a:extLst>
          </p:cNvPr>
          <p:cNvSpPr txBox="1"/>
          <p:nvPr/>
        </p:nvSpPr>
        <p:spPr>
          <a:xfrm>
            <a:off x="928799" y="1582744"/>
            <a:ext cx="10515601" cy="522451"/>
          </a:xfrm>
          <a:prstGeom prst="rect">
            <a:avLst/>
          </a:prstGeom>
          <a:noFill/>
        </p:spPr>
        <p:txBody>
          <a:bodyPr wrap="square">
            <a:spAutoFit/>
          </a:bodyPr>
          <a:lstStyle/>
          <a:p>
            <a:pPr>
              <a:lnSpc>
                <a:spcPct val="130000"/>
              </a:lnSpc>
            </a:pPr>
            <a:r>
              <a:rPr lang="en-US" sz="2400" b="1">
                <a:solidFill>
                  <a:schemeClr val="bg1"/>
                </a:solidFill>
              </a:rPr>
              <a:t>1. </a:t>
            </a:r>
            <a:r>
              <a:rPr lang="en-US" sz="2400">
                <a:solidFill>
                  <a:schemeClr val="bg1"/>
                </a:solidFill>
              </a:rPr>
              <a:t>Các allele đột biến số 1, số 2 và số 3 có thay đổi gì so với allele kiểu dại?</a:t>
            </a:r>
          </a:p>
        </p:txBody>
      </p:sp>
      <p:graphicFrame>
        <p:nvGraphicFramePr>
          <p:cNvPr id="20" name="Table 19">
            <a:extLst>
              <a:ext uri="{FF2B5EF4-FFF2-40B4-BE49-F238E27FC236}">
                <a16:creationId xmlns:a16="http://schemas.microsoft.com/office/drawing/2014/main" id="{D59365F2-AA92-C86C-73A3-B369AE297587}"/>
              </a:ext>
            </a:extLst>
          </p:cNvPr>
          <p:cNvGraphicFramePr>
            <a:graphicFrameLocks noGrp="1"/>
          </p:cNvGraphicFramePr>
          <p:nvPr/>
        </p:nvGraphicFramePr>
        <p:xfrm>
          <a:off x="1044671" y="2279196"/>
          <a:ext cx="10786576" cy="4452583"/>
        </p:xfrm>
        <a:graphic>
          <a:graphicData uri="http://schemas.openxmlformats.org/drawingml/2006/table">
            <a:tbl>
              <a:tblPr firstRow="1" bandRow="1">
                <a:tableStyleId>{5C22544A-7EE6-4342-B048-85BDC9FD1C3A}</a:tableStyleId>
              </a:tblPr>
              <a:tblGrid>
                <a:gridCol w="2696644">
                  <a:extLst>
                    <a:ext uri="{9D8B030D-6E8A-4147-A177-3AD203B41FA5}">
                      <a16:colId xmlns:a16="http://schemas.microsoft.com/office/drawing/2014/main" val="3501742358"/>
                    </a:ext>
                  </a:extLst>
                </a:gridCol>
                <a:gridCol w="2696644">
                  <a:extLst>
                    <a:ext uri="{9D8B030D-6E8A-4147-A177-3AD203B41FA5}">
                      <a16:colId xmlns:a16="http://schemas.microsoft.com/office/drawing/2014/main" val="4091194636"/>
                    </a:ext>
                  </a:extLst>
                </a:gridCol>
                <a:gridCol w="2696644">
                  <a:extLst>
                    <a:ext uri="{9D8B030D-6E8A-4147-A177-3AD203B41FA5}">
                      <a16:colId xmlns:a16="http://schemas.microsoft.com/office/drawing/2014/main" val="45842252"/>
                    </a:ext>
                  </a:extLst>
                </a:gridCol>
                <a:gridCol w="2696644">
                  <a:extLst>
                    <a:ext uri="{9D8B030D-6E8A-4147-A177-3AD203B41FA5}">
                      <a16:colId xmlns:a16="http://schemas.microsoft.com/office/drawing/2014/main" val="1978804087"/>
                    </a:ext>
                  </a:extLst>
                </a:gridCol>
              </a:tblGrid>
              <a:tr h="451418">
                <a:tc rowSpan="2">
                  <a:txBody>
                    <a:bodyPr/>
                    <a:lstStyle/>
                    <a:p>
                      <a:pPr algn="ctr">
                        <a:lnSpc>
                          <a:spcPct val="120000"/>
                        </a:lnSpc>
                      </a:pPr>
                      <a:r>
                        <a:rPr lang="en-US" sz="2000"/>
                        <a:t>Gene ban đầu </a:t>
                      </a:r>
                    </a:p>
                    <a:p>
                      <a:pPr algn="ctr">
                        <a:lnSpc>
                          <a:spcPct val="120000"/>
                        </a:lnSpc>
                      </a:pPr>
                      <a:r>
                        <a:rPr lang="en-US" sz="2000"/>
                        <a:t>(allele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lnSpc>
                          <a:spcPct val="120000"/>
                        </a:lnSpc>
                      </a:pPr>
                      <a:r>
                        <a:rPr lang="en-US" sz="2000"/>
                        <a:t>Các allele đột biến từ allele kiểu dại</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7545443"/>
                  </a:ext>
                </a:extLst>
              </a:tr>
              <a:tr h="451418">
                <a:tc vMerge="1">
                  <a:txBody>
                    <a:bodyPr/>
                    <a:lstStyle/>
                    <a:p>
                      <a:pPr algn="ctr">
                        <a:lnSpc>
                          <a:spcPct val="120000"/>
                        </a:lnSpc>
                      </a:pPr>
                      <a:endParaRPr lang="en-US"/>
                    </a:p>
                  </a:txBody>
                  <a:tcPr anchor="ctr"/>
                </a:tc>
                <a:tc>
                  <a:txBody>
                    <a:bodyPr/>
                    <a:lstStyle/>
                    <a:p>
                      <a:pPr algn="ctr">
                        <a:lnSpc>
                          <a:spcPct val="120000"/>
                        </a:lnSpc>
                      </a:pPr>
                      <a:r>
                        <a:rPr lang="en-US" sz="2000" b="1"/>
                        <a:t>Allele số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0000"/>
                        </a:lnSpc>
                      </a:pPr>
                      <a:r>
                        <a:rPr lang="en-US" sz="2000" b="1"/>
                        <a:t>Allele số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4226247"/>
                  </a:ext>
                </a:extLst>
              </a:tr>
              <a:tr h="3549747">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20000"/>
                        </a:lnSpc>
                      </a:pPr>
                      <a:endParaRPr 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5168477"/>
                  </a:ext>
                </a:extLst>
              </a:tr>
            </a:tbl>
          </a:graphicData>
        </a:graphic>
      </p:graphicFrame>
      <p:grpSp>
        <p:nvGrpSpPr>
          <p:cNvPr id="74" name="Group 73">
            <a:extLst>
              <a:ext uri="{FF2B5EF4-FFF2-40B4-BE49-F238E27FC236}">
                <a16:creationId xmlns:a16="http://schemas.microsoft.com/office/drawing/2014/main" id="{436DEF3B-6F64-0C74-AF0C-871D49142453}"/>
              </a:ext>
            </a:extLst>
          </p:cNvPr>
          <p:cNvGrpSpPr/>
          <p:nvPr/>
        </p:nvGrpSpPr>
        <p:grpSpPr>
          <a:xfrm>
            <a:off x="1588980" y="3479848"/>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6432"/>
              <a:ext cx="454394" cy="202728"/>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315350" y="3718990"/>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82390" y="3163872"/>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6" y="4153308"/>
              <a:ext cx="454393" cy="1935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61066" y="3465603"/>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t>3’</a:t>
              </a:r>
            </a:p>
          </p:txBody>
        </p:sp>
      </p:grpSp>
      <p:sp>
        <p:nvSpPr>
          <p:cNvPr id="3" name="Speech Bubble: Rectangle with Corners Rounded 2">
            <a:extLst>
              <a:ext uri="{FF2B5EF4-FFF2-40B4-BE49-F238E27FC236}">
                <a16:creationId xmlns:a16="http://schemas.microsoft.com/office/drawing/2014/main" id="{66682E9C-DC05-966F-40C3-B12875643B83}"/>
              </a:ext>
            </a:extLst>
          </p:cNvPr>
          <p:cNvSpPr/>
          <p:nvPr/>
        </p:nvSpPr>
        <p:spPr>
          <a:xfrm>
            <a:off x="926439" y="2946090"/>
            <a:ext cx="2912774" cy="1661915"/>
          </a:xfrm>
          <a:prstGeom prst="wedgeRoundRectCallout">
            <a:avLst>
              <a:gd name="adj1" fmla="val 69241"/>
              <a:gd name="adj2" fmla="val 39354"/>
              <a:gd name="adj3" fmla="val 16667"/>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25000"/>
              </a:lnSpc>
            </a:pPr>
            <a:r>
              <a:rPr lang="vi-VN">
                <a:solidFill>
                  <a:sysClr val="windowText" lastClr="000000"/>
                </a:solidFill>
              </a:rPr>
              <a:t>Allele 1 có số cặp nucleotide </a:t>
            </a:r>
            <a:r>
              <a:rPr lang="vi-VN" b="1">
                <a:solidFill>
                  <a:sysClr val="windowText" lastClr="000000"/>
                </a:solidFill>
              </a:rPr>
              <a:t>ít hơn </a:t>
            </a:r>
            <a:r>
              <a:rPr lang="vi-VN">
                <a:solidFill>
                  <a:sysClr val="windowText" lastClr="000000"/>
                </a:solidFill>
              </a:rPr>
              <a:t>so với allele kiểu dại 1 cặp (mất 1 cặp nucleotide).</a:t>
            </a:r>
            <a:endParaRPr lang="en-US">
              <a:solidFill>
                <a:sysClr val="windowText" lastClr="000000"/>
              </a:solidFill>
            </a:endParaRPr>
          </a:p>
        </p:txBody>
      </p:sp>
      <p:sp>
        <p:nvSpPr>
          <p:cNvPr id="4" name="Speech Bubble: Rectangle with Corners Rounded 3">
            <a:extLst>
              <a:ext uri="{FF2B5EF4-FFF2-40B4-BE49-F238E27FC236}">
                <a16:creationId xmlns:a16="http://schemas.microsoft.com/office/drawing/2014/main" id="{C3754F9C-4729-4B0C-C216-E893DABDDE6C}"/>
              </a:ext>
            </a:extLst>
          </p:cNvPr>
          <p:cNvSpPr/>
          <p:nvPr/>
        </p:nvSpPr>
        <p:spPr>
          <a:xfrm>
            <a:off x="4268543" y="1694685"/>
            <a:ext cx="2912774" cy="1661915"/>
          </a:xfrm>
          <a:prstGeom prst="wedgeRoundRectCallout">
            <a:avLst>
              <a:gd name="adj1" fmla="val 66352"/>
              <a:gd name="adj2" fmla="val 55219"/>
              <a:gd name="adj3" fmla="val 16667"/>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lnSpc>
                <a:spcPct val="125000"/>
              </a:lnSpc>
            </a:pPr>
            <a:r>
              <a:rPr lang="vi-VN">
                <a:solidFill>
                  <a:schemeClr val="bg1"/>
                </a:solidFill>
              </a:rPr>
              <a:t>Allele 2 có số cặp nucleotide </a:t>
            </a:r>
            <a:r>
              <a:rPr lang="vi-VN" b="1">
                <a:solidFill>
                  <a:srgbClr val="FFFF00"/>
                </a:solidFill>
              </a:rPr>
              <a:t>nhiều hơn </a:t>
            </a:r>
            <a:r>
              <a:rPr lang="vi-VN">
                <a:solidFill>
                  <a:schemeClr val="bg1"/>
                </a:solidFill>
              </a:rPr>
              <a:t>so với allele kiểu dại 1 cặp (thêm 1 cặp nucleotide).</a:t>
            </a:r>
            <a:endParaRPr lang="en-US">
              <a:solidFill>
                <a:schemeClr val="bg1"/>
              </a:solidFill>
            </a:endParaRPr>
          </a:p>
        </p:txBody>
      </p:sp>
      <p:sp>
        <p:nvSpPr>
          <p:cNvPr id="5" name="Speech Bubble: Rectangle with Corners Rounded 4">
            <a:extLst>
              <a:ext uri="{FF2B5EF4-FFF2-40B4-BE49-F238E27FC236}">
                <a16:creationId xmlns:a16="http://schemas.microsoft.com/office/drawing/2014/main" id="{C5A48FC7-1E2D-FDED-8F77-CACA084FFD9A}"/>
              </a:ext>
            </a:extLst>
          </p:cNvPr>
          <p:cNvSpPr/>
          <p:nvPr/>
        </p:nvSpPr>
        <p:spPr>
          <a:xfrm>
            <a:off x="7910377" y="1288895"/>
            <a:ext cx="4163890" cy="1874815"/>
          </a:xfrm>
          <a:prstGeom prst="wedgeRoundRectCallout">
            <a:avLst>
              <a:gd name="adj1" fmla="val 3580"/>
              <a:gd name="adj2" fmla="val 72525"/>
              <a:gd name="adj3" fmla="val 16667"/>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25000"/>
              </a:lnSpc>
            </a:pPr>
            <a:r>
              <a:rPr lang="vi-VN">
                <a:solidFill>
                  <a:schemeClr val="bg1"/>
                </a:solidFill>
              </a:rPr>
              <a:t>Allele 3 và allele kiểu dại có số cặp nucleotide bằng nhau, tuy nhiên, so với allele kiểu dại, allele số 3 </a:t>
            </a:r>
            <a:r>
              <a:rPr lang="vi-VN" b="1">
                <a:solidFill>
                  <a:srgbClr val="FFFF00"/>
                </a:solidFill>
              </a:rPr>
              <a:t>bị thay thế cặp A – T bằng cặp G – C </a:t>
            </a:r>
            <a:r>
              <a:rPr lang="vi-VN">
                <a:solidFill>
                  <a:schemeClr val="bg1"/>
                </a:solidFill>
              </a:rPr>
              <a:t>(thay thế 1 cặp nucleotide).</a:t>
            </a:r>
            <a:endParaRPr lang="en-US">
              <a:solidFill>
                <a:schemeClr val="bg1"/>
              </a:solidFill>
            </a:endParaRPr>
          </a:p>
        </p:txBody>
      </p:sp>
    </p:spTree>
    <p:extLst>
      <p:ext uri="{BB962C8B-B14F-4D97-AF65-F5344CB8AC3E}">
        <p14:creationId xmlns:p14="http://schemas.microsoft.com/office/powerpoint/2010/main" val="23100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I. KHÁI NIỆM ĐỘT BIẾN GENE</a:t>
            </a:r>
            <a:endParaRPr lang="en-US" dirty="0"/>
          </a:p>
        </p:txBody>
      </p:sp>
      <p:grpSp>
        <p:nvGrpSpPr>
          <p:cNvPr id="74" name="Group 73">
            <a:extLst>
              <a:ext uri="{FF2B5EF4-FFF2-40B4-BE49-F238E27FC236}">
                <a16:creationId xmlns:a16="http://schemas.microsoft.com/office/drawing/2014/main" id="{436DEF3B-6F64-0C74-AF0C-871D49142453}"/>
              </a:ext>
            </a:extLst>
          </p:cNvPr>
          <p:cNvGrpSpPr/>
          <p:nvPr/>
        </p:nvGrpSpPr>
        <p:grpSpPr>
          <a:xfrm>
            <a:off x="1572264" y="1197396"/>
            <a:ext cx="1518851" cy="3266176"/>
            <a:chOff x="1207512" y="3337690"/>
            <a:chExt cx="1518851" cy="3266176"/>
          </a:xfrm>
        </p:grpSpPr>
        <p:sp>
          <p:nvSpPr>
            <p:cNvPr id="24" name="Rectangle 23">
              <a:extLst>
                <a:ext uri="{FF2B5EF4-FFF2-40B4-BE49-F238E27FC236}">
                  <a16:creationId xmlns:a16="http://schemas.microsoft.com/office/drawing/2014/main" id="{A392E474-BA77-40C3-E564-39A3F2718F28}"/>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0F34A2-B96D-B0D9-E71F-2DBEBCEADC31}"/>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ABD180D-5450-3D1B-D298-9C70562FC571}"/>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33B09B-C1B6-E7CA-BDAC-C228D9FFB236}"/>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5BD6A5-D79D-08EA-4CBF-8D21B83A8940}"/>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6A56DA-D614-47D1-03DC-AE6BE2FD42BE}"/>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B62A6DD-4492-BA3B-2C04-98E0745C5638}"/>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0BB9C9-B4AA-3648-CCEB-09899E3D5351}"/>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Pentagon 35">
              <a:extLst>
                <a:ext uri="{FF2B5EF4-FFF2-40B4-BE49-F238E27FC236}">
                  <a16:creationId xmlns:a16="http://schemas.microsoft.com/office/drawing/2014/main" id="{00323D46-5C0F-6E79-ED12-DA4364375AF8}"/>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Pentagon 36">
              <a:extLst>
                <a:ext uri="{FF2B5EF4-FFF2-40B4-BE49-F238E27FC236}">
                  <a16:creationId xmlns:a16="http://schemas.microsoft.com/office/drawing/2014/main" id="{31DB6692-95AF-BC2C-1D57-DC90AC6C8BEA}"/>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Pentagon 37">
              <a:extLst>
                <a:ext uri="{FF2B5EF4-FFF2-40B4-BE49-F238E27FC236}">
                  <a16:creationId xmlns:a16="http://schemas.microsoft.com/office/drawing/2014/main" id="{5907B4AC-F793-AA40-7EE3-A07F452CA796}"/>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Pentagon 38">
              <a:extLst>
                <a:ext uri="{FF2B5EF4-FFF2-40B4-BE49-F238E27FC236}">
                  <a16:creationId xmlns:a16="http://schemas.microsoft.com/office/drawing/2014/main" id="{F93210AA-9BE8-F6CD-A546-61D3BEE6E00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A76CD39B-F717-F225-760C-5287C784410D}"/>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Pentagon 40">
              <a:extLst>
                <a:ext uri="{FF2B5EF4-FFF2-40B4-BE49-F238E27FC236}">
                  <a16:creationId xmlns:a16="http://schemas.microsoft.com/office/drawing/2014/main" id="{72D9CA5C-34C1-2AAC-E6AF-D5D79BE232CA}"/>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Pentagon 41">
              <a:extLst>
                <a:ext uri="{FF2B5EF4-FFF2-40B4-BE49-F238E27FC236}">
                  <a16:creationId xmlns:a16="http://schemas.microsoft.com/office/drawing/2014/main" id="{D00072AE-A029-821A-A825-1ED33DDBEBE6}"/>
                </a:ext>
              </a:extLst>
            </p:cNvPr>
            <p:cNvSpPr/>
            <p:nvPr/>
          </p:nvSpPr>
          <p:spPr>
            <a:xfrm>
              <a:off x="1486598" y="5588017"/>
              <a:ext cx="471226"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Pentagon 42">
              <a:extLst>
                <a:ext uri="{FF2B5EF4-FFF2-40B4-BE49-F238E27FC236}">
                  <a16:creationId xmlns:a16="http://schemas.microsoft.com/office/drawing/2014/main" id="{0FEA7B9C-12CB-A1D4-F880-DC417D24E4F3}"/>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39D9217-1937-0549-EA73-5316C3AF2AF4}"/>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45" name="TextBox 44">
              <a:extLst>
                <a:ext uri="{FF2B5EF4-FFF2-40B4-BE49-F238E27FC236}">
                  <a16:creationId xmlns:a16="http://schemas.microsoft.com/office/drawing/2014/main" id="{2D05225C-F604-AAAF-CA92-C5D1863703B3}"/>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46" name="TextBox 45">
              <a:extLst>
                <a:ext uri="{FF2B5EF4-FFF2-40B4-BE49-F238E27FC236}">
                  <a16:creationId xmlns:a16="http://schemas.microsoft.com/office/drawing/2014/main" id="{9644A151-A61A-C53F-E43A-D5864FE58F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47" name="TextBox 46">
              <a:extLst>
                <a:ext uri="{FF2B5EF4-FFF2-40B4-BE49-F238E27FC236}">
                  <a16:creationId xmlns:a16="http://schemas.microsoft.com/office/drawing/2014/main" id="{AA2F0930-5480-40B1-A374-36DE58B6E019}"/>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48" name="TextBox 47">
              <a:extLst>
                <a:ext uri="{FF2B5EF4-FFF2-40B4-BE49-F238E27FC236}">
                  <a16:creationId xmlns:a16="http://schemas.microsoft.com/office/drawing/2014/main" id="{3AA95FE2-F8AD-B89C-88ED-E536C61BDF8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49" name="TextBox 48">
              <a:extLst>
                <a:ext uri="{FF2B5EF4-FFF2-40B4-BE49-F238E27FC236}">
                  <a16:creationId xmlns:a16="http://schemas.microsoft.com/office/drawing/2014/main" id="{5417DF76-EBDD-C590-C163-C9B533C46BCB}"/>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50" name="TextBox 49">
              <a:extLst>
                <a:ext uri="{FF2B5EF4-FFF2-40B4-BE49-F238E27FC236}">
                  <a16:creationId xmlns:a16="http://schemas.microsoft.com/office/drawing/2014/main" id="{78948806-EC33-7A53-F5F5-B32DC72F4B4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51" name="TextBox 50">
              <a:extLst>
                <a:ext uri="{FF2B5EF4-FFF2-40B4-BE49-F238E27FC236}">
                  <a16:creationId xmlns:a16="http://schemas.microsoft.com/office/drawing/2014/main" id="{A9453811-1D8B-D378-3E4C-1B444330940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64" name="TextBox 63">
              <a:extLst>
                <a:ext uri="{FF2B5EF4-FFF2-40B4-BE49-F238E27FC236}">
                  <a16:creationId xmlns:a16="http://schemas.microsoft.com/office/drawing/2014/main" id="{D7A4214F-1DBA-5726-308F-5AAE5077D30D}"/>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65" name="TextBox 64">
              <a:extLst>
                <a:ext uri="{FF2B5EF4-FFF2-40B4-BE49-F238E27FC236}">
                  <a16:creationId xmlns:a16="http://schemas.microsoft.com/office/drawing/2014/main" id="{C1CBA10D-8B1B-0B03-BC73-D24EDB47A238}"/>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66" name="TextBox 65">
              <a:extLst>
                <a:ext uri="{FF2B5EF4-FFF2-40B4-BE49-F238E27FC236}">
                  <a16:creationId xmlns:a16="http://schemas.microsoft.com/office/drawing/2014/main" id="{E36551A2-DFCB-8D20-0BC8-845C3D14C4C7}"/>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67" name="TextBox 66">
              <a:extLst>
                <a:ext uri="{FF2B5EF4-FFF2-40B4-BE49-F238E27FC236}">
                  <a16:creationId xmlns:a16="http://schemas.microsoft.com/office/drawing/2014/main" id="{91DD7C2D-1292-D2CA-6CFB-5B90D333D8F6}"/>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68" name="TextBox 67">
              <a:extLst>
                <a:ext uri="{FF2B5EF4-FFF2-40B4-BE49-F238E27FC236}">
                  <a16:creationId xmlns:a16="http://schemas.microsoft.com/office/drawing/2014/main" id="{76C992D0-1906-7604-AFA5-F02EA452F735}"/>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69" name="TextBox 68">
              <a:extLst>
                <a:ext uri="{FF2B5EF4-FFF2-40B4-BE49-F238E27FC236}">
                  <a16:creationId xmlns:a16="http://schemas.microsoft.com/office/drawing/2014/main" id="{E26E0055-462D-4333-65D7-0425B2F5B24A}"/>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70" name="TextBox 69">
              <a:extLst>
                <a:ext uri="{FF2B5EF4-FFF2-40B4-BE49-F238E27FC236}">
                  <a16:creationId xmlns:a16="http://schemas.microsoft.com/office/drawing/2014/main" id="{C88227AE-C6BC-BF8F-C1D8-D6E2F7190C9D}"/>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71" name="TextBox 70">
              <a:extLst>
                <a:ext uri="{FF2B5EF4-FFF2-40B4-BE49-F238E27FC236}">
                  <a16:creationId xmlns:a16="http://schemas.microsoft.com/office/drawing/2014/main" id="{87F5DFC3-4EAC-266E-4BB7-C9BE37DD89B3}"/>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72" name="Rectangle 71">
              <a:extLst>
                <a:ext uri="{FF2B5EF4-FFF2-40B4-BE49-F238E27FC236}">
                  <a16:creationId xmlns:a16="http://schemas.microsoft.com/office/drawing/2014/main" id="{27F2FEC8-7DEC-8CA7-0C22-9A22C325D1D3}"/>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0861A88-C04C-BB2E-FFD2-FEA155131701}"/>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7BD09174-8183-23DE-19EC-2A2469C4829C}"/>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76" name="TextBox 75">
              <a:extLst>
                <a:ext uri="{FF2B5EF4-FFF2-40B4-BE49-F238E27FC236}">
                  <a16:creationId xmlns:a16="http://schemas.microsoft.com/office/drawing/2014/main" id="{9523432D-742D-DB6D-6378-C63F4953B252}"/>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77" name="TextBox 76">
              <a:extLst>
                <a:ext uri="{FF2B5EF4-FFF2-40B4-BE49-F238E27FC236}">
                  <a16:creationId xmlns:a16="http://schemas.microsoft.com/office/drawing/2014/main" id="{B7E9BA72-BBFE-540A-AEC0-1D261AC1A2B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78" name="TextBox 77">
              <a:extLst>
                <a:ext uri="{FF2B5EF4-FFF2-40B4-BE49-F238E27FC236}">
                  <a16:creationId xmlns:a16="http://schemas.microsoft.com/office/drawing/2014/main" id="{DA4F9CAA-51E4-1F3C-CC91-F346506B8AFA}"/>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grpSp>
        <p:nvGrpSpPr>
          <p:cNvPr id="79" name="Group 78">
            <a:extLst>
              <a:ext uri="{FF2B5EF4-FFF2-40B4-BE49-F238E27FC236}">
                <a16:creationId xmlns:a16="http://schemas.microsoft.com/office/drawing/2014/main" id="{43B76DA0-6ABB-70B5-A84B-3965B042A346}"/>
              </a:ext>
            </a:extLst>
          </p:cNvPr>
          <p:cNvGrpSpPr/>
          <p:nvPr/>
        </p:nvGrpSpPr>
        <p:grpSpPr>
          <a:xfrm>
            <a:off x="4298634" y="1436538"/>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solidFill>
                    <a:schemeClr val="bg1"/>
                  </a:solidFill>
                </a:rPr>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solidFill>
                    <a:schemeClr val="bg1"/>
                  </a:solidFill>
                </a:rPr>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7065674" y="881420"/>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75383" y="5590175"/>
              <a:ext cx="483834" cy="205405"/>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solidFill>
                    <a:schemeClr val="bg1"/>
                  </a:solidFill>
                </a:rPr>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solidFill>
                    <a:schemeClr val="bg1"/>
                  </a:solidFill>
                </a:rPr>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744350" y="1183151"/>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85441"/>
              <a:ext cx="471226" cy="21014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grpSp>
        <p:nvGrpSpPr>
          <p:cNvPr id="18" name="Group 17">
            <a:extLst>
              <a:ext uri="{FF2B5EF4-FFF2-40B4-BE49-F238E27FC236}">
                <a16:creationId xmlns:a16="http://schemas.microsoft.com/office/drawing/2014/main" id="{4DCE9F43-53F8-4870-ED84-044EC58CABE2}"/>
              </a:ext>
            </a:extLst>
          </p:cNvPr>
          <p:cNvGrpSpPr/>
          <p:nvPr/>
        </p:nvGrpSpPr>
        <p:grpSpPr>
          <a:xfrm>
            <a:off x="426720" y="4771088"/>
            <a:ext cx="11450320" cy="2177969"/>
            <a:chOff x="436783" y="5563568"/>
            <a:chExt cx="11084560" cy="2177969"/>
          </a:xfrm>
        </p:grpSpPr>
        <p:sp>
          <p:nvSpPr>
            <p:cNvPr id="10" name="Rectangle 9">
              <a:extLst>
                <a:ext uri="{FF2B5EF4-FFF2-40B4-BE49-F238E27FC236}">
                  <a16:creationId xmlns:a16="http://schemas.microsoft.com/office/drawing/2014/main" id="{6E17A672-AF6D-46FE-C088-37AD13E7BFB7}"/>
                </a:ext>
              </a:extLst>
            </p:cNvPr>
            <p:cNvSpPr/>
            <p:nvPr/>
          </p:nvSpPr>
          <p:spPr>
            <a:xfrm>
              <a:off x="1441835" y="5604792"/>
              <a:ext cx="9692345" cy="1022531"/>
            </a:xfrm>
            <a:prstGeom prst="rect">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13" name="Rectangle: Single Corner Rounded 12">
              <a:extLst>
                <a:ext uri="{FF2B5EF4-FFF2-40B4-BE49-F238E27FC236}">
                  <a16:creationId xmlns:a16="http://schemas.microsoft.com/office/drawing/2014/main" id="{1C901749-678C-7DC5-2146-CF6196FC999C}"/>
                </a:ext>
              </a:extLst>
            </p:cNvPr>
            <p:cNvSpPr/>
            <p:nvPr/>
          </p:nvSpPr>
          <p:spPr>
            <a:xfrm flipV="1">
              <a:off x="1466368" y="5598869"/>
              <a:ext cx="1512667" cy="485584"/>
            </a:xfrm>
            <a:prstGeom prst="round1Rect">
              <a:avLst>
                <a:gd name="adj" fmla="val 50000"/>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p>
          </p:txBody>
        </p:sp>
        <p:sp>
          <p:nvSpPr>
            <p:cNvPr id="16" name="TextBox 15">
              <a:extLst>
                <a:ext uri="{FF2B5EF4-FFF2-40B4-BE49-F238E27FC236}">
                  <a16:creationId xmlns:a16="http://schemas.microsoft.com/office/drawing/2014/main" id="{9EF8156B-B966-703C-7D3A-C0777DCD7E24}"/>
                </a:ext>
              </a:extLst>
            </p:cNvPr>
            <p:cNvSpPr txBox="1"/>
            <p:nvPr/>
          </p:nvSpPr>
          <p:spPr>
            <a:xfrm>
              <a:off x="436783" y="5563568"/>
              <a:ext cx="11084560" cy="2177969"/>
            </a:xfrm>
            <a:prstGeom prst="rect">
              <a:avLst/>
            </a:prstGeom>
            <a:noFill/>
          </p:spPr>
          <p:txBody>
            <a:bodyPr wrap="square">
              <a:spAutoFit/>
            </a:bodyPr>
            <a:lstStyle/>
            <a:p>
              <a:pPr>
                <a:lnSpc>
                  <a:spcPct val="130000"/>
                </a:lnSpc>
              </a:pPr>
              <a:r>
                <a:rPr lang="en-US" sz="3600" b="1" dirty="0" err="1">
                  <a:solidFill>
                    <a:schemeClr val="bg1"/>
                  </a:solidFill>
                </a:rPr>
                <a:t>Đột</a:t>
              </a:r>
              <a:r>
                <a:rPr lang="en-US" sz="3600" b="1" dirty="0">
                  <a:solidFill>
                    <a:schemeClr val="bg1"/>
                  </a:solidFill>
                </a:rPr>
                <a:t> </a:t>
              </a:r>
              <a:r>
                <a:rPr lang="en-US" sz="3600" b="1" dirty="0" err="1">
                  <a:solidFill>
                    <a:schemeClr val="bg1"/>
                  </a:solidFill>
                </a:rPr>
                <a:t>biến</a:t>
              </a:r>
              <a:r>
                <a:rPr lang="en-US" sz="3600" b="1" dirty="0">
                  <a:solidFill>
                    <a:schemeClr val="bg1"/>
                  </a:solidFill>
                </a:rPr>
                <a:t> gene </a:t>
              </a:r>
              <a:r>
                <a:rPr lang="en-US" sz="3600" b="1" dirty="0" err="1">
                  <a:solidFill>
                    <a:schemeClr val="bg1"/>
                  </a:solidFill>
                </a:rPr>
                <a:t>là</a:t>
              </a:r>
              <a:r>
                <a:rPr lang="en-US" sz="3600" b="1" dirty="0">
                  <a:solidFill>
                    <a:schemeClr val="bg1"/>
                  </a:solidFill>
                </a:rPr>
                <a:t> </a:t>
              </a:r>
              <a:r>
                <a:rPr lang="en-US" sz="3600" b="1" dirty="0" err="1">
                  <a:solidFill>
                    <a:schemeClr val="bg1"/>
                  </a:solidFill>
                </a:rPr>
                <a:t>những</a:t>
              </a:r>
              <a:r>
                <a:rPr lang="en-US" sz="3600" b="1" dirty="0">
                  <a:solidFill>
                    <a:schemeClr val="bg1"/>
                  </a:solidFill>
                </a:rPr>
                <a:t> </a:t>
              </a:r>
              <a:r>
                <a:rPr lang="en-US" sz="3600" b="1" dirty="0" err="1">
                  <a:solidFill>
                    <a:schemeClr val="bg1"/>
                  </a:solidFill>
                </a:rPr>
                <a:t>biến</a:t>
              </a:r>
              <a:r>
                <a:rPr lang="en-US" sz="3600" b="1" dirty="0">
                  <a:solidFill>
                    <a:schemeClr val="bg1"/>
                  </a:solidFill>
                </a:rPr>
                <a:t> </a:t>
              </a:r>
              <a:r>
                <a:rPr lang="en-US" sz="3600" b="1" dirty="0" err="1">
                  <a:solidFill>
                    <a:schemeClr val="bg1"/>
                  </a:solidFill>
                </a:rPr>
                <a:t>đổi</a:t>
              </a:r>
              <a:r>
                <a:rPr lang="en-US" sz="3600" b="1" dirty="0">
                  <a:solidFill>
                    <a:schemeClr val="bg1"/>
                  </a:solidFill>
                </a:rPr>
                <a:t> </a:t>
              </a:r>
              <a:r>
                <a:rPr lang="en-US" sz="3600" b="1" dirty="0" err="1">
                  <a:solidFill>
                    <a:schemeClr val="bg1"/>
                  </a:solidFill>
                </a:rPr>
                <a:t>trong</a:t>
              </a:r>
              <a:r>
                <a:rPr lang="en-US" sz="3600" b="1" dirty="0">
                  <a:solidFill>
                    <a:schemeClr val="bg1"/>
                  </a:solidFill>
                </a:rPr>
                <a:t> </a:t>
              </a:r>
              <a:r>
                <a:rPr lang="en-US" sz="3600" b="1" dirty="0" err="1">
                  <a:solidFill>
                    <a:schemeClr val="bg1"/>
                  </a:solidFill>
                </a:rPr>
                <a:t>cấu</a:t>
              </a:r>
              <a:r>
                <a:rPr lang="en-US" sz="3600" b="1" dirty="0">
                  <a:solidFill>
                    <a:schemeClr val="bg1"/>
                  </a:solidFill>
                </a:rPr>
                <a:t> </a:t>
              </a:r>
              <a:r>
                <a:rPr lang="en-US" sz="3600" b="1" dirty="0" err="1">
                  <a:solidFill>
                    <a:schemeClr val="bg1"/>
                  </a:solidFill>
                </a:rPr>
                <a:t>trúc</a:t>
              </a:r>
              <a:r>
                <a:rPr lang="en-US" sz="3600" b="1" dirty="0">
                  <a:solidFill>
                    <a:schemeClr val="bg1"/>
                  </a:solidFill>
                </a:rPr>
                <a:t> </a:t>
              </a:r>
              <a:r>
                <a:rPr lang="en-US" sz="3600" b="1" dirty="0" err="1">
                  <a:solidFill>
                    <a:schemeClr val="bg1"/>
                  </a:solidFill>
                </a:rPr>
                <a:t>của</a:t>
              </a:r>
              <a:r>
                <a:rPr lang="en-US" sz="3600" b="1" dirty="0">
                  <a:solidFill>
                    <a:schemeClr val="bg1"/>
                  </a:solidFill>
                </a:rPr>
                <a:t> gene </a:t>
              </a:r>
              <a:r>
                <a:rPr lang="en-US" sz="3600" b="1" dirty="0" err="1">
                  <a:solidFill>
                    <a:schemeClr val="bg1"/>
                  </a:solidFill>
                </a:rPr>
                <a:t>liên</a:t>
              </a:r>
              <a:r>
                <a:rPr lang="en-US" sz="3600" b="1" dirty="0">
                  <a:solidFill>
                    <a:schemeClr val="bg1"/>
                  </a:solidFill>
                </a:rPr>
                <a:t> </a:t>
              </a:r>
              <a:r>
                <a:rPr lang="en-US" sz="3600" b="1" dirty="0" err="1">
                  <a:solidFill>
                    <a:schemeClr val="bg1"/>
                  </a:solidFill>
                </a:rPr>
                <a:t>quan</a:t>
              </a:r>
              <a:r>
                <a:rPr lang="en-US" sz="3600" b="1" dirty="0">
                  <a:solidFill>
                    <a:schemeClr val="bg1"/>
                  </a:solidFill>
                </a:rPr>
                <a:t> </a:t>
              </a:r>
              <a:r>
                <a:rPr lang="en-US" sz="3600" b="1" dirty="0" err="1">
                  <a:solidFill>
                    <a:schemeClr val="bg1"/>
                  </a:solidFill>
                </a:rPr>
                <a:t>đến</a:t>
              </a:r>
              <a:r>
                <a:rPr lang="en-US" sz="3600" b="1" dirty="0">
                  <a:solidFill>
                    <a:schemeClr val="bg1"/>
                  </a:solidFill>
                </a:rPr>
                <a:t> </a:t>
              </a:r>
              <a:r>
                <a:rPr lang="en-US" sz="3600" b="1" dirty="0" err="1">
                  <a:solidFill>
                    <a:schemeClr val="bg1"/>
                  </a:solidFill>
                </a:rPr>
                <a:t>một</a:t>
              </a:r>
              <a:r>
                <a:rPr lang="en-US" sz="3600" b="1" dirty="0">
                  <a:solidFill>
                    <a:schemeClr val="bg1"/>
                  </a:solidFill>
                </a:rPr>
                <a:t> hay </a:t>
              </a:r>
              <a:r>
                <a:rPr lang="en-US" sz="3600" b="1" dirty="0" err="1">
                  <a:solidFill>
                    <a:schemeClr val="bg1"/>
                  </a:solidFill>
                </a:rPr>
                <a:t>một</a:t>
              </a:r>
              <a:r>
                <a:rPr lang="en-US" sz="3600" b="1" dirty="0">
                  <a:solidFill>
                    <a:schemeClr val="bg1"/>
                  </a:solidFill>
                </a:rPr>
                <a:t> </a:t>
              </a:r>
              <a:r>
                <a:rPr lang="en-US" sz="3600" b="1" dirty="0" err="1">
                  <a:solidFill>
                    <a:schemeClr val="bg1"/>
                  </a:solidFill>
                </a:rPr>
                <a:t>số</a:t>
              </a:r>
              <a:r>
                <a:rPr lang="en-US" sz="3600" b="1" dirty="0">
                  <a:solidFill>
                    <a:schemeClr val="bg1"/>
                  </a:solidFill>
                </a:rPr>
                <a:t> </a:t>
              </a:r>
              <a:r>
                <a:rPr lang="en-US" sz="3600" b="1" dirty="0" err="1">
                  <a:solidFill>
                    <a:schemeClr val="bg1"/>
                  </a:solidFill>
                </a:rPr>
                <a:t>cặp</a:t>
              </a:r>
              <a:r>
                <a:rPr lang="en-US" sz="3600" b="1" dirty="0">
                  <a:solidFill>
                    <a:schemeClr val="bg1"/>
                  </a:solidFill>
                </a:rPr>
                <a:t> nucleotide.</a:t>
              </a:r>
            </a:p>
          </p:txBody>
        </p:sp>
      </p:grpSp>
    </p:spTree>
    <p:extLst>
      <p:ext uri="{BB962C8B-B14F-4D97-AF65-F5344CB8AC3E}">
        <p14:creationId xmlns:p14="http://schemas.microsoft.com/office/powerpoint/2010/main" val="38881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t>I. KHÁI NIỆM ĐỘT BIẾN GENE</a:t>
            </a:r>
            <a:endParaRPr lang="en-US" dirty="0"/>
          </a:p>
        </p:txBody>
      </p:sp>
      <p:grpSp>
        <p:nvGrpSpPr>
          <p:cNvPr id="79" name="Group 78">
            <a:extLst>
              <a:ext uri="{FF2B5EF4-FFF2-40B4-BE49-F238E27FC236}">
                <a16:creationId xmlns:a16="http://schemas.microsoft.com/office/drawing/2014/main" id="{43B76DA0-6ABB-70B5-A84B-3965B042A346}"/>
              </a:ext>
            </a:extLst>
          </p:cNvPr>
          <p:cNvGrpSpPr/>
          <p:nvPr/>
        </p:nvGrpSpPr>
        <p:grpSpPr>
          <a:xfrm>
            <a:off x="1309541" y="1702265"/>
            <a:ext cx="1504008" cy="3026679"/>
            <a:chOff x="1207512" y="3577187"/>
            <a:chExt cx="1504008" cy="3026679"/>
          </a:xfrm>
        </p:grpSpPr>
        <p:sp>
          <p:nvSpPr>
            <p:cNvPr id="81" name="Rectangle 80">
              <a:extLst>
                <a:ext uri="{FF2B5EF4-FFF2-40B4-BE49-F238E27FC236}">
                  <a16:creationId xmlns:a16="http://schemas.microsoft.com/office/drawing/2014/main" id="{E6EBC8E4-BE6B-4F3B-2898-484CCAF6A7D9}"/>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3EFF8D9-59A2-F633-78C2-2140BBF781D5}"/>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FCDE54C-DBC1-DD3C-6F3C-C0BA3E503610}"/>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A99D3D7-22B7-A54B-2732-79003B8831AA}"/>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D338ADB5-3029-EA62-6406-6E03B1E27B35}"/>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CC8E377-178C-1390-011E-47D4AFCB6499}"/>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FB46823-5823-0E19-DBF8-E66179D64F85}"/>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Arrow: Pentagon 88">
              <a:extLst>
                <a:ext uri="{FF2B5EF4-FFF2-40B4-BE49-F238E27FC236}">
                  <a16:creationId xmlns:a16="http://schemas.microsoft.com/office/drawing/2014/main" id="{CF6003A3-8940-566B-C30A-AA70CB9114CA}"/>
                </a:ext>
              </a:extLst>
            </p:cNvPr>
            <p:cNvSpPr/>
            <p:nvPr/>
          </p:nvSpPr>
          <p:spPr>
            <a:xfrm flipH="1">
              <a:off x="1957821" y="4147381"/>
              <a:ext cx="454393" cy="212529"/>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Arrow: Pentagon 89">
              <a:extLst>
                <a:ext uri="{FF2B5EF4-FFF2-40B4-BE49-F238E27FC236}">
                  <a16:creationId xmlns:a16="http://schemas.microsoft.com/office/drawing/2014/main" id="{25AB3859-7B97-ACD6-F097-13B9F9186EB5}"/>
                </a:ext>
              </a:extLst>
            </p:cNvPr>
            <p:cNvSpPr/>
            <p:nvPr/>
          </p:nvSpPr>
          <p:spPr>
            <a:xfrm>
              <a:off x="1480989" y="4437718"/>
              <a:ext cx="476835" cy="208286"/>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Arrow: Pentagon 90">
              <a:extLst>
                <a:ext uri="{FF2B5EF4-FFF2-40B4-BE49-F238E27FC236}">
                  <a16:creationId xmlns:a16="http://schemas.microsoft.com/office/drawing/2014/main" id="{9ACEAD75-777E-DD0E-4071-5545E53E420E}"/>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Arrow: Pentagon 91">
              <a:extLst>
                <a:ext uri="{FF2B5EF4-FFF2-40B4-BE49-F238E27FC236}">
                  <a16:creationId xmlns:a16="http://schemas.microsoft.com/office/drawing/2014/main" id="{67E86036-B3EA-5920-04A0-4A288D6D6D66}"/>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row: Pentagon 92">
              <a:extLst>
                <a:ext uri="{FF2B5EF4-FFF2-40B4-BE49-F238E27FC236}">
                  <a16:creationId xmlns:a16="http://schemas.microsoft.com/office/drawing/2014/main" id="{44A08EF2-929C-66D8-2117-AEAF6E6431E0}"/>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Arrow: Pentagon 93">
              <a:extLst>
                <a:ext uri="{FF2B5EF4-FFF2-40B4-BE49-F238E27FC236}">
                  <a16:creationId xmlns:a16="http://schemas.microsoft.com/office/drawing/2014/main" id="{E95E3DD2-8BC8-2780-5A3F-689B6EB14FCB}"/>
                </a:ext>
              </a:extLst>
            </p:cNvPr>
            <p:cNvSpPr/>
            <p:nvPr/>
          </p:nvSpPr>
          <p:spPr>
            <a:xfrm>
              <a:off x="1486598" y="5590499"/>
              <a:ext cx="471226" cy="205081"/>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Arrow: Pentagon 94">
              <a:extLst>
                <a:ext uri="{FF2B5EF4-FFF2-40B4-BE49-F238E27FC236}">
                  <a16:creationId xmlns:a16="http://schemas.microsoft.com/office/drawing/2014/main" id="{E82D4A87-D57D-90EF-4F55-1206883EBEC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8AFD3FB8-0956-843D-8CEA-868A136B3488}"/>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98" name="TextBox 97">
              <a:extLst>
                <a:ext uri="{FF2B5EF4-FFF2-40B4-BE49-F238E27FC236}">
                  <a16:creationId xmlns:a16="http://schemas.microsoft.com/office/drawing/2014/main" id="{4F13F1E3-9D45-995C-69AA-C4E5B3FC3850}"/>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99" name="TextBox 98">
              <a:extLst>
                <a:ext uri="{FF2B5EF4-FFF2-40B4-BE49-F238E27FC236}">
                  <a16:creationId xmlns:a16="http://schemas.microsoft.com/office/drawing/2014/main" id="{AEEF1252-38F9-ADA1-2513-E67A8BDB3FDA}"/>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100" name="TextBox 99">
              <a:extLst>
                <a:ext uri="{FF2B5EF4-FFF2-40B4-BE49-F238E27FC236}">
                  <a16:creationId xmlns:a16="http://schemas.microsoft.com/office/drawing/2014/main" id="{1D333202-B4F9-3290-8D2C-E9BE77FD1132}"/>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101" name="TextBox 100">
              <a:extLst>
                <a:ext uri="{FF2B5EF4-FFF2-40B4-BE49-F238E27FC236}">
                  <a16:creationId xmlns:a16="http://schemas.microsoft.com/office/drawing/2014/main" id="{97D69D7E-0A23-B60C-49C1-3F525624265F}"/>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102" name="TextBox 101">
              <a:extLst>
                <a:ext uri="{FF2B5EF4-FFF2-40B4-BE49-F238E27FC236}">
                  <a16:creationId xmlns:a16="http://schemas.microsoft.com/office/drawing/2014/main" id="{25681F87-1067-8535-E7A5-B67D3A788B73}"/>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103" name="TextBox 102">
              <a:extLst>
                <a:ext uri="{FF2B5EF4-FFF2-40B4-BE49-F238E27FC236}">
                  <a16:creationId xmlns:a16="http://schemas.microsoft.com/office/drawing/2014/main" id="{CB036A23-2E91-2513-217A-5368B08786DB}"/>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105" name="TextBox 104">
              <a:extLst>
                <a:ext uri="{FF2B5EF4-FFF2-40B4-BE49-F238E27FC236}">
                  <a16:creationId xmlns:a16="http://schemas.microsoft.com/office/drawing/2014/main" id="{B5DFCD8B-34D0-3638-D3EA-CE9BC6C5FEDF}"/>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106" name="TextBox 105">
              <a:extLst>
                <a:ext uri="{FF2B5EF4-FFF2-40B4-BE49-F238E27FC236}">
                  <a16:creationId xmlns:a16="http://schemas.microsoft.com/office/drawing/2014/main" id="{7C755EF8-CED2-784B-C497-D39C0D15138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107" name="TextBox 106">
              <a:extLst>
                <a:ext uri="{FF2B5EF4-FFF2-40B4-BE49-F238E27FC236}">
                  <a16:creationId xmlns:a16="http://schemas.microsoft.com/office/drawing/2014/main" id="{2AC9397C-358A-4FC3-75DE-D2DB084E5504}"/>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108" name="TextBox 107">
              <a:extLst>
                <a:ext uri="{FF2B5EF4-FFF2-40B4-BE49-F238E27FC236}">
                  <a16:creationId xmlns:a16="http://schemas.microsoft.com/office/drawing/2014/main" id="{F838C327-36C2-9161-EA78-94717DD3795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109" name="TextBox 108">
              <a:extLst>
                <a:ext uri="{FF2B5EF4-FFF2-40B4-BE49-F238E27FC236}">
                  <a16:creationId xmlns:a16="http://schemas.microsoft.com/office/drawing/2014/main" id="{A16BBE41-C76C-F760-26BB-1718BB1AC881}"/>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110" name="TextBox 109">
              <a:extLst>
                <a:ext uri="{FF2B5EF4-FFF2-40B4-BE49-F238E27FC236}">
                  <a16:creationId xmlns:a16="http://schemas.microsoft.com/office/drawing/2014/main" id="{1598DA52-FF0A-B116-3612-C6A5B925C873}"/>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111" name="TextBox 110">
              <a:extLst>
                <a:ext uri="{FF2B5EF4-FFF2-40B4-BE49-F238E27FC236}">
                  <a16:creationId xmlns:a16="http://schemas.microsoft.com/office/drawing/2014/main" id="{1EA3499E-A738-B9F7-A752-535617E9C445}"/>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112" name="Rectangle 111">
              <a:extLst>
                <a:ext uri="{FF2B5EF4-FFF2-40B4-BE49-F238E27FC236}">
                  <a16:creationId xmlns:a16="http://schemas.microsoft.com/office/drawing/2014/main" id="{C5DDDF20-75EA-4AC8-E872-C231CC4DB45F}"/>
                </a:ext>
              </a:extLst>
            </p:cNvPr>
            <p:cNvSpPr/>
            <p:nvPr/>
          </p:nvSpPr>
          <p:spPr>
            <a:xfrm>
              <a:off x="1295868" y="3925317"/>
              <a:ext cx="190726" cy="2340847"/>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D2E3D525-2954-1F1D-7F14-2BD83C9FD611}"/>
                </a:ext>
              </a:extLst>
            </p:cNvPr>
            <p:cNvSpPr/>
            <p:nvPr/>
          </p:nvSpPr>
          <p:spPr>
            <a:xfrm>
              <a:off x="2412220" y="3925317"/>
              <a:ext cx="179513" cy="2340848"/>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53385857-ACA0-B0A8-6DB0-4E10D0D9901D}"/>
                </a:ext>
              </a:extLst>
            </p:cNvPr>
            <p:cNvSpPr txBox="1"/>
            <p:nvPr/>
          </p:nvSpPr>
          <p:spPr>
            <a:xfrm>
              <a:off x="1248182" y="3577187"/>
              <a:ext cx="361834" cy="338554"/>
            </a:xfrm>
            <a:prstGeom prst="rect">
              <a:avLst/>
            </a:prstGeom>
            <a:noFill/>
          </p:spPr>
          <p:txBody>
            <a:bodyPr wrap="square" rtlCol="0">
              <a:spAutoFit/>
            </a:bodyPr>
            <a:lstStyle/>
            <a:p>
              <a:r>
                <a:rPr lang="en-US" sz="1600">
                  <a:solidFill>
                    <a:schemeClr val="bg1"/>
                  </a:solidFill>
                </a:rPr>
                <a:t>5’</a:t>
              </a:r>
            </a:p>
          </p:txBody>
        </p:sp>
        <p:sp>
          <p:nvSpPr>
            <p:cNvPr id="115" name="TextBox 114">
              <a:extLst>
                <a:ext uri="{FF2B5EF4-FFF2-40B4-BE49-F238E27FC236}">
                  <a16:creationId xmlns:a16="http://schemas.microsoft.com/office/drawing/2014/main" id="{38640808-79CC-A91D-7816-F681990E3EB9}"/>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116" name="TextBox 115">
              <a:extLst>
                <a:ext uri="{FF2B5EF4-FFF2-40B4-BE49-F238E27FC236}">
                  <a16:creationId xmlns:a16="http://schemas.microsoft.com/office/drawing/2014/main" id="{037D9579-381D-7E2D-DCF2-CDC3D210E170}"/>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117" name="TextBox 116">
              <a:extLst>
                <a:ext uri="{FF2B5EF4-FFF2-40B4-BE49-F238E27FC236}">
                  <a16:creationId xmlns:a16="http://schemas.microsoft.com/office/drawing/2014/main" id="{0D7E39FB-CAB1-F034-6C22-EFA69160D8A6}"/>
                </a:ext>
              </a:extLst>
            </p:cNvPr>
            <p:cNvSpPr txBox="1"/>
            <p:nvPr/>
          </p:nvSpPr>
          <p:spPr>
            <a:xfrm>
              <a:off x="2349686" y="3579216"/>
              <a:ext cx="361834" cy="338554"/>
            </a:xfrm>
            <a:prstGeom prst="rect">
              <a:avLst/>
            </a:prstGeom>
            <a:noFill/>
          </p:spPr>
          <p:txBody>
            <a:bodyPr wrap="square" rtlCol="0">
              <a:spAutoFit/>
            </a:bodyPr>
            <a:lstStyle/>
            <a:p>
              <a:r>
                <a:rPr lang="en-US" sz="1600">
                  <a:solidFill>
                    <a:schemeClr val="bg1"/>
                  </a:solidFill>
                </a:rPr>
                <a:t>3’</a:t>
              </a:r>
            </a:p>
          </p:txBody>
        </p:sp>
      </p:grpSp>
      <p:grpSp>
        <p:nvGrpSpPr>
          <p:cNvPr id="274" name="Group 273">
            <a:extLst>
              <a:ext uri="{FF2B5EF4-FFF2-40B4-BE49-F238E27FC236}">
                <a16:creationId xmlns:a16="http://schemas.microsoft.com/office/drawing/2014/main" id="{9FCE065C-0650-7C27-359F-9AA34D1F1898}"/>
              </a:ext>
            </a:extLst>
          </p:cNvPr>
          <p:cNvGrpSpPr/>
          <p:nvPr/>
        </p:nvGrpSpPr>
        <p:grpSpPr>
          <a:xfrm>
            <a:off x="5357490" y="1169564"/>
            <a:ext cx="1518851" cy="3574716"/>
            <a:chOff x="1207512" y="3029150"/>
            <a:chExt cx="1518851" cy="3574716"/>
          </a:xfrm>
        </p:grpSpPr>
        <p:sp>
          <p:nvSpPr>
            <p:cNvPr id="275" name="Rectangle 274">
              <a:extLst>
                <a:ext uri="{FF2B5EF4-FFF2-40B4-BE49-F238E27FC236}">
                  <a16:creationId xmlns:a16="http://schemas.microsoft.com/office/drawing/2014/main" id="{397AE7F5-D9DC-9D66-812A-159FF3E22876}"/>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a:extLst>
                <a:ext uri="{FF2B5EF4-FFF2-40B4-BE49-F238E27FC236}">
                  <a16:creationId xmlns:a16="http://schemas.microsoft.com/office/drawing/2014/main" id="{EB3CC7C4-E5BF-ACBA-770C-7F789E69F6B6}"/>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a:extLst>
                <a:ext uri="{FF2B5EF4-FFF2-40B4-BE49-F238E27FC236}">
                  <a16:creationId xmlns:a16="http://schemas.microsoft.com/office/drawing/2014/main" id="{14045FA1-C37D-5552-57C6-85211CF90C7D}"/>
                </a:ext>
              </a:extLst>
            </p:cNvPr>
            <p:cNvSpPr/>
            <p:nvPr/>
          </p:nvSpPr>
          <p:spPr>
            <a:xfrm>
              <a:off x="1480991" y="443736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a:extLst>
                <a:ext uri="{FF2B5EF4-FFF2-40B4-BE49-F238E27FC236}">
                  <a16:creationId xmlns:a16="http://schemas.microsoft.com/office/drawing/2014/main" id="{567A27B2-6FBD-F51B-FE6D-8888D716BE24}"/>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a:extLst>
                <a:ext uri="{FF2B5EF4-FFF2-40B4-BE49-F238E27FC236}">
                  <a16:creationId xmlns:a16="http://schemas.microsoft.com/office/drawing/2014/main" id="{FBE94D90-2CA7-79F2-47FC-EF8D18057588}"/>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a:extLst>
                <a:ext uri="{FF2B5EF4-FFF2-40B4-BE49-F238E27FC236}">
                  <a16:creationId xmlns:a16="http://schemas.microsoft.com/office/drawing/2014/main" id="{3EE7CB77-FC23-7E4C-2184-1462C74E3AC4}"/>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A98682E7-E838-C1DA-D2E8-F3D9DE6F895C}"/>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6D3F95BD-E929-7DC0-E9F7-994059B2D200}"/>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Arrow: Pentagon 282">
              <a:extLst>
                <a:ext uri="{FF2B5EF4-FFF2-40B4-BE49-F238E27FC236}">
                  <a16:creationId xmlns:a16="http://schemas.microsoft.com/office/drawing/2014/main" id="{72755F03-F85D-F470-DD07-7E51768AEB01}"/>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Arrow: Pentagon 283">
              <a:extLst>
                <a:ext uri="{FF2B5EF4-FFF2-40B4-BE49-F238E27FC236}">
                  <a16:creationId xmlns:a16="http://schemas.microsoft.com/office/drawing/2014/main" id="{444EF04A-281F-C857-8F37-C768212D97AE}"/>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Arrow: Pentagon 284">
              <a:extLst>
                <a:ext uri="{FF2B5EF4-FFF2-40B4-BE49-F238E27FC236}">
                  <a16:creationId xmlns:a16="http://schemas.microsoft.com/office/drawing/2014/main" id="{A81CD433-F92A-CFE3-24C5-DB41AF031F65}"/>
                </a:ext>
              </a:extLst>
            </p:cNvPr>
            <p:cNvSpPr/>
            <p:nvPr/>
          </p:nvSpPr>
          <p:spPr>
            <a:xfrm>
              <a:off x="1480989" y="4438440"/>
              <a:ext cx="476835" cy="20756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Arrow: Pentagon 285">
              <a:extLst>
                <a:ext uri="{FF2B5EF4-FFF2-40B4-BE49-F238E27FC236}">
                  <a16:creationId xmlns:a16="http://schemas.microsoft.com/office/drawing/2014/main" id="{B68FAF6F-30EC-3B1A-B1C1-419294E4C3A8}"/>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Arrow: Pentagon 286">
              <a:extLst>
                <a:ext uri="{FF2B5EF4-FFF2-40B4-BE49-F238E27FC236}">
                  <a16:creationId xmlns:a16="http://schemas.microsoft.com/office/drawing/2014/main" id="{5FFB9F74-53AF-481C-2000-DC95D2DC53B9}"/>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Arrow: Pentagon 287">
              <a:extLst>
                <a:ext uri="{FF2B5EF4-FFF2-40B4-BE49-F238E27FC236}">
                  <a16:creationId xmlns:a16="http://schemas.microsoft.com/office/drawing/2014/main" id="{755CEF4A-6F6A-BC11-7D4A-474371A4A6AD}"/>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Arrow: Pentagon 288">
              <a:extLst>
                <a:ext uri="{FF2B5EF4-FFF2-40B4-BE49-F238E27FC236}">
                  <a16:creationId xmlns:a16="http://schemas.microsoft.com/office/drawing/2014/main" id="{21BCECE8-3E99-D213-0C67-05F41E04310C}"/>
                </a:ext>
              </a:extLst>
            </p:cNvPr>
            <p:cNvSpPr/>
            <p:nvPr/>
          </p:nvSpPr>
          <p:spPr>
            <a:xfrm>
              <a:off x="1486598" y="5594044"/>
              <a:ext cx="471226"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Arrow: Pentagon 289">
              <a:extLst>
                <a:ext uri="{FF2B5EF4-FFF2-40B4-BE49-F238E27FC236}">
                  <a16:creationId xmlns:a16="http://schemas.microsoft.com/office/drawing/2014/main" id="{2E1C6F27-835F-2E5B-7841-D703A066912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Box 290">
              <a:extLst>
                <a:ext uri="{FF2B5EF4-FFF2-40B4-BE49-F238E27FC236}">
                  <a16:creationId xmlns:a16="http://schemas.microsoft.com/office/drawing/2014/main" id="{D17D10AA-2618-4E58-5641-DAABE84DDFBE}"/>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292" name="TextBox 291">
              <a:extLst>
                <a:ext uri="{FF2B5EF4-FFF2-40B4-BE49-F238E27FC236}">
                  <a16:creationId xmlns:a16="http://schemas.microsoft.com/office/drawing/2014/main" id="{1A350AE6-E52A-B718-7E9C-96B0FEA6A08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293" name="TextBox 292">
              <a:extLst>
                <a:ext uri="{FF2B5EF4-FFF2-40B4-BE49-F238E27FC236}">
                  <a16:creationId xmlns:a16="http://schemas.microsoft.com/office/drawing/2014/main" id="{D2312356-6D21-2932-B50C-79DB83790E67}"/>
                </a:ext>
              </a:extLst>
            </p:cNvPr>
            <p:cNvSpPr txBox="1"/>
            <p:nvPr/>
          </p:nvSpPr>
          <p:spPr>
            <a:xfrm>
              <a:off x="1509038" y="4362658"/>
              <a:ext cx="291711" cy="338554"/>
            </a:xfrm>
            <a:prstGeom prst="rect">
              <a:avLst/>
            </a:prstGeom>
            <a:noFill/>
          </p:spPr>
          <p:txBody>
            <a:bodyPr wrap="square" rtlCol="0">
              <a:spAutoFit/>
            </a:bodyPr>
            <a:lstStyle/>
            <a:p>
              <a:r>
                <a:rPr lang="en-US" sz="1600" b="1"/>
                <a:t>A</a:t>
              </a:r>
            </a:p>
          </p:txBody>
        </p:sp>
        <p:sp>
          <p:nvSpPr>
            <p:cNvPr id="294" name="TextBox 293">
              <a:extLst>
                <a:ext uri="{FF2B5EF4-FFF2-40B4-BE49-F238E27FC236}">
                  <a16:creationId xmlns:a16="http://schemas.microsoft.com/office/drawing/2014/main" id="{0DBC2834-D61D-80BB-C5C5-BDB4A26DA12B}"/>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295" name="TextBox 294">
              <a:extLst>
                <a:ext uri="{FF2B5EF4-FFF2-40B4-BE49-F238E27FC236}">
                  <a16:creationId xmlns:a16="http://schemas.microsoft.com/office/drawing/2014/main" id="{55C5CEBE-E896-AEC1-1F3E-B4EEF068D4DA}"/>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296" name="TextBox 295">
              <a:extLst>
                <a:ext uri="{FF2B5EF4-FFF2-40B4-BE49-F238E27FC236}">
                  <a16:creationId xmlns:a16="http://schemas.microsoft.com/office/drawing/2014/main" id="{B50A99AC-047F-4A9A-F9BA-F5BD5191B2F3}"/>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297" name="TextBox 296">
              <a:extLst>
                <a:ext uri="{FF2B5EF4-FFF2-40B4-BE49-F238E27FC236}">
                  <a16:creationId xmlns:a16="http://schemas.microsoft.com/office/drawing/2014/main" id="{7CDFC939-0786-4D68-76F7-D1120A646C85}"/>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298" name="TextBox 297">
              <a:extLst>
                <a:ext uri="{FF2B5EF4-FFF2-40B4-BE49-F238E27FC236}">
                  <a16:creationId xmlns:a16="http://schemas.microsoft.com/office/drawing/2014/main" id="{F67CB957-BEA6-5CE0-2EC2-CC3C5A303358}"/>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299" name="TextBox 298">
              <a:extLst>
                <a:ext uri="{FF2B5EF4-FFF2-40B4-BE49-F238E27FC236}">
                  <a16:creationId xmlns:a16="http://schemas.microsoft.com/office/drawing/2014/main" id="{B3C84106-8F49-0896-DAB7-57DA0E4AB4E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00" name="TextBox 299">
              <a:extLst>
                <a:ext uri="{FF2B5EF4-FFF2-40B4-BE49-F238E27FC236}">
                  <a16:creationId xmlns:a16="http://schemas.microsoft.com/office/drawing/2014/main" id="{B8673A8F-B4C2-057D-28DD-0FC0A7F04F23}"/>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01" name="TextBox 300">
              <a:extLst>
                <a:ext uri="{FF2B5EF4-FFF2-40B4-BE49-F238E27FC236}">
                  <a16:creationId xmlns:a16="http://schemas.microsoft.com/office/drawing/2014/main" id="{26FAC221-81C6-E610-F781-E682D9C2EC01}"/>
                </a:ext>
              </a:extLst>
            </p:cNvPr>
            <p:cNvSpPr txBox="1"/>
            <p:nvPr/>
          </p:nvSpPr>
          <p:spPr>
            <a:xfrm>
              <a:off x="2072820" y="4362658"/>
              <a:ext cx="291711" cy="338554"/>
            </a:xfrm>
            <a:prstGeom prst="rect">
              <a:avLst/>
            </a:prstGeom>
            <a:noFill/>
          </p:spPr>
          <p:txBody>
            <a:bodyPr wrap="square" rtlCol="0">
              <a:spAutoFit/>
            </a:bodyPr>
            <a:lstStyle/>
            <a:p>
              <a:r>
                <a:rPr lang="en-US" sz="1600" b="1"/>
                <a:t>T</a:t>
              </a:r>
            </a:p>
          </p:txBody>
        </p:sp>
        <p:sp>
          <p:nvSpPr>
            <p:cNvPr id="302" name="TextBox 301">
              <a:extLst>
                <a:ext uri="{FF2B5EF4-FFF2-40B4-BE49-F238E27FC236}">
                  <a16:creationId xmlns:a16="http://schemas.microsoft.com/office/drawing/2014/main" id="{8E411B66-F6C6-77B6-29E5-343FAB4C57F0}"/>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03" name="TextBox 302">
              <a:extLst>
                <a:ext uri="{FF2B5EF4-FFF2-40B4-BE49-F238E27FC236}">
                  <a16:creationId xmlns:a16="http://schemas.microsoft.com/office/drawing/2014/main" id="{09BA1731-4F02-390F-FCC7-A0F6BCABD0CD}"/>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04" name="TextBox 303">
              <a:extLst>
                <a:ext uri="{FF2B5EF4-FFF2-40B4-BE49-F238E27FC236}">
                  <a16:creationId xmlns:a16="http://schemas.microsoft.com/office/drawing/2014/main" id="{AC5AE443-56A4-6C86-58CB-2AB2852285A7}"/>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05" name="TextBox 304">
              <a:extLst>
                <a:ext uri="{FF2B5EF4-FFF2-40B4-BE49-F238E27FC236}">
                  <a16:creationId xmlns:a16="http://schemas.microsoft.com/office/drawing/2014/main" id="{38345157-8ADA-9841-010F-3B95EBC10F45}"/>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06" name="TextBox 305">
              <a:extLst>
                <a:ext uri="{FF2B5EF4-FFF2-40B4-BE49-F238E27FC236}">
                  <a16:creationId xmlns:a16="http://schemas.microsoft.com/office/drawing/2014/main" id="{8001B8D3-D452-0276-DD9D-31BCF9CA543B}"/>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07" name="Rectangle 306">
              <a:extLst>
                <a:ext uri="{FF2B5EF4-FFF2-40B4-BE49-F238E27FC236}">
                  <a16:creationId xmlns:a16="http://schemas.microsoft.com/office/drawing/2014/main" id="{4709A206-A529-2AD5-63EA-EFAF3BFACBCE}"/>
                </a:ext>
              </a:extLst>
            </p:cNvPr>
            <p:cNvSpPr/>
            <p:nvPr/>
          </p:nvSpPr>
          <p:spPr>
            <a:xfrm>
              <a:off x="1295868" y="3367704"/>
              <a:ext cx="185114" cy="2898461"/>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A3802337-5686-AB0B-D30A-67A68CF09626}"/>
                </a:ext>
              </a:extLst>
            </p:cNvPr>
            <p:cNvSpPr/>
            <p:nvPr/>
          </p:nvSpPr>
          <p:spPr>
            <a:xfrm>
              <a:off x="2412220" y="3360864"/>
              <a:ext cx="179518" cy="2905301"/>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TextBox 308">
              <a:extLst>
                <a:ext uri="{FF2B5EF4-FFF2-40B4-BE49-F238E27FC236}">
                  <a16:creationId xmlns:a16="http://schemas.microsoft.com/office/drawing/2014/main" id="{09C094BB-AE81-EC57-EE7D-35FF73C80AF7}"/>
                </a:ext>
              </a:extLst>
            </p:cNvPr>
            <p:cNvSpPr txBox="1"/>
            <p:nvPr/>
          </p:nvSpPr>
          <p:spPr>
            <a:xfrm>
              <a:off x="1248182" y="3044888"/>
              <a:ext cx="361834" cy="338554"/>
            </a:xfrm>
            <a:prstGeom prst="rect">
              <a:avLst/>
            </a:prstGeom>
            <a:noFill/>
          </p:spPr>
          <p:txBody>
            <a:bodyPr wrap="square" rtlCol="0">
              <a:spAutoFit/>
            </a:bodyPr>
            <a:lstStyle/>
            <a:p>
              <a:r>
                <a:rPr lang="en-US" sz="1600">
                  <a:solidFill>
                    <a:schemeClr val="bg1"/>
                  </a:solidFill>
                </a:rPr>
                <a:t>5’</a:t>
              </a:r>
            </a:p>
          </p:txBody>
        </p:sp>
        <p:sp>
          <p:nvSpPr>
            <p:cNvPr id="310" name="TextBox 309">
              <a:extLst>
                <a:ext uri="{FF2B5EF4-FFF2-40B4-BE49-F238E27FC236}">
                  <a16:creationId xmlns:a16="http://schemas.microsoft.com/office/drawing/2014/main" id="{706B8F9B-0837-9D6E-1D06-AF77C54FDC9A}"/>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11" name="TextBox 310">
              <a:extLst>
                <a:ext uri="{FF2B5EF4-FFF2-40B4-BE49-F238E27FC236}">
                  <a16:creationId xmlns:a16="http://schemas.microsoft.com/office/drawing/2014/main" id="{78902442-68C9-3FC2-6288-CAC52295D8DB}"/>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12" name="TextBox 311">
              <a:extLst>
                <a:ext uri="{FF2B5EF4-FFF2-40B4-BE49-F238E27FC236}">
                  <a16:creationId xmlns:a16="http://schemas.microsoft.com/office/drawing/2014/main" id="{3F50C9C2-2EA5-2B76-D96C-1B923788C72E}"/>
                </a:ext>
              </a:extLst>
            </p:cNvPr>
            <p:cNvSpPr txBox="1"/>
            <p:nvPr/>
          </p:nvSpPr>
          <p:spPr>
            <a:xfrm>
              <a:off x="2364529" y="3029150"/>
              <a:ext cx="361834" cy="338554"/>
            </a:xfrm>
            <a:prstGeom prst="rect">
              <a:avLst/>
            </a:prstGeom>
            <a:noFill/>
          </p:spPr>
          <p:txBody>
            <a:bodyPr wrap="square" rtlCol="0">
              <a:spAutoFit/>
            </a:bodyPr>
            <a:lstStyle/>
            <a:p>
              <a:r>
                <a:rPr lang="en-US" sz="1600">
                  <a:solidFill>
                    <a:schemeClr val="bg1"/>
                  </a:solidFill>
                </a:rPr>
                <a:t>3’</a:t>
              </a:r>
            </a:p>
          </p:txBody>
        </p:sp>
        <p:sp>
          <p:nvSpPr>
            <p:cNvPr id="313" name="Rectangle 312">
              <a:extLst>
                <a:ext uri="{FF2B5EF4-FFF2-40B4-BE49-F238E27FC236}">
                  <a16:creationId xmlns:a16="http://schemas.microsoft.com/office/drawing/2014/main" id="{8729D02B-B514-87F5-1EA9-4634DB644CB7}"/>
                </a:ext>
              </a:extLst>
            </p:cNvPr>
            <p:cNvSpPr/>
            <p:nvPr/>
          </p:nvSpPr>
          <p:spPr>
            <a:xfrm>
              <a:off x="1482388" y="3568680"/>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Arrow: Pentagon 313">
              <a:extLst>
                <a:ext uri="{FF2B5EF4-FFF2-40B4-BE49-F238E27FC236}">
                  <a16:creationId xmlns:a16="http://schemas.microsoft.com/office/drawing/2014/main" id="{0283532E-0D67-248B-C4C4-D29096E91B16}"/>
                </a:ext>
              </a:extLst>
            </p:cNvPr>
            <p:cNvSpPr/>
            <p:nvPr/>
          </p:nvSpPr>
          <p:spPr>
            <a:xfrm flipH="1">
              <a:off x="1959217" y="3565931"/>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1B0E4FAA-1B04-7B85-B940-A36822CB7E2D}"/>
                </a:ext>
              </a:extLst>
            </p:cNvPr>
            <p:cNvSpPr txBox="1"/>
            <p:nvPr/>
          </p:nvSpPr>
          <p:spPr>
            <a:xfrm>
              <a:off x="1509038" y="3504218"/>
              <a:ext cx="291711" cy="338554"/>
            </a:xfrm>
            <a:prstGeom prst="rect">
              <a:avLst/>
            </a:prstGeom>
            <a:noFill/>
          </p:spPr>
          <p:txBody>
            <a:bodyPr wrap="square" rtlCol="0">
              <a:spAutoFit/>
            </a:bodyPr>
            <a:lstStyle/>
            <a:p>
              <a:r>
                <a:rPr lang="en-US" sz="1600" b="1"/>
                <a:t>T</a:t>
              </a:r>
            </a:p>
          </p:txBody>
        </p:sp>
        <p:sp>
          <p:nvSpPr>
            <p:cNvPr id="316" name="TextBox 315">
              <a:extLst>
                <a:ext uri="{FF2B5EF4-FFF2-40B4-BE49-F238E27FC236}">
                  <a16:creationId xmlns:a16="http://schemas.microsoft.com/office/drawing/2014/main" id="{074A0D15-6FAE-0CB2-ABBA-147E901643F6}"/>
                </a:ext>
              </a:extLst>
            </p:cNvPr>
            <p:cNvSpPr txBox="1"/>
            <p:nvPr/>
          </p:nvSpPr>
          <p:spPr>
            <a:xfrm>
              <a:off x="2072820" y="3504218"/>
              <a:ext cx="291711" cy="338554"/>
            </a:xfrm>
            <a:prstGeom prst="rect">
              <a:avLst/>
            </a:prstGeom>
            <a:noFill/>
          </p:spPr>
          <p:txBody>
            <a:bodyPr wrap="square" rtlCol="0">
              <a:spAutoFit/>
            </a:bodyPr>
            <a:lstStyle/>
            <a:p>
              <a:r>
                <a:rPr lang="en-US" sz="1600" b="1"/>
                <a:t>A</a:t>
              </a:r>
            </a:p>
          </p:txBody>
        </p:sp>
      </p:grpSp>
      <p:grpSp>
        <p:nvGrpSpPr>
          <p:cNvPr id="317" name="Group 316">
            <a:extLst>
              <a:ext uri="{FF2B5EF4-FFF2-40B4-BE49-F238E27FC236}">
                <a16:creationId xmlns:a16="http://schemas.microsoft.com/office/drawing/2014/main" id="{43F01CB6-9933-419D-4ECA-14135C6BB9A2}"/>
              </a:ext>
            </a:extLst>
          </p:cNvPr>
          <p:cNvGrpSpPr/>
          <p:nvPr/>
        </p:nvGrpSpPr>
        <p:grpSpPr>
          <a:xfrm>
            <a:off x="9275252" y="1304410"/>
            <a:ext cx="1518851" cy="3266176"/>
            <a:chOff x="1207512" y="3337690"/>
            <a:chExt cx="1518851" cy="3266176"/>
          </a:xfrm>
        </p:grpSpPr>
        <p:sp>
          <p:nvSpPr>
            <p:cNvPr id="318" name="Rectangle 317">
              <a:extLst>
                <a:ext uri="{FF2B5EF4-FFF2-40B4-BE49-F238E27FC236}">
                  <a16:creationId xmlns:a16="http://schemas.microsoft.com/office/drawing/2014/main" id="{02BCB0E4-2DF9-B457-1D47-011491507634}"/>
                </a:ext>
              </a:extLst>
            </p:cNvPr>
            <p:cNvSpPr/>
            <p:nvPr/>
          </p:nvSpPr>
          <p:spPr>
            <a:xfrm>
              <a:off x="1480992" y="3859553"/>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96AC38DC-28E8-8873-A698-70225C559A70}"/>
                </a:ext>
              </a:extLst>
            </p:cNvPr>
            <p:cNvSpPr/>
            <p:nvPr/>
          </p:nvSpPr>
          <p:spPr>
            <a:xfrm>
              <a:off x="1480991" y="4148458"/>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D9A22AD8-63E3-390B-CD03-D8F9954B5ED1}"/>
                </a:ext>
              </a:extLst>
            </p:cNvPr>
            <p:cNvSpPr/>
            <p:nvPr/>
          </p:nvSpPr>
          <p:spPr>
            <a:xfrm>
              <a:off x="1480991" y="4437363"/>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9B47250-5CF8-B7BD-FA18-4E8FAF3B8ACE}"/>
                </a:ext>
              </a:extLst>
            </p:cNvPr>
            <p:cNvSpPr/>
            <p:nvPr/>
          </p:nvSpPr>
          <p:spPr>
            <a:xfrm>
              <a:off x="1480991" y="4723785"/>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a:extLst>
                <a:ext uri="{FF2B5EF4-FFF2-40B4-BE49-F238E27FC236}">
                  <a16:creationId xmlns:a16="http://schemas.microsoft.com/office/drawing/2014/main" id="{58D29907-FFEF-6652-44B9-C1F7C1C4E367}"/>
                </a:ext>
              </a:extLst>
            </p:cNvPr>
            <p:cNvSpPr/>
            <p:nvPr/>
          </p:nvSpPr>
          <p:spPr>
            <a:xfrm>
              <a:off x="1480992" y="5010207"/>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a:extLst>
                <a:ext uri="{FF2B5EF4-FFF2-40B4-BE49-F238E27FC236}">
                  <a16:creationId xmlns:a16="http://schemas.microsoft.com/office/drawing/2014/main" id="{528A9CF2-13AC-E87A-896C-A7DCB0D02517}"/>
                </a:ext>
              </a:extLst>
            </p:cNvPr>
            <p:cNvSpPr/>
            <p:nvPr/>
          </p:nvSpPr>
          <p:spPr>
            <a:xfrm>
              <a:off x="1480991" y="5299112"/>
              <a:ext cx="931229" cy="207564"/>
            </a:xfrm>
            <a:prstGeom prst="rect">
              <a:avLst/>
            </a:prstGeom>
            <a:solidFill>
              <a:srgbClr val="975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a:extLst>
                <a:ext uri="{FF2B5EF4-FFF2-40B4-BE49-F238E27FC236}">
                  <a16:creationId xmlns:a16="http://schemas.microsoft.com/office/drawing/2014/main" id="{5AFF7D6D-641B-7903-EDFE-043012A98C67}"/>
                </a:ext>
              </a:extLst>
            </p:cNvPr>
            <p:cNvSpPr/>
            <p:nvPr/>
          </p:nvSpPr>
          <p:spPr>
            <a:xfrm>
              <a:off x="1480991" y="5588017"/>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1EDBAA90-223A-90CF-8319-F277F20A795C}"/>
                </a:ext>
              </a:extLst>
            </p:cNvPr>
            <p:cNvSpPr/>
            <p:nvPr/>
          </p:nvSpPr>
          <p:spPr>
            <a:xfrm>
              <a:off x="1480991" y="5874439"/>
              <a:ext cx="931229" cy="207564"/>
            </a:xfrm>
            <a:prstGeom prst="rect">
              <a:avLst/>
            </a:prstGeom>
            <a:solidFill>
              <a:srgbClr val="77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Arrow: Pentagon 325">
              <a:extLst>
                <a:ext uri="{FF2B5EF4-FFF2-40B4-BE49-F238E27FC236}">
                  <a16:creationId xmlns:a16="http://schemas.microsoft.com/office/drawing/2014/main" id="{5C2EF0E1-C8B2-B73A-C038-5D448A93ADCF}"/>
                </a:ext>
              </a:extLst>
            </p:cNvPr>
            <p:cNvSpPr/>
            <p:nvPr/>
          </p:nvSpPr>
          <p:spPr>
            <a:xfrm flipH="1">
              <a:off x="1957821" y="3856804"/>
              <a:ext cx="454393" cy="207844"/>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Arrow: Pentagon 326">
              <a:extLst>
                <a:ext uri="{FF2B5EF4-FFF2-40B4-BE49-F238E27FC236}">
                  <a16:creationId xmlns:a16="http://schemas.microsoft.com/office/drawing/2014/main" id="{A961D16B-E1DB-BADC-0D34-8DC75141C0EF}"/>
                </a:ext>
              </a:extLst>
            </p:cNvPr>
            <p:cNvSpPr/>
            <p:nvPr/>
          </p:nvSpPr>
          <p:spPr>
            <a:xfrm flipH="1">
              <a:off x="1969047" y="4153308"/>
              <a:ext cx="454393" cy="206603"/>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Arrow: Pentagon 327">
              <a:extLst>
                <a:ext uri="{FF2B5EF4-FFF2-40B4-BE49-F238E27FC236}">
                  <a16:creationId xmlns:a16="http://schemas.microsoft.com/office/drawing/2014/main" id="{ED71DC93-1F6F-9A07-DEEE-6D7D1E8883B4}"/>
                </a:ext>
              </a:extLst>
            </p:cNvPr>
            <p:cNvSpPr/>
            <p:nvPr/>
          </p:nvSpPr>
          <p:spPr>
            <a:xfrm>
              <a:off x="1480989" y="4438440"/>
              <a:ext cx="476835" cy="207564"/>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Arrow: Pentagon 328">
              <a:extLst>
                <a:ext uri="{FF2B5EF4-FFF2-40B4-BE49-F238E27FC236}">
                  <a16:creationId xmlns:a16="http://schemas.microsoft.com/office/drawing/2014/main" id="{B7CAD63B-51E0-E570-D756-9C6F1791ACA4}"/>
                </a:ext>
              </a:extLst>
            </p:cNvPr>
            <p:cNvSpPr/>
            <p:nvPr/>
          </p:nvSpPr>
          <p:spPr>
            <a:xfrm>
              <a:off x="1480990" y="4723784"/>
              <a:ext cx="476834" cy="204580"/>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Arrow: Pentagon 329">
              <a:extLst>
                <a:ext uri="{FF2B5EF4-FFF2-40B4-BE49-F238E27FC236}">
                  <a16:creationId xmlns:a16="http://schemas.microsoft.com/office/drawing/2014/main" id="{C4A4ECBC-E98B-0272-9B7A-31ED65CB47C1}"/>
                </a:ext>
              </a:extLst>
            </p:cNvPr>
            <p:cNvSpPr/>
            <p:nvPr/>
          </p:nvSpPr>
          <p:spPr>
            <a:xfrm flipH="1">
              <a:off x="1957825" y="5010304"/>
              <a:ext cx="454393" cy="207565"/>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Arrow: Pentagon 330">
              <a:extLst>
                <a:ext uri="{FF2B5EF4-FFF2-40B4-BE49-F238E27FC236}">
                  <a16:creationId xmlns:a16="http://schemas.microsoft.com/office/drawing/2014/main" id="{96636808-6275-B6D0-CF63-06E1D09AEFE9}"/>
                </a:ext>
              </a:extLst>
            </p:cNvPr>
            <p:cNvSpPr/>
            <p:nvPr/>
          </p:nvSpPr>
          <p:spPr>
            <a:xfrm>
              <a:off x="1480990" y="5307622"/>
              <a:ext cx="454394" cy="201537"/>
            </a:xfrm>
            <a:prstGeom prst="homePlate">
              <a:avLst>
                <a:gd name="adj" fmla="val 33784"/>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Arrow: Pentagon 331">
              <a:extLst>
                <a:ext uri="{FF2B5EF4-FFF2-40B4-BE49-F238E27FC236}">
                  <a16:creationId xmlns:a16="http://schemas.microsoft.com/office/drawing/2014/main" id="{2F8802C8-135E-910E-1C65-64D9A3AC6F03}"/>
                </a:ext>
              </a:extLst>
            </p:cNvPr>
            <p:cNvSpPr/>
            <p:nvPr/>
          </p:nvSpPr>
          <p:spPr>
            <a:xfrm>
              <a:off x="1486598" y="5590499"/>
              <a:ext cx="471226" cy="205081"/>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Arrow: Pentagon 332">
              <a:extLst>
                <a:ext uri="{FF2B5EF4-FFF2-40B4-BE49-F238E27FC236}">
                  <a16:creationId xmlns:a16="http://schemas.microsoft.com/office/drawing/2014/main" id="{28BE13B7-9FF0-1E71-DA5E-3C86BEE059A8}"/>
                </a:ext>
              </a:extLst>
            </p:cNvPr>
            <p:cNvSpPr/>
            <p:nvPr/>
          </p:nvSpPr>
          <p:spPr>
            <a:xfrm flipH="1">
              <a:off x="1957823" y="5880467"/>
              <a:ext cx="454393" cy="201536"/>
            </a:xfrm>
            <a:prstGeom prst="homePlate">
              <a:avLst>
                <a:gd name="adj" fmla="val 337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a:extLst>
                <a:ext uri="{FF2B5EF4-FFF2-40B4-BE49-F238E27FC236}">
                  <a16:creationId xmlns:a16="http://schemas.microsoft.com/office/drawing/2014/main" id="{8161507C-4D2B-0AA0-E877-42E7EEE23BBF}"/>
                </a:ext>
              </a:extLst>
            </p:cNvPr>
            <p:cNvSpPr txBox="1"/>
            <p:nvPr/>
          </p:nvSpPr>
          <p:spPr>
            <a:xfrm>
              <a:off x="1509038" y="3801392"/>
              <a:ext cx="291711" cy="338554"/>
            </a:xfrm>
            <a:prstGeom prst="rect">
              <a:avLst/>
            </a:prstGeom>
            <a:noFill/>
          </p:spPr>
          <p:txBody>
            <a:bodyPr wrap="square" rtlCol="0">
              <a:spAutoFit/>
            </a:bodyPr>
            <a:lstStyle/>
            <a:p>
              <a:r>
                <a:rPr lang="en-US" sz="1600" b="1"/>
                <a:t>T</a:t>
              </a:r>
            </a:p>
          </p:txBody>
        </p:sp>
        <p:sp>
          <p:nvSpPr>
            <p:cNvPr id="335" name="TextBox 334">
              <a:extLst>
                <a:ext uri="{FF2B5EF4-FFF2-40B4-BE49-F238E27FC236}">
                  <a16:creationId xmlns:a16="http://schemas.microsoft.com/office/drawing/2014/main" id="{5053748D-3EAA-A8BE-8A18-DFBDA648EDAF}"/>
                </a:ext>
              </a:extLst>
            </p:cNvPr>
            <p:cNvSpPr txBox="1"/>
            <p:nvPr/>
          </p:nvSpPr>
          <p:spPr>
            <a:xfrm>
              <a:off x="1509038" y="4087221"/>
              <a:ext cx="291711" cy="338554"/>
            </a:xfrm>
            <a:prstGeom prst="rect">
              <a:avLst/>
            </a:prstGeom>
            <a:noFill/>
          </p:spPr>
          <p:txBody>
            <a:bodyPr wrap="square" rtlCol="0">
              <a:spAutoFit/>
            </a:bodyPr>
            <a:lstStyle/>
            <a:p>
              <a:r>
                <a:rPr lang="en-US" sz="1600" b="1"/>
                <a:t>T</a:t>
              </a:r>
            </a:p>
          </p:txBody>
        </p:sp>
        <p:sp>
          <p:nvSpPr>
            <p:cNvPr id="336" name="TextBox 335">
              <a:extLst>
                <a:ext uri="{FF2B5EF4-FFF2-40B4-BE49-F238E27FC236}">
                  <a16:creationId xmlns:a16="http://schemas.microsoft.com/office/drawing/2014/main" id="{ED167DA4-A19A-0FA1-776F-36D9B29E0849}"/>
                </a:ext>
              </a:extLst>
            </p:cNvPr>
            <p:cNvSpPr txBox="1"/>
            <p:nvPr/>
          </p:nvSpPr>
          <p:spPr>
            <a:xfrm>
              <a:off x="1509038" y="4362658"/>
              <a:ext cx="291711" cy="338554"/>
            </a:xfrm>
            <a:prstGeom prst="rect">
              <a:avLst/>
            </a:prstGeom>
            <a:noFill/>
          </p:spPr>
          <p:txBody>
            <a:bodyPr wrap="square" rtlCol="0">
              <a:spAutoFit/>
            </a:bodyPr>
            <a:lstStyle/>
            <a:p>
              <a:r>
                <a:rPr lang="en-US" sz="1600" b="1"/>
                <a:t>G</a:t>
              </a:r>
            </a:p>
          </p:txBody>
        </p:sp>
        <p:sp>
          <p:nvSpPr>
            <p:cNvPr id="337" name="TextBox 336">
              <a:extLst>
                <a:ext uri="{FF2B5EF4-FFF2-40B4-BE49-F238E27FC236}">
                  <a16:creationId xmlns:a16="http://schemas.microsoft.com/office/drawing/2014/main" id="{175673C5-9837-157C-5EB8-B516D4E7B83C}"/>
                </a:ext>
              </a:extLst>
            </p:cNvPr>
            <p:cNvSpPr txBox="1"/>
            <p:nvPr/>
          </p:nvSpPr>
          <p:spPr>
            <a:xfrm>
              <a:off x="1509038" y="4648487"/>
              <a:ext cx="291711" cy="338554"/>
            </a:xfrm>
            <a:prstGeom prst="rect">
              <a:avLst/>
            </a:prstGeom>
            <a:noFill/>
          </p:spPr>
          <p:txBody>
            <a:bodyPr wrap="square" rtlCol="0">
              <a:spAutoFit/>
            </a:bodyPr>
            <a:lstStyle/>
            <a:p>
              <a:r>
                <a:rPr lang="en-US" sz="1600" b="1"/>
                <a:t>G</a:t>
              </a:r>
            </a:p>
          </p:txBody>
        </p:sp>
        <p:sp>
          <p:nvSpPr>
            <p:cNvPr id="338" name="TextBox 337">
              <a:extLst>
                <a:ext uri="{FF2B5EF4-FFF2-40B4-BE49-F238E27FC236}">
                  <a16:creationId xmlns:a16="http://schemas.microsoft.com/office/drawing/2014/main" id="{FB736BC1-7452-F47C-ECFE-CD34E4FFA10B}"/>
                </a:ext>
              </a:extLst>
            </p:cNvPr>
            <p:cNvSpPr txBox="1"/>
            <p:nvPr/>
          </p:nvSpPr>
          <p:spPr>
            <a:xfrm>
              <a:off x="1509038" y="4944711"/>
              <a:ext cx="291711" cy="338554"/>
            </a:xfrm>
            <a:prstGeom prst="rect">
              <a:avLst/>
            </a:prstGeom>
            <a:noFill/>
          </p:spPr>
          <p:txBody>
            <a:bodyPr wrap="square" rtlCol="0">
              <a:spAutoFit/>
            </a:bodyPr>
            <a:lstStyle/>
            <a:p>
              <a:r>
                <a:rPr lang="en-US" sz="1600" b="1"/>
                <a:t>T</a:t>
              </a:r>
            </a:p>
          </p:txBody>
        </p:sp>
        <p:sp>
          <p:nvSpPr>
            <p:cNvPr id="339" name="TextBox 338">
              <a:extLst>
                <a:ext uri="{FF2B5EF4-FFF2-40B4-BE49-F238E27FC236}">
                  <a16:creationId xmlns:a16="http://schemas.microsoft.com/office/drawing/2014/main" id="{725D91C1-1D08-9055-4C38-3D07816C53D5}"/>
                </a:ext>
              </a:extLst>
            </p:cNvPr>
            <p:cNvSpPr txBox="1"/>
            <p:nvPr/>
          </p:nvSpPr>
          <p:spPr>
            <a:xfrm>
              <a:off x="1509038" y="5230540"/>
              <a:ext cx="291711" cy="338554"/>
            </a:xfrm>
            <a:prstGeom prst="rect">
              <a:avLst/>
            </a:prstGeom>
            <a:noFill/>
          </p:spPr>
          <p:txBody>
            <a:bodyPr wrap="square" rtlCol="0">
              <a:spAutoFit/>
            </a:bodyPr>
            <a:lstStyle/>
            <a:p>
              <a:r>
                <a:rPr lang="en-US" sz="1600" b="1"/>
                <a:t>A</a:t>
              </a:r>
            </a:p>
          </p:txBody>
        </p:sp>
        <p:sp>
          <p:nvSpPr>
            <p:cNvPr id="340" name="TextBox 339">
              <a:extLst>
                <a:ext uri="{FF2B5EF4-FFF2-40B4-BE49-F238E27FC236}">
                  <a16:creationId xmlns:a16="http://schemas.microsoft.com/office/drawing/2014/main" id="{F6175269-9789-8C10-6DE6-6EC132F392BA}"/>
                </a:ext>
              </a:extLst>
            </p:cNvPr>
            <p:cNvSpPr txBox="1"/>
            <p:nvPr/>
          </p:nvSpPr>
          <p:spPr>
            <a:xfrm>
              <a:off x="1509038" y="5518106"/>
              <a:ext cx="291711" cy="338554"/>
            </a:xfrm>
            <a:prstGeom prst="rect">
              <a:avLst/>
            </a:prstGeom>
            <a:noFill/>
          </p:spPr>
          <p:txBody>
            <a:bodyPr wrap="square" rtlCol="0">
              <a:spAutoFit/>
            </a:bodyPr>
            <a:lstStyle/>
            <a:p>
              <a:r>
                <a:rPr lang="en-US" sz="1600" b="1"/>
                <a:t>G</a:t>
              </a:r>
            </a:p>
          </p:txBody>
        </p:sp>
        <p:sp>
          <p:nvSpPr>
            <p:cNvPr id="341" name="TextBox 340">
              <a:extLst>
                <a:ext uri="{FF2B5EF4-FFF2-40B4-BE49-F238E27FC236}">
                  <a16:creationId xmlns:a16="http://schemas.microsoft.com/office/drawing/2014/main" id="{7DA584F3-E791-B798-5379-47FA772B25D1}"/>
                </a:ext>
              </a:extLst>
            </p:cNvPr>
            <p:cNvSpPr txBox="1"/>
            <p:nvPr/>
          </p:nvSpPr>
          <p:spPr>
            <a:xfrm>
              <a:off x="1509038" y="5803935"/>
              <a:ext cx="291711" cy="338554"/>
            </a:xfrm>
            <a:prstGeom prst="rect">
              <a:avLst/>
            </a:prstGeom>
            <a:noFill/>
          </p:spPr>
          <p:txBody>
            <a:bodyPr wrap="square" rtlCol="0">
              <a:spAutoFit/>
            </a:bodyPr>
            <a:lstStyle/>
            <a:p>
              <a:r>
                <a:rPr lang="en-US" sz="1600" b="1"/>
                <a:t>C</a:t>
              </a:r>
            </a:p>
          </p:txBody>
        </p:sp>
        <p:sp>
          <p:nvSpPr>
            <p:cNvPr id="342" name="TextBox 341">
              <a:extLst>
                <a:ext uri="{FF2B5EF4-FFF2-40B4-BE49-F238E27FC236}">
                  <a16:creationId xmlns:a16="http://schemas.microsoft.com/office/drawing/2014/main" id="{68369B3E-B152-2315-F268-768454D8CF76}"/>
                </a:ext>
              </a:extLst>
            </p:cNvPr>
            <p:cNvSpPr txBox="1"/>
            <p:nvPr/>
          </p:nvSpPr>
          <p:spPr>
            <a:xfrm>
              <a:off x="2072820" y="3801392"/>
              <a:ext cx="291711" cy="338554"/>
            </a:xfrm>
            <a:prstGeom prst="rect">
              <a:avLst/>
            </a:prstGeom>
            <a:noFill/>
          </p:spPr>
          <p:txBody>
            <a:bodyPr wrap="square" rtlCol="0">
              <a:spAutoFit/>
            </a:bodyPr>
            <a:lstStyle/>
            <a:p>
              <a:r>
                <a:rPr lang="en-US" sz="1600" b="1"/>
                <a:t>A</a:t>
              </a:r>
            </a:p>
          </p:txBody>
        </p:sp>
        <p:sp>
          <p:nvSpPr>
            <p:cNvPr id="343" name="TextBox 342">
              <a:extLst>
                <a:ext uri="{FF2B5EF4-FFF2-40B4-BE49-F238E27FC236}">
                  <a16:creationId xmlns:a16="http://schemas.microsoft.com/office/drawing/2014/main" id="{04D80527-341C-3058-A893-354C3A179439}"/>
                </a:ext>
              </a:extLst>
            </p:cNvPr>
            <p:cNvSpPr txBox="1"/>
            <p:nvPr/>
          </p:nvSpPr>
          <p:spPr>
            <a:xfrm>
              <a:off x="2072820" y="4087221"/>
              <a:ext cx="291711" cy="338554"/>
            </a:xfrm>
            <a:prstGeom prst="rect">
              <a:avLst/>
            </a:prstGeom>
            <a:noFill/>
          </p:spPr>
          <p:txBody>
            <a:bodyPr wrap="square" rtlCol="0">
              <a:spAutoFit/>
            </a:bodyPr>
            <a:lstStyle/>
            <a:p>
              <a:r>
                <a:rPr lang="en-US" sz="1600" b="1"/>
                <a:t>A</a:t>
              </a:r>
            </a:p>
          </p:txBody>
        </p:sp>
        <p:sp>
          <p:nvSpPr>
            <p:cNvPr id="344" name="TextBox 343">
              <a:extLst>
                <a:ext uri="{FF2B5EF4-FFF2-40B4-BE49-F238E27FC236}">
                  <a16:creationId xmlns:a16="http://schemas.microsoft.com/office/drawing/2014/main" id="{B8452E8F-86CF-E8F4-BED5-80ACADC96CD0}"/>
                </a:ext>
              </a:extLst>
            </p:cNvPr>
            <p:cNvSpPr txBox="1"/>
            <p:nvPr/>
          </p:nvSpPr>
          <p:spPr>
            <a:xfrm>
              <a:off x="2072820" y="4362658"/>
              <a:ext cx="291711" cy="338554"/>
            </a:xfrm>
            <a:prstGeom prst="rect">
              <a:avLst/>
            </a:prstGeom>
            <a:noFill/>
          </p:spPr>
          <p:txBody>
            <a:bodyPr wrap="square" rtlCol="0">
              <a:spAutoFit/>
            </a:bodyPr>
            <a:lstStyle/>
            <a:p>
              <a:r>
                <a:rPr lang="en-US" sz="1600" b="1"/>
                <a:t>C</a:t>
              </a:r>
            </a:p>
          </p:txBody>
        </p:sp>
        <p:sp>
          <p:nvSpPr>
            <p:cNvPr id="345" name="TextBox 344">
              <a:extLst>
                <a:ext uri="{FF2B5EF4-FFF2-40B4-BE49-F238E27FC236}">
                  <a16:creationId xmlns:a16="http://schemas.microsoft.com/office/drawing/2014/main" id="{0FFAEA3B-8212-F066-3657-18BCB52EA48D}"/>
                </a:ext>
              </a:extLst>
            </p:cNvPr>
            <p:cNvSpPr txBox="1"/>
            <p:nvPr/>
          </p:nvSpPr>
          <p:spPr>
            <a:xfrm>
              <a:off x="2072820" y="4648487"/>
              <a:ext cx="291711" cy="338554"/>
            </a:xfrm>
            <a:prstGeom prst="rect">
              <a:avLst/>
            </a:prstGeom>
            <a:noFill/>
          </p:spPr>
          <p:txBody>
            <a:bodyPr wrap="square" rtlCol="0">
              <a:spAutoFit/>
            </a:bodyPr>
            <a:lstStyle/>
            <a:p>
              <a:r>
                <a:rPr lang="en-US" sz="1600" b="1"/>
                <a:t>C</a:t>
              </a:r>
            </a:p>
          </p:txBody>
        </p:sp>
        <p:sp>
          <p:nvSpPr>
            <p:cNvPr id="346" name="TextBox 345">
              <a:extLst>
                <a:ext uri="{FF2B5EF4-FFF2-40B4-BE49-F238E27FC236}">
                  <a16:creationId xmlns:a16="http://schemas.microsoft.com/office/drawing/2014/main" id="{93E43F97-2E96-5B47-EA23-8BD7A0F75BA4}"/>
                </a:ext>
              </a:extLst>
            </p:cNvPr>
            <p:cNvSpPr txBox="1"/>
            <p:nvPr/>
          </p:nvSpPr>
          <p:spPr>
            <a:xfrm>
              <a:off x="2072820" y="4944711"/>
              <a:ext cx="291711" cy="338554"/>
            </a:xfrm>
            <a:prstGeom prst="rect">
              <a:avLst/>
            </a:prstGeom>
            <a:noFill/>
          </p:spPr>
          <p:txBody>
            <a:bodyPr wrap="square" rtlCol="0">
              <a:spAutoFit/>
            </a:bodyPr>
            <a:lstStyle/>
            <a:p>
              <a:r>
                <a:rPr lang="en-US" sz="1600" b="1"/>
                <a:t>A</a:t>
              </a:r>
            </a:p>
          </p:txBody>
        </p:sp>
        <p:sp>
          <p:nvSpPr>
            <p:cNvPr id="347" name="TextBox 346">
              <a:extLst>
                <a:ext uri="{FF2B5EF4-FFF2-40B4-BE49-F238E27FC236}">
                  <a16:creationId xmlns:a16="http://schemas.microsoft.com/office/drawing/2014/main" id="{6382FC15-32B5-953D-DC9B-124D6D03F503}"/>
                </a:ext>
              </a:extLst>
            </p:cNvPr>
            <p:cNvSpPr txBox="1"/>
            <p:nvPr/>
          </p:nvSpPr>
          <p:spPr>
            <a:xfrm>
              <a:off x="2072820" y="5230540"/>
              <a:ext cx="291711" cy="338554"/>
            </a:xfrm>
            <a:prstGeom prst="rect">
              <a:avLst/>
            </a:prstGeom>
            <a:noFill/>
          </p:spPr>
          <p:txBody>
            <a:bodyPr wrap="square" rtlCol="0">
              <a:spAutoFit/>
            </a:bodyPr>
            <a:lstStyle/>
            <a:p>
              <a:r>
                <a:rPr lang="en-US" sz="1600" b="1"/>
                <a:t>T</a:t>
              </a:r>
            </a:p>
          </p:txBody>
        </p:sp>
        <p:sp>
          <p:nvSpPr>
            <p:cNvPr id="348" name="TextBox 347">
              <a:extLst>
                <a:ext uri="{FF2B5EF4-FFF2-40B4-BE49-F238E27FC236}">
                  <a16:creationId xmlns:a16="http://schemas.microsoft.com/office/drawing/2014/main" id="{02005753-EB59-B25D-061A-E8E0635245A4}"/>
                </a:ext>
              </a:extLst>
            </p:cNvPr>
            <p:cNvSpPr txBox="1"/>
            <p:nvPr/>
          </p:nvSpPr>
          <p:spPr>
            <a:xfrm>
              <a:off x="2072820" y="5518106"/>
              <a:ext cx="291711" cy="338554"/>
            </a:xfrm>
            <a:prstGeom prst="rect">
              <a:avLst/>
            </a:prstGeom>
            <a:noFill/>
          </p:spPr>
          <p:txBody>
            <a:bodyPr wrap="square" rtlCol="0">
              <a:spAutoFit/>
            </a:bodyPr>
            <a:lstStyle/>
            <a:p>
              <a:r>
                <a:rPr lang="en-US" sz="1600" b="1"/>
                <a:t>C</a:t>
              </a:r>
            </a:p>
          </p:txBody>
        </p:sp>
        <p:sp>
          <p:nvSpPr>
            <p:cNvPr id="349" name="TextBox 348">
              <a:extLst>
                <a:ext uri="{FF2B5EF4-FFF2-40B4-BE49-F238E27FC236}">
                  <a16:creationId xmlns:a16="http://schemas.microsoft.com/office/drawing/2014/main" id="{E00A591B-091B-2B60-D368-D2517D589ABD}"/>
                </a:ext>
              </a:extLst>
            </p:cNvPr>
            <p:cNvSpPr txBox="1"/>
            <p:nvPr/>
          </p:nvSpPr>
          <p:spPr>
            <a:xfrm>
              <a:off x="2072818" y="5803935"/>
              <a:ext cx="291711" cy="338554"/>
            </a:xfrm>
            <a:prstGeom prst="rect">
              <a:avLst/>
            </a:prstGeom>
            <a:noFill/>
          </p:spPr>
          <p:txBody>
            <a:bodyPr wrap="square" rtlCol="0">
              <a:spAutoFit/>
            </a:bodyPr>
            <a:lstStyle/>
            <a:p>
              <a:r>
                <a:rPr lang="en-US" sz="1600" b="1"/>
                <a:t>G</a:t>
              </a:r>
            </a:p>
          </p:txBody>
        </p:sp>
        <p:sp>
          <p:nvSpPr>
            <p:cNvPr id="350" name="Rectangle 349">
              <a:extLst>
                <a:ext uri="{FF2B5EF4-FFF2-40B4-BE49-F238E27FC236}">
                  <a16:creationId xmlns:a16="http://schemas.microsoft.com/office/drawing/2014/main" id="{3D546A69-0892-22AA-8637-663BE4DD2C95}"/>
                </a:ext>
              </a:extLst>
            </p:cNvPr>
            <p:cNvSpPr/>
            <p:nvPr/>
          </p:nvSpPr>
          <p:spPr>
            <a:xfrm>
              <a:off x="1295868" y="3674431"/>
              <a:ext cx="185122" cy="2591734"/>
            </a:xfrm>
            <a:prstGeom prst="rect">
              <a:avLst/>
            </a:prstGeom>
            <a:solidFill>
              <a:srgbClr val="CFDC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a:extLst>
                <a:ext uri="{FF2B5EF4-FFF2-40B4-BE49-F238E27FC236}">
                  <a16:creationId xmlns:a16="http://schemas.microsoft.com/office/drawing/2014/main" id="{711794AE-3997-E835-9BB2-1AAECE99D5EC}"/>
                </a:ext>
              </a:extLst>
            </p:cNvPr>
            <p:cNvSpPr/>
            <p:nvPr/>
          </p:nvSpPr>
          <p:spPr>
            <a:xfrm>
              <a:off x="2412220" y="3674431"/>
              <a:ext cx="185122" cy="2591734"/>
            </a:xfrm>
            <a:prstGeom prst="rect">
              <a:avLst/>
            </a:prstGeom>
            <a:solidFill>
              <a:srgbClr val="7A9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xtBox 351">
              <a:extLst>
                <a:ext uri="{FF2B5EF4-FFF2-40B4-BE49-F238E27FC236}">
                  <a16:creationId xmlns:a16="http://schemas.microsoft.com/office/drawing/2014/main" id="{2C3F0022-B282-2CC7-952C-50B5BB77971B}"/>
                </a:ext>
              </a:extLst>
            </p:cNvPr>
            <p:cNvSpPr txBox="1"/>
            <p:nvPr/>
          </p:nvSpPr>
          <p:spPr>
            <a:xfrm>
              <a:off x="1248182" y="3353428"/>
              <a:ext cx="361834" cy="338554"/>
            </a:xfrm>
            <a:prstGeom prst="rect">
              <a:avLst/>
            </a:prstGeom>
            <a:noFill/>
          </p:spPr>
          <p:txBody>
            <a:bodyPr wrap="square" rtlCol="0">
              <a:spAutoFit/>
            </a:bodyPr>
            <a:lstStyle/>
            <a:p>
              <a:r>
                <a:rPr lang="en-US" sz="1600">
                  <a:solidFill>
                    <a:schemeClr val="bg1"/>
                  </a:solidFill>
                </a:rPr>
                <a:t>5’</a:t>
              </a:r>
            </a:p>
          </p:txBody>
        </p:sp>
        <p:sp>
          <p:nvSpPr>
            <p:cNvPr id="353" name="TextBox 352">
              <a:extLst>
                <a:ext uri="{FF2B5EF4-FFF2-40B4-BE49-F238E27FC236}">
                  <a16:creationId xmlns:a16="http://schemas.microsoft.com/office/drawing/2014/main" id="{85E81952-B7BA-642B-43FA-E420EE98C4B7}"/>
                </a:ext>
              </a:extLst>
            </p:cNvPr>
            <p:cNvSpPr txBox="1"/>
            <p:nvPr/>
          </p:nvSpPr>
          <p:spPr>
            <a:xfrm>
              <a:off x="1207512" y="6265039"/>
              <a:ext cx="361834" cy="338554"/>
            </a:xfrm>
            <a:prstGeom prst="rect">
              <a:avLst/>
            </a:prstGeom>
            <a:noFill/>
          </p:spPr>
          <p:txBody>
            <a:bodyPr wrap="square" rtlCol="0">
              <a:spAutoFit/>
            </a:bodyPr>
            <a:lstStyle/>
            <a:p>
              <a:r>
                <a:rPr lang="en-US" sz="1600">
                  <a:solidFill>
                    <a:schemeClr val="bg1"/>
                  </a:solidFill>
                </a:rPr>
                <a:t>3’</a:t>
              </a:r>
            </a:p>
          </p:txBody>
        </p:sp>
        <p:sp>
          <p:nvSpPr>
            <p:cNvPr id="354" name="TextBox 353">
              <a:extLst>
                <a:ext uri="{FF2B5EF4-FFF2-40B4-BE49-F238E27FC236}">
                  <a16:creationId xmlns:a16="http://schemas.microsoft.com/office/drawing/2014/main" id="{CC629E39-A025-DD10-0B39-B98B82E35565}"/>
                </a:ext>
              </a:extLst>
            </p:cNvPr>
            <p:cNvSpPr txBox="1"/>
            <p:nvPr/>
          </p:nvSpPr>
          <p:spPr>
            <a:xfrm>
              <a:off x="2323864" y="6265312"/>
              <a:ext cx="361834" cy="338554"/>
            </a:xfrm>
            <a:prstGeom prst="rect">
              <a:avLst/>
            </a:prstGeom>
            <a:noFill/>
          </p:spPr>
          <p:txBody>
            <a:bodyPr wrap="square" rtlCol="0">
              <a:spAutoFit/>
            </a:bodyPr>
            <a:lstStyle/>
            <a:p>
              <a:r>
                <a:rPr lang="en-US" sz="1600">
                  <a:solidFill>
                    <a:schemeClr val="bg1"/>
                  </a:solidFill>
                </a:rPr>
                <a:t>5’</a:t>
              </a:r>
            </a:p>
          </p:txBody>
        </p:sp>
        <p:sp>
          <p:nvSpPr>
            <p:cNvPr id="355" name="TextBox 354">
              <a:extLst>
                <a:ext uri="{FF2B5EF4-FFF2-40B4-BE49-F238E27FC236}">
                  <a16:creationId xmlns:a16="http://schemas.microsoft.com/office/drawing/2014/main" id="{248F0BED-2F35-FBD9-F5FA-CD2AF13AC5B4}"/>
                </a:ext>
              </a:extLst>
            </p:cNvPr>
            <p:cNvSpPr txBox="1"/>
            <p:nvPr/>
          </p:nvSpPr>
          <p:spPr>
            <a:xfrm>
              <a:off x="2364529" y="3337690"/>
              <a:ext cx="361834" cy="338554"/>
            </a:xfrm>
            <a:prstGeom prst="rect">
              <a:avLst/>
            </a:prstGeom>
            <a:noFill/>
          </p:spPr>
          <p:txBody>
            <a:bodyPr wrap="square" rtlCol="0">
              <a:spAutoFit/>
            </a:bodyPr>
            <a:lstStyle/>
            <a:p>
              <a:r>
                <a:rPr lang="en-US" sz="1600">
                  <a:solidFill>
                    <a:schemeClr val="bg1"/>
                  </a:solidFill>
                </a:rPr>
                <a:t>3’</a:t>
              </a:r>
            </a:p>
          </p:txBody>
        </p:sp>
      </p:grpSp>
      <p:sp>
        <p:nvSpPr>
          <p:cNvPr id="19" name="Rectangle: Rounded Corners 18">
            <a:extLst>
              <a:ext uri="{FF2B5EF4-FFF2-40B4-BE49-F238E27FC236}">
                <a16:creationId xmlns:a16="http://schemas.microsoft.com/office/drawing/2014/main" id="{2080D794-6787-6363-0C6A-0671B118BB26}"/>
              </a:ext>
            </a:extLst>
          </p:cNvPr>
          <p:cNvSpPr/>
          <p:nvPr/>
        </p:nvSpPr>
        <p:spPr>
          <a:xfrm>
            <a:off x="334831" y="4863940"/>
            <a:ext cx="3390087"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Mất một cặp nucleotide</a:t>
            </a:r>
          </a:p>
        </p:txBody>
      </p:sp>
      <p:sp>
        <p:nvSpPr>
          <p:cNvPr id="21" name="Rectangle: Rounded Corners 20">
            <a:extLst>
              <a:ext uri="{FF2B5EF4-FFF2-40B4-BE49-F238E27FC236}">
                <a16:creationId xmlns:a16="http://schemas.microsoft.com/office/drawing/2014/main" id="{9D671686-824F-5243-5490-7EDCED29D769}"/>
              </a:ext>
            </a:extLst>
          </p:cNvPr>
          <p:cNvSpPr/>
          <p:nvPr/>
        </p:nvSpPr>
        <p:spPr>
          <a:xfrm>
            <a:off x="3997100" y="4859885"/>
            <a:ext cx="3671519"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Thêm một cặp nucleotide</a:t>
            </a:r>
          </a:p>
        </p:txBody>
      </p:sp>
      <p:sp>
        <p:nvSpPr>
          <p:cNvPr id="22" name="Rectangle: Rounded Corners 21">
            <a:extLst>
              <a:ext uri="{FF2B5EF4-FFF2-40B4-BE49-F238E27FC236}">
                <a16:creationId xmlns:a16="http://schemas.microsoft.com/office/drawing/2014/main" id="{78B6B38D-EC75-4F6A-57F9-34D72BD65483}"/>
              </a:ext>
            </a:extLst>
          </p:cNvPr>
          <p:cNvSpPr/>
          <p:nvPr/>
        </p:nvSpPr>
        <p:spPr>
          <a:xfrm>
            <a:off x="7880850" y="4865862"/>
            <a:ext cx="4118545" cy="604144"/>
          </a:xfrm>
          <a:prstGeom prst="roundRect">
            <a:avLst>
              <a:gd name="adj" fmla="val 19358"/>
            </a:avLst>
          </a:prstGeom>
          <a:gradFill>
            <a:gsLst>
              <a:gs pos="0">
                <a:schemeClr val="bg2">
                  <a:alpha val="85000"/>
                </a:schemeClr>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t>Thay thế một cặp nucleotide</a:t>
            </a: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88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ppt_x"/>
                                          </p:val>
                                        </p:tav>
                                        <p:tav tm="100000">
                                          <p:val>
                                            <p:strVal val="#ppt_x"/>
                                          </p:val>
                                        </p:tav>
                                      </p:tavLst>
                                    </p:anim>
                                    <p:anim calcmode="lin" valueType="num">
                                      <p:cBhvr additive="base">
                                        <p:cTn id="8" dur="5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 calcmode="lin" valueType="num">
                                      <p:cBhvr additive="base">
                                        <p:cTn id="17" dur="500" fill="hold"/>
                                        <p:tgtEl>
                                          <p:spTgt spid="274"/>
                                        </p:tgtEl>
                                        <p:attrNameLst>
                                          <p:attrName>ppt_x</p:attrName>
                                        </p:attrNameLst>
                                      </p:cBhvr>
                                      <p:tavLst>
                                        <p:tav tm="0">
                                          <p:val>
                                            <p:strVal val="#ppt_x"/>
                                          </p:val>
                                        </p:tav>
                                        <p:tav tm="100000">
                                          <p:val>
                                            <p:strVal val="#ppt_x"/>
                                          </p:val>
                                        </p:tav>
                                      </p:tavLst>
                                    </p:anim>
                                    <p:anim calcmode="lin" valueType="num">
                                      <p:cBhvr additive="base">
                                        <p:cTn id="18" dur="500" fill="hold"/>
                                        <p:tgtEl>
                                          <p:spTgt spid="27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7"/>
                                        </p:tgtEl>
                                        <p:attrNameLst>
                                          <p:attrName>style.visibility</p:attrName>
                                        </p:attrNameLst>
                                      </p:cBhvr>
                                      <p:to>
                                        <p:strVal val="visible"/>
                                      </p:to>
                                    </p:set>
                                    <p:anim calcmode="lin" valueType="num">
                                      <p:cBhvr additive="base">
                                        <p:cTn id="27" dur="500" fill="hold"/>
                                        <p:tgtEl>
                                          <p:spTgt spid="317"/>
                                        </p:tgtEl>
                                        <p:attrNameLst>
                                          <p:attrName>ppt_x</p:attrName>
                                        </p:attrNameLst>
                                      </p:cBhvr>
                                      <p:tavLst>
                                        <p:tav tm="0">
                                          <p:val>
                                            <p:strVal val="#ppt_x"/>
                                          </p:val>
                                        </p:tav>
                                        <p:tav tm="100000">
                                          <p:val>
                                            <p:strVal val="#ppt_x"/>
                                          </p:val>
                                        </p:tav>
                                      </p:tavLst>
                                    </p:anim>
                                    <p:anim calcmode="lin" valueType="num">
                                      <p:cBhvr additive="base">
                                        <p:cTn id="28" dur="500" fill="hold"/>
                                        <p:tgtEl>
                                          <p:spTgt spid="3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325563"/>
          </a:xfrm>
        </p:spPr>
        <p:txBody>
          <a:bodyPr/>
          <a:lstStyle/>
          <a:p>
            <a:r>
              <a:rPr lang="en-US">
                <a:solidFill>
                  <a:schemeClr val="bg2"/>
                </a:solidFill>
              </a:rPr>
              <a:t>I. KHÁI NIỆM ĐỘT BIẾN GENE</a:t>
            </a:r>
            <a:endParaRPr lang="en-US" dirty="0">
              <a:solidFill>
                <a:schemeClr val="bg2"/>
              </a:solidFill>
            </a:endParaRP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Frontiers | The APC-EPCR-PAR1 axis in sickle cell disease">
            <a:extLst>
              <a:ext uri="{FF2B5EF4-FFF2-40B4-BE49-F238E27FC236}">
                <a16:creationId xmlns:a16="http://schemas.microsoft.com/office/drawing/2014/main" id="{87C191B9-F2A0-F3F7-EB12-11B88108CF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 t="6207" r="63284" b="69244"/>
          <a:stretch/>
        </p:blipFill>
        <p:spPr bwMode="auto">
          <a:xfrm>
            <a:off x="1337076" y="1242204"/>
            <a:ext cx="4341998" cy="1683509"/>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a:extLst>
              <a:ext uri="{FF2B5EF4-FFF2-40B4-BE49-F238E27FC236}">
                <a16:creationId xmlns:a16="http://schemas.microsoft.com/office/drawing/2014/main" id="{705F05AC-BCFA-C8F6-4322-1622BE72905E}"/>
              </a:ext>
            </a:extLst>
          </p:cNvPr>
          <p:cNvSpPr/>
          <p:nvPr/>
        </p:nvSpPr>
        <p:spPr>
          <a:xfrm rot="16200000">
            <a:off x="1992598" y="2541197"/>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ACC535FC-FE06-E18A-0C6B-1D7D7345A2AF}"/>
              </a:ext>
            </a:extLst>
          </p:cNvPr>
          <p:cNvSpPr/>
          <p:nvPr/>
        </p:nvSpPr>
        <p:spPr>
          <a:xfrm rot="16200000">
            <a:off x="3342633" y="2541197"/>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7925149D-339E-1ABB-1784-C2DAA485A9E8}"/>
              </a:ext>
            </a:extLst>
          </p:cNvPr>
          <p:cNvSpPr/>
          <p:nvPr/>
        </p:nvSpPr>
        <p:spPr>
          <a:xfrm rot="16200000">
            <a:off x="4770306" y="254119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C6860019-273B-FB55-8D84-8F0097B22D2D}"/>
              </a:ext>
            </a:extLst>
          </p:cNvPr>
          <p:cNvSpPr txBox="1"/>
          <p:nvPr/>
        </p:nvSpPr>
        <p:spPr>
          <a:xfrm>
            <a:off x="1665872" y="3265441"/>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3" name="TextBox 22">
            <a:extLst>
              <a:ext uri="{FF2B5EF4-FFF2-40B4-BE49-F238E27FC236}">
                <a16:creationId xmlns:a16="http://schemas.microsoft.com/office/drawing/2014/main" id="{05CC71CF-76B5-B51B-13E5-B0BCC8F4E51D}"/>
              </a:ext>
            </a:extLst>
          </p:cNvPr>
          <p:cNvSpPr txBox="1"/>
          <p:nvPr/>
        </p:nvSpPr>
        <p:spPr>
          <a:xfrm>
            <a:off x="3033162" y="3265441"/>
            <a:ext cx="876301" cy="400110"/>
          </a:xfrm>
          <a:prstGeom prst="rect">
            <a:avLst/>
          </a:prstGeom>
          <a:noFill/>
        </p:spPr>
        <p:txBody>
          <a:bodyPr wrap="square" rtlCol="0">
            <a:spAutoFit/>
          </a:bodyPr>
          <a:lstStyle/>
          <a:p>
            <a:pPr algn="ctr"/>
            <a:r>
              <a:rPr lang="en-US" sz="2000" b="1">
                <a:solidFill>
                  <a:schemeClr val="accent1"/>
                </a:solidFill>
              </a:rPr>
              <a:t>GLU</a:t>
            </a:r>
          </a:p>
        </p:txBody>
      </p:sp>
      <p:sp>
        <p:nvSpPr>
          <p:cNvPr id="24" name="TextBox 23">
            <a:extLst>
              <a:ext uri="{FF2B5EF4-FFF2-40B4-BE49-F238E27FC236}">
                <a16:creationId xmlns:a16="http://schemas.microsoft.com/office/drawing/2014/main" id="{5F2F8C87-AC3E-57C2-2F3A-10663C4603B8}"/>
              </a:ext>
            </a:extLst>
          </p:cNvPr>
          <p:cNvSpPr txBox="1"/>
          <p:nvPr/>
        </p:nvSpPr>
        <p:spPr>
          <a:xfrm>
            <a:off x="4460835" y="3265441"/>
            <a:ext cx="876301" cy="400110"/>
          </a:xfrm>
          <a:prstGeom prst="rect">
            <a:avLst/>
          </a:prstGeom>
          <a:noFill/>
        </p:spPr>
        <p:txBody>
          <a:bodyPr wrap="square" rtlCol="0">
            <a:spAutoFit/>
          </a:bodyPr>
          <a:lstStyle/>
          <a:p>
            <a:pPr algn="ctr"/>
            <a:r>
              <a:rPr lang="en-US" sz="2000" b="1">
                <a:solidFill>
                  <a:schemeClr val="accent1"/>
                </a:solidFill>
              </a:rPr>
              <a:t>GLU</a:t>
            </a:r>
          </a:p>
        </p:txBody>
      </p:sp>
      <p:pic>
        <p:nvPicPr>
          <p:cNvPr id="5" name="Picture 2" descr="Frontiers | The APC-EPCR-PAR1 axis in sickle cell disease">
            <a:extLst>
              <a:ext uri="{FF2B5EF4-FFF2-40B4-BE49-F238E27FC236}">
                <a16:creationId xmlns:a16="http://schemas.microsoft.com/office/drawing/2014/main" id="{6A17570A-0E3A-9E19-9BAE-E69B615C8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 t="61384" r="63085" b="10859"/>
          <a:stretch/>
        </p:blipFill>
        <p:spPr bwMode="auto">
          <a:xfrm>
            <a:off x="1467965" y="3932288"/>
            <a:ext cx="4268765" cy="19035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A7C4572C-1A01-3685-EF3F-442F3B2DC079}"/>
              </a:ext>
            </a:extLst>
          </p:cNvPr>
          <p:cNvSpPr/>
          <p:nvPr/>
        </p:nvSpPr>
        <p:spPr>
          <a:xfrm>
            <a:off x="3278037" y="3943790"/>
            <a:ext cx="540589" cy="188631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Brace 14">
            <a:extLst>
              <a:ext uri="{FF2B5EF4-FFF2-40B4-BE49-F238E27FC236}">
                <a16:creationId xmlns:a16="http://schemas.microsoft.com/office/drawing/2014/main" id="{A5D23F12-A534-6068-D73E-AE642E25C5C1}"/>
              </a:ext>
            </a:extLst>
          </p:cNvPr>
          <p:cNvSpPr/>
          <p:nvPr/>
        </p:nvSpPr>
        <p:spPr>
          <a:xfrm rot="16200000">
            <a:off x="2104126" y="537742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95DDFDDD-92D1-9A0A-7241-2B25226E592E}"/>
              </a:ext>
            </a:extLst>
          </p:cNvPr>
          <p:cNvSpPr/>
          <p:nvPr/>
        </p:nvSpPr>
        <p:spPr>
          <a:xfrm rot="16200000">
            <a:off x="3454161" y="5377428"/>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5FBA73E9-1563-73AB-ACCC-6F0F8376139F}"/>
              </a:ext>
            </a:extLst>
          </p:cNvPr>
          <p:cNvSpPr/>
          <p:nvPr/>
        </p:nvSpPr>
        <p:spPr>
          <a:xfrm rot="16200000">
            <a:off x="4881834" y="5377429"/>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403C47F-7C0E-A114-B3A7-F7DF77A437D9}"/>
              </a:ext>
            </a:extLst>
          </p:cNvPr>
          <p:cNvSpPr txBox="1"/>
          <p:nvPr/>
        </p:nvSpPr>
        <p:spPr>
          <a:xfrm>
            <a:off x="1760145" y="6128053"/>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6" name="TextBox 25">
            <a:extLst>
              <a:ext uri="{FF2B5EF4-FFF2-40B4-BE49-F238E27FC236}">
                <a16:creationId xmlns:a16="http://schemas.microsoft.com/office/drawing/2014/main" id="{9DEC3AA3-1FA0-7C3C-CC4E-D0EDF859F75E}"/>
              </a:ext>
            </a:extLst>
          </p:cNvPr>
          <p:cNvSpPr txBox="1"/>
          <p:nvPr/>
        </p:nvSpPr>
        <p:spPr>
          <a:xfrm>
            <a:off x="3127435" y="6128053"/>
            <a:ext cx="876301" cy="400110"/>
          </a:xfrm>
          <a:prstGeom prst="rect">
            <a:avLst/>
          </a:prstGeom>
          <a:noFill/>
        </p:spPr>
        <p:txBody>
          <a:bodyPr wrap="square" rtlCol="0">
            <a:spAutoFit/>
          </a:bodyPr>
          <a:lstStyle/>
          <a:p>
            <a:pPr algn="ctr"/>
            <a:r>
              <a:rPr lang="en-US" sz="2000" b="1">
                <a:solidFill>
                  <a:schemeClr val="bg2"/>
                </a:solidFill>
              </a:rPr>
              <a:t>VAL</a:t>
            </a:r>
          </a:p>
        </p:txBody>
      </p:sp>
      <p:sp>
        <p:nvSpPr>
          <p:cNvPr id="27" name="TextBox 26">
            <a:extLst>
              <a:ext uri="{FF2B5EF4-FFF2-40B4-BE49-F238E27FC236}">
                <a16:creationId xmlns:a16="http://schemas.microsoft.com/office/drawing/2014/main" id="{B0392CB3-548C-74A4-BF35-0E63DBFAF6A6}"/>
              </a:ext>
            </a:extLst>
          </p:cNvPr>
          <p:cNvSpPr txBox="1"/>
          <p:nvPr/>
        </p:nvSpPr>
        <p:spPr>
          <a:xfrm>
            <a:off x="4555108" y="6128053"/>
            <a:ext cx="876301" cy="400110"/>
          </a:xfrm>
          <a:prstGeom prst="rect">
            <a:avLst/>
          </a:prstGeom>
          <a:noFill/>
        </p:spPr>
        <p:txBody>
          <a:bodyPr wrap="square" rtlCol="0">
            <a:spAutoFit/>
          </a:bodyPr>
          <a:lstStyle/>
          <a:p>
            <a:pPr algn="ctr"/>
            <a:r>
              <a:rPr lang="en-US" sz="2000" b="1">
                <a:solidFill>
                  <a:schemeClr val="accent1"/>
                </a:solidFill>
              </a:rPr>
              <a:t>GLU</a:t>
            </a:r>
          </a:p>
        </p:txBody>
      </p:sp>
      <p:grpSp>
        <p:nvGrpSpPr>
          <p:cNvPr id="41" name="Group 40">
            <a:extLst>
              <a:ext uri="{FF2B5EF4-FFF2-40B4-BE49-F238E27FC236}">
                <a16:creationId xmlns:a16="http://schemas.microsoft.com/office/drawing/2014/main" id="{B0554D08-4A23-5901-4750-A899F4EF2594}"/>
              </a:ext>
            </a:extLst>
          </p:cNvPr>
          <p:cNvGrpSpPr/>
          <p:nvPr/>
        </p:nvGrpSpPr>
        <p:grpSpPr>
          <a:xfrm>
            <a:off x="6012512" y="1606320"/>
            <a:ext cx="5869034" cy="4118461"/>
            <a:chOff x="6264313" y="1543765"/>
            <a:chExt cx="5226127" cy="4118461"/>
          </a:xfrm>
        </p:grpSpPr>
        <p:sp>
          <p:nvSpPr>
            <p:cNvPr id="35" name="Rectangle 34">
              <a:extLst>
                <a:ext uri="{FF2B5EF4-FFF2-40B4-BE49-F238E27FC236}">
                  <a16:creationId xmlns:a16="http://schemas.microsoft.com/office/drawing/2014/main" id="{AA6F968F-BAD9-F001-1173-E84DB7A8FC38}"/>
                </a:ext>
              </a:extLst>
            </p:cNvPr>
            <p:cNvSpPr/>
            <p:nvPr/>
          </p:nvSpPr>
          <p:spPr>
            <a:xfrm>
              <a:off x="6437782" y="1738202"/>
              <a:ext cx="5052658" cy="3924024"/>
            </a:xfrm>
            <a:prstGeom prst="rect">
              <a:avLst/>
            </a:prstGeom>
            <a:gradFill>
              <a:gsLst>
                <a:gs pos="0">
                  <a:schemeClr val="bg2">
                    <a:alpha val="85000"/>
                  </a:schemeClr>
                </a:gs>
                <a:gs pos="100000">
                  <a:schemeClr val="accent1">
                    <a:alpha val="85000"/>
                  </a:schemeClr>
                </a:gs>
              </a:gsLst>
              <a:lin ang="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2DA4759F-AD8C-8F49-B726-88DEE2473EA5}"/>
                </a:ext>
              </a:extLst>
            </p:cNvPr>
            <p:cNvSpPr/>
            <p:nvPr/>
          </p:nvSpPr>
          <p:spPr>
            <a:xfrm>
              <a:off x="6264313" y="1543765"/>
              <a:ext cx="5052659" cy="39240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E554AC14-4074-548B-3A11-6357D7724C27}"/>
                </a:ext>
              </a:extLst>
            </p:cNvPr>
            <p:cNvSpPr txBox="1"/>
            <p:nvPr/>
          </p:nvSpPr>
          <p:spPr>
            <a:xfrm>
              <a:off x="6337329" y="1543765"/>
              <a:ext cx="4852484" cy="3885487"/>
            </a:xfrm>
            <a:prstGeom prst="rect">
              <a:avLst/>
            </a:prstGeom>
            <a:noFill/>
          </p:spPr>
          <p:txBody>
            <a:bodyPr wrap="square">
              <a:spAutoFit/>
            </a:bodyPr>
            <a:lstStyle/>
            <a:p>
              <a:pPr algn="just">
                <a:lnSpc>
                  <a:spcPct val="130000"/>
                </a:lnSpc>
              </a:pPr>
              <a:r>
                <a:rPr lang="vi-VN" sz="2400" b="1">
                  <a:latin typeface="Times New Roman" panose="02020603050405020304" pitchFamily="18" charset="0"/>
                  <a:cs typeface="Times New Roman" panose="02020603050405020304" pitchFamily="18" charset="0"/>
                </a:rPr>
                <a:t>Ví dụ: </a:t>
              </a:r>
              <a:r>
                <a:rPr lang="vi-VN" sz="2400">
                  <a:latin typeface="Times New Roman" panose="02020603050405020304" pitchFamily="18" charset="0"/>
                  <a:cs typeface="Times New Roman" panose="02020603050405020304" pitchFamily="18" charset="0"/>
                </a:rPr>
                <a:t>Ở người, allele Hbꞵ+ mã hoá chuỗi beta globin dạng sợi, hoà tan. Do đột biến thay thế một cặp nucleotide </a:t>
              </a:r>
              <a:r>
                <a:rPr lang="vi-VN" sz="2400" b="1">
                  <a:solidFill>
                    <a:schemeClr val="accent2"/>
                  </a:solidFill>
                  <a:latin typeface="Times New Roman" panose="02020603050405020304" pitchFamily="18" charset="0"/>
                  <a:cs typeface="Times New Roman" panose="02020603050405020304" pitchFamily="18" charset="0"/>
                </a:rPr>
                <a:t>T – A bằng một cặp A – T</a:t>
              </a:r>
              <a:r>
                <a:rPr lang="vi-VN" sz="2400" b="1">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làm xuất hiện allele Hbꞵ đột biến mã hoá chuỗi beta globin dạng tinh thể, không tan. </a:t>
              </a:r>
              <a:endParaRPr lang="en-US" sz="2400">
                <a:latin typeface="Times New Roman" panose="02020603050405020304" pitchFamily="18" charset="0"/>
                <a:cs typeface="Times New Roman" panose="02020603050405020304" pitchFamily="18" charset="0"/>
              </a:endParaRPr>
            </a:p>
            <a:p>
              <a:pPr algn="just">
                <a:lnSpc>
                  <a:spcPct val="130000"/>
                </a:lnSpc>
              </a:pPr>
              <a:r>
                <a:rPr lang="vi-VN" sz="2400">
                  <a:latin typeface="Times New Roman" panose="02020603050405020304" pitchFamily="18" charset="0"/>
                  <a:cs typeface="Times New Roman" panose="02020603050405020304" pitchFamily="18" charset="0"/>
                </a:rPr>
                <a:t>Người mang allele Hbꞵ đột biến bị mắc bệnh </a:t>
              </a:r>
              <a:r>
                <a:rPr lang="vi-VN" sz="2400" b="1">
                  <a:solidFill>
                    <a:schemeClr val="bg2"/>
                  </a:solidFill>
                  <a:latin typeface="Times New Roman" panose="02020603050405020304" pitchFamily="18" charset="0"/>
                  <a:cs typeface="Times New Roman" panose="02020603050405020304" pitchFamily="18" charset="0"/>
                </a:rPr>
                <a:t>thiếu máu hồng cầu hình liềm.</a:t>
              </a:r>
              <a:endParaRPr lang="en-US" sz="2400" b="1">
                <a:solidFill>
                  <a:schemeClr val="bg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089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ircle(in)">
                                      <p:cBhvr>
                                        <p:cTn id="5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0" grpId="0"/>
      <p:bldP spid="23" grpId="0"/>
      <p:bldP spid="24" grpId="0"/>
      <p:bldP spid="6" grpId="0" animBg="1"/>
      <p:bldP spid="15" grpId="0" animBg="1"/>
      <p:bldP spid="16" grpId="0" animBg="1"/>
      <p:bldP spid="18" grpId="0" animBg="1"/>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950A-F236-4AE1-B402-E9CC3F82CCB7}"/>
              </a:ext>
            </a:extLst>
          </p:cNvPr>
          <p:cNvSpPr>
            <a:spLocks noGrp="1"/>
          </p:cNvSpPr>
          <p:nvPr>
            <p:ph type="title"/>
          </p:nvPr>
        </p:nvSpPr>
        <p:spPr>
          <a:xfrm>
            <a:off x="928800" y="1600"/>
            <a:ext cx="10515600" cy="1231043"/>
          </a:xfrm>
        </p:spPr>
        <p:txBody>
          <a:bodyPr/>
          <a:lstStyle/>
          <a:p>
            <a:r>
              <a:rPr lang="en-US">
                <a:solidFill>
                  <a:schemeClr val="bg2"/>
                </a:solidFill>
              </a:rPr>
              <a:t>I. KHÁI NIỆM ĐỘT BIẾN GENE</a:t>
            </a:r>
            <a:endParaRPr lang="en-US" dirty="0">
              <a:solidFill>
                <a:schemeClr val="bg2"/>
              </a:solidFill>
            </a:endParaRPr>
          </a:p>
        </p:txBody>
      </p:sp>
      <p:sp>
        <p:nvSpPr>
          <p:cNvPr id="3" name="Rectangle 2">
            <a:extLst>
              <a:ext uri="{FF2B5EF4-FFF2-40B4-BE49-F238E27FC236}">
                <a16:creationId xmlns:a16="http://schemas.microsoft.com/office/drawing/2014/main" id="{CCED1961-28D4-4DA2-F6EF-D89D916FF334}"/>
              </a:ext>
            </a:extLst>
          </p:cNvPr>
          <p:cNvSpPr/>
          <p:nvPr/>
        </p:nvSpPr>
        <p:spPr>
          <a:xfrm>
            <a:off x="690007" y="0"/>
            <a:ext cx="100977" cy="132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3FBB864-C71C-8D30-1BA4-8305C2737CE7}"/>
              </a:ext>
            </a:extLst>
          </p:cNvPr>
          <p:cNvGrpSpPr/>
          <p:nvPr/>
        </p:nvGrpSpPr>
        <p:grpSpPr>
          <a:xfrm>
            <a:off x="1337076" y="1242204"/>
            <a:ext cx="4341998" cy="2423347"/>
            <a:chOff x="1391093" y="1512498"/>
            <a:chExt cx="4341998" cy="2423347"/>
          </a:xfrm>
        </p:grpSpPr>
        <p:pic>
          <p:nvPicPr>
            <p:cNvPr id="4" name="Picture 2" descr="Frontiers | The APC-EPCR-PAR1 axis in sickle cell disease">
              <a:extLst>
                <a:ext uri="{FF2B5EF4-FFF2-40B4-BE49-F238E27FC236}">
                  <a16:creationId xmlns:a16="http://schemas.microsoft.com/office/drawing/2014/main" id="{87C191B9-F2A0-F3F7-EB12-11B88108CF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0" t="6207" r="63284" b="69244"/>
            <a:stretch/>
          </p:blipFill>
          <p:spPr bwMode="auto">
            <a:xfrm>
              <a:off x="1391093" y="1512498"/>
              <a:ext cx="4341998" cy="1683509"/>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a:extLst>
                <a:ext uri="{FF2B5EF4-FFF2-40B4-BE49-F238E27FC236}">
                  <a16:creationId xmlns:a16="http://schemas.microsoft.com/office/drawing/2014/main" id="{705F05AC-BCFA-C8F6-4322-1622BE72905E}"/>
                </a:ext>
              </a:extLst>
            </p:cNvPr>
            <p:cNvSpPr/>
            <p:nvPr/>
          </p:nvSpPr>
          <p:spPr>
            <a:xfrm rot="16200000">
              <a:off x="2046615" y="281149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ACC535FC-FE06-E18A-0C6B-1D7D7345A2AF}"/>
                </a:ext>
              </a:extLst>
            </p:cNvPr>
            <p:cNvSpPr/>
            <p:nvPr/>
          </p:nvSpPr>
          <p:spPr>
            <a:xfrm rot="16200000">
              <a:off x="3396650" y="281149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7925149D-339E-1ABB-1784-C2DAA485A9E8}"/>
                </a:ext>
              </a:extLst>
            </p:cNvPr>
            <p:cNvSpPr/>
            <p:nvPr/>
          </p:nvSpPr>
          <p:spPr>
            <a:xfrm rot="16200000">
              <a:off x="4824323" y="2811492"/>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C6860019-273B-FB55-8D84-8F0097B22D2D}"/>
                </a:ext>
              </a:extLst>
            </p:cNvPr>
            <p:cNvSpPr txBox="1"/>
            <p:nvPr/>
          </p:nvSpPr>
          <p:spPr>
            <a:xfrm>
              <a:off x="1719889" y="3535735"/>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3" name="TextBox 22">
              <a:extLst>
                <a:ext uri="{FF2B5EF4-FFF2-40B4-BE49-F238E27FC236}">
                  <a16:creationId xmlns:a16="http://schemas.microsoft.com/office/drawing/2014/main" id="{05CC71CF-76B5-B51B-13E5-B0BCC8F4E51D}"/>
                </a:ext>
              </a:extLst>
            </p:cNvPr>
            <p:cNvSpPr txBox="1"/>
            <p:nvPr/>
          </p:nvSpPr>
          <p:spPr>
            <a:xfrm>
              <a:off x="3087179" y="3535735"/>
              <a:ext cx="876301" cy="400110"/>
            </a:xfrm>
            <a:prstGeom prst="rect">
              <a:avLst/>
            </a:prstGeom>
            <a:noFill/>
          </p:spPr>
          <p:txBody>
            <a:bodyPr wrap="square" rtlCol="0">
              <a:spAutoFit/>
            </a:bodyPr>
            <a:lstStyle/>
            <a:p>
              <a:pPr algn="ctr"/>
              <a:r>
                <a:rPr lang="en-US" sz="2000" b="1">
                  <a:solidFill>
                    <a:schemeClr val="accent1"/>
                  </a:solidFill>
                </a:rPr>
                <a:t>GLU</a:t>
              </a:r>
            </a:p>
          </p:txBody>
        </p:sp>
        <p:sp>
          <p:nvSpPr>
            <p:cNvPr id="24" name="TextBox 23">
              <a:extLst>
                <a:ext uri="{FF2B5EF4-FFF2-40B4-BE49-F238E27FC236}">
                  <a16:creationId xmlns:a16="http://schemas.microsoft.com/office/drawing/2014/main" id="{5F2F8C87-AC3E-57C2-2F3A-10663C4603B8}"/>
                </a:ext>
              </a:extLst>
            </p:cNvPr>
            <p:cNvSpPr txBox="1"/>
            <p:nvPr/>
          </p:nvSpPr>
          <p:spPr>
            <a:xfrm>
              <a:off x="4514852" y="3535735"/>
              <a:ext cx="876301" cy="400110"/>
            </a:xfrm>
            <a:prstGeom prst="rect">
              <a:avLst/>
            </a:prstGeom>
            <a:noFill/>
          </p:spPr>
          <p:txBody>
            <a:bodyPr wrap="square" rtlCol="0">
              <a:spAutoFit/>
            </a:bodyPr>
            <a:lstStyle/>
            <a:p>
              <a:pPr algn="ctr"/>
              <a:r>
                <a:rPr lang="en-US" sz="2000" b="1">
                  <a:solidFill>
                    <a:schemeClr val="accent1"/>
                  </a:solidFill>
                </a:rPr>
                <a:t>GLU</a:t>
              </a:r>
            </a:p>
          </p:txBody>
        </p:sp>
      </p:grpSp>
      <p:grpSp>
        <p:nvGrpSpPr>
          <p:cNvPr id="29" name="Group 28">
            <a:extLst>
              <a:ext uri="{FF2B5EF4-FFF2-40B4-BE49-F238E27FC236}">
                <a16:creationId xmlns:a16="http://schemas.microsoft.com/office/drawing/2014/main" id="{77225A8B-2CB8-8E53-3221-2337CFAAD986}"/>
              </a:ext>
            </a:extLst>
          </p:cNvPr>
          <p:cNvGrpSpPr/>
          <p:nvPr/>
        </p:nvGrpSpPr>
        <p:grpSpPr>
          <a:xfrm>
            <a:off x="1467965" y="3932288"/>
            <a:ext cx="4268765" cy="2595875"/>
            <a:chOff x="1427709" y="4140680"/>
            <a:chExt cx="4268765" cy="2595875"/>
          </a:xfrm>
        </p:grpSpPr>
        <p:grpSp>
          <p:nvGrpSpPr>
            <p:cNvPr id="7" name="Group 6">
              <a:extLst>
                <a:ext uri="{FF2B5EF4-FFF2-40B4-BE49-F238E27FC236}">
                  <a16:creationId xmlns:a16="http://schemas.microsoft.com/office/drawing/2014/main" id="{D00450BC-68B4-B68A-8F95-BF289625EC06}"/>
                </a:ext>
              </a:extLst>
            </p:cNvPr>
            <p:cNvGrpSpPr/>
            <p:nvPr/>
          </p:nvGrpSpPr>
          <p:grpSpPr>
            <a:xfrm>
              <a:off x="1427709" y="4140680"/>
              <a:ext cx="4268765" cy="1903562"/>
              <a:chOff x="1427709" y="4140680"/>
              <a:chExt cx="4268765" cy="1903562"/>
            </a:xfrm>
          </p:grpSpPr>
          <p:pic>
            <p:nvPicPr>
              <p:cNvPr id="5" name="Picture 2" descr="Frontiers | The APC-EPCR-PAR1 axis in sickle cell disease">
                <a:extLst>
                  <a:ext uri="{FF2B5EF4-FFF2-40B4-BE49-F238E27FC236}">
                    <a16:creationId xmlns:a16="http://schemas.microsoft.com/office/drawing/2014/main" id="{6A17570A-0E3A-9E19-9BAE-E69B615C8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 t="61384" r="63085" b="10859"/>
              <a:stretch/>
            </p:blipFill>
            <p:spPr bwMode="auto">
              <a:xfrm>
                <a:off x="1427709" y="4140680"/>
                <a:ext cx="4268765" cy="19035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A7C4572C-1A01-3685-EF3F-442F3B2DC079}"/>
                  </a:ext>
                </a:extLst>
              </p:cNvPr>
              <p:cNvSpPr/>
              <p:nvPr/>
            </p:nvSpPr>
            <p:spPr>
              <a:xfrm>
                <a:off x="3237781" y="4152182"/>
                <a:ext cx="540589" cy="1886310"/>
              </a:xfrm>
              <a:prstGeom prst="round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Left Brace 14">
              <a:extLst>
                <a:ext uri="{FF2B5EF4-FFF2-40B4-BE49-F238E27FC236}">
                  <a16:creationId xmlns:a16="http://schemas.microsoft.com/office/drawing/2014/main" id="{A5D23F12-A534-6068-D73E-AE642E25C5C1}"/>
                </a:ext>
              </a:extLst>
            </p:cNvPr>
            <p:cNvSpPr/>
            <p:nvPr/>
          </p:nvSpPr>
          <p:spPr>
            <a:xfrm rot="16200000">
              <a:off x="2063870" y="5585820"/>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95DDFDDD-92D1-9A0A-7241-2B25226E592E}"/>
                </a:ext>
              </a:extLst>
            </p:cNvPr>
            <p:cNvSpPr/>
            <p:nvPr/>
          </p:nvSpPr>
          <p:spPr>
            <a:xfrm rot="16200000">
              <a:off x="3413905" y="5585820"/>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Left Brace 17">
              <a:extLst>
                <a:ext uri="{FF2B5EF4-FFF2-40B4-BE49-F238E27FC236}">
                  <a16:creationId xmlns:a16="http://schemas.microsoft.com/office/drawing/2014/main" id="{5FBA73E9-1563-73AB-ACCC-6F0F8376139F}"/>
                </a:ext>
              </a:extLst>
            </p:cNvPr>
            <p:cNvSpPr/>
            <p:nvPr/>
          </p:nvSpPr>
          <p:spPr>
            <a:xfrm rot="16200000">
              <a:off x="4841578" y="5585821"/>
              <a:ext cx="222851" cy="1158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6403C47F-7C0E-A114-B3A7-F7DF77A437D9}"/>
                </a:ext>
              </a:extLst>
            </p:cNvPr>
            <p:cNvSpPr txBox="1"/>
            <p:nvPr/>
          </p:nvSpPr>
          <p:spPr>
            <a:xfrm>
              <a:off x="1719889" y="6336445"/>
              <a:ext cx="876301" cy="400110"/>
            </a:xfrm>
            <a:prstGeom prst="rect">
              <a:avLst/>
            </a:prstGeom>
            <a:noFill/>
          </p:spPr>
          <p:txBody>
            <a:bodyPr wrap="square" rtlCol="0">
              <a:spAutoFit/>
            </a:bodyPr>
            <a:lstStyle/>
            <a:p>
              <a:pPr algn="ctr"/>
              <a:r>
                <a:rPr lang="en-US" sz="2000" b="1">
                  <a:solidFill>
                    <a:schemeClr val="accent1"/>
                  </a:solidFill>
                </a:rPr>
                <a:t>PRO</a:t>
              </a:r>
            </a:p>
          </p:txBody>
        </p:sp>
        <p:sp>
          <p:nvSpPr>
            <p:cNvPr id="26" name="TextBox 25">
              <a:extLst>
                <a:ext uri="{FF2B5EF4-FFF2-40B4-BE49-F238E27FC236}">
                  <a16:creationId xmlns:a16="http://schemas.microsoft.com/office/drawing/2014/main" id="{9DEC3AA3-1FA0-7C3C-CC4E-D0EDF859F75E}"/>
                </a:ext>
              </a:extLst>
            </p:cNvPr>
            <p:cNvSpPr txBox="1"/>
            <p:nvPr/>
          </p:nvSpPr>
          <p:spPr>
            <a:xfrm>
              <a:off x="3087179" y="6336445"/>
              <a:ext cx="876301" cy="400110"/>
            </a:xfrm>
            <a:prstGeom prst="rect">
              <a:avLst/>
            </a:prstGeom>
            <a:noFill/>
          </p:spPr>
          <p:txBody>
            <a:bodyPr wrap="square" rtlCol="0">
              <a:spAutoFit/>
            </a:bodyPr>
            <a:lstStyle/>
            <a:p>
              <a:pPr algn="ctr"/>
              <a:r>
                <a:rPr lang="en-US" sz="2000" b="1">
                  <a:solidFill>
                    <a:schemeClr val="bg2"/>
                  </a:solidFill>
                </a:rPr>
                <a:t>VAL</a:t>
              </a:r>
            </a:p>
          </p:txBody>
        </p:sp>
        <p:sp>
          <p:nvSpPr>
            <p:cNvPr id="27" name="TextBox 26">
              <a:extLst>
                <a:ext uri="{FF2B5EF4-FFF2-40B4-BE49-F238E27FC236}">
                  <a16:creationId xmlns:a16="http://schemas.microsoft.com/office/drawing/2014/main" id="{B0392CB3-548C-74A4-BF35-0E63DBFAF6A6}"/>
                </a:ext>
              </a:extLst>
            </p:cNvPr>
            <p:cNvSpPr txBox="1"/>
            <p:nvPr/>
          </p:nvSpPr>
          <p:spPr>
            <a:xfrm>
              <a:off x="4514852" y="6336445"/>
              <a:ext cx="876301" cy="400110"/>
            </a:xfrm>
            <a:prstGeom prst="rect">
              <a:avLst/>
            </a:prstGeom>
            <a:noFill/>
          </p:spPr>
          <p:txBody>
            <a:bodyPr wrap="square" rtlCol="0">
              <a:spAutoFit/>
            </a:bodyPr>
            <a:lstStyle/>
            <a:p>
              <a:pPr algn="ctr"/>
              <a:r>
                <a:rPr lang="en-US" sz="2000" b="1">
                  <a:solidFill>
                    <a:schemeClr val="accent1"/>
                  </a:solidFill>
                </a:rPr>
                <a:t>GLU</a:t>
              </a:r>
            </a:p>
          </p:txBody>
        </p:sp>
      </p:grpSp>
      <p:pic>
        <p:nvPicPr>
          <p:cNvPr id="2052" name="Picture 4" descr="Sickle Cell Overview &gt; Overview of Sickle Cell Disease and Trait">
            <a:extLst>
              <a:ext uri="{FF2B5EF4-FFF2-40B4-BE49-F238E27FC236}">
                <a16:creationId xmlns:a16="http://schemas.microsoft.com/office/drawing/2014/main" id="{B590B049-A580-B648-085F-E3D16495BC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8" r="51610" b="15064"/>
          <a:stretch/>
        </p:blipFill>
        <p:spPr bwMode="auto">
          <a:xfrm>
            <a:off x="6056080" y="940191"/>
            <a:ext cx="2917121" cy="2815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ickle Cell Overview &gt; Overview of Sickle Cell Disease and Trait">
            <a:extLst>
              <a:ext uri="{FF2B5EF4-FFF2-40B4-BE49-F238E27FC236}">
                <a16:creationId xmlns:a16="http://schemas.microsoft.com/office/drawing/2014/main" id="{AB202A10-D935-6A5B-E9A5-6E8C89D67C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241" t="198" r="3845" b="15981"/>
          <a:stretch/>
        </p:blipFill>
        <p:spPr bwMode="auto">
          <a:xfrm>
            <a:off x="6897479" y="3755366"/>
            <a:ext cx="2920088" cy="28549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4AE7EA82-6541-3488-1BB3-7181D366BBFF}"/>
              </a:ext>
            </a:extLst>
          </p:cNvPr>
          <p:cNvCxnSpPr>
            <a:cxnSpLocks/>
          </p:cNvCxnSpPr>
          <p:nvPr/>
        </p:nvCxnSpPr>
        <p:spPr>
          <a:xfrm>
            <a:off x="8303243" y="2370678"/>
            <a:ext cx="669958" cy="339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A11257-01A1-7836-7A77-3BFAFFE6D97B}"/>
              </a:ext>
            </a:extLst>
          </p:cNvPr>
          <p:cNvCxnSpPr>
            <a:cxnSpLocks/>
          </p:cNvCxnSpPr>
          <p:nvPr/>
        </p:nvCxnSpPr>
        <p:spPr>
          <a:xfrm flipV="1">
            <a:off x="8542583" y="3750849"/>
            <a:ext cx="895989" cy="7634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8924CD-3754-E2B0-53D4-042E8DF3A870}"/>
              </a:ext>
            </a:extLst>
          </p:cNvPr>
          <p:cNvSpPr txBox="1"/>
          <p:nvPr/>
        </p:nvSpPr>
        <p:spPr>
          <a:xfrm>
            <a:off x="8833788" y="2689718"/>
            <a:ext cx="3286294" cy="430887"/>
          </a:xfrm>
          <a:prstGeom prst="rect">
            <a:avLst/>
          </a:prstGeom>
          <a:noFill/>
        </p:spPr>
        <p:txBody>
          <a:bodyPr wrap="square" rtlCol="0">
            <a:spAutoFit/>
          </a:bodyPr>
          <a:lstStyle/>
          <a:p>
            <a:pPr algn="ctr"/>
            <a:r>
              <a:rPr lang="en-US" sz="2200" b="1">
                <a:solidFill>
                  <a:schemeClr val="accent2"/>
                </a:solidFill>
              </a:rPr>
              <a:t>Hồng cầu bình thường</a:t>
            </a:r>
          </a:p>
        </p:txBody>
      </p:sp>
      <p:sp>
        <p:nvSpPr>
          <p:cNvPr id="22" name="TextBox 21">
            <a:extLst>
              <a:ext uri="{FF2B5EF4-FFF2-40B4-BE49-F238E27FC236}">
                <a16:creationId xmlns:a16="http://schemas.microsoft.com/office/drawing/2014/main" id="{5511E1C4-51E0-8433-9AFF-4937D762791B}"/>
              </a:ext>
            </a:extLst>
          </p:cNvPr>
          <p:cNvSpPr txBox="1"/>
          <p:nvPr/>
        </p:nvSpPr>
        <p:spPr>
          <a:xfrm>
            <a:off x="8638222" y="3322643"/>
            <a:ext cx="3286294" cy="430887"/>
          </a:xfrm>
          <a:prstGeom prst="rect">
            <a:avLst/>
          </a:prstGeom>
          <a:noFill/>
        </p:spPr>
        <p:txBody>
          <a:bodyPr wrap="square" rtlCol="0">
            <a:spAutoFit/>
          </a:bodyPr>
          <a:lstStyle/>
          <a:p>
            <a:pPr algn="ctr"/>
            <a:r>
              <a:rPr lang="en-US" sz="2200" b="1">
                <a:solidFill>
                  <a:schemeClr val="bg2"/>
                </a:solidFill>
              </a:rPr>
              <a:t>Hồng cầu hình liềm</a:t>
            </a:r>
          </a:p>
        </p:txBody>
      </p:sp>
    </p:spTree>
    <p:extLst>
      <p:ext uri="{BB962C8B-B14F-4D97-AF65-F5344CB8AC3E}">
        <p14:creationId xmlns:p14="http://schemas.microsoft.com/office/powerpoint/2010/main" val="134540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8</a:t>
            </a:fld>
            <a:endParaRPr lang="en-US" dirty="0"/>
          </a:p>
        </p:txBody>
      </p:sp>
      <p:sp>
        <p:nvSpPr>
          <p:cNvPr id="5" name="Text Placeholder 4">
            <a:extLst>
              <a:ext uri="{FF2B5EF4-FFF2-40B4-BE49-F238E27FC236}">
                <a16:creationId xmlns:a16="http://schemas.microsoft.com/office/drawing/2014/main" id="{09A18759-B9AA-49AB-A320-92AF51051E70}"/>
              </a:ext>
            </a:extLst>
          </p:cNvPr>
          <p:cNvSpPr>
            <a:spLocks noGrp="1"/>
          </p:cNvSpPr>
          <p:nvPr>
            <p:ph type="body" sz="quarter" idx="14"/>
          </p:nvPr>
        </p:nvSpPr>
        <p:spPr/>
        <p:txBody>
          <a:bodyPr/>
          <a:lstStyle/>
          <a:p>
            <a:r>
              <a:rPr lang="en-US" dirty="0"/>
              <a:t>20XX</a:t>
            </a:r>
          </a:p>
        </p:txBody>
      </p:sp>
      <p:pic>
        <p:nvPicPr>
          <p:cNvPr id="1028" name="Picture 4" descr="Sickle Cell Disease: Origin, Manifestation and Management - Scientific  Animations">
            <a:extLst>
              <a:ext uri="{FF2B5EF4-FFF2-40B4-BE49-F238E27FC236}">
                <a16:creationId xmlns:a16="http://schemas.microsoft.com/office/drawing/2014/main" id="{061CD872-6568-55D8-AD18-C5E2C65F86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9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a:xfrm>
            <a:off x="913294" y="250353"/>
            <a:ext cx="10170285" cy="915873"/>
          </a:xfrm>
        </p:spPr>
        <p:txBody>
          <a:bodyPr>
            <a:normAutofit fontScale="90000"/>
          </a:bodyPr>
          <a:lstStyle/>
          <a:p>
            <a:r>
              <a:rPr lang="en-US"/>
              <a:t>II. Ý NGHĨA VÀ TÁC HẠI CỦA ĐỘT BIẾN GENE</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a:xfrm>
            <a:off x="913293" y="1823568"/>
            <a:ext cx="4579243" cy="384202"/>
          </a:xfrm>
        </p:spPr>
        <p:txBody>
          <a:bodyPr/>
          <a:lstStyle/>
          <a:p>
            <a:r>
              <a:rPr lang="en-US" sz="2200">
                <a:solidFill>
                  <a:schemeClr val="tx1"/>
                </a:solidFill>
              </a:rPr>
              <a:t>a) Đối với đa dạng sinh học</a:t>
            </a:r>
            <a:endParaRPr lang="en-US" sz="2200" dirty="0">
              <a:solidFill>
                <a:schemeClr val="tx1"/>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9</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a:xfrm>
            <a:off x="913294" y="1296632"/>
            <a:ext cx="9384760" cy="526936"/>
          </a:xfrm>
        </p:spPr>
        <p:txBody>
          <a:bodyPr/>
          <a:lstStyle/>
          <a:p>
            <a:r>
              <a:rPr lang="en-US" dirty="0"/>
              <a:t>1. Ý </a:t>
            </a:r>
            <a:r>
              <a:rPr lang="en-US" dirty="0" err="1"/>
              <a:t>nghĩa</a:t>
            </a:r>
            <a:r>
              <a:rPr lang="en-US" dirty="0"/>
              <a:t> </a:t>
            </a:r>
            <a:r>
              <a:rPr lang="en-US" dirty="0" err="1"/>
              <a:t>đột</a:t>
            </a:r>
            <a:r>
              <a:rPr lang="en-US" dirty="0"/>
              <a:t> </a:t>
            </a:r>
            <a:r>
              <a:rPr lang="en-US" dirty="0" err="1"/>
              <a:t>biến</a:t>
            </a:r>
            <a:r>
              <a:rPr lang="en-US" dirty="0"/>
              <a:t> gene</a:t>
            </a:r>
          </a:p>
        </p:txBody>
      </p:sp>
      <p:sp>
        <p:nvSpPr>
          <p:cNvPr id="10" name="Rectangle 9">
            <a:extLst>
              <a:ext uri="{FF2B5EF4-FFF2-40B4-BE49-F238E27FC236}">
                <a16:creationId xmlns:a16="http://schemas.microsoft.com/office/drawing/2014/main" id="{5B7D511D-CDD0-EA5E-A87A-47B89F925B1C}"/>
              </a:ext>
            </a:extLst>
          </p:cNvPr>
          <p:cNvSpPr/>
          <p:nvPr/>
        </p:nvSpPr>
        <p:spPr>
          <a:xfrm>
            <a:off x="601417" y="0"/>
            <a:ext cx="85917" cy="1104644"/>
          </a:xfrm>
          <a:prstGeom prst="rect">
            <a:avLst/>
          </a:prstGeom>
          <a:gradFill flip="none" rotWithShape="1">
            <a:gsLst>
              <a:gs pos="0">
                <a:schemeClr val="bg2">
                  <a:alpha val="85000"/>
                </a:schemeClr>
              </a:gs>
              <a:gs pos="100000">
                <a:schemeClr val="accent1">
                  <a:alpha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图片 31749" descr="1-19">
            <a:extLst>
              <a:ext uri="{FF2B5EF4-FFF2-40B4-BE49-F238E27FC236}">
                <a16:creationId xmlns:a16="http://schemas.microsoft.com/office/drawing/2014/main" id="{A36EA6FF-7511-59A5-B130-AA1AC60F5288}"/>
              </a:ext>
            </a:extLst>
          </p:cNvPr>
          <p:cNvPicPr>
            <a:picLocks noChangeAspect="1"/>
          </p:cNvPicPr>
          <p:nvPr/>
        </p:nvPicPr>
        <p:blipFill>
          <a:blip r:embed="rId2"/>
          <a:stretch>
            <a:fillRect/>
          </a:stretch>
        </p:blipFill>
        <p:spPr>
          <a:xfrm>
            <a:off x="1024863" y="2207770"/>
            <a:ext cx="10693113" cy="3172705"/>
          </a:xfrm>
          <a:prstGeom prst="rect">
            <a:avLst/>
          </a:prstGeom>
          <a:noFill/>
          <a:ln w="9525">
            <a:noFill/>
          </a:ln>
        </p:spPr>
      </p:pic>
      <p:sp>
        <p:nvSpPr>
          <p:cNvPr id="19" name="TextBox 18">
            <a:extLst>
              <a:ext uri="{FF2B5EF4-FFF2-40B4-BE49-F238E27FC236}">
                <a16:creationId xmlns:a16="http://schemas.microsoft.com/office/drawing/2014/main" id="{37728441-270C-AFED-35B6-6209037D4A51}"/>
              </a:ext>
            </a:extLst>
          </p:cNvPr>
          <p:cNvSpPr txBox="1"/>
          <p:nvPr/>
        </p:nvSpPr>
        <p:spPr>
          <a:xfrm>
            <a:off x="1380807" y="2710985"/>
            <a:ext cx="9727006" cy="1878528"/>
          </a:xfrm>
          <a:prstGeom prst="rect">
            <a:avLst/>
          </a:prstGeom>
          <a:noFill/>
        </p:spPr>
        <p:txBody>
          <a:bodyPr wrap="square">
            <a:spAutoFit/>
          </a:bodyPr>
          <a:lstStyle/>
          <a:p>
            <a:pPr algn="just">
              <a:lnSpc>
                <a:spcPct val="125000"/>
              </a:lnSpc>
            </a:pPr>
            <a:r>
              <a:rPr lang="en-US" sz="3200" b="1" i="0" dirty="0">
                <a:solidFill>
                  <a:schemeClr val="bg2"/>
                </a:solidFill>
                <a:effectLst/>
                <a:latin typeface="+mj-lt"/>
                <a:sym typeface="Wingdings" panose="05000000000000000000" pitchFamily="2" charset="2"/>
              </a:rPr>
              <a:t> </a:t>
            </a:r>
            <a:r>
              <a:rPr lang="en-US" sz="3200" b="1" i="0" dirty="0" err="1">
                <a:solidFill>
                  <a:schemeClr val="bg2"/>
                </a:solidFill>
                <a:effectLst/>
                <a:latin typeface="+mj-lt"/>
              </a:rPr>
              <a:t>Sự</a:t>
            </a:r>
            <a:r>
              <a:rPr lang="en-US" sz="3200" b="1" i="0" dirty="0">
                <a:solidFill>
                  <a:schemeClr val="bg2"/>
                </a:solidFill>
                <a:effectLst/>
                <a:latin typeface="+mj-lt"/>
              </a:rPr>
              <a:t> </a:t>
            </a:r>
            <a:r>
              <a:rPr lang="en-US" sz="3200" b="1" i="0" dirty="0" err="1">
                <a:solidFill>
                  <a:schemeClr val="bg2"/>
                </a:solidFill>
                <a:effectLst/>
                <a:latin typeface="+mj-lt"/>
              </a:rPr>
              <a:t>biến</a:t>
            </a:r>
            <a:r>
              <a:rPr lang="en-US" sz="3200" b="1" i="0" dirty="0">
                <a:solidFill>
                  <a:schemeClr val="bg2"/>
                </a:solidFill>
                <a:effectLst/>
                <a:latin typeface="+mj-lt"/>
              </a:rPr>
              <a:t> </a:t>
            </a:r>
            <a:r>
              <a:rPr lang="en-US" sz="3200" b="1" i="0" dirty="0" err="1">
                <a:solidFill>
                  <a:schemeClr val="bg2"/>
                </a:solidFill>
                <a:effectLst/>
                <a:latin typeface="+mj-lt"/>
              </a:rPr>
              <a:t>đổi</a:t>
            </a:r>
            <a:r>
              <a:rPr lang="en-US" sz="3200" b="1" i="0" dirty="0">
                <a:solidFill>
                  <a:schemeClr val="bg2"/>
                </a:solidFill>
                <a:effectLst/>
                <a:latin typeface="+mj-lt"/>
              </a:rPr>
              <a:t> </a:t>
            </a:r>
            <a:r>
              <a:rPr lang="en-US" sz="3200" b="1" i="0" dirty="0" err="1">
                <a:solidFill>
                  <a:schemeClr val="bg2"/>
                </a:solidFill>
                <a:effectLst/>
                <a:latin typeface="+mj-lt"/>
              </a:rPr>
              <a:t>cấu</a:t>
            </a:r>
            <a:r>
              <a:rPr lang="en-US" sz="3200" b="1" i="0" dirty="0">
                <a:solidFill>
                  <a:schemeClr val="bg2"/>
                </a:solidFill>
                <a:effectLst/>
                <a:latin typeface="+mj-lt"/>
              </a:rPr>
              <a:t> </a:t>
            </a:r>
            <a:r>
              <a:rPr lang="en-US" sz="3200" b="1" i="0" dirty="0" err="1">
                <a:solidFill>
                  <a:schemeClr val="bg2"/>
                </a:solidFill>
                <a:effectLst/>
                <a:latin typeface="+mj-lt"/>
              </a:rPr>
              <a:t>trúc</a:t>
            </a:r>
            <a:r>
              <a:rPr lang="en-US" sz="3200" b="1" i="0" dirty="0">
                <a:solidFill>
                  <a:schemeClr val="bg2"/>
                </a:solidFill>
                <a:effectLst/>
                <a:latin typeface="+mj-lt"/>
              </a:rPr>
              <a:t> </a:t>
            </a:r>
            <a:r>
              <a:rPr lang="en-US" sz="3200" b="1" i="0" dirty="0" err="1">
                <a:solidFill>
                  <a:schemeClr val="bg2"/>
                </a:solidFill>
                <a:effectLst/>
                <a:latin typeface="+mj-lt"/>
              </a:rPr>
              <a:t>phân</a:t>
            </a:r>
            <a:r>
              <a:rPr lang="en-US" sz="3200" b="1" i="0" dirty="0">
                <a:solidFill>
                  <a:schemeClr val="bg2"/>
                </a:solidFill>
                <a:effectLst/>
                <a:latin typeface="+mj-lt"/>
              </a:rPr>
              <a:t> </a:t>
            </a:r>
            <a:r>
              <a:rPr lang="en-US" sz="3200" b="1" i="0" dirty="0" err="1">
                <a:solidFill>
                  <a:schemeClr val="bg2"/>
                </a:solidFill>
                <a:effectLst/>
                <a:latin typeface="+mj-lt"/>
              </a:rPr>
              <a:t>tử</a:t>
            </a:r>
            <a:r>
              <a:rPr lang="en-US" sz="3200" b="1" i="0" dirty="0">
                <a:solidFill>
                  <a:schemeClr val="bg2"/>
                </a:solidFill>
                <a:effectLst/>
                <a:latin typeface="+mj-lt"/>
              </a:rPr>
              <a:t> </a:t>
            </a:r>
            <a:r>
              <a:rPr lang="en-US" sz="3200" b="1" i="0" dirty="0" err="1">
                <a:solidFill>
                  <a:schemeClr val="bg2"/>
                </a:solidFill>
                <a:effectLst/>
                <a:latin typeface="+mj-lt"/>
              </a:rPr>
              <a:t>của</a:t>
            </a:r>
            <a:r>
              <a:rPr lang="en-US" sz="3200" b="1" i="0" dirty="0">
                <a:solidFill>
                  <a:schemeClr val="bg2"/>
                </a:solidFill>
                <a:effectLst/>
                <a:latin typeface="+mj-lt"/>
              </a:rPr>
              <a:t> gen </a:t>
            </a:r>
            <a:r>
              <a:rPr lang="en-US" sz="3200" b="0" i="0" dirty="0">
                <a:solidFill>
                  <a:srgbClr val="212529"/>
                </a:solidFill>
                <a:effectLst/>
                <a:latin typeface="+mj-lt"/>
              </a:rPr>
              <a:t>→ </a:t>
            </a:r>
            <a:r>
              <a:rPr lang="en-US" sz="3200" b="0" i="0" dirty="0" err="1">
                <a:solidFill>
                  <a:srgbClr val="212529"/>
                </a:solidFill>
                <a:effectLst/>
                <a:latin typeface="+mj-lt"/>
              </a:rPr>
              <a:t>biến</a:t>
            </a:r>
            <a:r>
              <a:rPr lang="en-US" sz="3200" b="0" i="0" dirty="0">
                <a:solidFill>
                  <a:srgbClr val="212529"/>
                </a:solidFill>
                <a:effectLst/>
                <a:latin typeface="+mj-lt"/>
              </a:rPr>
              <a:t> </a:t>
            </a:r>
            <a:r>
              <a:rPr lang="en-US" sz="3200" b="0" i="0" dirty="0" err="1">
                <a:solidFill>
                  <a:srgbClr val="212529"/>
                </a:solidFill>
                <a:effectLst/>
                <a:latin typeface="+mj-lt"/>
              </a:rPr>
              <a:t>đổi</a:t>
            </a:r>
            <a:r>
              <a:rPr lang="en-US" sz="3200" b="0" i="0" dirty="0">
                <a:solidFill>
                  <a:srgbClr val="212529"/>
                </a:solidFill>
                <a:effectLst/>
                <a:latin typeface="+mj-lt"/>
              </a:rPr>
              <a:t> </a:t>
            </a:r>
            <a:r>
              <a:rPr lang="en-US" sz="3200" b="0" i="0" dirty="0" err="1">
                <a:solidFill>
                  <a:srgbClr val="212529"/>
                </a:solidFill>
                <a:effectLst/>
                <a:latin typeface="+mj-lt"/>
              </a:rPr>
              <a:t>cấu</a:t>
            </a:r>
            <a:r>
              <a:rPr lang="en-US" sz="3200" b="0" i="0" dirty="0">
                <a:solidFill>
                  <a:srgbClr val="212529"/>
                </a:solidFill>
                <a:effectLst/>
                <a:latin typeface="+mj-lt"/>
              </a:rPr>
              <a:t> </a:t>
            </a:r>
            <a:r>
              <a:rPr lang="en-US" sz="3200" b="0" i="0" dirty="0" err="1">
                <a:solidFill>
                  <a:srgbClr val="212529"/>
                </a:solidFill>
                <a:effectLst/>
                <a:latin typeface="+mj-lt"/>
              </a:rPr>
              <a:t>trúc</a:t>
            </a:r>
            <a:r>
              <a:rPr lang="en-US" sz="3200" b="0" i="0" dirty="0">
                <a:solidFill>
                  <a:srgbClr val="212529"/>
                </a:solidFill>
                <a:effectLst/>
                <a:latin typeface="+mj-lt"/>
              </a:rPr>
              <a:t> </a:t>
            </a:r>
            <a:r>
              <a:rPr lang="en-US" sz="3200" b="0" i="0" dirty="0" err="1">
                <a:solidFill>
                  <a:srgbClr val="212529"/>
                </a:solidFill>
                <a:effectLst/>
                <a:latin typeface="+mj-lt"/>
              </a:rPr>
              <a:t>của</a:t>
            </a:r>
            <a:r>
              <a:rPr lang="en-US" sz="3200" b="0" i="0" dirty="0">
                <a:solidFill>
                  <a:srgbClr val="212529"/>
                </a:solidFill>
                <a:effectLst/>
                <a:latin typeface="+mj-lt"/>
              </a:rPr>
              <a:t> protein </a:t>
            </a:r>
            <a:r>
              <a:rPr lang="en-US" sz="3200" b="0" i="0" dirty="0" err="1">
                <a:solidFill>
                  <a:srgbClr val="212529"/>
                </a:solidFill>
                <a:effectLst/>
                <a:latin typeface="+mj-lt"/>
              </a:rPr>
              <a:t>mà</a:t>
            </a:r>
            <a:r>
              <a:rPr lang="en-US" sz="3200" b="0" i="0" dirty="0">
                <a:solidFill>
                  <a:srgbClr val="212529"/>
                </a:solidFill>
                <a:effectLst/>
                <a:latin typeface="+mj-lt"/>
              </a:rPr>
              <a:t> </a:t>
            </a:r>
            <a:r>
              <a:rPr lang="en-US" sz="3200" b="0" i="0" dirty="0" err="1">
                <a:solidFill>
                  <a:srgbClr val="212529"/>
                </a:solidFill>
                <a:effectLst/>
                <a:latin typeface="+mj-lt"/>
              </a:rPr>
              <a:t>nó</a:t>
            </a:r>
            <a:r>
              <a:rPr lang="en-US" sz="3200" b="0" i="0" dirty="0">
                <a:solidFill>
                  <a:srgbClr val="212529"/>
                </a:solidFill>
                <a:effectLst/>
                <a:latin typeface="+mj-lt"/>
              </a:rPr>
              <a:t> </a:t>
            </a:r>
            <a:r>
              <a:rPr lang="en-US" sz="3200" b="0" i="0" dirty="0" err="1">
                <a:solidFill>
                  <a:srgbClr val="212529"/>
                </a:solidFill>
                <a:effectLst/>
                <a:latin typeface="+mj-lt"/>
              </a:rPr>
              <a:t>mã</a:t>
            </a:r>
            <a:r>
              <a:rPr lang="en-US" sz="3200" b="0" i="0" dirty="0">
                <a:solidFill>
                  <a:srgbClr val="212529"/>
                </a:solidFill>
                <a:effectLst/>
                <a:latin typeface="+mj-lt"/>
              </a:rPr>
              <a:t> </a:t>
            </a:r>
            <a:r>
              <a:rPr lang="en-US" sz="3200" b="0" i="0" dirty="0" err="1">
                <a:solidFill>
                  <a:srgbClr val="212529"/>
                </a:solidFill>
                <a:effectLst/>
                <a:latin typeface="+mj-lt"/>
              </a:rPr>
              <a:t>hóa</a:t>
            </a:r>
            <a:r>
              <a:rPr lang="en-US" sz="3200" b="0" i="0" dirty="0">
                <a:solidFill>
                  <a:srgbClr val="212529"/>
                </a:solidFill>
                <a:effectLst/>
                <a:latin typeface="+mj-lt"/>
              </a:rPr>
              <a:t> → </a:t>
            </a:r>
            <a:r>
              <a:rPr lang="en-US" sz="3200" b="1" i="0" dirty="0" err="1">
                <a:solidFill>
                  <a:schemeClr val="accent1"/>
                </a:solidFill>
                <a:effectLst/>
                <a:latin typeface="+mj-lt"/>
              </a:rPr>
              <a:t>biến</a:t>
            </a:r>
            <a:r>
              <a:rPr lang="en-US" sz="3200" b="1" i="0" dirty="0">
                <a:solidFill>
                  <a:schemeClr val="accent1"/>
                </a:solidFill>
                <a:effectLst/>
                <a:latin typeface="+mj-lt"/>
              </a:rPr>
              <a:t> </a:t>
            </a:r>
            <a:r>
              <a:rPr lang="en-US" sz="3200" b="1" i="0" dirty="0" err="1">
                <a:solidFill>
                  <a:schemeClr val="accent1"/>
                </a:solidFill>
                <a:effectLst/>
                <a:latin typeface="+mj-lt"/>
              </a:rPr>
              <a:t>đổi</a:t>
            </a:r>
            <a:r>
              <a:rPr lang="en-US" sz="3200" b="1" i="0" dirty="0">
                <a:solidFill>
                  <a:schemeClr val="accent1"/>
                </a:solidFill>
                <a:effectLst/>
                <a:latin typeface="+mj-lt"/>
              </a:rPr>
              <a:t> </a:t>
            </a:r>
            <a:r>
              <a:rPr lang="en-US" sz="3200" b="1" i="0" dirty="0" err="1">
                <a:solidFill>
                  <a:schemeClr val="accent1"/>
                </a:solidFill>
                <a:effectLst/>
                <a:latin typeface="+mj-lt"/>
              </a:rPr>
              <a:t>kiểu</a:t>
            </a:r>
            <a:r>
              <a:rPr lang="en-US" sz="3200" b="1" i="0" dirty="0">
                <a:solidFill>
                  <a:schemeClr val="accent1"/>
                </a:solidFill>
                <a:effectLst/>
                <a:latin typeface="+mj-lt"/>
              </a:rPr>
              <a:t> </a:t>
            </a:r>
            <a:r>
              <a:rPr lang="en-US" sz="3200" b="1" i="0" dirty="0" err="1">
                <a:solidFill>
                  <a:schemeClr val="accent1"/>
                </a:solidFill>
                <a:effectLst/>
                <a:latin typeface="+mj-lt"/>
              </a:rPr>
              <a:t>hình</a:t>
            </a:r>
            <a:r>
              <a:rPr lang="en-US" sz="3200" b="1" i="0" dirty="0">
                <a:solidFill>
                  <a:schemeClr val="accent1"/>
                </a:solidFill>
                <a:effectLst/>
                <a:latin typeface="+mj-lt"/>
              </a:rPr>
              <a:t>, </a:t>
            </a:r>
            <a:r>
              <a:rPr lang="en-US" sz="3200" b="1" i="0" dirty="0" err="1">
                <a:solidFill>
                  <a:schemeClr val="accent1"/>
                </a:solidFill>
                <a:effectLst/>
                <a:latin typeface="+mj-lt"/>
              </a:rPr>
              <a:t>tạo</a:t>
            </a:r>
            <a:r>
              <a:rPr lang="en-US" sz="3200" b="1" i="0" dirty="0">
                <a:solidFill>
                  <a:schemeClr val="accent1"/>
                </a:solidFill>
                <a:effectLst/>
                <a:latin typeface="+mj-lt"/>
              </a:rPr>
              <a:t> </a:t>
            </a:r>
            <a:r>
              <a:rPr lang="en-US" sz="3200" b="1" i="0" dirty="0" err="1">
                <a:solidFill>
                  <a:schemeClr val="accent1"/>
                </a:solidFill>
                <a:effectLst/>
                <a:latin typeface="+mj-lt"/>
              </a:rPr>
              <a:t>nên</a:t>
            </a:r>
            <a:r>
              <a:rPr lang="en-US" sz="3200" b="1" i="0" dirty="0">
                <a:solidFill>
                  <a:schemeClr val="accent1"/>
                </a:solidFill>
                <a:effectLst/>
                <a:latin typeface="+mj-lt"/>
              </a:rPr>
              <a:t> </a:t>
            </a:r>
            <a:r>
              <a:rPr lang="en-US" sz="3200" b="1" i="0" dirty="0" err="1">
                <a:solidFill>
                  <a:schemeClr val="accent1"/>
                </a:solidFill>
                <a:effectLst/>
                <a:latin typeface="+mj-lt"/>
              </a:rPr>
              <a:t>sự</a:t>
            </a:r>
            <a:r>
              <a:rPr lang="en-US" sz="3200" b="1" i="0" dirty="0">
                <a:solidFill>
                  <a:schemeClr val="accent1"/>
                </a:solidFill>
                <a:effectLst/>
                <a:latin typeface="+mj-lt"/>
              </a:rPr>
              <a:t> </a:t>
            </a:r>
            <a:r>
              <a:rPr lang="en-US" sz="3200" b="1" i="0" dirty="0" err="1">
                <a:solidFill>
                  <a:schemeClr val="accent1"/>
                </a:solidFill>
                <a:effectLst/>
                <a:latin typeface="+mj-lt"/>
              </a:rPr>
              <a:t>đa</a:t>
            </a:r>
            <a:r>
              <a:rPr lang="en-US" sz="3200" b="1" i="0" dirty="0">
                <a:solidFill>
                  <a:schemeClr val="accent1"/>
                </a:solidFill>
                <a:effectLst/>
                <a:latin typeface="+mj-lt"/>
              </a:rPr>
              <a:t> </a:t>
            </a:r>
            <a:r>
              <a:rPr lang="en-US" sz="3200" b="1" i="0" dirty="0" err="1">
                <a:solidFill>
                  <a:schemeClr val="accent1"/>
                </a:solidFill>
                <a:effectLst/>
                <a:latin typeface="+mj-lt"/>
              </a:rPr>
              <a:t>dạng</a:t>
            </a:r>
            <a:r>
              <a:rPr lang="en-US" sz="3200" b="1" i="0" dirty="0">
                <a:solidFill>
                  <a:schemeClr val="accent1"/>
                </a:solidFill>
                <a:effectLst/>
                <a:latin typeface="+mj-lt"/>
              </a:rPr>
              <a:t> </a:t>
            </a:r>
            <a:r>
              <a:rPr lang="en-US" sz="3200" b="1" i="0" dirty="0" err="1">
                <a:solidFill>
                  <a:schemeClr val="accent1"/>
                </a:solidFill>
                <a:effectLst/>
                <a:latin typeface="+mj-lt"/>
              </a:rPr>
              <a:t>sinh</a:t>
            </a:r>
            <a:r>
              <a:rPr lang="en-US" sz="3200" b="1" i="0" dirty="0">
                <a:solidFill>
                  <a:schemeClr val="accent1"/>
                </a:solidFill>
                <a:effectLst/>
                <a:latin typeface="+mj-lt"/>
              </a:rPr>
              <a:t> </a:t>
            </a:r>
            <a:r>
              <a:rPr lang="en-US" sz="3200" b="1" i="0" dirty="0" err="1">
                <a:solidFill>
                  <a:schemeClr val="accent1"/>
                </a:solidFill>
                <a:effectLst/>
                <a:latin typeface="+mj-lt"/>
              </a:rPr>
              <a:t>học</a:t>
            </a:r>
            <a:r>
              <a:rPr lang="en-US" sz="3200" b="1" i="0" dirty="0">
                <a:solidFill>
                  <a:schemeClr val="accent1"/>
                </a:solidFill>
                <a:effectLst/>
                <a:latin typeface="+mj-lt"/>
              </a:rPr>
              <a:t>.</a:t>
            </a:r>
            <a:endParaRPr lang="en-US" sz="3200" b="1" dirty="0">
              <a:solidFill>
                <a:schemeClr val="accent1"/>
              </a:solidFill>
              <a:latin typeface="+mj-lt"/>
            </a:endParaRPr>
          </a:p>
        </p:txBody>
      </p:sp>
    </p:spTree>
    <p:extLst>
      <p:ext uri="{BB962C8B-B14F-4D97-AF65-F5344CB8AC3E}">
        <p14:creationId xmlns:p14="http://schemas.microsoft.com/office/powerpoint/2010/main" val="16334251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build="p"/>
      <p:bldP spid="19" grpId="0"/>
    </p:bldLst>
  </p:timing>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3.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542</TotalTime>
  <Words>2147</Words>
  <Application>Microsoft Office PowerPoint</Application>
  <PresentationFormat>Widescreen</PresentationFormat>
  <Paragraphs>492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Wingdings</vt:lpstr>
      <vt:lpstr>Times New Roman</vt:lpstr>
      <vt:lpstr>Arial</vt:lpstr>
      <vt:lpstr>Calibri</vt:lpstr>
      <vt:lpstr>Office Theme</vt:lpstr>
      <vt:lpstr>ĐỘT BIẾN GENE</vt:lpstr>
      <vt:lpstr>I. KHÁI NIỆM ĐỘT BIẾN GENE</vt:lpstr>
      <vt:lpstr>KHÁI NIỆM ĐỘT BIẾN GENE</vt:lpstr>
      <vt:lpstr>I. KHÁI NIỆM ĐỘT BIẾN GENE</vt:lpstr>
      <vt:lpstr>I. KHÁI NIỆM ĐỘT BIẾN GENE</vt:lpstr>
      <vt:lpstr>I. KHÁI NIỆM ĐỘT BIẾN GENE</vt:lpstr>
      <vt:lpstr>I. KHÁI NIỆM ĐỘT BIẾN GENE</vt:lpstr>
      <vt:lpstr>PowerPoint Presentation</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II. Ý NGHĨA VÀ TÁC HẠI CỦA ĐỘT BIẾN GENE</vt:lpstr>
      <vt:lpstr>PowerPoint Presentation</vt:lpstr>
      <vt:lpstr>Em đã học</vt:lpstr>
      <vt:lpstr>CÂU HỎI TRẮC NGHIỆM ÔN TẬP Học sinh chọn 1 trong các phương án A, B, C hoặc 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Quách Thị Cẩm Tú</dc:creator>
  <cp:lastModifiedBy>Administrator</cp:lastModifiedBy>
  <cp:revision>57</cp:revision>
  <dcterms:created xsi:type="dcterms:W3CDTF">2024-06-05T08:12:40Z</dcterms:created>
  <dcterms:modified xsi:type="dcterms:W3CDTF">2025-02-17T15:12:14Z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