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9"/>
  </p:notesMasterIdLst>
  <p:sldIdLst>
    <p:sldId id="300" r:id="rId2"/>
    <p:sldId id="267" r:id="rId3"/>
    <p:sldId id="256" r:id="rId4"/>
    <p:sldId id="259" r:id="rId5"/>
    <p:sldId id="258" r:id="rId6"/>
    <p:sldId id="260" r:id="rId7"/>
    <p:sldId id="301" r:id="rId8"/>
    <p:sldId id="291" r:id="rId9"/>
    <p:sldId id="295" r:id="rId10"/>
    <p:sldId id="311" r:id="rId11"/>
    <p:sldId id="268" r:id="rId12"/>
    <p:sldId id="296" r:id="rId13"/>
    <p:sldId id="297" r:id="rId14"/>
    <p:sldId id="312" r:id="rId15"/>
    <p:sldId id="298" r:id="rId16"/>
    <p:sldId id="299" r:id="rId17"/>
    <p:sldId id="313" r:id="rId18"/>
    <p:sldId id="314" r:id="rId19"/>
    <p:sldId id="316" r:id="rId20"/>
    <p:sldId id="315" r:id="rId21"/>
    <p:sldId id="285" r:id="rId22"/>
    <p:sldId id="308" r:id="rId23"/>
    <p:sldId id="307" r:id="rId24"/>
    <p:sldId id="309" r:id="rId25"/>
    <p:sldId id="310" r:id="rId26"/>
    <p:sldId id="306" r:id="rId27"/>
    <p:sldId id="304" r:id="rId28"/>
    <p:sldId id="274" r:id="rId29"/>
    <p:sldId id="303" r:id="rId30"/>
    <p:sldId id="332" r:id="rId31"/>
    <p:sldId id="261" r:id="rId32"/>
    <p:sldId id="270" r:id="rId33"/>
    <p:sldId id="317" r:id="rId34"/>
    <p:sldId id="318" r:id="rId35"/>
    <p:sldId id="320" r:id="rId36"/>
    <p:sldId id="319" r:id="rId37"/>
    <p:sldId id="321" r:id="rId38"/>
    <p:sldId id="322" r:id="rId39"/>
    <p:sldId id="330" r:id="rId40"/>
    <p:sldId id="323" r:id="rId41"/>
    <p:sldId id="324" r:id="rId42"/>
    <p:sldId id="325" r:id="rId43"/>
    <p:sldId id="280" r:id="rId44"/>
    <p:sldId id="271" r:id="rId45"/>
    <p:sldId id="326" r:id="rId46"/>
    <p:sldId id="328" r:id="rId47"/>
    <p:sldId id="327" r:id="rId48"/>
    <p:sldId id="329" r:id="rId49"/>
    <p:sldId id="286" r:id="rId50"/>
    <p:sldId id="347" r:id="rId51"/>
    <p:sldId id="336" r:id="rId52"/>
    <p:sldId id="339" r:id="rId53"/>
    <p:sldId id="353" r:id="rId54"/>
    <p:sldId id="352" r:id="rId55"/>
    <p:sldId id="355" r:id="rId56"/>
    <p:sldId id="354" r:id="rId57"/>
    <p:sldId id="356" r:id="rId58"/>
    <p:sldId id="349" r:id="rId59"/>
    <p:sldId id="346" r:id="rId60"/>
    <p:sldId id="337" r:id="rId61"/>
    <p:sldId id="357" r:id="rId62"/>
    <p:sldId id="283" r:id="rId63"/>
    <p:sldId id="288" r:id="rId64"/>
    <p:sldId id="350" r:id="rId65"/>
    <p:sldId id="351" r:id="rId66"/>
    <p:sldId id="284" r:id="rId67"/>
    <p:sldId id="287" r:id="rId68"/>
  </p:sldIdLst>
  <p:sldSz cx="9144000" cy="5143500" type="screen16x9"/>
  <p:notesSz cx="6858000" cy="9144000"/>
  <p:embeddedFontLst>
    <p:embeddedFont>
      <p:font typeface="Comfortaa" panose="020B0604020202020204" charset="0"/>
      <p:regular r:id="rId70"/>
      <p:bold r:id="rId71"/>
    </p:embeddedFont>
    <p:embeddedFont>
      <p:font typeface="Comfortaa Light" panose="020B0604020202020204" charset="0"/>
      <p:regular r:id="rId72"/>
      <p:bold r:id="rId73"/>
    </p:embeddedFont>
    <p:embeddedFont>
      <p:font typeface="Comfortaa Medium" panose="020B0604020202020204" charset="0"/>
      <p:regular r:id="rId74"/>
      <p:bold r:id="rId75"/>
    </p:embeddedFont>
    <p:embeddedFont>
      <p:font typeface="Comfortaa SemiBold" panose="020B0604020202020204" charset="0"/>
      <p:regular r:id="rId76"/>
      <p:bold r:id="rId77"/>
    </p:embeddedFont>
    <p:embeddedFont>
      <p:font typeface="Mali" panose="020B0604020202020204" charset="-34"/>
      <p:regular r:id="rId78"/>
      <p:bold r:id="rId79"/>
      <p:italic r:id="rId80"/>
      <p:boldItalic r:id="rId81"/>
    </p:embeddedFont>
    <p:embeddedFont>
      <p:font typeface="Mali Medium" panose="020B0604020202020204" charset="-34"/>
      <p:regular r:id="rId82"/>
      <p:bold r:id="rId83"/>
      <p:italic r:id="rId84"/>
      <p:boldItalic r:id="rId85"/>
    </p:embeddedFont>
    <p:embeddedFont>
      <p:font typeface="Mali SemiBold" panose="020B0604020202020204" charset="-34"/>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940" y="36"/>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3" r:id="rId16"/>
    <p:sldLayoutId id="2147483675" r:id="rId17"/>
    <p:sldLayoutId id="2147483676" r:id="rId18"/>
    <p:sldLayoutId id="2147483678" r:id="rId19"/>
    <p:sldLayoutId id="2147483679" r:id="rId20"/>
    <p:sldLayoutId id="2147483685" r:id="rId21"/>
    <p:sldLayoutId id="2147483686" r:id="rId22"/>
    <p:sldLayoutId id="2147483690" r:id="rId23"/>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1.xml"/><Relationship Id="rId7" Type="http://schemas.openxmlformats.org/officeDocument/2006/relationships/slide" Target="slide58.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slide" Target="slide52.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60.xml"/></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4.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830254" y="2279362"/>
            <a:ext cx="6144685" cy="584775"/>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Kể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xung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quanh</a:t>
            </a:r>
            <a:r>
              <a:rPr lang="en-US" sz="3200" dirty="0">
                <a:solidFill>
                  <a:srgbClr val="263E68"/>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5995502" y="3986636"/>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2"/>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61244" y="1333535"/>
            <a:ext cx="8585201" cy="3539430"/>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Rơ-dơ-pho </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solidFill>
                <a:srgbClr val="263E68"/>
              </a:solidFill>
              <a:latin typeface="Times New Roman" panose="02020603050405020304" pitchFamily="18" charset="0"/>
              <a:cs typeface="Times New Roman" panose="02020603050405020304" pitchFamily="18" charset="0"/>
            </a:endParaRP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Cấu tạo nguyên tử:</a:t>
            </a:r>
          </a:p>
          <a:p>
            <a:r>
              <a:rPr lang="en-US" sz="3200" dirty="0">
                <a:solidFill>
                  <a:srgbClr val="263E68"/>
                </a:solidFill>
                <a:latin typeface="Times New Roman" panose="02020603050405020304" pitchFamily="18" charset="0"/>
                <a:cs typeface="Times New Roman" panose="02020603050405020304" pitchFamily="18" charset="0"/>
              </a:rPr>
              <a:t>+ H</a:t>
            </a:r>
            <a:r>
              <a:rPr lang="vi-VN" sz="3200" dirty="0">
                <a:solidFill>
                  <a:srgbClr val="263E68"/>
                </a:solidFill>
                <a:latin typeface="Times New Roman" panose="02020603050405020304" pitchFamily="18" charset="0"/>
                <a:cs typeface="Times New Roman" panose="02020603050405020304" pitchFamily="18" charset="0"/>
              </a:rPr>
              <a:t>ạt nhân ở tâm mang điện tích dương;</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ở lớp vỏ mang điện tích âm;</a:t>
            </a:r>
          </a:p>
          <a:p>
            <a:r>
              <a:rPr lang="en-US" sz="3200" dirty="0">
                <a:solidFill>
                  <a:srgbClr val="263E68"/>
                </a:solidFill>
                <a:latin typeface="Times New Roman" panose="02020603050405020304" pitchFamily="18" charset="0"/>
                <a:cs typeface="Times New Roman" panose="02020603050405020304" pitchFamily="18" charset="0"/>
              </a:rPr>
              <a:t>+ E</a:t>
            </a:r>
            <a:r>
              <a:rPr lang="vi-VN" sz="3200" dirty="0">
                <a:solidFill>
                  <a:srgbClr val="263E68"/>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2. </a:t>
            </a:r>
            <a:r>
              <a:rPr lang="vi-VN" sz="3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8765650" cy="3046988"/>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Mô hình nguyên tử của </a:t>
            </a:r>
            <a:r>
              <a:rPr lang="en-US" sz="3200" dirty="0">
                <a:solidFill>
                  <a:srgbClr val="263E68"/>
                </a:solidFill>
                <a:latin typeface="Times New Roman" panose="02020603050405020304" pitchFamily="18" charset="0"/>
                <a:cs typeface="Times New Roman" panose="02020603050405020304" pitchFamily="18" charset="0"/>
              </a:rPr>
              <a:t>Bo: </a:t>
            </a:r>
            <a:r>
              <a:rPr lang="vi-VN" sz="32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Lớp trong cùng có 2 electron, bị hạt nhân hút mạnh nhất.</a:t>
            </a:r>
          </a:p>
          <a:p>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81688238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089771" y="1214923"/>
            <a:ext cx="3764538" cy="523220"/>
          </a:xfrm>
          <a:prstGeom prst="rect">
            <a:avLst/>
          </a:prstGeom>
          <a:solidFill>
            <a:srgbClr val="B9B2D6"/>
          </a:solidFill>
        </p:spPr>
        <p:txBody>
          <a:bodyPr wrap="square" rtlCol="0">
            <a:spAutoFit/>
          </a:bodyPr>
          <a:lstStyle/>
          <a:p>
            <a:pPr algn="l"/>
            <a:r>
              <a:rPr lang="en-US" sz="2800" dirty="0">
                <a:solidFill>
                  <a:schemeClr val="tx1"/>
                </a:solidFill>
                <a:latin typeface="Times New Roman" panose="02020603050405020304" pitchFamily="18" charset="0"/>
                <a:cs typeface="Times New Roman" panose="02020603050405020304" pitchFamily="18" charset="0"/>
              </a:rPr>
              <a:t>Đ</a:t>
            </a:r>
            <a:r>
              <a:rPr lang="vi-VN" sz="2800" i="0" dirty="0">
                <a:solidFill>
                  <a:schemeClr val="tx1"/>
                </a:solidFill>
                <a:effectLst/>
                <a:latin typeface="Times New Roman" panose="02020603050405020304" pitchFamily="18" charset="0"/>
                <a:cs typeface="Times New Roman" panose="02020603050405020304" pitchFamily="18" charset="0"/>
              </a:rPr>
              <a:t>ều được tạo nên từ chất</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32576" y="2797583"/>
            <a:ext cx="4103310" cy="1384995"/>
          </a:xfrm>
          <a:prstGeom prst="rect">
            <a:avLst/>
          </a:prstGeom>
          <a:noFill/>
        </p:spPr>
        <p:txBody>
          <a:bodyPr wrap="square" rtlCol="0">
            <a:spAutoFit/>
          </a:bodyPr>
          <a:lstStyle/>
          <a:p>
            <a:pPr algn="l"/>
            <a:r>
              <a:rPr lang="vi-VN" sz="2800" i="0" dirty="0">
                <a:solidFill>
                  <a:schemeClr val="tx1"/>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400175" y="956734"/>
            <a:ext cx="6343650" cy="37719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
        <p:nvSpPr>
          <p:cNvPr id="3" name="Title 2">
            <a:extLst>
              <a:ext uri="{FF2B5EF4-FFF2-40B4-BE49-F238E27FC236}">
                <a16:creationId xmlns:a16="http://schemas.microsoft.com/office/drawing/2014/main" id="{1DB6604B-1AC1-4C99-85B1-18B7C6F8E7B5}"/>
              </a:ext>
            </a:extLst>
          </p:cNvPr>
          <p:cNvSpPr>
            <a:spLocks noGrp="1"/>
          </p:cNvSpPr>
          <p:nvPr>
            <p:ph type="title"/>
          </p:nvPr>
        </p:nvSpPr>
        <p:spPr/>
        <p:txBody>
          <a:bodyPr/>
          <a:lstStyle/>
          <a:p>
            <a:endParaRPr lang="en-US"/>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
        <p:nvSpPr>
          <p:cNvPr id="5" name="Title 4">
            <a:extLst>
              <a:ext uri="{FF2B5EF4-FFF2-40B4-BE49-F238E27FC236}">
                <a16:creationId xmlns:a16="http://schemas.microsoft.com/office/drawing/2014/main" id="{60E3AEB1-1F2B-4294-9E72-07DBE2D806D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290180" y="1905629"/>
            <a:ext cx="8630184"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3200" dirty="0">
                <a:solidFill>
                  <a:srgbClr val="263E68"/>
                </a:solidFill>
                <a:latin typeface="Times New Roman" panose="02020603050405020304" pitchFamily="18" charset="0"/>
                <a:cs typeface="Times New Roman" panose="02020603050405020304" pitchFamily="18" charset="0"/>
              </a:rPr>
              <a:t>Vd: Hạt nhân nguyên t</a:t>
            </a:r>
            <a:r>
              <a:rPr lang="en-US" sz="3200" dirty="0">
                <a:solidFill>
                  <a:srgbClr val="263E68"/>
                </a:solidFill>
                <a:latin typeface="Times New Roman" panose="02020603050405020304" pitchFamily="18" charset="0"/>
                <a:cs typeface="Times New Roman" panose="02020603050405020304" pitchFamily="18" charset="0"/>
              </a:rPr>
              <a:t>ử</a:t>
            </a:r>
            <a:r>
              <a:rPr lang="vi-VN" sz="3200" dirty="0">
                <a:solidFill>
                  <a:srgbClr val="263E68"/>
                </a:solidFill>
                <a:latin typeface="Times New Roman" panose="02020603050405020304" pitchFamily="18" charset="0"/>
                <a:cs typeface="Times New Roman" panose="02020603050405020304" pitchFamily="18" charset="0"/>
              </a:rPr>
              <a:t> Heliu</a:t>
            </a:r>
            <a:r>
              <a:rPr lang="en-US" sz="3200" dirty="0">
                <a:solidFill>
                  <a:srgbClr val="263E68"/>
                </a:solidFill>
                <a:latin typeface="Times New Roman" panose="02020603050405020304" pitchFamily="18" charset="0"/>
                <a:cs typeface="Times New Roman" panose="02020603050405020304" pitchFamily="18" charset="0"/>
              </a:rPr>
              <a:t>m</a:t>
            </a:r>
            <a:r>
              <a:rPr lang="vi-VN" sz="3200" dirty="0">
                <a:solidFill>
                  <a:srgbClr val="263E68"/>
                </a:solidFill>
                <a:latin typeface="Times New Roman" panose="02020603050405020304" pitchFamily="18" charset="0"/>
                <a:cs typeface="Times New Roman" panose="02020603050405020304" pitchFamily="18" charset="0"/>
              </a:rPr>
              <a:t> gồm 2p và 2n</a:t>
            </a:r>
          </a:p>
          <a:p>
            <a:pPr algn="l"/>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881908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a:t>
            </a:r>
            <a:r>
              <a:rPr lang="vi-VN" sz="3200">
                <a:solidFill>
                  <a:srgbClr val="263E68"/>
                </a:solidFill>
                <a:latin typeface="Times New Roman" panose="02020603050405020304" pitchFamily="18" charset="0"/>
                <a:cs typeface="Times New Roman" panose="02020603050405020304" pitchFamily="18" charset="0"/>
              </a:rPr>
              <a:t>Số electron </a:t>
            </a:r>
            <a:r>
              <a:rPr lang="vi-VN" sz="3200" dirty="0">
                <a:solidFill>
                  <a:srgbClr val="263E68"/>
                </a:solidFill>
                <a:latin typeface="Times New Roman" panose="02020603050405020304" pitchFamily="18" charset="0"/>
                <a:cs typeface="Times New Roman" panose="02020603050405020304" pitchFamily="18" charset="0"/>
              </a:rPr>
              <a:t>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299327" y="1346309"/>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72282" y="2011920"/>
            <a:ext cx="8900501" cy="2862322"/>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3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3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extLst>
      <p:ext uri="{BB962C8B-B14F-4D97-AF65-F5344CB8AC3E}">
        <p14:creationId xmlns:p14="http://schemas.microsoft.com/office/powerpoint/2010/main" val="77291242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4800" y="4347735"/>
            <a:ext cx="914400" cy="914400"/>
          </a:xfrm>
          <a:prstGeom prst="rect">
            <a:avLst/>
          </a:prstGeom>
        </p:spPr>
      </p:pic>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5FD67-77E9-40C1-8B86-5B5E62999A81}"/>
              </a:ext>
            </a:extLst>
          </p:cNvPr>
          <p:cNvSpPr txBox="1"/>
          <p:nvPr/>
        </p:nvSpPr>
        <p:spPr>
          <a:xfrm>
            <a:off x="644030" y="1340373"/>
            <a:ext cx="7638910" cy="2862322"/>
          </a:xfrm>
          <a:prstGeom prst="rect">
            <a:avLst/>
          </a:prstGeom>
          <a:noFill/>
        </p:spPr>
        <p:txBody>
          <a:bodyPr wrap="square" rtlCol="0">
            <a:spAutoFit/>
          </a:bodyPr>
          <a:lstStyle/>
          <a:p>
            <a:pPr algn="l"/>
            <a:r>
              <a:rPr lang="vi-VN" sz="3600" b="1"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600" b="1"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Tree>
    <p:extLst>
      <p:ext uri="{BB962C8B-B14F-4D97-AF65-F5344CB8AC3E}">
        <p14:creationId xmlns:p14="http://schemas.microsoft.com/office/powerpoint/2010/main" val="119989440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2156460" y="693420"/>
            <a:ext cx="4084320" cy="3195164"/>
          </a:xfrm>
          <a:prstGeom prst="rect">
            <a:avLst/>
          </a:prstGeom>
        </p:spPr>
      </p:pic>
    </p:spTree>
    <p:extLst>
      <p:ext uri="{BB962C8B-B14F-4D97-AF65-F5344CB8AC3E}">
        <p14:creationId xmlns:p14="http://schemas.microsoft.com/office/powerpoint/2010/main" val="3441166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83821" y="1802931"/>
            <a:ext cx="9060180" cy="3416320"/>
          </a:xfrm>
          <a:prstGeom prst="rect">
            <a:avLst/>
          </a:prstGeom>
          <a:noFill/>
        </p:spPr>
        <p:txBody>
          <a:bodyPr wrap="square" rtlCol="0">
            <a:spAutoFit/>
          </a:bodyPr>
          <a:lstStyle/>
          <a:p>
            <a:pPr algn="l"/>
            <a:r>
              <a:rPr lang="vi-VN" sz="3600" b="1"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3600" b="1"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3600" b="1"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3600" b="1"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3600" b="1"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370537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2019300" y="1318260"/>
            <a:ext cx="4625340" cy="3310124"/>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1010348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68580" y="1617371"/>
            <a:ext cx="9372193" cy="3231654"/>
          </a:xfrm>
          <a:prstGeom prst="rect">
            <a:avLst/>
          </a:prstGeom>
          <a:noFill/>
        </p:spPr>
        <p:txBody>
          <a:bodyPr wrap="square" rtlCol="0">
            <a:spAutoFit/>
          </a:bodyPr>
          <a:lstStyle/>
          <a:p>
            <a:r>
              <a:rPr lang="vi-VN" sz="3400" b="1"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3400" b="1"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3400" b="1" dirty="0">
                <a:solidFill>
                  <a:srgbClr val="263E68"/>
                </a:solidFill>
                <a:latin typeface="Times New Roman" panose="02020603050405020304" pitchFamily="18" charset="0"/>
                <a:cs typeface="Times New Roman" panose="02020603050405020304" pitchFamily="18" charset="0"/>
              </a:rPr>
              <a:t>+ Lớp thứ hai có 8 electron.</a:t>
            </a:r>
          </a:p>
          <a:p>
            <a:r>
              <a:rPr lang="vi-VN" sz="3400" b="1" dirty="0">
                <a:solidFill>
                  <a:srgbClr val="263E68"/>
                </a:solidFill>
                <a:latin typeface="Times New Roman" panose="02020603050405020304" pitchFamily="18" charset="0"/>
                <a:cs typeface="Times New Roman" panose="02020603050405020304" pitchFamily="18" charset="0"/>
              </a:rPr>
              <a:t>+ Lớp thứ ba có 4 electron.</a:t>
            </a:r>
          </a:p>
          <a:p>
            <a:r>
              <a:rPr lang="vi-VN" sz="3400" b="1"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3400" b="1"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943239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5FD67-77E9-40C1-8B86-5B5E62999A81}"/>
              </a:ext>
            </a:extLst>
          </p:cNvPr>
          <p:cNvSpPr txBox="1"/>
          <p:nvPr/>
        </p:nvSpPr>
        <p:spPr>
          <a:xfrm>
            <a:off x="282491" y="735052"/>
            <a:ext cx="6073153" cy="2862322"/>
          </a:xfrm>
          <a:prstGeom prst="rect">
            <a:avLst/>
          </a:prstGeom>
          <a:noFill/>
        </p:spPr>
        <p:txBody>
          <a:bodyPr wrap="square" rtlCol="0">
            <a:spAutoFit/>
          </a:bodyPr>
          <a:lstStyle/>
          <a:p>
            <a:pPr algn="l"/>
            <a:r>
              <a:rPr lang="vi-VN" sz="3000" b="1"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b="1"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b="1"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37178053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883920" y="760061"/>
            <a:ext cx="5402580" cy="1569660"/>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a.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có</a:t>
            </a:r>
            <a:r>
              <a:rPr lang="en-US" sz="3200" b="1" dirty="0">
                <a:solidFill>
                  <a:srgbClr val="263E68"/>
                </a:solidFill>
                <a:latin typeface="Times New Roman" panose="02020603050405020304" pitchFamily="18" charset="0"/>
                <a:cs typeface="Times New Roman" panose="02020603050405020304" pitchFamily="18" charset="0"/>
              </a:rPr>
              <a:t> 6 proton; </a:t>
            </a:r>
            <a:br>
              <a:rPr lang="en-US" sz="3200" b="1" dirty="0">
                <a:solidFill>
                  <a:srgbClr val="263E68"/>
                </a:solidFill>
                <a:latin typeface="Times New Roman" panose="02020603050405020304" pitchFamily="18" charset="0"/>
                <a:cs typeface="Times New Roman" panose="02020603050405020304" pitchFamily="18" charset="0"/>
              </a:rPr>
            </a:br>
            <a:r>
              <a:rPr lang="en-US" sz="3200" b="1"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1033196" y="2678515"/>
            <a:ext cx="5702884" cy="1938992"/>
          </a:xfrm>
          <a:prstGeom prst="rect">
            <a:avLst/>
          </a:prstGeom>
          <a:noFill/>
        </p:spPr>
        <p:txBody>
          <a:bodyPr wrap="square" rtlCol="0">
            <a:spAutoFit/>
          </a:bodyPr>
          <a:lstStyle/>
          <a:p>
            <a:pPr algn="l"/>
            <a:r>
              <a:rPr lang="en-US" sz="3000" b="1" dirty="0">
                <a:solidFill>
                  <a:srgbClr val="263E68"/>
                </a:solidFill>
                <a:latin typeface="Times New Roman" panose="02020603050405020304" pitchFamily="18" charset="0"/>
                <a:cs typeface="Times New Roman" panose="02020603050405020304" pitchFamily="18" charset="0"/>
              </a:rPr>
              <a:t>b. </a:t>
            </a:r>
            <a:r>
              <a:rPr lang="vi-VN" sz="3000" b="1"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899161" y="908830"/>
            <a:ext cx="5337685" cy="1477328"/>
          </a:xfrm>
          <a:prstGeom prst="rect">
            <a:avLst/>
          </a:prstGeom>
          <a:noFill/>
        </p:spPr>
        <p:txBody>
          <a:bodyPr wrap="square" rtlCol="0">
            <a:spAutoFit/>
          </a:bodyPr>
          <a:lstStyle/>
          <a:p>
            <a:pPr algn="l"/>
            <a:r>
              <a:rPr lang="en-US" sz="3000" b="1" dirty="0">
                <a:solidFill>
                  <a:srgbClr val="263E68"/>
                </a:solidFill>
                <a:latin typeface="Times New Roman" panose="02020603050405020304" pitchFamily="18" charset="0"/>
                <a:cs typeface="Times New Roman" panose="02020603050405020304" pitchFamily="18" charset="0"/>
              </a:rPr>
              <a:t>a. </a:t>
            </a:r>
            <a:r>
              <a:rPr lang="en-US" sz="3000" b="1" dirty="0" err="1">
                <a:solidFill>
                  <a:srgbClr val="263E68"/>
                </a:solidFill>
                <a:latin typeface="Times New Roman" panose="02020603050405020304" pitchFamily="18" charset="0"/>
                <a:cs typeface="Times New Roman" panose="02020603050405020304" pitchFamily="18" charset="0"/>
              </a:rPr>
              <a:t>Trong</a:t>
            </a:r>
            <a:r>
              <a:rPr lang="en-US" sz="3000" b="1" dirty="0">
                <a:solidFill>
                  <a:srgbClr val="263E68"/>
                </a:solidFill>
                <a:latin typeface="Times New Roman" panose="02020603050405020304" pitchFamily="18" charset="0"/>
                <a:cs typeface="Times New Roman" panose="02020603050405020304" pitchFamily="18" charset="0"/>
              </a:rPr>
              <a:t> </a:t>
            </a:r>
            <a:r>
              <a:rPr lang="en-US" sz="3000" b="1" dirty="0" err="1">
                <a:solidFill>
                  <a:srgbClr val="263E68"/>
                </a:solidFill>
                <a:latin typeface="Times New Roman" panose="02020603050405020304" pitchFamily="18" charset="0"/>
                <a:cs typeface="Times New Roman" panose="02020603050405020304" pitchFamily="18" charset="0"/>
              </a:rPr>
              <a:t>nguyên</a:t>
            </a:r>
            <a:r>
              <a:rPr lang="en-US" sz="3000" b="1" dirty="0">
                <a:solidFill>
                  <a:srgbClr val="263E68"/>
                </a:solidFill>
                <a:latin typeface="Times New Roman" panose="02020603050405020304" pitchFamily="18" charset="0"/>
                <a:cs typeface="Times New Roman" panose="02020603050405020304" pitchFamily="18" charset="0"/>
              </a:rPr>
              <a:t> </a:t>
            </a:r>
            <a:r>
              <a:rPr lang="en-US" sz="3000" b="1" dirty="0" err="1">
                <a:solidFill>
                  <a:srgbClr val="263E68"/>
                </a:solidFill>
                <a:latin typeface="Times New Roman" panose="02020603050405020304" pitchFamily="18" charset="0"/>
                <a:cs typeface="Times New Roman" panose="02020603050405020304" pitchFamily="18" charset="0"/>
              </a:rPr>
              <a:t>tử</a:t>
            </a:r>
            <a:r>
              <a:rPr lang="en-US" sz="3000" b="1" dirty="0">
                <a:solidFill>
                  <a:srgbClr val="263E68"/>
                </a:solidFill>
                <a:latin typeface="Times New Roman" panose="02020603050405020304" pitchFamily="18" charset="0"/>
                <a:cs typeface="Times New Roman" panose="02020603050405020304" pitchFamily="18" charset="0"/>
              </a:rPr>
              <a:t> </a:t>
            </a:r>
            <a:r>
              <a:rPr lang="en-US" sz="3000" b="1" dirty="0" err="1">
                <a:solidFill>
                  <a:srgbClr val="263E68"/>
                </a:solidFill>
                <a:latin typeface="Times New Roman" panose="02020603050405020304" pitchFamily="18" charset="0"/>
                <a:cs typeface="Times New Roman" panose="02020603050405020304" pitchFamily="18" charset="0"/>
              </a:rPr>
              <a:t>aluminium</a:t>
            </a:r>
            <a:r>
              <a:rPr lang="en-US" sz="3000" b="1" dirty="0">
                <a:solidFill>
                  <a:srgbClr val="263E68"/>
                </a:solidFill>
                <a:latin typeface="Times New Roman" panose="02020603050405020304" pitchFamily="18" charset="0"/>
                <a:cs typeface="Times New Roman" panose="02020603050405020304" pitchFamily="18" charset="0"/>
              </a:rPr>
              <a:t> </a:t>
            </a:r>
            <a:r>
              <a:rPr lang="en-US" sz="3000" b="1" dirty="0" err="1">
                <a:solidFill>
                  <a:srgbClr val="263E68"/>
                </a:solidFill>
                <a:latin typeface="Times New Roman" panose="02020603050405020304" pitchFamily="18" charset="0"/>
                <a:cs typeface="Times New Roman" panose="02020603050405020304" pitchFamily="18" charset="0"/>
              </a:rPr>
              <a:t>có</a:t>
            </a:r>
            <a:r>
              <a:rPr lang="en-US" sz="3000" b="1"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480061" y="3067129"/>
            <a:ext cx="8267700" cy="1477328"/>
          </a:xfrm>
          <a:prstGeom prst="rect">
            <a:avLst/>
          </a:prstGeom>
          <a:noFill/>
        </p:spPr>
        <p:txBody>
          <a:bodyPr wrap="square" rtlCol="0">
            <a:spAutoFit/>
          </a:bodyPr>
          <a:lstStyle/>
          <a:p>
            <a:r>
              <a:rPr lang="en-US" sz="3000" b="1" dirty="0">
                <a:solidFill>
                  <a:srgbClr val="263E68"/>
                </a:solidFill>
                <a:latin typeface="Times New Roman" panose="02020603050405020304" pitchFamily="18" charset="0"/>
                <a:cs typeface="Times New Roman" panose="02020603050405020304" pitchFamily="18" charset="0"/>
              </a:rPr>
              <a:t>b. </a:t>
            </a:r>
            <a:r>
              <a:rPr lang="vi-VN" sz="3000" b="1"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27E752-2003-4BA9-857B-E5F316D92321}"/>
              </a:ext>
            </a:extLst>
          </p:cNvPr>
          <p:cNvSpPr txBox="1"/>
          <p:nvPr/>
        </p:nvSpPr>
        <p:spPr>
          <a:xfrm>
            <a:off x="152162" y="1551853"/>
            <a:ext cx="8835721" cy="2554545"/>
          </a:xfrm>
          <a:prstGeom prst="rect">
            <a:avLst/>
          </a:prstGeom>
          <a:noFill/>
        </p:spPr>
        <p:txBody>
          <a:bodyPr wrap="square" rtlCol="0">
            <a:spAutoFit/>
          </a:bodyPr>
          <a:lstStyle/>
          <a:p>
            <a:pPr algn="l"/>
            <a:r>
              <a:rPr lang="vi-VN" sz="3200" b="1">
                <a:solidFill>
                  <a:srgbClr val="263E68"/>
                </a:solidFill>
                <a:latin typeface="Times New Roman" panose="02020603050405020304" pitchFamily="18" charset="0"/>
                <a:cs typeface="Times New Roman" panose="02020603050405020304" pitchFamily="18" charset="0"/>
              </a:rPr>
              <a:t>Cho </a:t>
            </a:r>
            <a:r>
              <a:rPr lang="vi-VN" sz="3200" b="1" dirty="0">
                <a:solidFill>
                  <a:srgbClr val="263E68"/>
                </a:solidFill>
                <a:latin typeface="Times New Roman" panose="02020603050405020304" pitchFamily="18" charset="0"/>
                <a:cs typeface="Times New Roman" panose="02020603050405020304" pitchFamily="18" charset="0"/>
              </a:rPr>
              <a:t>biết tổng số hạt trong hạt nhân nguyên tử aluminium là 27, số đơn vị điện tích hạt nhân là 13. Nêu cách tính số hạt mỗi loại trong nguyên tử aluminium và cho biết điện tích hạt nhân của aluminium.</a:t>
            </a:r>
            <a:endParaRPr lang="en-US" sz="3200" b="1"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Tree>
    <p:extLst>
      <p:ext uri="{BB962C8B-B14F-4D97-AF65-F5344CB8AC3E}">
        <p14:creationId xmlns:p14="http://schemas.microsoft.com/office/powerpoint/2010/main" val="289262279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1106431"/>
            <a:ext cx="8679603" cy="4031873"/>
          </a:xfrm>
          <a:prstGeom prst="rect">
            <a:avLst/>
          </a:prstGeom>
          <a:noFill/>
        </p:spPr>
        <p:txBody>
          <a:bodyPr wrap="square" rtlCol="0">
            <a:spAutoFit/>
          </a:bodyPr>
          <a:lstStyle/>
          <a:p>
            <a:pPr algn="l"/>
            <a:r>
              <a:rPr lang="vi-VN" sz="3200" b="1"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3200" b="1"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3200" b="1" dirty="0">
                <a:solidFill>
                  <a:srgbClr val="263E68"/>
                </a:solidFill>
                <a:latin typeface="Times New Roman" panose="02020603050405020304" pitchFamily="18" charset="0"/>
                <a:cs typeface="Times New Roman" panose="02020603050405020304" pitchFamily="18" charset="0"/>
              </a:rPr>
              <a:t>⇒ 27 = 13 + số neutron  </a:t>
            </a:r>
          </a:p>
          <a:p>
            <a:pPr algn="l"/>
            <a:r>
              <a:rPr lang="vi-VN" sz="3200" b="1"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3200" b="1"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3200" b="1"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98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a16="http://schemas.microsoft.com/office/drawing/2014/main" id="{172A2154-B0FD-42E4-AE21-75ABBBD12FE6}"/>
              </a:ext>
            </a:extLst>
          </p:cNvPr>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a16="http://schemas.microsoft.com/office/drawing/2014/main" id="{07A13673-72A2-477D-ADF6-B6449AB48E02}"/>
              </a:ext>
            </a:extLst>
          </p:cNvPr>
          <p:cNvPicPr>
            <a:picLocks noChangeAspect="1"/>
          </p:cNvPicPr>
          <p:nvPr/>
        </p:nvPicPr>
        <p:blipFill>
          <a:blip r:embed="rId2"/>
          <a:stretch>
            <a:fillRect/>
          </a:stretch>
        </p:blipFill>
        <p:spPr>
          <a:xfrm>
            <a:off x="2582527" y="1470678"/>
            <a:ext cx="3757765" cy="2505177"/>
          </a:xfrm>
          <a:prstGeom prst="rect">
            <a:avLst/>
          </a:prstGeom>
        </p:spPr>
      </p:pic>
      <p:pic>
        <p:nvPicPr>
          <p:cNvPr id="8" name="Picture 7">
            <a:extLst>
              <a:ext uri="{FF2B5EF4-FFF2-40B4-BE49-F238E27FC236}">
                <a16:creationId xmlns:a16="http://schemas.microsoft.com/office/drawing/2014/main" id="{47656790-D028-42C1-83BF-9414D697836A}"/>
              </a:ext>
            </a:extLst>
          </p:cNvPr>
          <p:cNvPicPr>
            <a:picLocks noChangeAspect="1"/>
          </p:cNvPicPr>
          <p:nvPr/>
        </p:nvPicPr>
        <p:blipFill>
          <a:blip r:embed="rId3"/>
          <a:stretch>
            <a:fillRect/>
          </a:stretch>
        </p:blipFill>
        <p:spPr>
          <a:xfrm>
            <a:off x="0" y="1374598"/>
            <a:ext cx="3469759" cy="2697339"/>
          </a:xfrm>
          <a:prstGeom prst="rect">
            <a:avLst/>
          </a:prstGeom>
        </p:spPr>
      </p:pic>
      <p:sp>
        <p:nvSpPr>
          <p:cNvPr id="9" name="Google Shape;2181;p73">
            <a:extLst>
              <a:ext uri="{FF2B5EF4-FFF2-40B4-BE49-F238E27FC236}">
                <a16:creationId xmlns:a16="http://schemas.microsoft.com/office/drawing/2014/main" id="{7C91D1DE-433B-42D4-95CA-A24925B2C709}"/>
              </a:ext>
            </a:extLst>
          </p:cNvPr>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20918CB6-E619-40D9-8742-10D3E6382DFD}"/>
              </a:ext>
            </a:extLst>
          </p:cNvPr>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B1E1ED3-4419-43AE-A5EA-C1B5EC83ADBC}"/>
              </a:ext>
            </a:extLst>
          </p:cNvPr>
          <p:cNvSpPr txBox="1"/>
          <p:nvPr/>
        </p:nvSpPr>
        <p:spPr>
          <a:xfrm>
            <a:off x="6281103" y="1540698"/>
            <a:ext cx="2614541" cy="206210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Nhóm nào cắt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92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5143500" cy="51435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684389" y="4172853"/>
            <a:ext cx="2460977"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2"/>
          <a:stretch>
            <a:fillRect/>
          </a:stretch>
        </p:blipFill>
        <p:spPr>
          <a:xfrm>
            <a:off x="0" y="38100"/>
            <a:ext cx="4164980" cy="51435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06418" y="4582180"/>
            <a:ext cx="3752144" cy="523220"/>
          </a:xfrm>
          <a:prstGeom prst="rect">
            <a:avLst/>
          </a:prstGeom>
          <a:no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598185" y="1086356"/>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TotalTime>
  <Words>2265</Words>
  <Application>Microsoft Office PowerPoint</Application>
  <PresentationFormat>On-screen Show (16:9)</PresentationFormat>
  <Paragraphs>286</Paragraphs>
  <Slides>67</Slides>
  <Notes>32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Times New Roman</vt:lpstr>
      <vt:lpstr>Comfortaa Light</vt:lpstr>
      <vt:lpstr>Comfortaa SemiBold</vt:lpstr>
      <vt:lpstr>Arial</vt:lpstr>
      <vt:lpstr>Comfortaa</vt:lpstr>
      <vt:lpstr>Mali Medium</vt:lpstr>
      <vt:lpstr>Comfortaa Medium</vt:lpstr>
      <vt:lpstr>Mali SemiBold</vt:lpstr>
      <vt:lpstr>Mali</vt:lpstr>
      <vt:lpstr>Basic Chemistry for Pre-K by Slidesgo</vt:lpstr>
      <vt:lpstr>PowerPoint Presentation</vt:lpstr>
      <vt:lpstr>PowerPoint Presentation</vt:lpstr>
      <vt:lpstr>NGUYÊN TỬ.  SƠ  LƯỢC VỀ BẢNG TUẦN HOÀN CÁC NGUYÊN TỐ HOÁ HỌC </vt:lpstr>
      <vt:lpstr>NGUYÊN TỬ</vt:lpstr>
      <vt:lpstr>03</vt:lpstr>
      <vt:lpstr>01</vt:lpstr>
      <vt:lpstr>PowerPoint Presentation</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mai nguyễn</cp:lastModifiedBy>
  <cp:revision>17</cp:revision>
  <dcterms:modified xsi:type="dcterms:W3CDTF">2025-09-14T15:01:32Z</dcterms:modified>
</cp:coreProperties>
</file>