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7" r:id="rId2"/>
    <p:sldId id="259" r:id="rId3"/>
    <p:sldId id="260" r:id="rId4"/>
    <p:sldId id="261" r:id="rId5"/>
    <p:sldId id="262" r:id="rId6"/>
    <p:sldId id="263" r:id="rId7"/>
    <p:sldId id="266" r:id="rId8"/>
    <p:sldId id="264" r:id="rId9"/>
    <p:sldId id="265" r:id="rId10"/>
    <p:sldId id="344" r:id="rId11"/>
    <p:sldId id="345" r:id="rId12"/>
    <p:sldId id="402" r:id="rId13"/>
    <p:sldId id="341" r:id="rId14"/>
    <p:sldId id="312" r:id="rId15"/>
    <p:sldId id="311" r:id="rId16"/>
    <p:sldId id="342" r:id="rId17"/>
    <p:sldId id="343" r:id="rId18"/>
    <p:sldId id="315" r:id="rId19"/>
    <p:sldId id="316" r:id="rId20"/>
    <p:sldId id="278" r:id="rId21"/>
    <p:sldId id="270" r:id="rId22"/>
    <p:sldId id="271" r:id="rId23"/>
    <p:sldId id="313" r:id="rId24"/>
    <p:sldId id="314" r:id="rId25"/>
    <p:sldId id="321" r:id="rId26"/>
    <p:sldId id="322" r:id="rId27"/>
    <p:sldId id="323" r:id="rId28"/>
    <p:sldId id="281" r:id="rId29"/>
    <p:sldId id="319" r:id="rId30"/>
    <p:sldId id="317" r:id="rId31"/>
    <p:sldId id="324" r:id="rId32"/>
    <p:sldId id="325" r:id="rId33"/>
    <p:sldId id="326" r:id="rId34"/>
    <p:sldId id="285" r:id="rId35"/>
    <p:sldId id="284" r:id="rId36"/>
    <p:sldId id="287" r:id="rId37"/>
    <p:sldId id="288" r:id="rId38"/>
    <p:sldId id="329" r:id="rId39"/>
    <p:sldId id="328" r:id="rId40"/>
    <p:sldId id="286" r:id="rId41"/>
    <p:sldId id="330" r:id="rId42"/>
    <p:sldId id="289" r:id="rId43"/>
    <p:sldId id="290" r:id="rId44"/>
    <p:sldId id="403" r:id="rId45"/>
    <p:sldId id="293" r:id="rId46"/>
    <p:sldId id="331" r:id="rId47"/>
    <p:sldId id="332" r:id="rId48"/>
    <p:sldId id="336" r:id="rId49"/>
    <p:sldId id="338" r:id="rId50"/>
    <p:sldId id="339" r:id="rId51"/>
    <p:sldId id="295" r:id="rId52"/>
    <p:sldId id="335" r:id="rId53"/>
    <p:sldId id="333" r:id="rId54"/>
    <p:sldId id="334" r:id="rId55"/>
    <p:sldId id="298" r:id="rId56"/>
    <p:sldId id="299" r:id="rId57"/>
    <p:sldId id="300" r:id="rId58"/>
    <p:sldId id="301" r:id="rId59"/>
    <p:sldId id="302" r:id="rId60"/>
    <p:sldId id="303" r:id="rId61"/>
    <p:sldId id="304" r:id="rId62"/>
    <p:sldId id="305" r:id="rId63"/>
    <p:sldId id="306" r:id="rId64"/>
    <p:sldId id="307" r:id="rId65"/>
    <p:sldId id="309" r:id="rId66"/>
    <p:sldId id="310" r:id="rId67"/>
    <p:sldId id="348" r:id="rId68"/>
    <p:sldId id="349" r:id="rId69"/>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C08E8-3E35-432F-AF79-7131F614D636}"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9E2CF-F454-4CD6-94EA-71CD2867517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t>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070599-AB9E-49E1-A8A4-B33100F1BA0B}"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070599-AB9E-49E1-A8A4-B33100F1BA0B}"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70599-AB9E-49E1-A8A4-B33100F1BA0B}"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70599-AB9E-49E1-A8A4-B33100F1BA0B}"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70599-AB9E-49E1-A8A4-B33100F1BA0B}"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70599-AB9E-49E1-A8A4-B33100F1BA0B}"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F9A20-AFE1-43D5-800D-6841C39265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740" r:id="rId3"/>
    <p:sldLayoutId id="2147483741" r:id="rId4"/>
    <p:sldLayoutId id="2147483742" r:id="rId5"/>
    <p:sldLayoutId id="2147483743" r:id="rId6"/>
    <p:sldLayoutId id="2147483744"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toploigiai.vn/hoa-8-bai-24-tinh-chat-cua-oxi"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1.xml"/><Relationship Id="rId5" Type="http://schemas.openxmlformats.org/officeDocument/2006/relationships/slide" Target="slide65.xml"/><Relationship Id="rId4" Type="http://schemas.openxmlformats.org/officeDocument/2006/relationships/image" Target="../media/image71.GIF"/></Relationships>
</file>

<file path=ppt/slides/_rels/slide56.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22.xml"/><Relationship Id="rId3" Type="http://schemas.openxmlformats.org/officeDocument/2006/relationships/image" Target="../media/image73.GIF"/><Relationship Id="rId7" Type="http://schemas.openxmlformats.org/officeDocument/2006/relationships/slide" Target="slide21.xml"/><Relationship Id="rId12" Type="http://schemas.openxmlformats.org/officeDocument/2006/relationships/slide" Target="slide62.xml"/><Relationship Id="rId17" Type="http://schemas.openxmlformats.org/officeDocument/2006/relationships/slide" Target="slide65.xml"/><Relationship Id="rId2" Type="http://schemas.openxmlformats.org/officeDocument/2006/relationships/image" Target="../media/image72.png"/><Relationship Id="rId16"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slide" Target="slide58.xml"/><Relationship Id="rId11" Type="http://schemas.openxmlformats.org/officeDocument/2006/relationships/slide" Target="slide61.xml"/><Relationship Id="rId5" Type="http://schemas.openxmlformats.org/officeDocument/2006/relationships/slide" Target="slide57.xml"/><Relationship Id="rId15" Type="http://schemas.openxmlformats.org/officeDocument/2006/relationships/slide" Target="slide1.xml"/><Relationship Id="rId10"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60.xml"/><Relationship Id="rId14" Type="http://schemas.openxmlformats.org/officeDocument/2006/relationships/slide" Target="slide63.xml"/></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slide" Target="slide56.xm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8.xml"/><Relationship Id="rId5" Type="http://schemas.openxmlformats.org/officeDocument/2006/relationships/audio" Target="../media/audio6.wav"/><Relationship Id="rId4" Type="http://schemas.openxmlformats.org/officeDocument/2006/relationships/notesSlide" Target="../notesSlides/notesSlide2.xml"/><Relationship Id="rId9" Type="http://schemas.openxmlformats.org/officeDocument/2006/relationships/audio" Target="../media/audio6.wav"/></Relationships>
</file>

<file path=ppt/slides/_rels/slide5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74.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6.xml"/><Relationship Id="rId5" Type="http://schemas.openxmlformats.org/officeDocument/2006/relationships/slide" Target="slide8.xml"/><Relationship Id="rId4" Type="http://schemas.openxmlformats.org/officeDocument/2006/relationships/audio" Target="../media/audio6.wav"/></Relationships>
</file>

<file path=ppt/slides/_rels/slide5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74.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6.xml"/><Relationship Id="rId5" Type="http://schemas.openxmlformats.org/officeDocument/2006/relationships/slide" Target="slide8.xml"/><Relationship Id="rId4"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74.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6.xml"/><Relationship Id="rId5" Type="http://schemas.openxmlformats.org/officeDocument/2006/relationships/slide" Target="slide8.xml"/><Relationship Id="rId4" Type="http://schemas.openxmlformats.org/officeDocument/2006/relationships/audio" Target="../media/audio6.wav"/></Relationships>
</file>

<file path=ppt/slides/_rels/slide6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74.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6.xml"/><Relationship Id="rId5" Type="http://schemas.openxmlformats.org/officeDocument/2006/relationships/slide" Target="slide8.xml"/><Relationship Id="rId4" Type="http://schemas.openxmlformats.org/officeDocument/2006/relationships/audio" Target="../media/audio6.wav"/></Relationships>
</file>

<file path=ppt/slides/_rels/slide6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74.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6.xml"/><Relationship Id="rId5" Type="http://schemas.openxmlformats.org/officeDocument/2006/relationships/slide" Target="slide8.xml"/><Relationship Id="rId4" Type="http://schemas.openxmlformats.org/officeDocument/2006/relationships/audio" Target="../media/audio6.wav"/></Relationships>
</file>

<file path=ppt/slides/_rels/slide6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74.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6.xml"/><Relationship Id="rId5" Type="http://schemas.openxmlformats.org/officeDocument/2006/relationships/slide" Target="slide8.xml"/><Relationship Id="rId4" Type="http://schemas.openxmlformats.org/officeDocument/2006/relationships/audio" Target="../media/audio6.wav"/></Relationships>
</file>

<file path=ppt/slides/_rels/slide6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74.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6.xml"/><Relationship Id="rId5" Type="http://schemas.openxmlformats.org/officeDocument/2006/relationships/slide" Target="slide8.xml"/><Relationship Id="rId4" Type="http://schemas.openxmlformats.org/officeDocument/2006/relationships/audio" Target="../media/audio6.wav"/></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1" y="6381750"/>
            <a:ext cx="720725" cy="33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rgbClr val="FF0000"/>
                </a:solidFill>
                <a:latin typeface="Times New Roman" panose="02020603050405020304" pitchFamily="18" charset="0"/>
                <a:cs typeface="Times New Roman" panose="02020603050405020304" pitchFamily="18" charset="0"/>
              </a:rPr>
              <a:t>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pic>
        <p:nvPicPr>
          <p:cNvPr id="189" name="图片 5" descr="OPL20U25GSXzBJYl68kk8uQGfFKzs7yb1M4KJWUiLk6ZEvGF+qCIPSnY57AbBFCvTW$21.2022.70$70+K4lPs7H94VUqPe2XwIsfPRnrXQE//QTEXxb8/8N4CNc6FpgZahzpTjFhMzSA7T/nHJa11DE8Ng2TP3iAmRczFlmslSuUNOgUeb6yRvs0="/>
          <p:cNvPicPr>
            <a:picLocks noChangeAspect="1"/>
          </p:cNvPicPr>
          <p:nvPr/>
        </p:nvPicPr>
        <p:blipFill>
          <a:blip r:embed="rId3"/>
          <a:stretch>
            <a:fillRect/>
          </a:stretch>
        </p:blipFill>
        <p:spPr>
          <a:xfrm>
            <a:off x="1165218" y="809542"/>
            <a:ext cx="799624" cy="920115"/>
          </a:xfrm>
          <a:prstGeom prst="rect">
            <a:avLst/>
          </a:prstGeom>
        </p:spPr>
      </p:pic>
      <p:sp>
        <p:nvSpPr>
          <p:cNvPr id="190" name="矩形 1" descr="OPL20U25GSXzBJYl68kk8uQGfFKzs7yb1M4KJWUiLk6ZEvGF+qCIPSnY57AbBFCvTW$21.2022.70$70+K4lPs7H94VUqPe2XwIsfPRnrXQE//QTEXxb8/8N4CNc6FpgZahzpTjFhMzSA7T/nHJa11DE8Ng2TP3iAmRczFlmslSuUNOgUeb6yRvs0="/>
          <p:cNvSpPr/>
          <p:nvPr/>
        </p:nvSpPr>
        <p:spPr>
          <a:xfrm>
            <a:off x="3304903" y="952162"/>
            <a:ext cx="8203474" cy="3844677"/>
          </a:xfrm>
          <a:prstGeom prst="rect">
            <a:avLst/>
          </a:prstGeom>
          <a:noFill/>
          <a:ln w="57150">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图片 7" descr="OPL20U25GSXzBJYl68kk8uQGfFKzs7yb1M4KJWUiLk6ZEvGF+qCIPSnY57AbBFCvTW$21.2022.70$70+K4lPs7H94VUqPe2XwIsfPRnrXQE//QTEXxb8/8N4CNc6FpgZahzpTjFhMzSA7T/nHJa11DE8Ng2TP3iAmRczFlmslSuUNOgUeb6yRvs0="/>
          <p:cNvPicPr>
            <a:picLocks noChangeAspect="1"/>
          </p:cNvPicPr>
          <p:nvPr/>
        </p:nvPicPr>
        <p:blipFill>
          <a:blip r:embed="rId4" cstate="print"/>
          <a:stretch>
            <a:fillRect/>
          </a:stretch>
        </p:blipFill>
        <p:spPr>
          <a:xfrm>
            <a:off x="339734" y="3758910"/>
            <a:ext cx="2514123" cy="3352164"/>
          </a:xfrm>
          <a:prstGeom prst="rect">
            <a:avLst/>
          </a:prstGeom>
        </p:spPr>
      </p:pic>
      <p:sp>
        <p:nvSpPr>
          <p:cNvPr id="192" name="Hộp Văn bản 11" descr="OPL20U25GSXzBJYl68kk8uQGfFKzs7yb1M4KJWUiLk6ZEvGF+qCIPSnY57AbBFCvTW$21.2022.70$70+K4lPs7H94VUqPe2XwIsfPRnrXQE//QTEXxb8/8N4CNc6FpgZahzpTjFhMzSA7T/nHJa11DE8Ng2TP3iAmRczFlmslSuUNOgUeb6yRvs0="/>
          <p:cNvSpPr txBox="1"/>
          <p:nvPr/>
        </p:nvSpPr>
        <p:spPr>
          <a:xfrm>
            <a:off x="2418699" y="279784"/>
            <a:ext cx="6703529" cy="587853"/>
          </a:xfrm>
          <a:prstGeom prst="rect">
            <a:avLst/>
          </a:prstGeom>
          <a:noFill/>
        </p:spPr>
        <p:txBody>
          <a:bodyPr wrap="square">
            <a:spAutoFit/>
          </a:bodyPr>
          <a:lstStyle/>
          <a:p>
            <a:pPr algn="ctr">
              <a:lnSpc>
                <a:spcPct val="115000"/>
              </a:lnSpc>
              <a:spcAft>
                <a:spcPts val="800"/>
              </a:spcAft>
            </a:pPr>
            <a:r>
              <a:rPr lang="en-US" sz="2800" b="1" dirty="0" err="1">
                <a:solidFill>
                  <a:schemeClr val="accent3">
                    <a:lumMod val="50000"/>
                  </a:schemeClr>
                </a:solidFill>
                <a:latin typeface="Calibri" panose="020F0502020204030204" pitchFamily="34" charset="0"/>
                <a:cs typeface="Calibri" panose="020F0502020204030204" pitchFamily="34" charset="0"/>
              </a:rPr>
              <a:t>Thảo</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luận</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nhóm</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và</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trả</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lời</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câu</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hỏi</a:t>
            </a:r>
            <a:endParaRPr lang="vi-VN" sz="2000" b="1" dirty="0">
              <a:solidFill>
                <a:schemeClr val="accent3">
                  <a:lumMod val="50000"/>
                </a:schemeClr>
              </a:solidFill>
              <a:latin typeface="Calibri" panose="020F0502020204030204" pitchFamily="34" charset="0"/>
              <a:cs typeface="Calibri" panose="020F0502020204030204" pitchFamily="34" charset="0"/>
            </a:endParaRPr>
          </a:p>
        </p:txBody>
      </p:sp>
      <p:sp>
        <p:nvSpPr>
          <p:cNvPr id="193" name="Rectangle 192" descr="OPL20U25GSXzBJYl68kk8uQGfFKzs7yb1M4KJWUiLk6ZEvGF+qCIPSnY57AbBFCvTW$21.2022.70$70+K4lPs7H94VUqPe2XwIsfPRnrXQE//QTEXxb8/8N4CNc6FpgZahzpTjFhMzSA7T/nHJa11DE8Ng2TP3iAmRczFlmslSuUNOgUeb6yRvs0="/>
          <p:cNvSpPr/>
          <p:nvPr/>
        </p:nvSpPr>
        <p:spPr>
          <a:xfrm>
            <a:off x="3415560" y="1163964"/>
            <a:ext cx="8001377" cy="3416320"/>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proton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908" y="522867"/>
            <a:ext cx="8216537" cy="474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1.2022.70$70+K4lPs7H94VUqPe2XwIsfPRnrXQE//QTEXxb8/8N4CNc6FpgZahzpTjFhMzSA7T/nHJa11DE8Ng2TP3iAmRczFlmslSuUNOgUeb6yRvs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
            <a:ext cx="12192000" cy="75634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 vàng vẫn ở mức thấp: Có nên &quot;nắm dao rơi&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85" y="653848"/>
            <a:ext cx="5715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0307" y="5082988"/>
            <a:ext cx="11442556" cy="954107"/>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mẩu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mỗi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70 proton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10" y="967061"/>
            <a:ext cx="8786812" cy="434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752010" y="413685"/>
            <a:ext cx="4214812" cy="729554"/>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tx2"/>
                </a:solidFill>
              </a:rPr>
              <a:t>Nguyên</a:t>
            </a:r>
            <a:r>
              <a:rPr lang="en-US" sz="4000" b="1" dirty="0">
                <a:solidFill>
                  <a:schemeClr val="tx2"/>
                </a:solidFill>
              </a:rPr>
              <a:t> </a:t>
            </a:r>
            <a:r>
              <a:rPr lang="en-US" sz="4000" b="1" dirty="0" err="1">
                <a:solidFill>
                  <a:schemeClr val="tx2"/>
                </a:solidFill>
              </a:rPr>
              <a:t>tử</a:t>
            </a:r>
            <a:r>
              <a:rPr lang="en-US" sz="4000" b="1" dirty="0">
                <a:solidFill>
                  <a:schemeClr val="tx2"/>
                </a:solidFill>
              </a:rPr>
              <a:t> </a:t>
            </a:r>
            <a:r>
              <a:rPr lang="en-US" sz="4000" b="1" dirty="0" err="1">
                <a:solidFill>
                  <a:schemeClr val="tx2"/>
                </a:solidFill>
              </a:rPr>
              <a:t>chì</a:t>
            </a:r>
            <a:endParaRPr lang="vi-VN" sz="4000" b="1" dirty="0">
              <a:solidFill>
                <a:schemeClr val="tx2"/>
              </a:solidFill>
            </a:endParaRPr>
          </a:p>
        </p:txBody>
      </p:sp>
      <p:sp>
        <p:nvSpPr>
          <p:cNvPr id="7173" name="TextBox 4"/>
          <p:cNvSpPr txBox="1">
            <a:spLocks noChangeArrowheads="1"/>
          </p:cNvSpPr>
          <p:nvPr/>
        </p:nvSpPr>
        <p:spPr bwMode="auto">
          <a:xfrm>
            <a:off x="542493" y="5474639"/>
            <a:ext cx="1120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002060"/>
                </a:solidFill>
                <a:latin typeface="Times New Roman" panose="02020603050405020304" pitchFamily="18" charset="0"/>
                <a:cs typeface="Times New Roman" panose="02020603050405020304" pitchFamily="18" charset="0"/>
              </a:rPr>
              <a:t>Một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mẩu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chỉ</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chứa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mỗi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82 proton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Chì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906" y="1545611"/>
            <a:ext cx="3025588" cy="3294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amond(in)">
                                      <p:cBhvr>
                                        <p:cTn id="7"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2560320" y="352698"/>
            <a:ext cx="7859486" cy="4937760"/>
          </a:xfrm>
          <a:prstGeom prst="rect">
            <a:avLst/>
          </a:prstGeom>
        </p:spPr>
      </p:pic>
      <p:sp>
        <p:nvSpPr>
          <p:cNvPr id="4" name="Rectangle 3"/>
          <p:cNvSpPr/>
          <p:nvPr/>
        </p:nvSpPr>
        <p:spPr>
          <a:xfrm>
            <a:off x="971006" y="5163233"/>
            <a:ext cx="9975668" cy="954107"/>
          </a:xfrm>
          <a:prstGeom prst="rect">
            <a:avLst/>
          </a:prstGeom>
        </p:spPr>
        <p:txBody>
          <a:bodyPr wrap="square">
            <a:spAutoFit/>
          </a:bodyPr>
          <a:lstStyle/>
          <a:p>
            <a:pPr marL="342900" indent="-342900">
              <a:spcBef>
                <a:spcPct val="0"/>
              </a:spcBef>
              <a:buFontTx/>
              <a:buChar char="-"/>
            </a:pP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proton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1.2022.70$70+K4lPs7H94VUqPe2XwIsfPRnrXQE//QTEXxb8/8N4CNc6FpgZahzpTjFhMzSA7T/nHJa11DE8Ng2TP3iAmRczFlmslSuUNOgUeb6yRvs0="/>
          <p:cNvSpPr txBox="1"/>
          <p:nvPr/>
        </p:nvSpPr>
        <p:spPr>
          <a:xfrm>
            <a:off x="6683450" y="115353"/>
            <a:ext cx="3189767" cy="523220"/>
          </a:xfrm>
          <a:prstGeom prst="rect">
            <a:avLst/>
          </a:prstGeom>
          <a:noFill/>
        </p:spPr>
        <p:txBody>
          <a:bodyPr wrap="square" rtlCol="0">
            <a:spAutoFit/>
          </a:bodyPr>
          <a:lstStyle/>
          <a:p>
            <a:pPr algn="ctr"/>
            <a:r>
              <a:rPr lang="en-US" sz="2800" b="1" dirty="0">
                <a:latin typeface="Times New Roman" panose="02020603050405020304" pitchFamily="18" charset="0"/>
                <a:ea typeface="Arial" panose="020B0604020202020204" pitchFamily="34" charset="0"/>
                <a:cs typeface="Arial" panose="020B0604020202020204" pitchFamily="34" charset="0"/>
              </a:rPr>
              <a:t> </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553492" y="216869"/>
            <a:ext cx="7132163" cy="523220"/>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proton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0" name="Picture 9"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228" y="1777286"/>
            <a:ext cx="7620000" cy="4340627"/>
          </a:xfrm>
          <a:prstGeom prst="rect">
            <a:avLst/>
          </a:prstGeom>
        </p:spPr>
      </p:pic>
      <p:sp>
        <p:nvSpPr>
          <p:cNvPr id="8" name="TextBox 7" descr="OPL20U25GSXzBJYl68kk8uQGfFKzs7yb1M4KJWUiLk6ZEvGF+qCIPSnY57AbBFCvTW$21.2022.70$70+K4lPs7H94VUqPe2XwIsfPRnrXQE//QTEXxb8/8N4CNc6FpgZahzpTjFhMzSA7T/nHJa11DE8Ng2TP3iAmRczFlmslSuUNOgUeb6yRvs0="/>
          <p:cNvSpPr txBox="1"/>
          <p:nvPr/>
        </p:nvSpPr>
        <p:spPr>
          <a:xfrm>
            <a:off x="2421228" y="924695"/>
            <a:ext cx="9439468" cy="954107"/>
          </a:xfrm>
          <a:prstGeom prst="rect">
            <a:avLst/>
          </a:prstGeom>
          <a:noFill/>
        </p:spPr>
        <p:txBody>
          <a:bodyPr wrap="square">
            <a:spAutoFit/>
          </a:bodyPr>
          <a:lstStyle/>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proton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chính</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 </a:t>
            </a:r>
          </a:p>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Mỗi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hóa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học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duy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nhất</a:t>
            </a:r>
            <a:r>
              <a:rPr lang="fr-FR" sz="2800" dirty="0">
                <a:latin typeface="Times New Roman" panose="02020603050405020304" pitchFamily="18" charset="0"/>
                <a:cs typeface="Times New Roman" panose="02020603050405020304" pitchFamily="18" charset="0"/>
              </a:rPr>
              <a:t> 1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ảng tuần hoàn nguyên tố hoá học ĐẦY ĐỦ nhất LỚP 8,9,1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723" y="1561963"/>
            <a:ext cx="571500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ảng tuần hoàn nguyên tố hóa học lớp 8, 9,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1104175"/>
            <a:ext cx="4248150" cy="346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 to="" calcmode="lin" valueType="num">
                                      <p:cBhvr>
                                        <p:cTn id="12" dur="1" fill="hold"/>
                                        <p:tgtEl>
                                          <p:spTgt spid="205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ài 3: Sơ lược về bảng tuần hoàn các nguyên tố hoá học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0" y="1094784"/>
            <a:ext cx="5447212" cy="47181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222" y="731520"/>
            <a:ext cx="5930538" cy="5081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linds(horizontal)">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102" y="0"/>
            <a:ext cx="10202091" cy="68580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48937" y="591051"/>
            <a:ext cx="609600" cy="609600"/>
          </a:xfrm>
          <a:prstGeom prst="rect">
            <a:avLst/>
          </a:prstGeom>
        </p:spPr>
      </p:pic>
      <p:pic>
        <p:nvPicPr>
          <p:cNvPr id="31" name="Picture 30">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9315" t="62197" r="38456" b="16132"/>
          <a:stretch>
            <a:fillRect/>
          </a:stretch>
        </p:blipFill>
        <p:spPr>
          <a:xfrm>
            <a:off x="4767451" y="2896461"/>
            <a:ext cx="2657098" cy="127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750898" y="219076"/>
            <a:ext cx="8690203" cy="46794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Char char="-"/>
              <a:defRPr/>
            </a:pPr>
            <a:r>
              <a:rPr lang="en-US" sz="3600" b="1" dirty="0" err="1">
                <a:solidFill>
                  <a:schemeClr val="tx1"/>
                </a:solidFill>
                <a:latin typeface="Times New Roman" panose="02020603050405020304" pitchFamily="18" charset="0"/>
                <a:cs typeface="Times New Roman" panose="02020603050405020304" pitchFamily="18" charset="0"/>
              </a:rPr>
              <a:t>Nguyên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tố</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hóa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tập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hợp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nguyên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loại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dirty="0">
                <a:solidFill>
                  <a:schemeClr val="tx1"/>
                </a:solidFill>
                <a:latin typeface="Times New Roman" panose="02020603050405020304" pitchFamily="18" charset="0"/>
                <a:cs typeface="Times New Roman" panose="02020603050405020304" pitchFamily="18" charset="0"/>
              </a:rPr>
              <a:t> proton </a:t>
            </a:r>
            <a:r>
              <a:rPr lang="en-US" sz="3600" b="1" dirty="0" err="1">
                <a:solidFill>
                  <a:schemeClr val="tx1"/>
                </a:solidFill>
                <a:latin typeface="Times New Roman" panose="02020603050405020304" pitchFamily="18" charset="0"/>
                <a:cs typeface="Times New Roman" panose="02020603050405020304" pitchFamily="18" charset="0"/>
              </a:rPr>
              <a:t>trong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nhân</a:t>
            </a:r>
            <a:r>
              <a:rPr lang="en-US" sz="3600" b="1" dirty="0">
                <a:solidFill>
                  <a:schemeClr val="tx1"/>
                </a:solidFill>
                <a:latin typeface="Times New Roman" panose="02020603050405020304" pitchFamily="18" charset="0"/>
                <a:cs typeface="Times New Roman" panose="02020603050405020304" pitchFamily="18" charset="0"/>
              </a:rPr>
              <a:t>.</a:t>
            </a:r>
          </a:p>
          <a:p>
            <a:pPr marL="342900" indent="-342900">
              <a:buFontTx/>
              <a:buChar char="-"/>
              <a:defRPr/>
            </a:pPr>
            <a:r>
              <a:rPr lang="en-US" sz="3600" b="1" dirty="0" err="1">
                <a:solidFill>
                  <a:schemeClr val="tx1"/>
                </a:solidFill>
                <a:latin typeface="Times New Roman" panose="02020603050405020304" pitchFamily="18" charset="0"/>
                <a:cs typeface="Times New Roman" panose="02020603050405020304" pitchFamily="18" charset="0"/>
              </a:rPr>
              <a:t>Các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nguyên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một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nguyên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tố</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hóa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đều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tính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chất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hóa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giống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nhau</a:t>
            </a:r>
            <a:r>
              <a:rPr lang="en-US" sz="3600" b="1" dirty="0">
                <a:solidFill>
                  <a:schemeClr val="tx1"/>
                </a:solidFill>
                <a:latin typeface="Times New Roman" panose="02020603050405020304" pitchFamily="18" charset="0"/>
                <a:cs typeface="Times New Roman" panose="02020603050405020304" pitchFamily="18" charset="0"/>
              </a:rPr>
              <a:t>. </a:t>
            </a:r>
            <a:endParaRPr lang="vi-VN" sz="3600" b="1" dirty="0">
              <a:solidFill>
                <a:schemeClr val="tx1"/>
              </a:solidFill>
              <a:latin typeface="Times New Roman" panose="02020603050405020304" pitchFamily="18" charset="0"/>
              <a:cs typeface="Times New Roman" panose="02020603050405020304" pitchFamily="18" charset="0"/>
            </a:endParaRPr>
          </a:p>
        </p:txBody>
      </p:sp>
      <p:pic>
        <p:nvPicPr>
          <p:cNvPr id="5" name="Picture 21" descr="Tay viÕt "/>
          <p:cNvPicPr>
            <a:picLocks noChangeAspect="1" noChangeArrowheads="1" noCrop="1"/>
          </p:cNvPicPr>
          <p:nvPr/>
        </p:nvPicPr>
        <p:blipFill>
          <a:blip r:embed="rId3"/>
          <a:srcRect/>
          <a:stretch>
            <a:fillRect/>
          </a:stretch>
        </p:blipFill>
        <p:spPr bwMode="auto">
          <a:xfrm>
            <a:off x="533399" y="1918018"/>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3" name="AutoShape 4"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4" name="AutoShape 6" descr="Tập Hợp Lớn Các Động Vật Khác Nhau Và Các Vật Thể Khác Trên Nền Trắng Hình  minh họa Sẵn có - Tải xuống Hình ảnh Ngay bây giờ - iStoc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5" name="Picture 7" descr="C:\Users\Admin\Pictures\istockphoto-1214896264-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928688"/>
            <a:ext cx="8643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1831975" y="359569"/>
            <a:ext cx="792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err="1">
                <a:solidFill>
                  <a:srgbClr val="002060"/>
                </a:solidFill>
              </a:rPr>
              <a:t>Các</a:t>
            </a:r>
            <a:r>
              <a:rPr lang="en-US" altLang="en-US" sz="1800" b="1" dirty="0">
                <a:solidFill>
                  <a:srgbClr val="002060"/>
                </a:solidFill>
              </a:rPr>
              <a:t> </a:t>
            </a:r>
            <a:r>
              <a:rPr lang="en-US" altLang="en-US" sz="1800" b="1" dirty="0" err="1">
                <a:solidFill>
                  <a:srgbClr val="002060"/>
                </a:solidFill>
              </a:rPr>
              <a:t>vật</a:t>
            </a:r>
            <a:r>
              <a:rPr lang="en-US" altLang="en-US" sz="1800" b="1" dirty="0">
                <a:solidFill>
                  <a:srgbClr val="002060"/>
                </a:solidFill>
              </a:rPr>
              <a:t> </a:t>
            </a:r>
            <a:r>
              <a:rPr lang="en-US" altLang="en-US" sz="1800" b="1" dirty="0" err="1">
                <a:solidFill>
                  <a:srgbClr val="002060"/>
                </a:solidFill>
              </a:rPr>
              <a:t>thể</a:t>
            </a:r>
            <a:r>
              <a:rPr lang="en-US" altLang="en-US" sz="1800" b="1" dirty="0">
                <a:solidFill>
                  <a:srgbClr val="002060"/>
                </a:solidFill>
              </a:rPr>
              <a:t> </a:t>
            </a:r>
            <a:r>
              <a:rPr lang="en-US" altLang="en-US" sz="1800" b="1" dirty="0" err="1">
                <a:solidFill>
                  <a:srgbClr val="002060"/>
                </a:solidFill>
              </a:rPr>
              <a:t>xung</a:t>
            </a:r>
            <a:r>
              <a:rPr lang="en-US" altLang="en-US" sz="1800" b="1" dirty="0">
                <a:solidFill>
                  <a:srgbClr val="002060"/>
                </a:solidFill>
              </a:rPr>
              <a:t> </a:t>
            </a:r>
            <a:r>
              <a:rPr lang="en-US" altLang="en-US" sz="1800" b="1" dirty="0" err="1">
                <a:solidFill>
                  <a:srgbClr val="002060"/>
                </a:solidFill>
              </a:rPr>
              <a:t>quanh</a:t>
            </a:r>
            <a:r>
              <a:rPr lang="en-US" altLang="en-US" sz="1800" b="1" dirty="0">
                <a:solidFill>
                  <a:srgbClr val="002060"/>
                </a:solidFill>
              </a:rPr>
              <a:t> </a:t>
            </a:r>
            <a:r>
              <a:rPr lang="en-US" altLang="en-US" sz="1800" b="1" dirty="0" err="1">
                <a:solidFill>
                  <a:srgbClr val="002060"/>
                </a:solidFill>
              </a:rPr>
              <a:t>chúng</a:t>
            </a:r>
            <a:r>
              <a:rPr lang="en-US" altLang="en-US" sz="1800" b="1" dirty="0">
                <a:solidFill>
                  <a:srgbClr val="002060"/>
                </a:solidFill>
              </a:rPr>
              <a:t> ta </a:t>
            </a:r>
            <a:r>
              <a:rPr lang="en-US" altLang="en-US" sz="1800" b="1" dirty="0" err="1">
                <a:solidFill>
                  <a:srgbClr val="002060"/>
                </a:solidFill>
              </a:rPr>
              <a:t>được</a:t>
            </a:r>
            <a:r>
              <a:rPr lang="en-US" altLang="en-US" sz="1800" b="1" dirty="0">
                <a:solidFill>
                  <a:srgbClr val="002060"/>
                </a:solidFill>
              </a:rPr>
              <a:t> </a:t>
            </a:r>
            <a:r>
              <a:rPr lang="en-US" altLang="en-US" sz="1800" b="1" dirty="0" err="1">
                <a:solidFill>
                  <a:srgbClr val="002060"/>
                </a:solidFill>
              </a:rPr>
              <a:t>tạo</a:t>
            </a:r>
            <a:r>
              <a:rPr lang="en-US" altLang="en-US" sz="1800" b="1" dirty="0">
                <a:solidFill>
                  <a:srgbClr val="002060"/>
                </a:solidFill>
              </a:rPr>
              <a:t> </a:t>
            </a:r>
            <a:r>
              <a:rPr lang="en-US" altLang="en-US" sz="1800" b="1" dirty="0" err="1">
                <a:solidFill>
                  <a:srgbClr val="002060"/>
                </a:solidFill>
              </a:rPr>
              <a:t>nên</a:t>
            </a:r>
            <a:r>
              <a:rPr lang="en-US" altLang="en-US" sz="1800" b="1" dirty="0">
                <a:solidFill>
                  <a:srgbClr val="002060"/>
                </a:solidFill>
              </a:rPr>
              <a:t> </a:t>
            </a:r>
            <a:r>
              <a:rPr lang="en-US" altLang="en-US" sz="1800" b="1" dirty="0" err="1">
                <a:solidFill>
                  <a:srgbClr val="002060"/>
                </a:solidFill>
              </a:rPr>
              <a:t>từ</a:t>
            </a:r>
            <a:r>
              <a:rPr lang="en-US" altLang="en-US" sz="1800" b="1" dirty="0">
                <a:solidFill>
                  <a:srgbClr val="002060"/>
                </a:solidFill>
              </a:rPr>
              <a:t> </a:t>
            </a:r>
            <a:r>
              <a:rPr lang="en-US" altLang="en-US" sz="1800" b="1" dirty="0" err="1">
                <a:solidFill>
                  <a:srgbClr val="002060"/>
                </a:solidFill>
              </a:rPr>
              <a:t>rất</a:t>
            </a:r>
            <a:r>
              <a:rPr lang="en-US" altLang="en-US" sz="1800" b="1" dirty="0">
                <a:solidFill>
                  <a:srgbClr val="002060"/>
                </a:solidFill>
              </a:rPr>
              <a:t> </a:t>
            </a:r>
            <a:r>
              <a:rPr lang="en-US" altLang="en-US" sz="1800" b="1" dirty="0" err="1">
                <a:solidFill>
                  <a:srgbClr val="002060"/>
                </a:solidFill>
              </a:rPr>
              <a:t>nhiều</a:t>
            </a:r>
            <a:r>
              <a:rPr lang="en-US" altLang="en-US" sz="1800" b="1" dirty="0">
                <a:solidFill>
                  <a:srgbClr val="002060"/>
                </a:solidFill>
              </a:rPr>
              <a:t> </a:t>
            </a:r>
            <a:r>
              <a:rPr lang="en-US" altLang="en-US" sz="1800" b="1" err="1">
                <a:solidFill>
                  <a:srgbClr val="002060"/>
                </a:solidFill>
              </a:rPr>
              <a:t>nguyên</a:t>
            </a:r>
            <a:r>
              <a:rPr lang="en-US" altLang="en-US" sz="1800" b="1">
                <a:solidFill>
                  <a:srgbClr val="002060"/>
                </a:solidFill>
              </a:rPr>
              <a:t> tố </a:t>
            </a:r>
            <a:endParaRPr lang="vi-VN" altLang="en-US" sz="1800" b="1" dirty="0">
              <a:solidFill>
                <a:srgbClr val="00206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Phân loại chất Mô hình hạt của đồng ở thể rắn, khí oxygen, khí hiếm helium,  khí carbon dioxide và muối ă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3" descr="C:\Users\Public\Pictures\Sample Pictures\Captur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500063"/>
            <a:ext cx="3700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sers\Public\Pictures\Sample Pictures\Captur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6" y="500063"/>
            <a:ext cx="39290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3139306" y="4909186"/>
            <a:ext cx="5786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err="1">
                <a:solidFill>
                  <a:srgbClr val="002060"/>
                </a:solidFill>
              </a:rPr>
              <a:t>Nguyên</a:t>
            </a:r>
            <a:r>
              <a:rPr lang="en-US" altLang="en-US" sz="4000" b="1" dirty="0">
                <a:solidFill>
                  <a:srgbClr val="002060"/>
                </a:solidFill>
              </a:rPr>
              <a:t> </a:t>
            </a:r>
            <a:r>
              <a:rPr lang="en-US" altLang="en-US" sz="4000" b="1" dirty="0" err="1">
                <a:solidFill>
                  <a:srgbClr val="002060"/>
                </a:solidFill>
              </a:rPr>
              <a:t>tử</a:t>
            </a:r>
            <a:r>
              <a:rPr lang="en-US" altLang="en-US" sz="4000" b="1" dirty="0">
                <a:solidFill>
                  <a:srgbClr val="002060"/>
                </a:solidFill>
              </a:rPr>
              <a:t> </a:t>
            </a:r>
            <a:r>
              <a:rPr lang="en-US" altLang="en-US" sz="4000" b="1" dirty="0" err="1">
                <a:solidFill>
                  <a:srgbClr val="002060"/>
                </a:solidFill>
              </a:rPr>
              <a:t>cùng</a:t>
            </a:r>
            <a:r>
              <a:rPr lang="en-US" altLang="en-US" sz="4000" b="1" dirty="0">
                <a:solidFill>
                  <a:srgbClr val="002060"/>
                </a:solidFill>
              </a:rPr>
              <a:t> </a:t>
            </a:r>
            <a:r>
              <a:rPr lang="en-US" altLang="en-US" sz="4000" b="1" dirty="0" err="1">
                <a:solidFill>
                  <a:srgbClr val="002060"/>
                </a:solidFill>
              </a:rPr>
              <a:t>loại</a:t>
            </a:r>
            <a:r>
              <a:rPr lang="en-US" altLang="en-US" sz="4000" b="1" dirty="0">
                <a:solidFill>
                  <a:srgbClr val="002060"/>
                </a:solidFill>
              </a:rPr>
              <a:t> </a:t>
            </a:r>
            <a:endParaRPr lang="vi-VN" altLang="en-US" sz="4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 to="" calcmode="lin" valueType="num">
                                      <p:cBhvr>
                                        <p:cTn id="7" dur="1" fill="hold"/>
                                        <p:tgtEl>
                                          <p:spTgt spid="11267"/>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linds(horizontal)">
                                      <p:cBhvr>
                                        <p:cTn id="12" dur="500"/>
                                        <p:tgtEl>
                                          <p:spTgt spid="1126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diamond(in)">
                                      <p:cBhvr>
                                        <p:cTn id="1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6304" y="785073"/>
            <a:ext cx="862148" cy="7053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p:cNvSpPr txBox="1">
            <a:spLocks noChangeArrowheads="1"/>
          </p:cNvSpPr>
          <p:nvPr/>
        </p:nvSpPr>
        <p:spPr bwMode="auto">
          <a:xfrm>
            <a:off x="1214847" y="613954"/>
            <a:ext cx="105547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342900" indent="-342900" eaLnBrk="1" hangingPunct="1">
              <a:spcBef>
                <a:spcPct val="0"/>
              </a:spcBef>
              <a:buFontTx/>
              <a:buChar char="-"/>
            </a:pPr>
            <a:r>
              <a:rPr lang="en-US" altLang="en-US" sz="2400" b="1" dirty="0">
                <a:solidFill>
                  <a:srgbClr val="002060"/>
                </a:solidFill>
                <a:latin typeface="Times New Roman" panose="02020603050405020304" pitchFamily="18" charset="0"/>
                <a:cs typeface="Times New Roman" panose="02020603050405020304" pitchFamily="18" charset="0"/>
              </a:rPr>
              <a:t>Ở </a:t>
            </a:r>
            <a:r>
              <a:rPr lang="en-US" altLang="en-US" sz="2400" b="1" dirty="0" err="1">
                <a:solidFill>
                  <a:srgbClr val="002060"/>
                </a:solidFill>
                <a:latin typeface="Times New Roman" panose="02020603050405020304" pitchFamily="18" charset="0"/>
                <a:cs typeface="Times New Roman" panose="02020603050405020304" pitchFamily="18" charset="0"/>
              </a:rPr>
              <a:t>Hy</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lạp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người</a:t>
            </a:r>
            <a:r>
              <a:rPr lang="en-US" altLang="en-US" sz="2400" b="1" dirty="0">
                <a:solidFill>
                  <a:srgbClr val="002060"/>
                </a:solidFill>
                <a:latin typeface="Times New Roman" panose="02020603050405020304" pitchFamily="18" charset="0"/>
                <a:cs typeface="Times New Roman" panose="02020603050405020304" pitchFamily="18" charset="0"/>
              </a:rPr>
              <a:t> ta tin </a:t>
            </a:r>
            <a:r>
              <a:rPr lang="en-US" altLang="en-US" sz="2400" b="1" dirty="0" err="1">
                <a:solidFill>
                  <a:srgbClr val="002060"/>
                </a:solidFill>
                <a:latin typeface="Times New Roman" panose="02020603050405020304" pitchFamily="18" charset="0"/>
                <a:cs typeface="Times New Roman" panose="02020603050405020304" pitchFamily="18" charset="0"/>
              </a:rPr>
              <a:t>rằng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mọi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được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tạo</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từ</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một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hoặc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tố</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lửa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nước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đất</a:t>
            </a:r>
            <a:r>
              <a:rPr lang="en-US" altLang="en-US" sz="2400" b="1"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Ống nhòm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89" y="785073"/>
            <a:ext cx="582063" cy="508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gọn Lửa đỏ Rực PNG , đốt Cháy, Cháy, Ngọn Lửa P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847" y="2438240"/>
            <a:ext cx="2246810" cy="2408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 đám mây, Bầu trời, Ánh sáng mặt trời, không khí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274" y="2378683"/>
            <a:ext cx="2246812" cy="2297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ất Nông Nghiệp Với Đất Đai Màu Mỡ Ở Asturias Tây Ban Nha Hình ảnh Sẵn có -  Tải xuống Hình ảnh Ngay bây giờ - iSt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4981" y="2378683"/>
            <a:ext cx="2448604" cy="2297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nền đơn Giản Và Tươi đẹp Mỹ Phẩm Hình ảnh Chính Ảnh Nề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3250" y="2378683"/>
            <a:ext cx="2281730" cy="2297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to="" calcmode="lin" valueType="num">
                                      <p:cBhvr>
                                        <p:cTn id="12" dur="1" fill="hold"/>
                                        <p:tgtEl>
                                          <p:spTgt spid="1028"/>
                                        </p:tgtEl>
                                      </p:cBhvr>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linds(horizontal)">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 to="" calcmode="lin" valueType="num">
                                      <p:cBhvr>
                                        <p:cTn id="22" dur="1" fill="hold"/>
                                        <p:tgtEl>
                                          <p:spTgt spid="1034"/>
                                        </p:tgtEl>
                                      </p:cBhvr>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blinds(horizontal)">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Kim mộc thủy hỏa thổ là gì? Mối liên hệ giữa chúng ra 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379" y="1136469"/>
            <a:ext cx="6662056"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3440" y="437887"/>
            <a:ext cx="10419806" cy="830997"/>
          </a:xfrm>
          <a:prstGeom prst="rect">
            <a:avLst/>
          </a:prstGeom>
        </p:spPr>
        <p:txBody>
          <a:bodyPr wrap="square">
            <a:spAutoFit/>
          </a:bodyPr>
          <a:lstStyle/>
          <a:p>
            <a:pPr>
              <a:spcBef>
                <a:spcPct val="0"/>
              </a:spcBef>
              <a:buNone/>
            </a:pPr>
            <a:r>
              <a:rPr lang="en-US" altLang="en-US" sz="2400" b="1" dirty="0">
                <a:solidFill>
                  <a:srgbClr val="002060"/>
                </a:solidFill>
                <a:latin typeface="Times New Roman" panose="02020603050405020304" pitchFamily="18" charset="0"/>
                <a:cs typeface="Times New Roman" panose="02020603050405020304" pitchFamily="18" charset="0"/>
              </a:rPr>
              <a:t>- Ở </a:t>
            </a:r>
            <a:r>
              <a:rPr lang="en-US" altLang="en-US" sz="2400" b="1" dirty="0" err="1">
                <a:solidFill>
                  <a:srgbClr val="002060"/>
                </a:solidFill>
                <a:latin typeface="Times New Roman" panose="02020603050405020304" pitchFamily="18" charset="0"/>
                <a:cs typeface="Times New Roman" panose="02020603050405020304" pitchFamily="18" charset="0"/>
              </a:rPr>
              <a:t>Trung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họ</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sử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dụng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năm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tố</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đó</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kim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mộc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thuỷ</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để</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giải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thích</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hiện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tượng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của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giới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tự</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nhiên</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234" y="296862"/>
            <a:ext cx="8194360" cy="290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1242946" y="239002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1</a:t>
            </a:r>
            <a:endParaRPr lang="vi-VN" altLang="en-US" sz="1800" b="1" dirty="0"/>
          </a:p>
        </p:txBody>
      </p:sp>
      <p:sp>
        <p:nvSpPr>
          <p:cNvPr id="13316" name="TextBox 3"/>
          <p:cNvSpPr txBox="1">
            <a:spLocks noChangeArrowheads="1"/>
          </p:cNvSpPr>
          <p:nvPr/>
        </p:nvSpPr>
        <p:spPr bwMode="auto">
          <a:xfrm>
            <a:off x="3881439" y="239835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2</a:t>
            </a:r>
            <a:endParaRPr lang="vi-VN" altLang="en-US" sz="1800" b="1" dirty="0"/>
          </a:p>
        </p:txBody>
      </p:sp>
      <p:sp>
        <p:nvSpPr>
          <p:cNvPr id="13317" name="TextBox 4"/>
          <p:cNvSpPr txBox="1">
            <a:spLocks noChangeArrowheads="1"/>
          </p:cNvSpPr>
          <p:nvPr/>
        </p:nvSpPr>
        <p:spPr bwMode="auto">
          <a:xfrm>
            <a:off x="6381751" y="2381458"/>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3</a:t>
            </a:r>
            <a:endParaRPr lang="vi-VN" altLang="en-US" sz="1800" b="1" dirty="0"/>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proton</a:t>
            </a:r>
            <a:endParaRPr lang="vi-VN" altLang="en-US" sz="1800" b="1" dirty="0"/>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nvGraphicFramePr>
        <p:xfrm>
          <a:off x="4262438" y="3725754"/>
          <a:ext cx="6096000" cy="250031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25078">
                <a:tc>
                  <a:txBody>
                    <a:bodyPr/>
                    <a:lstStyle/>
                    <a:p>
                      <a:endParaRPr lang="vi-VN" sz="1800" b="1">
                        <a:solidFill>
                          <a:schemeClr val="tx2"/>
                        </a:solidFill>
                      </a:endParaRPr>
                    </a:p>
                  </a:txBody>
                  <a:tcPr marT="45719" marB="45719"/>
                </a:tc>
                <a:tc>
                  <a:txBody>
                    <a:bodyPr/>
                    <a:lstStyle/>
                    <a:p>
                      <a:r>
                        <a:rPr lang="en-US" sz="1800" b="1" dirty="0" err="1">
                          <a:solidFill>
                            <a:schemeClr val="bg1"/>
                          </a:solidFill>
                        </a:rPr>
                        <a:t>Số</a:t>
                      </a:r>
                      <a:r>
                        <a:rPr lang="en-US" sz="1800" b="1" baseline="0" dirty="0">
                          <a:solidFill>
                            <a:schemeClr val="bg1"/>
                          </a:solidFill>
                        </a:rPr>
                        <a:t> proton</a:t>
                      </a:r>
                      <a:endParaRPr lang="vi-VN" sz="1800" b="1" dirty="0">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electron</a:t>
                      </a:r>
                      <a:endParaRPr lang="vi-VN" sz="1800" b="1">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val="10000"/>
                  </a:ext>
                </a:extLst>
              </a:tr>
              <a:tr h="625078">
                <a:tc>
                  <a:txBody>
                    <a:bodyPr/>
                    <a:lstStyle/>
                    <a:p>
                      <a:r>
                        <a:rPr lang="en-US" sz="1800" b="1" dirty="0" err="1">
                          <a:solidFill>
                            <a:schemeClr val="tx2"/>
                          </a:solidFill>
                        </a:rPr>
                        <a:t>Nguyên</a:t>
                      </a:r>
                      <a:r>
                        <a:rPr lang="en-US" sz="1800" b="1" baseline="0" dirty="0">
                          <a:solidFill>
                            <a:schemeClr val="tx2"/>
                          </a:solidFill>
                        </a:rPr>
                        <a:t> </a:t>
                      </a:r>
                      <a:r>
                        <a:rPr lang="en-US" sz="1800" b="1" baseline="0" dirty="0" err="1">
                          <a:solidFill>
                            <a:schemeClr val="tx2"/>
                          </a:solidFill>
                        </a:rPr>
                        <a:t>tử</a:t>
                      </a:r>
                      <a:r>
                        <a:rPr lang="en-US" sz="1800" b="1" baseline="0" dirty="0">
                          <a:solidFill>
                            <a:schemeClr val="tx2"/>
                          </a:solidFill>
                        </a:rPr>
                        <a:t> 1</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1"/>
                  </a:ext>
                </a:extLst>
              </a:tr>
              <a:tr h="625078">
                <a:tc>
                  <a:txBody>
                    <a:bodyPr/>
                    <a:lstStyle/>
                    <a:p>
                      <a:r>
                        <a:rPr lang="en-US" sz="1800" b="1" dirty="0" err="1">
                          <a:solidFill>
                            <a:schemeClr val="tx2"/>
                          </a:solidFill>
                        </a:rPr>
                        <a:t>Nguyên</a:t>
                      </a:r>
                      <a:r>
                        <a:rPr lang="en-US" sz="1800" b="1" baseline="0" dirty="0">
                          <a:solidFill>
                            <a:schemeClr val="tx2"/>
                          </a:solidFill>
                        </a:rPr>
                        <a:t> </a:t>
                      </a:r>
                      <a:r>
                        <a:rPr lang="en-US" sz="1800" b="1" baseline="0" dirty="0" err="1">
                          <a:solidFill>
                            <a:schemeClr val="tx2"/>
                          </a:solidFill>
                        </a:rPr>
                        <a:t>tử</a:t>
                      </a:r>
                      <a:r>
                        <a:rPr lang="en-US" sz="1800" b="1" baseline="0" dirty="0">
                          <a:solidFill>
                            <a:schemeClr val="tx2"/>
                          </a:solidFill>
                        </a:rPr>
                        <a:t> 2</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2"/>
                  </a:ext>
                </a:extLst>
              </a:tr>
              <a:tr h="625078">
                <a:tc>
                  <a:txBody>
                    <a:bodyPr/>
                    <a:lstStyle/>
                    <a:p>
                      <a:r>
                        <a:rPr lang="en-US" sz="1800" b="1">
                          <a:solidFill>
                            <a:schemeClr val="tx2"/>
                          </a:solidFill>
                        </a:rPr>
                        <a:t>Nguyên</a:t>
                      </a:r>
                      <a:r>
                        <a:rPr lang="en-US" sz="1800" b="1" baseline="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dirty="0">
                        <a:solidFill>
                          <a:schemeClr val="tx2"/>
                        </a:solidFill>
                      </a:endParaRPr>
                    </a:p>
                  </a:txBody>
                  <a:tcPr marT="45719" marB="45719"/>
                </a:tc>
                <a:extLst>
                  <a:ext uri="{0D108BD9-81ED-4DB2-BD59-A6C34878D82A}">
                    <a16:rowId xmlns:a16="http://schemas.microsoft.com/office/drawing/2014/main" val="10003"/>
                  </a:ext>
                </a:extLst>
              </a:tr>
            </a:tbl>
          </a:graphicData>
        </a:graphic>
      </p:graphicFrame>
      <p:sp>
        <p:nvSpPr>
          <p:cNvPr id="16" name="Rounded Rectangle 15"/>
          <p:cNvSpPr/>
          <p:nvPr/>
        </p:nvSpPr>
        <p:spPr>
          <a:xfrm>
            <a:off x="6056812" y="3258165"/>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rPr>
              <a:t>PHIẾU HỌC TẬP 1</a:t>
            </a:r>
            <a:endParaRPr lang="vi-VN" sz="2800" b="1" dirty="0">
              <a:solidFill>
                <a:schemeClr val="tx1"/>
              </a:solidFill>
            </a:endParaRPr>
          </a:p>
        </p:txBody>
      </p:sp>
      <p:sp>
        <p:nvSpPr>
          <p:cNvPr id="17" name="TextBox 16"/>
          <p:cNvSpPr txBox="1"/>
          <p:nvPr/>
        </p:nvSpPr>
        <p:spPr>
          <a:xfrm>
            <a:off x="6238875" y="4339378"/>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4997089"/>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19" name="TextBox 18"/>
          <p:cNvSpPr txBox="1"/>
          <p:nvPr/>
        </p:nvSpPr>
        <p:spPr>
          <a:xfrm>
            <a:off x="6259015" y="5649065"/>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0" name="TextBox 19"/>
          <p:cNvSpPr txBox="1"/>
          <p:nvPr/>
        </p:nvSpPr>
        <p:spPr>
          <a:xfrm>
            <a:off x="7743281" y="4393081"/>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006415"/>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5649064"/>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3" name="TextBox 22"/>
          <p:cNvSpPr txBox="1"/>
          <p:nvPr/>
        </p:nvSpPr>
        <p:spPr>
          <a:xfrm>
            <a:off x="9247687" y="438585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0</a:t>
            </a:r>
            <a:endParaRPr lang="vi-VN" sz="2800" b="1" dirty="0">
              <a:solidFill>
                <a:schemeClr val="tx2">
                  <a:lumMod val="75000"/>
                </a:schemeClr>
              </a:solidFill>
            </a:endParaRPr>
          </a:p>
        </p:txBody>
      </p:sp>
      <p:sp>
        <p:nvSpPr>
          <p:cNvPr id="24" name="TextBox 23"/>
          <p:cNvSpPr txBox="1"/>
          <p:nvPr/>
        </p:nvSpPr>
        <p:spPr>
          <a:xfrm>
            <a:off x="9247686" y="500641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5" name="TextBox 24"/>
          <p:cNvSpPr txBox="1"/>
          <p:nvPr/>
        </p:nvSpPr>
        <p:spPr>
          <a:xfrm>
            <a:off x="9262657" y="5625220"/>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2</a:t>
            </a:r>
            <a:endParaRPr lang="vi-VN" sz="28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16" y="888026"/>
            <a:ext cx="8240759" cy="316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595313" y="192256"/>
            <a:ext cx="10677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C00000"/>
                </a:solidFill>
                <a:latin typeface="Times New Roman" panose="02020603050405020304" pitchFamily="18" charset="0"/>
                <a:cs typeface="Times New Roman" panose="02020603050405020304" pitchFamily="18" charset="0"/>
              </a:rPr>
              <a:t>Quan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sát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hình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biết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điểm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giống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khác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cấu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tạo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giữa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nguyên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hidrogen</a:t>
            </a:r>
            <a:r>
              <a:rPr lang="en-US" altLang="en-US" sz="2400" b="1" dirty="0">
                <a:solidFill>
                  <a:srgbClr val="C00000"/>
                </a:solidFill>
                <a:latin typeface="Times New Roman" panose="02020603050405020304" pitchFamily="18" charset="0"/>
                <a:cs typeface="Times New Roman" panose="02020603050405020304" pitchFamily="18" charset="0"/>
              </a:rPr>
              <a:t>. </a:t>
            </a:r>
            <a:endParaRPr lang="vi-V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841601" y="4218034"/>
            <a:ext cx="10554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Giống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r>
              <a:rPr lang="en-US" altLang="en-US" sz="2400" b="1" dirty="0" err="1">
                <a:solidFill>
                  <a:srgbClr val="002060"/>
                </a:solidFill>
                <a:latin typeface="Times New Roman" panose="02020603050405020304" pitchFamily="18" charset="0"/>
                <a:cs typeface="Times New Roman" panose="02020603050405020304" pitchFamily="18" charset="0"/>
              </a:rPr>
              <a:t>Đều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proton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1 electron ở </a:t>
            </a:r>
            <a:r>
              <a:rPr lang="en-US" altLang="en-US" sz="2400" b="1" dirty="0" err="1">
                <a:solidFill>
                  <a:srgbClr val="002060"/>
                </a:solidFill>
                <a:latin typeface="Times New Roman" panose="02020603050405020304" pitchFamily="18" charset="0"/>
                <a:cs typeface="Times New Roman" panose="02020603050405020304" pitchFamily="18" charset="0"/>
              </a:rPr>
              <a:t>lớp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vỏ</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Khác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p>
          <a:p>
            <a:pPr eaLnBrk="1" hangingPunct="1">
              <a:spcBef>
                <a:spcPct val="0"/>
              </a:spcBef>
              <a:buFontTx/>
              <a:buNone/>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2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3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2 neutron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344" y="547688"/>
            <a:ext cx="8358188" cy="354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1063126" y="4249737"/>
            <a:ext cx="9065623"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18829" y="4225925"/>
            <a:ext cx="9440092" cy="1815882"/>
          </a:xfrm>
          <a:prstGeom prst="rect">
            <a:avLst/>
          </a:prstGeom>
        </p:spPr>
        <p:txBody>
          <a:bodyPr wrap="square">
            <a:spAutoFit/>
          </a:bodyPr>
          <a:lstStyle/>
          <a:p>
            <a:r>
              <a:rPr lang="vi-VN" sz="2800" dirty="0">
                <a:solidFill>
                  <a:srgbClr val="002060"/>
                </a:solidFill>
                <a:latin typeface="+mj-lt"/>
              </a:rPr>
              <a:t>+ Các nguyên tử H có 1 proton nhưng có thể có số neutron khác nhau (không có, có 1 neutron hoặc có 2 neutron). Chúng đều thuộc về một nguyên tố hydrogen vì các nguyên tử này có cùng số proton.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6"/>
            <a:ext cx="8358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8983" y="414721"/>
            <a:ext cx="9666514" cy="954107"/>
          </a:xfrm>
          <a:prstGeom prst="rect">
            <a:avLst/>
          </a:prstGeom>
        </p:spPr>
        <p:txBody>
          <a:bodyPr wrap="square">
            <a:spAutoFit/>
          </a:bodyPr>
          <a:lstStyle/>
          <a:p>
            <a:r>
              <a:rPr lang="en-US" sz="2800" b="1" dirty="0">
                <a:solidFill>
                  <a:srgbClr val="C00000"/>
                </a:solidFill>
                <a:latin typeface="Times New Roman" panose="02020603050405020304" pitchFamily="18" charset="0"/>
                <a:cs typeface="Times New Roman" panose="02020603050405020304" pitchFamily="18" charset="0"/>
              </a:rPr>
              <a:t>2</a:t>
            </a:r>
            <a:r>
              <a:rPr lang="en-US" sz="2800" dirty="0">
                <a:solidFill>
                  <a:srgbClr val="C00000"/>
                </a:solidFill>
                <a:latin typeface="Times New Roman" panose="02020603050405020304" pitchFamily="18" charset="0"/>
                <a:cs typeface="Times New Roman" panose="02020603050405020304" pitchFamily="18" charset="0"/>
              </a:rPr>
              <a:t>.</a:t>
            </a:r>
            <a:r>
              <a:rPr lang="en-US" sz="2800" dirty="0">
                <a:solidFill>
                  <a:srgbClr val="C00000"/>
                </a:solidFill>
              </a:rPr>
              <a:t> </a:t>
            </a:r>
            <a:r>
              <a:rPr lang="vi-VN" sz="2800" dirty="0">
                <a:solidFill>
                  <a:srgbClr val="C00000"/>
                </a:solidFill>
              </a:rPr>
              <a:t> Số hiệu nguyên tử oxygen là 8. Số proton trong hạt nhân nguyên tử của nguyên tố oxygen là bao nhiêu?</a:t>
            </a:r>
          </a:p>
        </p:txBody>
      </p:sp>
      <p:sp>
        <p:nvSpPr>
          <p:cNvPr id="4" name="Rectangular Callout 3"/>
          <p:cNvSpPr/>
          <p:nvPr/>
        </p:nvSpPr>
        <p:spPr>
          <a:xfrm>
            <a:off x="600891" y="378823"/>
            <a:ext cx="914400" cy="675978"/>
          </a:xfrm>
          <a:prstGeom prst="wedgeRectCallout">
            <a:avLst>
              <a:gd name="adj1" fmla="val -13690"/>
              <a:gd name="adj2" fmla="val 113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ập hợp tuyển tập hình ảnh dấu chấm hỏi đẹp, sáng tạo nhấ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583" y="414721"/>
            <a:ext cx="613953"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375" y="1368828"/>
            <a:ext cx="7641773" cy="5195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24" y="0"/>
            <a:ext cx="12070976"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927228" y="311146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601380" y="3162674"/>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51023" y="1354712"/>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4998704" y="5883942"/>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sp>
        <p:nvSpPr>
          <p:cNvPr id="37" name="Đáp án 4-LV1"/>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p:cNvSpPr txBox="1"/>
          <p:nvPr/>
        </p:nvSpPr>
        <p:spPr>
          <a:xfrm>
            <a:off x="6100483" y="6036907"/>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062" y="450950"/>
            <a:ext cx="10419806" cy="830997"/>
          </a:xfrm>
          <a:prstGeom prst="rect">
            <a:avLst/>
          </a:prstGeom>
        </p:spPr>
        <p:txBody>
          <a:bodyPr wrap="square">
            <a:spAutoFit/>
          </a:bodyPr>
          <a:lstStyle/>
          <a:p>
            <a:pPr marL="342900" indent="-342900">
              <a:spcBef>
                <a:spcPct val="0"/>
              </a:spcBef>
              <a:buFontTx/>
              <a:buChar char="-"/>
            </a:pP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thuộc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neutron </a:t>
            </a:r>
            <a:r>
              <a:rPr lang="en-US" altLang="en-US" sz="2400" b="1" dirty="0" err="1">
                <a:latin typeface="Times New Roman" panose="02020603050405020304" pitchFamily="18" charset="0"/>
                <a:cs typeface="Times New Roman" panose="02020603050405020304" pitchFamily="18" charset="0"/>
              </a:rPr>
              <a:t>khác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a:t>
            </a:r>
          </a:p>
        </p:txBody>
      </p:sp>
      <p:pic>
        <p:nvPicPr>
          <p:cNvPr id="5122" name="Picture 2" descr="Quan sát Hình 2.6, hãy hoàn thành bảng sau: Để lớp electron ngoài cùng của  nguyên tử oxygen có đủ số electron tối đ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455" y="1020690"/>
            <a:ext cx="5579019" cy="39039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5062" y="4924625"/>
            <a:ext cx="9718767" cy="1200329"/>
          </a:xfrm>
          <a:prstGeom prst="rect">
            <a:avLst/>
          </a:prstGeom>
        </p:spPr>
        <p:txBody>
          <a:bodyPr wrap="square">
            <a:spAutoFit/>
          </a:bodyPr>
          <a:lstStyle/>
          <a:p>
            <a:pPr marL="342900" indent="-342900" algn="just">
              <a:spcBef>
                <a:spcPct val="0"/>
              </a:spcBef>
              <a:buFontTx/>
              <a:buChar cha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Oxygen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tự</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nhiên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chứa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oxygen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8 proton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hạt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nhưng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neutron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khác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nhau</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( 8 neutron, 9 neutron, 10 neutron).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524001" y="142876"/>
            <a:ext cx="3071813" cy="1263650"/>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solidFill>
                  <a:srgbClr val="C00000"/>
                </a:solidFill>
                <a:latin typeface="Times New Roman" panose="02020603050405020304" pitchFamily="18" charset="0"/>
                <a:cs typeface="Times New Roman" panose="02020603050405020304" pitchFamily="18" charset="0"/>
              </a:rPr>
              <a:t>Hoạt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động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nhóm</a:t>
            </a:r>
            <a:r>
              <a:rPr lang="en-US" sz="3200" dirty="0">
                <a:solidFill>
                  <a:srgbClr val="C00000"/>
                </a:solidFill>
                <a:latin typeface="Times New Roman" panose="02020603050405020304" pitchFamily="18" charset="0"/>
                <a:cs typeface="Times New Roman" panose="02020603050405020304" pitchFamily="18" charset="0"/>
              </a:rPr>
              <a:t> </a:t>
            </a:r>
            <a:endParaRPr lang="vi-VN" sz="3200" dirty="0">
              <a:solidFill>
                <a:srgbClr val="C00000"/>
              </a:solidFill>
              <a:latin typeface="Times New Roman" panose="02020603050405020304" pitchFamily="18" charset="0"/>
              <a:cs typeface="Times New Roman" panose="02020603050405020304" pitchFamily="18" charset="0"/>
            </a:endParaRPr>
          </a:p>
        </p:txBody>
      </p:sp>
      <p:sp>
        <p:nvSpPr>
          <p:cNvPr id="16388" name="TextBox 3"/>
          <p:cNvSpPr txBox="1">
            <a:spLocks noChangeArrowheads="1"/>
          </p:cNvSpPr>
          <p:nvPr/>
        </p:nvSpPr>
        <p:spPr bwMode="auto">
          <a:xfrm>
            <a:off x="2277292" y="1777773"/>
            <a:ext cx="7637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12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tấm</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ghi</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tin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p, 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Thực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sắp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xếp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ô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p>
          <a:p>
            <a:pPr eaLnBrk="1" hangingPunct="1">
              <a:spcBef>
                <a:spcPct val="0"/>
              </a:spcBef>
              <a:buFontTx/>
              <a:buChar cha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endParaRPr lang="vi-V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1257"/>
            <a:ext cx="9144000" cy="487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6"/>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G</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D</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1n</a:t>
            </a:r>
            <a:endParaRPr lang="vi-VN" altLang="en-US" b="1" dirty="0">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E</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Z</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21n</a:t>
            </a:r>
            <a:endParaRPr lang="vi-VN" altLang="en-US" b="1" dirty="0">
              <a:solidFill>
                <a:srgbClr val="002060"/>
              </a:solidFill>
            </a:endParaRPr>
          </a:p>
        </p:txBody>
      </p:sp>
      <p:sp>
        <p:nvSpPr>
          <p:cNvPr id="24" name="Rounded Rectangle 23"/>
          <p:cNvSpPr/>
          <p:nvPr/>
        </p:nvSpPr>
        <p:spPr bwMode="auto">
          <a:xfrm>
            <a:off x="180975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881188" y="3024869"/>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X</a:t>
            </a: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27" name="Rounded Rectangle 26"/>
          <p:cNvSpPr/>
          <p:nvPr/>
        </p:nvSpPr>
        <p:spPr bwMode="auto">
          <a:xfrm>
            <a:off x="3167064"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T</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10n</a:t>
            </a:r>
            <a:endParaRPr lang="vi-VN" altLang="en-US" b="1" dirty="0">
              <a:solidFill>
                <a:srgbClr val="002060"/>
              </a:solidFill>
            </a:endParaRPr>
          </a:p>
        </p:txBody>
      </p:sp>
      <p:sp>
        <p:nvSpPr>
          <p:cNvPr id="30" name="Rounded Rectangle 29"/>
          <p:cNvSpPr/>
          <p:nvPr/>
        </p:nvSpPr>
        <p:spPr bwMode="auto">
          <a:xfrm>
            <a:off x="45243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Y</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ounded Rectangle 32"/>
          <p:cNvSpPr/>
          <p:nvPr/>
        </p:nvSpPr>
        <p:spPr bwMode="auto">
          <a:xfrm>
            <a:off x="595312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R</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36" name="Rounded Rectangle 35"/>
          <p:cNvSpPr/>
          <p:nvPr/>
        </p:nvSpPr>
        <p:spPr bwMode="auto">
          <a:xfrm>
            <a:off x="73818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L</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M</a:t>
            </a: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8" name="Rounded Rectangle 27"/>
          <p:cNvSpPr/>
          <p:nvPr/>
        </p:nvSpPr>
        <p:spPr bwMode="auto">
          <a:xfrm>
            <a:off x="895350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Q</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 name="Rectangle 1"/>
          <p:cNvSpPr/>
          <p:nvPr/>
        </p:nvSpPr>
        <p:spPr>
          <a:xfrm>
            <a:off x="615723" y="5285150"/>
            <a:ext cx="11103429" cy="954107"/>
          </a:xfrm>
          <a:prstGeom prst="rect">
            <a:avLst/>
          </a:prstGeom>
        </p:spPr>
        <p:txBody>
          <a:bodyPr wrap="square">
            <a:spAutoFit/>
          </a:bodyPr>
          <a:lstStyle/>
          <a:p>
            <a:pPr>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1. </a:t>
            </a:r>
            <a:r>
              <a:rPr lang="en-US" altLang="en-US" sz="2800" b="1" dirty="0" err="1">
                <a:solidFill>
                  <a:srgbClr val="C00000"/>
                </a:solidFill>
                <a:latin typeface="Times New Roman" panose="02020603050405020304" pitchFamily="18" charset="0"/>
                <a:cs typeface="Times New Roman" panose="02020603050405020304" pitchFamily="18" charset="0"/>
              </a:rPr>
              <a:t>Em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có</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thể</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sắp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xếp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được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bao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nhiêu</a:t>
            </a:r>
            <a:r>
              <a:rPr lang="en-US" altLang="en-US" sz="2800" b="1" dirty="0">
                <a:solidFill>
                  <a:srgbClr val="C00000"/>
                </a:solidFill>
                <a:latin typeface="Times New Roman" panose="02020603050405020304" pitchFamily="18" charset="0"/>
                <a:cs typeface="Times New Roman" panose="02020603050405020304" pitchFamily="18" charset="0"/>
              </a:rPr>
              <a:t> ô </a:t>
            </a:r>
            <a:r>
              <a:rPr lang="en-US" altLang="en-US" sz="2800" b="1" dirty="0" err="1">
                <a:solidFill>
                  <a:srgbClr val="C00000"/>
                </a:solidFill>
                <a:latin typeface="Times New Roman" panose="02020603050405020304" pitchFamily="18" charset="0"/>
                <a:cs typeface="Times New Roman" panose="02020603050405020304" pitchFamily="18" charset="0"/>
              </a:rPr>
              <a:t>vuông</a:t>
            </a:r>
            <a:r>
              <a:rPr lang="en-US" altLang="en-US" sz="2800" b="1" dirty="0">
                <a:solidFill>
                  <a:srgbClr val="C00000"/>
                </a:solidFill>
                <a:latin typeface="Times New Roman" panose="02020603050405020304" pitchFamily="18" charset="0"/>
                <a:cs typeface="Times New Roman" panose="02020603050405020304" pitchFamily="18" charset="0"/>
              </a:rPr>
              <a:t>?</a:t>
            </a:r>
          </a:p>
          <a:p>
            <a:pPr>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2. </a:t>
            </a:r>
            <a:r>
              <a:rPr lang="en-US" altLang="en-US" sz="2800" b="1" dirty="0" err="1">
                <a:solidFill>
                  <a:srgbClr val="C00000"/>
                </a:solidFill>
                <a:latin typeface="Times New Roman" panose="02020603050405020304" pitchFamily="18" charset="0"/>
                <a:cs typeface="Times New Roman" panose="02020603050405020304" pitchFamily="18" charset="0"/>
              </a:rPr>
              <a:t>Các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tử</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thuộc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cùng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một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tố</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hóa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học</a:t>
            </a:r>
            <a:r>
              <a:rPr lang="en-US" altLang="en-US" sz="2800" b="1" dirty="0">
                <a:solidFill>
                  <a:srgbClr val="C00000"/>
                </a:solidFill>
                <a:latin typeface="Times New Roman" panose="02020603050405020304" pitchFamily="18" charset="0"/>
                <a:cs typeface="Times New Roman" panose="02020603050405020304" pitchFamily="18" charset="0"/>
              </a:rPr>
              <a:t>? </a:t>
            </a:r>
            <a:endParaRPr lang="vi-VN" alt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862" y="431075"/>
            <a:ext cx="4524103"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50+ Hình nền Powerpoint ngộ nghĩnh, đáng yêu nhất - Phụ Kiện MacBook Chính  Hã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4892" y="3456578"/>
            <a:ext cx="2436814"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863" y="3510675"/>
            <a:ext cx="4492822"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50+ Hình nền Powerpoint ngộ nghĩnh, đáng yêu nhất - Phụ Kiện MacBook Chính  H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8498" y="442823"/>
            <a:ext cx="242320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50+ Hình nền Powerpoint ngộ nghĩnh, đáng yêu nhất - Phụ Kiện MacBook Chính  Hã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1647" y="470263"/>
            <a:ext cx="2973976"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603" y="3456578"/>
            <a:ext cx="308718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p:nvPr/>
        </p:nvGrpSpPr>
        <p:grpSpPr bwMode="auto">
          <a:xfrm>
            <a:off x="1235393" y="714376"/>
            <a:ext cx="1285875" cy="2000250"/>
            <a:chOff x="357158" y="571481"/>
            <a:chExt cx="1285884" cy="2000264"/>
          </a:xfrm>
        </p:grpSpPr>
        <p:sp>
          <p:nvSpPr>
            <p:cNvPr id="9" name="Rounded Rectangle 8"/>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3" name="Rounded Rectangle 12"/>
          <p:cNvSpPr/>
          <p:nvPr/>
        </p:nvSpPr>
        <p:spPr bwMode="auto">
          <a:xfrm>
            <a:off x="2636656"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4" name="Rounded Rectangle 13"/>
          <p:cNvSpPr/>
          <p:nvPr/>
        </p:nvSpPr>
        <p:spPr bwMode="auto">
          <a:xfrm>
            <a:off x="4177394"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TextBox 4"/>
          <p:cNvSpPr txBox="1">
            <a:spLocks noChangeArrowheads="1"/>
          </p:cNvSpPr>
          <p:nvPr/>
        </p:nvSpPr>
        <p:spPr bwMode="auto">
          <a:xfrm>
            <a:off x="2574811" y="868363"/>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D</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1n</a:t>
            </a:r>
            <a:endParaRPr lang="vi-VN" altLang="en-US" b="1" dirty="0">
              <a:solidFill>
                <a:srgbClr val="002060"/>
              </a:solidFill>
            </a:endParaRPr>
          </a:p>
        </p:txBody>
      </p:sp>
      <p:sp>
        <p:nvSpPr>
          <p:cNvPr id="12" name="TextBox 4"/>
          <p:cNvSpPr txBox="1">
            <a:spLocks noChangeArrowheads="1"/>
          </p:cNvSpPr>
          <p:nvPr/>
        </p:nvSpPr>
        <p:spPr bwMode="auto">
          <a:xfrm>
            <a:off x="4248831" y="884690"/>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E</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15" name="Rounded Rectangle 14"/>
          <p:cNvSpPr/>
          <p:nvPr/>
        </p:nvSpPr>
        <p:spPr bwMode="auto">
          <a:xfrm>
            <a:off x="6107704" y="71437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6" name="TextBox 4"/>
          <p:cNvSpPr txBox="1">
            <a:spLocks noChangeArrowheads="1"/>
          </p:cNvSpPr>
          <p:nvPr/>
        </p:nvSpPr>
        <p:spPr bwMode="auto">
          <a:xfrm>
            <a:off x="6179140" y="85725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G</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7" name="Rounded Rectangle 16"/>
          <p:cNvSpPr/>
          <p:nvPr/>
        </p:nvSpPr>
        <p:spPr bwMode="auto">
          <a:xfrm>
            <a:off x="7559177"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8" name="TextBox 4"/>
          <p:cNvSpPr txBox="1">
            <a:spLocks noChangeArrowheads="1"/>
          </p:cNvSpPr>
          <p:nvPr/>
        </p:nvSpPr>
        <p:spPr bwMode="auto">
          <a:xfrm>
            <a:off x="7702052" y="85725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L</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19" name="Rounded Rectangle 18"/>
          <p:cNvSpPr/>
          <p:nvPr/>
        </p:nvSpPr>
        <p:spPr bwMode="auto">
          <a:xfrm>
            <a:off x="9712237"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0" name="TextBox 4"/>
          <p:cNvSpPr txBox="1">
            <a:spLocks noChangeArrowheads="1"/>
          </p:cNvSpPr>
          <p:nvPr/>
        </p:nvSpPr>
        <p:spPr bwMode="auto">
          <a:xfrm>
            <a:off x="9783673" y="86836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M</a:t>
            </a: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1" name="Rounded Rectangle 20"/>
          <p:cNvSpPr/>
          <p:nvPr/>
        </p:nvSpPr>
        <p:spPr bwMode="auto">
          <a:xfrm>
            <a:off x="1420440"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2" name="TextBox 4"/>
          <p:cNvSpPr txBox="1">
            <a:spLocks noChangeArrowheads="1"/>
          </p:cNvSpPr>
          <p:nvPr/>
        </p:nvSpPr>
        <p:spPr bwMode="auto">
          <a:xfrm>
            <a:off x="1556195" y="3987759"/>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Q</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3" name="Rounded Rectangle 22"/>
          <p:cNvSpPr/>
          <p:nvPr/>
        </p:nvSpPr>
        <p:spPr bwMode="auto">
          <a:xfrm>
            <a:off x="2842002" y="3844883"/>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4" name="TextBox 4"/>
          <p:cNvSpPr txBox="1">
            <a:spLocks noChangeArrowheads="1"/>
          </p:cNvSpPr>
          <p:nvPr/>
        </p:nvSpPr>
        <p:spPr bwMode="auto">
          <a:xfrm>
            <a:off x="2995536" y="3987759"/>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R</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25" name="Rounded Rectangle 24"/>
          <p:cNvSpPr/>
          <p:nvPr/>
        </p:nvSpPr>
        <p:spPr bwMode="auto">
          <a:xfrm>
            <a:off x="4093264"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6" name="TextBox 4"/>
          <p:cNvSpPr txBox="1">
            <a:spLocks noChangeArrowheads="1"/>
          </p:cNvSpPr>
          <p:nvPr/>
        </p:nvSpPr>
        <p:spPr bwMode="auto">
          <a:xfrm>
            <a:off x="4175361" y="3976648"/>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T</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10n</a:t>
            </a:r>
            <a:endParaRPr lang="vi-VN" altLang="en-US" b="1" dirty="0">
              <a:solidFill>
                <a:srgbClr val="002060"/>
              </a:solidFill>
            </a:endParaRPr>
          </a:p>
        </p:txBody>
      </p:sp>
      <p:sp>
        <p:nvSpPr>
          <p:cNvPr id="27" name="Rounded Rectangle 26"/>
          <p:cNvSpPr/>
          <p:nvPr/>
        </p:nvSpPr>
        <p:spPr bwMode="auto">
          <a:xfrm>
            <a:off x="6162804" y="3760003"/>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8" name="TextBox 4"/>
          <p:cNvSpPr txBox="1">
            <a:spLocks noChangeArrowheads="1"/>
          </p:cNvSpPr>
          <p:nvPr/>
        </p:nvSpPr>
        <p:spPr bwMode="auto">
          <a:xfrm>
            <a:off x="6197416" y="396553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Y</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29" name="Rounded Rectangle 28"/>
          <p:cNvSpPr/>
          <p:nvPr/>
        </p:nvSpPr>
        <p:spPr bwMode="auto">
          <a:xfrm>
            <a:off x="7731759" y="382266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0" name="TextBox 4"/>
          <p:cNvSpPr txBox="1">
            <a:spLocks noChangeArrowheads="1"/>
          </p:cNvSpPr>
          <p:nvPr/>
        </p:nvSpPr>
        <p:spPr bwMode="auto">
          <a:xfrm>
            <a:off x="7874633" y="3965537"/>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Z</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21n</a:t>
            </a:r>
            <a:endParaRPr lang="vi-VN" altLang="en-US" b="1" dirty="0">
              <a:solidFill>
                <a:srgbClr val="002060"/>
              </a:solidFill>
            </a:endParaRPr>
          </a:p>
        </p:txBody>
      </p:sp>
      <p:sp>
        <p:nvSpPr>
          <p:cNvPr id="31" name="Rounded Rectangle 30"/>
          <p:cNvSpPr/>
          <p:nvPr/>
        </p:nvSpPr>
        <p:spPr bwMode="auto">
          <a:xfrm>
            <a:off x="9847215" y="367974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2" name="TextBox 4"/>
          <p:cNvSpPr txBox="1">
            <a:spLocks noChangeArrowheads="1"/>
          </p:cNvSpPr>
          <p:nvPr/>
        </p:nvSpPr>
        <p:spPr bwMode="auto">
          <a:xfrm>
            <a:off x="9918652" y="383377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X</a:t>
            </a: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ectangle 32"/>
          <p:cNvSpPr/>
          <p:nvPr/>
        </p:nvSpPr>
        <p:spPr>
          <a:xfrm>
            <a:off x="11174506" y="6254414"/>
            <a:ext cx="914400" cy="48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Tiết</a:t>
            </a:r>
            <a:r>
              <a:rPr lang="en-US" dirty="0">
                <a:ln w="0"/>
                <a:solidFill>
                  <a:schemeClr val="tx1"/>
                </a:solidFill>
                <a:effectLst>
                  <a:outerShdw blurRad="38100" dist="19050" dir="2700000" algn="tl" rotWithShape="0">
                    <a:schemeClr val="dk1">
                      <a:alpha val="40000"/>
                    </a:schemeClr>
                  </a:outerShdw>
                </a:effectLst>
              </a:rPr>
              <a:t> 2</a:t>
            </a:r>
          </a:p>
        </p:txBody>
      </p:sp>
      <p:sp>
        <p:nvSpPr>
          <p:cNvPr id="34" name="TextBox 33"/>
          <p:cNvSpPr txBox="1"/>
          <p:nvPr/>
        </p:nvSpPr>
        <p:spPr>
          <a:xfrm>
            <a:off x="7387634" y="2915610"/>
            <a:ext cx="4235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35" name="TextBox 34"/>
          <p:cNvSpPr txBox="1"/>
          <p:nvPr/>
        </p:nvSpPr>
        <p:spPr>
          <a:xfrm>
            <a:off x="3146311" y="292894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H</a:t>
            </a:r>
          </a:p>
        </p:txBody>
      </p:sp>
      <p:sp>
        <p:nvSpPr>
          <p:cNvPr id="36" name="TextBox 35"/>
          <p:cNvSpPr txBox="1"/>
          <p:nvPr/>
        </p:nvSpPr>
        <p:spPr>
          <a:xfrm>
            <a:off x="10051196" y="6029587"/>
            <a:ext cx="58221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a:t>
            </a:r>
          </a:p>
        </p:txBody>
      </p:sp>
      <p:sp>
        <p:nvSpPr>
          <p:cNvPr id="37" name="TextBox 36"/>
          <p:cNvSpPr txBox="1"/>
          <p:nvPr/>
        </p:nvSpPr>
        <p:spPr>
          <a:xfrm>
            <a:off x="7128659" y="6012305"/>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K</a:t>
            </a:r>
          </a:p>
        </p:txBody>
      </p:sp>
      <p:sp>
        <p:nvSpPr>
          <p:cNvPr id="38" name="TextBox 37"/>
          <p:cNvSpPr txBox="1"/>
          <p:nvPr/>
        </p:nvSpPr>
        <p:spPr>
          <a:xfrm>
            <a:off x="3173550" y="5992804"/>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O</a:t>
            </a:r>
          </a:p>
        </p:txBody>
      </p:sp>
      <p:sp>
        <p:nvSpPr>
          <p:cNvPr id="39" name="TextBox 38"/>
          <p:cNvSpPr txBox="1"/>
          <p:nvPr/>
        </p:nvSpPr>
        <p:spPr>
          <a:xfrm>
            <a:off x="10149853" y="291561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barn(inVertical)">
                                      <p:cBhvr>
                                        <p:cTn id="73" dur="5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barn(inVertical)">
                                      <p:cBhvr>
                                        <p:cTn id="81" dur="500"/>
                                        <p:tgtEl>
                                          <p:spTgt spid="2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arn(inVertical)">
                                      <p:cBhvr>
                                        <p:cTn id="87" dur="500"/>
                                        <p:tgtEl>
                                          <p:spTgt spid="29"/>
                                        </p:tgtEl>
                                      </p:cBhvr>
                                    </p:animEffect>
                                  </p:childTnLst>
                                </p:cTn>
                              </p:par>
                              <p:par>
                                <p:cTn id="88" presetID="16" presetClass="entr" presetSubtype="21"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wipe(down)">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wipe(down)">
                                      <p:cBhvr>
                                        <p:cTn id="106" dur="500"/>
                                        <p:tgtEl>
                                          <p:spTgt spid="35"/>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down)">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down)">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down)">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wipe(down)">
                                      <p:cBhvr>
                                        <p:cTn id="126" dur="500"/>
                                        <p:tgtEl>
                                          <p:spTgt spid="37"/>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wipe(down)">
                                      <p:cBhvr>
                                        <p:cTn id="1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P spid="12" grpId="0"/>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P spid="34" grpId="0"/>
      <p:bldP spid="35" grpId="0"/>
      <p:bldP spid="36" grpId="0"/>
      <p:bldP spid="37" grpId="0"/>
      <p:bldP spid="38"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Top 123+] Hình nền Powerpoint “ĐẸP NHỨC NÁC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3" name="Picture 3" descr="C:\Users\Admin\Picture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55" y="160338"/>
            <a:ext cx="10668000" cy="378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617257" y="748833"/>
            <a:ext cx="8365378" cy="1323439"/>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II.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gọi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kí</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nguyên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hoá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học</a:t>
            </a:r>
            <a:endParaRPr lang="vi-VN" altLang="en-US" sz="4000" b="1" dirty="0">
              <a:latin typeface="Times New Roman" panose="02020603050405020304" pitchFamily="18" charset="0"/>
              <a:cs typeface="Times New Roman" panose="02020603050405020304" pitchFamily="18" charset="0"/>
            </a:endParaRPr>
          </a:p>
        </p:txBody>
      </p:sp>
      <p:pic>
        <p:nvPicPr>
          <p:cNvPr id="7170" name="Picture 2" descr="Hướng dẫn &quot;VIẾT VÀ ĐỌC TÊN CÁC NGUYÊN TỐ HÓA HỌC VÀ HỢP CHẤT BẰNG TIẾNG  ANH&quot; - Thầy Tuấn XiPo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26" y="3960832"/>
            <a:ext cx="3644154" cy="19693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0/21/16﻿ - High School Biology and Chemi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847" y="2272553"/>
            <a:ext cx="4351708" cy="4357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03066" y="5224613"/>
            <a:ext cx="939381" cy="705542"/>
          </a:xfrm>
          <a:prstGeom prst="rect">
            <a:avLst/>
          </a:prstGeom>
          <a:solidFill>
            <a:srgbClr val="FFC000"/>
          </a:solidFill>
        </p:spPr>
        <p:txBody>
          <a:bodyPr wrap="square" rtlCol="0">
            <a:spAutoFit/>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617257" y="748833"/>
            <a:ext cx="8365378" cy="707886"/>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1.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gọi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nguyên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hoá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học</a:t>
            </a:r>
            <a:endParaRPr lang="vi-VN" alt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17" y="705395"/>
            <a:ext cx="8904514" cy="518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3921986" y="782639"/>
            <a:ext cx="414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t>Thảo</a:t>
            </a:r>
            <a:r>
              <a:rPr lang="en-US" altLang="en-US" sz="3600" b="1" dirty="0"/>
              <a:t> </a:t>
            </a:r>
            <a:r>
              <a:rPr lang="en-US" altLang="en-US" sz="3600" b="1" dirty="0" err="1"/>
              <a:t>luận</a:t>
            </a:r>
            <a:r>
              <a:rPr lang="en-US" altLang="en-US" sz="3600" b="1" dirty="0"/>
              <a:t> </a:t>
            </a:r>
            <a:endParaRPr lang="vi-VN" altLang="en-US" sz="3600" b="1" dirty="0"/>
          </a:p>
        </p:txBody>
      </p:sp>
      <p:sp>
        <p:nvSpPr>
          <p:cNvPr id="27652" name="TextBox 3"/>
          <p:cNvSpPr txBox="1">
            <a:spLocks noChangeArrowheads="1"/>
          </p:cNvSpPr>
          <p:nvPr/>
        </p:nvSpPr>
        <p:spPr bwMode="auto">
          <a:xfrm>
            <a:off x="2243204" y="2365081"/>
            <a:ext cx="7500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dirty="0">
              <a:solidFill>
                <a:srgbClr val="FF0000"/>
              </a:solidFill>
            </a:endParaRPr>
          </a:p>
          <a:p>
            <a:pPr algn="ctr" eaLnBrk="1" hangingPunct="1">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Trình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nguồn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gốc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gọi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nguyên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nhiều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dụng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cuộc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như</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sắt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nhôm</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endParaRPr lang="en-US" altLang="en-US" sz="2800" b="1" dirty="0">
              <a:solidFill>
                <a:srgbClr val="FF0000"/>
              </a:solidFill>
            </a:endParaRPr>
          </a:p>
          <a:p>
            <a:pPr algn="ctr" eaLnBrk="1" hangingPunct="1">
              <a:spcBef>
                <a:spcPct val="0"/>
              </a:spcBef>
              <a:buFontTx/>
              <a:buNone/>
            </a:pPr>
            <a:endParaRPr lang="vi-VN" alt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809896"/>
            <a:ext cx="4487864" cy="261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6" y="914399"/>
            <a:ext cx="3714750" cy="518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3571874"/>
            <a:ext cx="442912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61406" y="205058"/>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đồng</a:t>
            </a:r>
            <a:r>
              <a:rPr lang="en-US" altLang="en-US" sz="2400" b="1" dirty="0">
                <a:solidFill>
                  <a:schemeClr val="tx2"/>
                </a:solidFill>
              </a:rPr>
              <a:t> </a:t>
            </a:r>
            <a:endParaRPr lang="vi-VN" altLang="en-US" sz="2400" b="1" dirty="0">
              <a:solidFill>
                <a:schemeClr val="tx2"/>
              </a:solidFill>
            </a:endParaRPr>
          </a:p>
        </p:txBody>
      </p:sp>
      <p:sp>
        <p:nvSpPr>
          <p:cNvPr id="28682" name="TextBox 9"/>
          <p:cNvSpPr txBox="1">
            <a:spLocks noChangeArrowheads="1"/>
          </p:cNvSpPr>
          <p:nvPr/>
        </p:nvSpPr>
        <p:spPr bwMode="auto">
          <a:xfrm>
            <a:off x="7597821" y="476043"/>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nhôm</a:t>
            </a:r>
            <a:r>
              <a:rPr lang="en-US" altLang="en-US" sz="2400" b="1" dirty="0">
                <a:solidFill>
                  <a:schemeClr val="tx2"/>
                </a:solidFill>
              </a:rPr>
              <a:t> </a:t>
            </a:r>
            <a:endParaRPr lang="vi-VN" altLang="en-US" sz="2400" b="1" dirty="0">
              <a:solidFill>
                <a:schemeClr val="tx2"/>
              </a:solidFill>
            </a:endParaRPr>
          </a:p>
        </p:txBody>
      </p:sp>
      <p:sp>
        <p:nvSpPr>
          <p:cNvPr id="28683" name="TextBox 10"/>
          <p:cNvSpPr txBox="1">
            <a:spLocks noChangeArrowheads="1"/>
          </p:cNvSpPr>
          <p:nvPr/>
        </p:nvSpPr>
        <p:spPr bwMode="auto">
          <a:xfrm>
            <a:off x="4395380" y="5634308"/>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181580"/>
            <a:ext cx="11119213" cy="6186309"/>
          </a:xfrm>
          <a:prstGeom prst="rect">
            <a:avLst/>
          </a:prstGeom>
        </p:spPr>
        <p:txBody>
          <a:bodyPr wrap="square">
            <a:spAutoFit/>
          </a:bodyPr>
          <a:lstStyle/>
          <a:p>
            <a:pPr>
              <a:spcAft>
                <a:spcPts val="0"/>
              </a:spcAft>
            </a:pPr>
            <a:r>
              <a:rPr lang="en-US" sz="3600" dirty="0" err="1">
                <a:solidFill>
                  <a:srgbClr val="002060"/>
                </a:solidFill>
                <a:latin typeface="Times New Roman" panose="02020603050405020304" pitchFamily="18" charset="0"/>
                <a:ea typeface="Arial" panose="020B0604020202020204" pitchFamily="34" charset="0"/>
              </a:rPr>
              <a:t>Một</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số</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nguyên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tố</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được</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đặt</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tên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từ</a:t>
            </a:r>
            <a:r>
              <a:rPr lang="en-US" sz="3600" dirty="0">
                <a:solidFill>
                  <a:srgbClr val="002060"/>
                </a:solidFill>
                <a:latin typeface="Times New Roman" panose="02020603050405020304" pitchFamily="18" charset="0"/>
                <a:ea typeface="Arial" panose="020B0604020202020204" pitchFamily="34" charset="0"/>
              </a:rPr>
              <a:t> </a:t>
            </a:r>
            <a:r>
              <a:rPr lang="en-US" sz="3600" err="1">
                <a:solidFill>
                  <a:srgbClr val="002060"/>
                </a:solidFill>
                <a:latin typeface="Times New Roman" panose="02020603050405020304" pitchFamily="18" charset="0"/>
                <a:ea typeface="Arial" panose="020B0604020202020204" pitchFamily="34" charset="0"/>
              </a:rPr>
              <a:t>hàng</a:t>
            </a:r>
            <a:r>
              <a:rPr lang="en-US" sz="3600">
                <a:solidFill>
                  <a:srgbClr val="002060"/>
                </a:solidFill>
                <a:latin typeface="Times New Roman" panose="02020603050405020304" pitchFamily="18" charset="0"/>
                <a:ea typeface="Arial" panose="020B0604020202020204" pitchFamily="34" charset="0"/>
              </a:rPr>
              <a:t> ngàn </a:t>
            </a:r>
            <a:r>
              <a:rPr lang="en-US" sz="3600" dirty="0" err="1">
                <a:solidFill>
                  <a:srgbClr val="002060"/>
                </a:solidFill>
                <a:latin typeface="Times New Roman" panose="02020603050405020304" pitchFamily="18" charset="0"/>
                <a:ea typeface="Arial" panose="020B0604020202020204" pitchFamily="34" charset="0"/>
              </a:rPr>
              <a:t>năm</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trước</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như</a:t>
            </a:r>
            <a:r>
              <a:rPr lang="en-US" sz="3600" dirty="0">
                <a:solidFill>
                  <a:srgbClr val="002060"/>
                </a:solidFill>
                <a:latin typeface="Times New Roman" panose="02020603050405020304" pitchFamily="18" charset="0"/>
                <a:ea typeface="Arial" panose="020B0604020202020204" pitchFamily="34" charset="0"/>
              </a:rPr>
              <a:t>:</a:t>
            </a:r>
          </a:p>
          <a:p>
            <a:r>
              <a:rPr lang="en-US" sz="3600" dirty="0">
                <a:solidFill>
                  <a:srgbClr val="002060"/>
                </a:solidFill>
                <a:latin typeface="Times New Roman" panose="02020603050405020304" pitchFamily="18" charset="0"/>
                <a:ea typeface="Arial" panose="020B0604020202020204" pitchFamily="34" charset="0"/>
              </a:rPr>
              <a:t> -</a:t>
            </a:r>
            <a:r>
              <a:rPr lang="vi-VN" sz="3600" dirty="0">
                <a:solidFill>
                  <a:srgbClr val="002060"/>
                </a:solidFill>
                <a:latin typeface="Times New Roman" panose="02020603050405020304" pitchFamily="18" charset="0"/>
                <a:cs typeface="Times New Roman" panose="02020603050405020304" pitchFamily="18" charset="0"/>
              </a:rPr>
              <a:t>Cuprus (đồng) </a:t>
            </a:r>
            <a:r>
              <a:rPr lang="en-US" sz="3600" dirty="0" err="1">
                <a:solidFill>
                  <a:srgbClr val="002060"/>
                </a:solidFill>
                <a:latin typeface="Times New Roman" panose="02020603050405020304" pitchFamily="18" charset="0"/>
                <a:ea typeface="Arial" panose="020B0604020202020204" pitchFamily="34" charset="0"/>
              </a:rPr>
              <a:t>từ</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tiếng</a:t>
            </a:r>
            <a:r>
              <a:rPr lang="en-US" sz="3600" dirty="0">
                <a:solidFill>
                  <a:srgbClr val="002060"/>
                </a:solidFill>
                <a:latin typeface="Times New Roman" panose="02020603050405020304" pitchFamily="18" charset="0"/>
                <a:ea typeface="Arial" panose="020B0604020202020204" pitchFamily="34" charset="0"/>
              </a:rPr>
              <a:t> Latin </a:t>
            </a:r>
            <a:r>
              <a:rPr lang="vi-VN" sz="3600" dirty="0">
                <a:solidFill>
                  <a:srgbClr val="002060"/>
                </a:solidFill>
                <a:latin typeface="Times New Roman" panose="02020603050405020304" pitchFamily="18" charset="0"/>
                <a:cs typeface="Times New Roman" panose="02020603050405020304" pitchFamily="18" charset="0"/>
              </a:rPr>
              <a:t>mang tên vùng Cyprus</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đảo</a:t>
            </a:r>
            <a:r>
              <a:rPr lang="en-US" sz="3600" dirty="0">
                <a:solidFill>
                  <a:srgbClr val="002060"/>
                </a:solidFill>
                <a:latin typeface="Times New Roman" panose="02020603050405020304" pitchFamily="18" charset="0"/>
                <a:ea typeface="Arial" panose="020B0604020202020204" pitchFamily="34" charset="0"/>
              </a:rPr>
              <a:t> Sip)</a:t>
            </a:r>
            <a:r>
              <a:rPr lang="vi-VN" sz="3600" dirty="0">
                <a:solidFill>
                  <a:srgbClr val="002060"/>
                </a:solidFill>
                <a:latin typeface="Times New Roman" panose="02020603050405020304" pitchFamily="18" charset="0"/>
                <a:cs typeface="Times New Roman" panose="02020603050405020304" pitchFamily="18" charset="0"/>
              </a:rPr>
              <a:t>, nơi có nhiều </a:t>
            </a:r>
            <a:r>
              <a:rPr lang="en-US" sz="3600" dirty="0" err="1">
                <a:solidFill>
                  <a:srgbClr val="002060"/>
                </a:solidFill>
                <a:latin typeface="Times New Roman" panose="02020603050405020304" pitchFamily="18" charset="0"/>
                <a:ea typeface="Arial" panose="020B0604020202020204" pitchFamily="34" charset="0"/>
              </a:rPr>
              <a:t>quặng</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đồng</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được</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khai</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thác</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từ</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cổ</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xưa</a:t>
            </a:r>
            <a:r>
              <a:rPr lang="vi-VN" sz="3600" dirty="0">
                <a:solidFill>
                  <a:srgbClr val="002060"/>
                </a:solidFill>
                <a:latin typeface="Times New Roman" panose="02020603050405020304" pitchFamily="18" charset="0"/>
                <a:cs typeface="Times New Roman" panose="02020603050405020304" pitchFamily="18" charset="0"/>
              </a:rPr>
              <a:t>.</a:t>
            </a:r>
          </a:p>
          <a:p>
            <a:pPr>
              <a:spcAft>
                <a:spcPts val="0"/>
              </a:spcAft>
            </a:pP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nhôm</a:t>
            </a:r>
            <a:r>
              <a:rPr lang="en-US" sz="3600" dirty="0">
                <a:solidFill>
                  <a:srgbClr val="002060"/>
                </a:solidFill>
                <a:latin typeface="Times New Roman" panose="02020603050405020304" pitchFamily="18" charset="0"/>
                <a:ea typeface="Arial" panose="020B0604020202020204" pitchFamily="34" charset="0"/>
              </a:rPr>
              <a:t> : </a:t>
            </a:r>
            <a:r>
              <a:rPr lang="en-US" sz="3600" dirty="0" err="1">
                <a:solidFill>
                  <a:srgbClr val="002060"/>
                </a:solidFill>
                <a:latin typeface="Times New Roman" panose="02020603050405020304" pitchFamily="18" charset="0"/>
                <a:ea typeface="Arial" panose="020B0604020202020204" pitchFamily="34" charset="0"/>
              </a:rPr>
              <a:t>Từ</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tiếng</a:t>
            </a:r>
            <a:r>
              <a:rPr lang="en-US" sz="3600" dirty="0">
                <a:solidFill>
                  <a:srgbClr val="002060"/>
                </a:solidFill>
                <a:latin typeface="Times New Roman" panose="02020603050405020304" pitchFamily="18" charset="0"/>
                <a:ea typeface="Arial" panose="020B0604020202020204" pitchFamily="34" charset="0"/>
              </a:rPr>
              <a:t> Latin </a:t>
            </a:r>
            <a:r>
              <a:rPr lang="en-US" sz="3600" dirty="0" err="1">
                <a:solidFill>
                  <a:srgbClr val="002060"/>
                </a:solidFill>
                <a:latin typeface="Times New Roman" panose="02020603050405020304" pitchFamily="18" charset="0"/>
                <a:ea typeface="Arial" panose="020B0604020202020204" pitchFamily="34" charset="0"/>
              </a:rPr>
              <a:t>alumen</a:t>
            </a:r>
            <a:r>
              <a:rPr lang="en-US" sz="3600" dirty="0">
                <a:solidFill>
                  <a:srgbClr val="002060"/>
                </a:solidFill>
                <a:latin typeface="Times New Roman" panose="02020603050405020304" pitchFamily="18" charset="0"/>
                <a:ea typeface="Arial" panose="020B0604020202020204" pitchFamily="34" charset="0"/>
              </a:rPr>
              <a:t> – </a:t>
            </a:r>
            <a:r>
              <a:rPr lang="en-US" sz="3600" dirty="0" err="1">
                <a:solidFill>
                  <a:srgbClr val="002060"/>
                </a:solidFill>
                <a:latin typeface="Times New Roman" panose="02020603050405020304" pitchFamily="18" charset="0"/>
                <a:ea typeface="Arial" panose="020B0604020202020204" pitchFamily="34" charset="0"/>
              </a:rPr>
              <a:t>nghĩa</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là</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sinh</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ra</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phèn</a:t>
            </a:r>
            <a:endParaRPr lang="en-US" sz="3600" dirty="0">
              <a:solidFill>
                <a:srgbClr val="002060"/>
              </a:solidFill>
              <a:latin typeface="Times New Roman" panose="02020603050405020304" pitchFamily="18" charset="0"/>
              <a:ea typeface="Arial" panose="020B0604020202020204" pitchFamily="34" charset="0"/>
            </a:endParaRPr>
          </a:p>
          <a:p>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Bạc</a:t>
            </a:r>
            <a:r>
              <a:rPr lang="en-US" sz="3600" dirty="0">
                <a:solidFill>
                  <a:srgbClr val="002060"/>
                </a:solidFill>
                <a:latin typeface="Times New Roman" panose="02020603050405020304" pitchFamily="18" charset="0"/>
                <a:ea typeface="Arial" panose="020B0604020202020204" pitchFamily="34" charset="0"/>
              </a:rPr>
              <a:t> ( silver)</a:t>
            </a:r>
            <a:r>
              <a:rPr lang="en-US" sz="3600" dirty="0">
                <a:solidFill>
                  <a:srgbClr val="002060"/>
                </a:solidFill>
                <a:latin typeface="Times New Roman" panose="02020603050405020304" pitchFamily="18" charset="0"/>
                <a:cs typeface="Times New Roman" panose="02020603050405020304" pitchFamily="18" charset="0"/>
              </a:rPr>
              <a:t>:</a:t>
            </a:r>
            <a:r>
              <a:rPr lang="vi-VN" sz="3600" dirty="0">
                <a:solidFill>
                  <a:srgbClr val="002060"/>
                </a:solidFill>
                <a:latin typeface="Times New Roman" panose="02020603050405020304" pitchFamily="18" charset="0"/>
                <a:cs typeface="Times New Roman" panose="02020603050405020304" pitchFamily="18" charset="0"/>
              </a:rPr>
              <a:t>có nghĩa là “sáng bóng”.</a:t>
            </a:r>
          </a:p>
          <a:p>
            <a:r>
              <a:rPr lang="en-US" sz="3600" dirty="0">
                <a:solidFill>
                  <a:srgbClr val="002060"/>
                </a:solidFill>
                <a:latin typeface="Times New Roman" panose="02020603050405020304" pitchFamily="18" charset="0"/>
                <a:cs typeface="Times New Roman" panose="02020603050405020304" pitchFamily="18" charset="0"/>
              </a:rPr>
              <a:t>- Gold</a:t>
            </a:r>
            <a:r>
              <a:rPr lang="vi-VN" sz="3600" dirty="0">
                <a:solidFill>
                  <a:srgbClr val="002060"/>
                </a:solidFill>
                <a:latin typeface="Times New Roman" panose="02020603050405020304" pitchFamily="18" charset="0"/>
                <a:cs typeface="Times New Roman" panose="02020603050405020304" pitchFamily="18" charset="0"/>
              </a:rPr>
              <a:t> (vàng) có nghĩa là buổi bình minh vàng.</a:t>
            </a:r>
          </a:p>
          <a:p>
            <a:r>
              <a:rPr lang="en-US"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rPr>
              <a:t>L</a:t>
            </a:r>
            <a:r>
              <a:rPr lang="en-US" sz="3600" dirty="0">
                <a:solidFill>
                  <a:srgbClr val="002060"/>
                </a:solidFill>
                <a:latin typeface="Times New Roman" panose="02020603050405020304" pitchFamily="18" charset="0"/>
                <a:ea typeface="Arial" panose="020B0604020202020204" pitchFamily="34" charset="0"/>
              </a:rPr>
              <a:t>ead</a:t>
            </a:r>
            <a:r>
              <a:rPr lang="vi-VN" sz="3600" dirty="0">
                <a:solidFill>
                  <a:srgbClr val="002060"/>
                </a:solidFill>
                <a:latin typeface="Times New Roman" panose="02020603050405020304" pitchFamily="18" charset="0"/>
                <a:cs typeface="Times New Roman" panose="02020603050405020304" pitchFamily="18" charset="0"/>
              </a:rPr>
              <a:t>(chì) có nghĩa là “nặng”</a:t>
            </a:r>
          </a:p>
          <a:p>
            <a:pPr>
              <a:spcAft>
                <a:spcPts val="0"/>
              </a:spcAft>
            </a:pP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Các</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nguyên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tố</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mới</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được</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tìm</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thấy</a:t>
            </a:r>
            <a:r>
              <a:rPr lang="en-US" sz="3600" dirty="0">
                <a:solidFill>
                  <a:srgbClr val="002060"/>
                </a:solidFill>
                <a:latin typeface="Times New Roman" panose="02020603050405020304" pitchFamily="18" charset="0"/>
                <a:ea typeface="Arial" panose="020B0604020202020204" pitchFamily="34" charset="0"/>
              </a:rPr>
              <a:t> hay </a:t>
            </a:r>
            <a:r>
              <a:rPr lang="en-US" sz="3600" dirty="0" err="1">
                <a:solidFill>
                  <a:srgbClr val="002060"/>
                </a:solidFill>
                <a:latin typeface="Times New Roman" panose="02020603050405020304" pitchFamily="18" charset="0"/>
                <a:ea typeface="Arial" panose="020B0604020202020204" pitchFamily="34" charset="0"/>
              </a:rPr>
              <a:t>nguyên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tố</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nhân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tạo</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được</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đặt</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theo</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tên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một</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số</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vị</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thần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tên</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nhà</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hóa</a:t>
            </a:r>
            <a:r>
              <a:rPr lang="en-US" sz="3600" dirty="0">
                <a:solidFill>
                  <a:srgbClr val="002060"/>
                </a:solidFill>
                <a:latin typeface="Times New Roman" panose="02020603050405020304" pitchFamily="18" charset="0"/>
                <a:ea typeface="Arial" panose="020B0604020202020204" pitchFamily="34" charset="0"/>
              </a:rPr>
              <a:t> </a:t>
            </a:r>
            <a:r>
              <a:rPr lang="en-US" sz="3600" dirty="0" err="1">
                <a:solidFill>
                  <a:srgbClr val="002060"/>
                </a:solidFill>
                <a:latin typeface="Times New Roman" panose="02020603050405020304" pitchFamily="18" charset="0"/>
                <a:ea typeface="Arial" panose="020B0604020202020204" pitchFamily="34" charset="0"/>
              </a:rPr>
              <a:t>học</a:t>
            </a:r>
            <a:r>
              <a:rPr lang="en-US" sz="3600" dirty="0">
                <a:solidFill>
                  <a:srgbClr val="002060"/>
                </a:solidFill>
                <a:latin typeface="Times New Roman" panose="02020603050405020304" pitchFamily="18" charset="0"/>
                <a:ea typeface="Arial" panose="020B0604020202020204" pitchFamily="34" charset="0"/>
              </a:rPr>
              <a:t> ....</a:t>
            </a:r>
            <a:endParaRPr lang="en-US" sz="3600" dirty="0">
              <a:solidFill>
                <a:srgbClr val="002060"/>
              </a:solidFill>
              <a:latin typeface="Times New Roman" panose="02020603050405020304" pitchFamily="18" charset="0"/>
              <a:ea typeface="Times New Roman" panose="02020603050405020304" pitchFamily="18" charset="0"/>
            </a:endParaRPr>
          </a:p>
          <a:p>
            <a:pPr>
              <a:spcAft>
                <a:spcPts val="0"/>
              </a:spcAft>
            </a:pPr>
            <a:r>
              <a:rPr lang="en-US" sz="3600" dirty="0">
                <a:solidFill>
                  <a:srgbClr val="002060"/>
                </a:solidFill>
                <a:latin typeface="Times New Roman" panose="02020603050405020304" pitchFamily="18" charset="0"/>
                <a:ea typeface="Arial" panose="020B0604020202020204" pitchFamily="34" charset="0"/>
              </a:rPr>
              <a:t>VD: </a:t>
            </a:r>
            <a:r>
              <a:rPr lang="en-US" sz="3600" dirty="0" err="1">
                <a:solidFill>
                  <a:srgbClr val="002060"/>
                </a:solidFill>
                <a:latin typeface="Times New Roman" panose="02020603050405020304" pitchFamily="18" charset="0"/>
                <a:ea typeface="Arial" panose="020B0604020202020204" pitchFamily="34" charset="0"/>
              </a:rPr>
              <a:t>Galium</a:t>
            </a:r>
            <a:r>
              <a:rPr lang="en-US" sz="3600" dirty="0">
                <a:solidFill>
                  <a:srgbClr val="002060"/>
                </a:solidFill>
                <a:latin typeface="Times New Roman" panose="02020603050405020304" pitchFamily="18" charset="0"/>
                <a:ea typeface="Arial" panose="020B0604020202020204" pitchFamily="34" charset="0"/>
              </a:rPr>
              <a:t>, Nobelium, Thorium....</a:t>
            </a:r>
            <a:endParaRPr lang="en-US" sz="36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275" y="1211556"/>
            <a:ext cx="10532200" cy="1654748"/>
          </a:xfrm>
          <a:prstGeom prst="rect">
            <a:avLst/>
          </a:prstGeom>
        </p:spPr>
        <p:txBody>
          <a:bodyPr wrap="square">
            <a:spAutoFit/>
          </a:bodyPr>
          <a:lstStyle/>
          <a:p>
            <a:pPr algn="just">
              <a:lnSpc>
                <a:spcPct val="150000"/>
              </a:lnSpc>
              <a:buFont typeface="Arial" panose="020B0604020202020204" pitchFamily="34" charset="0"/>
              <a:buChar char="•"/>
            </a:pPr>
            <a:r>
              <a:rPr lang="vi-VN" sz="3600" dirty="0">
                <a:solidFill>
                  <a:srgbClr val="002060"/>
                </a:solidFill>
                <a:latin typeface="Times New Roman" panose="02020603050405020304" pitchFamily="18" charset="0"/>
                <a:cs typeface="Times New Roman" panose="02020603050405020304" pitchFamily="18" charset="0"/>
              </a:rPr>
              <a:t>Hydrorgyrum (thủy ngân) có nghĩa là “nước bạc”.</a:t>
            </a:r>
          </a:p>
          <a:p>
            <a:pPr algn="just">
              <a:lnSpc>
                <a:spcPct val="150000"/>
              </a:lnSpc>
              <a:buFont typeface="Arial" panose="020B0604020202020204" pitchFamily="34" charset="0"/>
              <a:buChar char="•"/>
            </a:pPr>
            <a:r>
              <a:rPr lang="vi-VN" sz="3600" dirty="0">
                <a:solidFill>
                  <a:srgbClr val="002060"/>
                </a:solidFill>
                <a:latin typeface="Times New Roman" panose="02020603050405020304" pitchFamily="18" charset="0"/>
                <a:cs typeface="Times New Roman" panose="02020603050405020304" pitchFamily="18" charset="0"/>
              </a:rPr>
              <a:t>Plumbum Stannum (thiếc) có nghĩa là “dễ nóng chảy”.</a:t>
            </a:r>
          </a:p>
        </p:txBody>
      </p:sp>
      <p:sp>
        <p:nvSpPr>
          <p:cNvPr id="3" name="Rectangle 2"/>
          <p:cNvSpPr/>
          <p:nvPr/>
        </p:nvSpPr>
        <p:spPr>
          <a:xfrm>
            <a:off x="1049383" y="3425875"/>
            <a:ext cx="9701348" cy="1200329"/>
          </a:xfrm>
          <a:prstGeom prst="rect">
            <a:avLst/>
          </a:prstGeom>
        </p:spPr>
        <p:txBody>
          <a:bodyPr wrap="square">
            <a:spAutoFit/>
          </a:bodyPr>
          <a:lstStyle/>
          <a:p>
            <a:pPr>
              <a:spcAft>
                <a:spcPts val="0"/>
              </a:spcAft>
            </a:pPr>
            <a:r>
              <a:rPr lang="en-US" sz="3600" dirty="0">
                <a:solidFill>
                  <a:srgbClr val="002060"/>
                </a:solidFill>
                <a:latin typeface="Times New Roman" panose="02020603050405020304" pitchFamily="18" charset="0"/>
                <a:ea typeface="Arial" panose="020B0604020202020204" pitchFamily="34" charset="0"/>
                <a:sym typeface="Wingdings" panose="05000000000000000000" pitchFamily="2" charset="2"/>
              </a:rPr>
              <a:t></a:t>
            </a:r>
            <a:r>
              <a:rPr lang="en-US" sz="3600" dirty="0">
                <a:solidFill>
                  <a:srgbClr val="002060"/>
                </a:solidFill>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hiện</a:t>
            </a:r>
            <a:r>
              <a:rPr lang="en-US" sz="3600" dirty="0">
                <a:latin typeface="Times New Roman" panose="02020603050405020304" pitchFamily="18" charset="0"/>
                <a:ea typeface="Arial" panose="020B0604020202020204" pitchFamily="34" charset="0"/>
              </a:rPr>
              <a:t> nay </a:t>
            </a:r>
            <a:r>
              <a:rPr lang="en-US" sz="3600" dirty="0" err="1">
                <a:latin typeface="Times New Roman" panose="02020603050405020304" pitchFamily="18" charset="0"/>
                <a:ea typeface="Arial" panose="020B0604020202020204" pitchFamily="34" charset="0"/>
              </a:rPr>
              <a:t>tên</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gọi</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các</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nguyên</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tố</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thống</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nhất</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theo</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danh</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pháp</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quốc</a:t>
            </a:r>
            <a:r>
              <a:rPr lang="en-US" sz="3600" dirty="0">
                <a:latin typeface="Times New Roman" panose="02020603050405020304" pitchFamily="18" charset="0"/>
                <a:ea typeface="Arial" panose="020B0604020202020204" pitchFamily="34" charset="0"/>
              </a:rPr>
              <a:t> </a:t>
            </a:r>
            <a:r>
              <a:rPr lang="en-US" sz="3600" dirty="0" err="1">
                <a:latin typeface="Times New Roman" panose="02020603050405020304" pitchFamily="18" charset="0"/>
                <a:ea typeface="Arial" panose="020B0604020202020204" pitchFamily="34" charset="0"/>
              </a:rPr>
              <a:t>tế</a:t>
            </a:r>
            <a:r>
              <a:rPr lang="en-US" sz="3600" dirty="0">
                <a:latin typeface="Times New Roman" panose="02020603050405020304" pitchFamily="18" charset="0"/>
                <a:ea typeface="Arial" panose="020B0604020202020204" pitchFamily="34" charset="0"/>
              </a:rPr>
              <a:t> ( IUPAC)</a:t>
            </a:r>
            <a:endParaRPr lang="en-US" sz="36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105466" y="4321115"/>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878240" y="572465"/>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23061" y="153158"/>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p:cNvSpPr txBox="1"/>
          <p:nvPr/>
        </p:nvSpPr>
        <p:spPr>
          <a:xfrm>
            <a:off x="7904823" y="4068381"/>
            <a:ext cx="3425126" cy="830997"/>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669" y="688249"/>
            <a:ext cx="4681674"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6165668" y="1681843"/>
            <a:ext cx="463459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tx2"/>
                </a:solidFill>
              </a:rPr>
              <a:t>IUPAC </a:t>
            </a:r>
            <a:r>
              <a:rPr lang="en-US" altLang="en-US" sz="2800" b="1" dirty="0" err="1">
                <a:solidFill>
                  <a:schemeClr val="tx2"/>
                </a:solidFill>
              </a:rPr>
              <a:t>là</a:t>
            </a:r>
            <a:r>
              <a:rPr lang="en-US" altLang="en-US" sz="2800" b="1" dirty="0">
                <a:solidFill>
                  <a:schemeClr val="tx2"/>
                </a:solidFill>
              </a:rPr>
              <a:t> </a:t>
            </a:r>
            <a:r>
              <a:rPr lang="en-US" altLang="en-US" sz="2800" b="1" dirty="0" err="1">
                <a:solidFill>
                  <a:schemeClr val="tx2"/>
                </a:solidFill>
              </a:rPr>
              <a:t>viết</a:t>
            </a:r>
            <a:r>
              <a:rPr lang="en-US" altLang="en-US" sz="2800" b="1" dirty="0">
                <a:solidFill>
                  <a:schemeClr val="tx2"/>
                </a:solidFill>
              </a:rPr>
              <a:t> </a:t>
            </a:r>
            <a:r>
              <a:rPr lang="en-US" altLang="en-US" sz="2800" b="1" dirty="0" err="1">
                <a:solidFill>
                  <a:schemeClr val="tx2"/>
                </a:solidFill>
              </a:rPr>
              <a:t>tắt</a:t>
            </a:r>
            <a:r>
              <a:rPr lang="en-US" altLang="en-US" sz="2800" b="1" dirty="0">
                <a:solidFill>
                  <a:schemeClr val="tx2"/>
                </a:solidFill>
              </a:rPr>
              <a:t>  </a:t>
            </a:r>
            <a:r>
              <a:rPr lang="en-US" altLang="en-US" sz="2800" b="1" dirty="0" err="1">
                <a:solidFill>
                  <a:schemeClr val="tx2"/>
                </a:solidFill>
              </a:rPr>
              <a:t>tên</a:t>
            </a:r>
            <a:r>
              <a:rPr lang="en-US" altLang="en-US" sz="2800" b="1" dirty="0">
                <a:solidFill>
                  <a:schemeClr val="tx2"/>
                </a:solidFill>
              </a:rPr>
              <a:t> </a:t>
            </a:r>
            <a:r>
              <a:rPr lang="en-US" altLang="en-US" sz="2800" b="1" dirty="0" err="1">
                <a:solidFill>
                  <a:schemeClr val="tx2"/>
                </a:solidFill>
              </a:rPr>
              <a:t>tiếng</a:t>
            </a:r>
            <a:r>
              <a:rPr lang="en-US" altLang="en-US" sz="2800" b="1" dirty="0">
                <a:solidFill>
                  <a:schemeClr val="tx2"/>
                </a:solidFill>
              </a:rPr>
              <a:t> </a:t>
            </a:r>
            <a:r>
              <a:rPr lang="en-US" altLang="en-US" sz="2800" b="1" dirty="0" err="1">
                <a:solidFill>
                  <a:schemeClr val="tx2"/>
                </a:solidFill>
              </a:rPr>
              <a:t>Anh</a:t>
            </a:r>
            <a:r>
              <a:rPr lang="en-US" altLang="en-US" sz="2800" b="1" dirty="0">
                <a:solidFill>
                  <a:schemeClr val="tx2"/>
                </a:solidFill>
              </a:rPr>
              <a:t> </a:t>
            </a:r>
            <a:r>
              <a:rPr lang="en-US" altLang="en-US" sz="2800" b="1" dirty="0" err="1">
                <a:solidFill>
                  <a:schemeClr val="tx2"/>
                </a:solidFill>
              </a:rPr>
              <a:t>có</a:t>
            </a:r>
            <a:r>
              <a:rPr lang="en-US" altLang="en-US" sz="2800" b="1" dirty="0">
                <a:solidFill>
                  <a:schemeClr val="tx2"/>
                </a:solidFill>
              </a:rPr>
              <a:t> </a:t>
            </a:r>
            <a:r>
              <a:rPr lang="en-US" altLang="en-US" sz="2800" b="1" dirty="0" err="1">
                <a:solidFill>
                  <a:schemeClr val="tx2"/>
                </a:solidFill>
              </a:rPr>
              <a:t>nghĩa</a:t>
            </a:r>
            <a:r>
              <a:rPr lang="en-US" altLang="en-US" sz="2800" b="1" dirty="0">
                <a:solidFill>
                  <a:schemeClr val="tx2"/>
                </a:solidFill>
              </a:rPr>
              <a:t> </a:t>
            </a:r>
            <a:r>
              <a:rPr lang="en-US" altLang="en-US" sz="2800" b="1" dirty="0" err="1">
                <a:solidFill>
                  <a:schemeClr val="tx2"/>
                </a:solidFill>
              </a:rPr>
              <a:t>là</a:t>
            </a:r>
            <a:r>
              <a:rPr lang="en-US" altLang="en-US" sz="2800" b="1" dirty="0">
                <a:solidFill>
                  <a:schemeClr val="tx2"/>
                </a:solidFill>
              </a:rPr>
              <a:t> “ </a:t>
            </a:r>
            <a:r>
              <a:rPr lang="en-US" altLang="en-US" sz="2800" b="1" dirty="0" err="1">
                <a:solidFill>
                  <a:schemeClr val="tx2"/>
                </a:solidFill>
              </a:rPr>
              <a:t>Liên</a:t>
            </a:r>
            <a:r>
              <a:rPr lang="en-US" altLang="en-US" sz="2800" b="1" dirty="0">
                <a:solidFill>
                  <a:schemeClr val="tx2"/>
                </a:solidFill>
              </a:rPr>
              <a:t> minh </a:t>
            </a:r>
            <a:r>
              <a:rPr lang="en-US" altLang="en-US" sz="2800" b="1" dirty="0" err="1">
                <a:solidFill>
                  <a:schemeClr val="tx2"/>
                </a:solidFill>
              </a:rPr>
              <a:t>Quốc</a:t>
            </a:r>
            <a:r>
              <a:rPr lang="en-US" altLang="en-US" sz="2800" b="1" dirty="0">
                <a:solidFill>
                  <a:schemeClr val="tx2"/>
                </a:solidFill>
              </a:rPr>
              <a:t> </a:t>
            </a:r>
            <a:r>
              <a:rPr lang="en-US" altLang="en-US" sz="2800" b="1" dirty="0" err="1">
                <a:solidFill>
                  <a:schemeClr val="tx2"/>
                </a:solidFill>
              </a:rPr>
              <a:t>tế</a:t>
            </a:r>
            <a:r>
              <a:rPr lang="en-US" altLang="en-US" sz="2800" b="1" dirty="0">
                <a:solidFill>
                  <a:schemeClr val="tx2"/>
                </a:solidFill>
              </a:rPr>
              <a:t> </a:t>
            </a:r>
            <a:r>
              <a:rPr lang="en-US" altLang="en-US" sz="2800" b="1" dirty="0" err="1">
                <a:solidFill>
                  <a:schemeClr val="tx2"/>
                </a:solidFill>
              </a:rPr>
              <a:t>về</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cơ</a:t>
            </a:r>
            <a:r>
              <a:rPr lang="en-US" altLang="en-US" sz="2800" b="1" dirty="0">
                <a:solidFill>
                  <a:schemeClr val="tx2"/>
                </a:solidFill>
              </a:rPr>
              <a:t> </a:t>
            </a:r>
            <a:r>
              <a:rPr lang="en-US" altLang="en-US" sz="2800" b="1" dirty="0" err="1">
                <a:solidFill>
                  <a:schemeClr val="tx2"/>
                </a:solidFill>
              </a:rPr>
              <a:t>bản</a:t>
            </a:r>
            <a:r>
              <a:rPr lang="en-US" altLang="en-US" sz="2800" b="1" dirty="0">
                <a:solidFill>
                  <a:schemeClr val="tx2"/>
                </a:solidFill>
              </a:rPr>
              <a:t> </a:t>
            </a:r>
            <a:r>
              <a:rPr lang="en-US" altLang="en-US" sz="2800" b="1" dirty="0" err="1">
                <a:solidFill>
                  <a:schemeClr val="tx2"/>
                </a:solidFill>
              </a:rPr>
              <a:t>và</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ứng</a:t>
            </a:r>
            <a:r>
              <a:rPr lang="en-US" altLang="en-US" sz="2800" b="1" dirty="0">
                <a:solidFill>
                  <a:schemeClr val="tx2"/>
                </a:solidFill>
              </a:rPr>
              <a:t> </a:t>
            </a:r>
            <a:r>
              <a:rPr lang="en-US" altLang="en-US" sz="2800" b="1" dirty="0" err="1">
                <a:solidFill>
                  <a:schemeClr val="tx2"/>
                </a:solidFill>
              </a:rPr>
              <a:t>dụng</a:t>
            </a:r>
            <a:r>
              <a:rPr lang="en-US" altLang="en-US" sz="2800" b="1" dirty="0">
                <a:solidFill>
                  <a:schemeClr val="tx2"/>
                </a:solidFill>
              </a:rPr>
              <a:t>” </a:t>
            </a:r>
            <a:endParaRPr lang="vi-VN" altLang="en-US" sz="28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78509879"/>
              </p:ext>
            </p:extLst>
          </p:nvPr>
        </p:nvGraphicFramePr>
        <p:xfrm>
          <a:off x="266700" y="157662"/>
          <a:ext cx="11344275" cy="5639866"/>
        </p:xfrm>
        <a:graphic>
          <a:graphicData uri="http://schemas.openxmlformats.org/drawingml/2006/table">
            <a:tbl>
              <a:tblPr/>
              <a:tblGrid>
                <a:gridCol w="2885691">
                  <a:extLst>
                    <a:ext uri="{9D8B030D-6E8A-4147-A177-3AD203B41FA5}">
                      <a16:colId xmlns:a16="http://schemas.microsoft.com/office/drawing/2014/main" val="20000"/>
                    </a:ext>
                  </a:extLst>
                </a:gridCol>
                <a:gridCol w="793946">
                  <a:extLst>
                    <a:ext uri="{9D8B030D-6E8A-4147-A177-3AD203B41FA5}">
                      <a16:colId xmlns:a16="http://schemas.microsoft.com/office/drawing/2014/main" val="20001"/>
                    </a:ext>
                  </a:extLst>
                </a:gridCol>
                <a:gridCol w="1004623">
                  <a:extLst>
                    <a:ext uri="{9D8B030D-6E8A-4147-A177-3AD203B41FA5}">
                      <a16:colId xmlns:a16="http://schemas.microsoft.com/office/drawing/2014/main" val="20002"/>
                    </a:ext>
                  </a:extLst>
                </a:gridCol>
                <a:gridCol w="6660015">
                  <a:extLst>
                    <a:ext uri="{9D8B030D-6E8A-4147-A177-3AD203B41FA5}">
                      <a16:colId xmlns:a16="http://schemas.microsoft.com/office/drawing/2014/main" val="20003"/>
                    </a:ext>
                  </a:extLst>
                </a:gridCol>
              </a:tblGrid>
              <a:tr h="430930">
                <a:tc>
                  <a:txBody>
                    <a:bodyPr/>
                    <a:lstStyle/>
                    <a:p>
                      <a:r>
                        <a:rPr lang="en-US" sz="2800" b="1" dirty="0" err="1">
                          <a:effectLst/>
                          <a:latin typeface="Times New Roman" panose="02020603050405020304" pitchFamily="18" charset="0"/>
                          <a:cs typeface="Times New Roman" panose="02020603050405020304" pitchFamily="18" charset="0"/>
                        </a:rPr>
                        <a:t>Tên</a:t>
                      </a:r>
                      <a:endParaRPr lang="en-US" sz="28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b="1" dirty="0" err="1">
                          <a:effectLst/>
                          <a:latin typeface="Times New Roman" panose="02020603050405020304" pitchFamily="18" charset="0"/>
                          <a:cs typeface="Times New Roman" panose="02020603050405020304" pitchFamily="18" charset="0"/>
                        </a:rPr>
                        <a:t>Kí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hiệu</a:t>
                      </a:r>
                      <a:endParaRPr lang="en-US" sz="28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b="1">
                          <a:effectLst/>
                          <a:latin typeface="Times New Roman" panose="02020603050405020304" pitchFamily="18" charset="0"/>
                          <a:cs typeface="Times New Roman" panose="02020603050405020304" pitchFamily="18" charset="0"/>
                        </a:rPr>
                        <a:t>Năm</a:t>
                      </a:r>
                      <a:endParaRPr lang="en-US" sz="280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b="1">
                          <a:effectLst/>
                          <a:latin typeface="Times New Roman" panose="02020603050405020304" pitchFamily="18" charset="0"/>
                          <a:cs typeface="Times New Roman" panose="02020603050405020304" pitchFamily="18" charset="0"/>
                        </a:rPr>
                        <a:t>Nguồn gốc tên gọi</a:t>
                      </a:r>
                      <a:endParaRPr lang="en-US" sz="280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83181">
                <a:tc>
                  <a:txBody>
                    <a:bodyPr/>
                    <a:lstStyle/>
                    <a:p>
                      <a:r>
                        <a:rPr lang="en-US" sz="2800" u="none" strike="noStrike" dirty="0" err="1">
                          <a:solidFill>
                            <a:srgbClr val="0000FF"/>
                          </a:solidFill>
                          <a:effectLst/>
                          <a:latin typeface="Times New Roman" panose="02020603050405020304" pitchFamily="18" charset="0"/>
                          <a:cs typeface="Times New Roman" panose="02020603050405020304" pitchFamily="18" charset="0"/>
                          <a:hlinkClick r:id="rId2"/>
                        </a:rPr>
                        <a:t>Hyđro</a:t>
                      </a:r>
                      <a:r>
                        <a:rPr lang="en-US" sz="2800" u="none" strike="noStrike" dirty="0" err="1">
                          <a:solidFill>
                            <a:srgbClr val="0000FF"/>
                          </a:solidFill>
                          <a:effectLst/>
                          <a:latin typeface="Times New Roman" panose="02020603050405020304" pitchFamily="18" charset="0"/>
                          <a:cs typeface="Times New Roman" panose="02020603050405020304" pitchFamily="18" charset="0"/>
                        </a:rPr>
                        <a:t>gen</a:t>
                      </a:r>
                      <a:endParaRPr lang="en-US" sz="28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dirty="0">
                          <a:effectLst/>
                          <a:latin typeface="Times New Roman" panose="02020603050405020304" pitchFamily="18" charset="0"/>
                          <a:cs typeface="Times New Roman" panose="02020603050405020304" pitchFamily="18" charset="0"/>
                        </a:rPr>
                        <a:t>H</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dirty="0">
                          <a:effectLst/>
                          <a:latin typeface="Times New Roman" panose="02020603050405020304" pitchFamily="18" charset="0"/>
                          <a:cs typeface="Times New Roman" panose="02020603050405020304" pitchFamily="18" charset="0"/>
                        </a:rPr>
                        <a:t>1776</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800" dirty="0">
                          <a:effectLst/>
                          <a:latin typeface="Times New Roman" panose="02020603050405020304" pitchFamily="18" charset="0"/>
                          <a:cs typeface="Times New Roman" panose="02020603050405020304" pitchFamily="18" charset="0"/>
                        </a:rPr>
                        <a:t>Từ tiếng Hi Lạp Hydro có nghĩa là tạo nước.</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61558">
                <a:tc>
                  <a:txBody>
                    <a:bodyPr/>
                    <a:lstStyle/>
                    <a:p>
                      <a:r>
                        <a:rPr lang="en-US" sz="2800" dirty="0">
                          <a:effectLst/>
                          <a:latin typeface="Times New Roman" panose="02020603050405020304" pitchFamily="18" charset="0"/>
                          <a:cs typeface="Times New Roman" panose="02020603050405020304" pitchFamily="18" charset="0"/>
                        </a:rPr>
                        <a:t>Helium</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dirty="0">
                          <a:effectLst/>
                          <a:latin typeface="Times New Roman" panose="02020603050405020304" pitchFamily="18" charset="0"/>
                          <a:cs typeface="Times New Roman" panose="02020603050405020304" pitchFamily="18" charset="0"/>
                        </a:rPr>
                        <a:t>He</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a:effectLst/>
                          <a:latin typeface="Times New Roman" panose="02020603050405020304" pitchFamily="18" charset="0"/>
                          <a:cs typeface="Times New Roman" panose="02020603050405020304" pitchFamily="18" charset="0"/>
                        </a:rPr>
                        <a:t>1868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800" dirty="0">
                          <a:effectLst/>
                          <a:latin typeface="Times New Roman" panose="02020603050405020304" pitchFamily="18" charset="0"/>
                          <a:cs typeface="Times New Roman" panose="02020603050405020304" pitchFamily="18" charset="0"/>
                        </a:rPr>
                        <a:t>Từ tiếng Hilạp helios có nghĩa là mặt trời. Nó được tìm ra bởi kính quang phổ khi nó quay quanh sắc cầu mặt trời.</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35433">
                <a:tc>
                  <a:txBody>
                    <a:bodyPr/>
                    <a:lstStyle/>
                    <a:p>
                      <a:r>
                        <a:rPr lang="en-US" sz="2800" dirty="0">
                          <a:effectLst/>
                          <a:latin typeface="Times New Roman" panose="02020603050405020304" pitchFamily="18" charset="0"/>
                          <a:cs typeface="Times New Roman" panose="02020603050405020304" pitchFamily="18" charset="0"/>
                        </a:rPr>
                        <a:t>Lithium</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dirty="0">
                          <a:effectLst/>
                          <a:latin typeface="Times New Roman" panose="02020603050405020304" pitchFamily="18" charset="0"/>
                          <a:cs typeface="Times New Roman" panose="02020603050405020304" pitchFamily="18" charset="0"/>
                        </a:rPr>
                        <a:t>Li</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a:effectLst/>
                          <a:latin typeface="Times New Roman" panose="02020603050405020304" pitchFamily="18" charset="0"/>
                          <a:cs typeface="Times New Roman" panose="02020603050405020304" pitchFamily="18" charset="0"/>
                        </a:rPr>
                        <a:t>1818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lithos</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liti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cs typeface="Times New Roman" panose="02020603050405020304" pitchFamily="18" charset="0"/>
                        </a:rPr>
                        <a:t>.</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09307">
                <a:tc>
                  <a:txBody>
                    <a:bodyPr/>
                    <a:lstStyle/>
                    <a:p>
                      <a:r>
                        <a:rPr lang="en-US" sz="2800" dirty="0">
                          <a:effectLst/>
                          <a:latin typeface="Times New Roman" panose="02020603050405020304" pitchFamily="18" charset="0"/>
                          <a:cs typeface="Times New Roman" panose="02020603050405020304" pitchFamily="18" charset="0"/>
                        </a:rPr>
                        <a:t>Beryllium</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a:effectLst/>
                          <a:latin typeface="Times New Roman" panose="02020603050405020304" pitchFamily="18" charset="0"/>
                          <a:cs typeface="Times New Roman" panose="02020603050405020304" pitchFamily="18" charset="0"/>
                        </a:rPr>
                        <a:t>Be</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a:effectLst/>
                          <a:latin typeface="Times New Roman" panose="02020603050405020304" pitchFamily="18" charset="0"/>
                          <a:cs typeface="Times New Roman" panose="02020603050405020304" pitchFamily="18" charset="0"/>
                        </a:rPr>
                        <a:t>1798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800" dirty="0">
                          <a:effectLst/>
                          <a:latin typeface="Times New Roman" panose="02020603050405020304" pitchFamily="18" charset="0"/>
                          <a:cs typeface="Times New Roman" panose="02020603050405020304" pitchFamily="18" charset="0"/>
                        </a:rPr>
                        <a:t>Từ tiếng Hi lạp 'beryl' nghĩa là đá quý vì nó được tìm thấy lần đầu trong đá quý.</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30930">
                <a:tc>
                  <a:txBody>
                    <a:bodyPr/>
                    <a:lstStyle/>
                    <a:p>
                      <a:r>
                        <a:rPr lang="en-US" sz="2800" dirty="0">
                          <a:effectLst/>
                          <a:latin typeface="Times New Roman" panose="02020603050405020304" pitchFamily="18" charset="0"/>
                          <a:cs typeface="Times New Roman" panose="02020603050405020304" pitchFamily="18" charset="0"/>
                        </a:rPr>
                        <a:t>Boron</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a:effectLst/>
                          <a:latin typeface="Times New Roman" panose="02020603050405020304" pitchFamily="18" charset="0"/>
                          <a:cs typeface="Times New Roman" panose="02020603050405020304" pitchFamily="18" charset="0"/>
                        </a:rPr>
                        <a:t>B</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a:effectLst/>
                          <a:latin typeface="Times New Roman" panose="02020603050405020304" pitchFamily="18" charset="0"/>
                          <a:cs typeface="Times New Roman" panose="02020603050405020304" pitchFamily="18" charset="0"/>
                        </a:rPr>
                        <a:t>1808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Ả </a:t>
                      </a:r>
                      <a:r>
                        <a:rPr lang="en-US" sz="2800" dirty="0" err="1">
                          <a:effectLst/>
                          <a:latin typeface="Times New Roman" panose="02020603050405020304" pitchFamily="18" charset="0"/>
                          <a:cs typeface="Times New Roman" panose="02020603050405020304" pitchFamily="18" charset="0"/>
                        </a:rPr>
                        <a:t>rập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buraq</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trắng</a:t>
                      </a:r>
                      <a:r>
                        <a:rPr lang="en-US" sz="2800" dirty="0">
                          <a:effectLst/>
                          <a:latin typeface="Times New Roman" panose="02020603050405020304" pitchFamily="18" charset="0"/>
                          <a:cs typeface="Times New Roman" panose="02020603050405020304" pitchFamily="18" charset="0"/>
                        </a:rPr>
                        <a:t>.</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943" y="522515"/>
            <a:ext cx="9144000" cy="360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49680" y="4307453"/>
            <a:ext cx="10084526" cy="738664"/>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875" y="885417"/>
            <a:ext cx="9144000" cy="346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err="1">
                <a:solidFill>
                  <a:srgbClr val="FF0000"/>
                </a:solidFill>
              </a:rPr>
              <a:t>Cl</a:t>
            </a:r>
            <a:r>
              <a:rPr lang="en-US" altLang="en-US" sz="4000" b="1" dirty="0" err="1">
                <a:solidFill>
                  <a:srgbClr val="FF0000"/>
                </a:solidFill>
              </a:rPr>
              <a:t>orine</a:t>
            </a:r>
            <a:endParaRPr lang="en-US" altLang="en-US" sz="4000" b="1" dirty="0">
              <a:solidFill>
                <a:srgbClr val="FF0000"/>
              </a:solidFill>
            </a:endParaRPr>
          </a:p>
          <a:p>
            <a:pPr algn="ctr" eaLnBrk="1" hangingPunct="1">
              <a:spcBef>
                <a:spcPct val="0"/>
              </a:spcBef>
              <a:buFontTx/>
              <a:buNone/>
            </a:pPr>
            <a:endParaRPr lang="en-US" altLang="en-US" sz="4000" b="1" dirty="0">
              <a:solidFill>
                <a:srgbClr val="FF0000"/>
              </a:solidFill>
            </a:endParaRPr>
          </a:p>
          <a:p>
            <a:pPr algn="ctr" eaLnBrk="1" hangingPunct="1">
              <a:spcBef>
                <a:spcPct val="0"/>
              </a:spcBef>
              <a:buFontTx/>
              <a:buNone/>
            </a:pPr>
            <a:r>
              <a:rPr lang="en-US" altLang="en-US" sz="4000" b="1" dirty="0">
                <a:solidFill>
                  <a:srgbClr val="FF0000"/>
                </a:solidFill>
              </a:rPr>
              <a:t>Cl</a:t>
            </a:r>
            <a:endParaRPr lang="vi-VN" altLang="en-US" sz="4000" b="1" dirty="0">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a:solidFill>
                  <a:schemeClr val="bg1"/>
                </a:solidFill>
              </a:rPr>
              <a:t>C</a:t>
            </a:r>
            <a:r>
              <a:rPr lang="en-US" altLang="en-US" sz="4000" b="1" dirty="0">
                <a:solidFill>
                  <a:schemeClr val="bg1"/>
                </a:solidFill>
              </a:rPr>
              <a:t>arbon</a:t>
            </a:r>
          </a:p>
          <a:p>
            <a:pPr algn="ctr" eaLnBrk="1" hangingPunct="1">
              <a:spcBef>
                <a:spcPct val="0"/>
              </a:spcBef>
              <a:buFontTx/>
              <a:buNone/>
            </a:pPr>
            <a:endParaRPr lang="en-US" altLang="en-US" sz="4000" b="1" dirty="0">
              <a:solidFill>
                <a:schemeClr val="bg1"/>
              </a:solidFill>
            </a:endParaRPr>
          </a:p>
          <a:p>
            <a:pPr algn="ctr" eaLnBrk="1" hangingPunct="1">
              <a:spcBef>
                <a:spcPct val="0"/>
              </a:spcBef>
              <a:buFontTx/>
              <a:buNone/>
            </a:pPr>
            <a:r>
              <a:rPr lang="en-US" altLang="en-US" sz="4000" b="1" dirty="0">
                <a:solidFill>
                  <a:schemeClr val="bg1"/>
                </a:solidFill>
              </a:rPr>
              <a:t>C</a:t>
            </a:r>
            <a:endParaRPr lang="vi-VN" altLang="en-US" sz="4000" b="1" dirty="0">
              <a:solidFill>
                <a:schemeClr val="bg1"/>
              </a:solidFill>
            </a:endParaRPr>
          </a:p>
        </p:txBody>
      </p:sp>
      <p:sp>
        <p:nvSpPr>
          <p:cNvPr id="9" name="Rectangle 8"/>
          <p:cNvSpPr>
            <a:spLocks noChangeArrowheads="1"/>
          </p:cNvSpPr>
          <p:nvPr/>
        </p:nvSpPr>
        <p:spPr bwMode="auto">
          <a:xfrm>
            <a:off x="431074" y="302338"/>
            <a:ext cx="10868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FF0000"/>
                </a:solidFill>
              </a:rPr>
              <a:t>Nhận</a:t>
            </a:r>
            <a:r>
              <a:rPr lang="en-US" altLang="en-US" sz="2800" b="1" dirty="0">
                <a:solidFill>
                  <a:srgbClr val="FF0000"/>
                </a:solidFill>
              </a:rPr>
              <a:t> </a:t>
            </a:r>
            <a:r>
              <a:rPr lang="en-US" altLang="en-US" sz="2800" b="1" dirty="0" err="1">
                <a:solidFill>
                  <a:srgbClr val="FF0000"/>
                </a:solidFill>
              </a:rPr>
              <a:t>xét</a:t>
            </a:r>
            <a:r>
              <a:rPr lang="en-US" altLang="en-US" sz="2800" b="1" dirty="0">
                <a:solidFill>
                  <a:srgbClr val="FF0000"/>
                </a:solidFill>
              </a:rPr>
              <a:t> </a:t>
            </a:r>
            <a:r>
              <a:rPr lang="en-US" altLang="en-US" sz="2800" b="1" dirty="0" err="1">
                <a:solidFill>
                  <a:srgbClr val="FF0000"/>
                </a:solidFill>
              </a:rPr>
              <a:t>cách</a:t>
            </a:r>
            <a:r>
              <a:rPr lang="en-US" altLang="en-US" sz="2800" b="1" dirty="0">
                <a:solidFill>
                  <a:srgbClr val="FF0000"/>
                </a:solidFill>
              </a:rPr>
              <a:t> </a:t>
            </a:r>
            <a:r>
              <a:rPr lang="en-US" altLang="en-US" sz="2800" b="1" dirty="0" err="1">
                <a:solidFill>
                  <a:srgbClr val="FF0000"/>
                </a:solidFill>
              </a:rPr>
              <a:t>viết</a:t>
            </a:r>
            <a:r>
              <a:rPr lang="en-US" altLang="en-US" sz="2800" b="1" dirty="0">
                <a:solidFill>
                  <a:srgbClr val="FF0000"/>
                </a:solidFill>
              </a:rPr>
              <a:t> </a:t>
            </a:r>
            <a:r>
              <a:rPr lang="en-US" altLang="en-US" sz="2800" b="1" dirty="0" err="1">
                <a:solidFill>
                  <a:srgbClr val="FF0000"/>
                </a:solidFill>
              </a:rPr>
              <a:t>kí</a:t>
            </a:r>
            <a:r>
              <a:rPr lang="en-US" altLang="en-US" sz="2800" b="1" dirty="0">
                <a:solidFill>
                  <a:srgbClr val="FF0000"/>
                </a:solidFill>
              </a:rPr>
              <a:t> </a:t>
            </a:r>
            <a:r>
              <a:rPr lang="en-US" altLang="en-US" sz="2800" b="1" dirty="0" err="1">
                <a:solidFill>
                  <a:srgbClr val="FF0000"/>
                </a:solidFill>
              </a:rPr>
              <a:t>hiệu</a:t>
            </a:r>
            <a:r>
              <a:rPr lang="en-US" altLang="en-US" sz="2800" b="1" dirty="0">
                <a:solidFill>
                  <a:srgbClr val="FF0000"/>
                </a:solidFill>
              </a:rPr>
              <a:t> </a:t>
            </a:r>
            <a:r>
              <a:rPr lang="en-US" altLang="en-US" sz="2800" b="1" dirty="0" err="1">
                <a:solidFill>
                  <a:srgbClr val="FF0000"/>
                </a:solidFill>
              </a:rPr>
              <a:t>của</a:t>
            </a:r>
            <a:r>
              <a:rPr lang="en-US" altLang="en-US" sz="2800" b="1" dirty="0">
                <a:solidFill>
                  <a:srgbClr val="FF0000"/>
                </a:solidFill>
              </a:rPr>
              <a:t> </a:t>
            </a:r>
            <a:r>
              <a:rPr lang="en-US" altLang="en-US" sz="2800" b="1" dirty="0" err="1">
                <a:solidFill>
                  <a:srgbClr val="FF0000"/>
                </a:solidFill>
              </a:rPr>
              <a:t>nguyên</a:t>
            </a:r>
            <a:r>
              <a:rPr lang="en-US" altLang="en-US" sz="2800" b="1" dirty="0">
                <a:solidFill>
                  <a:srgbClr val="FF0000"/>
                </a:solidFill>
              </a:rPr>
              <a:t> </a:t>
            </a:r>
            <a:r>
              <a:rPr lang="en-US" altLang="en-US" sz="2800" b="1" dirty="0" err="1">
                <a:solidFill>
                  <a:srgbClr val="FF0000"/>
                </a:solidFill>
              </a:rPr>
              <a:t>tố</a:t>
            </a:r>
            <a:r>
              <a:rPr lang="en-US" altLang="en-US" sz="2800" b="1" dirty="0">
                <a:solidFill>
                  <a:srgbClr val="FF0000"/>
                </a:solidFill>
              </a:rPr>
              <a:t> </a:t>
            </a:r>
            <a:r>
              <a:rPr lang="en-US" altLang="en-US" sz="2800" b="1" dirty="0" err="1">
                <a:solidFill>
                  <a:srgbClr val="FF0000"/>
                </a:solidFill>
              </a:rPr>
              <a:t>hóa</a:t>
            </a:r>
            <a:r>
              <a:rPr lang="en-US" altLang="en-US" sz="2800" b="1" dirty="0">
                <a:solidFill>
                  <a:srgbClr val="FF0000"/>
                </a:solidFill>
              </a:rPr>
              <a:t> </a:t>
            </a:r>
            <a:r>
              <a:rPr lang="en-US" altLang="en-US" sz="2800" b="1" dirty="0" err="1">
                <a:solidFill>
                  <a:srgbClr val="FF0000"/>
                </a:solidFill>
              </a:rPr>
              <a:t>học</a:t>
            </a:r>
            <a:r>
              <a:rPr lang="en-US" altLang="en-US" sz="2800" b="1" dirty="0">
                <a:solidFill>
                  <a:srgbClr val="FF0000"/>
                </a:solidFill>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950" y="923924"/>
            <a:ext cx="11753849" cy="2862322"/>
          </a:xfrm>
          <a:prstGeom prst="rect">
            <a:avLst/>
          </a:prstGeom>
        </p:spPr>
        <p:txBody>
          <a:bodyPr wrap="square">
            <a:spAutoFit/>
          </a:bodyPr>
          <a:lstStyle/>
          <a:p>
            <a:pPr>
              <a:spcAft>
                <a:spcPts val="0"/>
              </a:spcAft>
            </a:pPr>
            <a:r>
              <a:rPr lang="en-US" sz="3600" b="1" dirty="0">
                <a:latin typeface="Times New Roman" panose="02020603050405020304" pitchFamily="18" charset="0"/>
              </a:rPr>
              <a:t> </a:t>
            </a:r>
            <a:r>
              <a:rPr lang="en-US" sz="3600" b="1" dirty="0" err="1">
                <a:latin typeface="Times New Roman" panose="02020603050405020304" pitchFamily="18" charset="0"/>
              </a:rPr>
              <a:t>Kí</a:t>
            </a:r>
            <a:r>
              <a:rPr lang="en-US" sz="3600" b="1" dirty="0">
                <a:latin typeface="Times New Roman" panose="02020603050405020304" pitchFamily="18" charset="0"/>
              </a:rPr>
              <a:t> </a:t>
            </a:r>
            <a:r>
              <a:rPr lang="en-US" sz="3600" b="1" dirty="0" err="1">
                <a:latin typeface="Times New Roman" panose="02020603050405020304" pitchFamily="18" charset="0"/>
              </a:rPr>
              <a:t>hiệu</a:t>
            </a:r>
            <a:r>
              <a:rPr lang="en-US" sz="3600" b="1" dirty="0">
                <a:latin typeface="Times New Roman" panose="02020603050405020304" pitchFamily="18" charset="0"/>
              </a:rPr>
              <a:t> </a:t>
            </a:r>
            <a:r>
              <a:rPr lang="en-US" sz="3600" b="1" dirty="0" err="1">
                <a:latin typeface="Times New Roman" panose="02020603050405020304" pitchFamily="18" charset="0"/>
              </a:rPr>
              <a:t>hóa</a:t>
            </a:r>
            <a:r>
              <a:rPr lang="en-US" sz="3600" b="1" dirty="0">
                <a:latin typeface="Times New Roman" panose="02020603050405020304" pitchFamily="18" charset="0"/>
              </a:rPr>
              <a:t> </a:t>
            </a:r>
            <a:r>
              <a:rPr lang="en-US" sz="3600" b="1" dirty="0" err="1">
                <a:latin typeface="Times New Roman" panose="02020603050405020304" pitchFamily="18" charset="0"/>
              </a:rPr>
              <a:t>học</a:t>
            </a:r>
            <a:r>
              <a:rPr lang="en-US" sz="3600" b="1" dirty="0">
                <a:latin typeface="Times New Roman" panose="02020603050405020304" pitchFamily="18" charset="0"/>
              </a:rPr>
              <a:t> </a:t>
            </a:r>
            <a:r>
              <a:rPr lang="en-US" sz="3600" b="1" dirty="0" err="1">
                <a:latin typeface="Times New Roman" panose="02020603050405020304" pitchFamily="18" charset="0"/>
              </a:rPr>
              <a:t>gồm</a:t>
            </a:r>
            <a:r>
              <a:rPr lang="en-US" sz="3600" b="1" dirty="0">
                <a:latin typeface="Times New Roman" panose="02020603050405020304" pitchFamily="18" charset="0"/>
              </a:rPr>
              <a:t> </a:t>
            </a:r>
            <a:r>
              <a:rPr lang="en-US" sz="3600" b="1" dirty="0" err="1">
                <a:latin typeface="Times New Roman" panose="02020603050405020304" pitchFamily="18" charset="0"/>
              </a:rPr>
              <a:t>một</a:t>
            </a:r>
            <a:r>
              <a:rPr lang="en-US" sz="3600" b="1" dirty="0">
                <a:latin typeface="Times New Roman" panose="02020603050405020304" pitchFamily="18" charset="0"/>
              </a:rPr>
              <a:t> </a:t>
            </a:r>
            <a:r>
              <a:rPr lang="en-US" sz="3600" b="1" dirty="0" err="1">
                <a:latin typeface="Times New Roman" panose="02020603050405020304" pitchFamily="18" charset="0"/>
              </a:rPr>
              <a:t>hoặc</a:t>
            </a:r>
            <a:r>
              <a:rPr lang="en-US" sz="3600" b="1" dirty="0">
                <a:latin typeface="Times New Roman" panose="02020603050405020304" pitchFamily="18" charset="0"/>
              </a:rPr>
              <a:t> </a:t>
            </a:r>
            <a:r>
              <a:rPr lang="en-US" sz="3600" b="1" dirty="0" err="1">
                <a:latin typeface="Times New Roman" panose="02020603050405020304" pitchFamily="18" charset="0"/>
              </a:rPr>
              <a:t>hai</a:t>
            </a:r>
            <a:r>
              <a:rPr lang="en-US" sz="3600" b="1" dirty="0">
                <a:latin typeface="Times New Roman" panose="02020603050405020304" pitchFamily="18" charset="0"/>
              </a:rPr>
              <a:t> </a:t>
            </a:r>
            <a:r>
              <a:rPr lang="en-US" sz="3600" b="1" dirty="0" err="1">
                <a:latin typeface="Times New Roman" panose="02020603050405020304" pitchFamily="18" charset="0"/>
              </a:rPr>
              <a:t>chữ</a:t>
            </a:r>
            <a:r>
              <a:rPr lang="en-US" sz="3600" b="1" dirty="0">
                <a:latin typeface="Times New Roman" panose="02020603050405020304" pitchFamily="18" charset="0"/>
              </a:rPr>
              <a:t> </a:t>
            </a:r>
            <a:r>
              <a:rPr lang="en-US" sz="3600" b="1" dirty="0" err="1">
                <a:latin typeface="Times New Roman" panose="02020603050405020304" pitchFamily="18" charset="0"/>
              </a:rPr>
              <a:t>cái</a:t>
            </a:r>
            <a:r>
              <a:rPr lang="en-US" sz="3600" b="1" dirty="0">
                <a:latin typeface="Times New Roman" panose="02020603050405020304" pitchFamily="18" charset="0"/>
              </a:rPr>
              <a:t> </a:t>
            </a:r>
            <a:r>
              <a:rPr lang="en-US" sz="3600" b="1" dirty="0" err="1">
                <a:latin typeface="Times New Roman" panose="02020603050405020304" pitchFamily="18" charset="0"/>
              </a:rPr>
              <a:t>có</a:t>
            </a:r>
            <a:r>
              <a:rPr lang="en-US" sz="3600" b="1" dirty="0">
                <a:latin typeface="Times New Roman" panose="02020603050405020304" pitchFamily="18" charset="0"/>
              </a:rPr>
              <a:t> </a:t>
            </a:r>
            <a:r>
              <a:rPr lang="en-US" sz="3600" b="1" dirty="0" err="1">
                <a:latin typeface="Times New Roman" panose="02020603050405020304" pitchFamily="18" charset="0"/>
              </a:rPr>
              <a:t>trong</a:t>
            </a:r>
            <a:r>
              <a:rPr lang="en-US" sz="3600" b="1" dirty="0">
                <a:latin typeface="Times New Roman" panose="02020603050405020304" pitchFamily="18" charset="0"/>
              </a:rPr>
              <a:t> </a:t>
            </a:r>
            <a:r>
              <a:rPr lang="en-US" sz="3600" b="1" dirty="0" err="1">
                <a:latin typeface="Times New Roman" panose="02020603050405020304" pitchFamily="18" charset="0"/>
              </a:rPr>
              <a:t>tên</a:t>
            </a:r>
            <a:r>
              <a:rPr lang="en-US" sz="3600" b="1" dirty="0">
                <a:latin typeface="Times New Roman" panose="02020603050405020304" pitchFamily="18" charset="0"/>
              </a:rPr>
              <a:t> </a:t>
            </a:r>
            <a:r>
              <a:rPr lang="en-US" sz="3600" b="1" dirty="0" err="1">
                <a:latin typeface="Times New Roman" panose="02020603050405020304" pitchFamily="18" charset="0"/>
              </a:rPr>
              <a:t>gọi</a:t>
            </a:r>
            <a:r>
              <a:rPr lang="en-US" sz="3600" b="1" dirty="0">
                <a:latin typeface="Times New Roman" panose="02020603050405020304" pitchFamily="18" charset="0"/>
              </a:rPr>
              <a:t> </a:t>
            </a:r>
            <a:r>
              <a:rPr lang="en-US" sz="3600" b="1" dirty="0" err="1">
                <a:latin typeface="Times New Roman" panose="02020603050405020304" pitchFamily="18" charset="0"/>
              </a:rPr>
              <a:t>của</a:t>
            </a:r>
            <a:r>
              <a:rPr lang="en-US" sz="3600" b="1" dirty="0">
                <a:latin typeface="Times New Roman" panose="02020603050405020304" pitchFamily="18" charset="0"/>
              </a:rPr>
              <a:t> </a:t>
            </a:r>
            <a:r>
              <a:rPr lang="en-US" sz="3600" b="1" dirty="0" err="1">
                <a:latin typeface="Times New Roman" panose="02020603050405020304" pitchFamily="18" charset="0"/>
              </a:rPr>
              <a:t>nguyên</a:t>
            </a:r>
            <a:r>
              <a:rPr lang="en-US" sz="3600" b="1" dirty="0">
                <a:latin typeface="Times New Roman" panose="02020603050405020304" pitchFamily="18" charset="0"/>
              </a:rPr>
              <a:t> </a:t>
            </a:r>
            <a:r>
              <a:rPr lang="en-US" sz="3600" b="1" dirty="0" err="1">
                <a:latin typeface="Times New Roman" panose="02020603050405020304" pitchFamily="18" charset="0"/>
              </a:rPr>
              <a:t>tố</a:t>
            </a:r>
            <a:r>
              <a:rPr lang="en-US" sz="3600" b="1" dirty="0">
                <a:latin typeface="Times New Roman" panose="02020603050405020304" pitchFamily="18" charset="0"/>
              </a:rPr>
              <a:t>, </a:t>
            </a:r>
            <a:r>
              <a:rPr lang="en-US" sz="3600" b="1" dirty="0" err="1">
                <a:latin typeface="Times New Roman" panose="02020603050405020304" pitchFamily="18" charset="0"/>
              </a:rPr>
              <a:t>trong</a:t>
            </a:r>
            <a:r>
              <a:rPr lang="en-US" sz="3600" b="1" dirty="0">
                <a:latin typeface="Times New Roman" panose="02020603050405020304" pitchFamily="18" charset="0"/>
              </a:rPr>
              <a:t> </a:t>
            </a:r>
            <a:r>
              <a:rPr lang="en-US" sz="3600" b="1" dirty="0" err="1">
                <a:latin typeface="Times New Roman" panose="02020603050405020304" pitchFamily="18" charset="0"/>
              </a:rPr>
              <a:t>đó</a:t>
            </a:r>
            <a:r>
              <a:rPr lang="en-US" sz="3600" b="1" dirty="0">
                <a:latin typeface="Times New Roman" panose="02020603050405020304" pitchFamily="18" charset="0"/>
              </a:rPr>
              <a:t> </a:t>
            </a:r>
            <a:r>
              <a:rPr lang="en-US" sz="3600" b="1" dirty="0" err="1">
                <a:latin typeface="Times New Roman" panose="02020603050405020304" pitchFamily="18" charset="0"/>
              </a:rPr>
              <a:t>chữ</a:t>
            </a:r>
            <a:r>
              <a:rPr lang="en-US" sz="3600" b="1" dirty="0">
                <a:latin typeface="Times New Roman" panose="02020603050405020304" pitchFamily="18" charset="0"/>
              </a:rPr>
              <a:t> </a:t>
            </a:r>
            <a:r>
              <a:rPr lang="en-US" sz="3600" b="1" dirty="0" err="1">
                <a:latin typeface="Times New Roman" panose="02020603050405020304" pitchFamily="18" charset="0"/>
              </a:rPr>
              <a:t>cái</a:t>
            </a:r>
            <a:r>
              <a:rPr lang="en-US" sz="3600" b="1" dirty="0">
                <a:latin typeface="Times New Roman" panose="02020603050405020304" pitchFamily="18" charset="0"/>
              </a:rPr>
              <a:t> </a:t>
            </a:r>
            <a:r>
              <a:rPr lang="en-US" sz="3600" b="1" dirty="0" err="1">
                <a:latin typeface="Times New Roman" panose="02020603050405020304" pitchFamily="18" charset="0"/>
              </a:rPr>
              <a:t>đầu</a:t>
            </a:r>
            <a:r>
              <a:rPr lang="en-US" sz="3600" b="1" dirty="0">
                <a:latin typeface="Times New Roman" panose="02020603050405020304" pitchFamily="18" charset="0"/>
              </a:rPr>
              <a:t> </a:t>
            </a:r>
            <a:r>
              <a:rPr lang="en-US" sz="3600" b="1" dirty="0" err="1">
                <a:latin typeface="Times New Roman" panose="02020603050405020304" pitchFamily="18" charset="0"/>
              </a:rPr>
              <a:t>được</a:t>
            </a:r>
            <a:r>
              <a:rPr lang="en-US" sz="3600" b="1" dirty="0">
                <a:latin typeface="Times New Roman" panose="02020603050405020304" pitchFamily="18" charset="0"/>
              </a:rPr>
              <a:t> </a:t>
            </a:r>
            <a:r>
              <a:rPr lang="en-US" sz="3600" b="1" dirty="0" err="1">
                <a:latin typeface="Times New Roman" panose="02020603050405020304" pitchFamily="18" charset="0"/>
              </a:rPr>
              <a:t>viết</a:t>
            </a:r>
            <a:r>
              <a:rPr lang="en-US" sz="3600" b="1" dirty="0">
                <a:latin typeface="Times New Roman" panose="02020603050405020304" pitchFamily="18" charset="0"/>
              </a:rPr>
              <a:t> ở </a:t>
            </a:r>
            <a:r>
              <a:rPr lang="en-US" sz="3600" b="1" dirty="0" err="1">
                <a:latin typeface="Times New Roman" panose="02020603050405020304" pitchFamily="18" charset="0"/>
              </a:rPr>
              <a:t>dạng</a:t>
            </a:r>
            <a:r>
              <a:rPr lang="en-US" sz="3600" b="1" dirty="0">
                <a:latin typeface="Times New Roman" panose="02020603050405020304" pitchFamily="18" charset="0"/>
              </a:rPr>
              <a:t> </a:t>
            </a:r>
            <a:r>
              <a:rPr lang="en-US" sz="3600" b="1" dirty="0" err="1">
                <a:latin typeface="Times New Roman" panose="02020603050405020304" pitchFamily="18" charset="0"/>
              </a:rPr>
              <a:t>chữ</a:t>
            </a:r>
            <a:r>
              <a:rPr lang="en-US" sz="3600" b="1" dirty="0">
                <a:latin typeface="Times New Roman" panose="02020603050405020304" pitchFamily="18" charset="0"/>
              </a:rPr>
              <a:t> in </a:t>
            </a:r>
            <a:r>
              <a:rPr lang="en-US" sz="3600" b="1" dirty="0" err="1">
                <a:latin typeface="Times New Roman" panose="02020603050405020304" pitchFamily="18" charset="0"/>
              </a:rPr>
              <a:t>hoa</a:t>
            </a:r>
            <a:r>
              <a:rPr lang="en-US" sz="3600" b="1" dirty="0">
                <a:latin typeface="Times New Roman" panose="02020603050405020304" pitchFamily="18" charset="0"/>
              </a:rPr>
              <a:t> </a:t>
            </a:r>
            <a:r>
              <a:rPr lang="en-US" sz="3600" b="1" dirty="0" err="1">
                <a:latin typeface="Times New Roman" panose="02020603050405020304" pitchFamily="18" charset="0"/>
              </a:rPr>
              <a:t>và</a:t>
            </a:r>
            <a:r>
              <a:rPr lang="en-US" sz="3600" b="1" dirty="0">
                <a:latin typeface="Times New Roman" panose="02020603050405020304" pitchFamily="18" charset="0"/>
              </a:rPr>
              <a:t> </a:t>
            </a:r>
            <a:r>
              <a:rPr lang="en-US" sz="3600" b="1" dirty="0" err="1">
                <a:latin typeface="Times New Roman" panose="02020603050405020304" pitchFamily="18" charset="0"/>
              </a:rPr>
              <a:t>chữ</a:t>
            </a:r>
            <a:r>
              <a:rPr lang="en-US" sz="3600" b="1" dirty="0">
                <a:latin typeface="Times New Roman" panose="02020603050405020304" pitchFamily="18" charset="0"/>
              </a:rPr>
              <a:t> </a:t>
            </a:r>
            <a:r>
              <a:rPr lang="en-US" sz="3600" b="1" dirty="0" err="1">
                <a:latin typeface="Times New Roman" panose="02020603050405020304" pitchFamily="18" charset="0"/>
              </a:rPr>
              <a:t>cái</a:t>
            </a:r>
            <a:r>
              <a:rPr lang="en-US" sz="3600" b="1" dirty="0">
                <a:latin typeface="Times New Roman" panose="02020603050405020304" pitchFamily="18" charset="0"/>
              </a:rPr>
              <a:t> </a:t>
            </a:r>
            <a:r>
              <a:rPr lang="en-US" sz="3600" b="1" dirty="0" err="1">
                <a:latin typeface="Times New Roman" panose="02020603050405020304" pitchFamily="18" charset="0"/>
              </a:rPr>
              <a:t>sau</a:t>
            </a:r>
            <a:r>
              <a:rPr lang="en-US" sz="3600" b="1" dirty="0">
                <a:latin typeface="Times New Roman" panose="02020603050405020304" pitchFamily="18" charset="0"/>
              </a:rPr>
              <a:t> </a:t>
            </a:r>
            <a:r>
              <a:rPr lang="en-US" sz="3600" b="1" dirty="0" err="1">
                <a:latin typeface="Times New Roman" panose="02020603050405020304" pitchFamily="18" charset="0"/>
              </a:rPr>
              <a:t>viết</a:t>
            </a:r>
            <a:r>
              <a:rPr lang="en-US" sz="3600" b="1" dirty="0">
                <a:latin typeface="Times New Roman" panose="02020603050405020304" pitchFamily="18" charset="0"/>
              </a:rPr>
              <a:t> </a:t>
            </a:r>
            <a:r>
              <a:rPr lang="en-US" sz="3600" b="1" dirty="0" err="1">
                <a:latin typeface="Times New Roman" panose="02020603050405020304" pitchFamily="18" charset="0"/>
              </a:rPr>
              <a:t>thường</a:t>
            </a:r>
            <a:r>
              <a:rPr lang="en-US" sz="3600" b="1" dirty="0">
                <a:latin typeface="Times New Roman" panose="02020603050405020304" pitchFamily="18" charset="0"/>
              </a:rPr>
              <a:t>. </a:t>
            </a:r>
            <a:endParaRPr lang="en-US" sz="3600" b="1" dirty="0">
              <a:latin typeface="Times New Roman" panose="02020603050405020304" pitchFamily="18" charset="0"/>
              <a:ea typeface="Times New Roman" panose="02020603050405020304" pitchFamily="18" charset="0"/>
            </a:endParaRPr>
          </a:p>
          <a:p>
            <a:pPr>
              <a:spcAft>
                <a:spcPts val="0"/>
              </a:spcAft>
            </a:pPr>
            <a:r>
              <a:rPr lang="en-US" sz="3600" b="1" dirty="0">
                <a:latin typeface="Times New Roman" panose="02020603050405020304" pitchFamily="18" charset="0"/>
              </a:rPr>
              <a:t>VD</a:t>
            </a:r>
            <a:r>
              <a:rPr lang="en-US" sz="3600" b="1">
                <a:latin typeface="Times New Roman" panose="02020603050405020304" pitchFamily="18" charset="0"/>
              </a:rPr>
              <a:t>: - </a:t>
            </a:r>
            <a:r>
              <a:rPr lang="en-US" sz="3600" b="1" dirty="0" err="1">
                <a:latin typeface="Times New Roman" panose="02020603050405020304" pitchFamily="18" charset="0"/>
              </a:rPr>
              <a:t>Clorine</a:t>
            </a:r>
            <a:r>
              <a:rPr lang="en-US" sz="3600" b="1" dirty="0">
                <a:latin typeface="Times New Roman" panose="02020603050405020304" pitchFamily="18" charset="0"/>
              </a:rPr>
              <a:t>: Cl 		- Carbon :  C		- Oxygen : O</a:t>
            </a:r>
          </a:p>
          <a:p>
            <a:pPr>
              <a:spcAft>
                <a:spcPts val="0"/>
              </a:spcAft>
            </a:pPr>
            <a:r>
              <a:rPr lang="en-US" sz="3600" b="1" dirty="0">
                <a:latin typeface="Times New Roman" panose="02020603050405020304" pitchFamily="18" charset="0"/>
              </a:rPr>
              <a:t>	- Nitrogen :  N</a:t>
            </a:r>
            <a:r>
              <a:rPr lang="en-US" sz="3600" b="1">
                <a:latin typeface="Times New Roman" panose="02020603050405020304" pitchFamily="18" charset="0"/>
              </a:rPr>
              <a:t>	- </a:t>
            </a:r>
            <a:r>
              <a:rPr lang="en-US" sz="3600" b="1" dirty="0">
                <a:latin typeface="Times New Roman" panose="02020603050405020304" pitchFamily="18" charset="0"/>
              </a:rPr>
              <a:t>Calcium : Ca</a:t>
            </a:r>
            <a:r>
              <a:rPr lang="en-US" sz="3600" b="1">
                <a:latin typeface="Times New Roman" panose="02020603050405020304" pitchFamily="18" charset="0"/>
              </a:rPr>
              <a:t>	- </a:t>
            </a:r>
            <a:r>
              <a:rPr lang="en-US" sz="3600" b="1" dirty="0">
                <a:latin typeface="Times New Roman" panose="02020603050405020304" pitchFamily="18" charset="0"/>
              </a:rPr>
              <a:t>Neon     : Ne</a:t>
            </a:r>
            <a:endParaRPr lang="en-US" sz="3600" b="1" dirty="0"/>
          </a:p>
        </p:txBody>
      </p:sp>
    </p:spTree>
    <p:extLst>
      <p:ext uri="{BB962C8B-B14F-4D97-AF65-F5344CB8AC3E}">
        <p14:creationId xmlns:p14="http://schemas.microsoft.com/office/powerpoint/2010/main" val="7496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ublic\Pictures\Sample Pictures\Capture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1925"/>
            <a:ext cx="12087225" cy="659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pic>
        <p:nvPicPr>
          <p:cNvPr id="214" name="Picture 2" descr="Hình nền đẹp cho bài giảng điện tử - Ảnh nền thiết kế bài giả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913" y="1097280"/>
            <a:ext cx="9144000" cy="480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TextBox 2"/>
          <p:cNvSpPr txBox="1">
            <a:spLocks noChangeArrowheads="1"/>
          </p:cNvSpPr>
          <p:nvPr/>
        </p:nvSpPr>
        <p:spPr bwMode="auto">
          <a:xfrm>
            <a:off x="600891" y="0"/>
            <a:ext cx="1013677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Hoạt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( 3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28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thông</a:t>
            </a:r>
            <a:r>
              <a:rPr lang="en-US" altLang="en-US" sz="2800" b="1" dirty="0">
                <a:latin typeface="Times New Roman" panose="02020603050405020304" pitchFamily="18" charset="0"/>
                <a:cs typeface="Times New Roman" panose="02020603050405020304" pitchFamily="18" charset="0"/>
              </a:rPr>
              <a:t> tin SGK -21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aphicFrame>
        <p:nvGraphicFramePr>
          <p:cNvPr id="188" name="Table 187"/>
          <p:cNvGraphicFramePr>
            <a:graphicFrameLocks noGrp="1"/>
          </p:cNvGraphicFramePr>
          <p:nvPr>
            <p:extLst>
              <p:ext uri="{D42A27DB-BD31-4B8C-83A1-F6EECF244321}">
                <p14:modId xmlns:p14="http://schemas.microsoft.com/office/powerpoint/2010/main" val="2853488913"/>
              </p:ext>
            </p:extLst>
          </p:nvPr>
        </p:nvGraphicFramePr>
        <p:xfrm>
          <a:off x="1943101" y="141361"/>
          <a:ext cx="8658224" cy="6573766"/>
        </p:xfrm>
        <a:graphic>
          <a:graphicData uri="http://schemas.openxmlformats.org/drawingml/2006/table">
            <a:tbl>
              <a:tblPr firstRow="1" bandRow="1">
                <a:tableStyleId>{5C22544A-7EE6-4342-B048-85BDC9FD1C3A}</a:tableStyleId>
              </a:tblPr>
              <a:tblGrid>
                <a:gridCol w="4329112">
                  <a:extLst>
                    <a:ext uri="{9D8B030D-6E8A-4147-A177-3AD203B41FA5}">
                      <a16:colId xmlns:a16="http://schemas.microsoft.com/office/drawing/2014/main" val="20000"/>
                    </a:ext>
                  </a:extLst>
                </a:gridCol>
                <a:gridCol w="4329112">
                  <a:extLst>
                    <a:ext uri="{9D8B030D-6E8A-4147-A177-3AD203B41FA5}">
                      <a16:colId xmlns:a16="http://schemas.microsoft.com/office/drawing/2014/main" val="20001"/>
                    </a:ext>
                  </a:extLst>
                </a:gridCol>
              </a:tblGrid>
              <a:tr h="857458">
                <a:tc>
                  <a:txBody>
                    <a:bodyPr/>
                    <a:lstStyle/>
                    <a:p>
                      <a:pPr algn="ctr"/>
                      <a:r>
                        <a:rPr lang="en-US" sz="2400"/>
                        <a:t>Tên</a:t>
                      </a:r>
                      <a:r>
                        <a:rPr lang="en-US" sz="2400" baseline="0"/>
                        <a:t> nguyên tố hóa học (IUPAC)</a:t>
                      </a:r>
                      <a:endParaRPr lang="vi-VN" sz="2400"/>
                    </a:p>
                  </a:txBody>
                  <a:tcPr marL="91439" marR="91439" marT="45713" marB="45713"/>
                </a:tc>
                <a:tc>
                  <a:txBody>
                    <a:bodyPr/>
                    <a:lstStyle/>
                    <a:p>
                      <a:pPr algn="ctr"/>
                      <a:r>
                        <a:rPr lang="en-US" sz="2400" dirty="0" err="1"/>
                        <a:t>Kí</a:t>
                      </a:r>
                      <a:r>
                        <a:rPr lang="en-US" sz="2400" baseline="0" dirty="0"/>
                        <a:t> </a:t>
                      </a:r>
                      <a:r>
                        <a:rPr lang="en-US" sz="2400" baseline="0" dirty="0" err="1"/>
                        <a:t>hiệu</a:t>
                      </a:r>
                      <a:r>
                        <a:rPr lang="en-US" sz="2400" baseline="0" dirty="0"/>
                        <a:t> </a:t>
                      </a:r>
                      <a:r>
                        <a:rPr lang="en-US" sz="2400" baseline="0" dirty="0" err="1"/>
                        <a:t>hóa</a:t>
                      </a:r>
                      <a:r>
                        <a:rPr lang="en-US" sz="2400" baseline="0" dirty="0"/>
                        <a:t> </a:t>
                      </a:r>
                      <a:r>
                        <a:rPr lang="en-US" sz="2400" baseline="0" dirty="0" err="1"/>
                        <a:t>học</a:t>
                      </a:r>
                      <a:r>
                        <a:rPr lang="en-US" sz="2400" baseline="0" dirty="0"/>
                        <a:t> </a:t>
                      </a:r>
                      <a:endParaRPr lang="vi-VN" sz="2400" dirty="0"/>
                    </a:p>
                  </a:txBody>
                  <a:tcPr marL="91439" marR="91439" marT="45713" marB="45713"/>
                </a:tc>
                <a:extLst>
                  <a:ext uri="{0D108BD9-81ED-4DB2-BD59-A6C34878D82A}">
                    <a16:rowId xmlns:a16="http://schemas.microsoft.com/office/drawing/2014/main" val="10000"/>
                  </a:ext>
                </a:extLst>
              </a:tr>
              <a:tr h="476359">
                <a:tc>
                  <a:txBody>
                    <a:bodyPr/>
                    <a:lstStyle/>
                    <a:p>
                      <a:pPr algn="ctr"/>
                      <a:r>
                        <a:rPr lang="en-US" sz="2400" b="1" dirty="0"/>
                        <a:t>Hydrogen</a:t>
                      </a:r>
                      <a:endParaRPr lang="vi-VN" sz="2400" b="1" dirty="0"/>
                    </a:p>
                  </a:txBody>
                  <a:tcPr marL="91439" marR="91439" marT="45713" marB="45713"/>
                </a:tc>
                <a:tc>
                  <a:txBody>
                    <a:bodyPr/>
                    <a:lstStyle/>
                    <a:p>
                      <a:pPr algn="ctr"/>
                      <a:endParaRPr lang="vi-VN" sz="2400" b="1" dirty="0"/>
                    </a:p>
                  </a:txBody>
                  <a:tcPr marL="91439" marR="91439" marT="45713" marB="45713"/>
                </a:tc>
                <a:extLst>
                  <a:ext uri="{0D108BD9-81ED-4DB2-BD59-A6C34878D82A}">
                    <a16:rowId xmlns:a16="http://schemas.microsoft.com/office/drawing/2014/main" val="10001"/>
                  </a:ext>
                </a:extLst>
              </a:tr>
              <a:tr h="476359">
                <a:tc>
                  <a:txBody>
                    <a:bodyPr/>
                    <a:lstStyle/>
                    <a:p>
                      <a:pPr algn="ctr"/>
                      <a:endParaRPr lang="vi-VN" sz="2400" b="1"/>
                    </a:p>
                  </a:txBody>
                  <a:tcPr marL="91439" marR="91439" marT="45713" marB="45713"/>
                </a:tc>
                <a:tc>
                  <a:txBody>
                    <a:bodyPr/>
                    <a:lstStyle/>
                    <a:p>
                      <a:pPr algn="ctr"/>
                      <a:r>
                        <a:rPr lang="en-US" sz="2400" b="1"/>
                        <a:t>Si</a:t>
                      </a:r>
                      <a:endParaRPr lang="vi-VN" sz="2400" b="1"/>
                    </a:p>
                  </a:txBody>
                  <a:tcPr marL="91439" marR="91439" marT="45713" marB="45713"/>
                </a:tc>
                <a:extLst>
                  <a:ext uri="{0D108BD9-81ED-4DB2-BD59-A6C34878D82A}">
                    <a16:rowId xmlns:a16="http://schemas.microsoft.com/office/drawing/2014/main" val="10002"/>
                  </a:ext>
                </a:extLst>
              </a:tr>
              <a:tr h="476359">
                <a:tc>
                  <a:txBody>
                    <a:bodyPr/>
                    <a:lstStyle/>
                    <a:p>
                      <a:pPr algn="ctr"/>
                      <a:r>
                        <a:rPr lang="en-US" sz="2400" b="1"/>
                        <a:t>Carbon</a:t>
                      </a:r>
                      <a:endParaRPr lang="vi-VN" sz="2400" b="1"/>
                    </a:p>
                  </a:txBody>
                  <a:tcPr marL="91439" marR="91439" marT="45713" marB="45713"/>
                </a:tc>
                <a:tc>
                  <a:txBody>
                    <a:bodyPr/>
                    <a:lstStyle/>
                    <a:p>
                      <a:pPr algn="ctr"/>
                      <a:endParaRPr lang="vi-VN" sz="2400" b="1"/>
                    </a:p>
                  </a:txBody>
                  <a:tcPr marL="91439" marR="91439" marT="45713" marB="45713"/>
                </a:tc>
                <a:extLst>
                  <a:ext uri="{0D108BD9-81ED-4DB2-BD59-A6C34878D82A}">
                    <a16:rowId xmlns:a16="http://schemas.microsoft.com/office/drawing/2014/main" val="10003"/>
                  </a:ext>
                </a:extLst>
              </a:tr>
              <a:tr h="476359">
                <a:tc>
                  <a:txBody>
                    <a:bodyPr/>
                    <a:lstStyle/>
                    <a:p>
                      <a:pPr algn="ctr"/>
                      <a:r>
                        <a:rPr lang="en-US" sz="2400" b="1"/>
                        <a:t>Neon</a:t>
                      </a:r>
                      <a:endParaRPr lang="vi-VN" sz="2400" b="1"/>
                    </a:p>
                  </a:txBody>
                  <a:tcPr marL="91439" marR="91439" marT="45713" marB="45713"/>
                </a:tc>
                <a:tc>
                  <a:txBody>
                    <a:bodyPr/>
                    <a:lstStyle/>
                    <a:p>
                      <a:pPr algn="ctr"/>
                      <a:endParaRPr lang="vi-VN" sz="2400" b="1"/>
                    </a:p>
                  </a:txBody>
                  <a:tcPr marL="91439" marR="91439" marT="45713" marB="45713"/>
                </a:tc>
                <a:extLst>
                  <a:ext uri="{0D108BD9-81ED-4DB2-BD59-A6C34878D82A}">
                    <a16:rowId xmlns:a16="http://schemas.microsoft.com/office/drawing/2014/main" val="10004"/>
                  </a:ext>
                </a:extLst>
              </a:tr>
              <a:tr h="476359">
                <a:tc>
                  <a:txBody>
                    <a:bodyPr/>
                    <a:lstStyle/>
                    <a:p>
                      <a:pPr algn="ctr"/>
                      <a:endParaRPr lang="vi-VN" sz="2400" b="1"/>
                    </a:p>
                  </a:txBody>
                  <a:tcPr marL="91439" marR="91439" marT="45713" marB="45713"/>
                </a:tc>
                <a:tc>
                  <a:txBody>
                    <a:bodyPr/>
                    <a:lstStyle/>
                    <a:p>
                      <a:pPr algn="ctr"/>
                      <a:r>
                        <a:rPr lang="en-US" sz="2400" b="1"/>
                        <a:t>Be</a:t>
                      </a:r>
                      <a:endParaRPr lang="vi-VN" sz="2400" b="1"/>
                    </a:p>
                  </a:txBody>
                  <a:tcPr marL="91439" marR="91439" marT="45713" marB="45713"/>
                </a:tc>
                <a:extLst>
                  <a:ext uri="{0D108BD9-81ED-4DB2-BD59-A6C34878D82A}">
                    <a16:rowId xmlns:a16="http://schemas.microsoft.com/office/drawing/2014/main" val="10005"/>
                  </a:ext>
                </a:extLst>
              </a:tr>
              <a:tr h="476359">
                <a:tc>
                  <a:txBody>
                    <a:bodyPr/>
                    <a:lstStyle/>
                    <a:p>
                      <a:pPr algn="ctr"/>
                      <a:endParaRPr lang="vi-VN" sz="2400" b="1"/>
                    </a:p>
                  </a:txBody>
                  <a:tcPr marL="91439" marR="91439" marT="45713" marB="45713"/>
                </a:tc>
                <a:tc>
                  <a:txBody>
                    <a:bodyPr/>
                    <a:lstStyle/>
                    <a:p>
                      <a:pPr algn="ctr"/>
                      <a:r>
                        <a:rPr lang="en-US" sz="2400" b="1"/>
                        <a:t>B</a:t>
                      </a:r>
                      <a:endParaRPr lang="vi-VN" sz="2400" b="1"/>
                    </a:p>
                  </a:txBody>
                  <a:tcPr marL="91439" marR="91439" marT="45713" marB="45713"/>
                </a:tc>
                <a:extLst>
                  <a:ext uri="{0D108BD9-81ED-4DB2-BD59-A6C34878D82A}">
                    <a16:rowId xmlns:a16="http://schemas.microsoft.com/office/drawing/2014/main" val="10006"/>
                  </a:ext>
                </a:extLst>
              </a:tr>
              <a:tr h="476359">
                <a:tc>
                  <a:txBody>
                    <a:bodyPr/>
                    <a:lstStyle/>
                    <a:p>
                      <a:pPr algn="ctr"/>
                      <a:r>
                        <a:rPr lang="en-US" sz="2400" b="1"/>
                        <a:t>Oxygen</a:t>
                      </a:r>
                      <a:endParaRPr lang="vi-VN" sz="2400" b="1"/>
                    </a:p>
                  </a:txBody>
                  <a:tcPr marL="91439" marR="91439" marT="45713" marB="45713"/>
                </a:tc>
                <a:tc>
                  <a:txBody>
                    <a:bodyPr/>
                    <a:lstStyle/>
                    <a:p>
                      <a:pPr algn="ctr"/>
                      <a:endParaRPr lang="vi-VN" sz="2400" b="1"/>
                    </a:p>
                  </a:txBody>
                  <a:tcPr marL="91439" marR="91439" marT="45713" marB="45713"/>
                </a:tc>
                <a:extLst>
                  <a:ext uri="{0D108BD9-81ED-4DB2-BD59-A6C34878D82A}">
                    <a16:rowId xmlns:a16="http://schemas.microsoft.com/office/drawing/2014/main" val="10007"/>
                  </a:ext>
                </a:extLst>
              </a:tr>
              <a:tr h="476359">
                <a:tc>
                  <a:txBody>
                    <a:bodyPr/>
                    <a:lstStyle/>
                    <a:p>
                      <a:pPr algn="ctr"/>
                      <a:endParaRPr lang="vi-VN" sz="2400" b="1" dirty="0"/>
                    </a:p>
                  </a:txBody>
                  <a:tcPr marL="91439" marR="91439" marT="45713" marB="45713"/>
                </a:tc>
                <a:tc>
                  <a:txBody>
                    <a:bodyPr/>
                    <a:lstStyle/>
                    <a:p>
                      <a:pPr algn="ctr"/>
                      <a:r>
                        <a:rPr lang="en-US" sz="2400" b="1"/>
                        <a:t>Al</a:t>
                      </a:r>
                      <a:endParaRPr lang="vi-VN" sz="2400" b="1"/>
                    </a:p>
                  </a:txBody>
                  <a:tcPr marL="91439" marR="91439" marT="45713" marB="45713"/>
                </a:tc>
                <a:extLst>
                  <a:ext uri="{0D108BD9-81ED-4DB2-BD59-A6C34878D82A}">
                    <a16:rowId xmlns:a16="http://schemas.microsoft.com/office/drawing/2014/main" val="10008"/>
                  </a:ext>
                </a:extLst>
              </a:tr>
              <a:tr h="476359">
                <a:tc>
                  <a:txBody>
                    <a:bodyPr/>
                    <a:lstStyle/>
                    <a:p>
                      <a:pPr algn="ctr"/>
                      <a:endParaRPr lang="vi-VN" sz="2400" b="1"/>
                    </a:p>
                  </a:txBody>
                  <a:tcPr marL="91439" marR="91439" marT="45713" marB="45713"/>
                </a:tc>
                <a:tc>
                  <a:txBody>
                    <a:bodyPr/>
                    <a:lstStyle/>
                    <a:p>
                      <a:pPr algn="ctr"/>
                      <a:r>
                        <a:rPr lang="en-US" sz="2400" b="1"/>
                        <a:t>Cl</a:t>
                      </a:r>
                      <a:endParaRPr lang="vi-VN" sz="2400" b="1"/>
                    </a:p>
                  </a:txBody>
                  <a:tcPr marL="91439" marR="91439" marT="45713" marB="45713"/>
                </a:tc>
                <a:extLst>
                  <a:ext uri="{0D108BD9-81ED-4DB2-BD59-A6C34878D82A}">
                    <a16:rowId xmlns:a16="http://schemas.microsoft.com/office/drawing/2014/main" val="10009"/>
                  </a:ext>
                </a:extLst>
              </a:tr>
              <a:tr h="476359">
                <a:tc>
                  <a:txBody>
                    <a:bodyPr/>
                    <a:lstStyle/>
                    <a:p>
                      <a:pPr algn="ctr"/>
                      <a:r>
                        <a:rPr lang="en-US" sz="2400" b="1"/>
                        <a:t>Calcium</a:t>
                      </a:r>
                      <a:endParaRPr lang="vi-VN" sz="2400" b="1"/>
                    </a:p>
                  </a:txBody>
                  <a:tcPr marL="91439" marR="91439" marT="45713" marB="45713"/>
                </a:tc>
                <a:tc>
                  <a:txBody>
                    <a:bodyPr/>
                    <a:lstStyle/>
                    <a:p>
                      <a:pPr algn="ctr"/>
                      <a:endParaRPr lang="vi-VN" sz="2400" b="1"/>
                    </a:p>
                  </a:txBody>
                  <a:tcPr marL="91439" marR="91439" marT="45713" marB="45713"/>
                </a:tc>
                <a:extLst>
                  <a:ext uri="{0D108BD9-81ED-4DB2-BD59-A6C34878D82A}">
                    <a16:rowId xmlns:a16="http://schemas.microsoft.com/office/drawing/2014/main" val="10010"/>
                  </a:ext>
                </a:extLst>
              </a:tr>
              <a:tr h="476359">
                <a:tc>
                  <a:txBody>
                    <a:bodyPr/>
                    <a:lstStyle/>
                    <a:p>
                      <a:pPr algn="ctr"/>
                      <a:r>
                        <a:rPr lang="en-US" sz="2400" b="1"/>
                        <a:t>Nitrogen</a:t>
                      </a:r>
                      <a:endParaRPr lang="vi-VN" sz="2400" b="1"/>
                    </a:p>
                  </a:txBody>
                  <a:tcPr marL="91439" marR="91439" marT="45713" marB="45713"/>
                </a:tc>
                <a:tc>
                  <a:txBody>
                    <a:bodyPr/>
                    <a:lstStyle/>
                    <a:p>
                      <a:pPr algn="ctr"/>
                      <a:endParaRPr lang="vi-VN" sz="2400" b="1" dirty="0"/>
                    </a:p>
                  </a:txBody>
                  <a:tcPr marL="91439" marR="91439" marT="45713" marB="45713"/>
                </a:tc>
                <a:extLst>
                  <a:ext uri="{0D108BD9-81ED-4DB2-BD59-A6C34878D82A}">
                    <a16:rowId xmlns:a16="http://schemas.microsoft.com/office/drawing/2014/main" val="10011"/>
                  </a:ext>
                </a:extLst>
              </a:tr>
              <a:tr h="476359">
                <a:tc>
                  <a:txBody>
                    <a:bodyPr/>
                    <a:lstStyle/>
                    <a:p>
                      <a:pPr algn="ctr"/>
                      <a:endParaRPr lang="vi-VN" sz="2400" b="1"/>
                    </a:p>
                  </a:txBody>
                  <a:tcPr marL="91439" marR="91439" marT="45713" marB="45713"/>
                </a:tc>
                <a:tc>
                  <a:txBody>
                    <a:bodyPr/>
                    <a:lstStyle/>
                    <a:p>
                      <a:pPr algn="ctr"/>
                      <a:r>
                        <a:rPr lang="en-US" sz="2400" b="1"/>
                        <a:t>Mg</a:t>
                      </a:r>
                      <a:endParaRPr lang="vi-VN" sz="2400" b="1"/>
                    </a:p>
                  </a:txBody>
                  <a:tcPr marL="91439" marR="91439" marT="45713" marB="45713"/>
                </a:tc>
                <a:extLst>
                  <a:ext uri="{0D108BD9-81ED-4DB2-BD59-A6C34878D82A}">
                    <a16:rowId xmlns:a16="http://schemas.microsoft.com/office/drawing/2014/main" val="10012"/>
                  </a:ext>
                </a:extLst>
              </a:tr>
            </a:tbl>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Đọc tên 20 nguyên tố hóa học trong bảng 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Đọc tên 20 nguyên tố hóa học trong bảng 2.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Rectangle 4"/>
          <p:cNvSpPr>
            <a:spLocks noChangeArrowheads="1"/>
          </p:cNvSpPr>
          <p:nvPr/>
        </p:nvSpPr>
        <p:spPr bwMode="auto">
          <a:xfrm>
            <a:off x="381000" y="1047974"/>
            <a:ext cx="1168717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1" i="0" u="none" strike="noStrike" cap="none" normalizeH="0" baseline="0" dirty="0">
                <a:ln>
                  <a:noFill/>
                </a:ln>
                <a:effectLst/>
                <a:latin typeface="Times New Roman" panose="02020603050405020304" pitchFamily="18" charset="0"/>
                <a:cs typeface="Times New Roman" panose="02020603050405020304" pitchFamily="18" charset="0"/>
              </a:rPr>
              <a:t> 1. </a:t>
            </a:r>
            <a:r>
              <a:rPr kumimoji="0" lang="en-US" altLang="en-US" sz="3600" b="1" i="0" u="none" strike="noStrike" cap="none" normalizeH="0" baseline="0" dirty="0" err="1">
                <a:ln>
                  <a:noFill/>
                </a:ln>
                <a:effectLst/>
                <a:latin typeface="Times New Roman" panose="02020603050405020304" pitchFamily="18" charset="0"/>
                <a:cs typeface="Times New Roman" panose="02020603050405020304" pitchFamily="18" charset="0"/>
              </a:rPr>
              <a:t>Hãy</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tìm</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nguyên</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tố</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có</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kí</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hiệu</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chỉ</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gồm</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một</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chữ</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cái</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và</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nguyên</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tố</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có</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kí</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err="1">
                <a:ln>
                  <a:noFill/>
                </a:ln>
                <a:effectLst/>
                <a:latin typeface="Times New Roman" panose="02020603050405020304" pitchFamily="18" charset="0"/>
                <a:cs typeface="Times New Roman" panose="02020603050405020304" pitchFamily="18" charset="0"/>
              </a:rPr>
              <a:t>hiệu</a:t>
            </a:r>
            <a:r>
              <a:rPr kumimoji="0" lang="en-US" altLang="en-US" sz="3600" b="1" i="0" u="none" strike="noStrike" cap="none" normalizeH="0">
                <a:ln>
                  <a:noFill/>
                </a:ln>
                <a:effectLst/>
                <a:latin typeface="Times New Roman" panose="02020603050405020304" pitchFamily="18" charset="0"/>
                <a:cs typeface="Times New Roman" panose="02020603050405020304" pitchFamily="18" charset="0"/>
              </a:rPr>
              <a:t> gồm </a:t>
            </a:r>
            <a:r>
              <a:rPr lang="en-US" altLang="en-US" sz="3600" b="1">
                <a:latin typeface="Times New Roman" panose="02020603050405020304" pitchFamily="18" charset="0"/>
                <a:cs typeface="Times New Roman" panose="02020603050405020304" pitchFamily="18" charset="0"/>
              </a:rPr>
              <a:t>hai </a:t>
            </a:r>
            <a:r>
              <a:rPr lang="en-US" altLang="en-US" sz="3600" b="1" dirty="0" err="1">
                <a:latin typeface="Times New Roman" panose="02020603050405020304" pitchFamily="18" charset="0"/>
                <a:cs typeface="Times New Roman" panose="02020603050405020304" pitchFamily="18" charset="0"/>
              </a:rPr>
              <a:t>chữ</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hiệu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nguyên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tố</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liên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quan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tới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tên</a:t>
            </a:r>
            <a:r>
              <a:rPr lang="en-US" altLang="en-US" sz="3600" b="1" dirty="0">
                <a:latin typeface="Times New Roman" panose="02020603050405020304" pitchFamily="18" charset="0"/>
                <a:cs typeface="Times New Roman" panose="02020603050405020304" pitchFamily="18" charset="0"/>
              </a:rPr>
              <a:t> IUPAC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a:t>
            </a:r>
            <a:r>
              <a:rPr lang="en-US" altLang="en-US" sz="3600" b="1" dirty="0">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1" i="0" u="none" strike="noStrike" cap="none" normalizeH="0" baseline="0" dirty="0">
                <a:ln>
                  <a:noFill/>
                </a:ln>
                <a:effectLst/>
                <a:latin typeface="Times New Roman" panose="02020603050405020304" pitchFamily="18" charset="0"/>
                <a:cs typeface="Times New Roman" panose="02020603050405020304" pitchFamily="18" charset="0"/>
              </a:rPr>
              <a:t>2.</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Hãy</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đọc</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tên</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một</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số</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nguyên</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tố</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có</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trong</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thành</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phần</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không</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effectLst/>
                <a:latin typeface="Times New Roman" panose="02020603050405020304" pitchFamily="18" charset="0"/>
                <a:cs typeface="Times New Roman" panose="02020603050405020304" pitchFamily="18" charset="0"/>
              </a:rPr>
              <a:t>khí</a:t>
            </a:r>
            <a:r>
              <a:rPr kumimoji="0" lang="en-US" altLang="en-US" sz="3600" b="1" i="0" u="none" strike="noStrike" cap="none" normalizeH="0" dirty="0">
                <a:ln>
                  <a:noFill/>
                </a:ln>
                <a:effectLst/>
                <a:latin typeface="Times New Roman" panose="02020603050405020304" pitchFamily="18" charset="0"/>
                <a:cs typeface="Times New Roman" panose="02020603050405020304" pitchFamily="18" charset="0"/>
              </a:rPr>
              <a:t>?</a:t>
            </a:r>
            <a:endParaRPr kumimoji="0" lang="en-US" altLang="en-US" sz="3600" b="1"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1" i="0" u="none" strike="noStrike" cap="none" normalizeH="0" baseline="0" dirty="0">
                <a:ln>
                  <a:noFill/>
                </a:ln>
                <a:effectLst/>
                <a:latin typeface="Times New Roman" panose="02020603050405020304" pitchFamily="18" charset="0"/>
                <a:cs typeface="Times New Roman" panose="02020603050405020304" pitchFamily="18" charset="0"/>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210" y="343444"/>
            <a:ext cx="10580915" cy="4524315"/>
          </a:xfrm>
          <a:prstGeom prst="rect">
            <a:avLst/>
          </a:prstGeom>
        </p:spPr>
        <p:txBody>
          <a:bodyPr wrap="square">
            <a:spAutoFit/>
          </a:bodyPr>
          <a:lstStyle/>
          <a:p>
            <a:pPr>
              <a:buFont typeface="Arial" panose="020B0604020202020204" pitchFamily="34" charset="0"/>
              <a:buChar char="•"/>
            </a:pPr>
            <a:r>
              <a:rPr lang="en-US" sz="3600" b="1" dirty="0" err="1">
                <a:solidFill>
                  <a:srgbClr val="002060"/>
                </a:solidFill>
                <a:latin typeface="Times New Roman" panose="02020603050405020304" pitchFamily="18" charset="0"/>
                <a:cs typeface="Times New Roman" panose="02020603050405020304" pitchFamily="18" charset="0"/>
              </a:rPr>
              <a:t>Nguyên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chỉ</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gồm</a:t>
            </a:r>
            <a:r>
              <a:rPr lang="en-US" sz="3600" b="1" dirty="0">
                <a:solidFill>
                  <a:srgbClr val="002060"/>
                </a:solidFill>
                <a:latin typeface="Times New Roman" panose="02020603050405020304" pitchFamily="18" charset="0"/>
                <a:cs typeface="Times New Roman" panose="02020603050405020304" pitchFamily="18" charset="0"/>
              </a:rPr>
              <a:t> 1 </a:t>
            </a:r>
            <a:r>
              <a:rPr lang="en-US" sz="3600" b="1" dirty="0" err="1">
                <a:solidFill>
                  <a:srgbClr val="002060"/>
                </a:solidFill>
                <a:latin typeface="Times New Roman" panose="02020603050405020304" pitchFamily="18" charset="0"/>
                <a:cs typeface="Times New Roman" panose="02020603050405020304" pitchFamily="18" charset="0"/>
              </a:rPr>
              <a:t>chữ</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cái</a:t>
            </a:r>
            <a:r>
              <a:rPr lang="en-US" sz="3600" b="1" dirty="0">
                <a:solidFill>
                  <a:srgbClr val="002060"/>
                </a:solidFill>
                <a:latin typeface="Times New Roman" panose="02020603050405020304" pitchFamily="18" charset="0"/>
                <a:cs typeface="Times New Roman" panose="02020603050405020304" pitchFamily="18" charset="0"/>
              </a:rPr>
              <a:t>: hydrogen, boron, carbon, nitrogen, oxygen, fluorine, phosphorus, sulfur, potassium</a:t>
            </a:r>
          </a:p>
          <a:p>
            <a:pPr>
              <a:buFont typeface="Arial" panose="020B0604020202020204" pitchFamily="34" charset="0"/>
              <a:buChar char="•"/>
            </a:pPr>
            <a:r>
              <a:rPr lang="en-US" sz="3600" b="1" dirty="0" err="1">
                <a:solidFill>
                  <a:srgbClr val="002060"/>
                </a:solidFill>
                <a:latin typeface="Times New Roman" panose="02020603050405020304" pitchFamily="18" charset="0"/>
                <a:cs typeface="Times New Roman" panose="02020603050405020304" pitchFamily="18" charset="0"/>
              </a:rPr>
              <a:t>Nguyên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gồm</a:t>
            </a:r>
            <a:r>
              <a:rPr lang="en-US" sz="3600" b="1" dirty="0">
                <a:solidFill>
                  <a:srgbClr val="002060"/>
                </a:solidFill>
                <a:latin typeface="Times New Roman" panose="02020603050405020304" pitchFamily="18" charset="0"/>
                <a:cs typeface="Times New Roman" panose="02020603050405020304" pitchFamily="18" charset="0"/>
              </a:rPr>
              <a:t> 2 </a:t>
            </a:r>
            <a:r>
              <a:rPr lang="en-US" sz="3600" b="1" dirty="0" err="1">
                <a:solidFill>
                  <a:srgbClr val="002060"/>
                </a:solidFill>
                <a:latin typeface="Times New Roman" panose="02020603050405020304" pitchFamily="18" charset="0"/>
                <a:cs typeface="Times New Roman" panose="02020603050405020304" pitchFamily="18" charset="0"/>
              </a:rPr>
              <a:t>chữ</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cái</a:t>
            </a:r>
            <a:r>
              <a:rPr lang="en-US" sz="3600" b="1" dirty="0">
                <a:solidFill>
                  <a:srgbClr val="002060"/>
                </a:solidFill>
                <a:latin typeface="Times New Roman" panose="02020603050405020304" pitchFamily="18" charset="0"/>
                <a:cs typeface="Times New Roman" panose="02020603050405020304" pitchFamily="18" charset="0"/>
              </a:rPr>
              <a:t>: helium, lithium, beryllium, neon, sodium, magnesium, </a:t>
            </a:r>
            <a:r>
              <a:rPr lang="en-US" sz="3600" b="1" dirty="0" err="1">
                <a:solidFill>
                  <a:srgbClr val="002060"/>
                </a:solidFill>
                <a:latin typeface="Times New Roman" panose="02020603050405020304" pitchFamily="18" charset="0"/>
                <a:cs typeface="Times New Roman" panose="02020603050405020304" pitchFamily="18" charset="0"/>
              </a:rPr>
              <a:t>aluminium</a:t>
            </a:r>
            <a:r>
              <a:rPr lang="en-US" sz="3600" b="1" dirty="0">
                <a:solidFill>
                  <a:srgbClr val="002060"/>
                </a:solidFill>
                <a:latin typeface="Times New Roman" panose="02020603050405020304" pitchFamily="18" charset="0"/>
                <a:cs typeface="Times New Roman" panose="02020603050405020304" pitchFamily="18" charset="0"/>
              </a:rPr>
              <a:t>, silicon, chlorine, argon, calcium</a:t>
            </a:r>
          </a:p>
          <a:p>
            <a:pPr>
              <a:buFont typeface="Arial" panose="020B0604020202020204" pitchFamily="34" charset="0"/>
              <a:buChar char="•"/>
            </a:pPr>
            <a:r>
              <a:rPr lang="en-US" sz="3600" b="1" dirty="0" err="1">
                <a:solidFill>
                  <a:srgbClr val="002060"/>
                </a:solidFill>
                <a:latin typeface="Times New Roman" panose="02020603050405020304" pitchFamily="18" charset="0"/>
                <a:cs typeface="Times New Roman" panose="02020603050405020304" pitchFamily="18" charset="0"/>
              </a:rPr>
              <a:t>Kí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nguyên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liên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quan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tên</a:t>
            </a:r>
            <a:r>
              <a:rPr lang="en-US" sz="3600" b="1" dirty="0">
                <a:solidFill>
                  <a:srgbClr val="002060"/>
                </a:solidFill>
                <a:latin typeface="Times New Roman" panose="02020603050405020304" pitchFamily="18" charset="0"/>
                <a:cs typeface="Times New Roman" panose="02020603050405020304" pitchFamily="18" charset="0"/>
              </a:rPr>
              <a:t> IUPAC: sodium (Na), potassium (K)</a:t>
            </a:r>
            <a:endParaRPr lang="en-US" sz="3600" b="1" i="0"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237564" y="1717517"/>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6359971" y="644536"/>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540994" y="4614496"/>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646" y="506352"/>
            <a:ext cx="10306594" cy="800219"/>
          </a:xfrm>
          <a:prstGeom prst="rect">
            <a:avLst/>
          </a:prstGeom>
        </p:spPr>
        <p:txBody>
          <a:bodyPr wrap="square">
            <a:spAutoFit/>
          </a:bodyPr>
          <a:lstStyle/>
          <a:p>
            <a:pPr lvl="0" eaLnBrk="0" fontAlgn="base" hangingPunct="0">
              <a:spcBef>
                <a:spcPct val="0"/>
              </a:spcBef>
              <a:spcAft>
                <a:spcPct val="0"/>
              </a:spcAft>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Hãy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thành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khí</a:t>
            </a:r>
            <a:r>
              <a:rPr lang="en-US" altLang="en-US" sz="2800" dirty="0">
                <a:solidFill>
                  <a:srgbClr val="FF000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5773782" y="2653826"/>
            <a:ext cx="6096000" cy="2308324"/>
          </a:xfrm>
          <a:prstGeom prst="rect">
            <a:avLst/>
          </a:prstGeom>
        </p:spPr>
        <p:txBody>
          <a:bodyPr>
            <a:spAutoFit/>
          </a:bodyPr>
          <a:lstStyle/>
          <a:p>
            <a:r>
              <a:rPr lang="en-US" sz="3600" dirty="0">
                <a:solidFill>
                  <a:srgbClr val="333333"/>
                </a:solidFill>
                <a:latin typeface="Roboto"/>
              </a:rPr>
              <a:t> </a:t>
            </a:r>
            <a:r>
              <a:rPr lang="en-US" sz="3600" dirty="0" err="1">
                <a:solidFill>
                  <a:srgbClr val="002060"/>
                </a:solidFill>
                <a:latin typeface="Times New Roman" panose="02020603050405020304" pitchFamily="18" charset="0"/>
                <a:cs typeface="Times New Roman" panose="02020603050405020304" pitchFamily="18" charset="0"/>
              </a:rPr>
              <a:t>Một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số</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nguyên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tố</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có</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trong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thành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phần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khí</a:t>
            </a:r>
            <a:r>
              <a:rPr lang="en-US" sz="3600" dirty="0">
                <a:solidFill>
                  <a:srgbClr val="002060"/>
                </a:solidFill>
                <a:latin typeface="Times New Roman" panose="02020603050405020304" pitchFamily="18" charset="0"/>
                <a:cs typeface="Times New Roman" panose="02020603050405020304" pitchFamily="18" charset="0"/>
              </a:rPr>
              <a:t>: nitrogen (N), oxygen (O), argon (</a:t>
            </a:r>
            <a:r>
              <a:rPr lang="en-US" sz="3600" dirty="0" err="1">
                <a:solidFill>
                  <a:srgbClr val="002060"/>
                </a:solidFill>
                <a:latin typeface="Times New Roman" panose="02020603050405020304" pitchFamily="18" charset="0"/>
                <a:cs typeface="Times New Roman" panose="02020603050405020304" pitchFamily="18" charset="0"/>
              </a:rPr>
              <a:t>Ar</a:t>
            </a:r>
            <a:r>
              <a:rPr lang="en-US" sz="3600" dirty="0">
                <a:solidFill>
                  <a:srgbClr val="002060"/>
                </a:solidFill>
                <a:latin typeface="Times New Roman" panose="02020603050405020304" pitchFamily="18" charset="0"/>
                <a:cs typeface="Times New Roman" panose="02020603050405020304" pitchFamily="18" charset="0"/>
              </a:rPr>
              <a:t>)</a:t>
            </a:r>
          </a:p>
          <a:p>
            <a:r>
              <a:rPr lang="en-US" sz="3600" dirty="0">
                <a:solidFill>
                  <a:srgbClr val="333333"/>
                </a:solidFill>
                <a:latin typeface="Roboto"/>
              </a:rPr>
              <a:t> </a:t>
            </a:r>
            <a:endParaRPr lang="en-US" sz="3600" b="0" i="0" dirty="0">
              <a:solidFill>
                <a:srgbClr val="333333"/>
              </a:solidFill>
              <a:effectLst/>
              <a:latin typeface="Roboto"/>
            </a:endParaRPr>
          </a:p>
        </p:txBody>
      </p:sp>
      <p:pic>
        <p:nvPicPr>
          <p:cNvPr id="6146" name="Picture 2" descr="Không khí là gì? Không khí bao gồm những khí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9" y="1214846"/>
            <a:ext cx="5277393" cy="5094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309814" y="1285876"/>
            <a:ext cx="8834436" cy="3571874"/>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rgbClr val="FF0000"/>
                </a:solidFill>
              </a:rPr>
              <a:t>Quan</a:t>
            </a:r>
            <a:r>
              <a:rPr lang="en-US" sz="3200" b="1" dirty="0">
                <a:solidFill>
                  <a:srgbClr val="FF0000"/>
                </a:solidFill>
              </a:rPr>
              <a:t> </a:t>
            </a:r>
            <a:r>
              <a:rPr lang="en-US" sz="3200" b="1" dirty="0" err="1">
                <a:solidFill>
                  <a:srgbClr val="FF0000"/>
                </a:solidFill>
              </a:rPr>
              <a:t>sát</a:t>
            </a:r>
            <a:r>
              <a:rPr lang="en-US" sz="3200" b="1" dirty="0">
                <a:solidFill>
                  <a:srgbClr val="FF0000"/>
                </a:solidFill>
              </a:rPr>
              <a:t> </a:t>
            </a:r>
            <a:r>
              <a:rPr lang="en-US" sz="3200" b="1" dirty="0" err="1">
                <a:solidFill>
                  <a:srgbClr val="FF0000"/>
                </a:solidFill>
              </a:rPr>
              <a:t>một</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mẫu</a:t>
            </a:r>
            <a:r>
              <a:rPr lang="en-US" sz="3200" b="1" dirty="0">
                <a:solidFill>
                  <a:srgbClr val="FF0000"/>
                </a:solidFill>
              </a:rPr>
              <a:t> </a:t>
            </a:r>
            <a:r>
              <a:rPr lang="en-US" sz="3200" b="1" dirty="0" err="1">
                <a:solidFill>
                  <a:srgbClr val="FF0000"/>
                </a:solidFill>
              </a:rPr>
              <a:t>đồ</a:t>
            </a:r>
            <a:r>
              <a:rPr lang="en-US" sz="3200" b="1" dirty="0">
                <a:solidFill>
                  <a:srgbClr val="FF0000"/>
                </a:solidFill>
              </a:rPr>
              <a:t> </a:t>
            </a:r>
            <a:r>
              <a:rPr lang="en-US" sz="3200" b="1" dirty="0" err="1">
                <a:solidFill>
                  <a:srgbClr val="FF0000"/>
                </a:solidFill>
              </a:rPr>
              <a:t>vật</a:t>
            </a:r>
            <a:r>
              <a:rPr lang="en-US" sz="3200" b="1" dirty="0">
                <a:solidFill>
                  <a:srgbClr val="FF0000"/>
                </a:solidFill>
              </a:rPr>
              <a:t> </a:t>
            </a:r>
            <a:r>
              <a:rPr lang="en-US" sz="3200" b="1" dirty="0" err="1">
                <a:solidFill>
                  <a:srgbClr val="FF0000"/>
                </a:solidFill>
              </a:rPr>
              <a:t>đã</a:t>
            </a:r>
            <a:r>
              <a:rPr lang="en-US" sz="3200" b="1" dirty="0">
                <a:solidFill>
                  <a:srgbClr val="FF0000"/>
                </a:solidFill>
              </a:rPr>
              <a:t> </a:t>
            </a:r>
            <a:r>
              <a:rPr lang="en-US" sz="3200" b="1" dirty="0" err="1">
                <a:solidFill>
                  <a:srgbClr val="FF0000"/>
                </a:solidFill>
              </a:rPr>
              <a:t>chuẩn</a:t>
            </a:r>
            <a:r>
              <a:rPr lang="en-US" sz="3200" b="1" dirty="0">
                <a:solidFill>
                  <a:srgbClr val="FF0000"/>
                </a:solidFill>
              </a:rPr>
              <a:t> </a:t>
            </a:r>
            <a:r>
              <a:rPr lang="en-US" sz="3200" b="1" dirty="0" err="1">
                <a:solidFill>
                  <a:srgbClr val="FF0000"/>
                </a:solidFill>
              </a:rPr>
              <a:t>bị</a:t>
            </a:r>
            <a:r>
              <a:rPr lang="en-US" sz="3200" b="1" dirty="0">
                <a:solidFill>
                  <a:srgbClr val="FF0000"/>
                </a:solidFill>
              </a:rPr>
              <a:t> : </a:t>
            </a:r>
            <a:r>
              <a:rPr lang="en-US" sz="3200" b="1" dirty="0" err="1">
                <a:solidFill>
                  <a:srgbClr val="FF0000"/>
                </a:solidFill>
              </a:rPr>
              <a:t>hộp</a:t>
            </a:r>
            <a:r>
              <a:rPr lang="en-US" sz="3200" b="1" dirty="0">
                <a:solidFill>
                  <a:srgbClr val="FF0000"/>
                </a:solidFill>
              </a:rPr>
              <a:t> </a:t>
            </a:r>
            <a:r>
              <a:rPr lang="en-US" sz="3200" b="1" dirty="0" err="1">
                <a:solidFill>
                  <a:srgbClr val="FF0000"/>
                </a:solidFill>
              </a:rPr>
              <a:t>sữa</a:t>
            </a:r>
            <a:r>
              <a:rPr lang="en-US" sz="3200" b="1" dirty="0">
                <a:solidFill>
                  <a:srgbClr val="FF0000"/>
                </a:solidFill>
              </a:rPr>
              <a:t>, </a:t>
            </a:r>
            <a:r>
              <a:rPr lang="en-US" sz="3200" b="1" dirty="0" err="1">
                <a:solidFill>
                  <a:srgbClr val="FF0000"/>
                </a:solidFill>
              </a:rPr>
              <a:t>dây</a:t>
            </a:r>
            <a:r>
              <a:rPr lang="en-US" sz="3200" b="1" dirty="0">
                <a:solidFill>
                  <a:srgbClr val="FF0000"/>
                </a:solidFill>
              </a:rPr>
              <a:t> </a:t>
            </a:r>
            <a:r>
              <a:rPr lang="en-US" sz="3200" b="1" dirty="0" err="1">
                <a:solidFill>
                  <a:srgbClr val="FF0000"/>
                </a:solidFill>
              </a:rPr>
              <a:t>điện</a:t>
            </a:r>
            <a:r>
              <a:rPr lang="en-US" sz="3200" b="1" dirty="0">
                <a:solidFill>
                  <a:srgbClr val="FF0000"/>
                </a:solidFill>
              </a:rPr>
              <a:t>, </a:t>
            </a:r>
            <a:r>
              <a:rPr lang="en-US" sz="3200" b="1" dirty="0" err="1">
                <a:solidFill>
                  <a:srgbClr val="FF0000"/>
                </a:solidFill>
              </a:rPr>
              <a:t>hộp</a:t>
            </a:r>
            <a:r>
              <a:rPr lang="en-US" sz="3200" b="1" dirty="0">
                <a:solidFill>
                  <a:srgbClr val="FF0000"/>
                </a:solidFill>
              </a:rPr>
              <a:t> </a:t>
            </a:r>
            <a:r>
              <a:rPr lang="en-US" sz="3200" b="1" dirty="0" err="1">
                <a:solidFill>
                  <a:srgbClr val="FF0000"/>
                </a:solidFill>
              </a:rPr>
              <a:t>bánh</a:t>
            </a:r>
            <a:r>
              <a:rPr lang="en-US" sz="3200" b="1" dirty="0">
                <a:solidFill>
                  <a:srgbClr val="FF0000"/>
                </a:solidFill>
              </a:rPr>
              <a:t>, </a:t>
            </a:r>
            <a:r>
              <a:rPr lang="en-US" sz="3200" b="1" dirty="0" err="1">
                <a:solidFill>
                  <a:srgbClr val="FF0000"/>
                </a:solidFill>
              </a:rPr>
              <a:t>lon</a:t>
            </a:r>
            <a:r>
              <a:rPr lang="en-US" sz="3200" b="1" dirty="0">
                <a:solidFill>
                  <a:srgbClr val="FF0000"/>
                </a:solidFill>
              </a:rPr>
              <a:t> </a:t>
            </a:r>
            <a:r>
              <a:rPr lang="en-US" sz="3200" b="1" dirty="0" err="1">
                <a:solidFill>
                  <a:srgbClr val="FF0000"/>
                </a:solidFill>
              </a:rPr>
              <a:t>nước</a:t>
            </a:r>
            <a:r>
              <a:rPr lang="en-US" sz="3200" b="1" dirty="0">
                <a:solidFill>
                  <a:srgbClr val="FF0000"/>
                </a:solidFill>
              </a:rPr>
              <a:t> coca, </a:t>
            </a:r>
            <a:r>
              <a:rPr lang="en-US" sz="3200" b="1" dirty="0" err="1">
                <a:solidFill>
                  <a:srgbClr val="FF0000"/>
                </a:solidFill>
              </a:rPr>
              <a:t>nhãn</a:t>
            </a:r>
            <a:r>
              <a:rPr lang="en-US" sz="3200" b="1" dirty="0">
                <a:solidFill>
                  <a:srgbClr val="FF0000"/>
                </a:solidFill>
              </a:rPr>
              <a:t> chai </a:t>
            </a:r>
            <a:r>
              <a:rPr lang="en-US" sz="3200" b="1" dirty="0" err="1">
                <a:solidFill>
                  <a:srgbClr val="FF0000"/>
                </a:solidFill>
              </a:rPr>
              <a:t>nước</a:t>
            </a:r>
            <a:r>
              <a:rPr lang="en-US" sz="3200" b="1" dirty="0">
                <a:solidFill>
                  <a:srgbClr val="FF0000"/>
                </a:solidFill>
              </a:rPr>
              <a:t> </a:t>
            </a:r>
            <a:r>
              <a:rPr lang="en-US" sz="3200" b="1" dirty="0" err="1">
                <a:solidFill>
                  <a:srgbClr val="FF0000"/>
                </a:solidFill>
              </a:rPr>
              <a:t>tinh</a:t>
            </a:r>
            <a:r>
              <a:rPr lang="en-US" sz="3200" b="1" dirty="0">
                <a:solidFill>
                  <a:srgbClr val="FF0000"/>
                </a:solidFill>
              </a:rPr>
              <a:t> </a:t>
            </a:r>
            <a:r>
              <a:rPr lang="en-US" sz="3200" b="1" dirty="0" err="1">
                <a:solidFill>
                  <a:srgbClr val="FF0000"/>
                </a:solidFill>
              </a:rPr>
              <a:t>khiết</a:t>
            </a:r>
            <a:r>
              <a:rPr lang="en-US" sz="3200" b="1" dirty="0">
                <a:solidFill>
                  <a:srgbClr val="FF0000"/>
                </a:solidFill>
              </a:rPr>
              <a:t>, </a:t>
            </a:r>
            <a:r>
              <a:rPr lang="en-US" sz="3200" b="1" dirty="0" err="1">
                <a:solidFill>
                  <a:srgbClr val="FF0000"/>
                </a:solidFill>
              </a:rPr>
              <a:t>dược</a:t>
            </a:r>
            <a:r>
              <a:rPr lang="en-US" sz="3200" b="1" dirty="0">
                <a:solidFill>
                  <a:srgbClr val="FF0000"/>
                </a:solidFill>
              </a:rPr>
              <a:t> </a:t>
            </a:r>
            <a:r>
              <a:rPr lang="en-US" sz="3200" b="1" dirty="0" err="1">
                <a:solidFill>
                  <a:srgbClr val="FF0000"/>
                </a:solidFill>
              </a:rPr>
              <a:t>phẩm</a:t>
            </a:r>
            <a:r>
              <a:rPr lang="en-US" sz="3200" b="1" dirty="0">
                <a:solidFill>
                  <a:srgbClr val="FF0000"/>
                </a:solidFill>
              </a:rPr>
              <a:t>…</a:t>
            </a:r>
          </a:p>
          <a:p>
            <a:pPr marL="342900" indent="-342900" algn="ctr">
              <a:buFontTx/>
              <a:buAutoNum type="arabicPeriod"/>
              <a:defRPr/>
            </a:pPr>
            <a:r>
              <a:rPr lang="en-US" sz="3200" b="1" dirty="0" err="1">
                <a:solidFill>
                  <a:schemeClr val="tx2"/>
                </a:solidFill>
              </a:rPr>
              <a:t>Hãy</a:t>
            </a:r>
            <a:r>
              <a:rPr lang="en-US" sz="3200" b="1" dirty="0">
                <a:solidFill>
                  <a:schemeClr val="tx2"/>
                </a:solidFill>
              </a:rPr>
              <a:t> </a:t>
            </a:r>
            <a:r>
              <a:rPr lang="en-US" sz="3200" b="1" dirty="0" err="1">
                <a:solidFill>
                  <a:schemeClr val="tx2"/>
                </a:solidFill>
              </a:rPr>
              <a:t>đọc</a:t>
            </a:r>
            <a:r>
              <a:rPr lang="en-US" sz="3200" b="1" dirty="0">
                <a:solidFill>
                  <a:schemeClr val="tx2"/>
                </a:solidFill>
              </a:rPr>
              <a:t> </a:t>
            </a:r>
            <a:r>
              <a:rPr lang="en-US" sz="3200" b="1" dirty="0" err="1">
                <a:solidFill>
                  <a:schemeClr val="tx2"/>
                </a:solidFill>
              </a:rPr>
              <a:t>tên</a:t>
            </a:r>
            <a:r>
              <a:rPr lang="en-US" sz="3200" b="1" dirty="0">
                <a:solidFill>
                  <a:schemeClr val="tx2"/>
                </a:solidFill>
              </a:rPr>
              <a:t> </a:t>
            </a:r>
            <a:r>
              <a:rPr lang="en-US" sz="3200" b="1" dirty="0" err="1">
                <a:solidFill>
                  <a:schemeClr val="tx2"/>
                </a:solidFill>
              </a:rPr>
              <a:t>những</a:t>
            </a:r>
            <a:r>
              <a:rPr lang="en-US" sz="3200" b="1" dirty="0">
                <a:solidFill>
                  <a:schemeClr val="tx2"/>
                </a:solidFill>
              </a:rPr>
              <a:t> </a:t>
            </a:r>
            <a:r>
              <a:rPr lang="en-US" sz="3200" b="1" dirty="0" err="1">
                <a:solidFill>
                  <a:schemeClr val="tx2"/>
                </a:solidFill>
              </a:rPr>
              <a:t>nguyên</a:t>
            </a:r>
            <a:r>
              <a:rPr lang="en-US" sz="3200" b="1" dirty="0">
                <a:solidFill>
                  <a:schemeClr val="tx2"/>
                </a:solidFill>
              </a:rPr>
              <a:t> </a:t>
            </a:r>
            <a:r>
              <a:rPr lang="en-US" sz="3200" b="1" dirty="0" err="1">
                <a:solidFill>
                  <a:schemeClr val="tx2"/>
                </a:solidFill>
              </a:rPr>
              <a:t>tố</a:t>
            </a:r>
            <a:r>
              <a:rPr lang="en-US" sz="3200" b="1" dirty="0">
                <a:solidFill>
                  <a:schemeClr val="tx2"/>
                </a:solidFill>
              </a:rPr>
              <a:t> </a:t>
            </a:r>
            <a:r>
              <a:rPr lang="en-US" sz="3200" b="1" dirty="0" err="1">
                <a:solidFill>
                  <a:schemeClr val="tx2"/>
                </a:solidFill>
              </a:rPr>
              <a:t>hóa</a:t>
            </a:r>
            <a:r>
              <a:rPr lang="en-US" sz="3200" b="1" dirty="0">
                <a:solidFill>
                  <a:schemeClr val="tx2"/>
                </a:solidFill>
              </a:rPr>
              <a:t> </a:t>
            </a:r>
            <a:r>
              <a:rPr lang="en-US" sz="3200" b="1" dirty="0" err="1">
                <a:solidFill>
                  <a:schemeClr val="tx2"/>
                </a:solidFill>
              </a:rPr>
              <a:t>học</a:t>
            </a:r>
            <a:r>
              <a:rPr lang="en-US" sz="3200" b="1" dirty="0">
                <a:solidFill>
                  <a:schemeClr val="tx2"/>
                </a:solidFill>
              </a:rPr>
              <a:t> </a:t>
            </a:r>
            <a:r>
              <a:rPr lang="en-US" sz="3200" b="1" dirty="0" err="1">
                <a:solidFill>
                  <a:schemeClr val="tx2"/>
                </a:solidFill>
              </a:rPr>
              <a:t>mà</a:t>
            </a:r>
            <a:r>
              <a:rPr lang="en-US" sz="3200" b="1" dirty="0">
                <a:solidFill>
                  <a:schemeClr val="tx2"/>
                </a:solidFill>
              </a:rPr>
              <a:t> </a:t>
            </a:r>
            <a:r>
              <a:rPr lang="en-US" sz="3200" b="1" dirty="0" err="1">
                <a:solidFill>
                  <a:schemeClr val="tx2"/>
                </a:solidFill>
              </a:rPr>
              <a:t>em</a:t>
            </a:r>
            <a:r>
              <a:rPr lang="en-US" sz="3200" b="1" dirty="0">
                <a:solidFill>
                  <a:schemeClr val="tx2"/>
                </a:solidFill>
              </a:rPr>
              <a:t> </a:t>
            </a:r>
            <a:r>
              <a:rPr lang="en-US" sz="3200" b="1" dirty="0" err="1">
                <a:solidFill>
                  <a:schemeClr val="tx2"/>
                </a:solidFill>
              </a:rPr>
              <a:t>biết</a:t>
            </a:r>
            <a:r>
              <a:rPr lang="en-US" sz="3200" b="1" dirty="0">
                <a:solidFill>
                  <a:schemeClr val="tx2"/>
                </a:solidFill>
              </a:rPr>
              <a:t> </a:t>
            </a:r>
            <a:r>
              <a:rPr lang="en-US" sz="3200" b="1" dirty="0" err="1">
                <a:solidFill>
                  <a:schemeClr val="tx2"/>
                </a:solidFill>
              </a:rPr>
              <a:t>trong</a:t>
            </a:r>
            <a:r>
              <a:rPr lang="en-US" sz="3200" b="1" dirty="0">
                <a:solidFill>
                  <a:schemeClr val="tx2"/>
                </a:solidFill>
              </a:rPr>
              <a:t> </a:t>
            </a:r>
            <a:r>
              <a:rPr lang="en-US" sz="3200" b="1" dirty="0" err="1">
                <a:solidFill>
                  <a:schemeClr val="tx2"/>
                </a:solidFill>
              </a:rPr>
              <a:t>các</a:t>
            </a:r>
            <a:r>
              <a:rPr lang="en-US" sz="3200" b="1" dirty="0">
                <a:solidFill>
                  <a:schemeClr val="tx2"/>
                </a:solidFill>
              </a:rPr>
              <a:t> </a:t>
            </a:r>
            <a:r>
              <a:rPr lang="en-US" sz="3200" b="1" dirty="0" err="1">
                <a:solidFill>
                  <a:schemeClr val="tx2"/>
                </a:solidFill>
              </a:rPr>
              <a:t>đồ</a:t>
            </a:r>
            <a:r>
              <a:rPr lang="en-US" sz="3200" b="1" dirty="0">
                <a:solidFill>
                  <a:schemeClr val="tx2"/>
                </a:solidFill>
              </a:rPr>
              <a:t> </a:t>
            </a:r>
            <a:r>
              <a:rPr lang="en-US" sz="3200" b="1" dirty="0" err="1">
                <a:solidFill>
                  <a:schemeClr val="tx2"/>
                </a:solidFill>
              </a:rPr>
              <a:t>vật</a:t>
            </a:r>
            <a:r>
              <a:rPr lang="en-US" sz="3200" b="1" dirty="0">
                <a:solidFill>
                  <a:schemeClr val="tx2"/>
                </a:solidFill>
              </a:rPr>
              <a:t> </a:t>
            </a:r>
            <a:r>
              <a:rPr lang="en-US" sz="3200" b="1" dirty="0" err="1">
                <a:solidFill>
                  <a:schemeClr val="tx2"/>
                </a:solidFill>
              </a:rPr>
              <a:t>trên</a:t>
            </a:r>
            <a:r>
              <a:rPr lang="en-US" sz="3200" b="1" dirty="0">
                <a:solidFill>
                  <a:schemeClr val="tx2"/>
                </a:solidFill>
              </a:rPr>
              <a:t>. </a:t>
            </a:r>
          </a:p>
          <a:p>
            <a:pPr marL="342900" indent="-342900" algn="ctr">
              <a:buFontTx/>
              <a:buAutoNum type="arabicPeriod"/>
              <a:defRPr/>
            </a:pPr>
            <a:r>
              <a:rPr lang="en-US" sz="3200" b="1" dirty="0" err="1">
                <a:solidFill>
                  <a:schemeClr val="tx2"/>
                </a:solidFill>
              </a:rPr>
              <a:t>Viết</a:t>
            </a:r>
            <a:r>
              <a:rPr lang="en-US" sz="3200" b="1" dirty="0">
                <a:solidFill>
                  <a:schemeClr val="tx2"/>
                </a:solidFill>
              </a:rPr>
              <a:t> </a:t>
            </a:r>
            <a:r>
              <a:rPr lang="en-US" sz="3200" b="1" dirty="0" err="1">
                <a:solidFill>
                  <a:schemeClr val="tx2"/>
                </a:solidFill>
              </a:rPr>
              <a:t>kí</a:t>
            </a:r>
            <a:r>
              <a:rPr lang="en-US" sz="3200" b="1" dirty="0">
                <a:solidFill>
                  <a:schemeClr val="tx2"/>
                </a:solidFill>
              </a:rPr>
              <a:t> </a:t>
            </a:r>
            <a:r>
              <a:rPr lang="en-US" sz="3200" b="1" dirty="0" err="1">
                <a:solidFill>
                  <a:schemeClr val="tx2"/>
                </a:solidFill>
              </a:rPr>
              <a:t>hiệu</a:t>
            </a:r>
            <a:r>
              <a:rPr lang="en-US" sz="3200" b="1" dirty="0">
                <a:solidFill>
                  <a:schemeClr val="tx2"/>
                </a:solidFill>
              </a:rPr>
              <a:t> </a:t>
            </a:r>
            <a:r>
              <a:rPr lang="en-US" sz="3200" b="1" dirty="0" err="1">
                <a:solidFill>
                  <a:schemeClr val="tx2"/>
                </a:solidFill>
              </a:rPr>
              <a:t>hóa</a:t>
            </a:r>
            <a:r>
              <a:rPr lang="en-US" sz="3200" b="1" dirty="0">
                <a:solidFill>
                  <a:schemeClr val="tx2"/>
                </a:solidFill>
              </a:rPr>
              <a:t> </a:t>
            </a:r>
            <a:r>
              <a:rPr lang="en-US" sz="3200" b="1" dirty="0" err="1">
                <a:solidFill>
                  <a:schemeClr val="tx2"/>
                </a:solidFill>
              </a:rPr>
              <a:t>học</a:t>
            </a:r>
            <a:r>
              <a:rPr lang="en-US" sz="3200" b="1" dirty="0">
                <a:solidFill>
                  <a:schemeClr val="tx2"/>
                </a:solidFill>
              </a:rPr>
              <a:t> </a:t>
            </a:r>
            <a:r>
              <a:rPr lang="en-US" sz="3200" b="1" dirty="0" err="1">
                <a:solidFill>
                  <a:schemeClr val="tx2"/>
                </a:solidFill>
              </a:rPr>
              <a:t>và</a:t>
            </a:r>
            <a:r>
              <a:rPr lang="en-US" sz="3200" b="1" dirty="0">
                <a:solidFill>
                  <a:schemeClr val="tx2"/>
                </a:solidFill>
              </a:rPr>
              <a:t> </a:t>
            </a:r>
            <a:r>
              <a:rPr lang="en-US" sz="3200" b="1" dirty="0" err="1">
                <a:solidFill>
                  <a:schemeClr val="tx2"/>
                </a:solidFill>
              </a:rPr>
              <a:t>nêu</a:t>
            </a:r>
            <a:r>
              <a:rPr lang="en-US" sz="3200" b="1" dirty="0">
                <a:solidFill>
                  <a:schemeClr val="tx2"/>
                </a:solidFill>
              </a:rPr>
              <a:t> </a:t>
            </a:r>
            <a:r>
              <a:rPr lang="en-US" sz="3200" b="1" dirty="0" err="1">
                <a:solidFill>
                  <a:schemeClr val="tx2"/>
                </a:solidFill>
              </a:rPr>
              <a:t>một</a:t>
            </a:r>
            <a:r>
              <a:rPr lang="en-US" sz="3200" b="1" dirty="0">
                <a:solidFill>
                  <a:schemeClr val="tx2"/>
                </a:solidFill>
              </a:rPr>
              <a:t> </a:t>
            </a:r>
            <a:r>
              <a:rPr lang="en-US" sz="3200" b="1" dirty="0" err="1">
                <a:solidFill>
                  <a:schemeClr val="tx2"/>
                </a:solidFill>
              </a:rPr>
              <a:t>số</a:t>
            </a:r>
            <a:r>
              <a:rPr lang="en-US" sz="3200" b="1" dirty="0">
                <a:solidFill>
                  <a:schemeClr val="tx2"/>
                </a:solidFill>
              </a:rPr>
              <a:t> </a:t>
            </a:r>
            <a:r>
              <a:rPr lang="en-US" sz="3200" b="1" dirty="0" err="1">
                <a:solidFill>
                  <a:schemeClr val="tx2"/>
                </a:solidFill>
              </a:rPr>
              <a:t>ứng</a:t>
            </a:r>
            <a:r>
              <a:rPr lang="en-US" sz="3200" b="1" dirty="0">
                <a:solidFill>
                  <a:schemeClr val="tx2"/>
                </a:solidFill>
              </a:rPr>
              <a:t> </a:t>
            </a:r>
            <a:r>
              <a:rPr lang="en-US" sz="3200" b="1" dirty="0" err="1">
                <a:solidFill>
                  <a:schemeClr val="tx2"/>
                </a:solidFill>
              </a:rPr>
              <a:t>dụng</a:t>
            </a:r>
            <a:r>
              <a:rPr lang="en-US" sz="3200" b="1" dirty="0">
                <a:solidFill>
                  <a:schemeClr val="tx2"/>
                </a:solidFill>
              </a:rPr>
              <a:t> </a:t>
            </a:r>
            <a:r>
              <a:rPr lang="en-US" sz="3200" b="1" dirty="0" err="1">
                <a:solidFill>
                  <a:schemeClr val="tx2"/>
                </a:solidFill>
              </a:rPr>
              <a:t>của</a:t>
            </a:r>
            <a:r>
              <a:rPr lang="en-US" sz="3200" b="1" dirty="0">
                <a:solidFill>
                  <a:schemeClr val="tx2"/>
                </a:solidFill>
              </a:rPr>
              <a:t> </a:t>
            </a:r>
            <a:r>
              <a:rPr lang="en-US" sz="3200" b="1" dirty="0" err="1">
                <a:solidFill>
                  <a:schemeClr val="tx2"/>
                </a:solidFill>
              </a:rPr>
              <a:t>những</a:t>
            </a:r>
            <a:r>
              <a:rPr lang="en-US" sz="3200" b="1" dirty="0">
                <a:solidFill>
                  <a:schemeClr val="tx2"/>
                </a:solidFill>
              </a:rPr>
              <a:t> </a:t>
            </a:r>
            <a:r>
              <a:rPr lang="en-US" sz="3200" b="1" dirty="0" err="1">
                <a:solidFill>
                  <a:schemeClr val="tx2"/>
                </a:solidFill>
              </a:rPr>
              <a:t>nguyên</a:t>
            </a:r>
            <a:r>
              <a:rPr lang="en-US" sz="3200" b="1" dirty="0">
                <a:solidFill>
                  <a:schemeClr val="tx2"/>
                </a:solidFill>
              </a:rPr>
              <a:t> </a:t>
            </a:r>
            <a:r>
              <a:rPr lang="en-US" sz="3200" b="1" dirty="0" err="1">
                <a:solidFill>
                  <a:schemeClr val="tx2"/>
                </a:solidFill>
              </a:rPr>
              <a:t>tố</a:t>
            </a:r>
            <a:r>
              <a:rPr lang="en-US" sz="3200" b="1" dirty="0">
                <a:solidFill>
                  <a:schemeClr val="tx2"/>
                </a:solidFill>
              </a:rPr>
              <a:t> </a:t>
            </a:r>
            <a:r>
              <a:rPr lang="en-US" sz="3200" b="1" dirty="0" err="1">
                <a:solidFill>
                  <a:schemeClr val="tx2"/>
                </a:solidFill>
              </a:rPr>
              <a:t>hóa</a:t>
            </a:r>
            <a:r>
              <a:rPr lang="en-US" sz="3200" b="1" dirty="0">
                <a:solidFill>
                  <a:schemeClr val="tx2"/>
                </a:solidFill>
              </a:rPr>
              <a:t> </a:t>
            </a:r>
            <a:r>
              <a:rPr lang="en-US" sz="3200" b="1" dirty="0" err="1">
                <a:solidFill>
                  <a:schemeClr val="tx2"/>
                </a:solidFill>
              </a:rPr>
              <a:t>học</a:t>
            </a:r>
            <a:r>
              <a:rPr lang="en-US" sz="3200" b="1" dirty="0">
                <a:solidFill>
                  <a:schemeClr val="tx2"/>
                </a:solidFill>
              </a:rPr>
              <a:t> </a:t>
            </a:r>
            <a:r>
              <a:rPr lang="en-US" sz="3200" b="1" dirty="0" err="1">
                <a:solidFill>
                  <a:schemeClr val="tx2"/>
                </a:solidFill>
              </a:rPr>
              <a:t>đó</a:t>
            </a:r>
            <a:r>
              <a:rPr lang="en-US" sz="3200" b="1" dirty="0">
                <a:solidFill>
                  <a:schemeClr val="tx2"/>
                </a:solidFill>
              </a:rPr>
              <a:t>. </a:t>
            </a:r>
            <a:endParaRPr lang="vi-VN" sz="3200" b="1" dirty="0">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32733720"/>
              </p:ext>
            </p:extLst>
          </p:nvPr>
        </p:nvGraphicFramePr>
        <p:xfrm>
          <a:off x="4280081" y="1197383"/>
          <a:ext cx="7597593" cy="5151120"/>
        </p:xfrm>
        <a:graphic>
          <a:graphicData uri="http://schemas.openxmlformats.org/drawingml/2006/table">
            <a:tbl>
              <a:tblPr/>
              <a:tblGrid>
                <a:gridCol w="2158284">
                  <a:extLst>
                    <a:ext uri="{9D8B030D-6E8A-4147-A177-3AD203B41FA5}">
                      <a16:colId xmlns:a16="http://schemas.microsoft.com/office/drawing/2014/main" val="20000"/>
                    </a:ext>
                  </a:extLst>
                </a:gridCol>
                <a:gridCol w="5223409">
                  <a:extLst>
                    <a:ext uri="{9D8B030D-6E8A-4147-A177-3AD203B41FA5}">
                      <a16:colId xmlns:a16="http://schemas.microsoft.com/office/drawing/2014/main" val="20001"/>
                    </a:ext>
                  </a:extLst>
                </a:gridCol>
                <a:gridCol w="215900">
                  <a:extLst>
                    <a:ext uri="{9D8B030D-6E8A-4147-A177-3AD203B41FA5}">
                      <a16:colId xmlns:a16="http://schemas.microsoft.com/office/drawing/2014/main" val="20002"/>
                    </a:ext>
                  </a:extLst>
                </a:gridCol>
              </a:tblGrid>
              <a:tr h="936444">
                <a:tc>
                  <a:txBody>
                    <a:bodyPr/>
                    <a:lstStyle/>
                    <a:p>
                      <a:r>
                        <a:rPr lang="en-US" sz="3200" dirty="0" err="1">
                          <a:effectLst/>
                          <a:latin typeface="Times New Roman" panose="02020603050405020304" pitchFamily="18" charset="0"/>
                          <a:cs typeface="Times New Roman" panose="02020603050405020304" pitchFamily="18" charset="0"/>
                        </a:rPr>
                        <a:t>Canxi</a:t>
                      </a:r>
                      <a:endParaRPr lang="en-US" sz="3200" dirty="0">
                        <a:effectLst/>
                        <a:latin typeface="Times New Roman" panose="02020603050405020304" pitchFamily="18" charset="0"/>
                        <a:cs typeface="Times New Roman" panose="02020603050405020304" pitchFamily="18" charset="0"/>
                      </a:endParaRP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3200">
                          <a:effectLst/>
                          <a:latin typeface="Times New Roman" panose="02020603050405020304" pitchFamily="18" charset="0"/>
                          <a:cs typeface="Times New Roman" panose="02020603050405020304" pitchFamily="18" charset="0"/>
                        </a:rPr>
                        <a:t>yếu tố cấu trúc của mô xương và răng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sz="3200"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36444">
                <a:tc>
                  <a:txBody>
                    <a:bodyPr/>
                    <a:lstStyle/>
                    <a:p>
                      <a:r>
                        <a:rPr lang="en-US" sz="3200" dirty="0" err="1">
                          <a:effectLst/>
                          <a:latin typeface="Times New Roman" panose="02020603050405020304" pitchFamily="18" charset="0"/>
                          <a:cs typeface="Times New Roman" panose="02020603050405020304" pitchFamily="18" charset="0"/>
                        </a:rPr>
                        <a:t>phốt</a:t>
                      </a:r>
                      <a:r>
                        <a:rPr lang="en-US" sz="3200" dirty="0">
                          <a:effectLst/>
                          <a:latin typeface="Times New Roman" panose="02020603050405020304" pitchFamily="18" charset="0"/>
                          <a:cs typeface="Times New Roman" panose="02020603050405020304" pitchFamily="18" charset="0"/>
                        </a:rPr>
                        <a:t> pho</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3200" dirty="0">
                          <a:effectLst/>
                          <a:latin typeface="Times New Roman" panose="02020603050405020304" pitchFamily="18" charset="0"/>
                          <a:cs typeface="Times New Roman" panose="02020603050405020304" pitchFamily="18" charset="0"/>
                        </a:rPr>
                        <a:t>tham gia vào cấu tạo mô xương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sz="3200"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36444">
                <a:tc>
                  <a:txBody>
                    <a:bodyPr/>
                    <a:lstStyle/>
                    <a:p>
                      <a:r>
                        <a:rPr lang="en-US" sz="3200">
                          <a:effectLst/>
                          <a:latin typeface="Times New Roman" panose="02020603050405020304" pitchFamily="18" charset="0"/>
                          <a:cs typeface="Times New Roman" panose="02020603050405020304" pitchFamily="18" charset="0"/>
                        </a:rPr>
                        <a:t>magiê</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en-US" sz="3200" dirty="0" err="1">
                          <a:effectLst/>
                          <a:latin typeface="Times New Roman" panose="02020603050405020304" pitchFamily="18" charset="0"/>
                          <a:cs typeface="Times New Roman" panose="02020603050405020304" pitchFamily="18" charset="0"/>
                        </a:rPr>
                        <a:t>cung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cấp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enzym</a:t>
                      </a:r>
                      <a:endParaRPr lang="en-US" sz="3200" dirty="0">
                        <a:effectLst/>
                        <a:latin typeface="Times New Roman" panose="02020603050405020304" pitchFamily="18" charset="0"/>
                        <a:cs typeface="Times New Roman" panose="02020603050405020304" pitchFamily="18" charset="0"/>
                      </a:endParaRP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sz="3200"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83991">
                <a:tc>
                  <a:txBody>
                    <a:bodyPr/>
                    <a:lstStyle/>
                    <a:p>
                      <a:r>
                        <a:rPr lang="en-US" sz="3200">
                          <a:effectLst/>
                          <a:latin typeface="Times New Roman" panose="02020603050405020304" pitchFamily="18" charset="0"/>
                          <a:cs typeface="Times New Roman" panose="02020603050405020304" pitchFamily="18" charset="0"/>
                        </a:rPr>
                        <a:t>kali</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r>
                        <a:rPr lang="vi-VN" sz="3200" dirty="0">
                          <a:effectLst/>
                          <a:latin typeface="Times New Roman" panose="02020603050405020304" pitchFamily="18" charset="0"/>
                          <a:cs typeface="Times New Roman" panose="02020603050405020304" pitchFamily="18" charset="0"/>
                        </a:rPr>
                        <a:t>hỗ trợ hoạt động của hệ thần kinh và chức năng co bóp của cơ</a:t>
                      </a: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endParaRPr lang="en-US" sz="3200" dirty="0"/>
                    </a:p>
                  </a:txBody>
                  <a:tcPr>
                    <a:lnL>
                      <a:noFill/>
                    </a:lnL>
                    <a:lnT w="9525" cap="flat" cmpd="sng" algn="ctr">
                      <a:solidFill>
                        <a:srgbClr val="DED2C3"/>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3074" name="Picture 2" descr="Sữa tươi tiệt trùng Vinamilk - Sieu Thi Sieu 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835"/>
            <a:ext cx="4053749" cy="4250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19101" y="261156"/>
            <a:ext cx="11468100" cy="30008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200" b="0" i="0" u="none" strike="noStrike" cap="none" normalizeH="0" baseline="0" dirty="0">
                <a:ln>
                  <a:noFill/>
                </a:ln>
                <a:solidFill>
                  <a:srgbClr val="333333"/>
                </a:solidFill>
                <a:effectLst/>
                <a:latin typeface="Roboto"/>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đồng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Copper.</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Kí</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hiệu</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hóa</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học</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Cu</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dụng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tượng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chuông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chi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tiết</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máy</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chế</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tạo</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endPar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pP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thiết</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bị</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dùng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công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nghiệp</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đóng</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tàu</a:t>
            </a: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biển</a:t>
            </a:r>
            <a:endPar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2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p>
        </p:txBody>
      </p:sp>
      <p:pic>
        <p:nvPicPr>
          <p:cNvPr id="1026" name="Picture 2" descr="Giải bài 3 Nguyên tố hóa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910" y="2766827"/>
            <a:ext cx="3476625" cy="306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9076" y="35875"/>
            <a:ext cx="1197292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Thước</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nhôm</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Aluminium</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Kí</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hiệu</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Al</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Ứng</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dụng</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xoong</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nồi</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vật</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liệu</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chế</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tạo</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máy</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bay, ô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lửa</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trang</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trí</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thất</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ray</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2050" name="Picture 2" descr="Hãy đọc tên những nguyên tố hóa học mà em biết trong các đồ vật trên. Viết kí hiệu hóa học và nêu một số ứng dụng của những nguyên tố hóa học đó.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3095624"/>
            <a:ext cx="10744200" cy="3149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311437"/>
          </a:xfrm>
          <a:prstGeom prst="rect">
            <a:avLst/>
          </a:prstGeom>
          <a:solidFill>
            <a:schemeClr val="accent1">
              <a:lumMod val="50000"/>
            </a:schemeClr>
          </a:solidFill>
          <a:ln w="9525">
            <a:noFill/>
            <a:miter lim="800000"/>
          </a:ln>
        </p:spPr>
        <p:txBody>
          <a:bodyPr wrap="square">
            <a:spAutoFit/>
          </a:bodyPr>
          <a:lstStyle/>
          <a:p>
            <a:pPr algn="just">
              <a:lnSpc>
                <a:spcPts val="4665"/>
              </a:lnSpc>
              <a:defRPr/>
            </a:pPr>
            <a:r>
              <a:rPr lang="vi-VN" sz="3200" dirty="0">
                <a:solidFill>
                  <a:schemeClr val="bg1"/>
                </a:solidFill>
                <a:latin typeface="Arial (Body)"/>
              </a:rPr>
              <a:t>- </a:t>
            </a:r>
            <a:r>
              <a:rPr lang="vi-VN" sz="3200" dirty="0">
                <a:solidFill>
                  <a:schemeClr val="bg1"/>
                </a:solidFill>
                <a:latin typeface="Times New Roman" panose="02020603050405020304" pitchFamily="18" charset="0"/>
                <a:cs typeface="Times New Roman" panose="02020603050405020304" pitchFamily="18" charset="0"/>
              </a:rPr>
              <a:t>Có </a:t>
            </a:r>
            <a:r>
              <a:rPr lang="en-US" sz="3200" dirty="0">
                <a:solidFill>
                  <a:schemeClr val="bg1"/>
                </a:solidFill>
                <a:latin typeface="Times New Roman" panose="02020603050405020304" pitchFamily="18" charset="0"/>
                <a:cs typeface="Times New Roman" panose="02020603050405020304" pitchFamily="18" charset="0"/>
              </a:rPr>
              <a:t>8</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vi-VN" sz="3200" dirty="0">
                <a:solidFill>
                  <a:schemeClr val="bg1"/>
                </a:solidFill>
                <a:latin typeface="Times New Roman" panose="02020603050405020304" pitchFamily="18" charset="0"/>
                <a:cs typeface="Times New Roman" panose="02020603050405020304" pitchFamily="18" charset="0"/>
              </a:rPr>
              <a:t>, mỗi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tương ứng với một câu hỏi. Bạn nào giơ tay trước sẽ được quyền chọn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cho mình, sau khi chọn nếu trả lời đúng người chơi sẽ nhận được một phần qùa.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ts val="4665"/>
              </a:lnSpc>
              <a:defRPr/>
            </a:pPr>
            <a:r>
              <a:rPr lang="en-US" sz="3200"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Trong</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thời</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gian</a:t>
            </a:r>
            <a:r>
              <a:rPr lang="en-US" sz="3065" dirty="0">
                <a:solidFill>
                  <a:schemeClr val="bg1"/>
                </a:solidFill>
                <a:latin typeface="Times New Roman" panose="02020603050405020304" pitchFamily="18" charset="0"/>
                <a:cs typeface="Times New Roman" panose="02020603050405020304" pitchFamily="18" charset="0"/>
              </a:rPr>
              <a:t> 10 </a:t>
            </a:r>
            <a:r>
              <a:rPr lang="en-US" sz="3065" dirty="0" err="1">
                <a:solidFill>
                  <a:schemeClr val="bg1"/>
                </a:solidFill>
                <a:latin typeface="Times New Roman" panose="02020603050405020304" pitchFamily="18" charset="0"/>
                <a:cs typeface="Times New Roman" panose="02020603050405020304" pitchFamily="18" charset="0"/>
              </a:rPr>
              <a:t>giây</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bạn</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hãy</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suy</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nghĩ</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và</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đưa</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ra</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câu</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trả</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lời</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Trả</a:t>
            </a:r>
            <a:r>
              <a:rPr lang="en-US" sz="3065" dirty="0">
                <a:solidFill>
                  <a:schemeClr val="bg1"/>
                </a:solidFill>
                <a:latin typeface="Times New Roman" panose="02020603050405020304" pitchFamily="18" charset="0"/>
                <a:cs typeface="Times New Roman" panose="02020603050405020304" pitchFamily="18" charset="0"/>
              </a:rPr>
              <a:t> lời đúng bạn sẽ nhận được một phần quà, nếu trả lời sai quyền trả lời sẽ thuộc về bạn </a:t>
            </a:r>
            <a:r>
              <a:rPr lang="en-US" sz="3065" dirty="0" err="1">
                <a:solidFill>
                  <a:schemeClr val="bg1"/>
                </a:solidFill>
                <a:latin typeface="Times New Roman" panose="02020603050405020304" pitchFamily="18" charset="0"/>
                <a:cs typeface="Times New Roman" panose="02020603050405020304" pitchFamily="18" charset="0"/>
              </a:rPr>
              <a:t>khác</a:t>
            </a:r>
            <a:r>
              <a:rPr lang="en-US" sz="3065" dirty="0">
                <a:solidFill>
                  <a:schemeClr val="bg1"/>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stretch>
            <a:fillRect/>
          </a:stretch>
        </p:blipFill>
        <p:spPr>
          <a:xfrm>
            <a:off x="3149568" y="85113"/>
            <a:ext cx="660400" cy="584200"/>
          </a:xfrm>
          <a:prstGeom prst="rect">
            <a:avLst/>
          </a:prstGeom>
        </p:spPr>
      </p:pic>
      <p:pic>
        <p:nvPicPr>
          <p:cNvPr id="8" name="Picture 7"/>
          <p:cNvPicPr>
            <a:picLocks noChangeAspect="1"/>
          </p:cNvPicPr>
          <p:nvPr/>
        </p:nvPicPr>
        <p:blipFill>
          <a:blip r:embed="rId3"/>
          <a:stretch>
            <a:fillRect/>
          </a:stretch>
        </p:blipFill>
        <p:spPr>
          <a:xfrm>
            <a:off x="4629899" y="669313"/>
            <a:ext cx="660400" cy="584200"/>
          </a:xfrm>
          <a:prstGeom prst="rect">
            <a:avLst/>
          </a:prstGeom>
        </p:spPr>
      </p:pic>
      <p:pic>
        <p:nvPicPr>
          <p:cNvPr id="9" name="Picture 8"/>
          <p:cNvPicPr>
            <a:picLocks noChangeAspect="1"/>
          </p:cNvPicPr>
          <p:nvPr/>
        </p:nvPicPr>
        <p:blipFill>
          <a:blip r:embed="rId3"/>
          <a:stretch>
            <a:fillRect/>
          </a:stretch>
        </p:blipFill>
        <p:spPr>
          <a:xfrm>
            <a:off x="8890000" y="-64773"/>
            <a:ext cx="660400" cy="584200"/>
          </a:xfrm>
          <a:prstGeom prst="rect">
            <a:avLst/>
          </a:prstGeom>
        </p:spPr>
      </p:pic>
      <p:pic>
        <p:nvPicPr>
          <p:cNvPr id="10" name="Picture 9"/>
          <p:cNvPicPr>
            <a:picLocks noChangeAspect="1"/>
          </p:cNvPicPr>
          <p:nvPr/>
        </p:nvPicPr>
        <p:blipFill>
          <a:blip r:embed="rId3"/>
          <a:stretch>
            <a:fillRect/>
          </a:stretch>
        </p:blipFill>
        <p:spPr>
          <a:xfrm>
            <a:off x="6519301" y="669313"/>
            <a:ext cx="660400" cy="584200"/>
          </a:xfrm>
          <a:prstGeom prst="rect">
            <a:avLst/>
          </a:prstGeom>
        </p:spPr>
      </p:pic>
      <p:pic>
        <p:nvPicPr>
          <p:cNvPr id="11" name="Picture 10"/>
          <p:cNvPicPr>
            <a:picLocks noChangeAspect="1"/>
          </p:cNvPicPr>
          <p:nvPr/>
        </p:nvPicPr>
        <p:blipFill>
          <a:blip r:embed="rId4"/>
          <a:stretch>
            <a:fillRect/>
          </a:stretch>
        </p:blipFill>
        <p:spPr>
          <a:xfrm>
            <a:off x="2679081" y="1193801"/>
            <a:ext cx="6705600" cy="368300"/>
          </a:xfrm>
          <a:prstGeom prst="rect">
            <a:avLst/>
          </a:prstGeom>
        </p:spPr>
      </p:pic>
      <p:sp>
        <p:nvSpPr>
          <p:cNvPr id="2" name="Rectangle 1">
            <a:hlinkClick r:id="rId5" action="ppaction://hlinksldjump"/>
          </p:cNvPr>
          <p:cNvSpPr/>
          <p:nvPr/>
        </p:nvSpPr>
        <p:spPr>
          <a:xfrm>
            <a:off x="11109192" y="5979290"/>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Tr61</a:t>
            </a:r>
          </a:p>
        </p:txBody>
      </p:sp>
      <p:sp>
        <p:nvSpPr>
          <p:cNvPr id="12" name="Rectangle 11">
            <a:hlinkClick r:id="rId5" action="ppaction://hlinksldjump"/>
          </p:cNvPr>
          <p:cNvSpPr/>
          <p:nvPr/>
        </p:nvSpPr>
        <p:spPr>
          <a:xfrm>
            <a:off x="11109192" y="5979291"/>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slide61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5" action="ppaction://hlinksldjump"/>
              </a:rPr>
              <a:t>1</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6" action="ppaction://hlinksldjump"/>
              </a:rPr>
              <a:t>2</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8" name="Rectangle 7">
            <a:hlinkClick r:id="rId7"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8" action="ppaction://hlinksldjump"/>
              </a:rPr>
              <a:t>3</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9" action="ppaction://hlinksldjump"/>
              </a:rPr>
              <a:t>4</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0" name="Rectangle 9">
            <a:hlinkClick r:id="rId10" action="ppaction://hlinksldjump"/>
          </p:cNvPr>
          <p:cNvSpPr/>
          <p:nvPr/>
        </p:nvSpPr>
        <p:spPr>
          <a:xfrm>
            <a:off x="2257418" y="28765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1" action="ppaction://hlinksldjump"/>
              </a:rPr>
              <a:t>5</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1" name="Rectangle 10">
            <a:hlinkClick r:id="rId7"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2" action="ppaction://hlinksldjump"/>
              </a:rPr>
              <a:t>6</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2" name="Rectangle 11">
            <a:hlinkClick r:id="rId13"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4" action="ppaction://hlinksldjump"/>
              </a:rPr>
              <a:t>7</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3" name="Rectangle 12">
            <a:hlinkClick r:id="rId15"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6" action="ppaction://hlinksldjump"/>
              </a:rPr>
              <a:t>8</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5"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5" b="1" dirty="0" err="1">
                <a:solidFill>
                  <a:schemeClr val="bg1"/>
                </a:solidFill>
                <a:latin typeface="Times New Roman" panose="02020603050405020304" pitchFamily="18" charset="0"/>
                <a:cs typeface="Times New Roman" panose="02020603050405020304" pitchFamily="18" charset="0"/>
              </a:rPr>
              <a:t>Bảng</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tuần</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hoàn</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các</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nguyên</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tố</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hóa</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học</a:t>
            </a:r>
            <a:r>
              <a:rPr lang="en-US" sz="3735" b="1" dirty="0">
                <a:solidFill>
                  <a:schemeClr val="bg1"/>
                </a:solidFill>
                <a:latin typeface="Times New Roman" panose="02020603050405020304" pitchFamily="18" charset="0"/>
                <a:cs typeface="Times New Roman" panose="02020603050405020304" pitchFamily="18" charset="0"/>
              </a:rPr>
              <a:t> </a:t>
            </a:r>
          </a:p>
        </p:txBody>
      </p:sp>
      <p:sp>
        <p:nvSpPr>
          <p:cNvPr id="2" name="Oval 1">
            <a:hlinkClick r:id="rId17" action="ppaction://hlinksldjump"/>
          </p:cNvPr>
          <p:cNvSpPr/>
          <p:nvPr/>
        </p:nvSpPr>
        <p:spPr>
          <a:xfrm>
            <a:off x="10842171" y="570067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slide61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7"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dirty="0">
                <a:solidFill>
                  <a:srgbClr val="002060"/>
                </a:solidFill>
                <a:latin typeface="Times New Roman" panose="02020603050405020304" pitchFamily="18" charset="0"/>
                <a:cs typeface="Times New Roman" panose="02020603050405020304" pitchFamily="18" charset="0"/>
              </a:rPr>
              <a:t>CÂU HỎI 1</a:t>
            </a:r>
            <a:r>
              <a:rPr lang="en-US" sz="4265">
                <a:solidFill>
                  <a:srgbClr val="002060"/>
                </a:solidFill>
                <a:latin typeface="Times New Roman" panose="02020603050405020304" pitchFamily="18" charset="0"/>
                <a:cs typeface="Times New Roman" panose="02020603050405020304" pitchFamily="18" charset="0"/>
              </a:rPr>
              <a:t>. </a:t>
            </a:r>
          </a:p>
          <a:p>
            <a:pPr algn="ctr"/>
            <a:r>
              <a:rPr lang="en-US" sz="3735" b="1">
                <a:solidFill>
                  <a:schemeClr val="tx2"/>
                </a:solidFill>
                <a:latin typeface="Times New Roman" panose="02020603050405020304" pitchFamily="18" charset="0"/>
                <a:cs typeface="Times New Roman" panose="02020603050405020304" pitchFamily="18" charset="0"/>
              </a:rPr>
              <a:t>Nguyên tố hóa học fluorine có kí hiệu là :</a:t>
            </a:r>
            <a:endParaRPr lang="en-US" sz="3735" b="1" dirty="0">
              <a:solidFill>
                <a:schemeClr val="tx2"/>
              </a:solidFill>
              <a:latin typeface="Times New Roman" panose="02020603050405020304" pitchFamily="18" charset="0"/>
              <a:cs typeface="Times New Roman" panose="02020603050405020304"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Fl</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F</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8"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dirty="0" err="1">
                <a:solidFill>
                  <a:srgbClr val="002060"/>
                </a:solidFill>
                <a:latin typeface="Times New Roman" panose="02020603050405020304" pitchFamily="18" charset="0"/>
                <a:cs typeface="Times New Roman" panose="02020603050405020304" pitchFamily="18" charset="0"/>
              </a:rPr>
              <a:t>Câu</a:t>
            </a:r>
            <a:r>
              <a:rPr lang="en-US" sz="4265" dirty="0">
                <a:solidFill>
                  <a:srgbClr val="002060"/>
                </a:solidFill>
                <a:latin typeface="Times New Roman" panose="02020603050405020304" pitchFamily="18" charset="0"/>
                <a:cs typeface="Times New Roman" panose="02020603050405020304" pitchFamily="18" charset="0"/>
              </a:rPr>
              <a:t> </a:t>
            </a:r>
            <a:r>
              <a:rPr lang="en-US" sz="4265" dirty="0" err="1">
                <a:solidFill>
                  <a:srgbClr val="002060"/>
                </a:solidFill>
                <a:latin typeface="Times New Roman" panose="02020603050405020304" pitchFamily="18" charset="0"/>
                <a:cs typeface="Times New Roman" panose="02020603050405020304" pitchFamily="18" charset="0"/>
              </a:rPr>
              <a:t>hỏi</a:t>
            </a:r>
            <a:r>
              <a:rPr lang="en-US" sz="4265" dirty="0">
                <a:solidFill>
                  <a:srgbClr val="002060"/>
                </a:solidFill>
                <a:latin typeface="Times New Roman" panose="02020603050405020304" pitchFamily="18" charset="0"/>
                <a:cs typeface="Times New Roman" panose="02020603050405020304" pitchFamily="18" charset="0"/>
              </a:rPr>
              <a:t> 2 </a:t>
            </a:r>
            <a:r>
              <a:rPr lang="en-US" sz="4265">
                <a:solidFill>
                  <a:srgbClr val="002060"/>
                </a:solidFill>
                <a:latin typeface="Times New Roman" panose="02020603050405020304" pitchFamily="18" charset="0"/>
                <a:cs typeface="Times New Roman" panose="02020603050405020304" pitchFamily="18" charset="0"/>
              </a:rPr>
              <a:t>. </a:t>
            </a:r>
          </a:p>
          <a:p>
            <a:pPr algn="ctr"/>
            <a:r>
              <a:rPr lang="en-US" sz="4265">
                <a:solidFill>
                  <a:srgbClr val="002060"/>
                </a:solidFill>
                <a:latin typeface="Times New Roman" panose="02020603050405020304" pitchFamily="18" charset="0"/>
                <a:cs typeface="Times New Roman" panose="02020603050405020304" pitchFamily="18" charset="0"/>
              </a:rPr>
              <a:t>K là kí hiệu hóa học của nguyên tố nào sau đây ?</a:t>
            </a:r>
            <a:endParaRPr lang="en-US" sz="4265" dirty="0">
              <a:solidFill>
                <a:srgbClr val="002060"/>
              </a:solidFill>
              <a:latin typeface="Times New Roman" panose="02020603050405020304" pitchFamily="18" charset="0"/>
              <a:cs typeface="Times New Roman" panose="02020603050405020304"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Calcium</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8" name="Snip Diagonal Corner Rectangle 17"/>
          <p:cNvSpPr/>
          <p:nvPr/>
        </p:nvSpPr>
        <p:spPr>
          <a:xfrm>
            <a:off x="2003577" y="3184524"/>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Potassium ( Kali)</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 CÂU HỎI 3</a:t>
            </a:r>
          </a:p>
          <a:p>
            <a:pPr algn="ctr"/>
            <a:r>
              <a:rPr lang="en-US" sz="4265">
                <a:solidFill>
                  <a:srgbClr val="002060"/>
                </a:solidFill>
                <a:latin typeface="Times New Roman" panose="02020603050405020304" pitchFamily="18" charset="0"/>
                <a:cs typeface="Times New Roman" panose="02020603050405020304"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451304" y="207763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428703" y="4226590"/>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030753" y="1043944"/>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p:cNvSpPr txBox="1"/>
          <p:nvPr/>
        </p:nvSpPr>
        <p:spPr>
          <a:xfrm>
            <a:off x="7904823" y="3887757"/>
            <a:ext cx="3425126" cy="1323439"/>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CÂU HỎI 4</a:t>
            </a:r>
          </a:p>
          <a:p>
            <a:pPr algn="ctr"/>
            <a:r>
              <a:rPr lang="en-US" sz="4265">
                <a:solidFill>
                  <a:srgbClr val="002060"/>
                </a:solidFill>
                <a:latin typeface="Times New Roman" panose="02020603050405020304" pitchFamily="18" charset="0"/>
                <a:cs typeface="Times New Roman" panose="02020603050405020304"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a:t>
            </a:r>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GIAN</a:t>
            </a:r>
            <a:endParaRPr lang="en-US" sz="2135" b="1" dirty="0">
              <a:solidFill>
                <a:srgbClr val="FFFF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CÂU HỎI 5</a:t>
            </a:r>
          </a:p>
          <a:p>
            <a:pPr algn="ctr"/>
            <a:r>
              <a:rPr lang="en-US" sz="3200">
                <a:solidFill>
                  <a:srgbClr val="002060"/>
                </a:solidFill>
                <a:latin typeface="Times New Roman" panose="02020603050405020304" pitchFamily="18" charset="0"/>
                <a:cs typeface="Times New Roman" panose="02020603050405020304"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Muối Magnesium</a:t>
            </a:r>
          </a:p>
          <a:p>
            <a:pPr algn="ctr"/>
            <a:r>
              <a:rPr lang="en-US" sz="3200">
                <a:solidFill>
                  <a:schemeClr val="bg1"/>
                </a:solidFill>
                <a:latin typeface="Times New Roman" panose="02020603050405020304" pitchFamily="18" charset="0"/>
                <a:cs typeface="Times New Roman" panose="02020603050405020304"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a:t>
            </a:r>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GIAN</a:t>
            </a:r>
            <a:endParaRPr lang="en-US" sz="2135" b="1" dirty="0">
              <a:solidFill>
                <a:srgbClr val="FFFF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CÂU HỎI 6</a:t>
            </a:r>
          </a:p>
          <a:p>
            <a:pPr algn="ctr"/>
            <a:r>
              <a:rPr lang="en-US" sz="4265">
                <a:solidFill>
                  <a:srgbClr val="002060"/>
                </a:solidFill>
                <a:latin typeface="Times New Roman" panose="02020603050405020304" pitchFamily="18" charset="0"/>
                <a:cs typeface="Times New Roman" panose="02020603050405020304"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5"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5">
                <a:solidFill>
                  <a:srgbClr val="002060"/>
                </a:solidFill>
                <a:latin typeface="Times New Roman" panose="02020603050405020304" pitchFamily="18" charset="0"/>
                <a:cs typeface="Times New Roman" panose="02020603050405020304" pitchFamily="18" charset="0"/>
              </a:rPr>
              <a:t>CÂU HỎI 7</a:t>
            </a:r>
          </a:p>
          <a:p>
            <a:pPr algn="ctr"/>
            <a:r>
              <a:rPr lang="en-US" sz="3735">
                <a:solidFill>
                  <a:srgbClr val="002060"/>
                </a:solidFill>
                <a:latin typeface="Times New Roman" panose="02020603050405020304" pitchFamily="18" charset="0"/>
                <a:cs typeface="Times New Roman" panose="02020603050405020304"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
        <p:nvSpPr>
          <p:cNvPr id="3" name="5-Point Star 2"/>
          <p:cNvSpPr/>
          <p:nvPr/>
        </p:nvSpPr>
        <p:spPr>
          <a:xfrm>
            <a:off x="10714181" y="5809129"/>
            <a:ext cx="1474434" cy="6913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hlinkClick r:id="rId6" action="ppaction://hlinksldjump"/>
              </a:rPr>
              <a:t>S54</a:t>
            </a:r>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CÂU HỎI 8</a:t>
            </a:r>
          </a:p>
          <a:p>
            <a:pPr algn="ctr"/>
            <a:r>
              <a:rPr lang="en-US" sz="4265">
                <a:solidFill>
                  <a:srgbClr val="002060"/>
                </a:solidFill>
                <a:latin typeface="Times New Roman" panose="02020603050405020304" pitchFamily="18" charset="0"/>
                <a:cs typeface="Times New Roman" panose="02020603050405020304"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13716000"/>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3716000"/>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13716000"/>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13716000"/>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13716000"/>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13716000"/>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xygen, carbon, hydrogen, nitrogen, … là các nguyên tố hóa học tạo nên cơ  thể người. Vậy nguyên tố hóa học là gì? | VietJac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411" y="757509"/>
            <a:ext cx="7093130" cy="5395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3. Nguyên tố hóa học trang 18, 19, 20, 21 Khoa học tự nhiên 7 Chân trời  sáng tạo | SGK Khoa học tự nhiên 7 -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52" y="587829"/>
            <a:ext cx="5264330" cy="556477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7668442" y="991962"/>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2024743" y="2143126"/>
            <a:ext cx="7714571"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BÀI 3: NGUYÊN TỐ HÓA HỌC </a:t>
            </a:r>
            <a:endParaRPr lang="vi-VN" alt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460783"/>
            <a:ext cx="10197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849632" y="1690008"/>
            <a:ext cx="6779077"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latin typeface="Times New Roman" panose="02020603050405020304" pitchFamily="18" charset="0"/>
                <a:cs typeface="Times New Roman" panose="02020603050405020304" pitchFamily="18" charset="0"/>
              </a:rPr>
              <a:t>I. NGUYÊN TỐ HÓA HỌC </a:t>
            </a:r>
            <a:endParaRPr lang="vi-VN" sz="3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6828608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3924</Words>
  <Application>Microsoft Office PowerPoint</Application>
  <PresentationFormat>Widescreen</PresentationFormat>
  <Paragraphs>1007</Paragraphs>
  <Slides>68</Slides>
  <Notes>2</Notes>
  <HiddenSlides>2</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Arial (Body)</vt:lpstr>
      <vt:lpstr>Calibri</vt:lpstr>
      <vt:lpstr>Calibri Light</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mai nguyễn</cp:lastModifiedBy>
  <cp:revision>58</cp:revision>
  <dcterms:created xsi:type="dcterms:W3CDTF">2022-09-18T03:23:00Z</dcterms:created>
  <dcterms:modified xsi:type="dcterms:W3CDTF">2025-09-23T15:39:28Z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251A256B59124650A67620FC38E7E554</vt:lpwstr>
  </property>
  <property fmtid="{D5CDD505-2E9C-101B-9397-08002B2CF9AE}" pid="3" name="KSOProductBuildVer">
    <vt:lpwstr>1033-11.2.0.11306</vt:lpwstr>
  </property>
</Properties>
</file>