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67" r:id="rId2"/>
    <p:sldId id="321" r:id="rId3"/>
    <p:sldId id="256" r:id="rId4"/>
    <p:sldId id="322" r:id="rId5"/>
    <p:sldId id="260" r:id="rId6"/>
    <p:sldId id="304" r:id="rId7"/>
    <p:sldId id="307" r:id="rId8"/>
    <p:sldId id="299" r:id="rId9"/>
    <p:sldId id="308" r:id="rId10"/>
    <p:sldId id="276" r:id="rId11"/>
    <p:sldId id="277" r:id="rId12"/>
    <p:sldId id="273" r:id="rId13"/>
    <p:sldId id="300" r:id="rId14"/>
    <p:sldId id="298" r:id="rId15"/>
    <p:sldId id="309" r:id="rId16"/>
    <p:sldId id="311" r:id="rId17"/>
    <p:sldId id="262" r:id="rId18"/>
    <p:sldId id="313" r:id="rId19"/>
    <p:sldId id="314" r:id="rId20"/>
    <p:sldId id="284" r:id="rId21"/>
    <p:sldId id="317" r:id="rId22"/>
    <p:sldId id="318" r:id="rId23"/>
    <p:sldId id="283" r:id="rId24"/>
    <p:sldId id="285" r:id="rId25"/>
    <p:sldId id="26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68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VNI-Cooper" pitchFamily="2" charset="0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BF0"/>
    <a:srgbClr val="60699E"/>
    <a:srgbClr val="606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48619-66FB-402D-A815-C002C42BE7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4E2A3-3677-431D-91DC-FE7BC852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2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4E2A3-3677-431D-91DC-FE7BC8524F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02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4E2A3-3677-431D-91DC-FE7BC8524F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5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41.svg"/><Relationship Id="rId12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41.svg"/><Relationship Id="rId12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7" Type="http://schemas.openxmlformats.org/officeDocument/2006/relationships/image" Target="../media/image41.svg"/><Relationship Id="rId12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jpeg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30.svg"/><Relationship Id="rId15" Type="http://schemas.openxmlformats.org/officeDocument/2006/relationships/image" Target="../media/image35.png"/><Relationship Id="rId10" Type="http://schemas.openxmlformats.org/officeDocument/2006/relationships/image" Target="../media/image15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1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1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7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37.sv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9.svg"/><Relationship Id="rId3" Type="http://schemas.openxmlformats.org/officeDocument/2006/relationships/image" Target="../media/image14.svg"/><Relationship Id="rId7" Type="http://schemas.openxmlformats.org/officeDocument/2006/relationships/image" Target="../media/image4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1.svg"/><Relationship Id="rId10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11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85.svg"/><Relationship Id="rId12" Type="http://schemas.openxmlformats.org/officeDocument/2006/relationships/slide" Target="slide2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89.sv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82.svg"/><Relationship Id="rId9" Type="http://schemas.openxmlformats.org/officeDocument/2006/relationships/image" Target="../media/image8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9.png"/><Relationship Id="rId18" Type="http://schemas.openxmlformats.org/officeDocument/2006/relationships/image" Target="../media/image61.png"/><Relationship Id="rId26" Type="http://schemas.openxmlformats.org/officeDocument/2006/relationships/image" Target="../media/image66.png"/><Relationship Id="rId3" Type="http://schemas.openxmlformats.org/officeDocument/2006/relationships/image" Target="../media/image55.png"/><Relationship Id="rId21" Type="http://schemas.openxmlformats.org/officeDocument/2006/relationships/image" Target="../media/image89.svg"/><Relationship Id="rId7" Type="http://schemas.openxmlformats.org/officeDocument/2006/relationships/image" Target="../media/image57.png"/><Relationship Id="rId12" Type="http://schemas.openxmlformats.org/officeDocument/2006/relationships/image" Target="../media/image48.png"/><Relationship Id="rId17" Type="http://schemas.openxmlformats.org/officeDocument/2006/relationships/image" Target="../media/image85.svg"/><Relationship Id="rId25" Type="http://schemas.openxmlformats.org/officeDocument/2006/relationships/image" Target="../media/image65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29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svg"/><Relationship Id="rId11" Type="http://schemas.openxmlformats.org/officeDocument/2006/relationships/image" Target="../media/image60.png"/><Relationship Id="rId24" Type="http://schemas.openxmlformats.org/officeDocument/2006/relationships/image" Target="../media/image64.png"/><Relationship Id="rId32" Type="http://schemas.openxmlformats.org/officeDocument/2006/relationships/image" Target="../media/image67.png"/><Relationship Id="rId5" Type="http://schemas.openxmlformats.org/officeDocument/2006/relationships/image" Target="../media/image56.png"/><Relationship Id="rId15" Type="http://schemas.openxmlformats.org/officeDocument/2006/relationships/image" Target="../media/image50.png"/><Relationship Id="rId23" Type="http://schemas.openxmlformats.org/officeDocument/2006/relationships/image" Target="../media/image63.png"/><Relationship Id="rId28" Type="http://schemas.openxmlformats.org/officeDocument/2006/relationships/slide" Target="slide29.xml"/><Relationship Id="rId10" Type="http://schemas.openxmlformats.org/officeDocument/2006/relationships/image" Target="../media/image98.svg"/><Relationship Id="rId19" Type="http://schemas.openxmlformats.org/officeDocument/2006/relationships/image" Target="../media/image101.svg"/><Relationship Id="rId31" Type="http://schemas.openxmlformats.org/officeDocument/2006/relationships/slide" Target="slide32.xml"/><Relationship Id="rId4" Type="http://schemas.openxmlformats.org/officeDocument/2006/relationships/image" Target="../media/image92.svg"/><Relationship Id="rId9" Type="http://schemas.openxmlformats.org/officeDocument/2006/relationships/image" Target="../media/image59.png"/><Relationship Id="rId14" Type="http://schemas.openxmlformats.org/officeDocument/2006/relationships/image" Target="../media/image82.svg"/><Relationship Id="rId22" Type="http://schemas.openxmlformats.org/officeDocument/2006/relationships/image" Target="../media/image62.png"/><Relationship Id="rId27" Type="http://schemas.openxmlformats.org/officeDocument/2006/relationships/slide" Target="slide28.xml"/><Relationship Id="rId30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microsoft.com/office/2007/relationships/media" Target="../media/media3.mp3"/><Relationship Id="rId7" Type="http://schemas.openxmlformats.org/officeDocument/2006/relationships/image" Target="../media/image69.png"/><Relationship Id="rId12" Type="http://schemas.openxmlformats.org/officeDocument/2006/relationships/image" Target="../media/image11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0.png"/><Relationship Id="rId4" Type="http://schemas.openxmlformats.org/officeDocument/2006/relationships/audio" Target="../media/media3.mp3"/><Relationship Id="rId9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110.svg"/><Relationship Id="rId12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7.xml"/><Relationship Id="rId4" Type="http://schemas.openxmlformats.org/officeDocument/2006/relationships/audio" Target="../media/media3.mp3"/><Relationship Id="rId9" Type="http://schemas.openxmlformats.org/officeDocument/2006/relationships/image" Target="../media/image113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3.sv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media" Target="../media/media3.mp3"/><Relationship Id="rId7" Type="http://schemas.openxmlformats.org/officeDocument/2006/relationships/image" Target="../media/image70.png"/><Relationship Id="rId12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7.xml"/><Relationship Id="rId11" Type="http://schemas.openxmlformats.org/officeDocument/2006/relationships/image" Target="../media/image113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1.png"/><Relationship Id="rId4" Type="http://schemas.openxmlformats.org/officeDocument/2006/relationships/audio" Target="../media/media3.mp3"/><Relationship Id="rId9" Type="http://schemas.openxmlformats.org/officeDocument/2006/relationships/image" Target="../media/image11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110.svg"/><Relationship Id="rId12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7.xml"/><Relationship Id="rId4" Type="http://schemas.openxmlformats.org/officeDocument/2006/relationships/audio" Target="../media/media3.mp3"/><Relationship Id="rId9" Type="http://schemas.openxmlformats.org/officeDocument/2006/relationships/image" Target="../media/image1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microsoft.com/office/2007/relationships/media" Target="../media/media3.mp3"/><Relationship Id="rId7" Type="http://schemas.openxmlformats.org/officeDocument/2006/relationships/image" Target="../media/image69.png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slide" Target="slide2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3.svg"/><Relationship Id="rId4" Type="http://schemas.openxmlformats.org/officeDocument/2006/relationships/audio" Target="../media/media3.mp3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74371" y="2673139"/>
            <a:ext cx="2347546" cy="6281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024180" y="7716766"/>
            <a:ext cx="5878857" cy="28512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79988" flipH="1">
            <a:off x="13087618" y="7047022"/>
            <a:ext cx="1272122" cy="22665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" y="5622165"/>
            <a:ext cx="2971800" cy="39038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25163" y="7716766"/>
            <a:ext cx="5878857" cy="2851246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94381" y="1328774"/>
            <a:ext cx="1508167" cy="1340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pic>
        <p:nvPicPr>
          <p:cNvPr id="14" name="Picture 13" descr="Diagram&#10;&#10;Description automatically generated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5"/>
          <a:stretch/>
        </p:blipFill>
        <p:spPr>
          <a:xfrm>
            <a:off x="139164" y="2245662"/>
            <a:ext cx="5978523" cy="6708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52324" y="2437462"/>
            <a:ext cx="115824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1977 ở Cuba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đăng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Alexandria,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bảy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5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đăng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III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đăng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Alexandria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Lạp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110m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tháp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Giza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bấy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1303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sụp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524" y="834090"/>
            <a:ext cx="17221200" cy="86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200" b="1" dirty="0">
                <a:solidFill>
                  <a:srgbClr val="FF0000"/>
                </a:solidFill>
              </a:rPr>
              <a:t>V</a:t>
            </a:r>
            <a:r>
              <a:rPr lang="vi-VN" sz="4200" b="1" dirty="0" smtClean="0">
                <a:solidFill>
                  <a:srgbClr val="FF0000"/>
                </a:solidFill>
              </a:rPr>
              <a:t>ẻ </a:t>
            </a:r>
            <a:r>
              <a:rPr lang="vi-VN" sz="4200" b="1" dirty="0">
                <a:solidFill>
                  <a:srgbClr val="FF0000"/>
                </a:solidFill>
              </a:rPr>
              <a:t>đẹp di tích trong thiết kế tem thư bưu </a:t>
            </a:r>
            <a:r>
              <a:rPr lang="vi-VN" sz="4200" b="1" dirty="0" smtClean="0">
                <a:solidFill>
                  <a:srgbClr val="FF0000"/>
                </a:solidFill>
              </a:rPr>
              <a:t>chính</a:t>
            </a:r>
            <a:endParaRPr lang="en-US" sz="4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2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pic>
        <p:nvPicPr>
          <p:cNvPr id="14" name="Picture 13" descr="Diagram&#10;&#10;Description automatically generated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8" t="649" r="-545" b="-649"/>
          <a:stretch/>
        </p:blipFill>
        <p:spPr>
          <a:xfrm>
            <a:off x="532303" y="2748609"/>
            <a:ext cx="6097097" cy="6708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1103" y="3056482"/>
            <a:ext cx="115824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 bưu chính in năm 1984 ở Pakistan thể hiện pháo đài </a:t>
            </a:r>
            <a:r>
              <a:rPr lang="vi-VN" sz="3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Lahore</a:t>
            </a:r>
            <a:r>
              <a:rPr lang="en-US" sz="3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b="1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Pháo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mái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vòm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móng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ngựa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cẩm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thạch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tráng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endParaRPr lang="en-US" sz="3500" b="1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2/1981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pháo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Lahore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UNESCO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5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910" y="1166541"/>
            <a:ext cx="17221200" cy="86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200" b="1" dirty="0">
                <a:solidFill>
                  <a:srgbClr val="FF0000"/>
                </a:solidFill>
              </a:rPr>
              <a:t>V</a:t>
            </a:r>
            <a:r>
              <a:rPr lang="vi-VN" sz="4200" b="1" dirty="0" smtClean="0">
                <a:solidFill>
                  <a:srgbClr val="FF0000"/>
                </a:solidFill>
              </a:rPr>
              <a:t>ẻ </a:t>
            </a:r>
            <a:r>
              <a:rPr lang="vi-VN" sz="4200" b="1" dirty="0">
                <a:solidFill>
                  <a:srgbClr val="FF0000"/>
                </a:solidFill>
              </a:rPr>
              <a:t>đẹp di tích trong thiết kế tem thư bưu </a:t>
            </a:r>
            <a:r>
              <a:rPr lang="vi-VN" sz="4200" b="1" dirty="0" smtClean="0">
                <a:solidFill>
                  <a:srgbClr val="FF0000"/>
                </a:solidFill>
              </a:rPr>
              <a:t>chính</a:t>
            </a:r>
            <a:endParaRPr lang="en-US" sz="4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pic>
        <p:nvPicPr>
          <p:cNvPr id="23" name="Picture 22" descr="A picture containing text, farm machine&#10;&#10;Description automatically generated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28" y="1712655"/>
            <a:ext cx="7956553" cy="4571190"/>
          </a:xfrm>
          <a:prstGeom prst="rect">
            <a:avLst/>
          </a:prstGeom>
        </p:spPr>
      </p:pic>
      <p:pic>
        <p:nvPicPr>
          <p:cNvPr id="25" name="Picture 24" descr="A picture containing diagram&#10;&#10;Description automatically generated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305300"/>
            <a:ext cx="8425928" cy="55995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26789" y="629081"/>
            <a:ext cx="12108411" cy="877163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Một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 tem </a:t>
            </a:r>
            <a:r>
              <a:rPr lang="en-US" sz="4800" b="1" dirty="0" err="1">
                <a:solidFill>
                  <a:srgbClr val="FF0000"/>
                </a:solidFill>
              </a:rPr>
              <a:t>bưu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chính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thể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hiện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vẻ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đẹp</a:t>
            </a:r>
            <a:r>
              <a:rPr lang="en-US" sz="4800" b="1" dirty="0">
                <a:solidFill>
                  <a:srgbClr val="FF0000"/>
                </a:solidFill>
              </a:rPr>
              <a:t> di </a:t>
            </a:r>
            <a:r>
              <a:rPr lang="en-US" sz="4800" b="1" dirty="0" err="1">
                <a:solidFill>
                  <a:srgbClr val="FF0000"/>
                </a:solidFill>
              </a:rPr>
              <a:t>tích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2702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637565" y="3387029"/>
            <a:ext cx="440871" cy="195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95600" y="190500"/>
            <a:ext cx="12108411" cy="877163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Một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 tem </a:t>
            </a:r>
            <a:r>
              <a:rPr lang="en-US" sz="4800" b="1" dirty="0" err="1">
                <a:solidFill>
                  <a:srgbClr val="FF0000"/>
                </a:solidFill>
              </a:rPr>
              <a:t>bưu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chính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thể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hiện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vẻ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đẹp</a:t>
            </a:r>
            <a:r>
              <a:rPr lang="en-US" sz="4800" b="1" dirty="0">
                <a:solidFill>
                  <a:srgbClr val="FF0000"/>
                </a:solidFill>
              </a:rPr>
              <a:t> di </a:t>
            </a:r>
            <a:r>
              <a:rPr lang="en-US" sz="4800" b="1" dirty="0" err="1">
                <a:solidFill>
                  <a:srgbClr val="FF0000"/>
                </a:solidFill>
              </a:rPr>
              <a:t>tích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45" y="5408460"/>
            <a:ext cx="8998998" cy="4878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045" y="1328828"/>
            <a:ext cx="6123324" cy="8008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189214"/>
            <a:ext cx="6400800" cy="42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19100"/>
            <a:ext cx="13944600" cy="9601200"/>
          </a:xfrm>
          <a:prstGeom prst="rect">
            <a:avLst/>
          </a:prstGeom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5400" y="-212992"/>
            <a:ext cx="1508167" cy="13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9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6611" y="-532361"/>
            <a:ext cx="2010070" cy="2010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63349" y="-477950"/>
            <a:ext cx="955901" cy="9559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64996" y="8283484"/>
            <a:ext cx="718467" cy="9559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00618" y="8462947"/>
            <a:ext cx="483251" cy="64295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62525" y="1606395"/>
            <a:ext cx="642953" cy="642953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grpSp>
        <p:nvGrpSpPr>
          <p:cNvPr id="20" name="Group 6"/>
          <p:cNvGrpSpPr/>
          <p:nvPr/>
        </p:nvGrpSpPr>
        <p:grpSpPr>
          <a:xfrm>
            <a:off x="732544" y="1956061"/>
            <a:ext cx="9055173" cy="1414636"/>
            <a:chOff x="0" y="0"/>
            <a:chExt cx="22719807" cy="21446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Freeform 7"/>
            <p:cNvSpPr/>
            <p:nvPr/>
          </p:nvSpPr>
          <p:spPr>
            <a:xfrm>
              <a:off x="0" y="-4073"/>
              <a:ext cx="22726197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5" name="TextBox 24"/>
          <p:cNvSpPr txBox="1"/>
          <p:nvPr/>
        </p:nvSpPr>
        <p:spPr>
          <a:xfrm>
            <a:off x="732545" y="1907062"/>
            <a:ext cx="9055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Phác hình mô phỏng hình di tích để trang trí.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6"/>
          <p:cNvGrpSpPr/>
          <p:nvPr/>
        </p:nvGrpSpPr>
        <p:grpSpPr>
          <a:xfrm>
            <a:off x="723446" y="3722686"/>
            <a:ext cx="9064272" cy="1414636"/>
            <a:chOff x="0" y="0"/>
            <a:chExt cx="22719807" cy="21446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5" name="Freeform 7"/>
            <p:cNvSpPr/>
            <p:nvPr/>
          </p:nvSpPr>
          <p:spPr>
            <a:xfrm>
              <a:off x="0" y="-4073"/>
              <a:ext cx="22726197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9" name="TextBox 38"/>
          <p:cNvSpPr txBox="1"/>
          <p:nvPr/>
        </p:nvSpPr>
        <p:spPr>
          <a:xfrm>
            <a:off x="732544" y="3968007"/>
            <a:ext cx="93348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Kẻ chữ các thông tin trên tem.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6"/>
          <p:cNvGrpSpPr/>
          <p:nvPr/>
        </p:nvGrpSpPr>
        <p:grpSpPr>
          <a:xfrm>
            <a:off x="701837" y="5414398"/>
            <a:ext cx="9085882" cy="1414636"/>
            <a:chOff x="0" y="0"/>
            <a:chExt cx="22719807" cy="21446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1" name="Freeform 7"/>
            <p:cNvSpPr/>
            <p:nvPr/>
          </p:nvSpPr>
          <p:spPr>
            <a:xfrm>
              <a:off x="0" y="-4073"/>
              <a:ext cx="22726197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5" name="TextBox 44"/>
          <p:cNvSpPr txBox="1"/>
          <p:nvPr/>
        </p:nvSpPr>
        <p:spPr>
          <a:xfrm>
            <a:off x="707412" y="5618032"/>
            <a:ext cx="9359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màu vào hình và chữ.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6"/>
          <p:cNvGrpSpPr/>
          <p:nvPr/>
        </p:nvGrpSpPr>
        <p:grpSpPr>
          <a:xfrm>
            <a:off x="690463" y="7085975"/>
            <a:ext cx="9097255" cy="1414636"/>
            <a:chOff x="0" y="0"/>
            <a:chExt cx="22719807" cy="21446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Freeform 7"/>
            <p:cNvSpPr/>
            <p:nvPr/>
          </p:nvSpPr>
          <p:spPr>
            <a:xfrm>
              <a:off x="0" y="-4073"/>
              <a:ext cx="22726197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50"/>
          <p:cNvSpPr txBox="1"/>
          <p:nvPr/>
        </p:nvSpPr>
        <p:spPr>
          <a:xfrm>
            <a:off x="701837" y="7309744"/>
            <a:ext cx="111887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sản phẩm.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0484F-ED92-B0B0-B024-DBBC5ECAB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853" y="5670417"/>
            <a:ext cx="2906558" cy="3438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E6712-777E-720A-F974-95490EBBCC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340" y="2058896"/>
            <a:ext cx="2876071" cy="347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7D9994-DB77-8B91-D988-B209F99BC7AF}"/>
              </a:ext>
            </a:extLst>
          </p:cNvPr>
          <p:cNvSpPr txBox="1"/>
          <p:nvPr/>
        </p:nvSpPr>
        <p:spPr>
          <a:xfrm>
            <a:off x="9937361" y="4774240"/>
            <a:ext cx="1671182" cy="763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5C5FA4-E0BC-349F-B9F6-8292DB9DBA7D}"/>
              </a:ext>
            </a:extLst>
          </p:cNvPr>
          <p:cNvSpPr txBox="1"/>
          <p:nvPr/>
        </p:nvSpPr>
        <p:spPr>
          <a:xfrm>
            <a:off x="13850879" y="4837244"/>
            <a:ext cx="1671182" cy="763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8321E-699A-CABA-B2D4-FCA2A7565E73}"/>
              </a:ext>
            </a:extLst>
          </p:cNvPr>
          <p:cNvSpPr txBox="1"/>
          <p:nvPr/>
        </p:nvSpPr>
        <p:spPr>
          <a:xfrm>
            <a:off x="9937361" y="8378763"/>
            <a:ext cx="1671182" cy="763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F3C1A5-943D-9125-DDEF-5E455D9CECAA}"/>
              </a:ext>
            </a:extLst>
          </p:cNvPr>
          <p:cNvSpPr txBox="1"/>
          <p:nvPr/>
        </p:nvSpPr>
        <p:spPr>
          <a:xfrm>
            <a:off x="13826318" y="8378763"/>
            <a:ext cx="1671182" cy="763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3FA96B76-37B8-21D1-489D-CB1129B71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583265"/>
              </p:ext>
            </p:extLst>
          </p:nvPr>
        </p:nvGraphicFramePr>
        <p:xfrm>
          <a:off x="2280037" y="9239385"/>
          <a:ext cx="1263495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8738">
                  <a:extLst>
                    <a:ext uri="{9D8B030D-6E8A-4147-A177-3AD203B41FA5}">
                      <a16:colId xmlns:a16="http://schemas.microsoft.com/office/drawing/2014/main" val="1868439826"/>
                    </a:ext>
                  </a:extLst>
                </a:gridCol>
                <a:gridCol w="3158738">
                  <a:extLst>
                    <a:ext uri="{9D8B030D-6E8A-4147-A177-3AD203B41FA5}">
                      <a16:colId xmlns:a16="http://schemas.microsoft.com/office/drawing/2014/main" val="4015855809"/>
                    </a:ext>
                  </a:extLst>
                </a:gridCol>
                <a:gridCol w="3158738">
                  <a:extLst>
                    <a:ext uri="{9D8B030D-6E8A-4147-A177-3AD203B41FA5}">
                      <a16:colId xmlns:a16="http://schemas.microsoft.com/office/drawing/2014/main" val="1831085576"/>
                    </a:ext>
                  </a:extLst>
                </a:gridCol>
                <a:gridCol w="3158738">
                  <a:extLst>
                    <a:ext uri="{9D8B030D-6E8A-4147-A177-3AD203B41FA5}">
                      <a16:colId xmlns:a16="http://schemas.microsoft.com/office/drawing/2014/main" val="153458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4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1-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4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2 -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4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3 -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4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4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C</a:t>
                      </a:r>
                      <a:endParaRPr lang="en-US" sz="4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165219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FEBCE6-1683-28B9-F0F9-DCA33DF46E15}"/>
              </a:ext>
            </a:extLst>
          </p:cNvPr>
          <p:cNvCxnSpPr/>
          <p:nvPr/>
        </p:nvCxnSpPr>
        <p:spPr>
          <a:xfrm>
            <a:off x="10439400" y="567386"/>
            <a:ext cx="0" cy="7455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1A0B7FA-F29D-9308-F51E-7F1E0236F54A}"/>
              </a:ext>
            </a:extLst>
          </p:cNvPr>
          <p:cNvSpPr txBox="1"/>
          <p:nvPr/>
        </p:nvSpPr>
        <p:spPr>
          <a:xfrm>
            <a:off x="4569568" y="1068376"/>
            <a:ext cx="23546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CỘT A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6FDBD7-0C19-8826-4A54-B0BBA0090542}"/>
              </a:ext>
            </a:extLst>
          </p:cNvPr>
          <p:cNvSpPr txBox="1"/>
          <p:nvPr/>
        </p:nvSpPr>
        <p:spPr>
          <a:xfrm>
            <a:off x="13405395" y="1221674"/>
            <a:ext cx="22918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CỘT B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2" name="Picture 31" descr="A picture containing whiteboard&#10;&#10;Description automatically generated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5" t="11612" r="4494" b="15525"/>
          <a:stretch/>
        </p:blipFill>
        <p:spPr>
          <a:xfrm>
            <a:off x="11065465" y="5834372"/>
            <a:ext cx="2951225" cy="3307613"/>
          </a:xfrm>
          <a:prstGeom prst="rect">
            <a:avLst/>
          </a:prstGeom>
        </p:spPr>
      </p:pic>
      <p:pic>
        <p:nvPicPr>
          <p:cNvPr id="33" name="Picture 32" descr="A picture containing whiteboard&#10;&#10;Description automatically generated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1" t="50738" r="48130" b="8037"/>
          <a:stretch/>
        </p:blipFill>
        <p:spPr>
          <a:xfrm>
            <a:off x="11070484" y="2103477"/>
            <a:ext cx="2847784" cy="346854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962400" y="105721"/>
            <a:ext cx="110674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5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 </a:t>
            </a:r>
            <a:r>
              <a:rPr lang="nl-NL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 tem bưu chính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3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6611" y="-532361"/>
            <a:ext cx="2010070" cy="2010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5509" y="4905903"/>
            <a:ext cx="922846" cy="9228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63349" y="-477950"/>
            <a:ext cx="955901" cy="9559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5733" y="9770149"/>
            <a:ext cx="955901" cy="9559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06159" y="9053000"/>
            <a:ext cx="682476" cy="6824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98716" y="4802079"/>
            <a:ext cx="682476" cy="68247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720915" y="472674"/>
            <a:ext cx="110674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5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 </a:t>
            </a:r>
            <a:r>
              <a:rPr lang="nl-NL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 tem bưu chính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picture containing whiteboard&#10;&#10;Description automatically generate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1" t="3249" r="48598" b="56982"/>
          <a:stretch/>
        </p:blipFill>
        <p:spPr>
          <a:xfrm>
            <a:off x="5609842" y="1878726"/>
            <a:ext cx="2992581" cy="3672893"/>
          </a:xfrm>
          <a:prstGeom prst="rect">
            <a:avLst/>
          </a:prstGeom>
        </p:spPr>
      </p:pic>
      <p:pic>
        <p:nvPicPr>
          <p:cNvPr id="10" name="Picture 9" descr="A picture containing whiteboard&#10;&#10;Description automatically generate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50504" r="71039" b="7867"/>
          <a:stretch/>
        </p:blipFill>
        <p:spPr>
          <a:xfrm>
            <a:off x="5557886" y="6058251"/>
            <a:ext cx="3096491" cy="3844637"/>
          </a:xfrm>
          <a:prstGeom prst="rect">
            <a:avLst/>
          </a:prstGeom>
        </p:spPr>
      </p:pic>
      <p:pic>
        <p:nvPicPr>
          <p:cNvPr id="11" name="Picture 10" descr="A picture containing whiteboard&#10;&#10;Description automatically generate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1" t="50738" r="48130" b="8037"/>
          <a:stretch/>
        </p:blipFill>
        <p:spPr>
          <a:xfrm>
            <a:off x="14585372" y="1829731"/>
            <a:ext cx="3054927" cy="3739206"/>
          </a:xfrm>
          <a:prstGeom prst="rect">
            <a:avLst/>
          </a:prstGeom>
        </p:spPr>
      </p:pic>
      <p:pic>
        <p:nvPicPr>
          <p:cNvPr id="14" name="Picture 13" descr="A picture containing whiteboard&#10;&#10;Description automatically generate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5" t="5072" r="4494" b="9684"/>
          <a:stretch/>
        </p:blipFill>
        <p:spPr>
          <a:xfrm>
            <a:off x="14585372" y="6181869"/>
            <a:ext cx="3207327" cy="3752555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>
            <a:off x="167381" y="2242939"/>
            <a:ext cx="5442461" cy="2371340"/>
            <a:chOff x="0" y="0"/>
            <a:chExt cx="22719807" cy="21446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" name="Freeform 7"/>
            <p:cNvSpPr/>
            <p:nvPr/>
          </p:nvSpPr>
          <p:spPr>
            <a:xfrm>
              <a:off x="0" y="-4073"/>
              <a:ext cx="22726197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" name="Group 13"/>
          <p:cNvGrpSpPr/>
          <p:nvPr/>
        </p:nvGrpSpPr>
        <p:grpSpPr>
          <a:xfrm>
            <a:off x="167381" y="2862358"/>
            <a:ext cx="987894" cy="1076916"/>
            <a:chOff x="0" y="0"/>
            <a:chExt cx="4756312" cy="1940372"/>
          </a:xfrm>
        </p:grpSpPr>
        <p:sp>
          <p:nvSpPr>
            <p:cNvPr id="22" name="Freeform 14"/>
            <p:cNvSpPr/>
            <p:nvPr/>
          </p:nvSpPr>
          <p:spPr>
            <a:xfrm>
              <a:off x="0" y="-4073"/>
              <a:ext cx="4762702" cy="1946975"/>
            </a:xfrm>
            <a:custGeom>
              <a:avLst/>
              <a:gdLst/>
              <a:ahLst/>
              <a:cxnLst/>
              <a:rect l="l" t="t" r="r" b="b"/>
              <a:pathLst>
                <a:path w="4762702" h="1946975">
                  <a:moveTo>
                    <a:pt x="4134925" y="1892497"/>
                  </a:moveTo>
                  <a:cubicBezTo>
                    <a:pt x="4134925" y="1892497"/>
                    <a:pt x="3404050" y="1946975"/>
                    <a:pt x="2819782" y="1944354"/>
                  </a:cubicBezTo>
                  <a:cubicBezTo>
                    <a:pt x="1996970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51727" y="15681"/>
                    <a:pt x="2516384" y="7673"/>
                  </a:cubicBezTo>
                  <a:cubicBezTo>
                    <a:pt x="3185122" y="0"/>
                    <a:pt x="3901856" y="6979"/>
                    <a:pt x="3901856" y="6979"/>
                  </a:cubicBezTo>
                  <a:cubicBezTo>
                    <a:pt x="4270163" y="14458"/>
                    <a:pt x="4408423" y="42638"/>
                    <a:pt x="4606163" y="165219"/>
                  </a:cubicBezTo>
                  <a:cubicBezTo>
                    <a:pt x="4757180" y="258836"/>
                    <a:pt x="4762702" y="476157"/>
                    <a:pt x="4753562" y="1246581"/>
                  </a:cubicBezTo>
                  <a:lnTo>
                    <a:pt x="4753562" y="1246590"/>
                  </a:lnTo>
                  <a:cubicBezTo>
                    <a:pt x="4753561" y="1693848"/>
                    <a:pt x="4710777" y="1842435"/>
                    <a:pt x="4134925" y="1892497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23" name="TextBox 15"/>
          <p:cNvSpPr txBox="1"/>
          <p:nvPr/>
        </p:nvSpPr>
        <p:spPr>
          <a:xfrm>
            <a:off x="235685" y="3150475"/>
            <a:ext cx="920917" cy="54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68915" y="2547394"/>
            <a:ext cx="4158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Phác hình mô phỏng hình di tích để trang trí.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6"/>
          <p:cNvGrpSpPr/>
          <p:nvPr/>
        </p:nvGrpSpPr>
        <p:grpSpPr>
          <a:xfrm>
            <a:off x="9195953" y="2233919"/>
            <a:ext cx="5384091" cy="2385962"/>
            <a:chOff x="1217619" y="-4073"/>
            <a:chExt cx="21508576" cy="215128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4" name="Freeform 7"/>
            <p:cNvSpPr/>
            <p:nvPr/>
          </p:nvSpPr>
          <p:spPr>
            <a:xfrm>
              <a:off x="1217619" y="-4073"/>
              <a:ext cx="21508576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13"/>
          <p:cNvGrpSpPr/>
          <p:nvPr/>
        </p:nvGrpSpPr>
        <p:grpSpPr>
          <a:xfrm>
            <a:off x="9195953" y="2754223"/>
            <a:ext cx="987894" cy="1076916"/>
            <a:chOff x="0" y="0"/>
            <a:chExt cx="4756312" cy="1940372"/>
          </a:xfrm>
        </p:grpSpPr>
        <p:sp>
          <p:nvSpPr>
            <p:cNvPr id="36" name="Freeform 14"/>
            <p:cNvSpPr/>
            <p:nvPr/>
          </p:nvSpPr>
          <p:spPr>
            <a:xfrm>
              <a:off x="0" y="-4073"/>
              <a:ext cx="4762702" cy="1946975"/>
            </a:xfrm>
            <a:custGeom>
              <a:avLst/>
              <a:gdLst/>
              <a:ahLst/>
              <a:cxnLst/>
              <a:rect l="l" t="t" r="r" b="b"/>
              <a:pathLst>
                <a:path w="4762702" h="1946975">
                  <a:moveTo>
                    <a:pt x="4134925" y="1892497"/>
                  </a:moveTo>
                  <a:cubicBezTo>
                    <a:pt x="4134925" y="1892497"/>
                    <a:pt x="3404050" y="1946975"/>
                    <a:pt x="2819782" y="1944354"/>
                  </a:cubicBezTo>
                  <a:cubicBezTo>
                    <a:pt x="1996970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51727" y="15681"/>
                    <a:pt x="2516384" y="7673"/>
                  </a:cubicBezTo>
                  <a:cubicBezTo>
                    <a:pt x="3185122" y="0"/>
                    <a:pt x="3901856" y="6979"/>
                    <a:pt x="3901856" y="6979"/>
                  </a:cubicBezTo>
                  <a:cubicBezTo>
                    <a:pt x="4270163" y="14458"/>
                    <a:pt x="4408423" y="42638"/>
                    <a:pt x="4606163" y="165219"/>
                  </a:cubicBezTo>
                  <a:cubicBezTo>
                    <a:pt x="4757180" y="258836"/>
                    <a:pt x="4762702" y="476157"/>
                    <a:pt x="4753562" y="1246581"/>
                  </a:cubicBezTo>
                  <a:lnTo>
                    <a:pt x="4753562" y="1246590"/>
                  </a:lnTo>
                  <a:cubicBezTo>
                    <a:pt x="4753561" y="1693848"/>
                    <a:pt x="4710777" y="1842435"/>
                    <a:pt x="4134925" y="1892497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37" name="TextBox 15"/>
          <p:cNvSpPr txBox="1"/>
          <p:nvPr/>
        </p:nvSpPr>
        <p:spPr>
          <a:xfrm>
            <a:off x="9237420" y="3225661"/>
            <a:ext cx="920917" cy="54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vi-VN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38954" y="2692517"/>
            <a:ext cx="4246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Vẽ màu vào hình và chữ.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6"/>
          <p:cNvGrpSpPr/>
          <p:nvPr/>
        </p:nvGrpSpPr>
        <p:grpSpPr>
          <a:xfrm>
            <a:off x="9265129" y="6878667"/>
            <a:ext cx="5384091" cy="2385962"/>
            <a:chOff x="1217619" y="-4073"/>
            <a:chExt cx="21508576" cy="215128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6" name="Freeform 7"/>
            <p:cNvSpPr/>
            <p:nvPr/>
          </p:nvSpPr>
          <p:spPr>
            <a:xfrm>
              <a:off x="1217619" y="-4073"/>
              <a:ext cx="21508576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7" name="Group 13"/>
          <p:cNvGrpSpPr/>
          <p:nvPr/>
        </p:nvGrpSpPr>
        <p:grpSpPr>
          <a:xfrm>
            <a:off x="9265129" y="7398971"/>
            <a:ext cx="987894" cy="1076916"/>
            <a:chOff x="0" y="0"/>
            <a:chExt cx="4756312" cy="1940372"/>
          </a:xfrm>
        </p:grpSpPr>
        <p:sp>
          <p:nvSpPr>
            <p:cNvPr id="48" name="Freeform 14"/>
            <p:cNvSpPr/>
            <p:nvPr/>
          </p:nvSpPr>
          <p:spPr>
            <a:xfrm>
              <a:off x="0" y="-4073"/>
              <a:ext cx="4762702" cy="1946975"/>
            </a:xfrm>
            <a:custGeom>
              <a:avLst/>
              <a:gdLst/>
              <a:ahLst/>
              <a:cxnLst/>
              <a:rect l="l" t="t" r="r" b="b"/>
              <a:pathLst>
                <a:path w="4762702" h="1946975">
                  <a:moveTo>
                    <a:pt x="4134925" y="1892497"/>
                  </a:moveTo>
                  <a:cubicBezTo>
                    <a:pt x="4134925" y="1892497"/>
                    <a:pt x="3404050" y="1946975"/>
                    <a:pt x="2819782" y="1944354"/>
                  </a:cubicBezTo>
                  <a:cubicBezTo>
                    <a:pt x="1996970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51727" y="15681"/>
                    <a:pt x="2516384" y="7673"/>
                  </a:cubicBezTo>
                  <a:cubicBezTo>
                    <a:pt x="3185122" y="0"/>
                    <a:pt x="3901856" y="6979"/>
                    <a:pt x="3901856" y="6979"/>
                  </a:cubicBezTo>
                  <a:cubicBezTo>
                    <a:pt x="4270163" y="14458"/>
                    <a:pt x="4408423" y="42638"/>
                    <a:pt x="4606163" y="165219"/>
                  </a:cubicBezTo>
                  <a:cubicBezTo>
                    <a:pt x="4757180" y="258836"/>
                    <a:pt x="4762702" y="476157"/>
                    <a:pt x="4753562" y="1246581"/>
                  </a:cubicBezTo>
                  <a:lnTo>
                    <a:pt x="4753562" y="1246590"/>
                  </a:lnTo>
                  <a:cubicBezTo>
                    <a:pt x="4753561" y="1693848"/>
                    <a:pt x="4710777" y="1842435"/>
                    <a:pt x="4134925" y="1892497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49" name="TextBox 15"/>
          <p:cNvSpPr txBox="1"/>
          <p:nvPr/>
        </p:nvSpPr>
        <p:spPr>
          <a:xfrm>
            <a:off x="9306596" y="7870409"/>
            <a:ext cx="920917" cy="54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en-US" sz="5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296692" y="7411940"/>
            <a:ext cx="4246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cs typeface="Arial" panose="020B0604020202020204" pitchFamily="34" charset="0"/>
              </a:rPr>
              <a:t>thiện</a:t>
            </a:r>
            <a:r>
              <a:rPr lang="en-US" sz="4000" dirty="0" smtClean="0"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cs typeface="Arial" panose="020B0604020202020204" pitchFamily="34" charset="0"/>
              </a:rPr>
              <a:t>sản</a:t>
            </a:r>
            <a:r>
              <a:rPr lang="en-US" sz="4000" dirty="0" smtClean="0"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cs typeface="Arial" panose="020B0604020202020204" pitchFamily="34" charset="0"/>
              </a:rPr>
              <a:t>phẩm</a:t>
            </a:r>
            <a:r>
              <a:rPr lang="vi-VN" sz="4000" dirty="0" smtClean="0"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6"/>
          <p:cNvGrpSpPr/>
          <p:nvPr/>
        </p:nvGrpSpPr>
        <p:grpSpPr>
          <a:xfrm>
            <a:off x="125914" y="6819124"/>
            <a:ext cx="5384091" cy="2385962"/>
            <a:chOff x="1217619" y="-4073"/>
            <a:chExt cx="21508576" cy="215128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3" name="Freeform 7"/>
            <p:cNvSpPr/>
            <p:nvPr/>
          </p:nvSpPr>
          <p:spPr>
            <a:xfrm>
              <a:off x="1217619" y="-4073"/>
              <a:ext cx="21508576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4" name="Group 13"/>
          <p:cNvGrpSpPr/>
          <p:nvPr/>
        </p:nvGrpSpPr>
        <p:grpSpPr>
          <a:xfrm>
            <a:off x="125914" y="7339428"/>
            <a:ext cx="987894" cy="1076916"/>
            <a:chOff x="0" y="0"/>
            <a:chExt cx="4756312" cy="1940372"/>
          </a:xfrm>
        </p:grpSpPr>
        <p:sp>
          <p:nvSpPr>
            <p:cNvPr id="55" name="Freeform 14"/>
            <p:cNvSpPr/>
            <p:nvPr/>
          </p:nvSpPr>
          <p:spPr>
            <a:xfrm>
              <a:off x="0" y="-4073"/>
              <a:ext cx="4762702" cy="1946975"/>
            </a:xfrm>
            <a:custGeom>
              <a:avLst/>
              <a:gdLst/>
              <a:ahLst/>
              <a:cxnLst/>
              <a:rect l="l" t="t" r="r" b="b"/>
              <a:pathLst>
                <a:path w="4762702" h="1946975">
                  <a:moveTo>
                    <a:pt x="4134925" y="1892497"/>
                  </a:moveTo>
                  <a:cubicBezTo>
                    <a:pt x="4134925" y="1892497"/>
                    <a:pt x="3404050" y="1946975"/>
                    <a:pt x="2819782" y="1944354"/>
                  </a:cubicBezTo>
                  <a:cubicBezTo>
                    <a:pt x="1996970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51727" y="15681"/>
                    <a:pt x="2516384" y="7673"/>
                  </a:cubicBezTo>
                  <a:cubicBezTo>
                    <a:pt x="3185122" y="0"/>
                    <a:pt x="3901856" y="6979"/>
                    <a:pt x="3901856" y="6979"/>
                  </a:cubicBezTo>
                  <a:cubicBezTo>
                    <a:pt x="4270163" y="14458"/>
                    <a:pt x="4408423" y="42638"/>
                    <a:pt x="4606163" y="165219"/>
                  </a:cubicBezTo>
                  <a:cubicBezTo>
                    <a:pt x="4757180" y="258836"/>
                    <a:pt x="4762702" y="476157"/>
                    <a:pt x="4753562" y="1246581"/>
                  </a:cubicBezTo>
                  <a:lnTo>
                    <a:pt x="4753562" y="1246590"/>
                  </a:lnTo>
                  <a:cubicBezTo>
                    <a:pt x="4753561" y="1693848"/>
                    <a:pt x="4710777" y="1842435"/>
                    <a:pt x="4134925" y="1892497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56" name="TextBox 15"/>
          <p:cNvSpPr txBox="1"/>
          <p:nvPr/>
        </p:nvSpPr>
        <p:spPr>
          <a:xfrm>
            <a:off x="167381" y="7810866"/>
            <a:ext cx="920917" cy="54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en-US" sz="5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68915" y="7277722"/>
            <a:ext cx="4246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cs typeface="Arial" panose="020B0604020202020204" pitchFamily="34" charset="0"/>
              </a:rPr>
              <a:t>Kẻ</a:t>
            </a:r>
            <a:r>
              <a:rPr lang="en-US" sz="4000" dirty="0" smtClean="0"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cs typeface="Arial" panose="020B0604020202020204" pitchFamily="34" charset="0"/>
              </a:rPr>
              <a:t>các</a:t>
            </a:r>
            <a:r>
              <a:rPr lang="en-US" sz="4000" dirty="0" smtClean="0"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cs typeface="Arial" panose="020B0604020202020204" pitchFamily="34" charset="0"/>
              </a:rPr>
              <a:t>thông</a:t>
            </a:r>
            <a:r>
              <a:rPr lang="en-US" sz="4000" dirty="0" smtClean="0">
                <a:cs typeface="Arial" panose="020B0604020202020204" pitchFamily="34" charset="0"/>
              </a:rPr>
              <a:t> tin </a:t>
            </a:r>
            <a:r>
              <a:rPr lang="en-US" sz="4000" dirty="0" err="1" smtClean="0"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cs typeface="Arial" panose="020B0604020202020204" pitchFamily="34" charset="0"/>
              </a:rPr>
              <a:t> tem</a:t>
            </a:r>
            <a:r>
              <a:rPr lang="vi-VN" sz="4000" dirty="0" smtClean="0"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4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1678-BDD2-0A39-3781-1DDD3411C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1" y="179953"/>
            <a:ext cx="13778948" cy="53697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TẬP:</a:t>
            </a:r>
          </a:p>
          <a:p>
            <a:pPr marL="514350" indent="-514350" algn="just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tem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fr-FR" sz="4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200" dirty="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73C2A04A-9F63-48B0-EDFB-64FE0BCE3978}"/>
              </a:ext>
            </a:extLst>
          </p:cNvPr>
          <p:cNvSpPr/>
          <p:nvPr/>
        </p:nvSpPr>
        <p:spPr>
          <a:xfrm rot="5400000">
            <a:off x="6845669" y="877230"/>
            <a:ext cx="6810200" cy="11628344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A6AF6-D183-AEF8-FA6C-A1201A193A2D}"/>
              </a:ext>
            </a:extLst>
          </p:cNvPr>
          <p:cNvSpPr txBox="1"/>
          <p:nvPr/>
        </p:nvSpPr>
        <p:spPr>
          <a:xfrm>
            <a:off x="5092359" y="3383351"/>
            <a:ext cx="10316817" cy="6296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 Ý :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sáp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8916">
            <a:off x="5440458" y="-134739"/>
            <a:ext cx="6765329" cy="141732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5988">
            <a:off x="6632773" y="118669"/>
            <a:ext cx="496195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10"/>
              </a:lnSpc>
              <a:spcBef>
                <a:spcPct val="0"/>
              </a:spcBef>
            </a:pPr>
            <a:r>
              <a:rPr lang="vi-VN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Diagram&#10;&#10;Description automatically generate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19" y="1984433"/>
            <a:ext cx="5791200" cy="3429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05150" y="5368406"/>
            <a:ext cx="689644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Hoàng thành Thăng Long – Hà Nội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78931" y="5395611"/>
            <a:ext cx="4472305" cy="583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vi-VN" sz="3200" b="1" dirty="0">
                <a:solidFill>
                  <a:srgbClr val="FF0000"/>
                </a:solidFill>
                <a:sym typeface="+mn-ea"/>
              </a:rPr>
              <a:t>Chùa Một Cột - Hà Nội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picture containing text&#10;&#10;Description automatically generate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927032"/>
            <a:ext cx="5872480" cy="3441374"/>
          </a:xfrm>
          <a:prstGeom prst="rect">
            <a:avLst/>
          </a:prstGeom>
        </p:spPr>
      </p:pic>
      <p:sp>
        <p:nvSpPr>
          <p:cNvPr id="16" name="TextBox 9"/>
          <p:cNvSpPr txBox="1"/>
          <p:nvPr/>
        </p:nvSpPr>
        <p:spPr>
          <a:xfrm>
            <a:off x="3410408" y="1220717"/>
            <a:ext cx="12649200" cy="682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5000"/>
              </a:lnSpc>
            </a:pPr>
            <a:r>
              <a:rPr lang="en-US" sz="3600" b="1" dirty="0" smtClean="0">
                <a:solidFill>
                  <a:srgbClr val="60699E"/>
                </a:solidFill>
              </a:rPr>
              <a:t> </a:t>
            </a:r>
            <a:endParaRPr lang="en-US" sz="3600" b="1" dirty="0">
              <a:solidFill>
                <a:srgbClr val="60699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43834" y="9715500"/>
            <a:ext cx="578229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Ngọ Môn Cố đô Huế - Huế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1" name="Picture 20" descr="A close-up of a bill&#10;&#10;Description automatically generated with low confidenc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20" y="5953181"/>
            <a:ext cx="5791199" cy="3664195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055" y="5996494"/>
            <a:ext cx="5858625" cy="36208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377055" y="9715500"/>
            <a:ext cx="600157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Chùa Phổ Minh – Nam Định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ldLvl="0" animBg="1"/>
      <p:bldP spid="20" grpId="0" bldLvl="0" animBg="1"/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54000" y="-366723"/>
            <a:ext cx="5733916" cy="2164553"/>
          </a:xfrm>
          <a:prstGeom prst="rect">
            <a:avLst/>
          </a:prstGeom>
        </p:spPr>
      </p:pic>
      <p:pic>
        <p:nvPicPr>
          <p:cNvPr id="9" name="Picture 8" descr="A picture containing text, newspaper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1" t="52142" r="78" b="-1968"/>
          <a:stretch/>
        </p:blipFill>
        <p:spPr>
          <a:xfrm>
            <a:off x="10041340" y="5966308"/>
            <a:ext cx="6849006" cy="4462948"/>
          </a:xfrm>
          <a:prstGeom prst="rect">
            <a:avLst/>
          </a:prstGeom>
        </p:spPr>
      </p:pic>
      <p:pic>
        <p:nvPicPr>
          <p:cNvPr id="10" name="Picture 9" descr="A picture containing text, newspaper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4" r="-5342" b="48207"/>
          <a:stretch/>
        </p:blipFill>
        <p:spPr>
          <a:xfrm>
            <a:off x="10041340" y="1333500"/>
            <a:ext cx="7560396" cy="4152927"/>
          </a:xfrm>
          <a:prstGeom prst="rect">
            <a:avLst/>
          </a:prstGeom>
        </p:spPr>
      </p:pic>
      <p:pic>
        <p:nvPicPr>
          <p:cNvPr id="11" name="Picture 10" descr="A picture containing text, newspaper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52142" r="51320" b="-3935"/>
          <a:stretch/>
        </p:blipFill>
        <p:spPr>
          <a:xfrm>
            <a:off x="1676400" y="5966308"/>
            <a:ext cx="6761018" cy="46519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9400" y="323138"/>
            <a:ext cx="991810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vi-VN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 </a:t>
            </a:r>
            <a:r>
              <a:rPr lang="vi-VN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 mĩ thuật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sinh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, newspaper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1224" r="42890" b="46983"/>
          <a:stretch/>
        </p:blipFill>
        <p:spPr>
          <a:xfrm>
            <a:off x="1676400" y="1333500"/>
            <a:ext cx="6553200" cy="41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8" y="1396551"/>
            <a:ext cx="8080340" cy="7305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255" y="1396551"/>
            <a:ext cx="7001810" cy="73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1678-BDD2-0A39-3781-1DDD3411C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1" y="179953"/>
            <a:ext cx="13778948" cy="53697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TẬP:</a:t>
            </a:r>
          </a:p>
          <a:p>
            <a:pPr marL="514350" indent="-514350" algn="just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tem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fr-FR" sz="4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200" dirty="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73C2A04A-9F63-48B0-EDFB-64FE0BCE3978}"/>
              </a:ext>
            </a:extLst>
          </p:cNvPr>
          <p:cNvSpPr/>
          <p:nvPr/>
        </p:nvSpPr>
        <p:spPr>
          <a:xfrm rot="5400000">
            <a:off x="6845669" y="877230"/>
            <a:ext cx="6810200" cy="11628344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A6AF6-D183-AEF8-FA6C-A1201A193A2D}"/>
              </a:ext>
            </a:extLst>
          </p:cNvPr>
          <p:cNvSpPr txBox="1"/>
          <p:nvPr/>
        </p:nvSpPr>
        <p:spPr>
          <a:xfrm>
            <a:off x="5092359" y="3383351"/>
            <a:ext cx="10316817" cy="619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 Ý :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sáp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4000" y="-366723"/>
            <a:ext cx="5733916" cy="2164553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37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THẢO LUẬN</a:t>
            </a:r>
            <a:endParaRPr lang="en-US" sz="4800" b="1" dirty="0">
              <a:solidFill>
                <a:srgbClr val="60699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43600" y="1869398"/>
            <a:ext cx="550663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</a:rPr>
              <a:t>THẢO LUẬN NHÓM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00400" y="2959343"/>
            <a:ext cx="1136178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hiết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tem?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3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37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VẬN DỤNG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11200" y="-877076"/>
            <a:ext cx="5659740" cy="3438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1790700"/>
            <a:ext cx="13258800" cy="211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Sưu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2199" y="4303913"/>
            <a:ext cx="5867400" cy="640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4"/>
          <a:stretch/>
        </p:blipFill>
        <p:spPr>
          <a:xfrm>
            <a:off x="8534400" y="4152900"/>
            <a:ext cx="637460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8916">
            <a:off x="3810155" y="497811"/>
            <a:ext cx="10056428" cy="16530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91925">
            <a:off x="-83945" y="-526381"/>
            <a:ext cx="2647719" cy="2893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91906">
            <a:off x="2008385" y="-201952"/>
            <a:ext cx="1811530" cy="19798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41404" flipH="1">
            <a:off x="15589750" y="-380832"/>
            <a:ext cx="2647719" cy="28936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235508" flipH="1">
            <a:off x="14332263" y="30349"/>
            <a:ext cx="1811530" cy="197981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25988">
            <a:off x="4643258" y="952736"/>
            <a:ext cx="854238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  <a:spcBef>
                <a:spcPct val="0"/>
              </a:spcBef>
            </a:pPr>
            <a:r>
              <a:rPr lang="vi-VN" sz="6400" b="1" dirty="0">
                <a:solidFill>
                  <a:srgbClr val="FFFFFF"/>
                </a:solidFill>
              </a:rPr>
              <a:t>HƯỚNG DẪN VỀ NHÀ</a:t>
            </a:r>
            <a:endParaRPr lang="en-US" sz="6400" b="1" dirty="0">
              <a:solidFill>
                <a:srgbClr val="FFFFFF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4434" y="6036417"/>
            <a:ext cx="3294202" cy="4250583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3579" y="8724900"/>
            <a:ext cx="3603075" cy="1747491"/>
          </a:xfrm>
          <a:prstGeom prst="rect">
            <a:avLst/>
          </a:prstGeom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981200" y="3314700"/>
            <a:ext cx="15881350" cy="247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/>
          <a:p>
            <a:pPr marL="816422" indent="-816422">
              <a:buFontTx/>
              <a:buChar char="-"/>
            </a:pP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816422" indent="-816422">
              <a:buFontTx/>
              <a:buChar char="-"/>
            </a:pP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000" b="1" dirty="0">
              <a:solidFill>
                <a:srgbClr val="0000FF"/>
              </a:solidFill>
              <a:latin typeface="VNI-Coope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7399757"/>
            <a:ext cx="1443446" cy="1415178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87621" y="6075422"/>
            <a:ext cx="1315896" cy="2734329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0406" y="6695984"/>
            <a:ext cx="2137818" cy="21137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394262" y="8307137"/>
            <a:ext cx="19071951" cy="1060370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3581" y="2638472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8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50405" y="288682"/>
            <a:ext cx="9374304" cy="9867689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57346" y="7371500"/>
            <a:ext cx="2531598" cy="262682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1852" y="6208422"/>
            <a:ext cx="5797799" cy="40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24073" y="934836"/>
            <a:ext cx="1934411" cy="199167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" y="7399757"/>
            <a:ext cx="1443446" cy="1415178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87621" y="6075422"/>
            <a:ext cx="1315896" cy="2734329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90406" y="6695984"/>
            <a:ext cx="2137818" cy="21137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394262" y="8307137"/>
            <a:ext cx="19071951" cy="1060370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68984" y="542663"/>
            <a:ext cx="8425544" cy="9560903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106441" y="7536268"/>
            <a:ext cx="2531598" cy="262682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2537" r="9213" b="26675"/>
          <a:stretch/>
        </p:blipFill>
        <p:spPr>
          <a:xfrm>
            <a:off x="7045424" y="1758289"/>
            <a:ext cx="1667285" cy="183728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181" r="14334" b="27730"/>
          <a:stretch/>
        </p:blipFill>
        <p:spPr>
          <a:xfrm>
            <a:off x="6010216" y="3778704"/>
            <a:ext cx="1608389" cy="183728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291"/>
          <a:stretch/>
        </p:blipFill>
        <p:spPr>
          <a:xfrm>
            <a:off x="9378175" y="1773631"/>
            <a:ext cx="1732148" cy="171250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25742"/>
          <a:stretch/>
        </p:blipFill>
        <p:spPr>
          <a:xfrm>
            <a:off x="10722900" y="3286784"/>
            <a:ext cx="1956918" cy="174628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1840" r="12675" b="24333"/>
          <a:stretch/>
        </p:blipFill>
        <p:spPr>
          <a:xfrm>
            <a:off x="10394891" y="4977171"/>
            <a:ext cx="1608387" cy="1895970"/>
          </a:xfrm>
          <a:prstGeom prst="rect">
            <a:avLst/>
          </a:prstGeom>
        </p:spPr>
      </p:pic>
      <p:pic>
        <p:nvPicPr>
          <p:cNvPr id="90" name="Picture 89">
            <a:hlinkClick r:id="rId27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2537" r="9213" b="26675"/>
          <a:stretch/>
        </p:blipFill>
        <p:spPr>
          <a:xfrm>
            <a:off x="7045424" y="1763924"/>
            <a:ext cx="1667285" cy="1837283"/>
          </a:xfrm>
          <a:prstGeom prst="rect">
            <a:avLst/>
          </a:prstGeom>
        </p:spPr>
      </p:pic>
      <p:pic>
        <p:nvPicPr>
          <p:cNvPr id="91" name="Picture 90">
            <a:hlinkClick r:id="rId28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181" r="14334" b="27730"/>
          <a:stretch/>
        </p:blipFill>
        <p:spPr>
          <a:xfrm>
            <a:off x="6010657" y="3778704"/>
            <a:ext cx="1608389" cy="1837284"/>
          </a:xfrm>
          <a:prstGeom prst="rect">
            <a:avLst/>
          </a:prstGeom>
        </p:spPr>
      </p:pic>
      <p:pic>
        <p:nvPicPr>
          <p:cNvPr id="92" name="Picture 91">
            <a:hlinkClick r:id="rId29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291"/>
          <a:stretch/>
        </p:blipFill>
        <p:spPr>
          <a:xfrm>
            <a:off x="9378175" y="1758289"/>
            <a:ext cx="1732148" cy="1712507"/>
          </a:xfrm>
          <a:prstGeom prst="rect">
            <a:avLst/>
          </a:prstGeom>
        </p:spPr>
      </p:pic>
      <p:pic>
        <p:nvPicPr>
          <p:cNvPr id="93" name="Picture 92">
            <a:hlinkClick r:id="rId30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25742"/>
          <a:stretch/>
        </p:blipFill>
        <p:spPr>
          <a:xfrm>
            <a:off x="10718175" y="3258728"/>
            <a:ext cx="1956918" cy="1746288"/>
          </a:xfrm>
          <a:prstGeom prst="rect">
            <a:avLst/>
          </a:prstGeom>
        </p:spPr>
      </p:pic>
      <p:pic>
        <p:nvPicPr>
          <p:cNvPr id="94" name="Picture 93">
            <a:hlinkClick r:id="rId31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1840" r="12675" b="24333"/>
          <a:stretch/>
        </p:blipFill>
        <p:spPr>
          <a:xfrm>
            <a:off x="10396668" y="4971234"/>
            <a:ext cx="1608387" cy="1895970"/>
          </a:xfrm>
          <a:prstGeom prst="rect">
            <a:avLst/>
          </a:prstGeom>
        </p:spPr>
      </p:pic>
      <p:pic>
        <p:nvPicPr>
          <p:cNvPr id="105" name="Picture 104">
            <a:hlinkClick r:id="rId27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030028" y="7263282"/>
            <a:ext cx="3200678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2" y="116887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cs typeface="Arial" panose="020B0604020202020204" pitchFamily="34" charset="0"/>
              </a:rPr>
              <a:t>Mẫu tem thư của họa sĩ nào là bộ tem bưu chính đầu tiên ở Việt Nam?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Sáng</a:t>
            </a: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Sinh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Sang</a:t>
            </a: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San</a:t>
            </a: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24647" y="5059308"/>
            <a:ext cx="1279569" cy="111374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90943" y="5025629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90943" y="7500394"/>
            <a:ext cx="1275183" cy="113607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29033" y="7500394"/>
            <a:ext cx="1275183" cy="113607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821872" y="1179369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bưu chính có hình </a:t>
            </a:r>
            <a:r>
              <a:rPr lang="fr-FR" sz="4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fr-FR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đăng</a:t>
            </a:r>
            <a:r>
              <a:rPr lang="fr-FR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Alexandria</a:t>
            </a:r>
            <a:r>
              <a:rPr lang="vi-VN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được in năm 1977 là của nước nào? 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1821875" y="708140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Cu-ba</a:t>
            </a: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821872" y="462915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9663545" y="462915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9663544" y="708140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Ban Nha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24650" y="7522056"/>
            <a:ext cx="1279569" cy="111374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0943" y="5036126"/>
            <a:ext cx="1275183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0943" y="7510891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9036" y="5036126"/>
            <a:ext cx="1275183" cy="113607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47213" y="8399992"/>
            <a:ext cx="2036216" cy="1887503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8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72200" y="2379470"/>
            <a:ext cx="5126537" cy="13012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38233" flipH="1">
            <a:off x="16448823" y="3856041"/>
            <a:ext cx="1409852" cy="28481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9451">
            <a:off x="561945" y="3258359"/>
            <a:ext cx="1298813" cy="2314144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571500" y="3907804"/>
            <a:ext cx="17145000" cy="3413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9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DI TÍCH TRONG THIẾT KẾ TEM BƯU CHÍNH</a:t>
            </a:r>
            <a:endParaRPr lang="en-US" sz="90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 rot="25988">
            <a:off x="7530835" y="2836963"/>
            <a:ext cx="2409265" cy="70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FFFFFF"/>
                </a:solidFill>
              </a:rPr>
              <a:t>BÀI 4 </a:t>
            </a:r>
            <a:endParaRPr lang="en-US" sz="7200" b="1" dirty="0">
              <a:solidFill>
                <a:srgbClr val="FFFFFF"/>
              </a:solidFill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37423">
            <a:off x="15208983" y="8223447"/>
            <a:ext cx="2576034" cy="143936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7213" y="8399992"/>
            <a:ext cx="2036216" cy="1887503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1819586" y="796637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tem bưu chính gồm mấy bước?</a:t>
            </a: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1819586" y="424641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bước</a:t>
            </a: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819586" y="669866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bước</a:t>
            </a: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9661259" y="424641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bước</a:t>
            </a: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9661258" y="669866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bước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2361" y="4687073"/>
            <a:ext cx="1279569" cy="111374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88657" y="4653394"/>
            <a:ext cx="1275183" cy="113607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88657" y="7128158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6747" y="7128158"/>
            <a:ext cx="1275183" cy="1136072"/>
          </a:xfrm>
          <a:prstGeom prst="rect">
            <a:avLst/>
          </a:prstGeom>
        </p:spPr>
      </p:pic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hông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gồm mấy nội dung?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9663544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nội dung</a:t>
            </a: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164B94FA-E158-F3A3-52E5-9E90C579B3BA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nội dung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BD070FDC-1312-1A12-786F-7C02FCEBFD72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nội dung</a:t>
            </a: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nội dung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76643" y="5055951"/>
            <a:ext cx="1279569" cy="111374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0943" y="7497037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47213" y="8399992"/>
            <a:ext cx="2036216" cy="1887503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556350" y="1168204"/>
            <a:ext cx="15170728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cs typeface="Arial" panose="020B0604020202020204" pitchFamily="34" charset="0"/>
              </a:rPr>
              <a:t>Hình ảnh di tích trên tem bưu chính được thể hiện như thế nào so với hình ảnh di tích ngoài đời?</a:t>
            </a: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đáp án trên</a:t>
            </a: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 hòa</a:t>
            </a: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Giống, nguyên vẹn</a:t>
            </a: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 chu</a:t>
            </a:r>
          </a:p>
        </p:txBody>
      </p:sp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0943" y="7519367"/>
            <a:ext cx="1279569" cy="111374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3" y="5022271"/>
            <a:ext cx="1275183" cy="1136072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47213" y="8399992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7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14265" y="3380323"/>
            <a:ext cx="13868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72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marL="0" lvl="0" indent="0" algn="ctr">
              <a:lnSpc>
                <a:spcPct val="150000"/>
              </a:lnSpc>
            </a:pPr>
            <a:r>
              <a:rPr lang="vi-VN" sz="72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74371" y="2673139"/>
            <a:ext cx="2347546" cy="6281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024180" y="7716766"/>
            <a:ext cx="5878857" cy="28512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-1065337"/>
            <a:ext cx="2711305" cy="46149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79988" flipH="1">
            <a:off x="13087618" y="7047022"/>
            <a:ext cx="1272122" cy="22665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" y="5622165"/>
            <a:ext cx="2971800" cy="39038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25163" y="7716766"/>
            <a:ext cx="5878857" cy="2851246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94381" y="1328774"/>
            <a:ext cx="1508167" cy="13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23C783-987B-FC3F-2383-EC9B356E4893}"/>
              </a:ext>
            </a:extLst>
          </p:cNvPr>
          <p:cNvSpPr txBox="1"/>
          <p:nvPr/>
        </p:nvSpPr>
        <p:spPr>
          <a:xfrm>
            <a:off x="571497" y="495300"/>
            <a:ext cx="1714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algn="ctr">
              <a:spcBef>
                <a:spcPct val="50000"/>
              </a:spcBef>
            </a:pPr>
            <a:r>
              <a:rPr lang="en-US" alt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6091046038504574202">
            <a:hlinkClick r:id="" action="ppaction://media"/>
            <a:extLst>
              <a:ext uri="{FF2B5EF4-FFF2-40B4-BE49-F238E27FC236}">
                <a16:creationId xmlns:a16="http://schemas.microsoft.com/office/drawing/2014/main" id="{E9740521-7981-C59F-2C73-8D0E3FFDA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790700"/>
            <a:ext cx="149352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799" y="1392010"/>
            <a:ext cx="8457103" cy="102874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74040" y="266700"/>
            <a:ext cx="14859000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200" b="1" dirty="0"/>
              <a:t>Tìm hiểu vẻ đẹp di tích trong thiết kế tem thư bưu </a:t>
            </a:r>
            <a:r>
              <a:rPr lang="vi-VN" sz="4200" b="1" dirty="0" smtClean="0"/>
              <a:t>chính</a:t>
            </a:r>
            <a:endParaRPr lang="en-US" sz="4200" b="1" dirty="0"/>
          </a:p>
        </p:txBody>
      </p:sp>
      <p:pic>
        <p:nvPicPr>
          <p:cNvPr id="15" name="Picture 14" descr="Graphical user interface&#10;&#10;Description automatically generate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>
          <a:xfrm>
            <a:off x="685799" y="2499571"/>
            <a:ext cx="8457103" cy="7520729"/>
          </a:xfrm>
          <a:prstGeom prst="rect">
            <a:avLst/>
          </a:prstGeom>
        </p:spPr>
      </p:pic>
      <p:pic>
        <p:nvPicPr>
          <p:cNvPr id="14" name="Picture 13" descr="Diagram&#10;&#10;Description automatically generate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5"/>
          <a:stretch/>
        </p:blipFill>
        <p:spPr>
          <a:xfrm>
            <a:off x="10795927" y="2394513"/>
            <a:ext cx="5384493" cy="3663387"/>
          </a:xfrm>
          <a:prstGeom prst="rect">
            <a:avLst/>
          </a:prstGeom>
        </p:spPr>
      </p:pic>
      <p:pic>
        <p:nvPicPr>
          <p:cNvPr id="18" name="Picture 17" descr="Diagram&#10;&#10;Description automatically generate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8" t="649" r="-545" b="-649"/>
          <a:stretch/>
        </p:blipFill>
        <p:spPr>
          <a:xfrm>
            <a:off x="10543309" y="6255331"/>
            <a:ext cx="5889731" cy="376496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30573" y="1365770"/>
            <a:ext cx="7315200" cy="1028743"/>
          </a:xfrm>
          <a:prstGeom prst="rect">
            <a:avLst/>
          </a:prstGeom>
        </p:spPr>
      </p:pic>
      <p:sp>
        <p:nvSpPr>
          <p:cNvPr id="16" name="TextBox 11"/>
          <p:cNvSpPr txBox="1"/>
          <p:nvPr/>
        </p:nvSpPr>
        <p:spPr>
          <a:xfrm>
            <a:off x="2057400" y="1533980"/>
            <a:ext cx="6172200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smtClean="0"/>
              <a:t>Tem </a:t>
            </a:r>
            <a:r>
              <a:rPr lang="en-US" sz="3200" b="1" dirty="0" err="1" smtClean="0"/>
              <a:t>thư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bưu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chính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Việt</a:t>
            </a:r>
            <a:r>
              <a:rPr lang="en-US" sz="3200" b="1" dirty="0" smtClean="0"/>
              <a:t> Nam</a:t>
            </a:r>
            <a:endParaRPr lang="en-US" sz="3200" b="1" dirty="0"/>
          </a:p>
        </p:txBody>
      </p:sp>
      <p:sp>
        <p:nvSpPr>
          <p:cNvPr id="17" name="TextBox 11"/>
          <p:cNvSpPr txBox="1"/>
          <p:nvPr/>
        </p:nvSpPr>
        <p:spPr>
          <a:xfrm>
            <a:off x="10402074" y="1559470"/>
            <a:ext cx="6172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smtClean="0"/>
              <a:t>Tem </a:t>
            </a:r>
            <a:r>
              <a:rPr lang="en-US" sz="3200" b="1" dirty="0" err="1" smtClean="0"/>
              <a:t>thư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bưu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chính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thế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giới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8800" y="25423"/>
            <a:ext cx="6248399" cy="1460477"/>
          </a:xfrm>
          <a:prstGeom prst="rect">
            <a:avLst/>
          </a:prstGeom>
        </p:spPr>
      </p:pic>
      <p:sp>
        <p:nvSpPr>
          <p:cNvPr id="101408" name="Rectangle 1"/>
          <p:cNvSpPr/>
          <p:nvPr/>
        </p:nvSpPr>
        <p:spPr>
          <a:xfrm>
            <a:off x="6400800" y="402194"/>
            <a:ext cx="5064335" cy="83099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</a:t>
            </a:r>
            <a:r>
              <a:rPr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2654" y="1326710"/>
            <a:ext cx="1518031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fr-FR" sz="3600" b="1" dirty="0" smtClean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1: </a:t>
            </a:r>
            <a:r>
              <a:rPr lang="fr-FR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v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ẻ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tem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bưu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Nam.</a:t>
            </a:r>
          </a:p>
          <a:p>
            <a:pPr>
              <a:lnSpc>
                <a:spcPct val="150000"/>
              </a:lnSpc>
            </a:pPr>
            <a:r>
              <a:rPr lang="fr-FR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2: </a:t>
            </a:r>
            <a:r>
              <a:rPr lang="fr-FR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v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ẻ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tem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bưu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1" y="3238499"/>
            <a:ext cx="177916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lang="fr-FR" sz="3600" b="1" dirty="0" smtClean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fr-FR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fr-FR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tem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bưu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chính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tin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fr-FR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di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khai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thác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tem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bưu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chính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fr-FR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fr-FR" sz="3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sắc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di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tem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thư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giống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chụp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di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fr-FR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 ?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409" name="Table 101408"/>
          <p:cNvGraphicFramePr/>
          <p:nvPr>
            <p:extLst>
              <p:ext uri="{D42A27DB-BD31-4B8C-83A1-F6EECF244321}">
                <p14:modId xmlns:p14="http://schemas.microsoft.com/office/powerpoint/2010/main" val="3846419449"/>
              </p:ext>
            </p:extLst>
          </p:nvPr>
        </p:nvGraphicFramePr>
        <p:xfrm>
          <a:off x="685800" y="1055673"/>
          <a:ext cx="17114725" cy="9539042"/>
        </p:xfrm>
        <a:graphic>
          <a:graphicData uri="http://schemas.openxmlformats.org/drawingml/2006/table">
            <a:tbl>
              <a:tblPr/>
              <a:tblGrid>
                <a:gridCol w="4890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5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8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8025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6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833" marR="101833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ẻ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kế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tem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bưu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Nam.</a:t>
                      </a:r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ẻ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kế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tem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bưu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23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Trong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tem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bưu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chính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có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những</a:t>
                      </a:r>
                      <a:r>
                        <a:rPr lang="fr-FR" sz="36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thông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tin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gì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được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thể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hiện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?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833" marR="101833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4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ên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tem,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tem.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833" marR="10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algn="just"/>
                      <a:r>
                        <a:rPr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tem,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tem.</a:t>
                      </a:r>
                      <a:endParaRPr lang="en-US" sz="4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833" marR="101833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61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</a:pP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Hình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ảnh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di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tích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được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thể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hiện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khai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thác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như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thế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nào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trong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thiết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kế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tem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bưu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chính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?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833" marR="101833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Hình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ảnh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di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tích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trên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tem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bưu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chính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thể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hiện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hài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hòa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chỉn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chu 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40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40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40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.</a:t>
                      </a:r>
                      <a:endParaRPr lang="en-US" sz="4000" dirty="0" smtClean="0"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endParaRPr lang="en-US" sz="4000" dirty="0"/>
                    </a:p>
                  </a:txBody>
                  <a:tcPr marL="101833" marR="1018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en-US" sz="40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ảnh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di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tích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đặt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chiếc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tem,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quát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833" marR="101833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720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</a:pPr>
                      <a:r>
                        <a:rPr lang="fr-FR" sz="36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Nhận</a:t>
                      </a:r>
                      <a:r>
                        <a:rPr lang="fr-FR" sz="36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xét</a:t>
                      </a:r>
                      <a:r>
                        <a:rPr lang="fr-FR" sz="36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m</a:t>
                      </a:r>
                      <a:r>
                        <a:rPr lang="fr-FR" sz="36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àu</a:t>
                      </a:r>
                      <a:r>
                        <a:rPr lang="fr-FR" sz="36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sắc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của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di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tích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fr-FR" sz="36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trong</a:t>
                      </a:r>
                      <a:r>
                        <a:rPr lang="fr-FR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tem </a:t>
                      </a:r>
                      <a:r>
                        <a:rPr lang="fr-FR" sz="36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thư</a:t>
                      </a:r>
                      <a:r>
                        <a:rPr lang="fr-FR" sz="36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?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Màu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sắc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của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di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tích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trong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tem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thư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giống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với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ảnh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chụp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di </a:t>
                      </a:r>
                      <a:r>
                        <a:rPr lang="fr-FR" sz="4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tích</a:t>
                      </a:r>
                      <a:r>
                        <a:rPr lang="fr-FR" sz="4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.</a:t>
                      </a:r>
                      <a:endParaRPr lang="en-US" sz="4000" dirty="0" smtClean="0"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endParaRPr lang="en-US" sz="4000" dirty="0"/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4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4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4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833" marR="101833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699655" y="190500"/>
            <a:ext cx="17221200" cy="86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200" b="1" dirty="0">
                <a:solidFill>
                  <a:srgbClr val="FF0000"/>
                </a:solidFill>
              </a:rPr>
              <a:t>V</a:t>
            </a:r>
            <a:r>
              <a:rPr lang="vi-VN" sz="4200" b="1" dirty="0" smtClean="0">
                <a:solidFill>
                  <a:srgbClr val="FF0000"/>
                </a:solidFill>
              </a:rPr>
              <a:t>ẻ </a:t>
            </a:r>
            <a:r>
              <a:rPr lang="vi-VN" sz="4200" b="1" dirty="0">
                <a:solidFill>
                  <a:srgbClr val="FF0000"/>
                </a:solidFill>
              </a:rPr>
              <a:t>đẹp di tích trong thiết kế tem thư bưu </a:t>
            </a:r>
            <a:r>
              <a:rPr lang="vi-VN" sz="4200" b="1" dirty="0" smtClean="0">
                <a:solidFill>
                  <a:srgbClr val="FF0000"/>
                </a:solidFill>
              </a:rPr>
              <a:t>chính</a:t>
            </a:r>
            <a:endParaRPr lang="en-US" sz="4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3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 b="51275"/>
          <a:stretch/>
        </p:blipFill>
        <p:spPr>
          <a:xfrm>
            <a:off x="990599" y="1104900"/>
            <a:ext cx="16583891" cy="5715000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37423">
            <a:off x="15145023" y="729469"/>
            <a:ext cx="2576034" cy="1439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291" y="3464"/>
            <a:ext cx="17221200" cy="86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200" b="1" dirty="0">
                <a:solidFill>
                  <a:srgbClr val="FF0000"/>
                </a:solidFill>
              </a:rPr>
              <a:t>V</a:t>
            </a:r>
            <a:r>
              <a:rPr lang="vi-VN" sz="4200" b="1" dirty="0" smtClean="0">
                <a:solidFill>
                  <a:srgbClr val="FF0000"/>
                </a:solidFill>
              </a:rPr>
              <a:t>ẻ </a:t>
            </a:r>
            <a:r>
              <a:rPr lang="vi-VN" sz="4200" b="1" dirty="0">
                <a:solidFill>
                  <a:srgbClr val="FF0000"/>
                </a:solidFill>
              </a:rPr>
              <a:t>đẹp di tích trong thiết kế tem thư bưu </a:t>
            </a:r>
            <a:r>
              <a:rPr lang="vi-VN" sz="4200" b="1" dirty="0" smtClean="0">
                <a:solidFill>
                  <a:srgbClr val="FF0000"/>
                </a:solidFill>
              </a:rPr>
              <a:t>chính</a:t>
            </a:r>
            <a:endParaRPr lang="en-US" sz="42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4290" y="7009180"/>
            <a:ext cx="1684019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Huế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triều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nghỉ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fr-FR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6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7" b="1932"/>
          <a:stretch/>
        </p:blipFill>
        <p:spPr>
          <a:xfrm>
            <a:off x="1905000" y="1181100"/>
            <a:ext cx="147066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291" y="114300"/>
            <a:ext cx="17221200" cy="86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200" b="1" dirty="0">
                <a:solidFill>
                  <a:srgbClr val="FF0000"/>
                </a:solidFill>
              </a:rPr>
              <a:t>V</a:t>
            </a:r>
            <a:r>
              <a:rPr lang="vi-VN" sz="4200" b="1" dirty="0" smtClean="0">
                <a:solidFill>
                  <a:srgbClr val="FF0000"/>
                </a:solidFill>
              </a:rPr>
              <a:t>ẻ </a:t>
            </a:r>
            <a:r>
              <a:rPr lang="vi-VN" sz="4200" b="1" dirty="0">
                <a:solidFill>
                  <a:srgbClr val="FF0000"/>
                </a:solidFill>
              </a:rPr>
              <a:t>đẹp di tích trong thiết kế tem thư bưu </a:t>
            </a:r>
            <a:r>
              <a:rPr lang="vi-VN" sz="4200" b="1" dirty="0" smtClean="0">
                <a:solidFill>
                  <a:srgbClr val="FF0000"/>
                </a:solidFill>
              </a:rPr>
              <a:t>chính</a:t>
            </a:r>
            <a:endParaRPr lang="en-US" sz="4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4291" y="7048500"/>
            <a:ext cx="16840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1461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Móng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khẩn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xưa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sộ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đáo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endParaRPr lang="fr-FR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fr-FR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4706</TotalTime>
  <Words>1211</Words>
  <Application>Microsoft Office PowerPoint</Application>
  <PresentationFormat>Custom</PresentationFormat>
  <Paragraphs>136</Paragraphs>
  <Slides>33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Times New Roman</vt:lpstr>
      <vt:lpstr>Muli</vt:lpstr>
      <vt:lpstr>Arial</vt:lpstr>
      <vt:lpstr>VNI-Cooper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111</cp:revision>
  <dcterms:created xsi:type="dcterms:W3CDTF">2006-08-16T00:00:00Z</dcterms:created>
  <dcterms:modified xsi:type="dcterms:W3CDTF">2025-10-16T01:18:53Z</dcterms:modified>
  <dc:identifier>DAEswOIwa4E</dc:identifier>
</cp:coreProperties>
</file>