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71" r:id="rId4"/>
    <p:sldId id="272" r:id="rId5"/>
    <p:sldId id="273" r:id="rId6"/>
    <p:sldId id="274" r:id="rId7"/>
    <p:sldId id="275" r:id="rId8"/>
    <p:sldId id="276" r:id="rId9"/>
    <p:sldId id="257" r:id="rId10"/>
    <p:sldId id="259" r:id="rId11"/>
    <p:sldId id="278" r:id="rId12"/>
    <p:sldId id="280" r:id="rId13"/>
    <p:sldId id="281" r:id="rId14"/>
    <p:sldId id="282" r:id="rId15"/>
    <p:sldId id="283" r:id="rId16"/>
    <p:sldId id="284" r:id="rId17"/>
    <p:sldId id="285" r:id="rId18"/>
    <p:sldId id="286" r:id="rId19"/>
    <p:sldId id="288" r:id="rId20"/>
    <p:sldId id="287" r:id="rId21"/>
    <p:sldId id="263" r:id="rId22"/>
    <p:sldId id="279" r:id="rId23"/>
    <p:sldId id="289" r:id="rId24"/>
    <p:sldId id="290" r:id="rId25"/>
    <p:sldId id="260" r:id="rId26"/>
    <p:sldId id="262" r:id="rId27"/>
    <p:sldId id="294" r:id="rId28"/>
    <p:sldId id="291" r:id="rId29"/>
    <p:sldId id="266" r:id="rId30"/>
    <p:sldId id="292" r:id="rId31"/>
    <p:sldId id="277" r:id="rId32"/>
    <p:sldId id="293" r:id="rId33"/>
    <p:sldId id="295" r:id="rId34"/>
    <p:sldId id="264" r:id="rId35"/>
    <p:sldId id="268"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video" Target="NULL" TargetMode="External"/><Relationship Id="rId7" Type="http://schemas.openxmlformats.org/officeDocument/2006/relationships/image" Target="../media/image6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slideLayout" Target="../slideLayouts/slideLayout7.xml"/><Relationship Id="rId4" Type="http://schemas.microsoft.com/office/2007/relationships/media" Target="../media/media3.mp4"/></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3"/>
          <p:cNvSpPr/>
          <p:nvPr/>
        </p:nvSpPr>
        <p:spPr>
          <a:xfrm rot="-1025204">
            <a:off x="17042571" y="-1168705"/>
            <a:ext cx="2490858" cy="5661042"/>
          </a:xfrm>
          <a:custGeom>
            <a:avLst/>
            <a:gdLst/>
            <a:ahLst/>
            <a:cxnLst/>
            <a:rect l="l" t="t" r="r" b="b"/>
            <a:pathLst>
              <a:path w="2490858" h="5661042">
                <a:moveTo>
                  <a:pt x="0" y="0"/>
                </a:moveTo>
                <a:lnTo>
                  <a:pt x="2490858" y="0"/>
                </a:lnTo>
                <a:lnTo>
                  <a:pt x="2490858" y="5661041"/>
                </a:lnTo>
                <a:lnTo>
                  <a:pt x="0" y="5661041"/>
                </a:lnTo>
                <a:lnTo>
                  <a:pt x="0" y="0"/>
                </a:lnTo>
                <a:close/>
              </a:path>
            </a:pathLst>
          </a:custGeom>
          <a:blipFill>
            <a:blip r:embed="rId2"/>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4" name="Freeform 4"/>
          <p:cNvSpPr/>
          <p:nvPr/>
        </p:nvSpPr>
        <p:spPr>
          <a:xfrm rot="4714291">
            <a:off x="-3890503" y="-6606426"/>
            <a:ext cx="9500260" cy="8229600"/>
          </a:xfrm>
          <a:custGeom>
            <a:avLst/>
            <a:gdLst/>
            <a:ahLst/>
            <a:cxnLst/>
            <a:rect l="l" t="t" r="r" b="b"/>
            <a:pathLst>
              <a:path w="9500260" h="8229600">
                <a:moveTo>
                  <a:pt x="0" y="0"/>
                </a:moveTo>
                <a:lnTo>
                  <a:pt x="9500259" y="0"/>
                </a:lnTo>
                <a:lnTo>
                  <a:pt x="9500259" y="8229600"/>
                </a:lnTo>
                <a:lnTo>
                  <a:pt x="0" y="8229600"/>
                </a:lnTo>
                <a:lnTo>
                  <a:pt x="0" y="0"/>
                </a:lnTo>
                <a:close/>
              </a:path>
            </a:pathLst>
          </a:custGeom>
          <a:blipFill>
            <a:blip r:embed="rId3"/>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5" name="Freeform 5"/>
          <p:cNvSpPr/>
          <p:nvPr/>
        </p:nvSpPr>
        <p:spPr>
          <a:xfrm rot="-6315885">
            <a:off x="12432431" y="9209187"/>
            <a:ext cx="9500260" cy="8229600"/>
          </a:xfrm>
          <a:custGeom>
            <a:avLst/>
            <a:gdLst/>
            <a:ahLst/>
            <a:cxnLst/>
            <a:rect l="l" t="t" r="r" b="b"/>
            <a:pathLst>
              <a:path w="9500260" h="8229600">
                <a:moveTo>
                  <a:pt x="0" y="0"/>
                </a:moveTo>
                <a:lnTo>
                  <a:pt x="9500260" y="0"/>
                </a:lnTo>
                <a:lnTo>
                  <a:pt x="9500260" y="8229600"/>
                </a:lnTo>
                <a:lnTo>
                  <a:pt x="0" y="8229600"/>
                </a:lnTo>
                <a:lnTo>
                  <a:pt x="0" y="0"/>
                </a:lnTo>
                <a:close/>
              </a:path>
            </a:pathLst>
          </a:custGeom>
          <a:blipFill>
            <a:blip r:embed="rId3"/>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6" name="TextBox 6"/>
          <p:cNvSpPr txBox="1"/>
          <p:nvPr/>
        </p:nvSpPr>
        <p:spPr>
          <a:xfrm>
            <a:off x="3379888" y="892840"/>
            <a:ext cx="11528219" cy="5311839"/>
          </a:xfrm>
          <a:prstGeom prst="rect">
            <a:avLst/>
          </a:prstGeom>
        </p:spPr>
        <p:txBody>
          <a:bodyPr wrap="square" lIns="0" tIns="0" rIns="0" bIns="0" rtlCol="0" anchor="t">
            <a:spAutoFit/>
          </a:bodyPr>
          <a:lstStyle/>
          <a:p>
            <a:pPr marL="0" marR="0" algn="ctr">
              <a:lnSpc>
                <a:spcPct val="150000"/>
              </a:lnSpc>
              <a:spcBef>
                <a:spcPts val="0"/>
              </a:spcBef>
              <a:spcAft>
                <a:spcPts val="0"/>
              </a:spcAft>
            </a:pPr>
            <a:r>
              <a:rPr lang="vi-VN" sz="8000" b="1" dirty="0">
                <a:solidFill>
                  <a:schemeClr val="tx1">
                    <a:lumMod val="85000"/>
                    <a:lumOff val="15000"/>
                  </a:schemeClr>
                </a:solidFill>
                <a:effectLst/>
                <a:latin typeface="Arial" panose="020B0604020202020204" pitchFamily="34" charset="0"/>
                <a:ea typeface="宋体" panose="02010600030101010101" pitchFamily="2" charset="-122"/>
                <a:cs typeface="Arial" panose="020B0604020202020204" pitchFamily="34" charset="0"/>
              </a:rPr>
              <a:t>VUI MỪNG CHÀO ĐÓN CÁC EM TỚI BUỔI HỌC NGÀY HÔM NAY</a:t>
            </a:r>
          </a:p>
        </p:txBody>
      </p:sp>
      <p:sp>
        <p:nvSpPr>
          <p:cNvPr id="9" name="Freeform 107">
            <a:extLst>
              <a:ext uri="{FF2B5EF4-FFF2-40B4-BE49-F238E27FC236}">
                <a16:creationId xmlns:a16="http://schemas.microsoft.com/office/drawing/2014/main" id="{790ECAA6-22AA-257C-33F0-04527E975402}"/>
              </a:ext>
            </a:extLst>
          </p:cNvPr>
          <p:cNvSpPr/>
          <p:nvPr/>
        </p:nvSpPr>
        <p:spPr>
          <a:xfrm>
            <a:off x="1295400" y="6204679"/>
            <a:ext cx="11610078" cy="4542442"/>
          </a:xfrm>
          <a:custGeom>
            <a:avLst/>
            <a:gdLst/>
            <a:ahLst/>
            <a:cxnLst/>
            <a:rect l="l" t="t" r="r" b="b"/>
            <a:pathLst>
              <a:path w="2415647" h="945122">
                <a:moveTo>
                  <a:pt x="0" y="0"/>
                </a:moveTo>
                <a:lnTo>
                  <a:pt x="2415647" y="0"/>
                </a:lnTo>
                <a:lnTo>
                  <a:pt x="2415647" y="945122"/>
                </a:lnTo>
                <a:lnTo>
                  <a:pt x="0" y="945122"/>
                </a:lnTo>
                <a:lnTo>
                  <a:pt x="0" y="0"/>
                </a:lnTo>
                <a:close/>
              </a:path>
            </a:pathLst>
          </a:custGeom>
          <a:blipFill>
            <a:blip r:embed="rId4"/>
            <a:stretch>
              <a:fillRect/>
            </a:stretch>
          </a:blipFill>
        </p:spPr>
        <p:txBody>
          <a:bodyPr/>
          <a:lstStyle/>
          <a:p>
            <a:endParaRPr lang="vi-V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grpSp>
        <p:nvGrpSpPr>
          <p:cNvPr id="3" name="Group 3"/>
          <p:cNvGrpSpPr>
            <a:grpSpLocks noChangeAspect="1"/>
          </p:cNvGrpSpPr>
          <p:nvPr/>
        </p:nvGrpSpPr>
        <p:grpSpPr>
          <a:xfrm>
            <a:off x="13567166" y="-473709"/>
            <a:ext cx="8190293" cy="12174052"/>
            <a:chOff x="0" y="0"/>
            <a:chExt cx="3175000" cy="4719320"/>
          </a:xfrm>
        </p:grpSpPr>
        <p:sp>
          <p:nvSpPr>
            <p:cNvPr id="4" name="Freeform 4"/>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3"/>
              <a:stretch>
                <a:fillRect l="-22012" r="-22012"/>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vi-VN">
                <a:latin typeface="Arial" panose="020B0604020202020204" pitchFamily="34" charset="0"/>
                <a:cs typeface="Arial" panose="020B0604020202020204" pitchFamily="34" charset="0"/>
              </a:endParaRPr>
            </a:p>
          </p:txBody>
        </p:sp>
      </p:grpSp>
      <p:sp>
        <p:nvSpPr>
          <p:cNvPr id="6" name="Freeform 6"/>
          <p:cNvSpPr/>
          <p:nvPr/>
        </p:nvSpPr>
        <p:spPr>
          <a:xfrm rot="-4290893">
            <a:off x="2140066" y="1270873"/>
            <a:ext cx="8913373" cy="7662529"/>
          </a:xfrm>
          <a:custGeom>
            <a:avLst/>
            <a:gdLst/>
            <a:ahLst/>
            <a:cxnLst/>
            <a:rect l="l" t="t" r="r" b="b"/>
            <a:pathLst>
              <a:path w="8575500" h="7428527">
                <a:moveTo>
                  <a:pt x="0" y="0"/>
                </a:moveTo>
                <a:lnTo>
                  <a:pt x="8575500" y="0"/>
                </a:lnTo>
                <a:lnTo>
                  <a:pt x="8575500" y="7428526"/>
                </a:lnTo>
                <a:lnTo>
                  <a:pt x="0" y="7428526"/>
                </a:lnTo>
                <a:lnTo>
                  <a:pt x="0" y="0"/>
                </a:lnTo>
                <a:close/>
              </a:path>
            </a:pathLst>
          </a:custGeom>
          <a:blipFill>
            <a:blip r:embed="rId5"/>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7" name="Freeform 7"/>
          <p:cNvSpPr/>
          <p:nvPr/>
        </p:nvSpPr>
        <p:spPr>
          <a:xfrm>
            <a:off x="2421594" y="1394882"/>
            <a:ext cx="9161598" cy="8015818"/>
          </a:xfrm>
          <a:custGeom>
            <a:avLst/>
            <a:gdLst/>
            <a:ahLst/>
            <a:cxnLst/>
            <a:rect l="l" t="t" r="r" b="b"/>
            <a:pathLst>
              <a:path w="7366462" h="7293420">
                <a:moveTo>
                  <a:pt x="0" y="0"/>
                </a:moveTo>
                <a:lnTo>
                  <a:pt x="7366462" y="0"/>
                </a:lnTo>
                <a:lnTo>
                  <a:pt x="7366462" y="7293421"/>
                </a:lnTo>
                <a:lnTo>
                  <a:pt x="0" y="7293421"/>
                </a:lnTo>
                <a:lnTo>
                  <a:pt x="0" y="0"/>
                </a:lnTo>
                <a:close/>
              </a:path>
            </a:pathLst>
          </a:custGeom>
          <a:blipFill>
            <a:blip r:embed="rId6"/>
            <a:stretch>
              <a:fillRect l="-3502" t="-6214" r="-1789"/>
            </a:stretch>
          </a:blipFill>
          <a:effectLst>
            <a:outerShdw blurRad="50800" dist="38100" dir="5400000" algn="t" rotWithShape="0">
              <a:prstClr val="black">
                <a:alpha val="40000"/>
              </a:prstClr>
            </a:outerShdw>
          </a:effectLst>
        </p:spPr>
        <p:txBody>
          <a:bodyPr/>
          <a:lstStyle/>
          <a:p>
            <a:endParaRPr lang="vi-VN">
              <a:latin typeface="Arial" panose="020B0604020202020204" pitchFamily="34" charset="0"/>
              <a:cs typeface="Arial" panose="020B0604020202020204" pitchFamily="34" charset="0"/>
            </a:endParaRPr>
          </a:p>
        </p:txBody>
      </p:sp>
      <p:sp>
        <p:nvSpPr>
          <p:cNvPr id="8" name="TextBox 8"/>
          <p:cNvSpPr txBox="1"/>
          <p:nvPr/>
        </p:nvSpPr>
        <p:spPr>
          <a:xfrm>
            <a:off x="2864529" y="1838503"/>
            <a:ext cx="8328814" cy="974626"/>
          </a:xfrm>
          <a:prstGeom prst="rect">
            <a:avLst/>
          </a:prstGeom>
        </p:spPr>
        <p:txBody>
          <a:bodyPr wrap="square" lIns="0" tIns="0" rIns="0" bIns="0" rtlCol="0" anchor="t">
            <a:spAutoFit/>
          </a:bodyPr>
          <a:lstStyle/>
          <a:p>
            <a:pPr marL="0" lvl="0" indent="0" algn="ctr">
              <a:lnSpc>
                <a:spcPts val="7621"/>
              </a:lnSpc>
              <a:spcBef>
                <a:spcPct val="0"/>
              </a:spcBef>
            </a:pPr>
            <a:r>
              <a:rPr lang="vi-VN" sz="6600" b="1" spc="69" dirty="0">
                <a:latin typeface="Arial" panose="020B0604020202020204" pitchFamily="34" charset="0"/>
                <a:cs typeface="Arial" panose="020B0604020202020204" pitchFamily="34" charset="0"/>
              </a:rPr>
              <a:t>NỘI DUNG BÀI HỌC</a:t>
            </a:r>
            <a:endParaRPr lang="en-US" sz="6600" b="1" spc="69" dirty="0">
              <a:latin typeface="Arial" panose="020B0604020202020204" pitchFamily="34" charset="0"/>
              <a:cs typeface="Arial" panose="020B0604020202020204" pitchFamily="34" charset="0"/>
            </a:endParaRPr>
          </a:p>
        </p:txBody>
      </p:sp>
      <p:sp>
        <p:nvSpPr>
          <p:cNvPr id="10" name="TextBox 10"/>
          <p:cNvSpPr txBox="1"/>
          <p:nvPr/>
        </p:nvSpPr>
        <p:spPr>
          <a:xfrm>
            <a:off x="3306092" y="3600667"/>
            <a:ext cx="7315200" cy="890180"/>
          </a:xfrm>
          <a:prstGeom prst="rect">
            <a:avLst/>
          </a:prstGeom>
        </p:spPr>
        <p:txBody>
          <a:bodyPr wrap="square" lIns="0" tIns="0" rIns="0" bIns="0" rtlCol="0" anchor="t">
            <a:spAutoFit/>
          </a:bodyPr>
          <a:lstStyle/>
          <a:p>
            <a:pPr algn="just">
              <a:lnSpc>
                <a:spcPct val="150000"/>
              </a:lnSpc>
            </a:pPr>
            <a:r>
              <a:rPr lang="en-US" sz="4400" b="1" dirty="0">
                <a:latin typeface="Arial" panose="020B0604020202020204" pitchFamily="34" charset="0"/>
                <a:cs typeface="Arial" panose="020B0604020202020204" pitchFamily="34" charset="0"/>
              </a:rPr>
              <a:t>01. </a:t>
            </a:r>
            <a:r>
              <a:rPr lang="vi-VN" sz="4400" dirty="0">
                <a:latin typeface="Arial" panose="020B0604020202020204" pitchFamily="34" charset="0"/>
                <a:cs typeface="Arial" panose="020B0604020202020204" pitchFamily="34" charset="0"/>
              </a:rPr>
              <a:t>Quan sát</a:t>
            </a:r>
            <a:endParaRPr lang="en-US" sz="4400" dirty="0">
              <a:latin typeface="Arial" panose="020B0604020202020204" pitchFamily="34" charset="0"/>
              <a:cs typeface="Arial" panose="020B0604020202020204" pitchFamily="34" charset="0"/>
            </a:endParaRPr>
          </a:p>
        </p:txBody>
      </p:sp>
      <p:sp>
        <p:nvSpPr>
          <p:cNvPr id="11" name="Freeform 11"/>
          <p:cNvSpPr/>
          <p:nvPr/>
        </p:nvSpPr>
        <p:spPr>
          <a:xfrm>
            <a:off x="-1037551" y="-1405135"/>
            <a:ext cx="3394240" cy="3424201"/>
          </a:xfrm>
          <a:custGeom>
            <a:avLst/>
            <a:gdLst/>
            <a:ahLst/>
            <a:cxnLst/>
            <a:rect l="l" t="t" r="r" b="b"/>
            <a:pathLst>
              <a:path w="3394240" h="3424201">
                <a:moveTo>
                  <a:pt x="0" y="0"/>
                </a:moveTo>
                <a:lnTo>
                  <a:pt x="3394239" y="0"/>
                </a:lnTo>
                <a:lnTo>
                  <a:pt x="3394239" y="3424201"/>
                </a:lnTo>
                <a:lnTo>
                  <a:pt x="0" y="3424201"/>
                </a:lnTo>
                <a:lnTo>
                  <a:pt x="0" y="0"/>
                </a:lnTo>
                <a:close/>
              </a:path>
            </a:pathLst>
          </a:custGeom>
          <a:blipFill>
            <a:blip r:embed="rId7"/>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2" name="Freeform 12"/>
          <p:cNvSpPr/>
          <p:nvPr/>
        </p:nvSpPr>
        <p:spPr>
          <a:xfrm>
            <a:off x="11448794" y="8276142"/>
            <a:ext cx="3394240" cy="3424201"/>
          </a:xfrm>
          <a:custGeom>
            <a:avLst/>
            <a:gdLst/>
            <a:ahLst/>
            <a:cxnLst/>
            <a:rect l="l" t="t" r="r" b="b"/>
            <a:pathLst>
              <a:path w="3394240" h="3424201">
                <a:moveTo>
                  <a:pt x="0" y="0"/>
                </a:moveTo>
                <a:lnTo>
                  <a:pt x="3394239" y="0"/>
                </a:lnTo>
                <a:lnTo>
                  <a:pt x="3394239" y="3424201"/>
                </a:lnTo>
                <a:lnTo>
                  <a:pt x="0" y="3424201"/>
                </a:lnTo>
                <a:lnTo>
                  <a:pt x="0" y="0"/>
                </a:lnTo>
                <a:close/>
              </a:path>
            </a:pathLst>
          </a:custGeom>
          <a:blipFill>
            <a:blip r:embed="rId7"/>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7425F731-39BE-0F8C-1050-CFC7F7E7F99C}"/>
              </a:ext>
            </a:extLst>
          </p:cNvPr>
          <p:cNvSpPr txBox="1"/>
          <p:nvPr/>
        </p:nvSpPr>
        <p:spPr>
          <a:xfrm>
            <a:off x="3287699" y="5219958"/>
            <a:ext cx="7315200" cy="890180"/>
          </a:xfrm>
          <a:prstGeom prst="rect">
            <a:avLst/>
          </a:prstGeom>
        </p:spPr>
        <p:txBody>
          <a:bodyPr wrap="square" lIns="0" tIns="0" rIns="0" bIns="0" rtlCol="0" anchor="t">
            <a:spAutoFit/>
          </a:bodyPr>
          <a:lstStyle/>
          <a:p>
            <a:pPr algn="just">
              <a:lnSpc>
                <a:spcPct val="150000"/>
              </a:lnSpc>
            </a:pPr>
            <a:r>
              <a:rPr lang="en-US" sz="4400" b="1" dirty="0">
                <a:latin typeface="Arial" panose="020B0604020202020204" pitchFamily="34" charset="0"/>
                <a:cs typeface="Arial" panose="020B0604020202020204" pitchFamily="34" charset="0"/>
              </a:rPr>
              <a:t>02. </a:t>
            </a:r>
            <a:r>
              <a:rPr lang="vi-VN" sz="4400" dirty="0">
                <a:latin typeface="Arial" panose="020B0604020202020204" pitchFamily="34" charset="0"/>
                <a:cs typeface="Arial" panose="020B0604020202020204" pitchFamily="34" charset="0"/>
              </a:rPr>
              <a:t>Thể hiện</a:t>
            </a:r>
          </a:p>
        </p:txBody>
      </p:sp>
      <p:sp>
        <p:nvSpPr>
          <p:cNvPr id="15" name="TextBox 10">
            <a:extLst>
              <a:ext uri="{FF2B5EF4-FFF2-40B4-BE49-F238E27FC236}">
                <a16:creationId xmlns:a16="http://schemas.microsoft.com/office/drawing/2014/main" id="{2250CCFA-26ED-19F0-DDB3-83DC67EAFCE0}"/>
              </a:ext>
            </a:extLst>
          </p:cNvPr>
          <p:cNvSpPr txBox="1"/>
          <p:nvPr/>
        </p:nvSpPr>
        <p:spPr>
          <a:xfrm>
            <a:off x="3292954" y="6742017"/>
            <a:ext cx="7315200" cy="890180"/>
          </a:xfrm>
          <a:prstGeom prst="rect">
            <a:avLst/>
          </a:prstGeom>
        </p:spPr>
        <p:txBody>
          <a:bodyPr wrap="square" lIns="0" tIns="0" rIns="0" bIns="0" rtlCol="0" anchor="t">
            <a:spAutoFit/>
          </a:bodyPr>
          <a:lstStyle/>
          <a:p>
            <a:pPr algn="just">
              <a:lnSpc>
                <a:spcPct val="150000"/>
              </a:lnSpc>
            </a:pPr>
            <a:r>
              <a:rPr lang="vi-VN" sz="4400" b="1" dirty="0">
                <a:latin typeface="Arial" panose="020B0604020202020204" pitchFamily="34" charset="0"/>
                <a:cs typeface="Arial" panose="020B0604020202020204" pitchFamily="34" charset="0"/>
              </a:rPr>
              <a:t>03. </a:t>
            </a:r>
            <a:r>
              <a:rPr lang="vi-VN" sz="4400" dirty="0">
                <a:latin typeface="Arial" panose="020B0604020202020204" pitchFamily="34" charset="0"/>
                <a:cs typeface="Arial" panose="020B0604020202020204" pitchFamily="34" charset="0"/>
              </a:rPr>
              <a:t>Thảo luận</a:t>
            </a:r>
          </a:p>
        </p:txBody>
      </p:sp>
      <p:sp>
        <p:nvSpPr>
          <p:cNvPr id="16" name="TextBox 10">
            <a:extLst>
              <a:ext uri="{FF2B5EF4-FFF2-40B4-BE49-F238E27FC236}">
                <a16:creationId xmlns:a16="http://schemas.microsoft.com/office/drawing/2014/main" id="{BA1342D4-96FC-E877-E95B-1C2CB1395C20}"/>
              </a:ext>
            </a:extLst>
          </p:cNvPr>
          <p:cNvSpPr txBox="1"/>
          <p:nvPr/>
        </p:nvSpPr>
        <p:spPr>
          <a:xfrm>
            <a:off x="3306092" y="8128353"/>
            <a:ext cx="7315200" cy="890180"/>
          </a:xfrm>
          <a:prstGeom prst="rect">
            <a:avLst/>
          </a:prstGeom>
        </p:spPr>
        <p:txBody>
          <a:bodyPr wrap="square" lIns="0" tIns="0" rIns="0" bIns="0" rtlCol="0" anchor="t">
            <a:spAutoFit/>
          </a:bodyPr>
          <a:lstStyle/>
          <a:p>
            <a:pPr algn="just">
              <a:lnSpc>
                <a:spcPct val="150000"/>
              </a:lnSpc>
            </a:pPr>
            <a:r>
              <a:rPr lang="vi-VN" sz="4400" b="1" dirty="0">
                <a:latin typeface="Arial" panose="020B0604020202020204" pitchFamily="34" charset="0"/>
                <a:cs typeface="Arial" panose="020B0604020202020204" pitchFamily="34" charset="0"/>
              </a:rPr>
              <a:t>04. </a:t>
            </a:r>
            <a:r>
              <a:rPr lang="vi-VN" sz="4400" dirty="0">
                <a:latin typeface="Arial" panose="020B0604020202020204" pitchFamily="34" charset="0"/>
                <a:cs typeface="Arial" panose="020B0604020202020204" pitchFamily="34" charset="0"/>
              </a:rPr>
              <a:t>Vận dụng</a:t>
            </a:r>
            <a:endParaRPr lang="en-US" sz="44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9F00CF09-1D13-3FAE-458A-F685FFE4E968}"/>
              </a:ext>
            </a:extLst>
          </p:cNvPr>
          <p:cNvCxnSpPr/>
          <p:nvPr/>
        </p:nvCxnSpPr>
        <p:spPr>
          <a:xfrm>
            <a:off x="2421594" y="3314700"/>
            <a:ext cx="9161598" cy="0"/>
          </a:xfrm>
          <a:prstGeom prst="line">
            <a:avLst/>
          </a:prstGeom>
          <a:ln w="28575">
            <a:solidFill>
              <a:schemeClr val="bg1">
                <a:lumMod val="50000"/>
              </a:schemeClr>
            </a:solidFill>
            <a:prstDash val="soli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6240F78-DD05-02F6-E5BA-6C6ECBB3DC82}"/>
              </a:ext>
            </a:extLst>
          </p:cNvPr>
          <p:cNvCxnSpPr/>
          <p:nvPr/>
        </p:nvCxnSpPr>
        <p:spPr>
          <a:xfrm>
            <a:off x="2448137" y="4914900"/>
            <a:ext cx="9161598" cy="0"/>
          </a:xfrm>
          <a:prstGeom prst="line">
            <a:avLst/>
          </a:prstGeom>
          <a:ln w="28575">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71434C1-CDEA-3869-D496-7736D66719DC}"/>
              </a:ext>
            </a:extLst>
          </p:cNvPr>
          <p:cNvCxnSpPr/>
          <p:nvPr/>
        </p:nvCxnSpPr>
        <p:spPr>
          <a:xfrm>
            <a:off x="2421594" y="6528153"/>
            <a:ext cx="9161598" cy="0"/>
          </a:xfrm>
          <a:prstGeom prst="line">
            <a:avLst/>
          </a:prstGeom>
          <a:ln w="28575">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B94FF2D-5686-F47C-CE9B-6E8443FCA822}"/>
              </a:ext>
            </a:extLst>
          </p:cNvPr>
          <p:cNvCxnSpPr/>
          <p:nvPr/>
        </p:nvCxnSpPr>
        <p:spPr>
          <a:xfrm>
            <a:off x="2421594" y="7954169"/>
            <a:ext cx="9161598" cy="0"/>
          </a:xfrm>
          <a:prstGeom prst="line">
            <a:avLst/>
          </a:prstGeom>
          <a:ln w="28575">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sp>
        <p:nvSpPr>
          <p:cNvPr id="24" name="Freeform 23">
            <a:extLst>
              <a:ext uri="{FF2B5EF4-FFF2-40B4-BE49-F238E27FC236}">
                <a16:creationId xmlns:a16="http://schemas.microsoft.com/office/drawing/2014/main" id="{1EE1D471-92C3-A2B2-396E-D55DDA84FFB4}"/>
              </a:ext>
            </a:extLst>
          </p:cNvPr>
          <p:cNvSpPr/>
          <p:nvPr/>
        </p:nvSpPr>
        <p:spPr>
          <a:xfrm>
            <a:off x="12410694" y="4490848"/>
            <a:ext cx="6334506" cy="4919852"/>
          </a:xfrm>
          <a:custGeom>
            <a:avLst/>
            <a:gdLst/>
            <a:ahLst/>
            <a:cxnLst/>
            <a:rect l="l" t="t" r="r" b="b"/>
            <a:pathLst>
              <a:path w="1452036" h="1121698">
                <a:moveTo>
                  <a:pt x="0" y="0"/>
                </a:moveTo>
                <a:lnTo>
                  <a:pt x="1452036" y="0"/>
                </a:lnTo>
                <a:lnTo>
                  <a:pt x="1452036" y="1121697"/>
                </a:lnTo>
                <a:lnTo>
                  <a:pt x="0" y="11216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E7BAA87-CC27-0DEB-E5A0-21430753E021}"/>
              </a:ext>
            </a:extLst>
          </p:cNvPr>
          <p:cNvGrpSpPr/>
          <p:nvPr/>
        </p:nvGrpSpPr>
        <p:grpSpPr>
          <a:xfrm>
            <a:off x="1958583" y="960711"/>
            <a:ext cx="6537999" cy="8365577"/>
            <a:chOff x="1958582" y="960711"/>
            <a:chExt cx="7023289" cy="8365577"/>
          </a:xfrm>
        </p:grpSpPr>
        <p:grpSp>
          <p:nvGrpSpPr>
            <p:cNvPr id="3" name="Group 3"/>
            <p:cNvGrpSpPr>
              <a:grpSpLocks noChangeAspect="1"/>
            </p:cNvGrpSpPr>
            <p:nvPr/>
          </p:nvGrpSpPr>
          <p:grpSpPr>
            <a:xfrm rot="5075450">
              <a:off x="912019" y="2246531"/>
              <a:ext cx="8365577" cy="5793937"/>
              <a:chOff x="0" y="0"/>
              <a:chExt cx="3429000" cy="2374900"/>
            </a:xfrm>
          </p:grpSpPr>
          <p:sp>
            <p:nvSpPr>
              <p:cNvPr id="4" name="Freeform 4"/>
              <p:cNvSpPr/>
              <p:nvPr/>
            </p:nvSpPr>
            <p:spPr>
              <a:xfrm rot="-9207382">
                <a:off x="-151039" y="-427799"/>
                <a:ext cx="3731476" cy="3214062"/>
              </a:xfrm>
              <a:custGeom>
                <a:avLst/>
                <a:gdLst/>
                <a:ahLst/>
                <a:cxnLst/>
                <a:rect l="l" t="t" r="r" b="b"/>
                <a:pathLst>
                  <a:path w="3731476" h="3214062">
                    <a:moveTo>
                      <a:pt x="1913553" y="2794074"/>
                    </a:moveTo>
                    <a:lnTo>
                      <a:pt x="1720400" y="2918953"/>
                    </a:lnTo>
                    <a:lnTo>
                      <a:pt x="1487508" y="2992701"/>
                    </a:lnTo>
                    <a:lnTo>
                      <a:pt x="1180752" y="3145936"/>
                    </a:lnTo>
                    <a:cubicBezTo>
                      <a:pt x="1180752" y="3145936"/>
                      <a:pt x="1101212" y="3214062"/>
                      <a:pt x="1078499" y="3197014"/>
                    </a:cubicBezTo>
                    <a:cubicBezTo>
                      <a:pt x="1055787" y="3179967"/>
                      <a:pt x="936562" y="3054971"/>
                      <a:pt x="936562" y="3054971"/>
                    </a:cubicBezTo>
                    <a:cubicBezTo>
                      <a:pt x="936562" y="3054971"/>
                      <a:pt x="857065" y="3009504"/>
                      <a:pt x="845725" y="2958383"/>
                    </a:cubicBezTo>
                    <a:cubicBezTo>
                      <a:pt x="834384" y="2907263"/>
                      <a:pt x="749222" y="2822037"/>
                      <a:pt x="749222" y="2822037"/>
                    </a:cubicBezTo>
                    <a:cubicBezTo>
                      <a:pt x="749222" y="2822037"/>
                      <a:pt x="703798" y="2787942"/>
                      <a:pt x="703819" y="2731146"/>
                    </a:cubicBezTo>
                    <a:cubicBezTo>
                      <a:pt x="703819" y="2731146"/>
                      <a:pt x="652752" y="2600496"/>
                      <a:pt x="607327" y="2566401"/>
                    </a:cubicBezTo>
                    <a:cubicBezTo>
                      <a:pt x="607327" y="2566401"/>
                      <a:pt x="561893" y="2560704"/>
                      <a:pt x="510836" y="2401656"/>
                    </a:cubicBezTo>
                    <a:lnTo>
                      <a:pt x="420019" y="2248273"/>
                    </a:lnTo>
                    <a:cubicBezTo>
                      <a:pt x="420019" y="2248273"/>
                      <a:pt x="408690" y="2168754"/>
                      <a:pt x="374627" y="2128984"/>
                    </a:cubicBezTo>
                    <a:lnTo>
                      <a:pt x="238397" y="1913108"/>
                    </a:lnTo>
                    <a:lnTo>
                      <a:pt x="130522" y="1810834"/>
                    </a:lnTo>
                    <a:lnTo>
                      <a:pt x="62418" y="1674498"/>
                    </a:lnTo>
                    <a:lnTo>
                      <a:pt x="5654" y="1589283"/>
                    </a:lnTo>
                    <a:cubicBezTo>
                      <a:pt x="5654" y="1589283"/>
                      <a:pt x="0" y="1521125"/>
                      <a:pt x="79540" y="1452999"/>
                    </a:cubicBezTo>
                    <a:cubicBezTo>
                      <a:pt x="79540" y="1452999"/>
                      <a:pt x="136346" y="1424623"/>
                      <a:pt x="164766" y="1367837"/>
                    </a:cubicBezTo>
                    <a:cubicBezTo>
                      <a:pt x="193185" y="1311052"/>
                      <a:pt x="261385" y="1191805"/>
                      <a:pt x="323867" y="1174790"/>
                    </a:cubicBezTo>
                    <a:cubicBezTo>
                      <a:pt x="323867" y="1174790"/>
                      <a:pt x="465879" y="1118047"/>
                      <a:pt x="499952" y="1129419"/>
                    </a:cubicBezTo>
                    <a:cubicBezTo>
                      <a:pt x="499952" y="1129419"/>
                      <a:pt x="596518" y="1095377"/>
                      <a:pt x="619241" y="1084026"/>
                    </a:cubicBezTo>
                    <a:cubicBezTo>
                      <a:pt x="641964" y="1072676"/>
                      <a:pt x="693095" y="1032938"/>
                      <a:pt x="693095" y="1032938"/>
                    </a:cubicBezTo>
                    <a:cubicBezTo>
                      <a:pt x="693095" y="1032938"/>
                      <a:pt x="749912" y="976163"/>
                      <a:pt x="789672" y="970498"/>
                    </a:cubicBezTo>
                    <a:cubicBezTo>
                      <a:pt x="829431" y="964833"/>
                      <a:pt x="852154" y="953482"/>
                      <a:pt x="914647" y="908069"/>
                    </a:cubicBezTo>
                    <a:cubicBezTo>
                      <a:pt x="914647" y="908069"/>
                      <a:pt x="926019" y="873995"/>
                      <a:pt x="1085077" y="794540"/>
                    </a:cubicBezTo>
                    <a:cubicBezTo>
                      <a:pt x="1085077" y="794540"/>
                      <a:pt x="1198712" y="680991"/>
                      <a:pt x="1289582" y="692384"/>
                    </a:cubicBezTo>
                    <a:cubicBezTo>
                      <a:pt x="1289582" y="692384"/>
                      <a:pt x="1329330" y="715117"/>
                      <a:pt x="1516798" y="607275"/>
                    </a:cubicBezTo>
                    <a:cubicBezTo>
                      <a:pt x="1516798" y="607275"/>
                      <a:pt x="1647459" y="527809"/>
                      <a:pt x="1675857" y="527819"/>
                    </a:cubicBezTo>
                    <a:lnTo>
                      <a:pt x="1931503" y="357527"/>
                    </a:lnTo>
                    <a:cubicBezTo>
                      <a:pt x="1931503" y="357527"/>
                      <a:pt x="2243935" y="215653"/>
                      <a:pt x="2295056" y="204313"/>
                    </a:cubicBezTo>
                    <a:cubicBezTo>
                      <a:pt x="2346176" y="192973"/>
                      <a:pt x="2544984" y="136251"/>
                      <a:pt x="2556356" y="102178"/>
                    </a:cubicBezTo>
                    <a:cubicBezTo>
                      <a:pt x="2567728" y="68104"/>
                      <a:pt x="2704064" y="0"/>
                      <a:pt x="2732462" y="10"/>
                    </a:cubicBezTo>
                    <a:cubicBezTo>
                      <a:pt x="2760860" y="21"/>
                      <a:pt x="2840347" y="73886"/>
                      <a:pt x="2874410" y="113656"/>
                    </a:cubicBezTo>
                    <a:cubicBezTo>
                      <a:pt x="2908473" y="153426"/>
                      <a:pt x="2970902" y="278401"/>
                      <a:pt x="2982253" y="301123"/>
                    </a:cubicBezTo>
                    <a:cubicBezTo>
                      <a:pt x="2993603" y="323846"/>
                      <a:pt x="3044714" y="340904"/>
                      <a:pt x="3044714" y="340904"/>
                    </a:cubicBezTo>
                    <a:lnTo>
                      <a:pt x="3090095" y="488591"/>
                    </a:lnTo>
                    <a:cubicBezTo>
                      <a:pt x="3090095" y="488591"/>
                      <a:pt x="3146849" y="602204"/>
                      <a:pt x="3186598" y="624938"/>
                    </a:cubicBezTo>
                    <a:cubicBezTo>
                      <a:pt x="3226346" y="647671"/>
                      <a:pt x="3271728" y="795358"/>
                      <a:pt x="3271728" y="795358"/>
                    </a:cubicBezTo>
                    <a:cubicBezTo>
                      <a:pt x="3271728" y="795358"/>
                      <a:pt x="3351204" y="897621"/>
                      <a:pt x="3356869" y="937380"/>
                    </a:cubicBezTo>
                    <a:cubicBezTo>
                      <a:pt x="3362534" y="977139"/>
                      <a:pt x="3379549" y="1039622"/>
                      <a:pt x="3396576" y="1073706"/>
                    </a:cubicBezTo>
                    <a:cubicBezTo>
                      <a:pt x="3413602" y="1107790"/>
                      <a:pt x="3521455" y="1266859"/>
                      <a:pt x="3521455" y="1266859"/>
                    </a:cubicBezTo>
                    <a:lnTo>
                      <a:pt x="3589580" y="1346399"/>
                    </a:lnTo>
                    <a:cubicBezTo>
                      <a:pt x="3589580" y="1346399"/>
                      <a:pt x="3640680" y="1391855"/>
                      <a:pt x="3680397" y="1499783"/>
                    </a:cubicBezTo>
                    <a:cubicBezTo>
                      <a:pt x="3720114" y="1607710"/>
                      <a:pt x="3731475" y="1602035"/>
                      <a:pt x="3731475" y="1602035"/>
                    </a:cubicBezTo>
                    <a:lnTo>
                      <a:pt x="3589421" y="1772370"/>
                    </a:lnTo>
                    <a:cubicBezTo>
                      <a:pt x="3589421" y="1772370"/>
                      <a:pt x="3549609" y="1920025"/>
                      <a:pt x="3401911" y="1993805"/>
                    </a:cubicBezTo>
                    <a:lnTo>
                      <a:pt x="3271272" y="2016475"/>
                    </a:lnTo>
                    <a:cubicBezTo>
                      <a:pt x="3271272" y="2016475"/>
                      <a:pt x="3214475" y="2016453"/>
                      <a:pt x="3140621" y="2067542"/>
                    </a:cubicBezTo>
                    <a:cubicBezTo>
                      <a:pt x="3066767" y="2118631"/>
                      <a:pt x="3009950" y="2175406"/>
                      <a:pt x="3009950" y="2175406"/>
                    </a:cubicBezTo>
                    <a:cubicBezTo>
                      <a:pt x="3009950" y="2175406"/>
                      <a:pt x="2919070" y="2192411"/>
                      <a:pt x="2873614" y="2243510"/>
                    </a:cubicBezTo>
                    <a:lnTo>
                      <a:pt x="2833844" y="2277573"/>
                    </a:lnTo>
                    <a:lnTo>
                      <a:pt x="2811121" y="2288924"/>
                    </a:lnTo>
                    <a:cubicBezTo>
                      <a:pt x="2811121" y="2288924"/>
                      <a:pt x="2788388" y="2328673"/>
                      <a:pt x="2754314" y="2317301"/>
                    </a:cubicBezTo>
                    <a:cubicBezTo>
                      <a:pt x="2754314" y="2317301"/>
                      <a:pt x="2742942" y="2351374"/>
                      <a:pt x="2703183" y="2357039"/>
                    </a:cubicBezTo>
                    <a:cubicBezTo>
                      <a:pt x="2703183" y="2357039"/>
                      <a:pt x="2646366" y="2413814"/>
                      <a:pt x="2646366" y="2413814"/>
                    </a:cubicBezTo>
                    <a:cubicBezTo>
                      <a:pt x="2646366" y="2413814"/>
                      <a:pt x="2566836" y="2453541"/>
                      <a:pt x="2566836" y="2453541"/>
                    </a:cubicBezTo>
                    <a:lnTo>
                      <a:pt x="2475956" y="2470546"/>
                    </a:lnTo>
                    <a:lnTo>
                      <a:pt x="2260090" y="2578378"/>
                    </a:lnTo>
                    <a:lnTo>
                      <a:pt x="2152152" y="2646493"/>
                    </a:lnTo>
                    <a:lnTo>
                      <a:pt x="2095356" y="2646472"/>
                    </a:lnTo>
                    <a:lnTo>
                      <a:pt x="2038539" y="2703247"/>
                    </a:lnTo>
                    <a:lnTo>
                      <a:pt x="1913553" y="2794074"/>
                    </a:lnTo>
                    <a:close/>
                  </a:path>
                </a:pathLst>
              </a:custGeom>
              <a:blipFill>
                <a:blip r:embed="rId3"/>
                <a:stretch>
                  <a:fillRect l="-3010" t="-14068" r="-3436" b="-14544"/>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vi-VN">
                  <a:latin typeface="Arial" panose="020B0604020202020204" pitchFamily="34" charset="0"/>
                  <a:cs typeface="Arial" panose="020B0604020202020204" pitchFamily="34" charset="0"/>
                </a:endParaRPr>
              </a:p>
            </p:txBody>
          </p:sp>
        </p:grpSp>
        <p:sp>
          <p:nvSpPr>
            <p:cNvPr id="6" name="Freeform 6"/>
            <p:cNvSpPr/>
            <p:nvPr/>
          </p:nvSpPr>
          <p:spPr>
            <a:xfrm rot="-10800000">
              <a:off x="1958582" y="8243450"/>
              <a:ext cx="6880618" cy="659651"/>
            </a:xfrm>
            <a:custGeom>
              <a:avLst/>
              <a:gdLst/>
              <a:ahLst/>
              <a:cxnLst/>
              <a:rect l="l" t="t" r="r" b="b"/>
              <a:pathLst>
                <a:path w="5462900" h="564511">
                  <a:moveTo>
                    <a:pt x="0" y="0"/>
                  </a:moveTo>
                  <a:lnTo>
                    <a:pt x="5462899" y="0"/>
                  </a:lnTo>
                  <a:lnTo>
                    <a:pt x="5462899" y="564511"/>
                  </a:lnTo>
                  <a:lnTo>
                    <a:pt x="0" y="564511"/>
                  </a:lnTo>
                  <a:lnTo>
                    <a:pt x="0" y="0"/>
                  </a:lnTo>
                  <a:close/>
                </a:path>
              </a:pathLst>
            </a:custGeom>
            <a:blipFill>
              <a:blip r:embed="rId5">
                <a:alphaModFix amt="90000"/>
              </a:blip>
              <a:stretch>
                <a:fillRect b="-178220"/>
              </a:stretch>
            </a:blipFill>
          </p:spPr>
          <p:txBody>
            <a:bodyPr/>
            <a:lstStyle/>
            <a:p>
              <a:endParaRPr lang="vi-VN">
                <a:latin typeface="Arial" panose="020B0604020202020204" pitchFamily="34" charset="0"/>
                <a:cs typeface="Arial" panose="020B0604020202020204" pitchFamily="34" charset="0"/>
              </a:endParaRPr>
            </a:p>
          </p:txBody>
        </p:sp>
        <p:sp>
          <p:nvSpPr>
            <p:cNvPr id="7" name="Freeform 7"/>
            <p:cNvSpPr/>
            <p:nvPr/>
          </p:nvSpPr>
          <p:spPr>
            <a:xfrm>
              <a:off x="1982743" y="1843917"/>
              <a:ext cx="6999128" cy="6599165"/>
            </a:xfrm>
            <a:custGeom>
              <a:avLst/>
              <a:gdLst/>
              <a:ahLst/>
              <a:cxnLst/>
              <a:rect l="l" t="t" r="r" b="b"/>
              <a:pathLst>
                <a:path w="5462900" h="6599165">
                  <a:moveTo>
                    <a:pt x="0" y="0"/>
                  </a:moveTo>
                  <a:lnTo>
                    <a:pt x="5462900" y="0"/>
                  </a:lnTo>
                  <a:lnTo>
                    <a:pt x="5462900" y="6599165"/>
                  </a:lnTo>
                  <a:lnTo>
                    <a:pt x="0" y="6599165"/>
                  </a:lnTo>
                  <a:lnTo>
                    <a:pt x="0" y="0"/>
                  </a:lnTo>
                  <a:close/>
                </a:path>
              </a:pathLst>
            </a:custGeom>
            <a:blipFill>
              <a:blip r:embed="rId6"/>
              <a:stretch>
                <a:fillRect l="-16292" t="-6214" r="-12174"/>
              </a:stretch>
            </a:blipFill>
          </p:spPr>
          <p:txBody>
            <a:bodyPr/>
            <a:lstStyle/>
            <a:p>
              <a:endParaRPr lang="vi-VN">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10628974" y="3385"/>
            <a:ext cx="7659026" cy="10283615"/>
            <a:chOff x="0" y="0"/>
            <a:chExt cx="4076700" cy="5473700"/>
          </a:xfrm>
        </p:grpSpPr>
        <p:sp>
          <p:nvSpPr>
            <p:cNvPr id="10" name="Freeform 10"/>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7"/>
              <a:stretch>
                <a:fillRect l="-825" r="-825"/>
              </a:stretch>
            </a:blipFill>
          </p:spPr>
          <p:txBody>
            <a:bodyPr/>
            <a:lstStyle/>
            <a:p>
              <a:endParaRPr lang="vi-VN">
                <a:latin typeface="Arial" panose="020B0604020202020204" pitchFamily="34" charset="0"/>
                <a:cs typeface="Arial" panose="020B0604020202020204" pitchFamily="34" charset="0"/>
              </a:endParaRPr>
            </a:p>
          </p:txBody>
        </p:sp>
        <p:sp>
          <p:nvSpPr>
            <p:cNvPr id="11" name="Freeform 11"/>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8"/>
              <a:stretch>
                <a:fillRect t="-275" r="-18931" b="-5006"/>
              </a:stretch>
            </a:blipFill>
          </p:spPr>
          <p:txBody>
            <a:bodyPr/>
            <a:lstStyle/>
            <a:p>
              <a:endParaRPr lang="vi-VN">
                <a:latin typeface="Arial" panose="020B0604020202020204" pitchFamily="34" charset="0"/>
                <a:cs typeface="Arial" panose="020B0604020202020204" pitchFamily="34" charset="0"/>
              </a:endParaRPr>
            </a:p>
          </p:txBody>
        </p:sp>
      </p:grpSp>
      <p:sp>
        <p:nvSpPr>
          <p:cNvPr id="12" name="Freeform 12"/>
          <p:cNvSpPr/>
          <p:nvPr/>
        </p:nvSpPr>
        <p:spPr>
          <a:xfrm rot="-6812927">
            <a:off x="13579245" y="8167658"/>
            <a:ext cx="10087914" cy="8738656"/>
          </a:xfrm>
          <a:custGeom>
            <a:avLst/>
            <a:gdLst/>
            <a:ahLst/>
            <a:cxnLst/>
            <a:rect l="l" t="t" r="r" b="b"/>
            <a:pathLst>
              <a:path w="10087914" h="8738656">
                <a:moveTo>
                  <a:pt x="0" y="0"/>
                </a:moveTo>
                <a:lnTo>
                  <a:pt x="10087915" y="0"/>
                </a:lnTo>
                <a:lnTo>
                  <a:pt x="10087915" y="8738656"/>
                </a:lnTo>
                <a:lnTo>
                  <a:pt x="0" y="8738656"/>
                </a:lnTo>
                <a:lnTo>
                  <a:pt x="0" y="0"/>
                </a:lnTo>
                <a:close/>
              </a:path>
            </a:pathLst>
          </a:custGeom>
          <a:blipFill>
            <a:blip r:embed="rId9"/>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3" name="Freeform 13"/>
          <p:cNvSpPr/>
          <p:nvPr/>
        </p:nvSpPr>
        <p:spPr>
          <a:xfrm rot="6785615">
            <a:off x="13785863" y="-5957590"/>
            <a:ext cx="7931277" cy="82296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4" name="Freeform 14"/>
          <p:cNvSpPr/>
          <p:nvPr/>
        </p:nvSpPr>
        <p:spPr>
          <a:xfrm>
            <a:off x="4390758" y="1383897"/>
            <a:ext cx="2457866" cy="1106040"/>
          </a:xfrm>
          <a:custGeom>
            <a:avLst/>
            <a:gdLst/>
            <a:ahLst/>
            <a:cxnLst/>
            <a:rect l="l" t="t" r="r" b="b"/>
            <a:pathLst>
              <a:path w="2457866" h="1106040">
                <a:moveTo>
                  <a:pt x="0" y="0"/>
                </a:moveTo>
                <a:lnTo>
                  <a:pt x="2457867" y="0"/>
                </a:lnTo>
                <a:lnTo>
                  <a:pt x="2457867" y="1106040"/>
                </a:lnTo>
                <a:lnTo>
                  <a:pt x="0" y="1106040"/>
                </a:lnTo>
                <a:lnTo>
                  <a:pt x="0" y="0"/>
                </a:lnTo>
                <a:close/>
              </a:path>
            </a:pathLst>
          </a:custGeom>
          <a:blipFill>
            <a:blip r:embed="rId10"/>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414A7E8-82D6-9348-A2A1-959C2911037A}"/>
              </a:ext>
            </a:extLst>
          </p:cNvPr>
          <p:cNvGrpSpPr/>
          <p:nvPr/>
        </p:nvGrpSpPr>
        <p:grpSpPr>
          <a:xfrm>
            <a:off x="2489569" y="3293779"/>
            <a:ext cx="5498518" cy="3592340"/>
            <a:chOff x="2392692" y="2421368"/>
            <a:chExt cx="6196584" cy="3592340"/>
          </a:xfrm>
        </p:grpSpPr>
        <p:sp>
          <p:nvSpPr>
            <p:cNvPr id="8" name="TextBox 8"/>
            <p:cNvSpPr txBox="1"/>
            <p:nvPr/>
          </p:nvSpPr>
          <p:spPr>
            <a:xfrm>
              <a:off x="3218099" y="2421368"/>
              <a:ext cx="4800237" cy="1456681"/>
            </a:xfrm>
            <a:prstGeom prst="rect">
              <a:avLst/>
            </a:prstGeom>
          </p:spPr>
          <p:txBody>
            <a:bodyPr lIns="0" tIns="0" rIns="0" bIns="0" rtlCol="0" anchor="t">
              <a:spAutoFit/>
            </a:bodyPr>
            <a:lstStyle/>
            <a:p>
              <a:pPr marL="0" lvl="0" indent="0" algn="ctr">
                <a:lnSpc>
                  <a:spcPct val="150000"/>
                </a:lnSpc>
                <a:spcBef>
                  <a:spcPct val="0"/>
                </a:spcBef>
              </a:pPr>
              <a:r>
                <a:rPr lang="vi-VN" sz="7200" b="1" spc="141" dirty="0">
                  <a:solidFill>
                    <a:srgbClr val="2D2A29"/>
                  </a:solidFill>
                  <a:latin typeface="Arial" panose="020B0604020202020204" pitchFamily="34" charset="0"/>
                  <a:cs typeface="Arial" panose="020B0604020202020204" pitchFamily="34" charset="0"/>
                </a:rPr>
                <a:t>PHẦN 1</a:t>
              </a:r>
              <a:endParaRPr lang="en-US" sz="7200" b="1" spc="141" dirty="0">
                <a:solidFill>
                  <a:srgbClr val="2D2A29"/>
                </a:solidFill>
                <a:latin typeface="Arial" panose="020B0604020202020204" pitchFamily="34" charset="0"/>
                <a:cs typeface="Arial" panose="020B0604020202020204" pitchFamily="34" charset="0"/>
              </a:endParaRPr>
            </a:p>
          </p:txBody>
        </p:sp>
        <p:sp>
          <p:nvSpPr>
            <p:cNvPr id="15" name="AutoShape 15"/>
            <p:cNvSpPr/>
            <p:nvPr/>
          </p:nvSpPr>
          <p:spPr>
            <a:xfrm>
              <a:off x="3218099" y="4381500"/>
              <a:ext cx="4679962" cy="0"/>
            </a:xfrm>
            <a:prstGeom prst="line">
              <a:avLst/>
            </a:prstGeom>
            <a:ln w="38100" cap="flat">
              <a:solidFill>
                <a:srgbClr val="000000"/>
              </a:solidFill>
              <a:prstDash val="solid"/>
              <a:headEnd type="none" w="sm" len="sm"/>
              <a:tailEnd type="none" w="sm" len="sm"/>
            </a:ln>
          </p:spPr>
          <p:txBody>
            <a:bodyPr/>
            <a:lstStyle/>
            <a:p>
              <a:endParaRPr lang="vi-VN">
                <a:latin typeface="Arial" panose="020B0604020202020204" pitchFamily="34" charset="0"/>
                <a:cs typeface="Arial" panose="020B0604020202020204" pitchFamily="34" charset="0"/>
              </a:endParaRPr>
            </a:p>
          </p:txBody>
        </p:sp>
        <p:sp>
          <p:nvSpPr>
            <p:cNvPr id="18" name="TextBox 8">
              <a:extLst>
                <a:ext uri="{FF2B5EF4-FFF2-40B4-BE49-F238E27FC236}">
                  <a16:creationId xmlns:a16="http://schemas.microsoft.com/office/drawing/2014/main" id="{24923A71-A8E2-E63A-4706-30EC0DA1AA12}"/>
                </a:ext>
              </a:extLst>
            </p:cNvPr>
            <p:cNvSpPr txBox="1"/>
            <p:nvPr/>
          </p:nvSpPr>
          <p:spPr>
            <a:xfrm>
              <a:off x="2392692" y="4678471"/>
              <a:ext cx="6196584" cy="1335237"/>
            </a:xfrm>
            <a:prstGeom prst="rect">
              <a:avLst/>
            </a:prstGeom>
          </p:spPr>
          <p:txBody>
            <a:bodyPr wrap="square" lIns="0" tIns="0" rIns="0" bIns="0" rtlCol="0" anchor="t">
              <a:spAutoFit/>
            </a:bodyPr>
            <a:lstStyle/>
            <a:p>
              <a:pPr marL="0" lvl="0" indent="0" algn="ctr">
                <a:lnSpc>
                  <a:spcPct val="150000"/>
                </a:lnSpc>
                <a:spcBef>
                  <a:spcPct val="0"/>
                </a:spcBef>
              </a:pPr>
              <a:r>
                <a:rPr lang="vi-VN" sz="6600" b="1" spc="141" dirty="0">
                  <a:solidFill>
                    <a:srgbClr val="2D2A29"/>
                  </a:solidFill>
                  <a:latin typeface="Arial" panose="020B0604020202020204" pitchFamily="34" charset="0"/>
                  <a:cs typeface="Arial" panose="020B0604020202020204" pitchFamily="34" charset="0"/>
                </a:rPr>
                <a:t>QUAN SÁT </a:t>
              </a:r>
            </a:p>
          </p:txBody>
        </p:sp>
      </p:grpSp>
    </p:spTree>
    <p:extLst>
      <p:ext uri="{BB962C8B-B14F-4D97-AF65-F5344CB8AC3E}">
        <p14:creationId xmlns:p14="http://schemas.microsoft.com/office/powerpoint/2010/main" val="13437568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2933700"/>
            <a:ext cx="17754600" cy="1676400"/>
          </a:xfrm>
          <a:prstGeom prst="homePlate">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Quan sát hình ảnh SGK tr.42 và trả lời câu hỏi theo gợi ý</a:t>
            </a:r>
            <a:endParaRPr lang="vi-VN" sz="4800" b="1"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72E3CA-1A03-AFA7-6769-CAD4B96F6D41}"/>
              </a:ext>
            </a:extLst>
          </p:cNvPr>
          <p:cNvSpPr txBox="1"/>
          <p:nvPr/>
        </p:nvSpPr>
        <p:spPr>
          <a:xfrm>
            <a:off x="609600" y="266700"/>
            <a:ext cx="16992600" cy="2431371"/>
          </a:xfrm>
          <a:prstGeom prst="rect">
            <a:avLst/>
          </a:prstGeom>
          <a:noFill/>
        </p:spPr>
        <p:txBody>
          <a:bodyPr wrap="square">
            <a:spAutoFit/>
          </a:bodyPr>
          <a:lstStyle/>
          <a:p>
            <a:pPr algn="just">
              <a:lnSpc>
                <a:spcPct val="150000"/>
              </a:lnSpc>
            </a:pPr>
            <a:r>
              <a:rPr lang="vi-VN" sz="5400" b="1" dirty="0">
                <a:solidFill>
                  <a:srgbClr val="000000"/>
                </a:solidFill>
                <a:effectLst/>
                <a:latin typeface="Arial" panose="020B0604020202020204" pitchFamily="34" charset="0"/>
                <a:cs typeface="Arial" panose="020B0604020202020204" pitchFamily="34" charset="0"/>
              </a:rPr>
              <a:t>Tìm hiểu sản phẩm mĩ thuật ứng dụng sử dụng nghệ thuật trổ giấy thủ công</a:t>
            </a:r>
            <a:endParaRPr lang="vi-VN" sz="5400"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115F893-3361-BD12-62EB-129410DCB1C8}"/>
              </a:ext>
            </a:extLst>
          </p:cNvPr>
          <p:cNvSpPr txBox="1"/>
          <p:nvPr/>
        </p:nvSpPr>
        <p:spPr>
          <a:xfrm>
            <a:off x="633248" y="4849670"/>
            <a:ext cx="13006552" cy="4975657"/>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600" dirty="0">
                <a:solidFill>
                  <a:srgbClr val="000000"/>
                </a:solidFill>
                <a:effectLst/>
                <a:latin typeface="Arial" panose="020B0604020202020204" pitchFamily="34" charset="0"/>
                <a:cs typeface="Arial" panose="020B0604020202020204" pitchFamily="34" charset="0"/>
              </a:rPr>
              <a:t> Sản phẩm mĩ thuật ứng dụng nghệ thuật trổ giấy thủ công có đặc điểm gì?</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dirty="0">
                <a:solidFill>
                  <a:srgbClr val="000000"/>
                </a:solidFill>
                <a:latin typeface="Arial" panose="020B0604020202020204" pitchFamily="34" charset="0"/>
                <a:cs typeface="Arial" panose="020B0604020202020204" pitchFamily="34" charset="0"/>
              </a:rPr>
              <a:t> </a:t>
            </a:r>
            <a:r>
              <a:rPr lang="vi-VN" sz="3600" dirty="0">
                <a:solidFill>
                  <a:srgbClr val="000000"/>
                </a:solidFill>
                <a:effectLst/>
                <a:latin typeface="Arial" panose="020B0604020202020204" pitchFamily="34" charset="0"/>
                <a:cs typeface="Arial" panose="020B0604020202020204" pitchFamily="34" charset="0"/>
              </a:rPr>
              <a:t>Liệt kê vẻ đẹp riêng của nghệ thuật trổ giấy thủ công trong sản phẩm mĩ thuật?</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dirty="0">
                <a:solidFill>
                  <a:srgbClr val="000000"/>
                </a:solidFill>
                <a:effectLst/>
                <a:latin typeface="Arial" panose="020B0604020202020204" pitchFamily="34" charset="0"/>
                <a:cs typeface="Arial" panose="020B0604020202020204" pitchFamily="34" charset="0"/>
              </a:rPr>
              <a:t> Sản phẩm mỹ thuật ứng dụng sử dụng nghệ thuật trổ giấy có thể sản xuất hàng loạt được không? Vì sao?</a:t>
            </a:r>
            <a:endParaRPr lang="vi-VN" sz="3600" dirty="0">
              <a:effectLst/>
              <a:latin typeface="Arial" panose="020B0604020202020204" pitchFamily="34" charset="0"/>
              <a:cs typeface="Arial" panose="020B0604020202020204" pitchFamily="34" charset="0"/>
            </a:endParaRPr>
          </a:p>
        </p:txBody>
      </p:sp>
      <p:sp>
        <p:nvSpPr>
          <p:cNvPr id="11" name="Freeform 19">
            <a:extLst>
              <a:ext uri="{FF2B5EF4-FFF2-40B4-BE49-F238E27FC236}">
                <a16:creationId xmlns:a16="http://schemas.microsoft.com/office/drawing/2014/main" id="{9C56D7DF-D9CD-5A0C-C86E-02FF696A22A6}"/>
              </a:ext>
            </a:extLst>
          </p:cNvPr>
          <p:cNvSpPr/>
          <p:nvPr/>
        </p:nvSpPr>
        <p:spPr>
          <a:xfrm>
            <a:off x="14020801" y="4305300"/>
            <a:ext cx="3733800" cy="5520027"/>
          </a:xfrm>
          <a:custGeom>
            <a:avLst/>
            <a:gdLst/>
            <a:ahLst/>
            <a:cxnLst/>
            <a:rect l="l" t="t" r="r" b="b"/>
            <a:pathLst>
              <a:path w="1156051" h="1660396">
                <a:moveTo>
                  <a:pt x="0" y="0"/>
                </a:moveTo>
                <a:lnTo>
                  <a:pt x="1156051" y="0"/>
                </a:lnTo>
                <a:lnTo>
                  <a:pt x="1156051" y="1660396"/>
                </a:lnTo>
                <a:lnTo>
                  <a:pt x="0" y="1660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12056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419100"/>
            <a:ext cx="17754600" cy="1676400"/>
          </a:xfrm>
          <a:prstGeom prst="homePlate">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Quan sát hình ảnh SGK tr.42 và trả lời câu hỏi theo gợi ý</a:t>
            </a:r>
            <a:endParaRPr lang="vi-VN" sz="4800" b="1"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115F893-3361-BD12-62EB-129410DCB1C8}"/>
              </a:ext>
            </a:extLst>
          </p:cNvPr>
          <p:cNvSpPr txBox="1"/>
          <p:nvPr/>
        </p:nvSpPr>
        <p:spPr>
          <a:xfrm>
            <a:off x="2119948" y="8241293"/>
            <a:ext cx="5234152" cy="1651671"/>
          </a:xfrm>
          <a:prstGeom prst="rect">
            <a:avLst/>
          </a:prstGeom>
          <a:noFill/>
        </p:spPr>
        <p:txBody>
          <a:bodyPr wrap="square">
            <a:spAutoFit/>
          </a:bodyPr>
          <a:lstStyle/>
          <a:p>
            <a:pPr algn="ctr">
              <a:lnSpc>
                <a:spcPct val="150000"/>
              </a:lnSpc>
            </a:pPr>
            <a:r>
              <a:rPr lang="vi-VN" sz="3600" dirty="0">
                <a:solidFill>
                  <a:srgbClr val="000000"/>
                </a:solidFill>
                <a:effectLst/>
                <a:latin typeface="Arial" panose="020B0604020202020204" pitchFamily="34" charset="0"/>
                <a:cs typeface="Arial" panose="020B0604020202020204" pitchFamily="34" charset="0"/>
              </a:rPr>
              <a:t> Hình trổ giấy thủ công trang trí ở đèn bàn</a:t>
            </a:r>
            <a:endParaRPr lang="vi-VN" sz="3600" dirty="0">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9934F3-2E78-9C39-6D46-19A5EA0A2A78}"/>
              </a:ext>
            </a:extLst>
          </p:cNvPr>
          <p:cNvPicPr>
            <a:picLocks noChangeAspect="1"/>
          </p:cNvPicPr>
          <p:nvPr/>
        </p:nvPicPr>
        <p:blipFill>
          <a:blip r:embed="rId3"/>
          <a:stretch>
            <a:fillRect/>
          </a:stretch>
        </p:blipFill>
        <p:spPr>
          <a:xfrm>
            <a:off x="2378156" y="2426212"/>
            <a:ext cx="4717736" cy="5484369"/>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507C5195-8842-F9F2-B0B8-17B9C22DADDB}"/>
              </a:ext>
            </a:extLst>
          </p:cNvPr>
          <p:cNvPicPr>
            <a:picLocks noChangeAspect="1"/>
          </p:cNvPicPr>
          <p:nvPr/>
        </p:nvPicPr>
        <p:blipFill>
          <a:blip r:embed="rId4"/>
          <a:stretch>
            <a:fillRect/>
          </a:stretch>
        </p:blipFill>
        <p:spPr>
          <a:xfrm>
            <a:off x="8651262" y="2426212"/>
            <a:ext cx="7295368" cy="5484369"/>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F2FB3A6-6EA6-ACF9-B3C1-EA21BEA75997}"/>
              </a:ext>
            </a:extLst>
          </p:cNvPr>
          <p:cNvSpPr txBox="1"/>
          <p:nvPr/>
        </p:nvSpPr>
        <p:spPr>
          <a:xfrm>
            <a:off x="8651262" y="8241293"/>
            <a:ext cx="7295368" cy="1651671"/>
          </a:xfrm>
          <a:prstGeom prst="rect">
            <a:avLst/>
          </a:prstGeom>
          <a:noFill/>
        </p:spPr>
        <p:txBody>
          <a:bodyPr wrap="square">
            <a:spAutoFit/>
          </a:bodyPr>
          <a:lstStyle/>
          <a:p>
            <a:pPr algn="ctr">
              <a:lnSpc>
                <a:spcPct val="150000"/>
              </a:lnSpc>
            </a:pPr>
            <a:r>
              <a:rPr lang="vi-VN" sz="3600" dirty="0">
                <a:solidFill>
                  <a:srgbClr val="000000"/>
                </a:solidFill>
                <a:effectLst/>
                <a:latin typeface="Arial" panose="020B0604020202020204" pitchFamily="34" charset="0"/>
                <a:cs typeface="Arial" panose="020B0604020202020204" pitchFamily="34" charset="0"/>
              </a:rPr>
              <a:t>Thiệp trổ giấy Quy trong bộ thiệp “Long, Ly, Quy, Phượng”</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7424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0"/>
            <a:ext cx="18288000" cy="1676400"/>
          </a:xfrm>
          <a:prstGeom prst="rect">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Nhận xét các hình ảnh SGK tr.42</a:t>
            </a:r>
            <a:endParaRPr lang="vi-VN" sz="4800" b="1" dirty="0">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9934F3-2E78-9C39-6D46-19A5EA0A2A78}"/>
              </a:ext>
            </a:extLst>
          </p:cNvPr>
          <p:cNvPicPr>
            <a:picLocks noChangeAspect="1"/>
          </p:cNvPicPr>
          <p:nvPr/>
        </p:nvPicPr>
        <p:blipFill>
          <a:blip r:embed="rId3"/>
          <a:stretch>
            <a:fillRect/>
          </a:stretch>
        </p:blipFill>
        <p:spPr>
          <a:xfrm>
            <a:off x="4531338" y="2061341"/>
            <a:ext cx="3498644" cy="4067174"/>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507C5195-8842-F9F2-B0B8-17B9C22DADDB}"/>
              </a:ext>
            </a:extLst>
          </p:cNvPr>
          <p:cNvPicPr>
            <a:picLocks noChangeAspect="1"/>
          </p:cNvPicPr>
          <p:nvPr/>
        </p:nvPicPr>
        <p:blipFill>
          <a:blip r:embed="rId4"/>
          <a:stretch>
            <a:fillRect/>
          </a:stretch>
        </p:blipFill>
        <p:spPr>
          <a:xfrm>
            <a:off x="8305800" y="2061341"/>
            <a:ext cx="5410200" cy="4067174"/>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3EC26B0D-C705-9697-D506-FCC8EBB03FCB}"/>
              </a:ext>
            </a:extLst>
          </p:cNvPr>
          <p:cNvSpPr txBox="1"/>
          <p:nvPr/>
        </p:nvSpPr>
        <p:spPr>
          <a:xfrm>
            <a:off x="800100" y="6187636"/>
            <a:ext cx="166878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dirty="0">
                <a:solidFill>
                  <a:srgbClr val="000000"/>
                </a:solidFill>
                <a:effectLst/>
                <a:latin typeface="Arial" panose="020B0604020202020204" pitchFamily="34" charset="0"/>
                <a:cs typeface="Arial" panose="020B0604020202020204" pitchFamily="34" charset="0"/>
              </a:rPr>
              <a:t>Đặc điểm: </a:t>
            </a:r>
            <a:r>
              <a:rPr lang="vi-VN" sz="4000" dirty="0">
                <a:solidFill>
                  <a:srgbClr val="000000"/>
                </a:solidFill>
                <a:effectLst/>
                <a:latin typeface="Arial" panose="020B0604020202020204" pitchFamily="34" charset="0"/>
                <a:cs typeface="Arial" panose="020B0604020202020204" pitchFamily="34" charset="0"/>
              </a:rPr>
              <a:t>trừu tượng, mang vẻ đẹp mộc mạc, độc đáo của sản phẩm đơn chiếc.</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Các sản phẩm mĩ thuật của nghệ thuật trổ giấy thủ công không thể sản xuất hàng loạt được vì cần sự tỉ mỉ của đôi tay.</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8290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0"/>
            <a:ext cx="18288000" cy="1676400"/>
          </a:xfrm>
          <a:prstGeom prst="rect">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Một số tác phẩm mỹ thuật trổ giấy khác</a:t>
            </a:r>
            <a:endParaRPr lang="vi-VN" sz="4800" b="1" dirty="0">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EC26B0D-C705-9697-D506-FCC8EBB03FCB}"/>
              </a:ext>
            </a:extLst>
          </p:cNvPr>
          <p:cNvSpPr txBox="1"/>
          <p:nvPr/>
        </p:nvSpPr>
        <p:spPr>
          <a:xfrm>
            <a:off x="1510523" y="8998003"/>
            <a:ext cx="4407515" cy="901593"/>
          </a:xfrm>
          <a:prstGeom prst="rect">
            <a:avLst/>
          </a:prstGeom>
          <a:noFill/>
        </p:spPr>
        <p:txBody>
          <a:bodyPr wrap="square">
            <a:spAutoFit/>
          </a:bodyPr>
          <a:lstStyle/>
          <a:p>
            <a:pPr algn="ctr">
              <a:lnSpc>
                <a:spcPct val="150000"/>
              </a:lnSpc>
            </a:pPr>
            <a:r>
              <a:rPr lang="vi-VN" sz="4000" dirty="0">
                <a:effectLst/>
                <a:latin typeface="Arial" panose="020B0604020202020204" pitchFamily="34" charset="0"/>
                <a:cs typeface="Arial" panose="020B0604020202020204" pitchFamily="34" charset="0"/>
              </a:rPr>
              <a:t>Gabriel Schama</a:t>
            </a:r>
          </a:p>
        </p:txBody>
      </p:sp>
      <p:pic>
        <p:nvPicPr>
          <p:cNvPr id="6" name="Picture 5">
            <a:extLst>
              <a:ext uri="{FF2B5EF4-FFF2-40B4-BE49-F238E27FC236}">
                <a16:creationId xmlns:a16="http://schemas.microsoft.com/office/drawing/2014/main" id="{769BD6B3-3FD6-C3B0-8149-EB3348B94F3E}"/>
              </a:ext>
            </a:extLst>
          </p:cNvPr>
          <p:cNvPicPr>
            <a:picLocks noChangeAspect="1"/>
          </p:cNvPicPr>
          <p:nvPr/>
        </p:nvPicPr>
        <p:blipFill>
          <a:blip r:embed="rId3"/>
          <a:stretch>
            <a:fillRect/>
          </a:stretch>
        </p:blipFill>
        <p:spPr>
          <a:xfrm>
            <a:off x="1515778" y="2247900"/>
            <a:ext cx="4407515" cy="66294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A6E4CF1-1C71-589D-733D-15A6883A28A5}"/>
              </a:ext>
            </a:extLst>
          </p:cNvPr>
          <p:cNvPicPr>
            <a:picLocks noChangeAspect="1"/>
          </p:cNvPicPr>
          <p:nvPr/>
        </p:nvPicPr>
        <p:blipFill>
          <a:blip r:embed="rId4"/>
          <a:stretch>
            <a:fillRect/>
          </a:stretch>
        </p:blipFill>
        <p:spPr>
          <a:xfrm>
            <a:off x="6392578" y="2247900"/>
            <a:ext cx="4972050" cy="66294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4A81FC7B-A578-F0F8-A0B5-0E4B7C6F2597}"/>
              </a:ext>
            </a:extLst>
          </p:cNvPr>
          <p:cNvSpPr txBox="1"/>
          <p:nvPr/>
        </p:nvSpPr>
        <p:spPr>
          <a:xfrm>
            <a:off x="6387324" y="8998003"/>
            <a:ext cx="4972050" cy="901593"/>
          </a:xfrm>
          <a:prstGeom prst="rect">
            <a:avLst/>
          </a:prstGeom>
          <a:noFill/>
        </p:spPr>
        <p:txBody>
          <a:bodyPr wrap="square">
            <a:spAutoFit/>
          </a:bodyPr>
          <a:lstStyle/>
          <a:p>
            <a:pPr algn="ctr">
              <a:lnSpc>
                <a:spcPct val="150000"/>
              </a:lnSpc>
            </a:pPr>
            <a:r>
              <a:rPr lang="vi-VN" sz="4000" dirty="0">
                <a:effectLst/>
                <a:latin typeface="Arial" panose="020B0604020202020204" pitchFamily="34" charset="0"/>
                <a:cs typeface="Arial" panose="020B0604020202020204" pitchFamily="34" charset="0"/>
              </a:rPr>
              <a:t>Hari and Deepti</a:t>
            </a:r>
          </a:p>
        </p:txBody>
      </p:sp>
      <p:pic>
        <p:nvPicPr>
          <p:cNvPr id="5124" name="Picture 4" descr="Nghệ thuật tranh cắt giấy CÔNG TY CỔ PHẦN THIỆP NỔI VÀ THỦ CÔNG MỸ NGHỆ  VIỆT NAM">
            <a:extLst>
              <a:ext uri="{FF2B5EF4-FFF2-40B4-BE49-F238E27FC236}">
                <a16:creationId xmlns:a16="http://schemas.microsoft.com/office/drawing/2014/main" id="{B79BB991-C595-C29D-2704-41998B0DB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3913" y="2247900"/>
            <a:ext cx="4932693" cy="662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18CFFC-8DDC-B79A-51B4-F4A341F98014}"/>
              </a:ext>
            </a:extLst>
          </p:cNvPr>
          <p:cNvSpPr txBox="1"/>
          <p:nvPr/>
        </p:nvSpPr>
        <p:spPr>
          <a:xfrm>
            <a:off x="11828660" y="8998003"/>
            <a:ext cx="4937946" cy="901593"/>
          </a:xfrm>
          <a:prstGeom prst="rect">
            <a:avLst/>
          </a:prstGeom>
          <a:noFill/>
        </p:spPr>
        <p:txBody>
          <a:bodyPr wrap="square">
            <a:spAutoFit/>
          </a:bodyPr>
          <a:lstStyle/>
          <a:p>
            <a:pPr algn="ctr">
              <a:lnSpc>
                <a:spcPct val="150000"/>
              </a:lnSpc>
            </a:pPr>
            <a:r>
              <a:rPr lang="vi-VN" sz="4000" dirty="0">
                <a:effectLst/>
                <a:latin typeface="Arial" panose="020B0604020202020204" pitchFamily="34" charset="0"/>
                <a:cs typeface="Arial" panose="020B0604020202020204" pitchFamily="34" charset="0"/>
              </a:rPr>
              <a:t>Trổ giấy thủ công</a:t>
            </a:r>
          </a:p>
        </p:txBody>
      </p:sp>
    </p:spTree>
    <p:extLst>
      <p:ext uri="{BB962C8B-B14F-4D97-AF65-F5344CB8AC3E}">
        <p14:creationId xmlns:p14="http://schemas.microsoft.com/office/powerpoint/2010/main" val="304885288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 calcmode="lin" valueType="num">
                                      <p:cBhvr additive="base">
                                        <p:cTn id="23" dur="500" fill="hold"/>
                                        <p:tgtEl>
                                          <p:spTgt spid="5124"/>
                                        </p:tgtEl>
                                        <p:attrNameLst>
                                          <p:attrName>ppt_x</p:attrName>
                                        </p:attrNameLst>
                                      </p:cBhvr>
                                      <p:tavLst>
                                        <p:tav tm="0">
                                          <p:val>
                                            <p:strVal val="#ppt_x"/>
                                          </p:val>
                                        </p:tav>
                                        <p:tav tm="100000">
                                          <p:val>
                                            <p:strVal val="#ppt_x"/>
                                          </p:val>
                                        </p:tav>
                                      </p:tavLst>
                                    </p:anim>
                                    <p:anim calcmode="lin" valueType="num">
                                      <p:cBhvr additive="base">
                                        <p:cTn id="24" dur="500" fill="hold"/>
                                        <p:tgtEl>
                                          <p:spTgt spid="51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0"/>
            <a:ext cx="18288000" cy="1676400"/>
          </a:xfrm>
          <a:prstGeom prst="rect">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Sản phẩm mỹ thuật </a:t>
            </a:r>
            <a:r>
              <a:rPr lang="vi-VN" sz="4800" b="1" i="1" dirty="0">
                <a:solidFill>
                  <a:srgbClr val="000000"/>
                </a:solidFill>
                <a:effectLst/>
                <a:latin typeface="Arial" panose="020B0604020202020204" pitchFamily="34" charset="0"/>
                <a:cs typeface="Arial" panose="020B0604020202020204" pitchFamily="34" charset="0"/>
              </a:rPr>
              <a:t>Con Rồng cháu Tiên </a:t>
            </a:r>
            <a:r>
              <a:rPr lang="vi-VN" sz="4800" b="1" dirty="0">
                <a:solidFill>
                  <a:srgbClr val="000000"/>
                </a:solidFill>
                <a:effectLst/>
                <a:latin typeface="Arial" panose="020B0604020202020204" pitchFamily="34" charset="0"/>
                <a:cs typeface="Arial" panose="020B0604020202020204" pitchFamily="34" charset="0"/>
              </a:rPr>
              <a:t>của Tuấn Duy</a:t>
            </a:r>
            <a:endParaRPr lang="vi-VN" sz="4800" b="1" dirty="0">
              <a:effectLst/>
              <a:latin typeface="Arial" panose="020B0604020202020204" pitchFamily="34" charset="0"/>
              <a:cs typeface="Arial" panose="020B0604020202020204" pitchFamily="34" charset="0"/>
            </a:endParaRPr>
          </a:p>
        </p:txBody>
      </p:sp>
      <p:pic>
        <p:nvPicPr>
          <p:cNvPr id="6146" name="Picture 2" descr="Bộ tranh cắt giấy Con rồng cháu tiên của nam sinh gây sốt - 4">
            <a:extLst>
              <a:ext uri="{FF2B5EF4-FFF2-40B4-BE49-F238E27FC236}">
                <a16:creationId xmlns:a16="http://schemas.microsoft.com/office/drawing/2014/main" id="{69D16509-CC35-700D-BB02-076984F3A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19300"/>
            <a:ext cx="11001375" cy="7753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Bộ tranh cắt giấy Con rồng cháu tiên của nam sinh gây sốt - 7">
            <a:extLst>
              <a:ext uri="{FF2B5EF4-FFF2-40B4-BE49-F238E27FC236}">
                <a16:creationId xmlns:a16="http://schemas.microsoft.com/office/drawing/2014/main" id="{ACF3DF98-DDC5-9B02-E02B-497F23584C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12039600" y="2019300"/>
            <a:ext cx="5500688" cy="7753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par>
                                <p:cTn id="13" presetID="2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wipe(down)">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0"/>
            <a:ext cx="18288000" cy="1676400"/>
          </a:xfrm>
          <a:prstGeom prst="rect">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Sản phẩm mỹ thuật </a:t>
            </a:r>
            <a:r>
              <a:rPr lang="vi-VN" sz="4800" b="1" i="1" dirty="0">
                <a:solidFill>
                  <a:srgbClr val="000000"/>
                </a:solidFill>
                <a:effectLst/>
                <a:latin typeface="Arial" panose="020B0604020202020204" pitchFamily="34" charset="0"/>
                <a:cs typeface="Arial" panose="020B0604020202020204" pitchFamily="34" charset="0"/>
              </a:rPr>
              <a:t>Thần Trụ trời </a:t>
            </a:r>
            <a:r>
              <a:rPr lang="vi-VN" sz="4800" b="1" dirty="0">
                <a:solidFill>
                  <a:srgbClr val="000000"/>
                </a:solidFill>
                <a:effectLst/>
                <a:latin typeface="Arial" panose="020B0604020202020204" pitchFamily="34" charset="0"/>
                <a:cs typeface="Arial" panose="020B0604020202020204" pitchFamily="34" charset="0"/>
              </a:rPr>
              <a:t>của Tuấn Duy</a:t>
            </a:r>
            <a:endParaRPr lang="vi-VN" sz="4800" b="1" dirty="0">
              <a:effectLst/>
              <a:latin typeface="Arial" panose="020B0604020202020204" pitchFamily="34" charset="0"/>
              <a:cs typeface="Arial" panose="020B0604020202020204" pitchFamily="34" charset="0"/>
            </a:endParaRPr>
          </a:p>
        </p:txBody>
      </p:sp>
      <p:pic>
        <p:nvPicPr>
          <p:cNvPr id="7170" name="Picture 2" descr="Bộ tranh cắt giấy Con rồng cháu tiên của nam sinh gây sốt - 6">
            <a:extLst>
              <a:ext uri="{FF2B5EF4-FFF2-40B4-BE49-F238E27FC236}">
                <a16:creationId xmlns:a16="http://schemas.microsoft.com/office/drawing/2014/main" id="{769E81E4-A4CB-FAD2-A41C-5448A0EE6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95500"/>
            <a:ext cx="11001375" cy="777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reeform 59">
            <a:extLst>
              <a:ext uri="{FF2B5EF4-FFF2-40B4-BE49-F238E27FC236}">
                <a16:creationId xmlns:a16="http://schemas.microsoft.com/office/drawing/2014/main" id="{16E875CC-11E8-F4EA-3CD1-EDB47253C420}"/>
              </a:ext>
            </a:extLst>
          </p:cNvPr>
          <p:cNvSpPr/>
          <p:nvPr/>
        </p:nvSpPr>
        <p:spPr>
          <a:xfrm flipH="1">
            <a:off x="14173200" y="3543300"/>
            <a:ext cx="2464267" cy="6173083"/>
          </a:xfrm>
          <a:custGeom>
            <a:avLst/>
            <a:gdLst/>
            <a:ahLst/>
            <a:cxnLst/>
            <a:rect l="l" t="t" r="r" b="b"/>
            <a:pathLst>
              <a:path w="534802" h="1389097">
                <a:moveTo>
                  <a:pt x="0" y="0"/>
                </a:moveTo>
                <a:lnTo>
                  <a:pt x="534802" y="0"/>
                </a:lnTo>
                <a:lnTo>
                  <a:pt x="534802" y="1389097"/>
                </a:lnTo>
                <a:lnTo>
                  <a:pt x="0" y="13890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5868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0"/>
            <a:ext cx="18288000" cy="1676400"/>
          </a:xfrm>
          <a:prstGeom prst="rect">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Quan sát video nói về nghệ thuật trổ giấy ở Việt Nam</a:t>
            </a:r>
            <a:endParaRPr lang="vi-VN" sz="4800" b="1" dirty="0">
              <a:effectLst/>
              <a:latin typeface="Arial" panose="020B0604020202020204" pitchFamily="34" charset="0"/>
              <a:cs typeface="Arial" panose="020B0604020202020204" pitchFamily="34" charset="0"/>
            </a:endParaRPr>
          </a:p>
        </p:txBody>
      </p:sp>
      <p:sp>
        <p:nvSpPr>
          <p:cNvPr id="3" name="Freeform 69">
            <a:extLst>
              <a:ext uri="{FF2B5EF4-FFF2-40B4-BE49-F238E27FC236}">
                <a16:creationId xmlns:a16="http://schemas.microsoft.com/office/drawing/2014/main" id="{71D53B4A-E7E2-1D77-113B-F5C55078DEDD}"/>
              </a:ext>
            </a:extLst>
          </p:cNvPr>
          <p:cNvSpPr/>
          <p:nvPr/>
        </p:nvSpPr>
        <p:spPr>
          <a:xfrm flipH="1">
            <a:off x="228600" y="5143500"/>
            <a:ext cx="5175894" cy="5288269"/>
          </a:xfrm>
          <a:custGeom>
            <a:avLst/>
            <a:gdLst/>
            <a:ahLst/>
            <a:cxnLst/>
            <a:rect l="l" t="t" r="r" b="b"/>
            <a:pathLst>
              <a:path w="1354484" h="1383891">
                <a:moveTo>
                  <a:pt x="0" y="0"/>
                </a:moveTo>
                <a:lnTo>
                  <a:pt x="1354484" y="0"/>
                </a:lnTo>
                <a:lnTo>
                  <a:pt x="1354484" y="1383892"/>
                </a:lnTo>
                <a:lnTo>
                  <a:pt x="0" y="1383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392942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3138" y="369399"/>
            <a:ext cx="13500538" cy="1651671"/>
          </a:xfrm>
          <a:prstGeom prst="homePlate">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6000" b="1" dirty="0">
                <a:solidFill>
                  <a:srgbClr val="000000"/>
                </a:solidFill>
                <a:latin typeface="Arial" panose="020B0604020202020204" pitchFamily="34" charset="0"/>
                <a:cs typeface="Arial" panose="020B0604020202020204" pitchFamily="34" charset="0"/>
              </a:rPr>
              <a:t>Kết luận</a:t>
            </a:r>
            <a:endParaRPr lang="vi-VN" sz="6000" b="1"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115F893-3361-BD12-62EB-129410DCB1C8}"/>
              </a:ext>
            </a:extLst>
          </p:cNvPr>
          <p:cNvSpPr txBox="1"/>
          <p:nvPr/>
        </p:nvSpPr>
        <p:spPr>
          <a:xfrm>
            <a:off x="1143000" y="2324100"/>
            <a:ext cx="11353800"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Nét đẹp riêng của nghệ thuật trổ giấy thủ công trong sản phẩm mĩ thuật: </a:t>
            </a:r>
          </a:p>
          <a:p>
            <a:pPr algn="just">
              <a:lnSpc>
                <a:spcPct val="150000"/>
              </a:lnSpc>
            </a:pPr>
            <a:r>
              <a:rPr lang="vi-VN" sz="4000" dirty="0">
                <a:solidFill>
                  <a:srgbClr val="000000"/>
                </a:solidFill>
                <a:latin typeface="Arial" panose="020B0604020202020204" pitchFamily="34" charset="0"/>
                <a:cs typeface="Arial" panose="020B0604020202020204" pitchFamily="34" charset="0"/>
              </a:rPr>
              <a:t>- Đ</a:t>
            </a:r>
            <a:r>
              <a:rPr lang="vi-VN" sz="4000" dirty="0">
                <a:solidFill>
                  <a:srgbClr val="000000"/>
                </a:solidFill>
                <a:effectLst/>
                <a:latin typeface="Arial" panose="020B0604020202020204" pitchFamily="34" charset="0"/>
                <a:cs typeface="Arial" panose="020B0604020202020204" pitchFamily="34" charset="0"/>
              </a:rPr>
              <a:t>ặc sắc</a:t>
            </a:r>
          </a:p>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 Tôn lên cấu trúc tối giản</a:t>
            </a:r>
          </a:p>
          <a:p>
            <a:pPr algn="just">
              <a:lnSpc>
                <a:spcPct val="150000"/>
              </a:lnSpc>
            </a:pPr>
            <a:r>
              <a:rPr lang="vi-VN" sz="4000" dirty="0">
                <a:solidFill>
                  <a:srgbClr val="000000"/>
                </a:solidFill>
                <a:latin typeface="Arial" panose="020B0604020202020204" pitchFamily="34" charset="0"/>
                <a:cs typeface="Arial" panose="020B0604020202020204" pitchFamily="34" charset="0"/>
              </a:rPr>
              <a:t>- C</a:t>
            </a:r>
            <a:r>
              <a:rPr lang="vi-VN" sz="4000" dirty="0">
                <a:solidFill>
                  <a:srgbClr val="000000"/>
                </a:solidFill>
                <a:effectLst/>
                <a:latin typeface="Arial" panose="020B0604020202020204" pitchFamily="34" charset="0"/>
                <a:cs typeface="Arial" panose="020B0604020202020204" pitchFamily="34" charset="0"/>
              </a:rPr>
              <a:t>ân xứng nhưng cũng rất linh hoạt của thiết kế.</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Ngày nay, cắt giấy laser đã được sử dụng thay thế, vừa tiết kiệm sức lao động vừa đáp ứng được nhu cầu của xã hội hiện đại.</a:t>
            </a:r>
            <a:endParaRPr lang="vi-VN" sz="4000" dirty="0">
              <a:effectLst/>
              <a:latin typeface="Arial" panose="020B0604020202020204" pitchFamily="34" charset="0"/>
              <a:cs typeface="Arial" panose="020B0604020202020204" pitchFamily="34" charset="0"/>
            </a:endParaRPr>
          </a:p>
        </p:txBody>
      </p:sp>
      <p:sp>
        <p:nvSpPr>
          <p:cNvPr id="4" name="Freeform 58">
            <a:extLst>
              <a:ext uri="{FF2B5EF4-FFF2-40B4-BE49-F238E27FC236}">
                <a16:creationId xmlns:a16="http://schemas.microsoft.com/office/drawing/2014/main" id="{4C625E5D-34E2-F82D-DF79-C963F7F399A9}"/>
              </a:ext>
            </a:extLst>
          </p:cNvPr>
          <p:cNvSpPr/>
          <p:nvPr/>
        </p:nvSpPr>
        <p:spPr>
          <a:xfrm>
            <a:off x="12954000" y="2829910"/>
            <a:ext cx="4923283" cy="7060101"/>
          </a:xfrm>
          <a:custGeom>
            <a:avLst/>
            <a:gdLst/>
            <a:ahLst/>
            <a:cxnLst/>
            <a:rect l="l" t="t" r="r" b="b"/>
            <a:pathLst>
              <a:path w="1282448" h="1559207">
                <a:moveTo>
                  <a:pt x="0" y="0"/>
                </a:moveTo>
                <a:lnTo>
                  <a:pt x="1282448" y="0"/>
                </a:lnTo>
                <a:lnTo>
                  <a:pt x="1282448" y="1559207"/>
                </a:lnTo>
                <a:lnTo>
                  <a:pt x="0" y="1559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322160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9883005">
            <a:off x="15861177" y="-3241370"/>
            <a:ext cx="9500260" cy="8229600"/>
          </a:xfrm>
          <a:custGeom>
            <a:avLst/>
            <a:gdLst/>
            <a:ahLst/>
            <a:cxnLst/>
            <a:rect l="l" t="t" r="r" b="b"/>
            <a:pathLst>
              <a:path w="9500260" h="8229600">
                <a:moveTo>
                  <a:pt x="0" y="0"/>
                </a:moveTo>
                <a:lnTo>
                  <a:pt x="9500260" y="0"/>
                </a:lnTo>
                <a:lnTo>
                  <a:pt x="9500260" y="8229600"/>
                </a:lnTo>
                <a:lnTo>
                  <a:pt x="0" y="8229600"/>
                </a:lnTo>
                <a:lnTo>
                  <a:pt x="0" y="0"/>
                </a:lnTo>
                <a:close/>
              </a:path>
            </a:pathLst>
          </a:custGeom>
          <a:blipFill>
            <a:blip r:embed="rId2"/>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4" name="Group 4"/>
          <p:cNvGrpSpPr>
            <a:grpSpLocks noChangeAspect="1"/>
          </p:cNvGrpSpPr>
          <p:nvPr/>
        </p:nvGrpSpPr>
        <p:grpSpPr>
          <a:xfrm rot="1313388">
            <a:off x="14947781" y="2116605"/>
            <a:ext cx="8190293" cy="12174052"/>
            <a:chOff x="0" y="0"/>
            <a:chExt cx="3175000" cy="4719320"/>
          </a:xfrm>
        </p:grpSpPr>
        <p:sp>
          <p:nvSpPr>
            <p:cNvPr id="5" name="Freeform 5"/>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3"/>
              <a:stretch>
                <a:fillRect l="-22012" r="-22012"/>
              </a:stretch>
            </a:blipFill>
          </p:spPr>
          <p:txBody>
            <a:bodyPr/>
            <a:lstStyle/>
            <a:p>
              <a:endParaRPr lang="vi-VN">
                <a:latin typeface="Arial" panose="020B0604020202020204" pitchFamily="34" charset="0"/>
                <a:cs typeface="Arial" panose="020B0604020202020204" pitchFamily="34" charset="0"/>
              </a:endParaRPr>
            </a:p>
          </p:txBody>
        </p:sp>
        <p:sp>
          <p:nvSpPr>
            <p:cNvPr id="6" name="Freeform 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vi-VN">
                <a:latin typeface="Arial" panose="020B0604020202020204" pitchFamily="34" charset="0"/>
                <a:cs typeface="Arial" panose="020B0604020202020204" pitchFamily="34" charset="0"/>
              </a:endParaRPr>
            </a:p>
          </p:txBody>
        </p:sp>
      </p:grpSp>
      <p:sp>
        <p:nvSpPr>
          <p:cNvPr id="10" name="Freeform 10"/>
          <p:cNvSpPr/>
          <p:nvPr/>
        </p:nvSpPr>
        <p:spPr>
          <a:xfrm>
            <a:off x="993228" y="2686160"/>
            <a:ext cx="12566663" cy="1294393"/>
          </a:xfrm>
          <a:custGeom>
            <a:avLst/>
            <a:gdLst/>
            <a:ahLst/>
            <a:cxnLst/>
            <a:rect l="l" t="t" r="r" b="b"/>
            <a:pathLst>
              <a:path w="7877893" h="7291220">
                <a:moveTo>
                  <a:pt x="0" y="0"/>
                </a:moveTo>
                <a:lnTo>
                  <a:pt x="7877894" y="0"/>
                </a:lnTo>
                <a:lnTo>
                  <a:pt x="7877894" y="7291220"/>
                </a:lnTo>
                <a:lnTo>
                  <a:pt x="0" y="7291220"/>
                </a:lnTo>
                <a:lnTo>
                  <a:pt x="0" y="0"/>
                </a:lnTo>
                <a:close/>
              </a:path>
            </a:pathLst>
          </a:custGeom>
          <a:blipFill>
            <a:blip r:embed="rId5"/>
            <a:stretch>
              <a:fillRect l="-14677" t="-50658" r="-61595" b="-39559"/>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400" b="1">
                <a:solidFill>
                  <a:srgbClr val="000000"/>
                </a:solidFill>
                <a:effectLst/>
                <a:latin typeface="Arial" panose="020B0604020202020204" pitchFamily="34" charset="0"/>
                <a:cs typeface="Arial" panose="020B0604020202020204" pitchFamily="34" charset="0"/>
              </a:rPr>
              <a:t>Em hãy theo dõi video sau và trả lời câu hỏi</a:t>
            </a:r>
            <a:endParaRPr lang="vi-VN" sz="4400" b="1" dirty="0">
              <a:effectLst/>
              <a:latin typeface="Arial" panose="020B0604020202020204" pitchFamily="34" charset="0"/>
              <a:cs typeface="Arial" panose="020B0604020202020204" pitchFamily="34" charset="0"/>
            </a:endParaRPr>
          </a:p>
        </p:txBody>
      </p:sp>
      <p:sp>
        <p:nvSpPr>
          <p:cNvPr id="12" name="TextBox 12"/>
          <p:cNvSpPr txBox="1"/>
          <p:nvPr/>
        </p:nvSpPr>
        <p:spPr>
          <a:xfrm>
            <a:off x="636048" y="1142188"/>
            <a:ext cx="6024883" cy="974626"/>
          </a:xfrm>
          <a:prstGeom prst="rect">
            <a:avLst/>
          </a:prstGeom>
        </p:spPr>
        <p:txBody>
          <a:bodyPr wrap="square" lIns="0" tIns="0" rIns="0" bIns="0" rtlCol="0" anchor="t">
            <a:spAutoFit/>
          </a:bodyPr>
          <a:lstStyle/>
          <a:p>
            <a:pPr marL="0" lvl="0" indent="0" algn="ctr">
              <a:lnSpc>
                <a:spcPts val="7569"/>
              </a:lnSpc>
              <a:spcBef>
                <a:spcPct val="0"/>
              </a:spcBef>
            </a:pPr>
            <a:r>
              <a:rPr lang="vi-VN" sz="6600" b="1" spc="68" dirty="0">
                <a:latin typeface="Arial" panose="020B0604020202020204" pitchFamily="34" charset="0"/>
                <a:cs typeface="Arial" panose="020B0604020202020204" pitchFamily="34" charset="0"/>
              </a:rPr>
              <a:t>KHỞI ĐỘNG</a:t>
            </a:r>
            <a:endParaRPr lang="en-US" sz="6600" b="1" spc="68"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4D254D4-4BA4-3264-D8B4-C4FDFC5DBBA7}"/>
              </a:ext>
            </a:extLst>
          </p:cNvPr>
          <p:cNvSpPr txBox="1"/>
          <p:nvPr/>
        </p:nvSpPr>
        <p:spPr>
          <a:xfrm>
            <a:off x="1006366" y="4549900"/>
            <a:ext cx="6597049"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Sản phẩm trong video được thực hiện theo phương thức nào?</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Em hiểu thế nào là nghệ thuật trổ giấy?</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47183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E7BAA87-CC27-0DEB-E5A0-21430753E021}"/>
              </a:ext>
            </a:extLst>
          </p:cNvPr>
          <p:cNvGrpSpPr/>
          <p:nvPr/>
        </p:nvGrpSpPr>
        <p:grpSpPr>
          <a:xfrm>
            <a:off x="1958583" y="960711"/>
            <a:ext cx="6537999" cy="8365577"/>
            <a:chOff x="1958582" y="960711"/>
            <a:chExt cx="7023289" cy="8365577"/>
          </a:xfrm>
        </p:grpSpPr>
        <p:grpSp>
          <p:nvGrpSpPr>
            <p:cNvPr id="3" name="Group 3"/>
            <p:cNvGrpSpPr>
              <a:grpSpLocks noChangeAspect="1"/>
            </p:cNvGrpSpPr>
            <p:nvPr/>
          </p:nvGrpSpPr>
          <p:grpSpPr>
            <a:xfrm rot="5075450">
              <a:off x="912019" y="2246531"/>
              <a:ext cx="8365577" cy="5793937"/>
              <a:chOff x="0" y="0"/>
              <a:chExt cx="3429000" cy="2374900"/>
            </a:xfrm>
          </p:grpSpPr>
          <p:sp>
            <p:nvSpPr>
              <p:cNvPr id="4" name="Freeform 4"/>
              <p:cNvSpPr/>
              <p:nvPr/>
            </p:nvSpPr>
            <p:spPr>
              <a:xfrm rot="-9207382">
                <a:off x="-151039" y="-427799"/>
                <a:ext cx="3731476" cy="3214062"/>
              </a:xfrm>
              <a:custGeom>
                <a:avLst/>
                <a:gdLst/>
                <a:ahLst/>
                <a:cxnLst/>
                <a:rect l="l" t="t" r="r" b="b"/>
                <a:pathLst>
                  <a:path w="3731476" h="3214062">
                    <a:moveTo>
                      <a:pt x="1913553" y="2794074"/>
                    </a:moveTo>
                    <a:lnTo>
                      <a:pt x="1720400" y="2918953"/>
                    </a:lnTo>
                    <a:lnTo>
                      <a:pt x="1487508" y="2992701"/>
                    </a:lnTo>
                    <a:lnTo>
                      <a:pt x="1180752" y="3145936"/>
                    </a:lnTo>
                    <a:cubicBezTo>
                      <a:pt x="1180752" y="3145936"/>
                      <a:pt x="1101212" y="3214062"/>
                      <a:pt x="1078499" y="3197014"/>
                    </a:cubicBezTo>
                    <a:cubicBezTo>
                      <a:pt x="1055787" y="3179967"/>
                      <a:pt x="936562" y="3054971"/>
                      <a:pt x="936562" y="3054971"/>
                    </a:cubicBezTo>
                    <a:cubicBezTo>
                      <a:pt x="936562" y="3054971"/>
                      <a:pt x="857065" y="3009504"/>
                      <a:pt x="845725" y="2958383"/>
                    </a:cubicBezTo>
                    <a:cubicBezTo>
                      <a:pt x="834384" y="2907263"/>
                      <a:pt x="749222" y="2822037"/>
                      <a:pt x="749222" y="2822037"/>
                    </a:cubicBezTo>
                    <a:cubicBezTo>
                      <a:pt x="749222" y="2822037"/>
                      <a:pt x="703798" y="2787942"/>
                      <a:pt x="703819" y="2731146"/>
                    </a:cubicBezTo>
                    <a:cubicBezTo>
                      <a:pt x="703819" y="2731146"/>
                      <a:pt x="652752" y="2600496"/>
                      <a:pt x="607327" y="2566401"/>
                    </a:cubicBezTo>
                    <a:cubicBezTo>
                      <a:pt x="607327" y="2566401"/>
                      <a:pt x="561893" y="2560704"/>
                      <a:pt x="510836" y="2401656"/>
                    </a:cubicBezTo>
                    <a:lnTo>
                      <a:pt x="420019" y="2248273"/>
                    </a:lnTo>
                    <a:cubicBezTo>
                      <a:pt x="420019" y="2248273"/>
                      <a:pt x="408690" y="2168754"/>
                      <a:pt x="374627" y="2128984"/>
                    </a:cubicBezTo>
                    <a:lnTo>
                      <a:pt x="238397" y="1913108"/>
                    </a:lnTo>
                    <a:lnTo>
                      <a:pt x="130522" y="1810834"/>
                    </a:lnTo>
                    <a:lnTo>
                      <a:pt x="62418" y="1674498"/>
                    </a:lnTo>
                    <a:lnTo>
                      <a:pt x="5654" y="1589283"/>
                    </a:lnTo>
                    <a:cubicBezTo>
                      <a:pt x="5654" y="1589283"/>
                      <a:pt x="0" y="1521125"/>
                      <a:pt x="79540" y="1452999"/>
                    </a:cubicBezTo>
                    <a:cubicBezTo>
                      <a:pt x="79540" y="1452999"/>
                      <a:pt x="136346" y="1424623"/>
                      <a:pt x="164766" y="1367837"/>
                    </a:cubicBezTo>
                    <a:cubicBezTo>
                      <a:pt x="193185" y="1311052"/>
                      <a:pt x="261385" y="1191805"/>
                      <a:pt x="323867" y="1174790"/>
                    </a:cubicBezTo>
                    <a:cubicBezTo>
                      <a:pt x="323867" y="1174790"/>
                      <a:pt x="465879" y="1118047"/>
                      <a:pt x="499952" y="1129419"/>
                    </a:cubicBezTo>
                    <a:cubicBezTo>
                      <a:pt x="499952" y="1129419"/>
                      <a:pt x="596518" y="1095377"/>
                      <a:pt x="619241" y="1084026"/>
                    </a:cubicBezTo>
                    <a:cubicBezTo>
                      <a:pt x="641964" y="1072676"/>
                      <a:pt x="693095" y="1032938"/>
                      <a:pt x="693095" y="1032938"/>
                    </a:cubicBezTo>
                    <a:cubicBezTo>
                      <a:pt x="693095" y="1032938"/>
                      <a:pt x="749912" y="976163"/>
                      <a:pt x="789672" y="970498"/>
                    </a:cubicBezTo>
                    <a:cubicBezTo>
                      <a:pt x="829431" y="964833"/>
                      <a:pt x="852154" y="953482"/>
                      <a:pt x="914647" y="908069"/>
                    </a:cubicBezTo>
                    <a:cubicBezTo>
                      <a:pt x="914647" y="908069"/>
                      <a:pt x="926019" y="873995"/>
                      <a:pt x="1085077" y="794540"/>
                    </a:cubicBezTo>
                    <a:cubicBezTo>
                      <a:pt x="1085077" y="794540"/>
                      <a:pt x="1198712" y="680991"/>
                      <a:pt x="1289582" y="692384"/>
                    </a:cubicBezTo>
                    <a:cubicBezTo>
                      <a:pt x="1289582" y="692384"/>
                      <a:pt x="1329330" y="715117"/>
                      <a:pt x="1516798" y="607275"/>
                    </a:cubicBezTo>
                    <a:cubicBezTo>
                      <a:pt x="1516798" y="607275"/>
                      <a:pt x="1647459" y="527809"/>
                      <a:pt x="1675857" y="527819"/>
                    </a:cubicBezTo>
                    <a:lnTo>
                      <a:pt x="1931503" y="357527"/>
                    </a:lnTo>
                    <a:cubicBezTo>
                      <a:pt x="1931503" y="357527"/>
                      <a:pt x="2243935" y="215653"/>
                      <a:pt x="2295056" y="204313"/>
                    </a:cubicBezTo>
                    <a:cubicBezTo>
                      <a:pt x="2346176" y="192973"/>
                      <a:pt x="2544984" y="136251"/>
                      <a:pt x="2556356" y="102178"/>
                    </a:cubicBezTo>
                    <a:cubicBezTo>
                      <a:pt x="2567728" y="68104"/>
                      <a:pt x="2704064" y="0"/>
                      <a:pt x="2732462" y="10"/>
                    </a:cubicBezTo>
                    <a:cubicBezTo>
                      <a:pt x="2760860" y="21"/>
                      <a:pt x="2840347" y="73886"/>
                      <a:pt x="2874410" y="113656"/>
                    </a:cubicBezTo>
                    <a:cubicBezTo>
                      <a:pt x="2908473" y="153426"/>
                      <a:pt x="2970902" y="278401"/>
                      <a:pt x="2982253" y="301123"/>
                    </a:cubicBezTo>
                    <a:cubicBezTo>
                      <a:pt x="2993603" y="323846"/>
                      <a:pt x="3044714" y="340904"/>
                      <a:pt x="3044714" y="340904"/>
                    </a:cubicBezTo>
                    <a:lnTo>
                      <a:pt x="3090095" y="488591"/>
                    </a:lnTo>
                    <a:cubicBezTo>
                      <a:pt x="3090095" y="488591"/>
                      <a:pt x="3146849" y="602204"/>
                      <a:pt x="3186598" y="624938"/>
                    </a:cubicBezTo>
                    <a:cubicBezTo>
                      <a:pt x="3226346" y="647671"/>
                      <a:pt x="3271728" y="795358"/>
                      <a:pt x="3271728" y="795358"/>
                    </a:cubicBezTo>
                    <a:cubicBezTo>
                      <a:pt x="3271728" y="795358"/>
                      <a:pt x="3351204" y="897621"/>
                      <a:pt x="3356869" y="937380"/>
                    </a:cubicBezTo>
                    <a:cubicBezTo>
                      <a:pt x="3362534" y="977139"/>
                      <a:pt x="3379549" y="1039622"/>
                      <a:pt x="3396576" y="1073706"/>
                    </a:cubicBezTo>
                    <a:cubicBezTo>
                      <a:pt x="3413602" y="1107790"/>
                      <a:pt x="3521455" y="1266859"/>
                      <a:pt x="3521455" y="1266859"/>
                    </a:cubicBezTo>
                    <a:lnTo>
                      <a:pt x="3589580" y="1346399"/>
                    </a:lnTo>
                    <a:cubicBezTo>
                      <a:pt x="3589580" y="1346399"/>
                      <a:pt x="3640680" y="1391855"/>
                      <a:pt x="3680397" y="1499783"/>
                    </a:cubicBezTo>
                    <a:cubicBezTo>
                      <a:pt x="3720114" y="1607710"/>
                      <a:pt x="3731475" y="1602035"/>
                      <a:pt x="3731475" y="1602035"/>
                    </a:cubicBezTo>
                    <a:lnTo>
                      <a:pt x="3589421" y="1772370"/>
                    </a:lnTo>
                    <a:cubicBezTo>
                      <a:pt x="3589421" y="1772370"/>
                      <a:pt x="3549609" y="1920025"/>
                      <a:pt x="3401911" y="1993805"/>
                    </a:cubicBezTo>
                    <a:lnTo>
                      <a:pt x="3271272" y="2016475"/>
                    </a:lnTo>
                    <a:cubicBezTo>
                      <a:pt x="3271272" y="2016475"/>
                      <a:pt x="3214475" y="2016453"/>
                      <a:pt x="3140621" y="2067542"/>
                    </a:cubicBezTo>
                    <a:cubicBezTo>
                      <a:pt x="3066767" y="2118631"/>
                      <a:pt x="3009950" y="2175406"/>
                      <a:pt x="3009950" y="2175406"/>
                    </a:cubicBezTo>
                    <a:cubicBezTo>
                      <a:pt x="3009950" y="2175406"/>
                      <a:pt x="2919070" y="2192411"/>
                      <a:pt x="2873614" y="2243510"/>
                    </a:cubicBezTo>
                    <a:lnTo>
                      <a:pt x="2833844" y="2277573"/>
                    </a:lnTo>
                    <a:lnTo>
                      <a:pt x="2811121" y="2288924"/>
                    </a:lnTo>
                    <a:cubicBezTo>
                      <a:pt x="2811121" y="2288924"/>
                      <a:pt x="2788388" y="2328673"/>
                      <a:pt x="2754314" y="2317301"/>
                    </a:cubicBezTo>
                    <a:cubicBezTo>
                      <a:pt x="2754314" y="2317301"/>
                      <a:pt x="2742942" y="2351374"/>
                      <a:pt x="2703183" y="2357039"/>
                    </a:cubicBezTo>
                    <a:cubicBezTo>
                      <a:pt x="2703183" y="2357039"/>
                      <a:pt x="2646366" y="2413814"/>
                      <a:pt x="2646366" y="2413814"/>
                    </a:cubicBezTo>
                    <a:cubicBezTo>
                      <a:pt x="2646366" y="2413814"/>
                      <a:pt x="2566836" y="2453541"/>
                      <a:pt x="2566836" y="2453541"/>
                    </a:cubicBezTo>
                    <a:lnTo>
                      <a:pt x="2475956" y="2470546"/>
                    </a:lnTo>
                    <a:lnTo>
                      <a:pt x="2260090" y="2578378"/>
                    </a:lnTo>
                    <a:lnTo>
                      <a:pt x="2152152" y="2646493"/>
                    </a:lnTo>
                    <a:lnTo>
                      <a:pt x="2095356" y="2646472"/>
                    </a:lnTo>
                    <a:lnTo>
                      <a:pt x="2038539" y="2703247"/>
                    </a:lnTo>
                    <a:lnTo>
                      <a:pt x="1913553" y="2794074"/>
                    </a:lnTo>
                    <a:close/>
                  </a:path>
                </a:pathLst>
              </a:custGeom>
              <a:blipFill>
                <a:blip r:embed="rId3"/>
                <a:stretch>
                  <a:fillRect l="-3010" t="-14068" r="-3436" b="-14544"/>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vi-VN">
                  <a:latin typeface="Arial" panose="020B0604020202020204" pitchFamily="34" charset="0"/>
                  <a:cs typeface="Arial" panose="020B0604020202020204" pitchFamily="34" charset="0"/>
                </a:endParaRPr>
              </a:p>
            </p:txBody>
          </p:sp>
        </p:grpSp>
        <p:sp>
          <p:nvSpPr>
            <p:cNvPr id="6" name="Freeform 6"/>
            <p:cNvSpPr/>
            <p:nvPr/>
          </p:nvSpPr>
          <p:spPr>
            <a:xfrm rot="-10800000">
              <a:off x="1958582" y="8243450"/>
              <a:ext cx="6880618" cy="659651"/>
            </a:xfrm>
            <a:custGeom>
              <a:avLst/>
              <a:gdLst/>
              <a:ahLst/>
              <a:cxnLst/>
              <a:rect l="l" t="t" r="r" b="b"/>
              <a:pathLst>
                <a:path w="5462900" h="564511">
                  <a:moveTo>
                    <a:pt x="0" y="0"/>
                  </a:moveTo>
                  <a:lnTo>
                    <a:pt x="5462899" y="0"/>
                  </a:lnTo>
                  <a:lnTo>
                    <a:pt x="5462899" y="564511"/>
                  </a:lnTo>
                  <a:lnTo>
                    <a:pt x="0" y="564511"/>
                  </a:lnTo>
                  <a:lnTo>
                    <a:pt x="0" y="0"/>
                  </a:lnTo>
                  <a:close/>
                </a:path>
              </a:pathLst>
            </a:custGeom>
            <a:blipFill>
              <a:blip r:embed="rId5">
                <a:alphaModFix amt="90000"/>
              </a:blip>
              <a:stretch>
                <a:fillRect b="-178220"/>
              </a:stretch>
            </a:blipFill>
          </p:spPr>
          <p:txBody>
            <a:bodyPr/>
            <a:lstStyle/>
            <a:p>
              <a:endParaRPr lang="vi-VN">
                <a:latin typeface="Arial" panose="020B0604020202020204" pitchFamily="34" charset="0"/>
                <a:cs typeface="Arial" panose="020B0604020202020204" pitchFamily="34" charset="0"/>
              </a:endParaRPr>
            </a:p>
          </p:txBody>
        </p:sp>
        <p:sp>
          <p:nvSpPr>
            <p:cNvPr id="7" name="Freeform 7"/>
            <p:cNvSpPr/>
            <p:nvPr/>
          </p:nvSpPr>
          <p:spPr>
            <a:xfrm>
              <a:off x="1982743" y="1843917"/>
              <a:ext cx="6999128" cy="6599165"/>
            </a:xfrm>
            <a:custGeom>
              <a:avLst/>
              <a:gdLst/>
              <a:ahLst/>
              <a:cxnLst/>
              <a:rect l="l" t="t" r="r" b="b"/>
              <a:pathLst>
                <a:path w="5462900" h="6599165">
                  <a:moveTo>
                    <a:pt x="0" y="0"/>
                  </a:moveTo>
                  <a:lnTo>
                    <a:pt x="5462900" y="0"/>
                  </a:lnTo>
                  <a:lnTo>
                    <a:pt x="5462900" y="6599165"/>
                  </a:lnTo>
                  <a:lnTo>
                    <a:pt x="0" y="6599165"/>
                  </a:lnTo>
                  <a:lnTo>
                    <a:pt x="0" y="0"/>
                  </a:lnTo>
                  <a:close/>
                </a:path>
              </a:pathLst>
            </a:custGeom>
            <a:blipFill>
              <a:blip r:embed="rId6"/>
              <a:stretch>
                <a:fillRect l="-16292" t="-6214" r="-12174"/>
              </a:stretch>
            </a:blipFill>
          </p:spPr>
          <p:txBody>
            <a:bodyPr/>
            <a:lstStyle/>
            <a:p>
              <a:endParaRPr lang="vi-VN">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10628974" y="3385"/>
            <a:ext cx="7659026" cy="10283615"/>
            <a:chOff x="0" y="0"/>
            <a:chExt cx="4076700" cy="5473700"/>
          </a:xfrm>
        </p:grpSpPr>
        <p:sp>
          <p:nvSpPr>
            <p:cNvPr id="10" name="Freeform 10"/>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7"/>
              <a:stretch>
                <a:fillRect l="-825" r="-825"/>
              </a:stretch>
            </a:blipFill>
          </p:spPr>
          <p:txBody>
            <a:bodyPr/>
            <a:lstStyle/>
            <a:p>
              <a:endParaRPr lang="vi-VN">
                <a:latin typeface="Arial" panose="020B0604020202020204" pitchFamily="34" charset="0"/>
                <a:cs typeface="Arial" panose="020B0604020202020204" pitchFamily="34" charset="0"/>
              </a:endParaRPr>
            </a:p>
          </p:txBody>
        </p:sp>
        <p:sp>
          <p:nvSpPr>
            <p:cNvPr id="11" name="Freeform 11"/>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8"/>
              <a:stretch>
                <a:fillRect t="-275" r="-18931" b="-5006"/>
              </a:stretch>
            </a:blipFill>
          </p:spPr>
          <p:txBody>
            <a:bodyPr/>
            <a:lstStyle/>
            <a:p>
              <a:endParaRPr lang="vi-VN">
                <a:latin typeface="Arial" panose="020B0604020202020204" pitchFamily="34" charset="0"/>
                <a:cs typeface="Arial" panose="020B0604020202020204" pitchFamily="34" charset="0"/>
              </a:endParaRPr>
            </a:p>
          </p:txBody>
        </p:sp>
      </p:grpSp>
      <p:sp>
        <p:nvSpPr>
          <p:cNvPr id="12" name="Freeform 12"/>
          <p:cNvSpPr/>
          <p:nvPr/>
        </p:nvSpPr>
        <p:spPr>
          <a:xfrm rot="-6812927">
            <a:off x="13579245" y="8167658"/>
            <a:ext cx="10087914" cy="8738656"/>
          </a:xfrm>
          <a:custGeom>
            <a:avLst/>
            <a:gdLst/>
            <a:ahLst/>
            <a:cxnLst/>
            <a:rect l="l" t="t" r="r" b="b"/>
            <a:pathLst>
              <a:path w="10087914" h="8738656">
                <a:moveTo>
                  <a:pt x="0" y="0"/>
                </a:moveTo>
                <a:lnTo>
                  <a:pt x="10087915" y="0"/>
                </a:lnTo>
                <a:lnTo>
                  <a:pt x="10087915" y="8738656"/>
                </a:lnTo>
                <a:lnTo>
                  <a:pt x="0" y="8738656"/>
                </a:lnTo>
                <a:lnTo>
                  <a:pt x="0" y="0"/>
                </a:lnTo>
                <a:close/>
              </a:path>
            </a:pathLst>
          </a:custGeom>
          <a:blipFill>
            <a:blip r:embed="rId9"/>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3" name="Freeform 13"/>
          <p:cNvSpPr/>
          <p:nvPr/>
        </p:nvSpPr>
        <p:spPr>
          <a:xfrm rot="6785615">
            <a:off x="13785863" y="-5957590"/>
            <a:ext cx="7931277" cy="82296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4" name="Freeform 14"/>
          <p:cNvSpPr/>
          <p:nvPr/>
        </p:nvSpPr>
        <p:spPr>
          <a:xfrm>
            <a:off x="4390758" y="1383897"/>
            <a:ext cx="2457866" cy="1106040"/>
          </a:xfrm>
          <a:custGeom>
            <a:avLst/>
            <a:gdLst/>
            <a:ahLst/>
            <a:cxnLst/>
            <a:rect l="l" t="t" r="r" b="b"/>
            <a:pathLst>
              <a:path w="2457866" h="1106040">
                <a:moveTo>
                  <a:pt x="0" y="0"/>
                </a:moveTo>
                <a:lnTo>
                  <a:pt x="2457867" y="0"/>
                </a:lnTo>
                <a:lnTo>
                  <a:pt x="2457867" y="1106040"/>
                </a:lnTo>
                <a:lnTo>
                  <a:pt x="0" y="1106040"/>
                </a:lnTo>
                <a:lnTo>
                  <a:pt x="0" y="0"/>
                </a:lnTo>
                <a:close/>
              </a:path>
            </a:pathLst>
          </a:custGeom>
          <a:blipFill>
            <a:blip r:embed="rId10"/>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414A7E8-82D6-9348-A2A1-959C2911037A}"/>
              </a:ext>
            </a:extLst>
          </p:cNvPr>
          <p:cNvGrpSpPr/>
          <p:nvPr/>
        </p:nvGrpSpPr>
        <p:grpSpPr>
          <a:xfrm>
            <a:off x="2489569" y="3293779"/>
            <a:ext cx="5498518" cy="3592340"/>
            <a:chOff x="2392692" y="2421368"/>
            <a:chExt cx="6196584" cy="3592340"/>
          </a:xfrm>
        </p:grpSpPr>
        <p:sp>
          <p:nvSpPr>
            <p:cNvPr id="8" name="TextBox 8"/>
            <p:cNvSpPr txBox="1"/>
            <p:nvPr/>
          </p:nvSpPr>
          <p:spPr>
            <a:xfrm>
              <a:off x="3218099" y="2421368"/>
              <a:ext cx="4800237" cy="1456681"/>
            </a:xfrm>
            <a:prstGeom prst="rect">
              <a:avLst/>
            </a:prstGeom>
          </p:spPr>
          <p:txBody>
            <a:bodyPr lIns="0" tIns="0" rIns="0" bIns="0" rtlCol="0" anchor="t">
              <a:spAutoFit/>
            </a:bodyPr>
            <a:lstStyle/>
            <a:p>
              <a:pPr marL="0" lvl="0" indent="0" algn="ctr">
                <a:lnSpc>
                  <a:spcPct val="150000"/>
                </a:lnSpc>
                <a:spcBef>
                  <a:spcPct val="0"/>
                </a:spcBef>
              </a:pPr>
              <a:r>
                <a:rPr lang="vi-VN" sz="7200" b="1" spc="141" dirty="0">
                  <a:solidFill>
                    <a:srgbClr val="2D2A29"/>
                  </a:solidFill>
                  <a:latin typeface="Arial" panose="020B0604020202020204" pitchFamily="34" charset="0"/>
                  <a:cs typeface="Arial" panose="020B0604020202020204" pitchFamily="34" charset="0"/>
                </a:rPr>
                <a:t>PHẦN 2</a:t>
              </a:r>
              <a:endParaRPr lang="en-US" sz="7200" b="1" spc="141" dirty="0">
                <a:solidFill>
                  <a:srgbClr val="2D2A29"/>
                </a:solidFill>
                <a:latin typeface="Arial" panose="020B0604020202020204" pitchFamily="34" charset="0"/>
                <a:cs typeface="Arial" panose="020B0604020202020204" pitchFamily="34" charset="0"/>
              </a:endParaRPr>
            </a:p>
          </p:txBody>
        </p:sp>
        <p:sp>
          <p:nvSpPr>
            <p:cNvPr id="15" name="AutoShape 15"/>
            <p:cNvSpPr/>
            <p:nvPr/>
          </p:nvSpPr>
          <p:spPr>
            <a:xfrm>
              <a:off x="3218099" y="4381500"/>
              <a:ext cx="4679962" cy="0"/>
            </a:xfrm>
            <a:prstGeom prst="line">
              <a:avLst/>
            </a:prstGeom>
            <a:ln w="38100" cap="flat">
              <a:solidFill>
                <a:srgbClr val="000000"/>
              </a:solidFill>
              <a:prstDash val="solid"/>
              <a:headEnd type="none" w="sm" len="sm"/>
              <a:tailEnd type="none" w="sm" len="sm"/>
            </a:ln>
          </p:spPr>
          <p:txBody>
            <a:bodyPr/>
            <a:lstStyle/>
            <a:p>
              <a:endParaRPr lang="vi-VN">
                <a:latin typeface="Arial" panose="020B0604020202020204" pitchFamily="34" charset="0"/>
                <a:cs typeface="Arial" panose="020B0604020202020204" pitchFamily="34" charset="0"/>
              </a:endParaRPr>
            </a:p>
          </p:txBody>
        </p:sp>
        <p:sp>
          <p:nvSpPr>
            <p:cNvPr id="18" name="TextBox 8">
              <a:extLst>
                <a:ext uri="{FF2B5EF4-FFF2-40B4-BE49-F238E27FC236}">
                  <a16:creationId xmlns:a16="http://schemas.microsoft.com/office/drawing/2014/main" id="{24923A71-A8E2-E63A-4706-30EC0DA1AA12}"/>
                </a:ext>
              </a:extLst>
            </p:cNvPr>
            <p:cNvSpPr txBox="1"/>
            <p:nvPr/>
          </p:nvSpPr>
          <p:spPr>
            <a:xfrm>
              <a:off x="2392692" y="4678471"/>
              <a:ext cx="6196584" cy="1335237"/>
            </a:xfrm>
            <a:prstGeom prst="rect">
              <a:avLst/>
            </a:prstGeom>
          </p:spPr>
          <p:txBody>
            <a:bodyPr wrap="square" lIns="0" tIns="0" rIns="0" bIns="0" rtlCol="0" anchor="t">
              <a:spAutoFit/>
            </a:bodyPr>
            <a:lstStyle/>
            <a:p>
              <a:pPr marL="0" lvl="0" indent="0" algn="ctr">
                <a:lnSpc>
                  <a:spcPct val="150000"/>
                </a:lnSpc>
                <a:spcBef>
                  <a:spcPct val="0"/>
                </a:spcBef>
              </a:pPr>
              <a:r>
                <a:rPr lang="vi-VN" sz="6600" b="1" spc="141" dirty="0">
                  <a:solidFill>
                    <a:srgbClr val="2D2A29"/>
                  </a:solidFill>
                  <a:latin typeface="Arial" panose="020B0604020202020204" pitchFamily="34" charset="0"/>
                  <a:cs typeface="Arial" panose="020B0604020202020204" pitchFamily="34" charset="0"/>
                </a:rPr>
                <a:t>THỂ HIỆN</a:t>
              </a:r>
            </a:p>
          </p:txBody>
        </p:sp>
      </p:grpSp>
    </p:spTree>
    <p:extLst>
      <p:ext uri="{BB962C8B-B14F-4D97-AF65-F5344CB8AC3E}">
        <p14:creationId xmlns:p14="http://schemas.microsoft.com/office/powerpoint/2010/main" val="16067432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pPr>
              <a:lnSpc>
                <a:spcPct val="150000"/>
              </a:lnSpc>
            </a:pPr>
            <a:endParaRPr lang="vi-VN">
              <a:latin typeface="Arial" panose="020B0604020202020204" pitchFamily="34" charset="0"/>
              <a:cs typeface="Arial" panose="020B0604020202020204" pitchFamily="34" charset="0"/>
            </a:endParaRPr>
          </a:p>
        </p:txBody>
      </p:sp>
      <p:sp>
        <p:nvSpPr>
          <p:cNvPr id="3" name="Freeform 3"/>
          <p:cNvSpPr/>
          <p:nvPr/>
        </p:nvSpPr>
        <p:spPr>
          <a:xfrm rot="-5400000">
            <a:off x="-8651302" y="-1195460"/>
            <a:ext cx="14334818" cy="12417536"/>
          </a:xfrm>
          <a:custGeom>
            <a:avLst/>
            <a:gdLst/>
            <a:ahLst/>
            <a:cxnLst/>
            <a:rect l="l" t="t" r="r" b="b"/>
            <a:pathLst>
              <a:path w="14334818" h="12417536">
                <a:moveTo>
                  <a:pt x="0" y="0"/>
                </a:moveTo>
                <a:lnTo>
                  <a:pt x="14334818" y="0"/>
                </a:lnTo>
                <a:lnTo>
                  <a:pt x="14334818" y="12417536"/>
                </a:lnTo>
                <a:lnTo>
                  <a:pt x="0" y="12417536"/>
                </a:lnTo>
                <a:lnTo>
                  <a:pt x="0" y="0"/>
                </a:lnTo>
                <a:close/>
              </a:path>
            </a:pathLst>
          </a:custGeom>
          <a:blipFill>
            <a:blip r:embed="rId3"/>
            <a:stretch>
              <a:fillRect/>
            </a:stretch>
          </a:blipFill>
        </p:spPr>
        <p:txBody>
          <a:bodyPr/>
          <a:lstStyle/>
          <a:p>
            <a:pPr>
              <a:lnSpc>
                <a:spcPct val="150000"/>
              </a:lnSpc>
            </a:pPr>
            <a:endParaRPr lang="vi-VN">
              <a:latin typeface="Arial" panose="020B0604020202020204" pitchFamily="34" charset="0"/>
              <a:cs typeface="Arial" panose="020B0604020202020204" pitchFamily="34" charset="0"/>
            </a:endParaRPr>
          </a:p>
        </p:txBody>
      </p:sp>
      <p:grpSp>
        <p:nvGrpSpPr>
          <p:cNvPr id="4" name="Group 4"/>
          <p:cNvGrpSpPr>
            <a:grpSpLocks noChangeAspect="1"/>
          </p:cNvGrpSpPr>
          <p:nvPr/>
        </p:nvGrpSpPr>
        <p:grpSpPr>
          <a:xfrm>
            <a:off x="386258" y="491274"/>
            <a:ext cx="6050879" cy="9430239"/>
            <a:chOff x="0" y="0"/>
            <a:chExt cx="3365500" cy="5245100"/>
          </a:xfrm>
        </p:grpSpPr>
        <p:sp>
          <p:nvSpPr>
            <p:cNvPr id="5" name="Freeform 5"/>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4"/>
              <a:stretch>
                <a:fillRect t="-1906" b="-1906"/>
              </a:stretch>
            </a:blipFill>
          </p:spPr>
          <p:txBody>
            <a:bodyPr/>
            <a:lstStyle/>
            <a:p>
              <a:pPr>
                <a:lnSpc>
                  <a:spcPct val="150000"/>
                </a:lnSpc>
              </a:pPr>
              <a:endParaRPr lang="vi-VN">
                <a:latin typeface="Arial" panose="020B0604020202020204" pitchFamily="34" charset="0"/>
                <a:cs typeface="Arial" panose="020B0604020202020204" pitchFamily="34" charset="0"/>
              </a:endParaRPr>
            </a:p>
          </p:txBody>
        </p:sp>
        <p:sp>
          <p:nvSpPr>
            <p:cNvPr id="6" name="Freeform 6"/>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5"/>
              <a:stretch>
                <a:fillRect t="-7825" b="-70087"/>
              </a:stretch>
            </a:blipFill>
          </p:spPr>
          <p:txBody>
            <a:bodyPr/>
            <a:lstStyle/>
            <a:p>
              <a:pPr>
                <a:lnSpc>
                  <a:spcPct val="150000"/>
                </a:lnSpc>
              </a:pPr>
              <a:endParaRPr lang="vi-VN">
                <a:latin typeface="Arial" panose="020B0604020202020204" pitchFamily="34" charset="0"/>
                <a:cs typeface="Arial" panose="020B0604020202020204" pitchFamily="34" charset="0"/>
              </a:endParaRPr>
            </a:p>
          </p:txBody>
        </p:sp>
        <p:sp>
          <p:nvSpPr>
            <p:cNvPr id="7" name="Freeform 7"/>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6"/>
              <a:stretch>
                <a:fillRect t="-137943" b="-27056"/>
              </a:stretch>
            </a:blipFill>
          </p:spPr>
          <p:txBody>
            <a:bodyPr/>
            <a:lstStyle/>
            <a:p>
              <a:pPr>
                <a:lnSpc>
                  <a:spcPct val="150000"/>
                </a:lnSpc>
              </a:pPr>
              <a:endParaRPr lang="vi-VN">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EB70B71C-DD47-5C01-2D78-9C918FBED809}"/>
              </a:ext>
            </a:extLst>
          </p:cNvPr>
          <p:cNvGrpSpPr/>
          <p:nvPr/>
        </p:nvGrpSpPr>
        <p:grpSpPr>
          <a:xfrm>
            <a:off x="7168138" y="4152900"/>
            <a:ext cx="10366025" cy="4514749"/>
            <a:chOff x="7162883" y="4304614"/>
            <a:chExt cx="10366025" cy="4514749"/>
          </a:xfrm>
        </p:grpSpPr>
        <p:sp>
          <p:nvSpPr>
            <p:cNvPr id="8" name="Freeform 8"/>
            <p:cNvSpPr/>
            <p:nvPr/>
          </p:nvSpPr>
          <p:spPr>
            <a:xfrm>
              <a:off x="7837736" y="4949092"/>
              <a:ext cx="9016319" cy="3318608"/>
            </a:xfrm>
            <a:custGeom>
              <a:avLst/>
              <a:gdLst/>
              <a:ahLst/>
              <a:cxnLst/>
              <a:rect l="l" t="t" r="r" b="b"/>
              <a:pathLst>
                <a:path w="9016319" h="6935184">
                  <a:moveTo>
                    <a:pt x="0" y="0"/>
                  </a:moveTo>
                  <a:lnTo>
                    <a:pt x="9016320" y="0"/>
                  </a:lnTo>
                  <a:lnTo>
                    <a:pt x="9016320" y="6935184"/>
                  </a:lnTo>
                  <a:lnTo>
                    <a:pt x="0" y="6935184"/>
                  </a:lnTo>
                  <a:lnTo>
                    <a:pt x="0" y="0"/>
                  </a:lnTo>
                  <a:close/>
                </a:path>
              </a:pathLst>
            </a:custGeom>
            <a:blipFill>
              <a:blip r:embed="rId7"/>
              <a:stretch>
                <a:fillRect l="-9082" t="-37720" b="-3918"/>
              </a:stretch>
            </a:blipFill>
          </p:spPr>
          <p:txBody>
            <a:bodyPr bIns="36000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Em hãy nêu các bước thực hiện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đèn trang trí sử dụng nghệ thuật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trổ giấy thủ công.</a:t>
              </a:r>
              <a:endParaRPr lang="vi-VN" sz="4000" dirty="0">
                <a:effectLst/>
                <a:latin typeface="Arial" panose="020B0604020202020204" pitchFamily="34" charset="0"/>
                <a:cs typeface="Arial" panose="020B0604020202020204" pitchFamily="34" charset="0"/>
              </a:endParaRPr>
            </a:p>
          </p:txBody>
        </p:sp>
        <p:sp>
          <p:nvSpPr>
            <p:cNvPr id="9" name="Freeform 9"/>
            <p:cNvSpPr/>
            <p:nvPr/>
          </p:nvSpPr>
          <p:spPr>
            <a:xfrm rot="119966">
              <a:off x="15448230" y="4304614"/>
              <a:ext cx="2080678" cy="2044266"/>
            </a:xfrm>
            <a:custGeom>
              <a:avLst/>
              <a:gdLst/>
              <a:ahLst/>
              <a:cxnLst/>
              <a:rect l="l" t="t" r="r" b="b"/>
              <a:pathLst>
                <a:path w="2080678" h="2044266">
                  <a:moveTo>
                    <a:pt x="0" y="0"/>
                  </a:moveTo>
                  <a:lnTo>
                    <a:pt x="2080678" y="0"/>
                  </a:lnTo>
                  <a:lnTo>
                    <a:pt x="2080678" y="2044265"/>
                  </a:lnTo>
                  <a:lnTo>
                    <a:pt x="0" y="2044265"/>
                  </a:lnTo>
                  <a:lnTo>
                    <a:pt x="0" y="0"/>
                  </a:lnTo>
                  <a:close/>
                </a:path>
              </a:pathLst>
            </a:custGeom>
            <a:blipFill>
              <a:blip r:embed="rId8"/>
              <a:stretch>
                <a:fillRect/>
              </a:stretch>
            </a:blipFill>
          </p:spPr>
          <p:txBody>
            <a:bodyPr/>
            <a:lstStyle/>
            <a:p>
              <a:pPr>
                <a:lnSpc>
                  <a:spcPct val="150000"/>
                </a:lnSpc>
              </a:pPr>
              <a:endParaRPr lang="vi-VN">
                <a:latin typeface="Arial" panose="020B0604020202020204" pitchFamily="34" charset="0"/>
                <a:cs typeface="Arial" panose="020B0604020202020204" pitchFamily="34" charset="0"/>
              </a:endParaRPr>
            </a:p>
          </p:txBody>
        </p:sp>
        <p:sp>
          <p:nvSpPr>
            <p:cNvPr id="10" name="Freeform 10"/>
            <p:cNvSpPr/>
            <p:nvPr/>
          </p:nvSpPr>
          <p:spPr>
            <a:xfrm rot="119966">
              <a:off x="7162883" y="6775097"/>
              <a:ext cx="2080678" cy="2044266"/>
            </a:xfrm>
            <a:custGeom>
              <a:avLst/>
              <a:gdLst/>
              <a:ahLst/>
              <a:cxnLst/>
              <a:rect l="l" t="t" r="r" b="b"/>
              <a:pathLst>
                <a:path w="2080678" h="2044266">
                  <a:moveTo>
                    <a:pt x="0" y="0"/>
                  </a:moveTo>
                  <a:lnTo>
                    <a:pt x="2080677" y="0"/>
                  </a:lnTo>
                  <a:lnTo>
                    <a:pt x="2080677" y="2044265"/>
                  </a:lnTo>
                  <a:lnTo>
                    <a:pt x="0" y="2044265"/>
                  </a:lnTo>
                  <a:lnTo>
                    <a:pt x="0" y="0"/>
                  </a:lnTo>
                  <a:close/>
                </a:path>
              </a:pathLst>
            </a:custGeom>
            <a:blipFill>
              <a:blip r:embed="rId8"/>
              <a:stretch>
                <a:fillRect/>
              </a:stretch>
            </a:blipFill>
          </p:spPr>
          <p:txBody>
            <a:bodyPr/>
            <a:lstStyle/>
            <a:p>
              <a:pPr>
                <a:lnSpc>
                  <a:spcPct val="150000"/>
                </a:lnSpc>
              </a:pPr>
              <a:endParaRPr lang="vi-VN">
                <a:latin typeface="Arial" panose="020B0604020202020204" pitchFamily="34" charset="0"/>
                <a:cs typeface="Arial" panose="020B0604020202020204" pitchFamily="34" charset="0"/>
              </a:endParaRPr>
            </a:p>
          </p:txBody>
        </p:sp>
      </p:grpSp>
      <p:sp>
        <p:nvSpPr>
          <p:cNvPr id="12" name="TextBox 12"/>
          <p:cNvSpPr txBox="1"/>
          <p:nvPr/>
        </p:nvSpPr>
        <p:spPr>
          <a:xfrm>
            <a:off x="7664851" y="1382690"/>
            <a:ext cx="9372600" cy="2339038"/>
          </a:xfrm>
          <a:prstGeom prst="rect">
            <a:avLst/>
          </a:prstGeom>
        </p:spPr>
        <p:txBody>
          <a:bodyPr wrap="square" lIns="0" tIns="0" rIns="0" bIns="0" rtlCol="0" anchor="t">
            <a:spAutoFit/>
          </a:bodyPr>
          <a:lstStyle/>
          <a:p>
            <a:pPr>
              <a:lnSpc>
                <a:spcPct val="150000"/>
              </a:lnSpc>
            </a:pPr>
            <a:r>
              <a:rPr lang="vi-VN" sz="5400" b="1" dirty="0">
                <a:solidFill>
                  <a:srgbClr val="000000"/>
                </a:solidFill>
                <a:effectLst/>
                <a:latin typeface="Arial" panose="020B0604020202020204" pitchFamily="34" charset="0"/>
                <a:cs typeface="Arial" panose="020B0604020202020204" pitchFamily="34" charset="0"/>
              </a:rPr>
              <a:t>Quan sát, tìm hiểu các bước thực hiện trong SGK tr.43</a:t>
            </a:r>
            <a:endParaRPr lang="vi-VN" sz="5400" b="1"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AB9981-10C7-56AD-1861-A48CD29399B1}"/>
              </a:ext>
            </a:extLst>
          </p:cNvPr>
          <p:cNvPicPr>
            <a:picLocks noChangeAspect="1"/>
          </p:cNvPicPr>
          <p:nvPr/>
        </p:nvPicPr>
        <p:blipFill>
          <a:blip r:embed="rId2"/>
          <a:stretch>
            <a:fillRect/>
          </a:stretch>
        </p:blipFill>
        <p:spPr>
          <a:xfrm>
            <a:off x="838200" y="1995549"/>
            <a:ext cx="4264108" cy="3733800"/>
          </a:xfrm>
          <a:prstGeom prst="rect">
            <a:avLst/>
          </a:prstGeom>
          <a:effectLst>
            <a:outerShdw blurRad="50800" dist="38100" dir="5400000" algn="t" rotWithShape="0">
              <a:prstClr val="black">
                <a:alpha val="40000"/>
              </a:prstClr>
            </a:outerShdw>
          </a:effectLst>
        </p:spPr>
      </p:pic>
      <p:sp>
        <p:nvSpPr>
          <p:cNvPr id="15" name="Freeform 10">
            <a:extLst>
              <a:ext uri="{FF2B5EF4-FFF2-40B4-BE49-F238E27FC236}">
                <a16:creationId xmlns:a16="http://schemas.microsoft.com/office/drawing/2014/main" id="{A787B7B2-D71C-1B94-8263-639B93DE06DE}"/>
              </a:ext>
            </a:extLst>
          </p:cNvPr>
          <p:cNvSpPr/>
          <p:nvPr/>
        </p:nvSpPr>
        <p:spPr>
          <a:xfrm>
            <a:off x="0" y="0"/>
            <a:ext cx="18288000" cy="1676400"/>
          </a:xfrm>
          <a:prstGeom prst="rect">
            <a:avLst/>
          </a:prstGeom>
          <a:blipFill>
            <a:blip r:embed="rId3"/>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50000"/>
              </a:lnSpc>
            </a:pPr>
            <a:r>
              <a:rPr lang="vi-VN" sz="4800" b="1" dirty="0">
                <a:solidFill>
                  <a:srgbClr val="000000"/>
                </a:solidFill>
                <a:effectLst/>
                <a:latin typeface="Arial" panose="020B0604020202020204" pitchFamily="34" charset="0"/>
                <a:cs typeface="Arial" panose="020B0604020202020204" pitchFamily="34" charset="0"/>
              </a:rPr>
              <a:t>Quan sát, tìm hiểu các bước thực hiện trong SGK tr.43</a:t>
            </a:r>
            <a:endParaRPr lang="vi-VN" sz="4800" b="1" dirty="0">
              <a:effectLst/>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2054302-206B-4286-E2CF-CD8829F3FAE2}"/>
              </a:ext>
            </a:extLst>
          </p:cNvPr>
          <p:cNvPicPr>
            <a:picLocks noChangeAspect="1"/>
          </p:cNvPicPr>
          <p:nvPr/>
        </p:nvPicPr>
        <p:blipFill>
          <a:blip r:embed="rId4"/>
          <a:stretch>
            <a:fillRect/>
          </a:stretch>
        </p:blipFill>
        <p:spPr>
          <a:xfrm>
            <a:off x="5486400" y="2004746"/>
            <a:ext cx="5010868" cy="3733800"/>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5D0DF34C-149F-6FEE-C589-16F4FA8F4ADB}"/>
              </a:ext>
            </a:extLst>
          </p:cNvPr>
          <p:cNvPicPr>
            <a:picLocks noChangeAspect="1"/>
          </p:cNvPicPr>
          <p:nvPr/>
        </p:nvPicPr>
        <p:blipFill>
          <a:blip r:embed="rId5"/>
          <a:stretch>
            <a:fillRect/>
          </a:stretch>
        </p:blipFill>
        <p:spPr>
          <a:xfrm>
            <a:off x="838200" y="6094584"/>
            <a:ext cx="5136367" cy="3793612"/>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8BFE1C60-9DCF-FAB0-E1EC-F4DFB9F1D256}"/>
              </a:ext>
            </a:extLst>
          </p:cNvPr>
          <p:cNvPicPr>
            <a:picLocks noChangeAspect="1"/>
          </p:cNvPicPr>
          <p:nvPr/>
        </p:nvPicPr>
        <p:blipFill>
          <a:blip r:embed="rId6"/>
          <a:stretch>
            <a:fillRect/>
          </a:stretch>
        </p:blipFill>
        <p:spPr>
          <a:xfrm>
            <a:off x="6373899" y="6094584"/>
            <a:ext cx="4123369" cy="3793612"/>
          </a:xfrm>
          <a:prstGeom prst="rect">
            <a:avLst/>
          </a:prstGeom>
          <a:effectLst>
            <a:outerShdw blurRad="50800" dist="38100" dir="5400000" algn="t" rotWithShape="0">
              <a:prstClr val="black">
                <a:alpha val="40000"/>
              </a:prstClr>
            </a:outerShdw>
          </a:effectLst>
        </p:spPr>
      </p:pic>
      <p:sp>
        <p:nvSpPr>
          <p:cNvPr id="22" name="Freeform 18">
            <a:extLst>
              <a:ext uri="{FF2B5EF4-FFF2-40B4-BE49-F238E27FC236}">
                <a16:creationId xmlns:a16="http://schemas.microsoft.com/office/drawing/2014/main" id="{A284D602-FA7F-6B3B-C699-6CB05B2BDC71}"/>
              </a:ext>
            </a:extLst>
          </p:cNvPr>
          <p:cNvSpPr/>
          <p:nvPr/>
        </p:nvSpPr>
        <p:spPr>
          <a:xfrm>
            <a:off x="10896600" y="3695700"/>
            <a:ext cx="6703648" cy="6192496"/>
          </a:xfrm>
          <a:custGeom>
            <a:avLst/>
            <a:gdLst/>
            <a:ahLst/>
            <a:cxnLst/>
            <a:rect l="l" t="t" r="r" b="b"/>
            <a:pathLst>
              <a:path w="1822943" h="1683943">
                <a:moveTo>
                  <a:pt x="0" y="0"/>
                </a:moveTo>
                <a:lnTo>
                  <a:pt x="1822942" y="0"/>
                </a:lnTo>
                <a:lnTo>
                  <a:pt x="1822942" y="1683944"/>
                </a:lnTo>
                <a:lnTo>
                  <a:pt x="0" y="1683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181279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1093F76A-B973-0468-DE38-580D4A31FC20}"/>
              </a:ext>
            </a:extLst>
          </p:cNvPr>
          <p:cNvCxnSpPr>
            <a:cxnSpLocks/>
          </p:cNvCxnSpPr>
          <p:nvPr/>
        </p:nvCxnSpPr>
        <p:spPr>
          <a:xfrm>
            <a:off x="152400" y="4762500"/>
            <a:ext cx="17983200"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AAB9981-10C7-56AD-1861-A48CD29399B1}"/>
              </a:ext>
            </a:extLst>
          </p:cNvPr>
          <p:cNvPicPr>
            <a:picLocks noChangeAspect="1"/>
          </p:cNvPicPr>
          <p:nvPr/>
        </p:nvPicPr>
        <p:blipFill>
          <a:blip r:embed="rId2"/>
          <a:stretch>
            <a:fillRect/>
          </a:stretch>
        </p:blipFill>
        <p:spPr>
          <a:xfrm>
            <a:off x="549260" y="3246177"/>
            <a:ext cx="3559160" cy="3116523"/>
          </a:xfrm>
          <a:prstGeom prst="rect">
            <a:avLst/>
          </a:prstGeom>
          <a:effectLst>
            <a:outerShdw blurRad="50800" dist="38100" dir="5400000" algn="t" rotWithShape="0">
              <a:prstClr val="black">
                <a:alpha val="40000"/>
              </a:prstClr>
            </a:outerShdw>
          </a:effectLst>
        </p:spPr>
      </p:pic>
      <p:sp>
        <p:nvSpPr>
          <p:cNvPr id="15" name="Freeform 10">
            <a:extLst>
              <a:ext uri="{FF2B5EF4-FFF2-40B4-BE49-F238E27FC236}">
                <a16:creationId xmlns:a16="http://schemas.microsoft.com/office/drawing/2014/main" id="{A787B7B2-D71C-1B94-8263-639B93DE06DE}"/>
              </a:ext>
            </a:extLst>
          </p:cNvPr>
          <p:cNvSpPr/>
          <p:nvPr/>
        </p:nvSpPr>
        <p:spPr>
          <a:xfrm>
            <a:off x="0" y="0"/>
            <a:ext cx="18288000" cy="1676400"/>
          </a:xfrm>
          <a:prstGeom prst="rect">
            <a:avLst/>
          </a:prstGeom>
          <a:blipFill>
            <a:blip r:embed="rId3"/>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400" b="1" dirty="0">
                <a:solidFill>
                  <a:srgbClr val="000000"/>
                </a:solidFill>
                <a:effectLst/>
                <a:latin typeface="Arial" panose="020B0604020202020204" pitchFamily="34" charset="0"/>
                <a:cs typeface="Arial" panose="020B0604020202020204" pitchFamily="34" charset="0"/>
              </a:rPr>
              <a:t>Các bước thực hiện đèn trang trí theo nghệ thuật trổ giấy thủ công</a:t>
            </a:r>
            <a:endParaRPr lang="vi-VN" sz="4400" b="1" dirty="0">
              <a:effectLst/>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2054302-206B-4286-E2CF-CD8829F3FAE2}"/>
              </a:ext>
            </a:extLst>
          </p:cNvPr>
          <p:cNvPicPr>
            <a:picLocks noChangeAspect="1"/>
          </p:cNvPicPr>
          <p:nvPr/>
        </p:nvPicPr>
        <p:blipFill>
          <a:blip r:embed="rId4"/>
          <a:stretch>
            <a:fillRect/>
          </a:stretch>
        </p:blipFill>
        <p:spPr>
          <a:xfrm>
            <a:off x="4709987" y="3255374"/>
            <a:ext cx="4182464" cy="3116523"/>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5D0DF34C-149F-6FEE-C589-16F4FA8F4ADB}"/>
              </a:ext>
            </a:extLst>
          </p:cNvPr>
          <p:cNvPicPr>
            <a:picLocks noChangeAspect="1"/>
          </p:cNvPicPr>
          <p:nvPr/>
        </p:nvPicPr>
        <p:blipFill>
          <a:blip r:embed="rId5"/>
          <a:stretch>
            <a:fillRect/>
          </a:stretch>
        </p:blipFill>
        <p:spPr>
          <a:xfrm>
            <a:off x="9494017" y="3246177"/>
            <a:ext cx="4230016" cy="312420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8BFE1C60-9DCF-FAB0-E1EC-F4DFB9F1D256}"/>
              </a:ext>
            </a:extLst>
          </p:cNvPr>
          <p:cNvPicPr>
            <a:picLocks noChangeAspect="1"/>
          </p:cNvPicPr>
          <p:nvPr/>
        </p:nvPicPr>
        <p:blipFill>
          <a:blip r:embed="rId6"/>
          <a:stretch>
            <a:fillRect/>
          </a:stretch>
        </p:blipFill>
        <p:spPr>
          <a:xfrm>
            <a:off x="14325600" y="3238500"/>
            <a:ext cx="3395769" cy="3124200"/>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a16="http://schemas.microsoft.com/office/drawing/2014/main" id="{695F3ACC-98E4-3A3F-E28A-0035480B83E7}"/>
              </a:ext>
            </a:extLst>
          </p:cNvPr>
          <p:cNvGrpSpPr/>
          <p:nvPr/>
        </p:nvGrpSpPr>
        <p:grpSpPr>
          <a:xfrm>
            <a:off x="237608" y="2076450"/>
            <a:ext cx="4182463" cy="7475172"/>
            <a:chOff x="237608" y="2076450"/>
            <a:chExt cx="4182463" cy="7475172"/>
          </a:xfrm>
        </p:grpSpPr>
        <p:sp>
          <p:nvSpPr>
            <p:cNvPr id="5" name="Rectangle: Rounded Corners 4">
              <a:extLst>
                <a:ext uri="{FF2B5EF4-FFF2-40B4-BE49-F238E27FC236}">
                  <a16:creationId xmlns:a16="http://schemas.microsoft.com/office/drawing/2014/main" id="{2B61B832-F279-4775-7A01-5840E706F147}"/>
                </a:ext>
              </a:extLst>
            </p:cNvPr>
            <p:cNvSpPr/>
            <p:nvPr/>
          </p:nvSpPr>
          <p:spPr>
            <a:xfrm>
              <a:off x="914400" y="2076450"/>
              <a:ext cx="3048000" cy="762000"/>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Arial" panose="020B0604020202020204" pitchFamily="34" charset="0"/>
                  <a:cs typeface="Arial" panose="020B0604020202020204" pitchFamily="34" charset="0"/>
                </a:rPr>
                <a:t>Bước 1</a:t>
              </a:r>
            </a:p>
          </p:txBody>
        </p:sp>
        <p:sp>
          <p:nvSpPr>
            <p:cNvPr id="7" name="TextBox 6">
              <a:extLst>
                <a:ext uri="{FF2B5EF4-FFF2-40B4-BE49-F238E27FC236}">
                  <a16:creationId xmlns:a16="http://schemas.microsoft.com/office/drawing/2014/main" id="{2AE440D4-323F-9344-1480-CADB837435D2}"/>
                </a:ext>
              </a:extLst>
            </p:cNvPr>
            <p:cNvSpPr txBox="1"/>
            <p:nvPr/>
          </p:nvSpPr>
          <p:spPr>
            <a:xfrm>
              <a:off x="237608" y="6595876"/>
              <a:ext cx="4182463" cy="2955746"/>
            </a:xfrm>
            <a:prstGeom prst="rect">
              <a:avLst/>
            </a:prstGeom>
            <a:noFill/>
          </p:spPr>
          <p:txBody>
            <a:bodyPr wrap="square">
              <a:spAutoFit/>
            </a:bodyPr>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Tạo khung xương cho đèn từ vật liệu sẵn có như hộp các-tông, que tre, que kem,...</a:t>
              </a:r>
              <a:endParaRPr lang="vi-VN" sz="3200" dirty="0">
                <a:effectLst/>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C663CF3-2BFA-1258-AC4A-947B532DC2E6}"/>
              </a:ext>
            </a:extLst>
          </p:cNvPr>
          <p:cNvGrpSpPr/>
          <p:nvPr/>
        </p:nvGrpSpPr>
        <p:grpSpPr>
          <a:xfrm>
            <a:off x="4709987" y="2075136"/>
            <a:ext cx="4182464" cy="7476486"/>
            <a:chOff x="4709987" y="2075136"/>
            <a:chExt cx="4182464" cy="7476486"/>
          </a:xfrm>
        </p:grpSpPr>
        <p:sp>
          <p:nvSpPr>
            <p:cNvPr id="8" name="Rectangle: Rounded Corners 7">
              <a:extLst>
                <a:ext uri="{FF2B5EF4-FFF2-40B4-BE49-F238E27FC236}">
                  <a16:creationId xmlns:a16="http://schemas.microsoft.com/office/drawing/2014/main" id="{438FFA0D-D1C8-E1D7-D296-989DDF3BB3B3}"/>
                </a:ext>
              </a:extLst>
            </p:cNvPr>
            <p:cNvSpPr/>
            <p:nvPr/>
          </p:nvSpPr>
          <p:spPr>
            <a:xfrm>
              <a:off x="5277219" y="2075136"/>
              <a:ext cx="3048000" cy="762000"/>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Arial" panose="020B0604020202020204" pitchFamily="34" charset="0"/>
                  <a:cs typeface="Arial" panose="020B0604020202020204" pitchFamily="34" charset="0"/>
                </a:rPr>
                <a:t>Bước 2</a:t>
              </a:r>
            </a:p>
          </p:txBody>
        </p:sp>
        <p:sp>
          <p:nvSpPr>
            <p:cNvPr id="12" name="TextBox 11">
              <a:extLst>
                <a:ext uri="{FF2B5EF4-FFF2-40B4-BE49-F238E27FC236}">
                  <a16:creationId xmlns:a16="http://schemas.microsoft.com/office/drawing/2014/main" id="{BEDB656F-4C6B-4EAB-E358-2AF263D84C47}"/>
                </a:ext>
              </a:extLst>
            </p:cNvPr>
            <p:cNvSpPr txBox="1"/>
            <p:nvPr/>
          </p:nvSpPr>
          <p:spPr>
            <a:xfrm>
              <a:off x="4709987" y="6595876"/>
              <a:ext cx="4182464" cy="2955746"/>
            </a:xfrm>
            <a:prstGeom prst="rect">
              <a:avLst/>
            </a:prstGeom>
            <a:noFill/>
          </p:spPr>
          <p:txBody>
            <a:bodyPr wrap="square">
              <a:spAutoFit/>
            </a:bodyPr>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Sử dụng hình ảnh vẻ đẹp trong cuộc sống trang trí bằng phương pháp trổ giấy.</a:t>
              </a:r>
              <a:endParaRPr lang="vi-VN" sz="3200" dirty="0">
                <a:effectLst/>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39B353D9-79A2-614C-0B2E-D6BADCD4C8F5}"/>
              </a:ext>
            </a:extLst>
          </p:cNvPr>
          <p:cNvGrpSpPr/>
          <p:nvPr/>
        </p:nvGrpSpPr>
        <p:grpSpPr>
          <a:xfrm>
            <a:off x="9806598" y="2072508"/>
            <a:ext cx="3641637" cy="6737368"/>
            <a:chOff x="9806598" y="2072508"/>
            <a:chExt cx="3641637" cy="6737368"/>
          </a:xfrm>
        </p:grpSpPr>
        <p:sp>
          <p:nvSpPr>
            <p:cNvPr id="9" name="Rectangle: Rounded Corners 8">
              <a:extLst>
                <a:ext uri="{FF2B5EF4-FFF2-40B4-BE49-F238E27FC236}">
                  <a16:creationId xmlns:a16="http://schemas.microsoft.com/office/drawing/2014/main" id="{2AE881FF-A312-4769-49CB-282743E7AEA9}"/>
                </a:ext>
              </a:extLst>
            </p:cNvPr>
            <p:cNvSpPr/>
            <p:nvPr/>
          </p:nvSpPr>
          <p:spPr>
            <a:xfrm>
              <a:off x="10085025" y="2072508"/>
              <a:ext cx="3048000" cy="762000"/>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Arial" panose="020B0604020202020204" pitchFamily="34" charset="0"/>
                  <a:cs typeface="Arial" panose="020B0604020202020204" pitchFamily="34" charset="0"/>
                </a:rPr>
                <a:t>Bước 3</a:t>
              </a:r>
            </a:p>
          </p:txBody>
        </p:sp>
        <p:sp>
          <p:nvSpPr>
            <p:cNvPr id="16" name="TextBox 15">
              <a:extLst>
                <a:ext uri="{FF2B5EF4-FFF2-40B4-BE49-F238E27FC236}">
                  <a16:creationId xmlns:a16="http://schemas.microsoft.com/office/drawing/2014/main" id="{022811E8-5BC9-F816-435B-5E266A44D8FE}"/>
                </a:ext>
              </a:extLst>
            </p:cNvPr>
            <p:cNvSpPr txBox="1"/>
            <p:nvPr/>
          </p:nvSpPr>
          <p:spPr>
            <a:xfrm>
              <a:off x="9806598" y="6592794"/>
              <a:ext cx="3641637" cy="2217082"/>
            </a:xfrm>
            <a:prstGeom prst="rect">
              <a:avLst/>
            </a:prstGeom>
            <a:noFill/>
          </p:spPr>
          <p:txBody>
            <a:bodyPr wrap="square">
              <a:spAutoFit/>
            </a:bodyPr>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Dán hình trang trí vào vị trí trung tâm của đèn.</a:t>
              </a:r>
              <a:endParaRPr lang="vi-VN" sz="3200" dirty="0">
                <a:effectLst/>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482074EF-C78F-276F-21DD-54E48B9D1892}"/>
              </a:ext>
            </a:extLst>
          </p:cNvPr>
          <p:cNvGrpSpPr/>
          <p:nvPr/>
        </p:nvGrpSpPr>
        <p:grpSpPr>
          <a:xfrm>
            <a:off x="14458754" y="2072508"/>
            <a:ext cx="3129459" cy="6740176"/>
            <a:chOff x="14458754" y="2072508"/>
            <a:chExt cx="3129459" cy="6740176"/>
          </a:xfrm>
        </p:grpSpPr>
        <p:sp>
          <p:nvSpPr>
            <p:cNvPr id="10" name="Rectangle: Rounded Corners 9">
              <a:extLst>
                <a:ext uri="{FF2B5EF4-FFF2-40B4-BE49-F238E27FC236}">
                  <a16:creationId xmlns:a16="http://schemas.microsoft.com/office/drawing/2014/main" id="{C93DC76B-9D06-58A7-5EEB-D44145F72DE1}"/>
                </a:ext>
              </a:extLst>
            </p:cNvPr>
            <p:cNvSpPr/>
            <p:nvPr/>
          </p:nvSpPr>
          <p:spPr>
            <a:xfrm>
              <a:off x="14499484" y="2072508"/>
              <a:ext cx="3048000" cy="762000"/>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Arial" panose="020B0604020202020204" pitchFamily="34" charset="0"/>
                  <a:cs typeface="Arial" panose="020B0604020202020204" pitchFamily="34" charset="0"/>
                </a:rPr>
                <a:t>Bước 4</a:t>
              </a:r>
            </a:p>
          </p:txBody>
        </p:sp>
        <p:sp>
          <p:nvSpPr>
            <p:cNvPr id="18" name="TextBox 17">
              <a:extLst>
                <a:ext uri="{FF2B5EF4-FFF2-40B4-BE49-F238E27FC236}">
                  <a16:creationId xmlns:a16="http://schemas.microsoft.com/office/drawing/2014/main" id="{E0CEE252-31CD-1F58-CFA2-B35F92530A57}"/>
                </a:ext>
              </a:extLst>
            </p:cNvPr>
            <p:cNvSpPr txBox="1"/>
            <p:nvPr/>
          </p:nvSpPr>
          <p:spPr>
            <a:xfrm>
              <a:off x="14458754" y="6595602"/>
              <a:ext cx="3129459" cy="2217082"/>
            </a:xfrm>
            <a:prstGeom prst="rect">
              <a:avLst/>
            </a:prstGeom>
            <a:noFill/>
          </p:spPr>
          <p:txBody>
            <a:bodyPr wrap="square">
              <a:spAutoFit/>
            </a:bodyPr>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Căn chỉnh chi tiết và hoàn thiện sản phẩm.</a:t>
              </a:r>
              <a:endParaRPr lang="vi-VN" sz="32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803500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par>
                                <p:cTn id="16" presetID="22" presetClass="entr" presetSubtype="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par>
                                <p:cTn id="19" presetID="22" presetClass="entr" presetSubtype="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0">
            <a:extLst>
              <a:ext uri="{FF2B5EF4-FFF2-40B4-BE49-F238E27FC236}">
                <a16:creationId xmlns:a16="http://schemas.microsoft.com/office/drawing/2014/main" id="{A787B7B2-D71C-1B94-8263-639B93DE06DE}"/>
              </a:ext>
            </a:extLst>
          </p:cNvPr>
          <p:cNvSpPr/>
          <p:nvPr/>
        </p:nvSpPr>
        <p:spPr>
          <a:xfrm>
            <a:off x="0" y="0"/>
            <a:ext cx="18288000" cy="1676400"/>
          </a:xfrm>
          <a:prstGeom prst="rect">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Tham khảo các sản phẩm mỹ thuật của học sinh</a:t>
            </a:r>
            <a:endParaRPr lang="vi-VN" sz="4800" b="1"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AE440D4-323F-9344-1480-CADB837435D2}"/>
              </a:ext>
            </a:extLst>
          </p:cNvPr>
          <p:cNvSpPr txBox="1"/>
          <p:nvPr/>
        </p:nvSpPr>
        <p:spPr>
          <a:xfrm>
            <a:off x="687345" y="7505700"/>
            <a:ext cx="3461860" cy="2217082"/>
          </a:xfrm>
          <a:prstGeom prst="rect">
            <a:avLst/>
          </a:prstGeom>
          <a:noFill/>
        </p:spPr>
        <p:txBody>
          <a:bodyPr wrap="square">
            <a:spAutoFit/>
          </a:bodyPr>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Nguyễn Bá Hoàn (Bắc Ninh), </a:t>
            </a:r>
          </a:p>
          <a:p>
            <a:pPr algn="ctr">
              <a:lnSpc>
                <a:spcPct val="150000"/>
              </a:lnSpc>
            </a:pPr>
            <a:r>
              <a:rPr lang="vi-VN" sz="3200" i="1" dirty="0">
                <a:solidFill>
                  <a:srgbClr val="000000"/>
                </a:solidFill>
                <a:effectLst/>
                <a:latin typeface="Arial" panose="020B0604020202020204" pitchFamily="34" charset="0"/>
                <a:cs typeface="Arial" panose="020B0604020202020204" pitchFamily="34" charset="0"/>
              </a:rPr>
              <a:t>Quà lưu niệm</a:t>
            </a:r>
            <a:endParaRPr lang="vi-VN" sz="3200" i="1" dirty="0">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EDB656F-4C6B-4EAB-E358-2AF263D84C47}"/>
              </a:ext>
            </a:extLst>
          </p:cNvPr>
          <p:cNvSpPr txBox="1"/>
          <p:nvPr/>
        </p:nvSpPr>
        <p:spPr>
          <a:xfrm>
            <a:off x="5113082" y="7505700"/>
            <a:ext cx="3461860" cy="2217082"/>
          </a:xfrm>
          <a:prstGeom prst="rect">
            <a:avLst/>
          </a:prstGeom>
          <a:noFill/>
        </p:spPr>
        <p:txBody>
          <a:bodyPr wrap="square">
            <a:spAutoFit/>
          </a:bodyPr>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Ngô Thế Quang, </a:t>
            </a:r>
          </a:p>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Nam Định, </a:t>
            </a:r>
          </a:p>
          <a:p>
            <a:pPr algn="ctr">
              <a:lnSpc>
                <a:spcPct val="150000"/>
              </a:lnSpc>
            </a:pPr>
            <a:r>
              <a:rPr lang="vi-VN" sz="3200" i="1" dirty="0">
                <a:solidFill>
                  <a:srgbClr val="000000"/>
                </a:solidFill>
                <a:effectLst/>
                <a:latin typeface="Arial" panose="020B0604020202020204" pitchFamily="34" charset="0"/>
                <a:cs typeface="Arial" panose="020B0604020202020204" pitchFamily="34" charset="0"/>
              </a:rPr>
              <a:t>Thiệp chúc mừng</a:t>
            </a:r>
            <a:endParaRPr lang="vi-VN" sz="3200" i="1" dirty="0">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22811E8-5BC9-F816-435B-5E266A44D8FE}"/>
              </a:ext>
            </a:extLst>
          </p:cNvPr>
          <p:cNvSpPr txBox="1"/>
          <p:nvPr/>
        </p:nvSpPr>
        <p:spPr>
          <a:xfrm>
            <a:off x="9831820" y="7505700"/>
            <a:ext cx="3757002" cy="2217082"/>
          </a:xfrm>
          <a:prstGeom prst="rect">
            <a:avLst/>
          </a:prstGeom>
          <a:noFill/>
        </p:spPr>
        <p:txBody>
          <a:bodyPr wrap="square">
            <a:spAutoFit/>
          </a:bodyPr>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Nguyễn Văn Thành (Ninh Bình), </a:t>
            </a:r>
          </a:p>
          <a:p>
            <a:pPr algn="ctr">
              <a:lnSpc>
                <a:spcPct val="150000"/>
              </a:lnSpc>
            </a:pPr>
            <a:r>
              <a:rPr lang="vi-VN" sz="3200" i="1" dirty="0">
                <a:solidFill>
                  <a:srgbClr val="000000"/>
                </a:solidFill>
                <a:effectLst/>
                <a:latin typeface="Arial" panose="020B0604020202020204" pitchFamily="34" charset="0"/>
                <a:cs typeface="Arial" panose="020B0604020202020204" pitchFamily="34" charset="0"/>
              </a:rPr>
              <a:t>Quà lưu niệm</a:t>
            </a:r>
            <a:endParaRPr lang="vi-VN" sz="3200" i="1" dirty="0">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0CEE252-31CD-1F58-CFA2-B35F92530A57}"/>
              </a:ext>
            </a:extLst>
          </p:cNvPr>
          <p:cNvSpPr txBox="1"/>
          <p:nvPr/>
        </p:nvSpPr>
        <p:spPr>
          <a:xfrm>
            <a:off x="14553170" y="7505700"/>
            <a:ext cx="3129459" cy="2217082"/>
          </a:xfrm>
          <a:prstGeom prst="rect">
            <a:avLst/>
          </a:prstGeom>
          <a:noFill/>
        </p:spPr>
        <p:txBody>
          <a:bodyPr wrap="square">
            <a:spAutoFit/>
          </a:bodyPr>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Lê Hải </a:t>
            </a:r>
          </a:p>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(Vĩnh Phúc), </a:t>
            </a:r>
            <a:r>
              <a:rPr lang="vi-VN" sz="3200" i="1" dirty="0">
                <a:solidFill>
                  <a:srgbClr val="000000"/>
                </a:solidFill>
                <a:effectLst/>
                <a:latin typeface="Arial" panose="020B0604020202020204" pitchFamily="34" charset="0"/>
                <a:cs typeface="Arial" panose="020B0604020202020204" pitchFamily="34" charset="0"/>
              </a:rPr>
              <a:t>Đèn lồng</a:t>
            </a:r>
            <a:endParaRPr lang="vi-VN" sz="3200" i="1"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3D0BF3E-C790-83D7-B6A7-A76473AE38EB}"/>
              </a:ext>
            </a:extLst>
          </p:cNvPr>
          <p:cNvPicPr>
            <a:picLocks noChangeAspect="1"/>
          </p:cNvPicPr>
          <p:nvPr/>
        </p:nvPicPr>
        <p:blipFill>
          <a:blip r:embed="rId3"/>
          <a:stretch>
            <a:fillRect/>
          </a:stretch>
        </p:blipFill>
        <p:spPr>
          <a:xfrm>
            <a:off x="411950" y="2000250"/>
            <a:ext cx="4164700" cy="51816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E0BAD23-9A7D-C9C6-D824-024E4689CB49}"/>
              </a:ext>
            </a:extLst>
          </p:cNvPr>
          <p:cNvPicPr>
            <a:picLocks noChangeAspect="1"/>
          </p:cNvPicPr>
          <p:nvPr/>
        </p:nvPicPr>
        <p:blipFill>
          <a:blip r:embed="rId4"/>
          <a:stretch>
            <a:fillRect/>
          </a:stretch>
        </p:blipFill>
        <p:spPr>
          <a:xfrm>
            <a:off x="4968813" y="2000250"/>
            <a:ext cx="4164700" cy="518160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A4F890C6-BF0F-6B2A-32A1-149E7DEF5CFE}"/>
              </a:ext>
            </a:extLst>
          </p:cNvPr>
          <p:cNvPicPr>
            <a:picLocks noChangeAspect="1"/>
          </p:cNvPicPr>
          <p:nvPr/>
        </p:nvPicPr>
        <p:blipFill>
          <a:blip r:embed="rId5"/>
          <a:stretch>
            <a:fillRect/>
          </a:stretch>
        </p:blipFill>
        <p:spPr>
          <a:xfrm>
            <a:off x="9601200" y="2000250"/>
            <a:ext cx="4484283" cy="5181600"/>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31364021-AF5B-4055-F4A7-B666E4128669}"/>
              </a:ext>
            </a:extLst>
          </p:cNvPr>
          <p:cNvPicPr>
            <a:picLocks noChangeAspect="1"/>
          </p:cNvPicPr>
          <p:nvPr/>
        </p:nvPicPr>
        <p:blipFill rotWithShape="1">
          <a:blip r:embed="rId6"/>
          <a:srcRect t="23057"/>
          <a:stretch/>
        </p:blipFill>
        <p:spPr>
          <a:xfrm>
            <a:off x="14553170" y="2000250"/>
            <a:ext cx="3281507"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27410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par>
                                <p:cTn id="18" presetID="1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par>
                                <p:cTn id="26" presetID="1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p:tgtEl>
                                          <p:spTgt spid="22"/>
                                        </p:tgtEl>
                                        <p:attrNameLst>
                                          <p:attrName>ppt_y</p:attrName>
                                        </p:attrNameLst>
                                      </p:cBhvr>
                                      <p:tavLst>
                                        <p:tav tm="0">
                                          <p:val>
                                            <p:strVal val="#ppt_y+#ppt_h*1.125000"/>
                                          </p:val>
                                        </p:tav>
                                        <p:tav tm="100000">
                                          <p:val>
                                            <p:strVal val="#ppt_y"/>
                                          </p:val>
                                        </p:tav>
                                      </p:tavLst>
                                    </p:anim>
                                    <p:animEffect transition="in" filter="wipe(up)">
                                      <p:cBhvr>
                                        <p:cTn id="29" dur="500"/>
                                        <p:tgtEl>
                                          <p:spTgt spid="2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p:tgtEl>
                                          <p:spTgt spid="16"/>
                                        </p:tgtEl>
                                        <p:attrNameLst>
                                          <p:attrName>ppt_y</p:attrName>
                                        </p:attrNameLst>
                                      </p:cBhvr>
                                      <p:tavLst>
                                        <p:tav tm="0">
                                          <p:val>
                                            <p:strVal val="#ppt_y+#ppt_h*1.125000"/>
                                          </p:val>
                                        </p:tav>
                                        <p:tav tm="100000">
                                          <p:val>
                                            <p:strVal val="#ppt_y"/>
                                          </p:val>
                                        </p:tav>
                                      </p:tavLst>
                                    </p:anim>
                                    <p:animEffect transition="in" filter="wipe(up)">
                                      <p:cBhvr>
                                        <p:cTn id="33" dur="500"/>
                                        <p:tgtEl>
                                          <p:spTgt spid="16"/>
                                        </p:tgtEl>
                                      </p:cBhvr>
                                    </p:animEffect>
                                  </p:childTnLst>
                                </p:cTn>
                              </p:par>
                              <p:par>
                                <p:cTn id="34" presetID="1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p:tgtEl>
                                          <p:spTgt spid="27"/>
                                        </p:tgtEl>
                                        <p:attrNameLst>
                                          <p:attrName>ppt_y</p:attrName>
                                        </p:attrNameLst>
                                      </p:cBhvr>
                                      <p:tavLst>
                                        <p:tav tm="0">
                                          <p:val>
                                            <p:strVal val="#ppt_y+#ppt_h*1.125000"/>
                                          </p:val>
                                        </p:tav>
                                        <p:tav tm="100000">
                                          <p:val>
                                            <p:strVal val="#ppt_y"/>
                                          </p:val>
                                        </p:tav>
                                      </p:tavLst>
                                    </p:anim>
                                    <p:animEffect transition="in" filter="wipe(up)">
                                      <p:cBhvr>
                                        <p:cTn id="37" dur="500"/>
                                        <p:tgtEl>
                                          <p:spTgt spid="27"/>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p:tgtEl>
                                          <p:spTgt spid="18"/>
                                        </p:tgtEl>
                                        <p:attrNameLst>
                                          <p:attrName>ppt_y</p:attrName>
                                        </p:attrNameLst>
                                      </p:cBhvr>
                                      <p:tavLst>
                                        <p:tav tm="0">
                                          <p:val>
                                            <p:strVal val="#ppt_y+#ppt_h*1.125000"/>
                                          </p:val>
                                        </p:tav>
                                        <p:tav tm="100000">
                                          <p:val>
                                            <p:strVal val="#ppt_y"/>
                                          </p:val>
                                        </p:tav>
                                      </p:tavLst>
                                    </p:anim>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2" grpId="0"/>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a:xfrm rot="10454525">
            <a:off x="13343846" y="5852040"/>
            <a:ext cx="6875281" cy="6875281"/>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t="-5895" b="-5895"/>
              </a:stretch>
            </a:blipFill>
          </p:spPr>
          <p:txBody>
            <a:bodyPr/>
            <a:lstStyle/>
            <a:p>
              <a:endParaRPr lang="vi-VN">
                <a:latin typeface="Arial" panose="020B0604020202020204" pitchFamily="34" charset="0"/>
                <a:cs typeface="Arial" panose="020B0604020202020204" pitchFamily="34" charset="0"/>
              </a:endParaRPr>
            </a:p>
          </p:txBody>
        </p:sp>
      </p:grpSp>
      <p:sp>
        <p:nvSpPr>
          <p:cNvPr id="7" name="TextBox 7"/>
          <p:cNvSpPr txBox="1"/>
          <p:nvPr/>
        </p:nvSpPr>
        <p:spPr>
          <a:xfrm>
            <a:off x="2149756" y="1486617"/>
            <a:ext cx="6121068" cy="971676"/>
          </a:xfrm>
          <a:prstGeom prst="rect">
            <a:avLst/>
          </a:prstGeom>
        </p:spPr>
        <p:txBody>
          <a:bodyPr wrap="square" lIns="0" tIns="0" rIns="0" bIns="0" rtlCol="0" anchor="t">
            <a:spAutoFit/>
          </a:bodyPr>
          <a:lstStyle/>
          <a:p>
            <a:pPr marL="0" lvl="0" indent="0">
              <a:lnSpc>
                <a:spcPts val="8063"/>
              </a:lnSpc>
              <a:spcBef>
                <a:spcPct val="0"/>
              </a:spcBef>
            </a:pPr>
            <a:r>
              <a:rPr lang="vi-VN" sz="6600" b="1" spc="73" dirty="0">
                <a:solidFill>
                  <a:srgbClr val="2D2A29"/>
                </a:solidFill>
                <a:latin typeface="Arial" panose="020B0604020202020204" pitchFamily="34" charset="0"/>
                <a:cs typeface="Arial" panose="020B0604020202020204" pitchFamily="34" charset="0"/>
              </a:rPr>
              <a:t>THỰC HÀNH</a:t>
            </a:r>
            <a:endParaRPr lang="en-US" sz="6600" b="1" spc="73" dirty="0">
              <a:solidFill>
                <a:srgbClr val="2D2A29"/>
              </a:solidFill>
              <a:latin typeface="Arial" panose="020B0604020202020204" pitchFamily="34" charset="0"/>
              <a:cs typeface="Arial" panose="020B0604020202020204" pitchFamily="34" charset="0"/>
            </a:endParaRPr>
          </a:p>
        </p:txBody>
      </p:sp>
      <p:sp>
        <p:nvSpPr>
          <p:cNvPr id="8" name="Freeform 8"/>
          <p:cNvSpPr/>
          <p:nvPr/>
        </p:nvSpPr>
        <p:spPr>
          <a:xfrm rot="-7908540">
            <a:off x="-242843" y="-3604598"/>
            <a:ext cx="3172046" cy="7209196"/>
          </a:xfrm>
          <a:custGeom>
            <a:avLst/>
            <a:gdLst/>
            <a:ahLst/>
            <a:cxnLst/>
            <a:rect l="l" t="t" r="r" b="b"/>
            <a:pathLst>
              <a:path w="3172046" h="7209196">
                <a:moveTo>
                  <a:pt x="0" y="0"/>
                </a:moveTo>
                <a:lnTo>
                  <a:pt x="3172046" y="0"/>
                </a:lnTo>
                <a:lnTo>
                  <a:pt x="3172046" y="7209196"/>
                </a:lnTo>
                <a:lnTo>
                  <a:pt x="0" y="7209196"/>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221E7A4-94A1-AF50-37D7-060772E75475}"/>
              </a:ext>
            </a:extLst>
          </p:cNvPr>
          <p:cNvGrpSpPr/>
          <p:nvPr/>
        </p:nvGrpSpPr>
        <p:grpSpPr>
          <a:xfrm>
            <a:off x="1343180" y="2458293"/>
            <a:ext cx="14180611" cy="6077641"/>
            <a:chOff x="1397138" y="2490243"/>
            <a:chExt cx="14180611" cy="6077641"/>
          </a:xfrm>
          <a:effectLst>
            <a:outerShdw blurRad="50800" dist="38100" dir="5400000" algn="t" rotWithShape="0">
              <a:prstClr val="black">
                <a:alpha val="40000"/>
              </a:prstClr>
            </a:outerShdw>
          </a:effectLst>
        </p:grpSpPr>
        <p:sp>
          <p:nvSpPr>
            <p:cNvPr id="3" name="Freeform 3"/>
            <p:cNvSpPr/>
            <p:nvPr/>
          </p:nvSpPr>
          <p:spPr>
            <a:xfrm>
              <a:off x="2149756" y="3159887"/>
              <a:ext cx="12730284" cy="4412163"/>
            </a:xfrm>
            <a:custGeom>
              <a:avLst/>
              <a:gdLst/>
              <a:ahLst/>
              <a:cxnLst/>
              <a:rect l="l" t="t" r="r" b="b"/>
              <a:pathLst>
                <a:path w="12730284" h="7291220">
                  <a:moveTo>
                    <a:pt x="0" y="0"/>
                  </a:moveTo>
                  <a:lnTo>
                    <a:pt x="12730284" y="0"/>
                  </a:lnTo>
                  <a:lnTo>
                    <a:pt x="12730284" y="7291220"/>
                  </a:lnTo>
                  <a:lnTo>
                    <a:pt x="0" y="7291220"/>
                  </a:lnTo>
                  <a:lnTo>
                    <a:pt x="0" y="0"/>
                  </a:lnTo>
                  <a:close/>
                </a:path>
              </a:pathLst>
            </a:custGeom>
            <a:blipFill>
              <a:blip r:embed="rId4"/>
              <a:stretch>
                <a:fillRect l="-9082" t="-50658" b="-39559"/>
              </a:stretch>
            </a:blipFill>
          </p:spPr>
          <p:txBody>
            <a:bodyPr bIns="252000" anchor="ctr"/>
            <a:lstStyle/>
            <a:p>
              <a:pPr algn="ctr">
                <a:lnSpc>
                  <a:spcPct val="150000"/>
                </a:lnSpc>
              </a:pPr>
              <a:r>
                <a:rPr lang="vi-VN" sz="4000" i="1" dirty="0">
                  <a:solidFill>
                    <a:srgbClr val="000000"/>
                  </a:solidFill>
                  <a:effectLst/>
                  <a:latin typeface="Arial" panose="020B0604020202020204" pitchFamily="34" charset="0"/>
                  <a:cs typeface="Arial" panose="020B0604020202020204" pitchFamily="34" charset="0"/>
                </a:rPr>
                <a:t>Thiết kế một đồ vật trang trí cho góc học tập và </a:t>
              </a:r>
            </a:p>
            <a:p>
              <a:pPr algn="ctr">
                <a:lnSpc>
                  <a:spcPct val="150000"/>
                </a:lnSpc>
              </a:pPr>
              <a:r>
                <a:rPr lang="vi-VN" sz="4000" i="1" dirty="0">
                  <a:solidFill>
                    <a:srgbClr val="000000"/>
                  </a:solidFill>
                  <a:effectLst/>
                  <a:latin typeface="Arial" panose="020B0604020202020204" pitchFamily="34" charset="0"/>
                  <a:cs typeface="Arial" panose="020B0604020202020204" pitchFamily="34" charset="0"/>
                </a:rPr>
                <a:t>sử dụng hình ảnh vẻ đẹp trong cuộc sống để trang trí cho góc học tập và sử dụng hình ảnh vẻ đẹp trong cuộc sống để trang trí theo cách em yêu thích.</a:t>
              </a:r>
              <a:endParaRPr lang="vi-VN" sz="4000" dirty="0">
                <a:effectLst/>
                <a:latin typeface="Arial" panose="020B0604020202020204" pitchFamily="34" charset="0"/>
                <a:cs typeface="Arial" panose="020B0604020202020204" pitchFamily="34" charset="0"/>
              </a:endParaRPr>
            </a:p>
          </p:txBody>
        </p:sp>
        <p:sp>
          <p:nvSpPr>
            <p:cNvPr id="11" name="Freeform 11"/>
            <p:cNvSpPr/>
            <p:nvPr/>
          </p:nvSpPr>
          <p:spPr>
            <a:xfrm rot="119966">
              <a:off x="13714338" y="2490243"/>
              <a:ext cx="1863411" cy="1830802"/>
            </a:xfrm>
            <a:custGeom>
              <a:avLst/>
              <a:gdLst/>
              <a:ahLst/>
              <a:cxnLst/>
              <a:rect l="l" t="t" r="r" b="b"/>
              <a:pathLst>
                <a:path w="1863411" h="1830802">
                  <a:moveTo>
                    <a:pt x="0" y="0"/>
                  </a:moveTo>
                  <a:lnTo>
                    <a:pt x="1863411" y="0"/>
                  </a:lnTo>
                  <a:lnTo>
                    <a:pt x="1863411" y="1830801"/>
                  </a:lnTo>
                  <a:lnTo>
                    <a:pt x="0" y="1830801"/>
                  </a:lnTo>
                  <a:lnTo>
                    <a:pt x="0" y="0"/>
                  </a:lnTo>
                  <a:close/>
                </a:path>
              </a:pathLst>
            </a:custGeom>
            <a:blipFill>
              <a:blip r:embed="rId5"/>
              <a:stretch>
                <a:fillRect/>
              </a:stretch>
            </a:blipFill>
          </p:spPr>
          <p:txBody>
            <a:bodyPr bIns="252000"/>
            <a:lstStyle/>
            <a:p>
              <a:endParaRPr lang="vi-VN">
                <a:latin typeface="Arial" panose="020B0604020202020204" pitchFamily="34" charset="0"/>
                <a:cs typeface="Arial" panose="020B0604020202020204" pitchFamily="34" charset="0"/>
              </a:endParaRPr>
            </a:p>
          </p:txBody>
        </p:sp>
        <p:sp>
          <p:nvSpPr>
            <p:cNvPr id="12" name="Freeform 12"/>
            <p:cNvSpPr/>
            <p:nvPr/>
          </p:nvSpPr>
          <p:spPr>
            <a:xfrm rot="119966">
              <a:off x="1397138" y="6492293"/>
              <a:ext cx="2112560" cy="2075591"/>
            </a:xfrm>
            <a:custGeom>
              <a:avLst/>
              <a:gdLst/>
              <a:ahLst/>
              <a:cxnLst/>
              <a:rect l="l" t="t" r="r" b="b"/>
              <a:pathLst>
                <a:path w="2112560" h="2075591">
                  <a:moveTo>
                    <a:pt x="0" y="0"/>
                  </a:moveTo>
                  <a:lnTo>
                    <a:pt x="2112560" y="0"/>
                  </a:lnTo>
                  <a:lnTo>
                    <a:pt x="2112560" y="2075590"/>
                  </a:lnTo>
                  <a:lnTo>
                    <a:pt x="0" y="2075590"/>
                  </a:lnTo>
                  <a:lnTo>
                    <a:pt x="0" y="0"/>
                  </a:lnTo>
                  <a:close/>
                </a:path>
              </a:pathLst>
            </a:custGeom>
            <a:blipFill>
              <a:blip r:embed="rId5"/>
              <a:stretch>
                <a:fillRect/>
              </a:stretch>
            </a:blipFill>
          </p:spPr>
          <p:txBody>
            <a:bodyPr bIns="252000"/>
            <a:lstStyle/>
            <a:p>
              <a:endParaRPr lang="vi-VN">
                <a:latin typeface="Arial" panose="020B0604020202020204" pitchFamily="34" charset="0"/>
                <a:cs typeface="Arial" panose="020B0604020202020204" pitchFamily="34" charset="0"/>
              </a:endParaRPr>
            </a:p>
          </p:txBody>
        </p:sp>
      </p:grpSp>
      <p:sp>
        <p:nvSpPr>
          <p:cNvPr id="6" name="Freeform 6"/>
          <p:cNvSpPr/>
          <p:nvPr/>
        </p:nvSpPr>
        <p:spPr>
          <a:xfrm flipH="1">
            <a:off x="11072648" y="6991006"/>
            <a:ext cx="7215352" cy="3162300"/>
          </a:xfrm>
          <a:custGeom>
            <a:avLst/>
            <a:gdLst/>
            <a:ahLst/>
            <a:cxnLst/>
            <a:rect l="l" t="t" r="r" b="b"/>
            <a:pathLst>
              <a:path w="10083084" h="4921031">
                <a:moveTo>
                  <a:pt x="10083084" y="0"/>
                </a:moveTo>
                <a:lnTo>
                  <a:pt x="0" y="0"/>
                </a:lnTo>
                <a:lnTo>
                  <a:pt x="0" y="4921031"/>
                </a:lnTo>
                <a:lnTo>
                  <a:pt x="10083084" y="4921031"/>
                </a:lnTo>
                <a:lnTo>
                  <a:pt x="10083084" y="0"/>
                </a:lnTo>
                <a:close/>
              </a:path>
            </a:pathLst>
          </a:custGeom>
          <a:blipFill>
            <a:blip r:embed="rId6"/>
            <a:stretch>
              <a:fillRect t="-53673"/>
            </a:stretch>
          </a:blipFill>
        </p:spPr>
        <p:txBody>
          <a:bodyPr/>
          <a:lstStyle/>
          <a:p>
            <a:endParaRPr lang="vi-VN">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9883005">
            <a:off x="15861177" y="-3241370"/>
            <a:ext cx="9500260" cy="8229600"/>
          </a:xfrm>
          <a:custGeom>
            <a:avLst/>
            <a:gdLst/>
            <a:ahLst/>
            <a:cxnLst/>
            <a:rect l="l" t="t" r="r" b="b"/>
            <a:pathLst>
              <a:path w="9500260" h="8229600">
                <a:moveTo>
                  <a:pt x="0" y="0"/>
                </a:moveTo>
                <a:lnTo>
                  <a:pt x="9500260" y="0"/>
                </a:lnTo>
                <a:lnTo>
                  <a:pt x="9500260" y="8229600"/>
                </a:lnTo>
                <a:lnTo>
                  <a:pt x="0" y="8229600"/>
                </a:lnTo>
                <a:lnTo>
                  <a:pt x="0" y="0"/>
                </a:lnTo>
                <a:close/>
              </a:path>
            </a:pathLst>
          </a:custGeom>
          <a:blipFill>
            <a:blip r:embed="rId2"/>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5" name="TextBox 5"/>
          <p:cNvSpPr txBox="1"/>
          <p:nvPr/>
        </p:nvSpPr>
        <p:spPr>
          <a:xfrm>
            <a:off x="1295400" y="684873"/>
            <a:ext cx="2676869" cy="1079270"/>
          </a:xfrm>
          <a:prstGeom prst="rect">
            <a:avLst/>
          </a:prstGeom>
        </p:spPr>
        <p:txBody>
          <a:bodyPr wrap="square" lIns="0" tIns="0" rIns="0" bIns="0" rtlCol="0" anchor="t">
            <a:spAutoFit/>
          </a:bodyPr>
          <a:lstStyle/>
          <a:p>
            <a:pPr marL="0" lvl="0" indent="0">
              <a:lnSpc>
                <a:spcPts val="9386"/>
              </a:lnSpc>
              <a:spcBef>
                <a:spcPct val="0"/>
              </a:spcBef>
            </a:pPr>
            <a:r>
              <a:rPr lang="vi-VN" sz="6000" b="1" spc="85" dirty="0">
                <a:solidFill>
                  <a:srgbClr val="2D2A29"/>
                </a:solidFill>
                <a:latin typeface="Arial" panose="020B0604020202020204" pitchFamily="34" charset="0"/>
                <a:cs typeface="Arial" panose="020B0604020202020204" pitchFamily="34" charset="0"/>
              </a:rPr>
              <a:t>Gợi ý</a:t>
            </a:r>
            <a:endParaRPr lang="en-US" sz="6000" b="1" spc="85" dirty="0">
              <a:solidFill>
                <a:srgbClr val="2D2A29"/>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8167C155-A451-649A-1500-398ED9C3908B}"/>
              </a:ext>
            </a:extLst>
          </p:cNvPr>
          <p:cNvGrpSpPr/>
          <p:nvPr/>
        </p:nvGrpSpPr>
        <p:grpSpPr>
          <a:xfrm>
            <a:off x="447082" y="2247900"/>
            <a:ext cx="7292974" cy="5216106"/>
            <a:chOff x="699367" y="2571077"/>
            <a:chExt cx="7292974" cy="5216106"/>
          </a:xfrm>
        </p:grpSpPr>
        <p:sp>
          <p:nvSpPr>
            <p:cNvPr id="4" name="Freeform 4"/>
            <p:cNvSpPr/>
            <p:nvPr/>
          </p:nvSpPr>
          <p:spPr>
            <a:xfrm>
              <a:off x="699367" y="2571077"/>
              <a:ext cx="7292974" cy="5216106"/>
            </a:xfrm>
            <a:custGeom>
              <a:avLst/>
              <a:gdLst/>
              <a:ahLst/>
              <a:cxnLst/>
              <a:rect l="l" t="t" r="r" b="b"/>
              <a:pathLst>
                <a:path w="4477018" h="4395618">
                  <a:moveTo>
                    <a:pt x="0" y="0"/>
                  </a:moveTo>
                  <a:lnTo>
                    <a:pt x="4477019" y="0"/>
                  </a:lnTo>
                  <a:lnTo>
                    <a:pt x="4477019" y="4395618"/>
                  </a:lnTo>
                  <a:lnTo>
                    <a:pt x="0" y="43956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6" name="TextBox 6"/>
            <p:cNvSpPr txBox="1"/>
            <p:nvPr/>
          </p:nvSpPr>
          <p:spPr>
            <a:xfrm>
              <a:off x="1728554" y="3047440"/>
              <a:ext cx="5316964" cy="4052328"/>
            </a:xfrm>
            <a:prstGeom prst="rect">
              <a:avLst/>
            </a:prstGeom>
          </p:spPr>
          <p:txBody>
            <a:bodyPr wrap="square" lIns="0" tIns="0" rIns="0" bIns="0" rtlCol="0" anchor="t">
              <a:spAutoFit/>
            </a:bodyPr>
            <a:lstStyle/>
            <a:p>
              <a:pPr algn="ctr">
                <a:lnSpc>
                  <a:spcPct val="150000"/>
                </a:lnSpc>
              </a:pPr>
              <a:r>
                <a:rPr lang="vi-VN" sz="3600" b="1" dirty="0">
                  <a:solidFill>
                    <a:srgbClr val="000000"/>
                  </a:solidFill>
                  <a:effectLst/>
                  <a:latin typeface="Arial" panose="020B0604020202020204" pitchFamily="34" charset="0"/>
                  <a:cs typeface="Arial" panose="020B0604020202020204" pitchFamily="34" charset="0"/>
                </a:rPr>
                <a:t>Về ý tưởng: </a:t>
              </a:r>
              <a:r>
                <a:rPr lang="vi-VN" sz="3600" dirty="0">
                  <a:solidFill>
                    <a:srgbClr val="000000"/>
                  </a:solidFill>
                  <a:effectLst/>
                  <a:latin typeface="Arial" panose="020B0604020202020204" pitchFamily="34" charset="0"/>
                  <a:cs typeface="Arial" panose="020B0604020202020204" pitchFamily="34" charset="0"/>
                </a:rPr>
                <a:t>Thể hiện trang trí sản phẩm gì? Hình ảnh nào được sử dụng để trang trí? Màu sắc, bố cục như thế nào?</a:t>
              </a:r>
              <a:endParaRPr lang="vi-VN" sz="3600" dirty="0">
                <a:effectLst/>
                <a:latin typeface="Arial" panose="020B0604020202020204" pitchFamily="34" charset="0"/>
                <a:cs typeface="Arial" panose="020B0604020202020204" pitchFamily="34" charset="0"/>
              </a:endParaRPr>
            </a:p>
          </p:txBody>
        </p:sp>
      </p:grpSp>
      <p:sp>
        <p:nvSpPr>
          <p:cNvPr id="7" name="Freeform 7"/>
          <p:cNvSpPr/>
          <p:nvPr/>
        </p:nvSpPr>
        <p:spPr>
          <a:xfrm rot="-9037150">
            <a:off x="14916597" y="4413321"/>
            <a:ext cx="9338696" cy="9689957"/>
          </a:xfrm>
          <a:custGeom>
            <a:avLst/>
            <a:gdLst/>
            <a:ahLst/>
            <a:cxnLst/>
            <a:rect l="l" t="t" r="r" b="b"/>
            <a:pathLst>
              <a:path w="9338696" h="9689957">
                <a:moveTo>
                  <a:pt x="0" y="0"/>
                </a:moveTo>
                <a:lnTo>
                  <a:pt x="9338696" y="0"/>
                </a:lnTo>
                <a:lnTo>
                  <a:pt x="9338696" y="9689958"/>
                </a:lnTo>
                <a:lnTo>
                  <a:pt x="0" y="9689958"/>
                </a:lnTo>
                <a:lnTo>
                  <a:pt x="0" y="0"/>
                </a:lnTo>
                <a:close/>
              </a:path>
            </a:pathLst>
          </a:custGeom>
          <a:blipFill>
            <a:blip r:embed="rId5"/>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8BF3276B-45F6-2C96-9E01-E7A0B7D1318C}"/>
              </a:ext>
            </a:extLst>
          </p:cNvPr>
          <p:cNvGrpSpPr/>
          <p:nvPr/>
        </p:nvGrpSpPr>
        <p:grpSpPr>
          <a:xfrm>
            <a:off x="7695813" y="3223657"/>
            <a:ext cx="7292974" cy="5448887"/>
            <a:chOff x="8534400" y="3391564"/>
            <a:chExt cx="7292974" cy="5448887"/>
          </a:xfrm>
        </p:grpSpPr>
        <p:sp>
          <p:nvSpPr>
            <p:cNvPr id="13" name="Freeform 13"/>
            <p:cNvSpPr/>
            <p:nvPr/>
          </p:nvSpPr>
          <p:spPr>
            <a:xfrm>
              <a:off x="8534400" y="3391564"/>
              <a:ext cx="7292974" cy="5448887"/>
            </a:xfrm>
            <a:custGeom>
              <a:avLst/>
              <a:gdLst/>
              <a:ahLst/>
              <a:cxnLst/>
              <a:rect l="l" t="t" r="r" b="b"/>
              <a:pathLst>
                <a:path w="4477018" h="4395618">
                  <a:moveTo>
                    <a:pt x="0" y="0"/>
                  </a:moveTo>
                  <a:lnTo>
                    <a:pt x="4477019" y="0"/>
                  </a:lnTo>
                  <a:lnTo>
                    <a:pt x="4477019" y="4395618"/>
                  </a:lnTo>
                  <a:lnTo>
                    <a:pt x="0" y="43956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4" name="TextBox 14"/>
            <p:cNvSpPr txBox="1"/>
            <p:nvPr/>
          </p:nvSpPr>
          <p:spPr>
            <a:xfrm>
              <a:off x="9914964" y="4068636"/>
              <a:ext cx="4911329" cy="4052328"/>
            </a:xfrm>
            <a:prstGeom prst="rect">
              <a:avLst/>
            </a:prstGeom>
          </p:spPr>
          <p:txBody>
            <a:bodyPr wrap="square" lIns="0" tIns="0" rIns="0" bIns="0" rtlCol="0" anchor="t">
              <a:spAutoFit/>
            </a:bodyPr>
            <a:lstStyle/>
            <a:p>
              <a:pPr algn="just">
                <a:lnSpc>
                  <a:spcPct val="150000"/>
                </a:lnSpc>
              </a:pPr>
              <a:r>
                <a:rPr lang="vi-VN" sz="3600" b="1" dirty="0">
                  <a:solidFill>
                    <a:srgbClr val="000000"/>
                  </a:solidFill>
                  <a:effectLst/>
                  <a:latin typeface="Arial" panose="020B0604020202020204" pitchFamily="34" charset="0"/>
                  <a:cs typeface="Arial" panose="020B0604020202020204" pitchFamily="34" charset="0"/>
                </a:rPr>
                <a:t>Cách thể hiện: </a:t>
              </a:r>
              <a:r>
                <a:rPr lang="vi-VN" sz="3600" dirty="0">
                  <a:solidFill>
                    <a:srgbClr val="000000"/>
                  </a:solidFill>
                  <a:effectLst/>
                  <a:latin typeface="Arial" panose="020B0604020202020204" pitchFamily="34" charset="0"/>
                  <a:cs typeface="Arial" panose="020B0604020202020204" pitchFamily="34" charset="0"/>
                </a:rPr>
                <a:t>Lựa chọn hình thức trổ giấy có phù hợp không? Sản phẩm dùng giấy màu hay giấy đen,...?</a:t>
              </a:r>
              <a:endParaRPr lang="vi-VN" sz="3600" dirty="0">
                <a:effectLst/>
                <a:latin typeface="Arial" panose="020B0604020202020204" pitchFamily="34" charset="0"/>
                <a:cs typeface="Arial" panose="020B0604020202020204" pitchFamily="34" charset="0"/>
              </a:endParaRPr>
            </a:p>
          </p:txBody>
        </p:sp>
      </p:grpSp>
      <p:sp>
        <p:nvSpPr>
          <p:cNvPr id="16" name="Freeform 16"/>
          <p:cNvSpPr/>
          <p:nvPr/>
        </p:nvSpPr>
        <p:spPr>
          <a:xfrm rot="-3494887">
            <a:off x="-6029136" y="9009489"/>
            <a:ext cx="9500260" cy="8229600"/>
          </a:xfrm>
          <a:custGeom>
            <a:avLst/>
            <a:gdLst/>
            <a:ahLst/>
            <a:cxnLst/>
            <a:rect l="l" t="t" r="r" b="b"/>
            <a:pathLst>
              <a:path w="9500260" h="8229600">
                <a:moveTo>
                  <a:pt x="0" y="0"/>
                </a:moveTo>
                <a:lnTo>
                  <a:pt x="9500260" y="0"/>
                </a:lnTo>
                <a:lnTo>
                  <a:pt x="9500260" y="8229600"/>
                </a:lnTo>
                <a:lnTo>
                  <a:pt x="0" y="8229600"/>
                </a:lnTo>
                <a:lnTo>
                  <a:pt x="0" y="0"/>
                </a:lnTo>
                <a:close/>
              </a:path>
            </a:pathLst>
          </a:custGeom>
          <a:blipFill>
            <a:blip r:embed="rId2"/>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7" name="Freeform 17"/>
          <p:cNvSpPr/>
          <p:nvPr/>
        </p:nvSpPr>
        <p:spPr>
          <a:xfrm>
            <a:off x="14551081" y="-1378533"/>
            <a:ext cx="3115178" cy="3142676"/>
          </a:xfrm>
          <a:custGeom>
            <a:avLst/>
            <a:gdLst/>
            <a:ahLst/>
            <a:cxnLst/>
            <a:rect l="l" t="t" r="r" b="b"/>
            <a:pathLst>
              <a:path w="3115178" h="3142676">
                <a:moveTo>
                  <a:pt x="0" y="0"/>
                </a:moveTo>
                <a:lnTo>
                  <a:pt x="3115178" y="0"/>
                </a:lnTo>
                <a:lnTo>
                  <a:pt x="3115178" y="3142676"/>
                </a:lnTo>
                <a:lnTo>
                  <a:pt x="0" y="3142676"/>
                </a:lnTo>
                <a:lnTo>
                  <a:pt x="0" y="0"/>
                </a:lnTo>
                <a:close/>
              </a:path>
            </a:pathLst>
          </a:custGeom>
          <a:blipFill>
            <a:blip r:embed="rId6"/>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8" name="Freeform 18"/>
          <p:cNvSpPr/>
          <p:nvPr/>
        </p:nvSpPr>
        <p:spPr>
          <a:xfrm>
            <a:off x="1028700" y="8672544"/>
            <a:ext cx="2713096" cy="2737046"/>
          </a:xfrm>
          <a:custGeom>
            <a:avLst/>
            <a:gdLst/>
            <a:ahLst/>
            <a:cxnLst/>
            <a:rect l="l" t="t" r="r" b="b"/>
            <a:pathLst>
              <a:path w="2713096" h="2737046">
                <a:moveTo>
                  <a:pt x="0" y="0"/>
                </a:moveTo>
                <a:lnTo>
                  <a:pt x="2713096" y="0"/>
                </a:lnTo>
                <a:lnTo>
                  <a:pt x="2713096" y="2737045"/>
                </a:lnTo>
                <a:lnTo>
                  <a:pt x="0" y="2737045"/>
                </a:lnTo>
                <a:lnTo>
                  <a:pt x="0" y="0"/>
                </a:lnTo>
                <a:close/>
              </a:path>
            </a:pathLst>
          </a:custGeom>
          <a:blipFill>
            <a:blip r:embed="rId6"/>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21" name="Freeform 61">
            <a:extLst>
              <a:ext uri="{FF2B5EF4-FFF2-40B4-BE49-F238E27FC236}">
                <a16:creationId xmlns:a16="http://schemas.microsoft.com/office/drawing/2014/main" id="{CB89124C-C127-1803-8D69-C024B7421BA4}"/>
              </a:ext>
            </a:extLst>
          </p:cNvPr>
          <p:cNvSpPr/>
          <p:nvPr/>
        </p:nvSpPr>
        <p:spPr>
          <a:xfrm flipH="1">
            <a:off x="14944543" y="5533020"/>
            <a:ext cx="2721716" cy="4052328"/>
          </a:xfrm>
          <a:custGeom>
            <a:avLst/>
            <a:gdLst/>
            <a:ahLst/>
            <a:cxnLst/>
            <a:rect l="l" t="t" r="r" b="b"/>
            <a:pathLst>
              <a:path w="918022" h="1372744">
                <a:moveTo>
                  <a:pt x="0" y="0"/>
                </a:moveTo>
                <a:lnTo>
                  <a:pt x="918022" y="0"/>
                </a:lnTo>
                <a:lnTo>
                  <a:pt x="918022" y="1372744"/>
                </a:lnTo>
                <a:lnTo>
                  <a:pt x="0" y="1372744"/>
                </a:lnTo>
                <a:lnTo>
                  <a:pt x="0" y="0"/>
                </a:lnTo>
                <a:close/>
              </a:path>
            </a:pathLst>
          </a:custGeom>
          <a:blipFill>
            <a:blip r:embed="rId7"/>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0"/>
            <a:ext cx="18288000" cy="1676400"/>
          </a:xfrm>
          <a:prstGeom prst="rect">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Tham khảo video thực hiện thiệp trổ giấy</a:t>
            </a:r>
            <a:endParaRPr lang="vi-VN" sz="4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17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E7BAA87-CC27-0DEB-E5A0-21430753E021}"/>
              </a:ext>
            </a:extLst>
          </p:cNvPr>
          <p:cNvGrpSpPr/>
          <p:nvPr/>
        </p:nvGrpSpPr>
        <p:grpSpPr>
          <a:xfrm>
            <a:off x="1958583" y="960711"/>
            <a:ext cx="6537999" cy="8365577"/>
            <a:chOff x="1958582" y="960711"/>
            <a:chExt cx="7023289" cy="8365577"/>
          </a:xfrm>
        </p:grpSpPr>
        <p:grpSp>
          <p:nvGrpSpPr>
            <p:cNvPr id="3" name="Group 3"/>
            <p:cNvGrpSpPr>
              <a:grpSpLocks noChangeAspect="1"/>
            </p:cNvGrpSpPr>
            <p:nvPr/>
          </p:nvGrpSpPr>
          <p:grpSpPr>
            <a:xfrm rot="5075450">
              <a:off x="912019" y="2246531"/>
              <a:ext cx="8365577" cy="5793937"/>
              <a:chOff x="0" y="0"/>
              <a:chExt cx="3429000" cy="2374900"/>
            </a:xfrm>
          </p:grpSpPr>
          <p:sp>
            <p:nvSpPr>
              <p:cNvPr id="4" name="Freeform 4"/>
              <p:cNvSpPr/>
              <p:nvPr/>
            </p:nvSpPr>
            <p:spPr>
              <a:xfrm rot="-9207382">
                <a:off x="-151039" y="-427799"/>
                <a:ext cx="3731476" cy="3214062"/>
              </a:xfrm>
              <a:custGeom>
                <a:avLst/>
                <a:gdLst/>
                <a:ahLst/>
                <a:cxnLst/>
                <a:rect l="l" t="t" r="r" b="b"/>
                <a:pathLst>
                  <a:path w="3731476" h="3214062">
                    <a:moveTo>
                      <a:pt x="1913553" y="2794074"/>
                    </a:moveTo>
                    <a:lnTo>
                      <a:pt x="1720400" y="2918953"/>
                    </a:lnTo>
                    <a:lnTo>
                      <a:pt x="1487508" y="2992701"/>
                    </a:lnTo>
                    <a:lnTo>
                      <a:pt x="1180752" y="3145936"/>
                    </a:lnTo>
                    <a:cubicBezTo>
                      <a:pt x="1180752" y="3145936"/>
                      <a:pt x="1101212" y="3214062"/>
                      <a:pt x="1078499" y="3197014"/>
                    </a:cubicBezTo>
                    <a:cubicBezTo>
                      <a:pt x="1055787" y="3179967"/>
                      <a:pt x="936562" y="3054971"/>
                      <a:pt x="936562" y="3054971"/>
                    </a:cubicBezTo>
                    <a:cubicBezTo>
                      <a:pt x="936562" y="3054971"/>
                      <a:pt x="857065" y="3009504"/>
                      <a:pt x="845725" y="2958383"/>
                    </a:cubicBezTo>
                    <a:cubicBezTo>
                      <a:pt x="834384" y="2907263"/>
                      <a:pt x="749222" y="2822037"/>
                      <a:pt x="749222" y="2822037"/>
                    </a:cubicBezTo>
                    <a:cubicBezTo>
                      <a:pt x="749222" y="2822037"/>
                      <a:pt x="703798" y="2787942"/>
                      <a:pt x="703819" y="2731146"/>
                    </a:cubicBezTo>
                    <a:cubicBezTo>
                      <a:pt x="703819" y="2731146"/>
                      <a:pt x="652752" y="2600496"/>
                      <a:pt x="607327" y="2566401"/>
                    </a:cubicBezTo>
                    <a:cubicBezTo>
                      <a:pt x="607327" y="2566401"/>
                      <a:pt x="561893" y="2560704"/>
                      <a:pt x="510836" y="2401656"/>
                    </a:cubicBezTo>
                    <a:lnTo>
                      <a:pt x="420019" y="2248273"/>
                    </a:lnTo>
                    <a:cubicBezTo>
                      <a:pt x="420019" y="2248273"/>
                      <a:pt x="408690" y="2168754"/>
                      <a:pt x="374627" y="2128984"/>
                    </a:cubicBezTo>
                    <a:lnTo>
                      <a:pt x="238397" y="1913108"/>
                    </a:lnTo>
                    <a:lnTo>
                      <a:pt x="130522" y="1810834"/>
                    </a:lnTo>
                    <a:lnTo>
                      <a:pt x="62418" y="1674498"/>
                    </a:lnTo>
                    <a:lnTo>
                      <a:pt x="5654" y="1589283"/>
                    </a:lnTo>
                    <a:cubicBezTo>
                      <a:pt x="5654" y="1589283"/>
                      <a:pt x="0" y="1521125"/>
                      <a:pt x="79540" y="1452999"/>
                    </a:cubicBezTo>
                    <a:cubicBezTo>
                      <a:pt x="79540" y="1452999"/>
                      <a:pt x="136346" y="1424623"/>
                      <a:pt x="164766" y="1367837"/>
                    </a:cubicBezTo>
                    <a:cubicBezTo>
                      <a:pt x="193185" y="1311052"/>
                      <a:pt x="261385" y="1191805"/>
                      <a:pt x="323867" y="1174790"/>
                    </a:cubicBezTo>
                    <a:cubicBezTo>
                      <a:pt x="323867" y="1174790"/>
                      <a:pt x="465879" y="1118047"/>
                      <a:pt x="499952" y="1129419"/>
                    </a:cubicBezTo>
                    <a:cubicBezTo>
                      <a:pt x="499952" y="1129419"/>
                      <a:pt x="596518" y="1095377"/>
                      <a:pt x="619241" y="1084026"/>
                    </a:cubicBezTo>
                    <a:cubicBezTo>
                      <a:pt x="641964" y="1072676"/>
                      <a:pt x="693095" y="1032938"/>
                      <a:pt x="693095" y="1032938"/>
                    </a:cubicBezTo>
                    <a:cubicBezTo>
                      <a:pt x="693095" y="1032938"/>
                      <a:pt x="749912" y="976163"/>
                      <a:pt x="789672" y="970498"/>
                    </a:cubicBezTo>
                    <a:cubicBezTo>
                      <a:pt x="829431" y="964833"/>
                      <a:pt x="852154" y="953482"/>
                      <a:pt x="914647" y="908069"/>
                    </a:cubicBezTo>
                    <a:cubicBezTo>
                      <a:pt x="914647" y="908069"/>
                      <a:pt x="926019" y="873995"/>
                      <a:pt x="1085077" y="794540"/>
                    </a:cubicBezTo>
                    <a:cubicBezTo>
                      <a:pt x="1085077" y="794540"/>
                      <a:pt x="1198712" y="680991"/>
                      <a:pt x="1289582" y="692384"/>
                    </a:cubicBezTo>
                    <a:cubicBezTo>
                      <a:pt x="1289582" y="692384"/>
                      <a:pt x="1329330" y="715117"/>
                      <a:pt x="1516798" y="607275"/>
                    </a:cubicBezTo>
                    <a:cubicBezTo>
                      <a:pt x="1516798" y="607275"/>
                      <a:pt x="1647459" y="527809"/>
                      <a:pt x="1675857" y="527819"/>
                    </a:cubicBezTo>
                    <a:lnTo>
                      <a:pt x="1931503" y="357527"/>
                    </a:lnTo>
                    <a:cubicBezTo>
                      <a:pt x="1931503" y="357527"/>
                      <a:pt x="2243935" y="215653"/>
                      <a:pt x="2295056" y="204313"/>
                    </a:cubicBezTo>
                    <a:cubicBezTo>
                      <a:pt x="2346176" y="192973"/>
                      <a:pt x="2544984" y="136251"/>
                      <a:pt x="2556356" y="102178"/>
                    </a:cubicBezTo>
                    <a:cubicBezTo>
                      <a:pt x="2567728" y="68104"/>
                      <a:pt x="2704064" y="0"/>
                      <a:pt x="2732462" y="10"/>
                    </a:cubicBezTo>
                    <a:cubicBezTo>
                      <a:pt x="2760860" y="21"/>
                      <a:pt x="2840347" y="73886"/>
                      <a:pt x="2874410" y="113656"/>
                    </a:cubicBezTo>
                    <a:cubicBezTo>
                      <a:pt x="2908473" y="153426"/>
                      <a:pt x="2970902" y="278401"/>
                      <a:pt x="2982253" y="301123"/>
                    </a:cubicBezTo>
                    <a:cubicBezTo>
                      <a:pt x="2993603" y="323846"/>
                      <a:pt x="3044714" y="340904"/>
                      <a:pt x="3044714" y="340904"/>
                    </a:cubicBezTo>
                    <a:lnTo>
                      <a:pt x="3090095" y="488591"/>
                    </a:lnTo>
                    <a:cubicBezTo>
                      <a:pt x="3090095" y="488591"/>
                      <a:pt x="3146849" y="602204"/>
                      <a:pt x="3186598" y="624938"/>
                    </a:cubicBezTo>
                    <a:cubicBezTo>
                      <a:pt x="3226346" y="647671"/>
                      <a:pt x="3271728" y="795358"/>
                      <a:pt x="3271728" y="795358"/>
                    </a:cubicBezTo>
                    <a:cubicBezTo>
                      <a:pt x="3271728" y="795358"/>
                      <a:pt x="3351204" y="897621"/>
                      <a:pt x="3356869" y="937380"/>
                    </a:cubicBezTo>
                    <a:cubicBezTo>
                      <a:pt x="3362534" y="977139"/>
                      <a:pt x="3379549" y="1039622"/>
                      <a:pt x="3396576" y="1073706"/>
                    </a:cubicBezTo>
                    <a:cubicBezTo>
                      <a:pt x="3413602" y="1107790"/>
                      <a:pt x="3521455" y="1266859"/>
                      <a:pt x="3521455" y="1266859"/>
                    </a:cubicBezTo>
                    <a:lnTo>
                      <a:pt x="3589580" y="1346399"/>
                    </a:lnTo>
                    <a:cubicBezTo>
                      <a:pt x="3589580" y="1346399"/>
                      <a:pt x="3640680" y="1391855"/>
                      <a:pt x="3680397" y="1499783"/>
                    </a:cubicBezTo>
                    <a:cubicBezTo>
                      <a:pt x="3720114" y="1607710"/>
                      <a:pt x="3731475" y="1602035"/>
                      <a:pt x="3731475" y="1602035"/>
                    </a:cubicBezTo>
                    <a:lnTo>
                      <a:pt x="3589421" y="1772370"/>
                    </a:lnTo>
                    <a:cubicBezTo>
                      <a:pt x="3589421" y="1772370"/>
                      <a:pt x="3549609" y="1920025"/>
                      <a:pt x="3401911" y="1993805"/>
                    </a:cubicBezTo>
                    <a:lnTo>
                      <a:pt x="3271272" y="2016475"/>
                    </a:lnTo>
                    <a:cubicBezTo>
                      <a:pt x="3271272" y="2016475"/>
                      <a:pt x="3214475" y="2016453"/>
                      <a:pt x="3140621" y="2067542"/>
                    </a:cubicBezTo>
                    <a:cubicBezTo>
                      <a:pt x="3066767" y="2118631"/>
                      <a:pt x="3009950" y="2175406"/>
                      <a:pt x="3009950" y="2175406"/>
                    </a:cubicBezTo>
                    <a:cubicBezTo>
                      <a:pt x="3009950" y="2175406"/>
                      <a:pt x="2919070" y="2192411"/>
                      <a:pt x="2873614" y="2243510"/>
                    </a:cubicBezTo>
                    <a:lnTo>
                      <a:pt x="2833844" y="2277573"/>
                    </a:lnTo>
                    <a:lnTo>
                      <a:pt x="2811121" y="2288924"/>
                    </a:lnTo>
                    <a:cubicBezTo>
                      <a:pt x="2811121" y="2288924"/>
                      <a:pt x="2788388" y="2328673"/>
                      <a:pt x="2754314" y="2317301"/>
                    </a:cubicBezTo>
                    <a:cubicBezTo>
                      <a:pt x="2754314" y="2317301"/>
                      <a:pt x="2742942" y="2351374"/>
                      <a:pt x="2703183" y="2357039"/>
                    </a:cubicBezTo>
                    <a:cubicBezTo>
                      <a:pt x="2703183" y="2357039"/>
                      <a:pt x="2646366" y="2413814"/>
                      <a:pt x="2646366" y="2413814"/>
                    </a:cubicBezTo>
                    <a:cubicBezTo>
                      <a:pt x="2646366" y="2413814"/>
                      <a:pt x="2566836" y="2453541"/>
                      <a:pt x="2566836" y="2453541"/>
                    </a:cubicBezTo>
                    <a:lnTo>
                      <a:pt x="2475956" y="2470546"/>
                    </a:lnTo>
                    <a:lnTo>
                      <a:pt x="2260090" y="2578378"/>
                    </a:lnTo>
                    <a:lnTo>
                      <a:pt x="2152152" y="2646493"/>
                    </a:lnTo>
                    <a:lnTo>
                      <a:pt x="2095356" y="2646472"/>
                    </a:lnTo>
                    <a:lnTo>
                      <a:pt x="2038539" y="2703247"/>
                    </a:lnTo>
                    <a:lnTo>
                      <a:pt x="1913553" y="2794074"/>
                    </a:lnTo>
                    <a:close/>
                  </a:path>
                </a:pathLst>
              </a:custGeom>
              <a:blipFill>
                <a:blip r:embed="rId3"/>
                <a:stretch>
                  <a:fillRect l="-3010" t="-14068" r="-3436" b="-14544"/>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vi-VN">
                  <a:latin typeface="Arial" panose="020B0604020202020204" pitchFamily="34" charset="0"/>
                  <a:cs typeface="Arial" panose="020B0604020202020204" pitchFamily="34" charset="0"/>
                </a:endParaRPr>
              </a:p>
            </p:txBody>
          </p:sp>
        </p:grpSp>
        <p:sp>
          <p:nvSpPr>
            <p:cNvPr id="6" name="Freeform 6"/>
            <p:cNvSpPr/>
            <p:nvPr/>
          </p:nvSpPr>
          <p:spPr>
            <a:xfrm rot="-10800000">
              <a:off x="1958582" y="8243450"/>
              <a:ext cx="6880618" cy="659651"/>
            </a:xfrm>
            <a:custGeom>
              <a:avLst/>
              <a:gdLst/>
              <a:ahLst/>
              <a:cxnLst/>
              <a:rect l="l" t="t" r="r" b="b"/>
              <a:pathLst>
                <a:path w="5462900" h="564511">
                  <a:moveTo>
                    <a:pt x="0" y="0"/>
                  </a:moveTo>
                  <a:lnTo>
                    <a:pt x="5462899" y="0"/>
                  </a:lnTo>
                  <a:lnTo>
                    <a:pt x="5462899" y="564511"/>
                  </a:lnTo>
                  <a:lnTo>
                    <a:pt x="0" y="564511"/>
                  </a:lnTo>
                  <a:lnTo>
                    <a:pt x="0" y="0"/>
                  </a:lnTo>
                  <a:close/>
                </a:path>
              </a:pathLst>
            </a:custGeom>
            <a:blipFill>
              <a:blip r:embed="rId5">
                <a:alphaModFix amt="90000"/>
              </a:blip>
              <a:stretch>
                <a:fillRect b="-178220"/>
              </a:stretch>
            </a:blipFill>
          </p:spPr>
          <p:txBody>
            <a:bodyPr/>
            <a:lstStyle/>
            <a:p>
              <a:endParaRPr lang="vi-VN">
                <a:latin typeface="Arial" panose="020B0604020202020204" pitchFamily="34" charset="0"/>
                <a:cs typeface="Arial" panose="020B0604020202020204" pitchFamily="34" charset="0"/>
              </a:endParaRPr>
            </a:p>
          </p:txBody>
        </p:sp>
        <p:sp>
          <p:nvSpPr>
            <p:cNvPr id="7" name="Freeform 7"/>
            <p:cNvSpPr/>
            <p:nvPr/>
          </p:nvSpPr>
          <p:spPr>
            <a:xfrm>
              <a:off x="1982743" y="1843917"/>
              <a:ext cx="6999128" cy="6599165"/>
            </a:xfrm>
            <a:custGeom>
              <a:avLst/>
              <a:gdLst/>
              <a:ahLst/>
              <a:cxnLst/>
              <a:rect l="l" t="t" r="r" b="b"/>
              <a:pathLst>
                <a:path w="5462900" h="6599165">
                  <a:moveTo>
                    <a:pt x="0" y="0"/>
                  </a:moveTo>
                  <a:lnTo>
                    <a:pt x="5462900" y="0"/>
                  </a:lnTo>
                  <a:lnTo>
                    <a:pt x="5462900" y="6599165"/>
                  </a:lnTo>
                  <a:lnTo>
                    <a:pt x="0" y="6599165"/>
                  </a:lnTo>
                  <a:lnTo>
                    <a:pt x="0" y="0"/>
                  </a:lnTo>
                  <a:close/>
                </a:path>
              </a:pathLst>
            </a:custGeom>
            <a:blipFill>
              <a:blip r:embed="rId6"/>
              <a:stretch>
                <a:fillRect l="-16292" t="-6214" r="-12174"/>
              </a:stretch>
            </a:blipFill>
          </p:spPr>
          <p:txBody>
            <a:bodyPr/>
            <a:lstStyle/>
            <a:p>
              <a:endParaRPr lang="vi-VN">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10628974" y="3385"/>
            <a:ext cx="7659026" cy="10283615"/>
            <a:chOff x="0" y="0"/>
            <a:chExt cx="4076700" cy="5473700"/>
          </a:xfrm>
        </p:grpSpPr>
        <p:sp>
          <p:nvSpPr>
            <p:cNvPr id="10" name="Freeform 10"/>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7"/>
              <a:stretch>
                <a:fillRect l="-825" r="-825"/>
              </a:stretch>
            </a:blipFill>
          </p:spPr>
          <p:txBody>
            <a:bodyPr/>
            <a:lstStyle/>
            <a:p>
              <a:endParaRPr lang="vi-VN">
                <a:latin typeface="Arial" panose="020B0604020202020204" pitchFamily="34" charset="0"/>
                <a:cs typeface="Arial" panose="020B0604020202020204" pitchFamily="34" charset="0"/>
              </a:endParaRPr>
            </a:p>
          </p:txBody>
        </p:sp>
        <p:sp>
          <p:nvSpPr>
            <p:cNvPr id="11" name="Freeform 11"/>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8"/>
              <a:stretch>
                <a:fillRect t="-275" r="-18931" b="-5006"/>
              </a:stretch>
            </a:blipFill>
          </p:spPr>
          <p:txBody>
            <a:bodyPr/>
            <a:lstStyle/>
            <a:p>
              <a:endParaRPr lang="vi-VN">
                <a:latin typeface="Arial" panose="020B0604020202020204" pitchFamily="34" charset="0"/>
                <a:cs typeface="Arial" panose="020B0604020202020204" pitchFamily="34" charset="0"/>
              </a:endParaRPr>
            </a:p>
          </p:txBody>
        </p:sp>
      </p:grpSp>
      <p:sp>
        <p:nvSpPr>
          <p:cNvPr id="12" name="Freeform 12"/>
          <p:cNvSpPr/>
          <p:nvPr/>
        </p:nvSpPr>
        <p:spPr>
          <a:xfrm rot="-6812927">
            <a:off x="13579245" y="8167658"/>
            <a:ext cx="10087914" cy="8738656"/>
          </a:xfrm>
          <a:custGeom>
            <a:avLst/>
            <a:gdLst/>
            <a:ahLst/>
            <a:cxnLst/>
            <a:rect l="l" t="t" r="r" b="b"/>
            <a:pathLst>
              <a:path w="10087914" h="8738656">
                <a:moveTo>
                  <a:pt x="0" y="0"/>
                </a:moveTo>
                <a:lnTo>
                  <a:pt x="10087915" y="0"/>
                </a:lnTo>
                <a:lnTo>
                  <a:pt x="10087915" y="8738656"/>
                </a:lnTo>
                <a:lnTo>
                  <a:pt x="0" y="8738656"/>
                </a:lnTo>
                <a:lnTo>
                  <a:pt x="0" y="0"/>
                </a:lnTo>
                <a:close/>
              </a:path>
            </a:pathLst>
          </a:custGeom>
          <a:blipFill>
            <a:blip r:embed="rId9"/>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3" name="Freeform 13"/>
          <p:cNvSpPr/>
          <p:nvPr/>
        </p:nvSpPr>
        <p:spPr>
          <a:xfrm rot="6785615">
            <a:off x="13785863" y="-5957590"/>
            <a:ext cx="7931277" cy="82296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4" name="Freeform 14"/>
          <p:cNvSpPr/>
          <p:nvPr/>
        </p:nvSpPr>
        <p:spPr>
          <a:xfrm>
            <a:off x="4390758" y="1383897"/>
            <a:ext cx="2457866" cy="1106040"/>
          </a:xfrm>
          <a:custGeom>
            <a:avLst/>
            <a:gdLst/>
            <a:ahLst/>
            <a:cxnLst/>
            <a:rect l="l" t="t" r="r" b="b"/>
            <a:pathLst>
              <a:path w="2457866" h="1106040">
                <a:moveTo>
                  <a:pt x="0" y="0"/>
                </a:moveTo>
                <a:lnTo>
                  <a:pt x="2457867" y="0"/>
                </a:lnTo>
                <a:lnTo>
                  <a:pt x="2457867" y="1106040"/>
                </a:lnTo>
                <a:lnTo>
                  <a:pt x="0" y="1106040"/>
                </a:lnTo>
                <a:lnTo>
                  <a:pt x="0" y="0"/>
                </a:lnTo>
                <a:close/>
              </a:path>
            </a:pathLst>
          </a:custGeom>
          <a:blipFill>
            <a:blip r:embed="rId10"/>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414A7E8-82D6-9348-A2A1-959C2911037A}"/>
              </a:ext>
            </a:extLst>
          </p:cNvPr>
          <p:cNvGrpSpPr/>
          <p:nvPr/>
        </p:nvGrpSpPr>
        <p:grpSpPr>
          <a:xfrm>
            <a:off x="2489569" y="3293779"/>
            <a:ext cx="5498518" cy="3592340"/>
            <a:chOff x="2392692" y="2421368"/>
            <a:chExt cx="6196584" cy="3592340"/>
          </a:xfrm>
        </p:grpSpPr>
        <p:sp>
          <p:nvSpPr>
            <p:cNvPr id="8" name="TextBox 8"/>
            <p:cNvSpPr txBox="1"/>
            <p:nvPr/>
          </p:nvSpPr>
          <p:spPr>
            <a:xfrm>
              <a:off x="3218099" y="2421368"/>
              <a:ext cx="4800237" cy="1456681"/>
            </a:xfrm>
            <a:prstGeom prst="rect">
              <a:avLst/>
            </a:prstGeom>
          </p:spPr>
          <p:txBody>
            <a:bodyPr lIns="0" tIns="0" rIns="0" bIns="0" rtlCol="0" anchor="t">
              <a:spAutoFit/>
            </a:bodyPr>
            <a:lstStyle/>
            <a:p>
              <a:pPr marL="0" lvl="0" indent="0" algn="ctr">
                <a:lnSpc>
                  <a:spcPct val="150000"/>
                </a:lnSpc>
                <a:spcBef>
                  <a:spcPct val="0"/>
                </a:spcBef>
              </a:pPr>
              <a:r>
                <a:rPr lang="vi-VN" sz="7200" b="1" spc="141" dirty="0">
                  <a:solidFill>
                    <a:srgbClr val="2D2A29"/>
                  </a:solidFill>
                  <a:latin typeface="Arial" panose="020B0604020202020204" pitchFamily="34" charset="0"/>
                  <a:cs typeface="Arial" panose="020B0604020202020204" pitchFamily="34" charset="0"/>
                </a:rPr>
                <a:t>PHẦN 3</a:t>
              </a:r>
              <a:endParaRPr lang="en-US" sz="7200" b="1" spc="141" dirty="0">
                <a:solidFill>
                  <a:srgbClr val="2D2A29"/>
                </a:solidFill>
                <a:latin typeface="Arial" panose="020B0604020202020204" pitchFamily="34" charset="0"/>
                <a:cs typeface="Arial" panose="020B0604020202020204" pitchFamily="34" charset="0"/>
              </a:endParaRPr>
            </a:p>
          </p:txBody>
        </p:sp>
        <p:sp>
          <p:nvSpPr>
            <p:cNvPr id="15" name="AutoShape 15"/>
            <p:cNvSpPr/>
            <p:nvPr/>
          </p:nvSpPr>
          <p:spPr>
            <a:xfrm>
              <a:off x="3218099" y="4381500"/>
              <a:ext cx="4679962" cy="0"/>
            </a:xfrm>
            <a:prstGeom prst="line">
              <a:avLst/>
            </a:prstGeom>
            <a:ln w="38100" cap="flat">
              <a:solidFill>
                <a:srgbClr val="000000"/>
              </a:solidFill>
              <a:prstDash val="solid"/>
              <a:headEnd type="none" w="sm" len="sm"/>
              <a:tailEnd type="none" w="sm" len="sm"/>
            </a:ln>
          </p:spPr>
          <p:txBody>
            <a:bodyPr/>
            <a:lstStyle/>
            <a:p>
              <a:endParaRPr lang="vi-VN">
                <a:latin typeface="Arial" panose="020B0604020202020204" pitchFamily="34" charset="0"/>
                <a:cs typeface="Arial" panose="020B0604020202020204" pitchFamily="34" charset="0"/>
              </a:endParaRPr>
            </a:p>
          </p:txBody>
        </p:sp>
        <p:sp>
          <p:nvSpPr>
            <p:cNvPr id="18" name="TextBox 8">
              <a:extLst>
                <a:ext uri="{FF2B5EF4-FFF2-40B4-BE49-F238E27FC236}">
                  <a16:creationId xmlns:a16="http://schemas.microsoft.com/office/drawing/2014/main" id="{24923A71-A8E2-E63A-4706-30EC0DA1AA12}"/>
                </a:ext>
              </a:extLst>
            </p:cNvPr>
            <p:cNvSpPr txBox="1"/>
            <p:nvPr/>
          </p:nvSpPr>
          <p:spPr>
            <a:xfrm>
              <a:off x="2392692" y="4678471"/>
              <a:ext cx="6196584" cy="1335237"/>
            </a:xfrm>
            <a:prstGeom prst="rect">
              <a:avLst/>
            </a:prstGeom>
          </p:spPr>
          <p:txBody>
            <a:bodyPr wrap="square" lIns="0" tIns="0" rIns="0" bIns="0" rtlCol="0" anchor="t">
              <a:spAutoFit/>
            </a:bodyPr>
            <a:lstStyle/>
            <a:p>
              <a:pPr marL="0" lvl="0" indent="0" algn="ctr">
                <a:lnSpc>
                  <a:spcPct val="150000"/>
                </a:lnSpc>
                <a:spcBef>
                  <a:spcPct val="0"/>
                </a:spcBef>
              </a:pPr>
              <a:r>
                <a:rPr lang="vi-VN" sz="6600" b="1" spc="141" dirty="0">
                  <a:solidFill>
                    <a:srgbClr val="2D2A29"/>
                  </a:solidFill>
                  <a:latin typeface="Arial" panose="020B0604020202020204" pitchFamily="34" charset="0"/>
                  <a:cs typeface="Arial" panose="020B0604020202020204" pitchFamily="34" charset="0"/>
                </a:rPr>
                <a:t>THẢO LUẬN</a:t>
              </a:r>
            </a:p>
          </p:txBody>
        </p:sp>
      </p:grpSp>
    </p:spTree>
    <p:extLst>
      <p:ext uri="{BB962C8B-B14F-4D97-AF65-F5344CB8AC3E}">
        <p14:creationId xmlns:p14="http://schemas.microsoft.com/office/powerpoint/2010/main" val="39310796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sp>
        <p:nvSpPr>
          <p:cNvPr id="8" name="Freeform 8"/>
          <p:cNvSpPr/>
          <p:nvPr/>
        </p:nvSpPr>
        <p:spPr>
          <a:xfrm rot="-1025204">
            <a:off x="17130641" y="-357600"/>
            <a:ext cx="2490858" cy="5661042"/>
          </a:xfrm>
          <a:custGeom>
            <a:avLst/>
            <a:gdLst/>
            <a:ahLst/>
            <a:cxnLst/>
            <a:rect l="l" t="t" r="r" b="b"/>
            <a:pathLst>
              <a:path w="2490858" h="5661042">
                <a:moveTo>
                  <a:pt x="0" y="0"/>
                </a:moveTo>
                <a:lnTo>
                  <a:pt x="2490859" y="0"/>
                </a:lnTo>
                <a:lnTo>
                  <a:pt x="2490859" y="5661042"/>
                </a:lnTo>
                <a:lnTo>
                  <a:pt x="0" y="5661042"/>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9" name="Freeform 9"/>
          <p:cNvSpPr/>
          <p:nvPr/>
        </p:nvSpPr>
        <p:spPr>
          <a:xfrm rot="7757141">
            <a:off x="-586110" y="7258433"/>
            <a:ext cx="2490858" cy="5661042"/>
          </a:xfrm>
          <a:custGeom>
            <a:avLst/>
            <a:gdLst/>
            <a:ahLst/>
            <a:cxnLst/>
            <a:rect l="l" t="t" r="r" b="b"/>
            <a:pathLst>
              <a:path w="2490858" h="5661042">
                <a:moveTo>
                  <a:pt x="0" y="0"/>
                </a:moveTo>
                <a:lnTo>
                  <a:pt x="2490858" y="0"/>
                </a:lnTo>
                <a:lnTo>
                  <a:pt x="2490858" y="5661042"/>
                </a:lnTo>
                <a:lnTo>
                  <a:pt x="0" y="5661042"/>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AAEE8F2-F74E-FFEE-9DF3-9C43088BF2F6}"/>
              </a:ext>
            </a:extLst>
          </p:cNvPr>
          <p:cNvGrpSpPr/>
          <p:nvPr/>
        </p:nvGrpSpPr>
        <p:grpSpPr>
          <a:xfrm>
            <a:off x="1576521" y="1697950"/>
            <a:ext cx="6600455" cy="3673832"/>
            <a:chOff x="8346354" y="1725105"/>
            <a:chExt cx="6600455" cy="3673832"/>
          </a:xfrm>
        </p:grpSpPr>
        <p:sp>
          <p:nvSpPr>
            <p:cNvPr id="7" name="Freeform 7"/>
            <p:cNvSpPr/>
            <p:nvPr/>
          </p:nvSpPr>
          <p:spPr>
            <a:xfrm>
              <a:off x="8346354" y="2414447"/>
              <a:ext cx="6600455" cy="2984490"/>
            </a:xfrm>
            <a:custGeom>
              <a:avLst/>
              <a:gdLst/>
              <a:ahLst/>
              <a:cxnLst/>
              <a:rect l="l" t="t" r="r" b="b"/>
              <a:pathLst>
                <a:path w="7483686" h="6069321">
                  <a:moveTo>
                    <a:pt x="0" y="0"/>
                  </a:moveTo>
                  <a:lnTo>
                    <a:pt x="7483686" y="0"/>
                  </a:lnTo>
                  <a:lnTo>
                    <a:pt x="7483686" y="6069321"/>
                  </a:lnTo>
                  <a:lnTo>
                    <a:pt x="0" y="6069321"/>
                  </a:lnTo>
                  <a:lnTo>
                    <a:pt x="0" y="0"/>
                  </a:lnTo>
                  <a:close/>
                </a:path>
              </a:pathLst>
            </a:custGeom>
            <a:blipFill>
              <a:blip r:embed="rId4"/>
              <a:stretch>
                <a:fillRect t="-11574" b="-11574"/>
              </a:stretch>
            </a:blipFill>
          </p:spPr>
          <p:txBody>
            <a:bodyPr lIns="360000" tIns="252000" rIns="360000" bIns="72000"/>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Bạn đã sử dụng yếu tố, nguyên lí tạo hình nào trong quá trình thực hiện sản phẩm mĩ thuật ?</a:t>
              </a:r>
              <a:endParaRPr lang="vi-VN" sz="3200" dirty="0">
                <a:effectLst/>
                <a:latin typeface="Arial" panose="020B0604020202020204" pitchFamily="34" charset="0"/>
                <a:cs typeface="Arial" panose="020B0604020202020204" pitchFamily="34" charset="0"/>
              </a:endParaRPr>
            </a:p>
          </p:txBody>
        </p:sp>
        <p:sp>
          <p:nvSpPr>
            <p:cNvPr id="10" name="Freeform 10"/>
            <p:cNvSpPr/>
            <p:nvPr/>
          </p:nvSpPr>
          <p:spPr>
            <a:xfrm>
              <a:off x="10417648" y="1725105"/>
              <a:ext cx="2457866" cy="1106040"/>
            </a:xfrm>
            <a:custGeom>
              <a:avLst/>
              <a:gdLst/>
              <a:ahLst/>
              <a:cxnLst/>
              <a:rect l="l" t="t" r="r" b="b"/>
              <a:pathLst>
                <a:path w="2457866" h="1106040">
                  <a:moveTo>
                    <a:pt x="0" y="0"/>
                  </a:moveTo>
                  <a:lnTo>
                    <a:pt x="2457866" y="0"/>
                  </a:lnTo>
                  <a:lnTo>
                    <a:pt x="2457866" y="1106040"/>
                  </a:lnTo>
                  <a:lnTo>
                    <a:pt x="0" y="1106040"/>
                  </a:lnTo>
                  <a:lnTo>
                    <a:pt x="0" y="0"/>
                  </a:lnTo>
                  <a:close/>
                </a:path>
              </a:pathLst>
            </a:custGeom>
            <a:blipFill>
              <a:blip r:embed="rId5"/>
              <a:stretch>
                <a:fillRect/>
              </a:stretch>
            </a:blipFill>
          </p:spPr>
          <p:txBody>
            <a:bodyPr/>
            <a:lstStyle/>
            <a:p>
              <a:endParaRPr lang="vi-VN">
                <a:latin typeface="Arial" panose="020B0604020202020204" pitchFamily="34" charset="0"/>
                <a:cs typeface="Arial" panose="020B0604020202020204" pitchFamily="34" charset="0"/>
              </a:endParaRPr>
            </a:p>
          </p:txBody>
        </p:sp>
      </p:grpSp>
      <p:grpSp>
        <p:nvGrpSpPr>
          <p:cNvPr id="11" name="Group 11"/>
          <p:cNvGrpSpPr>
            <a:grpSpLocks noChangeAspect="1"/>
          </p:cNvGrpSpPr>
          <p:nvPr/>
        </p:nvGrpSpPr>
        <p:grpSpPr>
          <a:xfrm rot="3275159">
            <a:off x="15821239" y="-2596547"/>
            <a:ext cx="7787037" cy="5682657"/>
            <a:chOff x="0" y="0"/>
            <a:chExt cx="3576320" cy="2609850"/>
          </a:xfrm>
        </p:grpSpPr>
        <p:sp>
          <p:nvSpPr>
            <p:cNvPr id="12" name="Freeform 12"/>
            <p:cNvSpPr/>
            <p:nvPr/>
          </p:nvSpPr>
          <p:spPr>
            <a:xfrm rot="5400000">
              <a:off x="499054" y="-505516"/>
              <a:ext cx="2571750" cy="3581400"/>
            </a:xfrm>
            <a:custGeom>
              <a:avLst/>
              <a:gdLst/>
              <a:ahLst/>
              <a:cxnLst/>
              <a:rect l="l" t="t" r="r" b="b"/>
              <a:pathLst>
                <a:path w="2571750" h="3581400">
                  <a:moveTo>
                    <a:pt x="0" y="3575050"/>
                  </a:moveTo>
                  <a:lnTo>
                    <a:pt x="0" y="6350"/>
                  </a:lnTo>
                  <a:lnTo>
                    <a:pt x="2387600" y="6350"/>
                  </a:lnTo>
                  <a:cubicBezTo>
                    <a:pt x="2387600" y="6350"/>
                    <a:pt x="2419350" y="0"/>
                    <a:pt x="2419350" y="38100"/>
                  </a:cubicBezTo>
                  <a:cubicBezTo>
                    <a:pt x="2419350" y="76200"/>
                    <a:pt x="2444750" y="114300"/>
                    <a:pt x="2444750" y="114300"/>
                  </a:cubicBezTo>
                  <a:lnTo>
                    <a:pt x="2444750" y="152400"/>
                  </a:lnTo>
                  <a:cubicBezTo>
                    <a:pt x="2444750" y="152400"/>
                    <a:pt x="2444750" y="215900"/>
                    <a:pt x="2470150" y="241300"/>
                  </a:cubicBezTo>
                  <a:cubicBezTo>
                    <a:pt x="2495550" y="266700"/>
                    <a:pt x="2508250" y="292100"/>
                    <a:pt x="2508250" y="292100"/>
                  </a:cubicBezTo>
                  <a:lnTo>
                    <a:pt x="2533650" y="368300"/>
                  </a:lnTo>
                  <a:lnTo>
                    <a:pt x="2571750" y="419100"/>
                  </a:lnTo>
                  <a:cubicBezTo>
                    <a:pt x="2571750" y="419100"/>
                    <a:pt x="2571750" y="546100"/>
                    <a:pt x="2571750" y="558800"/>
                  </a:cubicBezTo>
                  <a:cubicBezTo>
                    <a:pt x="2571750" y="571500"/>
                    <a:pt x="2559050" y="673100"/>
                    <a:pt x="2559050" y="673100"/>
                  </a:cubicBezTo>
                  <a:lnTo>
                    <a:pt x="2508250" y="749300"/>
                  </a:lnTo>
                  <a:lnTo>
                    <a:pt x="2495550" y="876300"/>
                  </a:lnTo>
                  <a:lnTo>
                    <a:pt x="2508250" y="977900"/>
                  </a:lnTo>
                  <a:cubicBezTo>
                    <a:pt x="2508250" y="977900"/>
                    <a:pt x="2495550" y="1092200"/>
                    <a:pt x="2482850" y="1130300"/>
                  </a:cubicBezTo>
                  <a:cubicBezTo>
                    <a:pt x="2470150" y="1168400"/>
                    <a:pt x="2495550" y="1219200"/>
                    <a:pt x="2495550" y="1219200"/>
                  </a:cubicBezTo>
                  <a:lnTo>
                    <a:pt x="2482850" y="1371600"/>
                  </a:lnTo>
                  <a:lnTo>
                    <a:pt x="2495550" y="1422400"/>
                  </a:lnTo>
                  <a:cubicBezTo>
                    <a:pt x="2495550" y="1422400"/>
                    <a:pt x="2520950" y="1485900"/>
                    <a:pt x="2520950" y="1524000"/>
                  </a:cubicBezTo>
                  <a:cubicBezTo>
                    <a:pt x="2520950" y="1562100"/>
                    <a:pt x="2546350" y="1676400"/>
                    <a:pt x="2533650" y="1676400"/>
                  </a:cubicBezTo>
                  <a:cubicBezTo>
                    <a:pt x="2520950" y="1676400"/>
                    <a:pt x="2482850" y="1727200"/>
                    <a:pt x="2482850" y="1739900"/>
                  </a:cubicBezTo>
                  <a:cubicBezTo>
                    <a:pt x="2482850" y="1752600"/>
                    <a:pt x="2470150" y="1841500"/>
                    <a:pt x="2470150" y="1841500"/>
                  </a:cubicBezTo>
                  <a:lnTo>
                    <a:pt x="2470150" y="1968500"/>
                  </a:lnTo>
                  <a:cubicBezTo>
                    <a:pt x="2470150" y="1968500"/>
                    <a:pt x="2482850" y="2133600"/>
                    <a:pt x="2470150" y="2146300"/>
                  </a:cubicBezTo>
                  <a:cubicBezTo>
                    <a:pt x="2470150" y="2146300"/>
                    <a:pt x="2444750" y="2184400"/>
                    <a:pt x="2444750" y="2209800"/>
                  </a:cubicBezTo>
                  <a:cubicBezTo>
                    <a:pt x="2444750" y="2235200"/>
                    <a:pt x="2470150" y="2311400"/>
                    <a:pt x="2470150" y="2311400"/>
                  </a:cubicBezTo>
                  <a:cubicBezTo>
                    <a:pt x="2470150" y="2311400"/>
                    <a:pt x="2444750" y="2374900"/>
                    <a:pt x="2470150" y="2438400"/>
                  </a:cubicBezTo>
                  <a:cubicBezTo>
                    <a:pt x="2470150" y="2438400"/>
                    <a:pt x="2495550" y="2514600"/>
                    <a:pt x="2482850" y="2540000"/>
                  </a:cubicBezTo>
                  <a:lnTo>
                    <a:pt x="2508250" y="2628900"/>
                  </a:lnTo>
                  <a:cubicBezTo>
                    <a:pt x="2508250" y="2628900"/>
                    <a:pt x="2559050" y="2717800"/>
                    <a:pt x="2482850" y="2781300"/>
                  </a:cubicBezTo>
                  <a:lnTo>
                    <a:pt x="2444750" y="2997200"/>
                  </a:lnTo>
                  <a:cubicBezTo>
                    <a:pt x="2444750" y="2997200"/>
                    <a:pt x="2406650" y="3035300"/>
                    <a:pt x="2406650" y="3073400"/>
                  </a:cubicBezTo>
                  <a:cubicBezTo>
                    <a:pt x="2406650" y="3111500"/>
                    <a:pt x="2419350" y="3136900"/>
                    <a:pt x="2406650" y="3162300"/>
                  </a:cubicBezTo>
                  <a:cubicBezTo>
                    <a:pt x="2406650" y="3162300"/>
                    <a:pt x="2381250" y="3175000"/>
                    <a:pt x="2393950" y="3200400"/>
                  </a:cubicBezTo>
                  <a:cubicBezTo>
                    <a:pt x="2393950" y="3200400"/>
                    <a:pt x="2406650" y="3238500"/>
                    <a:pt x="2393950" y="3276600"/>
                  </a:cubicBezTo>
                  <a:lnTo>
                    <a:pt x="2406650" y="3314700"/>
                  </a:lnTo>
                  <a:cubicBezTo>
                    <a:pt x="2406650" y="3314700"/>
                    <a:pt x="2393950" y="3378200"/>
                    <a:pt x="2406650" y="3403600"/>
                  </a:cubicBezTo>
                  <a:cubicBezTo>
                    <a:pt x="2406650" y="3403600"/>
                    <a:pt x="2381250" y="3492500"/>
                    <a:pt x="2368550" y="3505200"/>
                  </a:cubicBezTo>
                  <a:cubicBezTo>
                    <a:pt x="2355850" y="3517900"/>
                    <a:pt x="2355850" y="3568700"/>
                    <a:pt x="2355850" y="3568700"/>
                  </a:cubicBezTo>
                  <a:cubicBezTo>
                    <a:pt x="2355850" y="3568700"/>
                    <a:pt x="6350" y="3581400"/>
                    <a:pt x="0" y="3575050"/>
                  </a:cubicBezTo>
                  <a:close/>
                </a:path>
              </a:pathLst>
            </a:custGeom>
            <a:blipFill>
              <a:blip r:embed="rId6"/>
              <a:stretch>
                <a:fillRect l="-16908" r="-16908"/>
              </a:stretch>
            </a:blipFill>
          </p:spPr>
          <p:txBody>
            <a:bodyPr/>
            <a:lstStyle/>
            <a:p>
              <a:endParaRPr lang="vi-VN">
                <a:latin typeface="Arial" panose="020B0604020202020204" pitchFamily="34" charset="0"/>
                <a:cs typeface="Arial" panose="020B0604020202020204" pitchFamily="34" charset="0"/>
              </a:endParaRPr>
            </a:p>
          </p:txBody>
        </p:sp>
        <p:sp>
          <p:nvSpPr>
            <p:cNvPr id="13" name="Freeform 13"/>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7"/>
              <a:stretch>
                <a:fillRect t="-5177" b="-45357"/>
              </a:stretch>
            </a:blipFill>
          </p:spPr>
          <p:txBody>
            <a:bodyPr/>
            <a:lstStyle/>
            <a:p>
              <a:endParaRPr lang="vi-VN">
                <a:latin typeface="Arial" panose="020B0604020202020204" pitchFamily="34" charset="0"/>
                <a:cs typeface="Arial" panose="020B0604020202020204" pitchFamily="34" charset="0"/>
              </a:endParaRPr>
            </a:p>
          </p:txBody>
        </p:sp>
      </p:grpSp>
      <p:grpSp>
        <p:nvGrpSpPr>
          <p:cNvPr id="14" name="Group 14"/>
          <p:cNvGrpSpPr>
            <a:grpSpLocks noChangeAspect="1"/>
          </p:cNvGrpSpPr>
          <p:nvPr/>
        </p:nvGrpSpPr>
        <p:grpSpPr>
          <a:xfrm rot="-10095064">
            <a:off x="-2080276" y="9538491"/>
            <a:ext cx="7787037" cy="5682657"/>
            <a:chOff x="0" y="0"/>
            <a:chExt cx="3576320" cy="2609850"/>
          </a:xfrm>
        </p:grpSpPr>
        <p:sp>
          <p:nvSpPr>
            <p:cNvPr id="15" name="Freeform 15"/>
            <p:cNvSpPr/>
            <p:nvPr/>
          </p:nvSpPr>
          <p:spPr>
            <a:xfrm rot="5400000">
              <a:off x="499054" y="-505516"/>
              <a:ext cx="2571750" cy="3581400"/>
            </a:xfrm>
            <a:custGeom>
              <a:avLst/>
              <a:gdLst/>
              <a:ahLst/>
              <a:cxnLst/>
              <a:rect l="l" t="t" r="r" b="b"/>
              <a:pathLst>
                <a:path w="2571750" h="3581400">
                  <a:moveTo>
                    <a:pt x="0" y="3575050"/>
                  </a:moveTo>
                  <a:lnTo>
                    <a:pt x="0" y="6350"/>
                  </a:lnTo>
                  <a:lnTo>
                    <a:pt x="2387600" y="6350"/>
                  </a:lnTo>
                  <a:cubicBezTo>
                    <a:pt x="2387600" y="6350"/>
                    <a:pt x="2419350" y="0"/>
                    <a:pt x="2419350" y="38100"/>
                  </a:cubicBezTo>
                  <a:cubicBezTo>
                    <a:pt x="2419350" y="76200"/>
                    <a:pt x="2444750" y="114300"/>
                    <a:pt x="2444750" y="114300"/>
                  </a:cubicBezTo>
                  <a:lnTo>
                    <a:pt x="2444750" y="152400"/>
                  </a:lnTo>
                  <a:cubicBezTo>
                    <a:pt x="2444750" y="152400"/>
                    <a:pt x="2444750" y="215900"/>
                    <a:pt x="2470150" y="241300"/>
                  </a:cubicBezTo>
                  <a:cubicBezTo>
                    <a:pt x="2495550" y="266700"/>
                    <a:pt x="2508250" y="292100"/>
                    <a:pt x="2508250" y="292100"/>
                  </a:cubicBezTo>
                  <a:lnTo>
                    <a:pt x="2533650" y="368300"/>
                  </a:lnTo>
                  <a:lnTo>
                    <a:pt x="2571750" y="419100"/>
                  </a:lnTo>
                  <a:cubicBezTo>
                    <a:pt x="2571750" y="419100"/>
                    <a:pt x="2571750" y="546100"/>
                    <a:pt x="2571750" y="558800"/>
                  </a:cubicBezTo>
                  <a:cubicBezTo>
                    <a:pt x="2571750" y="571500"/>
                    <a:pt x="2559050" y="673100"/>
                    <a:pt x="2559050" y="673100"/>
                  </a:cubicBezTo>
                  <a:lnTo>
                    <a:pt x="2508250" y="749300"/>
                  </a:lnTo>
                  <a:lnTo>
                    <a:pt x="2495550" y="876300"/>
                  </a:lnTo>
                  <a:lnTo>
                    <a:pt x="2508250" y="977900"/>
                  </a:lnTo>
                  <a:cubicBezTo>
                    <a:pt x="2508250" y="977900"/>
                    <a:pt x="2495550" y="1092200"/>
                    <a:pt x="2482850" y="1130300"/>
                  </a:cubicBezTo>
                  <a:cubicBezTo>
                    <a:pt x="2470150" y="1168400"/>
                    <a:pt x="2495550" y="1219200"/>
                    <a:pt x="2495550" y="1219200"/>
                  </a:cubicBezTo>
                  <a:lnTo>
                    <a:pt x="2482850" y="1371600"/>
                  </a:lnTo>
                  <a:lnTo>
                    <a:pt x="2495550" y="1422400"/>
                  </a:lnTo>
                  <a:cubicBezTo>
                    <a:pt x="2495550" y="1422400"/>
                    <a:pt x="2520950" y="1485900"/>
                    <a:pt x="2520950" y="1524000"/>
                  </a:cubicBezTo>
                  <a:cubicBezTo>
                    <a:pt x="2520950" y="1562100"/>
                    <a:pt x="2546350" y="1676400"/>
                    <a:pt x="2533650" y="1676400"/>
                  </a:cubicBezTo>
                  <a:cubicBezTo>
                    <a:pt x="2520950" y="1676400"/>
                    <a:pt x="2482850" y="1727200"/>
                    <a:pt x="2482850" y="1739900"/>
                  </a:cubicBezTo>
                  <a:cubicBezTo>
                    <a:pt x="2482850" y="1752600"/>
                    <a:pt x="2470150" y="1841500"/>
                    <a:pt x="2470150" y="1841500"/>
                  </a:cubicBezTo>
                  <a:lnTo>
                    <a:pt x="2470150" y="1968500"/>
                  </a:lnTo>
                  <a:cubicBezTo>
                    <a:pt x="2470150" y="1968500"/>
                    <a:pt x="2482850" y="2133600"/>
                    <a:pt x="2470150" y="2146300"/>
                  </a:cubicBezTo>
                  <a:cubicBezTo>
                    <a:pt x="2470150" y="2146300"/>
                    <a:pt x="2444750" y="2184400"/>
                    <a:pt x="2444750" y="2209800"/>
                  </a:cubicBezTo>
                  <a:cubicBezTo>
                    <a:pt x="2444750" y="2235200"/>
                    <a:pt x="2470150" y="2311400"/>
                    <a:pt x="2470150" y="2311400"/>
                  </a:cubicBezTo>
                  <a:cubicBezTo>
                    <a:pt x="2470150" y="2311400"/>
                    <a:pt x="2444750" y="2374900"/>
                    <a:pt x="2470150" y="2438400"/>
                  </a:cubicBezTo>
                  <a:cubicBezTo>
                    <a:pt x="2470150" y="2438400"/>
                    <a:pt x="2495550" y="2514600"/>
                    <a:pt x="2482850" y="2540000"/>
                  </a:cubicBezTo>
                  <a:lnTo>
                    <a:pt x="2508250" y="2628900"/>
                  </a:lnTo>
                  <a:cubicBezTo>
                    <a:pt x="2508250" y="2628900"/>
                    <a:pt x="2559050" y="2717800"/>
                    <a:pt x="2482850" y="2781300"/>
                  </a:cubicBezTo>
                  <a:lnTo>
                    <a:pt x="2444750" y="2997200"/>
                  </a:lnTo>
                  <a:cubicBezTo>
                    <a:pt x="2444750" y="2997200"/>
                    <a:pt x="2406650" y="3035300"/>
                    <a:pt x="2406650" y="3073400"/>
                  </a:cubicBezTo>
                  <a:cubicBezTo>
                    <a:pt x="2406650" y="3111500"/>
                    <a:pt x="2419350" y="3136900"/>
                    <a:pt x="2406650" y="3162300"/>
                  </a:cubicBezTo>
                  <a:cubicBezTo>
                    <a:pt x="2406650" y="3162300"/>
                    <a:pt x="2381250" y="3175000"/>
                    <a:pt x="2393950" y="3200400"/>
                  </a:cubicBezTo>
                  <a:cubicBezTo>
                    <a:pt x="2393950" y="3200400"/>
                    <a:pt x="2406650" y="3238500"/>
                    <a:pt x="2393950" y="3276600"/>
                  </a:cubicBezTo>
                  <a:lnTo>
                    <a:pt x="2406650" y="3314700"/>
                  </a:lnTo>
                  <a:cubicBezTo>
                    <a:pt x="2406650" y="3314700"/>
                    <a:pt x="2393950" y="3378200"/>
                    <a:pt x="2406650" y="3403600"/>
                  </a:cubicBezTo>
                  <a:cubicBezTo>
                    <a:pt x="2406650" y="3403600"/>
                    <a:pt x="2381250" y="3492500"/>
                    <a:pt x="2368550" y="3505200"/>
                  </a:cubicBezTo>
                  <a:cubicBezTo>
                    <a:pt x="2355850" y="3517900"/>
                    <a:pt x="2355850" y="3568700"/>
                    <a:pt x="2355850" y="3568700"/>
                  </a:cubicBezTo>
                  <a:cubicBezTo>
                    <a:pt x="2355850" y="3568700"/>
                    <a:pt x="6350" y="3581400"/>
                    <a:pt x="0" y="3575050"/>
                  </a:cubicBezTo>
                  <a:close/>
                </a:path>
              </a:pathLst>
            </a:custGeom>
            <a:blipFill>
              <a:blip r:embed="rId6"/>
              <a:stretch>
                <a:fillRect l="-16908" r="-16908"/>
              </a:stretch>
            </a:blipFill>
          </p:spPr>
          <p:txBody>
            <a:bodyPr/>
            <a:lstStyle/>
            <a:p>
              <a:endParaRPr lang="vi-VN">
                <a:latin typeface="Arial" panose="020B0604020202020204" pitchFamily="34" charset="0"/>
                <a:cs typeface="Arial" panose="020B0604020202020204" pitchFamily="34" charset="0"/>
              </a:endParaRPr>
            </a:p>
          </p:txBody>
        </p:sp>
        <p:sp>
          <p:nvSpPr>
            <p:cNvPr id="16" name="Freeform 16"/>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7"/>
              <a:stretch>
                <a:fillRect t="-5177" b="-45357"/>
              </a:stretch>
            </a:blipFill>
          </p:spPr>
          <p:txBody>
            <a:bodyPr/>
            <a:lstStyle/>
            <a:p>
              <a:endParaRPr lang="vi-VN">
                <a:latin typeface="Arial" panose="020B0604020202020204" pitchFamily="34" charset="0"/>
                <a:cs typeface="Arial" panose="020B0604020202020204" pitchFamily="34" charset="0"/>
              </a:endParaRPr>
            </a:p>
          </p:txBody>
        </p:sp>
      </p:grpSp>
      <p:sp>
        <p:nvSpPr>
          <p:cNvPr id="17" name="TextBox 17"/>
          <p:cNvSpPr txBox="1"/>
          <p:nvPr/>
        </p:nvSpPr>
        <p:spPr>
          <a:xfrm>
            <a:off x="5277798" y="628557"/>
            <a:ext cx="6600455" cy="821315"/>
          </a:xfrm>
          <a:prstGeom prst="rect">
            <a:avLst/>
          </a:prstGeom>
        </p:spPr>
        <p:txBody>
          <a:bodyPr lIns="0" tIns="0" rIns="0" bIns="0" rtlCol="0" anchor="t">
            <a:spAutoFit/>
          </a:bodyPr>
          <a:lstStyle/>
          <a:p>
            <a:pPr marL="0" lvl="0" indent="0" algn="ctr">
              <a:lnSpc>
                <a:spcPts val="6887"/>
              </a:lnSpc>
              <a:spcBef>
                <a:spcPct val="0"/>
              </a:spcBef>
            </a:pPr>
            <a:r>
              <a:rPr lang="vi-VN" sz="5400" b="1" spc="62" dirty="0">
                <a:solidFill>
                  <a:srgbClr val="2D2A29"/>
                </a:solidFill>
                <a:latin typeface="Arial" panose="020B0604020202020204" pitchFamily="34" charset="0"/>
                <a:cs typeface="Arial" panose="020B0604020202020204" pitchFamily="34" charset="0"/>
              </a:rPr>
              <a:t>THẢO LUẬN NHÓM</a:t>
            </a:r>
            <a:endParaRPr lang="en-US" sz="5400" b="1" spc="62" dirty="0">
              <a:solidFill>
                <a:srgbClr val="2D2A29"/>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E6EFF84B-0D51-B8CB-EF12-1C1AED41AC52}"/>
              </a:ext>
            </a:extLst>
          </p:cNvPr>
          <p:cNvGrpSpPr/>
          <p:nvPr/>
        </p:nvGrpSpPr>
        <p:grpSpPr>
          <a:xfrm>
            <a:off x="8928004" y="1648070"/>
            <a:ext cx="6600455" cy="3267149"/>
            <a:chOff x="8346354" y="1725105"/>
            <a:chExt cx="6600455" cy="3267149"/>
          </a:xfrm>
        </p:grpSpPr>
        <p:sp>
          <p:nvSpPr>
            <p:cNvPr id="24" name="Freeform 7">
              <a:extLst>
                <a:ext uri="{FF2B5EF4-FFF2-40B4-BE49-F238E27FC236}">
                  <a16:creationId xmlns:a16="http://schemas.microsoft.com/office/drawing/2014/main" id="{AE96D792-4321-8916-5104-60176CBBD665}"/>
                </a:ext>
              </a:extLst>
            </p:cNvPr>
            <p:cNvSpPr/>
            <p:nvPr/>
          </p:nvSpPr>
          <p:spPr>
            <a:xfrm>
              <a:off x="8346354" y="2414447"/>
              <a:ext cx="6600455" cy="2577807"/>
            </a:xfrm>
            <a:custGeom>
              <a:avLst/>
              <a:gdLst/>
              <a:ahLst/>
              <a:cxnLst/>
              <a:rect l="l" t="t" r="r" b="b"/>
              <a:pathLst>
                <a:path w="7483686" h="6069321">
                  <a:moveTo>
                    <a:pt x="0" y="0"/>
                  </a:moveTo>
                  <a:lnTo>
                    <a:pt x="7483686" y="0"/>
                  </a:lnTo>
                  <a:lnTo>
                    <a:pt x="7483686" y="6069321"/>
                  </a:lnTo>
                  <a:lnTo>
                    <a:pt x="0" y="6069321"/>
                  </a:lnTo>
                  <a:lnTo>
                    <a:pt x="0" y="0"/>
                  </a:lnTo>
                  <a:close/>
                </a:path>
              </a:pathLst>
            </a:custGeom>
            <a:blipFill>
              <a:blip r:embed="rId4"/>
              <a:stretch>
                <a:fillRect t="-11574" b="-11574"/>
              </a:stretch>
            </a:blipFill>
          </p:spPr>
          <p:txBody>
            <a:bodyPr lIns="360000" tIns="252000" rIns="360000" bIns="72000"/>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Bạn đã lựa chọn vật liệu, </a:t>
              </a:r>
            </a:p>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cách thức thực hiện sản phẩm như thế nào ?</a:t>
              </a:r>
              <a:endParaRPr lang="vi-VN" sz="3200" dirty="0">
                <a:effectLst/>
                <a:latin typeface="Arial" panose="020B0604020202020204" pitchFamily="34" charset="0"/>
                <a:cs typeface="Arial" panose="020B0604020202020204" pitchFamily="34" charset="0"/>
              </a:endParaRPr>
            </a:p>
          </p:txBody>
        </p:sp>
        <p:sp>
          <p:nvSpPr>
            <p:cNvPr id="25" name="Freeform 10">
              <a:extLst>
                <a:ext uri="{FF2B5EF4-FFF2-40B4-BE49-F238E27FC236}">
                  <a16:creationId xmlns:a16="http://schemas.microsoft.com/office/drawing/2014/main" id="{0EA1E12B-D023-3B40-6693-F2E265FF6F1E}"/>
                </a:ext>
              </a:extLst>
            </p:cNvPr>
            <p:cNvSpPr/>
            <p:nvPr/>
          </p:nvSpPr>
          <p:spPr>
            <a:xfrm>
              <a:off x="10417648" y="1725105"/>
              <a:ext cx="2457866" cy="1106040"/>
            </a:xfrm>
            <a:custGeom>
              <a:avLst/>
              <a:gdLst/>
              <a:ahLst/>
              <a:cxnLst/>
              <a:rect l="l" t="t" r="r" b="b"/>
              <a:pathLst>
                <a:path w="2457866" h="1106040">
                  <a:moveTo>
                    <a:pt x="0" y="0"/>
                  </a:moveTo>
                  <a:lnTo>
                    <a:pt x="2457866" y="0"/>
                  </a:lnTo>
                  <a:lnTo>
                    <a:pt x="2457866" y="1106040"/>
                  </a:lnTo>
                  <a:lnTo>
                    <a:pt x="0" y="1106040"/>
                  </a:lnTo>
                  <a:lnTo>
                    <a:pt x="0" y="0"/>
                  </a:lnTo>
                  <a:close/>
                </a:path>
              </a:pathLst>
            </a:custGeom>
            <a:blipFill>
              <a:blip r:embed="rId5"/>
              <a:stretch>
                <a:fillRect/>
              </a:stretch>
            </a:blipFill>
          </p:spPr>
          <p:txBody>
            <a:bodyPr/>
            <a:lstStyle/>
            <a:p>
              <a:pPr algn="ctr">
                <a:lnSpc>
                  <a:spcPct val="150000"/>
                </a:lnSpc>
              </a:pPr>
              <a:endParaRPr lang="vi-VN">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7759002B-D56C-59E4-BD7A-379BFC738498}"/>
              </a:ext>
            </a:extLst>
          </p:cNvPr>
          <p:cNvGrpSpPr/>
          <p:nvPr/>
        </p:nvGrpSpPr>
        <p:grpSpPr>
          <a:xfrm>
            <a:off x="2285327" y="5691908"/>
            <a:ext cx="6600455" cy="3673832"/>
            <a:chOff x="8346354" y="1725105"/>
            <a:chExt cx="6600455" cy="3673832"/>
          </a:xfrm>
        </p:grpSpPr>
        <p:sp>
          <p:nvSpPr>
            <p:cNvPr id="27" name="Freeform 7">
              <a:extLst>
                <a:ext uri="{FF2B5EF4-FFF2-40B4-BE49-F238E27FC236}">
                  <a16:creationId xmlns:a16="http://schemas.microsoft.com/office/drawing/2014/main" id="{E469377A-B4B4-C9BA-4C1A-AAB4923AC5B9}"/>
                </a:ext>
              </a:extLst>
            </p:cNvPr>
            <p:cNvSpPr/>
            <p:nvPr/>
          </p:nvSpPr>
          <p:spPr>
            <a:xfrm>
              <a:off x="8346354" y="2414447"/>
              <a:ext cx="6600455" cy="2984490"/>
            </a:xfrm>
            <a:custGeom>
              <a:avLst/>
              <a:gdLst/>
              <a:ahLst/>
              <a:cxnLst/>
              <a:rect l="l" t="t" r="r" b="b"/>
              <a:pathLst>
                <a:path w="7483686" h="6069321">
                  <a:moveTo>
                    <a:pt x="0" y="0"/>
                  </a:moveTo>
                  <a:lnTo>
                    <a:pt x="7483686" y="0"/>
                  </a:lnTo>
                  <a:lnTo>
                    <a:pt x="7483686" y="6069321"/>
                  </a:lnTo>
                  <a:lnTo>
                    <a:pt x="0" y="6069321"/>
                  </a:lnTo>
                  <a:lnTo>
                    <a:pt x="0" y="0"/>
                  </a:lnTo>
                  <a:close/>
                </a:path>
              </a:pathLst>
            </a:custGeom>
            <a:blipFill>
              <a:blip r:embed="rId4"/>
              <a:stretch>
                <a:fillRect t="-11574" b="-11574"/>
              </a:stretch>
            </a:blipFill>
          </p:spPr>
          <p:txBody>
            <a:bodyPr lIns="360000" tIns="252000" rIns="360000" bIns="72000"/>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Theo bạn, sản phẩm mĩ thuật bằng phương pháp trổ giấy có ưu điểm và hạn chế gì?</a:t>
              </a:r>
              <a:endParaRPr lang="vi-VN" sz="3200" dirty="0">
                <a:effectLst/>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F99CC80B-3440-083C-087E-47C0FAA7DB5A}"/>
                </a:ext>
              </a:extLst>
            </p:cNvPr>
            <p:cNvSpPr/>
            <p:nvPr/>
          </p:nvSpPr>
          <p:spPr>
            <a:xfrm>
              <a:off x="10417648" y="1725105"/>
              <a:ext cx="2457866" cy="1106040"/>
            </a:xfrm>
            <a:custGeom>
              <a:avLst/>
              <a:gdLst/>
              <a:ahLst/>
              <a:cxnLst/>
              <a:rect l="l" t="t" r="r" b="b"/>
              <a:pathLst>
                <a:path w="2457866" h="1106040">
                  <a:moveTo>
                    <a:pt x="0" y="0"/>
                  </a:moveTo>
                  <a:lnTo>
                    <a:pt x="2457866" y="0"/>
                  </a:lnTo>
                  <a:lnTo>
                    <a:pt x="2457866" y="1106040"/>
                  </a:lnTo>
                  <a:lnTo>
                    <a:pt x="0" y="1106040"/>
                  </a:lnTo>
                  <a:lnTo>
                    <a:pt x="0" y="0"/>
                  </a:lnTo>
                  <a:close/>
                </a:path>
              </a:pathLst>
            </a:custGeom>
            <a:blipFill>
              <a:blip r:embed="rId5"/>
              <a:stretch>
                <a:fillRect/>
              </a:stretch>
            </a:blipFill>
          </p:spPr>
          <p:txBody>
            <a:bodyPr/>
            <a:lstStyle/>
            <a:p>
              <a:pPr algn="ctr">
                <a:lnSpc>
                  <a:spcPct val="150000"/>
                </a:lnSpc>
              </a:pPr>
              <a:endParaRPr lang="vi-VN">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66553DDB-1BBF-0BE8-3B7C-AF1C5688747F}"/>
              </a:ext>
            </a:extLst>
          </p:cNvPr>
          <p:cNvGrpSpPr/>
          <p:nvPr/>
        </p:nvGrpSpPr>
        <p:grpSpPr>
          <a:xfrm>
            <a:off x="9902671" y="5371782"/>
            <a:ext cx="7368440" cy="4074748"/>
            <a:chOff x="8003710" y="1725105"/>
            <a:chExt cx="7368440" cy="4074748"/>
          </a:xfrm>
        </p:grpSpPr>
        <p:sp>
          <p:nvSpPr>
            <p:cNvPr id="30" name="Freeform 7">
              <a:extLst>
                <a:ext uri="{FF2B5EF4-FFF2-40B4-BE49-F238E27FC236}">
                  <a16:creationId xmlns:a16="http://schemas.microsoft.com/office/drawing/2014/main" id="{7C63A3FE-3D15-2BE2-EC59-BFCBCE265373}"/>
                </a:ext>
              </a:extLst>
            </p:cNvPr>
            <p:cNvSpPr/>
            <p:nvPr/>
          </p:nvSpPr>
          <p:spPr>
            <a:xfrm>
              <a:off x="8003710" y="2414447"/>
              <a:ext cx="7368440" cy="3385406"/>
            </a:xfrm>
            <a:custGeom>
              <a:avLst/>
              <a:gdLst/>
              <a:ahLst/>
              <a:cxnLst/>
              <a:rect l="l" t="t" r="r" b="b"/>
              <a:pathLst>
                <a:path w="7483686" h="6069321">
                  <a:moveTo>
                    <a:pt x="0" y="0"/>
                  </a:moveTo>
                  <a:lnTo>
                    <a:pt x="7483686" y="0"/>
                  </a:lnTo>
                  <a:lnTo>
                    <a:pt x="7483686" y="6069321"/>
                  </a:lnTo>
                  <a:lnTo>
                    <a:pt x="0" y="6069321"/>
                  </a:lnTo>
                  <a:lnTo>
                    <a:pt x="0" y="0"/>
                  </a:lnTo>
                  <a:close/>
                </a:path>
              </a:pathLst>
            </a:custGeom>
            <a:blipFill>
              <a:blip r:embed="rId4"/>
              <a:stretch>
                <a:fillRect t="-11574" b="-11574"/>
              </a:stretch>
            </a:blipFill>
          </p:spPr>
          <p:txBody>
            <a:bodyPr lIns="360000" tIns="252000" rIns="360000" bIns="72000"/>
            <a:lstStyle/>
            <a:p>
              <a:pPr algn="ctr">
                <a:lnSpc>
                  <a:spcPct val="150000"/>
                </a:lnSpc>
              </a:pPr>
              <a:r>
                <a:rPr lang="vi-VN" sz="3200" dirty="0">
                  <a:solidFill>
                    <a:srgbClr val="000000"/>
                  </a:solidFill>
                  <a:effectLst/>
                  <a:latin typeface="Arial" panose="020B0604020202020204" pitchFamily="34" charset="0"/>
                  <a:cs typeface="Arial" panose="020B0604020202020204" pitchFamily="34" charset="0"/>
                </a:rPr>
                <a:t>Sản phẩm mĩ thuật từ phương pháp trổ giấy có thể biểu đạt tương quan về độ dày - mỏng của nét, đặc - rỗng của hình được không? Vì sao?</a:t>
              </a:r>
              <a:endParaRPr lang="vi-VN" sz="3200" dirty="0">
                <a:effectLst/>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D636256F-B707-99C1-DB87-9984EB60345E}"/>
                </a:ext>
              </a:extLst>
            </p:cNvPr>
            <p:cNvSpPr/>
            <p:nvPr/>
          </p:nvSpPr>
          <p:spPr>
            <a:xfrm>
              <a:off x="10417648" y="1725105"/>
              <a:ext cx="2457866" cy="1106040"/>
            </a:xfrm>
            <a:custGeom>
              <a:avLst/>
              <a:gdLst/>
              <a:ahLst/>
              <a:cxnLst/>
              <a:rect l="l" t="t" r="r" b="b"/>
              <a:pathLst>
                <a:path w="2457866" h="1106040">
                  <a:moveTo>
                    <a:pt x="0" y="0"/>
                  </a:moveTo>
                  <a:lnTo>
                    <a:pt x="2457866" y="0"/>
                  </a:lnTo>
                  <a:lnTo>
                    <a:pt x="2457866" y="1106040"/>
                  </a:lnTo>
                  <a:lnTo>
                    <a:pt x="0" y="1106040"/>
                  </a:lnTo>
                  <a:lnTo>
                    <a:pt x="0" y="0"/>
                  </a:lnTo>
                  <a:close/>
                </a:path>
              </a:pathLst>
            </a:custGeom>
            <a:blipFill>
              <a:blip r:embed="rId5"/>
              <a:stretch>
                <a:fillRect/>
              </a:stretch>
            </a:blipFill>
          </p:spPr>
          <p:txBody>
            <a:bodyPr/>
            <a:lstStyle/>
            <a:p>
              <a:pPr algn="ctr">
                <a:lnSpc>
                  <a:spcPct val="150000"/>
                </a:lnSpc>
              </a:pPr>
              <a:endParaRPr lang="vi-VN">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53" presetClass="entr" presetSubtype="1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23648" y="0"/>
            <a:ext cx="18311648" cy="1915020"/>
          </a:xfrm>
          <a:custGeom>
            <a:avLst/>
            <a:gdLst/>
            <a:ahLst/>
            <a:cxnLst/>
            <a:rect l="l" t="t" r="r" b="b"/>
            <a:pathLst>
              <a:path w="7877893" h="7291220">
                <a:moveTo>
                  <a:pt x="0" y="0"/>
                </a:moveTo>
                <a:lnTo>
                  <a:pt x="7877894" y="0"/>
                </a:lnTo>
                <a:lnTo>
                  <a:pt x="7877894" y="7291220"/>
                </a:lnTo>
                <a:lnTo>
                  <a:pt x="0" y="7291220"/>
                </a:lnTo>
                <a:lnTo>
                  <a:pt x="0" y="0"/>
                </a:lnTo>
                <a:close/>
              </a:path>
            </a:pathLst>
          </a:custGeom>
          <a:blipFill>
            <a:blip r:embed="rId2"/>
            <a:stretch>
              <a:fillRect l="-14677" t="-50658" r="-61595" b="-39559"/>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5400" b="1" dirty="0">
                <a:solidFill>
                  <a:srgbClr val="000000"/>
                </a:solidFill>
                <a:effectLst/>
                <a:latin typeface="Arial" panose="020B0604020202020204" pitchFamily="34" charset="0"/>
                <a:cs typeface="Arial" panose="020B0604020202020204" pitchFamily="34" charset="0"/>
              </a:rPr>
              <a:t>Nhận xét về video</a:t>
            </a:r>
            <a:endParaRPr lang="vi-VN" sz="5400" b="1" dirty="0">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4D254D4-4BA4-3264-D8B4-C4FDFC5DBBA7}"/>
              </a:ext>
            </a:extLst>
          </p:cNvPr>
          <p:cNvSpPr txBox="1"/>
          <p:nvPr/>
        </p:nvSpPr>
        <p:spPr>
          <a:xfrm>
            <a:off x="442419" y="2754983"/>
            <a:ext cx="17426809"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Video trên là quá trình sáng tạo sản phẩm mĩ thuật từ nghệ thuật trổ giấy.</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Nghệ thuật cắt, trổ giấy thủ công truyền thống tồn tại từ lâu đời trong nền văn hoá ở một số nước phương Đông. </a:t>
            </a:r>
          </a:p>
        </p:txBody>
      </p:sp>
      <p:sp>
        <p:nvSpPr>
          <p:cNvPr id="2" name="Speech Bubble: Rectangle with Corners Rounded 1">
            <a:extLst>
              <a:ext uri="{FF2B5EF4-FFF2-40B4-BE49-F238E27FC236}">
                <a16:creationId xmlns:a16="http://schemas.microsoft.com/office/drawing/2014/main" id="{66F64681-3DB6-6524-F4A7-EBA6DE1A1D15}"/>
              </a:ext>
            </a:extLst>
          </p:cNvPr>
          <p:cNvSpPr/>
          <p:nvPr/>
        </p:nvSpPr>
        <p:spPr>
          <a:xfrm>
            <a:off x="1459624" y="5997713"/>
            <a:ext cx="4419600" cy="1993024"/>
          </a:xfrm>
          <a:prstGeom prst="wedgeRoundRectCallout">
            <a:avLst/>
          </a:prstGeom>
          <a:ln/>
        </p:spPr>
        <p:style>
          <a:lnRef idx="2">
            <a:schemeClr val="accent1"/>
          </a:lnRef>
          <a:fillRef idx="1">
            <a:schemeClr val="lt1"/>
          </a:fillRef>
          <a:effectRef idx="0">
            <a:schemeClr val="accent1"/>
          </a:effectRef>
          <a:fontRef idx="minor">
            <a:schemeClr val="dk1"/>
          </a:fontRef>
        </p:style>
        <p:txBody>
          <a:bodyPr bIns="252000" rtlCol="0" anchor="ctr"/>
          <a:lstStyle/>
          <a:p>
            <a:pPr algn="ctr">
              <a:lnSpc>
                <a:spcPct val="150000"/>
              </a:lnSpc>
            </a:pPr>
            <a:r>
              <a:rPr lang="vi-VN" sz="3600" dirty="0">
                <a:latin typeface="Arial" panose="020B0604020202020204" pitchFamily="34" charset="0"/>
                <a:cs typeface="Arial" panose="020B0604020202020204" pitchFamily="34" charset="0"/>
              </a:rPr>
              <a:t>Trung Quốc – </a:t>
            </a:r>
          </a:p>
          <a:p>
            <a:pPr algn="ctr">
              <a:lnSpc>
                <a:spcPct val="150000"/>
              </a:lnSpc>
            </a:pPr>
            <a:r>
              <a:rPr lang="vi-VN" sz="3600" i="1" dirty="0">
                <a:solidFill>
                  <a:srgbClr val="000000"/>
                </a:solidFill>
                <a:effectLst/>
                <a:latin typeface="Arial" panose="020B0604020202020204" pitchFamily="34" charset="0"/>
                <a:cs typeface="Arial" panose="020B0604020202020204" pitchFamily="34" charset="0"/>
              </a:rPr>
              <a:t>Tiễn chỉ </a:t>
            </a:r>
            <a:r>
              <a:rPr lang="vi-VN" sz="3600" dirty="0">
                <a:solidFill>
                  <a:srgbClr val="000000"/>
                </a:solidFill>
                <a:effectLst/>
                <a:latin typeface="Arial" panose="020B0604020202020204" pitchFamily="34" charset="0"/>
                <a:cs typeface="Arial" panose="020B0604020202020204" pitchFamily="34" charset="0"/>
              </a:rPr>
              <a:t>(Jianzhi)</a:t>
            </a:r>
            <a:endParaRPr lang="vi-VN" sz="3600" dirty="0">
              <a:effectLst/>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83D1C13C-7474-0B00-2994-E20C22F3A1CB}"/>
              </a:ext>
            </a:extLst>
          </p:cNvPr>
          <p:cNvSpPr/>
          <p:nvPr/>
        </p:nvSpPr>
        <p:spPr>
          <a:xfrm>
            <a:off x="6453352" y="6003256"/>
            <a:ext cx="5029200" cy="1993024"/>
          </a:xfrm>
          <a:prstGeom prst="wedgeRoundRectCallout">
            <a:avLst/>
          </a:prstGeom>
          <a:ln/>
        </p:spPr>
        <p:style>
          <a:lnRef idx="2">
            <a:schemeClr val="accent1"/>
          </a:lnRef>
          <a:fillRef idx="1">
            <a:schemeClr val="lt1"/>
          </a:fillRef>
          <a:effectRef idx="0">
            <a:schemeClr val="accent1"/>
          </a:effectRef>
          <a:fontRef idx="minor">
            <a:schemeClr val="dk1"/>
          </a:fontRef>
        </p:style>
        <p:txBody>
          <a:bodyPr bIns="252000" rtlCol="0" anchor="ctr"/>
          <a:lstStyle/>
          <a:p>
            <a:pPr algn="ctr">
              <a:lnSpc>
                <a:spcPct val="150000"/>
              </a:lnSpc>
            </a:pPr>
            <a:r>
              <a:rPr lang="vi-VN" sz="3600" dirty="0">
                <a:latin typeface="Arial" panose="020B0604020202020204" pitchFamily="34" charset="0"/>
                <a:cs typeface="Arial" panose="020B0604020202020204" pitchFamily="34" charset="0"/>
              </a:rPr>
              <a:t>Nhật Bản – </a:t>
            </a:r>
          </a:p>
          <a:p>
            <a:pPr algn="ctr">
              <a:lnSpc>
                <a:spcPct val="150000"/>
              </a:lnSpc>
            </a:pPr>
            <a:r>
              <a:rPr lang="vi-VN" sz="3600" i="1" dirty="0">
                <a:solidFill>
                  <a:srgbClr val="000000"/>
                </a:solidFill>
                <a:effectLst/>
                <a:latin typeface="Arial" panose="020B0604020202020204" pitchFamily="34" charset="0"/>
                <a:cs typeface="Arial" panose="020B0604020202020204" pitchFamily="34" charset="0"/>
              </a:rPr>
              <a:t>Ki-ri-ga-mi</a:t>
            </a:r>
            <a:r>
              <a:rPr lang="vi-VN" sz="3600" dirty="0">
                <a:solidFill>
                  <a:srgbClr val="000000"/>
                </a:solidFill>
                <a:effectLst/>
                <a:latin typeface="Arial" panose="020B0604020202020204" pitchFamily="34" charset="0"/>
                <a:cs typeface="Arial" panose="020B0604020202020204" pitchFamily="34" charset="0"/>
              </a:rPr>
              <a:t> (Kirigami)</a:t>
            </a:r>
            <a:endParaRPr lang="vi-VN" sz="3600" dirty="0">
              <a:effectLst/>
              <a:latin typeface="Arial" panose="020B0604020202020204" pitchFamily="34" charset="0"/>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BEB54954-95E0-D31F-8DB1-33F4E8514727}"/>
              </a:ext>
            </a:extLst>
          </p:cNvPr>
          <p:cNvSpPr/>
          <p:nvPr/>
        </p:nvSpPr>
        <p:spPr>
          <a:xfrm>
            <a:off x="12051424" y="5988516"/>
            <a:ext cx="4419600" cy="1993024"/>
          </a:xfrm>
          <a:prstGeom prst="wedgeRoundRectCallout">
            <a:avLst/>
          </a:prstGeom>
          <a:ln/>
        </p:spPr>
        <p:style>
          <a:lnRef idx="2">
            <a:schemeClr val="accent1"/>
          </a:lnRef>
          <a:fillRef idx="1">
            <a:schemeClr val="lt1"/>
          </a:fillRef>
          <a:effectRef idx="0">
            <a:schemeClr val="accent1"/>
          </a:effectRef>
          <a:fontRef idx="minor">
            <a:schemeClr val="dk1"/>
          </a:fontRef>
        </p:style>
        <p:txBody>
          <a:bodyPr bIns="252000" rtlCol="0" anchor="ctr"/>
          <a:lstStyle/>
          <a:p>
            <a:pPr algn="ctr">
              <a:lnSpc>
                <a:spcPct val="150000"/>
              </a:lnSpc>
            </a:pPr>
            <a:r>
              <a:rPr lang="vi-VN" sz="3600" dirty="0">
                <a:effectLst/>
                <a:latin typeface="Arial" panose="020B0604020202020204" pitchFamily="34" charset="0"/>
                <a:cs typeface="Arial" panose="020B0604020202020204" pitchFamily="34" charset="0"/>
              </a:rPr>
              <a:t>Việt Nam – </a:t>
            </a:r>
          </a:p>
          <a:p>
            <a:pPr algn="ctr">
              <a:lnSpc>
                <a:spcPct val="150000"/>
              </a:lnSpc>
            </a:pPr>
            <a:r>
              <a:rPr lang="vi-VN" sz="3600" i="1" dirty="0">
                <a:effectLst/>
                <a:latin typeface="Arial" panose="020B0604020202020204" pitchFamily="34" charset="0"/>
                <a:cs typeface="Arial" panose="020B0604020202020204" pitchFamily="34" charset="0"/>
              </a:rPr>
              <a:t>Nghệ thuật trổ giấy</a:t>
            </a:r>
          </a:p>
        </p:txBody>
      </p:sp>
      <p:sp>
        <p:nvSpPr>
          <p:cNvPr id="9" name="TextBox 8">
            <a:extLst>
              <a:ext uri="{FF2B5EF4-FFF2-40B4-BE49-F238E27FC236}">
                <a16:creationId xmlns:a16="http://schemas.microsoft.com/office/drawing/2014/main" id="{083DE4F5-0AC4-0D57-3499-AB5225D3623E}"/>
              </a:ext>
            </a:extLst>
          </p:cNvPr>
          <p:cNvSpPr txBox="1"/>
          <p:nvPr/>
        </p:nvSpPr>
        <p:spPr>
          <a:xfrm>
            <a:off x="430595" y="8496300"/>
            <a:ext cx="17426809" cy="735394"/>
          </a:xfrm>
          <a:prstGeom prst="rect">
            <a:avLst/>
          </a:prstGeom>
          <a:noFill/>
        </p:spPr>
        <p:txBody>
          <a:bodyPr wrap="square">
            <a:spAutoFit/>
          </a:bodyPr>
          <a:lstStyle/>
          <a:p>
            <a:pPr marL="571500" indent="-571500">
              <a:lnSpc>
                <a:spcPct val="114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Được sử dụng nhiều trong các sản phẩm trang trí như tranh, bưu thiếp....</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9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2" grpId="0" animBg="1"/>
      <p:bldP spid="7" grpId="0" animBg="1"/>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E7BAA87-CC27-0DEB-E5A0-21430753E021}"/>
              </a:ext>
            </a:extLst>
          </p:cNvPr>
          <p:cNvGrpSpPr/>
          <p:nvPr/>
        </p:nvGrpSpPr>
        <p:grpSpPr>
          <a:xfrm>
            <a:off x="1958583" y="960711"/>
            <a:ext cx="6537999" cy="8365577"/>
            <a:chOff x="1958582" y="960711"/>
            <a:chExt cx="7023289" cy="8365577"/>
          </a:xfrm>
        </p:grpSpPr>
        <p:grpSp>
          <p:nvGrpSpPr>
            <p:cNvPr id="3" name="Group 3"/>
            <p:cNvGrpSpPr>
              <a:grpSpLocks noChangeAspect="1"/>
            </p:cNvGrpSpPr>
            <p:nvPr/>
          </p:nvGrpSpPr>
          <p:grpSpPr>
            <a:xfrm rot="5075450">
              <a:off x="912019" y="2246531"/>
              <a:ext cx="8365577" cy="5793937"/>
              <a:chOff x="0" y="0"/>
              <a:chExt cx="3429000" cy="2374900"/>
            </a:xfrm>
          </p:grpSpPr>
          <p:sp>
            <p:nvSpPr>
              <p:cNvPr id="4" name="Freeform 4"/>
              <p:cNvSpPr/>
              <p:nvPr/>
            </p:nvSpPr>
            <p:spPr>
              <a:xfrm rot="-9207382">
                <a:off x="-151039" y="-427799"/>
                <a:ext cx="3731476" cy="3214062"/>
              </a:xfrm>
              <a:custGeom>
                <a:avLst/>
                <a:gdLst/>
                <a:ahLst/>
                <a:cxnLst/>
                <a:rect l="l" t="t" r="r" b="b"/>
                <a:pathLst>
                  <a:path w="3731476" h="3214062">
                    <a:moveTo>
                      <a:pt x="1913553" y="2794074"/>
                    </a:moveTo>
                    <a:lnTo>
                      <a:pt x="1720400" y="2918953"/>
                    </a:lnTo>
                    <a:lnTo>
                      <a:pt x="1487508" y="2992701"/>
                    </a:lnTo>
                    <a:lnTo>
                      <a:pt x="1180752" y="3145936"/>
                    </a:lnTo>
                    <a:cubicBezTo>
                      <a:pt x="1180752" y="3145936"/>
                      <a:pt x="1101212" y="3214062"/>
                      <a:pt x="1078499" y="3197014"/>
                    </a:cubicBezTo>
                    <a:cubicBezTo>
                      <a:pt x="1055787" y="3179967"/>
                      <a:pt x="936562" y="3054971"/>
                      <a:pt x="936562" y="3054971"/>
                    </a:cubicBezTo>
                    <a:cubicBezTo>
                      <a:pt x="936562" y="3054971"/>
                      <a:pt x="857065" y="3009504"/>
                      <a:pt x="845725" y="2958383"/>
                    </a:cubicBezTo>
                    <a:cubicBezTo>
                      <a:pt x="834384" y="2907263"/>
                      <a:pt x="749222" y="2822037"/>
                      <a:pt x="749222" y="2822037"/>
                    </a:cubicBezTo>
                    <a:cubicBezTo>
                      <a:pt x="749222" y="2822037"/>
                      <a:pt x="703798" y="2787942"/>
                      <a:pt x="703819" y="2731146"/>
                    </a:cubicBezTo>
                    <a:cubicBezTo>
                      <a:pt x="703819" y="2731146"/>
                      <a:pt x="652752" y="2600496"/>
                      <a:pt x="607327" y="2566401"/>
                    </a:cubicBezTo>
                    <a:cubicBezTo>
                      <a:pt x="607327" y="2566401"/>
                      <a:pt x="561893" y="2560704"/>
                      <a:pt x="510836" y="2401656"/>
                    </a:cubicBezTo>
                    <a:lnTo>
                      <a:pt x="420019" y="2248273"/>
                    </a:lnTo>
                    <a:cubicBezTo>
                      <a:pt x="420019" y="2248273"/>
                      <a:pt x="408690" y="2168754"/>
                      <a:pt x="374627" y="2128984"/>
                    </a:cubicBezTo>
                    <a:lnTo>
                      <a:pt x="238397" y="1913108"/>
                    </a:lnTo>
                    <a:lnTo>
                      <a:pt x="130522" y="1810834"/>
                    </a:lnTo>
                    <a:lnTo>
                      <a:pt x="62418" y="1674498"/>
                    </a:lnTo>
                    <a:lnTo>
                      <a:pt x="5654" y="1589283"/>
                    </a:lnTo>
                    <a:cubicBezTo>
                      <a:pt x="5654" y="1589283"/>
                      <a:pt x="0" y="1521125"/>
                      <a:pt x="79540" y="1452999"/>
                    </a:cubicBezTo>
                    <a:cubicBezTo>
                      <a:pt x="79540" y="1452999"/>
                      <a:pt x="136346" y="1424623"/>
                      <a:pt x="164766" y="1367837"/>
                    </a:cubicBezTo>
                    <a:cubicBezTo>
                      <a:pt x="193185" y="1311052"/>
                      <a:pt x="261385" y="1191805"/>
                      <a:pt x="323867" y="1174790"/>
                    </a:cubicBezTo>
                    <a:cubicBezTo>
                      <a:pt x="323867" y="1174790"/>
                      <a:pt x="465879" y="1118047"/>
                      <a:pt x="499952" y="1129419"/>
                    </a:cubicBezTo>
                    <a:cubicBezTo>
                      <a:pt x="499952" y="1129419"/>
                      <a:pt x="596518" y="1095377"/>
                      <a:pt x="619241" y="1084026"/>
                    </a:cubicBezTo>
                    <a:cubicBezTo>
                      <a:pt x="641964" y="1072676"/>
                      <a:pt x="693095" y="1032938"/>
                      <a:pt x="693095" y="1032938"/>
                    </a:cubicBezTo>
                    <a:cubicBezTo>
                      <a:pt x="693095" y="1032938"/>
                      <a:pt x="749912" y="976163"/>
                      <a:pt x="789672" y="970498"/>
                    </a:cubicBezTo>
                    <a:cubicBezTo>
                      <a:pt x="829431" y="964833"/>
                      <a:pt x="852154" y="953482"/>
                      <a:pt x="914647" y="908069"/>
                    </a:cubicBezTo>
                    <a:cubicBezTo>
                      <a:pt x="914647" y="908069"/>
                      <a:pt x="926019" y="873995"/>
                      <a:pt x="1085077" y="794540"/>
                    </a:cubicBezTo>
                    <a:cubicBezTo>
                      <a:pt x="1085077" y="794540"/>
                      <a:pt x="1198712" y="680991"/>
                      <a:pt x="1289582" y="692384"/>
                    </a:cubicBezTo>
                    <a:cubicBezTo>
                      <a:pt x="1289582" y="692384"/>
                      <a:pt x="1329330" y="715117"/>
                      <a:pt x="1516798" y="607275"/>
                    </a:cubicBezTo>
                    <a:cubicBezTo>
                      <a:pt x="1516798" y="607275"/>
                      <a:pt x="1647459" y="527809"/>
                      <a:pt x="1675857" y="527819"/>
                    </a:cubicBezTo>
                    <a:lnTo>
                      <a:pt x="1931503" y="357527"/>
                    </a:lnTo>
                    <a:cubicBezTo>
                      <a:pt x="1931503" y="357527"/>
                      <a:pt x="2243935" y="215653"/>
                      <a:pt x="2295056" y="204313"/>
                    </a:cubicBezTo>
                    <a:cubicBezTo>
                      <a:pt x="2346176" y="192973"/>
                      <a:pt x="2544984" y="136251"/>
                      <a:pt x="2556356" y="102178"/>
                    </a:cubicBezTo>
                    <a:cubicBezTo>
                      <a:pt x="2567728" y="68104"/>
                      <a:pt x="2704064" y="0"/>
                      <a:pt x="2732462" y="10"/>
                    </a:cubicBezTo>
                    <a:cubicBezTo>
                      <a:pt x="2760860" y="21"/>
                      <a:pt x="2840347" y="73886"/>
                      <a:pt x="2874410" y="113656"/>
                    </a:cubicBezTo>
                    <a:cubicBezTo>
                      <a:pt x="2908473" y="153426"/>
                      <a:pt x="2970902" y="278401"/>
                      <a:pt x="2982253" y="301123"/>
                    </a:cubicBezTo>
                    <a:cubicBezTo>
                      <a:pt x="2993603" y="323846"/>
                      <a:pt x="3044714" y="340904"/>
                      <a:pt x="3044714" y="340904"/>
                    </a:cubicBezTo>
                    <a:lnTo>
                      <a:pt x="3090095" y="488591"/>
                    </a:lnTo>
                    <a:cubicBezTo>
                      <a:pt x="3090095" y="488591"/>
                      <a:pt x="3146849" y="602204"/>
                      <a:pt x="3186598" y="624938"/>
                    </a:cubicBezTo>
                    <a:cubicBezTo>
                      <a:pt x="3226346" y="647671"/>
                      <a:pt x="3271728" y="795358"/>
                      <a:pt x="3271728" y="795358"/>
                    </a:cubicBezTo>
                    <a:cubicBezTo>
                      <a:pt x="3271728" y="795358"/>
                      <a:pt x="3351204" y="897621"/>
                      <a:pt x="3356869" y="937380"/>
                    </a:cubicBezTo>
                    <a:cubicBezTo>
                      <a:pt x="3362534" y="977139"/>
                      <a:pt x="3379549" y="1039622"/>
                      <a:pt x="3396576" y="1073706"/>
                    </a:cubicBezTo>
                    <a:cubicBezTo>
                      <a:pt x="3413602" y="1107790"/>
                      <a:pt x="3521455" y="1266859"/>
                      <a:pt x="3521455" y="1266859"/>
                    </a:cubicBezTo>
                    <a:lnTo>
                      <a:pt x="3589580" y="1346399"/>
                    </a:lnTo>
                    <a:cubicBezTo>
                      <a:pt x="3589580" y="1346399"/>
                      <a:pt x="3640680" y="1391855"/>
                      <a:pt x="3680397" y="1499783"/>
                    </a:cubicBezTo>
                    <a:cubicBezTo>
                      <a:pt x="3720114" y="1607710"/>
                      <a:pt x="3731475" y="1602035"/>
                      <a:pt x="3731475" y="1602035"/>
                    </a:cubicBezTo>
                    <a:lnTo>
                      <a:pt x="3589421" y="1772370"/>
                    </a:lnTo>
                    <a:cubicBezTo>
                      <a:pt x="3589421" y="1772370"/>
                      <a:pt x="3549609" y="1920025"/>
                      <a:pt x="3401911" y="1993805"/>
                    </a:cubicBezTo>
                    <a:lnTo>
                      <a:pt x="3271272" y="2016475"/>
                    </a:lnTo>
                    <a:cubicBezTo>
                      <a:pt x="3271272" y="2016475"/>
                      <a:pt x="3214475" y="2016453"/>
                      <a:pt x="3140621" y="2067542"/>
                    </a:cubicBezTo>
                    <a:cubicBezTo>
                      <a:pt x="3066767" y="2118631"/>
                      <a:pt x="3009950" y="2175406"/>
                      <a:pt x="3009950" y="2175406"/>
                    </a:cubicBezTo>
                    <a:cubicBezTo>
                      <a:pt x="3009950" y="2175406"/>
                      <a:pt x="2919070" y="2192411"/>
                      <a:pt x="2873614" y="2243510"/>
                    </a:cubicBezTo>
                    <a:lnTo>
                      <a:pt x="2833844" y="2277573"/>
                    </a:lnTo>
                    <a:lnTo>
                      <a:pt x="2811121" y="2288924"/>
                    </a:lnTo>
                    <a:cubicBezTo>
                      <a:pt x="2811121" y="2288924"/>
                      <a:pt x="2788388" y="2328673"/>
                      <a:pt x="2754314" y="2317301"/>
                    </a:cubicBezTo>
                    <a:cubicBezTo>
                      <a:pt x="2754314" y="2317301"/>
                      <a:pt x="2742942" y="2351374"/>
                      <a:pt x="2703183" y="2357039"/>
                    </a:cubicBezTo>
                    <a:cubicBezTo>
                      <a:pt x="2703183" y="2357039"/>
                      <a:pt x="2646366" y="2413814"/>
                      <a:pt x="2646366" y="2413814"/>
                    </a:cubicBezTo>
                    <a:cubicBezTo>
                      <a:pt x="2646366" y="2413814"/>
                      <a:pt x="2566836" y="2453541"/>
                      <a:pt x="2566836" y="2453541"/>
                    </a:cubicBezTo>
                    <a:lnTo>
                      <a:pt x="2475956" y="2470546"/>
                    </a:lnTo>
                    <a:lnTo>
                      <a:pt x="2260090" y="2578378"/>
                    </a:lnTo>
                    <a:lnTo>
                      <a:pt x="2152152" y="2646493"/>
                    </a:lnTo>
                    <a:lnTo>
                      <a:pt x="2095356" y="2646472"/>
                    </a:lnTo>
                    <a:lnTo>
                      <a:pt x="2038539" y="2703247"/>
                    </a:lnTo>
                    <a:lnTo>
                      <a:pt x="1913553" y="2794074"/>
                    </a:lnTo>
                    <a:close/>
                  </a:path>
                </a:pathLst>
              </a:custGeom>
              <a:blipFill>
                <a:blip r:embed="rId3"/>
                <a:stretch>
                  <a:fillRect l="-3010" t="-14068" r="-3436" b="-14544"/>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vi-VN">
                  <a:latin typeface="Arial" panose="020B0604020202020204" pitchFamily="34" charset="0"/>
                  <a:cs typeface="Arial" panose="020B0604020202020204" pitchFamily="34" charset="0"/>
                </a:endParaRPr>
              </a:p>
            </p:txBody>
          </p:sp>
        </p:grpSp>
        <p:sp>
          <p:nvSpPr>
            <p:cNvPr id="6" name="Freeform 6"/>
            <p:cNvSpPr/>
            <p:nvPr/>
          </p:nvSpPr>
          <p:spPr>
            <a:xfrm rot="-10800000">
              <a:off x="1958582" y="8243450"/>
              <a:ext cx="6880618" cy="659651"/>
            </a:xfrm>
            <a:custGeom>
              <a:avLst/>
              <a:gdLst/>
              <a:ahLst/>
              <a:cxnLst/>
              <a:rect l="l" t="t" r="r" b="b"/>
              <a:pathLst>
                <a:path w="5462900" h="564511">
                  <a:moveTo>
                    <a:pt x="0" y="0"/>
                  </a:moveTo>
                  <a:lnTo>
                    <a:pt x="5462899" y="0"/>
                  </a:lnTo>
                  <a:lnTo>
                    <a:pt x="5462899" y="564511"/>
                  </a:lnTo>
                  <a:lnTo>
                    <a:pt x="0" y="564511"/>
                  </a:lnTo>
                  <a:lnTo>
                    <a:pt x="0" y="0"/>
                  </a:lnTo>
                  <a:close/>
                </a:path>
              </a:pathLst>
            </a:custGeom>
            <a:blipFill>
              <a:blip r:embed="rId5">
                <a:alphaModFix amt="90000"/>
              </a:blip>
              <a:stretch>
                <a:fillRect b="-178220"/>
              </a:stretch>
            </a:blipFill>
          </p:spPr>
          <p:txBody>
            <a:bodyPr/>
            <a:lstStyle/>
            <a:p>
              <a:endParaRPr lang="vi-VN">
                <a:latin typeface="Arial" panose="020B0604020202020204" pitchFamily="34" charset="0"/>
                <a:cs typeface="Arial" panose="020B0604020202020204" pitchFamily="34" charset="0"/>
              </a:endParaRPr>
            </a:p>
          </p:txBody>
        </p:sp>
        <p:sp>
          <p:nvSpPr>
            <p:cNvPr id="7" name="Freeform 7"/>
            <p:cNvSpPr/>
            <p:nvPr/>
          </p:nvSpPr>
          <p:spPr>
            <a:xfrm>
              <a:off x="1982743" y="1843917"/>
              <a:ext cx="6999128" cy="6599165"/>
            </a:xfrm>
            <a:custGeom>
              <a:avLst/>
              <a:gdLst/>
              <a:ahLst/>
              <a:cxnLst/>
              <a:rect l="l" t="t" r="r" b="b"/>
              <a:pathLst>
                <a:path w="5462900" h="6599165">
                  <a:moveTo>
                    <a:pt x="0" y="0"/>
                  </a:moveTo>
                  <a:lnTo>
                    <a:pt x="5462900" y="0"/>
                  </a:lnTo>
                  <a:lnTo>
                    <a:pt x="5462900" y="6599165"/>
                  </a:lnTo>
                  <a:lnTo>
                    <a:pt x="0" y="6599165"/>
                  </a:lnTo>
                  <a:lnTo>
                    <a:pt x="0" y="0"/>
                  </a:lnTo>
                  <a:close/>
                </a:path>
              </a:pathLst>
            </a:custGeom>
            <a:blipFill>
              <a:blip r:embed="rId6"/>
              <a:stretch>
                <a:fillRect l="-16292" t="-6214" r="-12174"/>
              </a:stretch>
            </a:blipFill>
          </p:spPr>
          <p:txBody>
            <a:bodyPr/>
            <a:lstStyle/>
            <a:p>
              <a:endParaRPr lang="vi-VN">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10628974" y="3385"/>
            <a:ext cx="7659026" cy="10283615"/>
            <a:chOff x="0" y="0"/>
            <a:chExt cx="4076700" cy="5473700"/>
          </a:xfrm>
        </p:grpSpPr>
        <p:sp>
          <p:nvSpPr>
            <p:cNvPr id="10" name="Freeform 10"/>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7"/>
              <a:stretch>
                <a:fillRect l="-825" r="-825"/>
              </a:stretch>
            </a:blipFill>
          </p:spPr>
          <p:txBody>
            <a:bodyPr/>
            <a:lstStyle/>
            <a:p>
              <a:endParaRPr lang="vi-VN">
                <a:latin typeface="Arial" panose="020B0604020202020204" pitchFamily="34" charset="0"/>
                <a:cs typeface="Arial" panose="020B0604020202020204" pitchFamily="34" charset="0"/>
              </a:endParaRPr>
            </a:p>
          </p:txBody>
        </p:sp>
        <p:sp>
          <p:nvSpPr>
            <p:cNvPr id="11" name="Freeform 11"/>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8"/>
              <a:stretch>
                <a:fillRect t="-275" r="-18931" b="-5006"/>
              </a:stretch>
            </a:blipFill>
          </p:spPr>
          <p:txBody>
            <a:bodyPr/>
            <a:lstStyle/>
            <a:p>
              <a:endParaRPr lang="vi-VN">
                <a:latin typeface="Arial" panose="020B0604020202020204" pitchFamily="34" charset="0"/>
                <a:cs typeface="Arial" panose="020B0604020202020204" pitchFamily="34" charset="0"/>
              </a:endParaRPr>
            </a:p>
          </p:txBody>
        </p:sp>
      </p:grpSp>
      <p:sp>
        <p:nvSpPr>
          <p:cNvPr id="12" name="Freeform 12"/>
          <p:cNvSpPr/>
          <p:nvPr/>
        </p:nvSpPr>
        <p:spPr>
          <a:xfrm rot="-6812927">
            <a:off x="13579245" y="8167658"/>
            <a:ext cx="10087914" cy="8738656"/>
          </a:xfrm>
          <a:custGeom>
            <a:avLst/>
            <a:gdLst/>
            <a:ahLst/>
            <a:cxnLst/>
            <a:rect l="l" t="t" r="r" b="b"/>
            <a:pathLst>
              <a:path w="10087914" h="8738656">
                <a:moveTo>
                  <a:pt x="0" y="0"/>
                </a:moveTo>
                <a:lnTo>
                  <a:pt x="10087915" y="0"/>
                </a:lnTo>
                <a:lnTo>
                  <a:pt x="10087915" y="8738656"/>
                </a:lnTo>
                <a:lnTo>
                  <a:pt x="0" y="8738656"/>
                </a:lnTo>
                <a:lnTo>
                  <a:pt x="0" y="0"/>
                </a:lnTo>
                <a:close/>
              </a:path>
            </a:pathLst>
          </a:custGeom>
          <a:blipFill>
            <a:blip r:embed="rId9"/>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3" name="Freeform 13"/>
          <p:cNvSpPr/>
          <p:nvPr/>
        </p:nvSpPr>
        <p:spPr>
          <a:xfrm rot="6785615">
            <a:off x="13785863" y="-5957590"/>
            <a:ext cx="7931277" cy="82296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4" name="Freeform 14"/>
          <p:cNvSpPr/>
          <p:nvPr/>
        </p:nvSpPr>
        <p:spPr>
          <a:xfrm>
            <a:off x="4390758" y="1383897"/>
            <a:ext cx="2457866" cy="1106040"/>
          </a:xfrm>
          <a:custGeom>
            <a:avLst/>
            <a:gdLst/>
            <a:ahLst/>
            <a:cxnLst/>
            <a:rect l="l" t="t" r="r" b="b"/>
            <a:pathLst>
              <a:path w="2457866" h="1106040">
                <a:moveTo>
                  <a:pt x="0" y="0"/>
                </a:moveTo>
                <a:lnTo>
                  <a:pt x="2457867" y="0"/>
                </a:lnTo>
                <a:lnTo>
                  <a:pt x="2457867" y="1106040"/>
                </a:lnTo>
                <a:lnTo>
                  <a:pt x="0" y="1106040"/>
                </a:lnTo>
                <a:lnTo>
                  <a:pt x="0" y="0"/>
                </a:lnTo>
                <a:close/>
              </a:path>
            </a:pathLst>
          </a:custGeom>
          <a:blipFill>
            <a:blip r:embed="rId10"/>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414A7E8-82D6-9348-A2A1-959C2911037A}"/>
              </a:ext>
            </a:extLst>
          </p:cNvPr>
          <p:cNvGrpSpPr/>
          <p:nvPr/>
        </p:nvGrpSpPr>
        <p:grpSpPr>
          <a:xfrm>
            <a:off x="2489569" y="3293779"/>
            <a:ext cx="5498518" cy="3592340"/>
            <a:chOff x="2392692" y="2421368"/>
            <a:chExt cx="6196584" cy="3592340"/>
          </a:xfrm>
        </p:grpSpPr>
        <p:sp>
          <p:nvSpPr>
            <p:cNvPr id="8" name="TextBox 8"/>
            <p:cNvSpPr txBox="1"/>
            <p:nvPr/>
          </p:nvSpPr>
          <p:spPr>
            <a:xfrm>
              <a:off x="3218099" y="2421368"/>
              <a:ext cx="4800237" cy="1456681"/>
            </a:xfrm>
            <a:prstGeom prst="rect">
              <a:avLst/>
            </a:prstGeom>
          </p:spPr>
          <p:txBody>
            <a:bodyPr lIns="0" tIns="0" rIns="0" bIns="0" rtlCol="0" anchor="t">
              <a:spAutoFit/>
            </a:bodyPr>
            <a:lstStyle/>
            <a:p>
              <a:pPr marL="0" lvl="0" indent="0" algn="ctr">
                <a:lnSpc>
                  <a:spcPct val="150000"/>
                </a:lnSpc>
                <a:spcBef>
                  <a:spcPct val="0"/>
                </a:spcBef>
              </a:pPr>
              <a:r>
                <a:rPr lang="vi-VN" sz="7200" b="1" spc="141" dirty="0">
                  <a:solidFill>
                    <a:srgbClr val="2D2A29"/>
                  </a:solidFill>
                  <a:latin typeface="Arial" panose="020B0604020202020204" pitchFamily="34" charset="0"/>
                  <a:cs typeface="Arial" panose="020B0604020202020204" pitchFamily="34" charset="0"/>
                </a:rPr>
                <a:t>PHẦN 4</a:t>
              </a:r>
              <a:endParaRPr lang="en-US" sz="7200" b="1" spc="141" dirty="0">
                <a:solidFill>
                  <a:srgbClr val="2D2A29"/>
                </a:solidFill>
                <a:latin typeface="Arial" panose="020B0604020202020204" pitchFamily="34" charset="0"/>
                <a:cs typeface="Arial" panose="020B0604020202020204" pitchFamily="34" charset="0"/>
              </a:endParaRPr>
            </a:p>
          </p:txBody>
        </p:sp>
        <p:sp>
          <p:nvSpPr>
            <p:cNvPr id="15" name="AutoShape 15"/>
            <p:cNvSpPr/>
            <p:nvPr/>
          </p:nvSpPr>
          <p:spPr>
            <a:xfrm>
              <a:off x="3218099" y="4381500"/>
              <a:ext cx="4679962" cy="0"/>
            </a:xfrm>
            <a:prstGeom prst="line">
              <a:avLst/>
            </a:prstGeom>
            <a:ln w="38100" cap="flat">
              <a:solidFill>
                <a:srgbClr val="000000"/>
              </a:solidFill>
              <a:prstDash val="solid"/>
              <a:headEnd type="none" w="sm" len="sm"/>
              <a:tailEnd type="none" w="sm" len="sm"/>
            </a:ln>
          </p:spPr>
          <p:txBody>
            <a:bodyPr/>
            <a:lstStyle/>
            <a:p>
              <a:endParaRPr lang="vi-VN">
                <a:latin typeface="Arial" panose="020B0604020202020204" pitchFamily="34" charset="0"/>
                <a:cs typeface="Arial" panose="020B0604020202020204" pitchFamily="34" charset="0"/>
              </a:endParaRPr>
            </a:p>
          </p:txBody>
        </p:sp>
        <p:sp>
          <p:nvSpPr>
            <p:cNvPr id="18" name="TextBox 8">
              <a:extLst>
                <a:ext uri="{FF2B5EF4-FFF2-40B4-BE49-F238E27FC236}">
                  <a16:creationId xmlns:a16="http://schemas.microsoft.com/office/drawing/2014/main" id="{24923A71-A8E2-E63A-4706-30EC0DA1AA12}"/>
                </a:ext>
              </a:extLst>
            </p:cNvPr>
            <p:cNvSpPr txBox="1"/>
            <p:nvPr/>
          </p:nvSpPr>
          <p:spPr>
            <a:xfrm>
              <a:off x="2392692" y="4678471"/>
              <a:ext cx="6196584" cy="1335237"/>
            </a:xfrm>
            <a:prstGeom prst="rect">
              <a:avLst/>
            </a:prstGeom>
          </p:spPr>
          <p:txBody>
            <a:bodyPr wrap="square" lIns="0" tIns="0" rIns="0" bIns="0" rtlCol="0" anchor="t">
              <a:spAutoFit/>
            </a:bodyPr>
            <a:lstStyle/>
            <a:p>
              <a:pPr marL="0" lvl="0" indent="0" algn="ctr">
                <a:lnSpc>
                  <a:spcPct val="150000"/>
                </a:lnSpc>
                <a:spcBef>
                  <a:spcPct val="0"/>
                </a:spcBef>
              </a:pPr>
              <a:r>
                <a:rPr lang="vi-VN" sz="6600" b="1" spc="141" dirty="0">
                  <a:solidFill>
                    <a:srgbClr val="2D2A29"/>
                  </a:solidFill>
                  <a:latin typeface="Arial" panose="020B0604020202020204" pitchFamily="34" charset="0"/>
                  <a:cs typeface="Arial" panose="020B0604020202020204" pitchFamily="34" charset="0"/>
                </a:rPr>
                <a:t>VẬN DỤNG</a:t>
              </a:r>
            </a:p>
          </p:txBody>
        </p:sp>
      </p:grpSp>
    </p:spTree>
    <p:extLst>
      <p:ext uri="{BB962C8B-B14F-4D97-AF65-F5344CB8AC3E}">
        <p14:creationId xmlns:p14="http://schemas.microsoft.com/office/powerpoint/2010/main" val="256399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grpSp>
        <p:nvGrpSpPr>
          <p:cNvPr id="3" name="Group 3"/>
          <p:cNvGrpSpPr>
            <a:grpSpLocks noChangeAspect="1"/>
          </p:cNvGrpSpPr>
          <p:nvPr/>
        </p:nvGrpSpPr>
        <p:grpSpPr>
          <a:xfrm>
            <a:off x="13567166" y="-473709"/>
            <a:ext cx="8190293" cy="12174052"/>
            <a:chOff x="0" y="0"/>
            <a:chExt cx="3175000" cy="4719320"/>
          </a:xfrm>
        </p:grpSpPr>
        <p:sp>
          <p:nvSpPr>
            <p:cNvPr id="4" name="Freeform 4"/>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3"/>
              <a:stretch>
                <a:fillRect l="-22012" r="-22012"/>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vi-VN">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8328019-C2F5-3B3C-F6B2-C3B2358AACE6}"/>
              </a:ext>
            </a:extLst>
          </p:cNvPr>
          <p:cNvGrpSpPr/>
          <p:nvPr/>
        </p:nvGrpSpPr>
        <p:grpSpPr>
          <a:xfrm>
            <a:off x="2579321" y="855751"/>
            <a:ext cx="7835357" cy="8575500"/>
            <a:chOff x="2579321" y="855751"/>
            <a:chExt cx="7835357" cy="8575500"/>
          </a:xfrm>
        </p:grpSpPr>
        <p:sp>
          <p:nvSpPr>
            <p:cNvPr id="6" name="Freeform 6"/>
            <p:cNvSpPr/>
            <p:nvPr/>
          </p:nvSpPr>
          <p:spPr>
            <a:xfrm rot="-4290893">
              <a:off x="2273483" y="1429237"/>
              <a:ext cx="8575500" cy="7428527"/>
            </a:xfrm>
            <a:custGeom>
              <a:avLst/>
              <a:gdLst/>
              <a:ahLst/>
              <a:cxnLst/>
              <a:rect l="l" t="t" r="r" b="b"/>
              <a:pathLst>
                <a:path w="8575500" h="7428527">
                  <a:moveTo>
                    <a:pt x="0" y="0"/>
                  </a:moveTo>
                  <a:lnTo>
                    <a:pt x="8575500" y="0"/>
                  </a:lnTo>
                  <a:lnTo>
                    <a:pt x="8575500" y="7428526"/>
                  </a:lnTo>
                  <a:lnTo>
                    <a:pt x="0" y="7428526"/>
                  </a:lnTo>
                  <a:lnTo>
                    <a:pt x="0" y="0"/>
                  </a:lnTo>
                  <a:close/>
                </a:path>
              </a:pathLst>
            </a:custGeom>
            <a:blipFill>
              <a:blip r:embed="rId5"/>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7" name="Freeform 7"/>
            <p:cNvSpPr/>
            <p:nvPr/>
          </p:nvSpPr>
          <p:spPr>
            <a:xfrm>
              <a:off x="2579321" y="1496790"/>
              <a:ext cx="7835357" cy="7293420"/>
            </a:xfrm>
            <a:custGeom>
              <a:avLst/>
              <a:gdLst/>
              <a:ahLst/>
              <a:cxnLst/>
              <a:rect l="l" t="t" r="r" b="b"/>
              <a:pathLst>
                <a:path w="7366462" h="7293420">
                  <a:moveTo>
                    <a:pt x="0" y="0"/>
                  </a:moveTo>
                  <a:lnTo>
                    <a:pt x="7366462" y="0"/>
                  </a:lnTo>
                  <a:lnTo>
                    <a:pt x="7366462" y="7293421"/>
                  </a:lnTo>
                  <a:lnTo>
                    <a:pt x="0" y="7293421"/>
                  </a:lnTo>
                  <a:lnTo>
                    <a:pt x="0" y="0"/>
                  </a:lnTo>
                  <a:close/>
                </a:path>
              </a:pathLst>
            </a:custGeom>
            <a:blipFill>
              <a:blip r:embed="rId6"/>
              <a:stretch>
                <a:fillRect l="-3502" t="-6214" r="-1789"/>
              </a:stretch>
            </a:blipFill>
          </p:spPr>
          <p:txBody>
            <a:bodyPr bIns="252000" anchor="ctr"/>
            <a:lstStyle/>
            <a:p>
              <a:pPr algn="ctr">
                <a:lnSpc>
                  <a:spcPct val="150000"/>
                </a:lnSpc>
              </a:pPr>
              <a:r>
                <a:rPr lang="vi-VN" sz="4400" i="1" dirty="0">
                  <a:solidFill>
                    <a:srgbClr val="000000"/>
                  </a:solidFill>
                  <a:effectLst/>
                  <a:latin typeface="Arial" panose="020B0604020202020204" pitchFamily="34" charset="0"/>
                  <a:cs typeface="Arial" panose="020B0604020202020204" pitchFamily="34" charset="0"/>
                </a:rPr>
                <a:t>Thực hiện một số sản phẩm có tính trang trí ứng dụng trong cuộc sống bằng nghệ thuật trổ giấy thủ công sử dụng trang trí phòng khách, phòng ngủ, phòng ăn.</a:t>
              </a:r>
              <a:endParaRPr lang="vi-VN" sz="4400" dirty="0">
                <a:effectLst/>
                <a:latin typeface="Arial" panose="020B0604020202020204" pitchFamily="34" charset="0"/>
                <a:cs typeface="Arial" panose="020B0604020202020204" pitchFamily="34" charset="0"/>
              </a:endParaRPr>
            </a:p>
          </p:txBody>
        </p:sp>
      </p:grpSp>
      <p:sp>
        <p:nvSpPr>
          <p:cNvPr id="11" name="Freeform 11"/>
          <p:cNvSpPr/>
          <p:nvPr/>
        </p:nvSpPr>
        <p:spPr>
          <a:xfrm>
            <a:off x="-1037551" y="-1405135"/>
            <a:ext cx="3394240" cy="3424201"/>
          </a:xfrm>
          <a:custGeom>
            <a:avLst/>
            <a:gdLst/>
            <a:ahLst/>
            <a:cxnLst/>
            <a:rect l="l" t="t" r="r" b="b"/>
            <a:pathLst>
              <a:path w="3394240" h="3424201">
                <a:moveTo>
                  <a:pt x="0" y="0"/>
                </a:moveTo>
                <a:lnTo>
                  <a:pt x="3394239" y="0"/>
                </a:lnTo>
                <a:lnTo>
                  <a:pt x="3394239" y="3424201"/>
                </a:lnTo>
                <a:lnTo>
                  <a:pt x="0" y="3424201"/>
                </a:lnTo>
                <a:lnTo>
                  <a:pt x="0" y="0"/>
                </a:lnTo>
                <a:close/>
              </a:path>
            </a:pathLst>
          </a:custGeom>
          <a:blipFill>
            <a:blip r:embed="rId7"/>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2" name="Freeform 12"/>
          <p:cNvSpPr/>
          <p:nvPr/>
        </p:nvSpPr>
        <p:spPr>
          <a:xfrm>
            <a:off x="11448794" y="8276142"/>
            <a:ext cx="3394240" cy="3424201"/>
          </a:xfrm>
          <a:custGeom>
            <a:avLst/>
            <a:gdLst/>
            <a:ahLst/>
            <a:cxnLst/>
            <a:rect l="l" t="t" r="r" b="b"/>
            <a:pathLst>
              <a:path w="3394240" h="3424201">
                <a:moveTo>
                  <a:pt x="0" y="0"/>
                </a:moveTo>
                <a:lnTo>
                  <a:pt x="3394239" y="0"/>
                </a:lnTo>
                <a:lnTo>
                  <a:pt x="3394239" y="3424201"/>
                </a:lnTo>
                <a:lnTo>
                  <a:pt x="0" y="3424201"/>
                </a:lnTo>
                <a:lnTo>
                  <a:pt x="0" y="0"/>
                </a:lnTo>
                <a:close/>
              </a:path>
            </a:pathLst>
          </a:custGeom>
          <a:blipFill>
            <a:blip r:embed="rId7"/>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14" name="Group 10">
            <a:extLst>
              <a:ext uri="{FF2B5EF4-FFF2-40B4-BE49-F238E27FC236}">
                <a16:creationId xmlns:a16="http://schemas.microsoft.com/office/drawing/2014/main" id="{28A63E18-ACF4-B8AB-AE3B-04A9839BB064}"/>
              </a:ext>
            </a:extLst>
          </p:cNvPr>
          <p:cNvGrpSpPr>
            <a:grpSpLocks noChangeAspect="1"/>
          </p:cNvGrpSpPr>
          <p:nvPr/>
        </p:nvGrpSpPr>
        <p:grpSpPr>
          <a:xfrm>
            <a:off x="12343515" y="3887690"/>
            <a:ext cx="6100552" cy="6100552"/>
            <a:chOff x="0" y="0"/>
            <a:chExt cx="19050000" cy="19050000"/>
          </a:xfrm>
        </p:grpSpPr>
        <p:sp>
          <p:nvSpPr>
            <p:cNvPr id="15" name="Freeform 11">
              <a:extLst>
                <a:ext uri="{FF2B5EF4-FFF2-40B4-BE49-F238E27FC236}">
                  <a16:creationId xmlns:a16="http://schemas.microsoft.com/office/drawing/2014/main" id="{95352198-AA4D-CD2E-226B-BAB9EFF5B877}"/>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8"/>
              <a:stretch>
                <a:fillRect l="223" t="-2747" r="223" b="-2747"/>
              </a:stretch>
            </a:blipFill>
          </p:spPr>
          <p:txBody>
            <a:bodyPr/>
            <a:lstStyle/>
            <a:p>
              <a:endParaRPr lang="vi-VN"/>
            </a:p>
          </p:txBody>
        </p:sp>
        <p:sp>
          <p:nvSpPr>
            <p:cNvPr id="16" name="Freeform 12">
              <a:extLst>
                <a:ext uri="{FF2B5EF4-FFF2-40B4-BE49-F238E27FC236}">
                  <a16:creationId xmlns:a16="http://schemas.microsoft.com/office/drawing/2014/main" id="{DC09A70C-DC33-8ABD-F475-8C3C090B8C95}"/>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9"/>
              <a:stretch>
                <a:fillRect/>
              </a:stretch>
            </a:blipFill>
          </p:spPr>
          <p:txBody>
            <a:bodyPr/>
            <a:lstStyle/>
            <a:p>
              <a:endParaRPr lang="vi-VN"/>
            </a:p>
          </p:txBody>
        </p:sp>
      </p:grpSp>
    </p:spTree>
    <p:extLst>
      <p:ext uri="{BB962C8B-B14F-4D97-AF65-F5344CB8AC3E}">
        <p14:creationId xmlns:p14="http://schemas.microsoft.com/office/powerpoint/2010/main" val="26928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0"/>
            <a:ext cx="18288000" cy="1676400"/>
          </a:xfrm>
          <a:prstGeom prst="rect">
            <a:avLst/>
          </a:prstGeom>
          <a:blipFill>
            <a:blip r:embed="rId2"/>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000" b="1" dirty="0">
                <a:solidFill>
                  <a:srgbClr val="000000"/>
                </a:solidFill>
                <a:effectLst/>
                <a:latin typeface="Arial" panose="020B0604020202020204" pitchFamily="34" charset="0"/>
                <a:cs typeface="Arial" panose="020B0604020202020204" pitchFamily="34" charset="0"/>
              </a:rPr>
              <a:t>Quan sát </a:t>
            </a:r>
            <a:r>
              <a:rPr lang="vi-VN" sz="4000" b="1" dirty="0">
                <a:solidFill>
                  <a:srgbClr val="000000"/>
                </a:solidFill>
                <a:latin typeface="Arial" panose="020B0604020202020204" pitchFamily="34" charset="0"/>
                <a:cs typeface="Arial" panose="020B0604020202020204" pitchFamily="34" charset="0"/>
              </a:rPr>
              <a:t>video về tính ứng dụng của </a:t>
            </a:r>
            <a:r>
              <a:rPr lang="vi-VN" sz="4000" b="1" dirty="0">
                <a:solidFill>
                  <a:srgbClr val="000000"/>
                </a:solidFill>
                <a:effectLst/>
                <a:latin typeface="Arial" panose="020B0604020202020204" pitchFamily="34" charset="0"/>
                <a:cs typeface="Arial" panose="020B0604020202020204" pitchFamily="34" charset="0"/>
              </a:rPr>
              <a:t>nghệ thuật trổ giấy ở Việt Nam</a:t>
            </a:r>
            <a:endParaRPr lang="vi-VN" sz="4000" b="1" dirty="0">
              <a:effectLst/>
              <a:latin typeface="Arial" panose="020B0604020202020204" pitchFamily="34" charset="0"/>
              <a:cs typeface="Arial" panose="020B0604020202020204" pitchFamily="34" charset="0"/>
            </a:endParaRPr>
          </a:p>
        </p:txBody>
      </p:sp>
      <p:sp>
        <p:nvSpPr>
          <p:cNvPr id="3" name="Freeform 69">
            <a:extLst>
              <a:ext uri="{FF2B5EF4-FFF2-40B4-BE49-F238E27FC236}">
                <a16:creationId xmlns:a16="http://schemas.microsoft.com/office/drawing/2014/main" id="{71D53B4A-E7E2-1D77-113B-F5C55078DEDD}"/>
              </a:ext>
            </a:extLst>
          </p:cNvPr>
          <p:cNvSpPr/>
          <p:nvPr/>
        </p:nvSpPr>
        <p:spPr>
          <a:xfrm flipH="1">
            <a:off x="228600" y="5143500"/>
            <a:ext cx="5175894" cy="5288269"/>
          </a:xfrm>
          <a:custGeom>
            <a:avLst/>
            <a:gdLst/>
            <a:ahLst/>
            <a:cxnLst/>
            <a:rect l="l" t="t" r="r" b="b"/>
            <a:pathLst>
              <a:path w="1354484" h="1383891">
                <a:moveTo>
                  <a:pt x="0" y="0"/>
                </a:moveTo>
                <a:lnTo>
                  <a:pt x="1354484" y="0"/>
                </a:lnTo>
                <a:lnTo>
                  <a:pt x="1354484" y="1383892"/>
                </a:lnTo>
                <a:lnTo>
                  <a:pt x="0" y="1383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33269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0" y="0"/>
            <a:ext cx="18288000" cy="1676400"/>
          </a:xfrm>
          <a:prstGeom prst="rect">
            <a:avLst/>
          </a:prstGeom>
          <a:blipFill>
            <a:blip r:embed="rId6"/>
            <a:stretch>
              <a:fillRect l="-14677" t="-50658" r="-61595" b="-39559"/>
            </a:stretch>
          </a:blipFill>
          <a:effectLst>
            <a:outerShdw blurRad="50800" dist="38100" dir="5400000" algn="t" rotWithShape="0">
              <a:prstClr val="black">
                <a:alpha val="40000"/>
              </a:prstClr>
            </a:outerShdw>
          </a:effectLst>
        </p:spPr>
        <p:txBody>
          <a:bodyPr bIns="108000" anchor="ctr"/>
          <a:lstStyle/>
          <a:p>
            <a:pPr algn="ctr">
              <a:lnSpc>
                <a:spcPct val="114000"/>
              </a:lnSpc>
            </a:pPr>
            <a:r>
              <a:rPr lang="vi-VN" sz="4800" b="1" dirty="0">
                <a:solidFill>
                  <a:srgbClr val="000000"/>
                </a:solidFill>
                <a:effectLst/>
                <a:latin typeface="Arial" panose="020B0604020202020204" pitchFamily="34" charset="0"/>
                <a:cs typeface="Arial" panose="020B0604020202020204" pitchFamily="34" charset="0"/>
              </a:rPr>
              <a:t>Tham khảo video thực hiện sản phẩm nghệ thuật trổ giấy</a:t>
            </a:r>
            <a:endParaRPr lang="vi-VN" sz="4800" b="1" dirty="0">
              <a:effectLst/>
              <a:latin typeface="Arial" panose="020B0604020202020204" pitchFamily="34" charset="0"/>
              <a:cs typeface="Arial" panose="020B0604020202020204" pitchFamily="34" charset="0"/>
            </a:endParaRPr>
          </a:p>
        </p:txBody>
      </p:sp>
      <p:pic>
        <p:nvPicPr>
          <p:cNvPr id="2" name="Trang trí ứng dụng _ Nghệ thuật trổ giấy">
            <a:hlinkClick r:id="" action="ppaction://media"/>
            <a:extLst>
              <a:ext uri="{FF2B5EF4-FFF2-40B4-BE49-F238E27FC236}">
                <a16:creationId xmlns:a16="http://schemas.microsoft.com/office/drawing/2014/main" id="{22D80701-B443-1293-3765-68038056CC9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47800" y="2171700"/>
            <a:ext cx="5715000" cy="7620000"/>
          </a:xfrm>
          <a:prstGeom prst="rect">
            <a:avLst/>
          </a:prstGeom>
        </p:spPr>
      </p:pic>
      <p:pic>
        <p:nvPicPr>
          <p:cNvPr id="3" name="yt1s.com - Đô Thị Nổi  Trổ Giấy 3D_360p">
            <a:hlinkClick r:id="" action="ppaction://media"/>
            <a:extLst>
              <a:ext uri="{FF2B5EF4-FFF2-40B4-BE49-F238E27FC236}">
                <a16:creationId xmlns:a16="http://schemas.microsoft.com/office/drawing/2014/main" id="{484E14EB-4A6A-C101-C22B-291732E5E554}"/>
              </a:ext>
            </a:extLst>
          </p:cNvPr>
          <p:cNvPicPr>
            <a:picLocks noChangeAspect="1"/>
          </p:cNvPicPr>
          <p:nvPr>
            <a:videoFile r:link="rId3"/>
            <p:extLst>
              <p:ext uri="{DAA4B4D4-6D71-4841-9C94-3DE7FCFB9230}">
                <p14:media xmlns:p14="http://schemas.microsoft.com/office/powerpoint/2010/main" r:embed="rId4">
                  <p14:trim st="4624"/>
                </p14:media>
              </p:ext>
            </p:extLst>
          </p:nvPr>
        </p:nvPicPr>
        <p:blipFill>
          <a:blip r:embed="rId8"/>
          <a:stretch>
            <a:fillRect/>
          </a:stretch>
        </p:blipFill>
        <p:spPr>
          <a:xfrm>
            <a:off x="7620000" y="2171700"/>
            <a:ext cx="9313969" cy="7620000"/>
          </a:xfrm>
          <a:prstGeom prst="rect">
            <a:avLst/>
          </a:prstGeom>
        </p:spPr>
      </p:pic>
    </p:spTree>
    <p:extLst>
      <p:ext uri="{BB962C8B-B14F-4D97-AF65-F5344CB8AC3E}">
        <p14:creationId xmlns:p14="http://schemas.microsoft.com/office/powerpoint/2010/main" val="158515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301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85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video fullScrn="1">
              <p:cMediaNode vol="80000">
                <p:cTn id="32" fill="hold" display="0">
                  <p:stCondLst>
                    <p:cond delay="indefinite"/>
                  </p:stCondLst>
                </p:cTn>
                <p:tgtEl>
                  <p:spTgt spid="3"/>
                </p:tgtEl>
              </p:cMediaNode>
            </p:vide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4476816">
            <a:off x="13040940" y="3986124"/>
            <a:ext cx="9773960" cy="11481892"/>
          </a:xfrm>
          <a:custGeom>
            <a:avLst/>
            <a:gdLst/>
            <a:ahLst/>
            <a:cxnLst/>
            <a:rect l="l" t="t" r="r" b="b"/>
            <a:pathLst>
              <a:path w="9773960" h="11481892">
                <a:moveTo>
                  <a:pt x="0" y="0"/>
                </a:moveTo>
                <a:lnTo>
                  <a:pt x="9773960" y="0"/>
                </a:lnTo>
                <a:lnTo>
                  <a:pt x="9773960" y="11481891"/>
                </a:lnTo>
                <a:lnTo>
                  <a:pt x="0" y="11481891"/>
                </a:lnTo>
                <a:lnTo>
                  <a:pt x="0" y="0"/>
                </a:lnTo>
                <a:close/>
              </a:path>
            </a:pathLst>
          </a:custGeom>
          <a:blipFill>
            <a:blip r:embed="rId2"/>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3" name="Freeform 3"/>
          <p:cNvSpPr/>
          <p:nvPr/>
        </p:nvSpPr>
        <p:spPr>
          <a:xfrm rot="-105043">
            <a:off x="-8340022" y="-445394"/>
            <a:ext cx="11137607" cy="11556531"/>
          </a:xfrm>
          <a:custGeom>
            <a:avLst/>
            <a:gdLst/>
            <a:ahLst/>
            <a:cxnLst/>
            <a:rect l="l" t="t" r="r" b="b"/>
            <a:pathLst>
              <a:path w="11137607" h="11556531">
                <a:moveTo>
                  <a:pt x="0" y="0"/>
                </a:moveTo>
                <a:lnTo>
                  <a:pt x="11137607" y="0"/>
                </a:lnTo>
                <a:lnTo>
                  <a:pt x="11137607" y="11556532"/>
                </a:lnTo>
                <a:lnTo>
                  <a:pt x="0" y="11556532"/>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4" name="TextBox 4"/>
          <p:cNvSpPr txBox="1"/>
          <p:nvPr/>
        </p:nvSpPr>
        <p:spPr>
          <a:xfrm>
            <a:off x="3586226" y="982273"/>
            <a:ext cx="9982217" cy="1164037"/>
          </a:xfrm>
          <a:prstGeom prst="rect">
            <a:avLst/>
          </a:prstGeom>
        </p:spPr>
        <p:txBody>
          <a:bodyPr wrap="square" lIns="0" tIns="0" rIns="0" bIns="0" rtlCol="0" anchor="t">
            <a:spAutoFit/>
          </a:bodyPr>
          <a:lstStyle/>
          <a:p>
            <a:pPr marL="0" lvl="0" indent="0">
              <a:lnSpc>
                <a:spcPts val="10055"/>
              </a:lnSpc>
              <a:spcBef>
                <a:spcPct val="0"/>
              </a:spcBef>
            </a:pPr>
            <a:r>
              <a:rPr lang="vi-VN" sz="6600" b="1" spc="91" dirty="0">
                <a:solidFill>
                  <a:srgbClr val="2D2A29"/>
                </a:solidFill>
                <a:latin typeface="Arial" panose="020B0604020202020204" pitchFamily="34" charset="0"/>
                <a:cs typeface="Arial" panose="020B0604020202020204" pitchFamily="34" charset="0"/>
              </a:rPr>
              <a:t>HƯỚNG DẪN VỀ NHÀ</a:t>
            </a:r>
            <a:endParaRPr lang="en-US" sz="6600" b="1" spc="91" dirty="0">
              <a:solidFill>
                <a:srgbClr val="2D2A29"/>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04F9E91-6C93-EA70-3D84-4DAEC3CF792A}"/>
              </a:ext>
            </a:extLst>
          </p:cNvPr>
          <p:cNvGrpSpPr/>
          <p:nvPr/>
        </p:nvGrpSpPr>
        <p:grpSpPr>
          <a:xfrm>
            <a:off x="3482569" y="7366060"/>
            <a:ext cx="11839932" cy="1756603"/>
            <a:chOff x="3482569" y="7366060"/>
            <a:chExt cx="11839932" cy="1756603"/>
          </a:xfrm>
        </p:grpSpPr>
        <p:sp>
          <p:nvSpPr>
            <p:cNvPr id="9" name="Freeform 9"/>
            <p:cNvSpPr/>
            <p:nvPr/>
          </p:nvSpPr>
          <p:spPr>
            <a:xfrm>
              <a:off x="3482569" y="7366060"/>
              <a:ext cx="1307048" cy="1756603"/>
            </a:xfrm>
            <a:custGeom>
              <a:avLst/>
              <a:gdLst/>
              <a:ahLst/>
              <a:cxnLst/>
              <a:rect l="l" t="t" r="r" b="b"/>
              <a:pathLst>
                <a:path w="1307048" h="1756603">
                  <a:moveTo>
                    <a:pt x="0" y="0"/>
                  </a:moveTo>
                  <a:lnTo>
                    <a:pt x="1307048" y="0"/>
                  </a:lnTo>
                  <a:lnTo>
                    <a:pt x="1307048" y="1756603"/>
                  </a:lnTo>
                  <a:lnTo>
                    <a:pt x="0" y="1756603"/>
                  </a:lnTo>
                  <a:lnTo>
                    <a:pt x="0" y="0"/>
                  </a:lnTo>
                  <a:close/>
                </a:path>
              </a:pathLst>
            </a:custGeom>
            <a:blipFill>
              <a:blip r:embed="rId4">
                <a:extLst>
                  <a:ext uri="{96DAC541-7B7A-43D3-8B79-37D633B846F1}">
                    <asvg:svgBlip xmlns:asvg="http://schemas.microsoft.com/office/drawing/2016/SVG/main" r:embed="rId5"/>
                  </a:ext>
                </a:extLst>
              </a:blip>
              <a:stretch>
                <a:fillRect r="-36522" b="-80995"/>
              </a:stretch>
            </a:blipFill>
            <a:ln cap="sq">
              <a:noFill/>
              <a:prstDash val="solid"/>
              <a:miter/>
            </a:ln>
          </p:spPr>
          <p:txBody>
            <a:bodyPr lIns="252000" anchor="ctr"/>
            <a:lstStyle/>
            <a:p>
              <a:pPr algn="ctr"/>
              <a:r>
                <a:rPr lang="vi-VN" sz="9600" b="1" dirty="0">
                  <a:solidFill>
                    <a:schemeClr val="bg1"/>
                  </a:solidFill>
                  <a:latin typeface="Arial" panose="020B0604020202020204" pitchFamily="34" charset="0"/>
                  <a:cs typeface="Arial" panose="020B0604020202020204" pitchFamily="34" charset="0"/>
                </a:rPr>
                <a:t>3</a:t>
              </a:r>
            </a:p>
          </p:txBody>
        </p:sp>
        <p:sp>
          <p:nvSpPr>
            <p:cNvPr id="11" name="TextBox 11"/>
            <p:cNvSpPr txBox="1"/>
            <p:nvPr/>
          </p:nvSpPr>
          <p:spPr>
            <a:xfrm>
              <a:off x="5077876" y="7414645"/>
              <a:ext cx="10244625" cy="1559338"/>
            </a:xfrm>
            <a:prstGeom prst="rect">
              <a:avLst/>
            </a:prstGeom>
          </p:spPr>
          <p:txBody>
            <a:bodyPr wrap="square" lIns="0" tIns="0" rIns="0" bIns="0" rtlCol="0" anchor="t">
              <a:spAutoFit/>
            </a:bodyPr>
            <a:lstStyle/>
            <a:p>
              <a:pPr algn="just">
                <a:lnSpc>
                  <a:spcPct val="150000"/>
                </a:lnSpc>
              </a:pPr>
              <a:r>
                <a:rPr lang="vi-VN" sz="3600" dirty="0">
                  <a:effectLst/>
                  <a:latin typeface="Arial" panose="020B0604020202020204" pitchFamily="34" charset="0"/>
                  <a:cs typeface="Arial" panose="020B0604020202020204" pitchFamily="34" charset="0"/>
                </a:rPr>
                <a:t>Đọc và tìm hiểu trước nội dung </a:t>
              </a:r>
              <a:r>
                <a:rPr lang="vi-VN" sz="3600" i="1" dirty="0">
                  <a:effectLst/>
                  <a:latin typeface="Arial" panose="020B0604020202020204" pitchFamily="34" charset="0"/>
                  <a:cs typeface="Arial" panose="020B0604020202020204" pitchFamily="34" charset="0"/>
                </a:rPr>
                <a:t>Bài 11 – Phương tiện giao thông công cộng trong sáng tạo mĩ thuật</a:t>
              </a:r>
              <a:r>
                <a:rPr lang="vi-VN" sz="3600" dirty="0">
                  <a:effectLst/>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DDDC8675-7843-595A-3D65-9D26385ECCAF}"/>
              </a:ext>
            </a:extLst>
          </p:cNvPr>
          <p:cNvGrpSpPr/>
          <p:nvPr/>
        </p:nvGrpSpPr>
        <p:grpSpPr>
          <a:xfrm>
            <a:off x="3361032" y="4998100"/>
            <a:ext cx="10189648" cy="1756603"/>
            <a:chOff x="3361032" y="4998100"/>
            <a:chExt cx="10189648" cy="1756603"/>
          </a:xfrm>
        </p:grpSpPr>
        <p:sp>
          <p:nvSpPr>
            <p:cNvPr id="7" name="TextBox 7"/>
            <p:cNvSpPr txBox="1"/>
            <p:nvPr/>
          </p:nvSpPr>
          <p:spPr>
            <a:xfrm>
              <a:off x="5005299" y="5101061"/>
              <a:ext cx="8545381" cy="1559338"/>
            </a:xfrm>
            <a:prstGeom prst="rect">
              <a:avLst/>
            </a:prstGeom>
          </p:spPr>
          <p:txBody>
            <a:bodyPr wrap="square" lIns="0" tIns="0" rIns="0" bIns="0" rtlCol="0" anchor="t">
              <a:spAutoFit/>
            </a:bodyPr>
            <a:lstStyle/>
            <a:p>
              <a:pPr algn="just">
                <a:lnSpc>
                  <a:spcPct val="150000"/>
                </a:lnSpc>
              </a:pPr>
              <a:r>
                <a:rPr lang="vi-VN" sz="3600" dirty="0">
                  <a:effectLst/>
                  <a:latin typeface="Arial" panose="020B0604020202020204" pitchFamily="34" charset="0"/>
                  <a:cs typeface="Arial" panose="020B0604020202020204" pitchFamily="34" charset="0"/>
                </a:rPr>
                <a:t>Hoàn thành thiết kế đồ vật trang trí góc học tập theo cách em yêu thích.</a:t>
              </a:r>
            </a:p>
          </p:txBody>
        </p:sp>
        <p:sp>
          <p:nvSpPr>
            <p:cNvPr id="14" name="Freeform 9">
              <a:extLst>
                <a:ext uri="{FF2B5EF4-FFF2-40B4-BE49-F238E27FC236}">
                  <a16:creationId xmlns:a16="http://schemas.microsoft.com/office/drawing/2014/main" id="{534578B4-AFB0-23EB-9839-14A991337023}"/>
                </a:ext>
              </a:extLst>
            </p:cNvPr>
            <p:cNvSpPr/>
            <p:nvPr/>
          </p:nvSpPr>
          <p:spPr>
            <a:xfrm>
              <a:off x="3361032" y="4998100"/>
              <a:ext cx="1307048" cy="1756603"/>
            </a:xfrm>
            <a:custGeom>
              <a:avLst/>
              <a:gdLst/>
              <a:ahLst/>
              <a:cxnLst/>
              <a:rect l="l" t="t" r="r" b="b"/>
              <a:pathLst>
                <a:path w="1307048" h="1756603">
                  <a:moveTo>
                    <a:pt x="0" y="0"/>
                  </a:moveTo>
                  <a:lnTo>
                    <a:pt x="1307048" y="0"/>
                  </a:lnTo>
                  <a:lnTo>
                    <a:pt x="1307048" y="1756603"/>
                  </a:lnTo>
                  <a:lnTo>
                    <a:pt x="0" y="1756603"/>
                  </a:lnTo>
                  <a:lnTo>
                    <a:pt x="0" y="0"/>
                  </a:lnTo>
                  <a:close/>
                </a:path>
              </a:pathLst>
            </a:custGeom>
            <a:blipFill>
              <a:blip r:embed="rId4">
                <a:extLst>
                  <a:ext uri="{96DAC541-7B7A-43D3-8B79-37D633B846F1}">
                    <asvg:svgBlip xmlns:asvg="http://schemas.microsoft.com/office/drawing/2016/SVG/main" r:embed="rId5"/>
                  </a:ext>
                </a:extLst>
              </a:blip>
              <a:stretch>
                <a:fillRect r="-36522" b="-80995"/>
              </a:stretch>
            </a:blipFill>
            <a:ln cap="sq">
              <a:noFill/>
              <a:prstDash val="solid"/>
              <a:miter/>
            </a:ln>
          </p:spPr>
          <p:txBody>
            <a:bodyPr lIns="252000" anchor="ctr"/>
            <a:lstStyle/>
            <a:p>
              <a:pPr algn="ctr"/>
              <a:r>
                <a:rPr lang="vi-VN" sz="9600" b="1" dirty="0">
                  <a:solidFill>
                    <a:schemeClr val="bg1"/>
                  </a:solidFill>
                  <a:latin typeface="Arial" panose="020B0604020202020204" pitchFamily="34" charset="0"/>
                  <a:cs typeface="Arial" panose="020B0604020202020204" pitchFamily="34" charset="0"/>
                </a:rPr>
                <a:t>2</a:t>
              </a:r>
            </a:p>
          </p:txBody>
        </p:sp>
      </p:grpSp>
      <p:grpSp>
        <p:nvGrpSpPr>
          <p:cNvPr id="2" name="Group 1">
            <a:extLst>
              <a:ext uri="{FF2B5EF4-FFF2-40B4-BE49-F238E27FC236}">
                <a16:creationId xmlns:a16="http://schemas.microsoft.com/office/drawing/2014/main" id="{7A1F42E1-05D1-FA44-D9AB-7F11F54973D4}"/>
              </a:ext>
            </a:extLst>
          </p:cNvPr>
          <p:cNvGrpSpPr/>
          <p:nvPr/>
        </p:nvGrpSpPr>
        <p:grpSpPr>
          <a:xfrm>
            <a:off x="3482569" y="2613715"/>
            <a:ext cx="9431619" cy="1756603"/>
            <a:chOff x="3482569" y="2613715"/>
            <a:chExt cx="9431619" cy="1756603"/>
          </a:xfrm>
        </p:grpSpPr>
        <p:sp>
          <p:nvSpPr>
            <p:cNvPr id="6" name="TextBox 6"/>
            <p:cNvSpPr txBox="1"/>
            <p:nvPr/>
          </p:nvSpPr>
          <p:spPr>
            <a:xfrm>
              <a:off x="5077876" y="2712347"/>
              <a:ext cx="7836312" cy="1559338"/>
            </a:xfrm>
            <a:prstGeom prst="rect">
              <a:avLst/>
            </a:prstGeom>
          </p:spPr>
          <p:txBody>
            <a:bodyPr wrap="square" lIns="0" tIns="0" rIns="0" bIns="0" rtlCol="0" anchor="t">
              <a:spAutoFit/>
            </a:bodyPr>
            <a:lstStyle/>
            <a:p>
              <a:pPr algn="just">
                <a:lnSpc>
                  <a:spcPct val="150000"/>
                </a:lnSpc>
              </a:pPr>
              <a:r>
                <a:rPr lang="vi-VN" sz="3600" dirty="0">
                  <a:effectLst/>
                  <a:latin typeface="Arial" panose="020B0604020202020204" pitchFamily="34" charset="0"/>
                  <a:cs typeface="Arial" panose="020B0604020202020204" pitchFamily="34" charset="0"/>
                </a:rPr>
                <a:t>Sản phẩm mĩ thuật ứng dụng sử dụng nghệ thuật trổ giấy thủ công.</a:t>
              </a:r>
            </a:p>
          </p:txBody>
        </p:sp>
        <p:sp>
          <p:nvSpPr>
            <p:cNvPr id="15" name="Freeform 9">
              <a:extLst>
                <a:ext uri="{FF2B5EF4-FFF2-40B4-BE49-F238E27FC236}">
                  <a16:creationId xmlns:a16="http://schemas.microsoft.com/office/drawing/2014/main" id="{9910A02A-F7AD-A791-BD41-5900BF87D989}"/>
                </a:ext>
              </a:extLst>
            </p:cNvPr>
            <p:cNvSpPr/>
            <p:nvPr/>
          </p:nvSpPr>
          <p:spPr>
            <a:xfrm>
              <a:off x="3482569" y="2613715"/>
              <a:ext cx="1307048" cy="1756603"/>
            </a:xfrm>
            <a:custGeom>
              <a:avLst/>
              <a:gdLst/>
              <a:ahLst/>
              <a:cxnLst/>
              <a:rect l="l" t="t" r="r" b="b"/>
              <a:pathLst>
                <a:path w="1307048" h="1756603">
                  <a:moveTo>
                    <a:pt x="0" y="0"/>
                  </a:moveTo>
                  <a:lnTo>
                    <a:pt x="1307048" y="0"/>
                  </a:lnTo>
                  <a:lnTo>
                    <a:pt x="1307048" y="1756603"/>
                  </a:lnTo>
                  <a:lnTo>
                    <a:pt x="0" y="1756603"/>
                  </a:lnTo>
                  <a:lnTo>
                    <a:pt x="0" y="0"/>
                  </a:lnTo>
                  <a:close/>
                </a:path>
              </a:pathLst>
            </a:custGeom>
            <a:blipFill>
              <a:blip r:embed="rId4">
                <a:extLst>
                  <a:ext uri="{96DAC541-7B7A-43D3-8B79-37D633B846F1}">
                    <asvg:svgBlip xmlns:asvg="http://schemas.microsoft.com/office/drawing/2016/SVG/main" r:embed="rId5"/>
                  </a:ext>
                </a:extLst>
              </a:blip>
              <a:stretch>
                <a:fillRect r="-36522" b="-80995"/>
              </a:stretch>
            </a:blipFill>
            <a:ln cap="sq">
              <a:noFill/>
              <a:prstDash val="solid"/>
              <a:miter/>
            </a:ln>
          </p:spPr>
          <p:txBody>
            <a:bodyPr lIns="252000" anchor="ctr"/>
            <a:lstStyle/>
            <a:p>
              <a:pPr algn="ctr"/>
              <a:r>
                <a:rPr lang="vi-VN" sz="9600" b="1" dirty="0">
                  <a:solidFill>
                    <a:schemeClr val="bg1"/>
                  </a:solidFill>
                  <a:latin typeface="Arial" panose="020B0604020202020204" pitchFamily="34" charset="0"/>
                  <a:cs typeface="Arial" panose="020B0604020202020204" pitchFamily="34" charset="0"/>
                </a:rPr>
                <a:t>1</a:t>
              </a:r>
            </a:p>
          </p:txBody>
        </p:sp>
      </p:grpSp>
      <p:grpSp>
        <p:nvGrpSpPr>
          <p:cNvPr id="16" name="Group 13">
            <a:extLst>
              <a:ext uri="{FF2B5EF4-FFF2-40B4-BE49-F238E27FC236}">
                <a16:creationId xmlns:a16="http://schemas.microsoft.com/office/drawing/2014/main" id="{D342AD27-18A1-B382-3C08-A458F9AFA8E8}"/>
              </a:ext>
            </a:extLst>
          </p:cNvPr>
          <p:cNvGrpSpPr>
            <a:grpSpLocks noChangeAspect="1"/>
          </p:cNvGrpSpPr>
          <p:nvPr/>
        </p:nvGrpSpPr>
        <p:grpSpPr>
          <a:xfrm>
            <a:off x="15011400" y="-661333"/>
            <a:ext cx="4021253" cy="4021253"/>
            <a:chOff x="0" y="0"/>
            <a:chExt cx="19050000" cy="19050000"/>
          </a:xfrm>
        </p:grpSpPr>
        <p:sp>
          <p:nvSpPr>
            <p:cNvPr id="17" name="Freeform 14">
              <a:extLst>
                <a:ext uri="{FF2B5EF4-FFF2-40B4-BE49-F238E27FC236}">
                  <a16:creationId xmlns:a16="http://schemas.microsoft.com/office/drawing/2014/main" id="{5152A467-EBE2-B06C-59CC-FFCA32AAAC8F}"/>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6"/>
              <a:stretch>
                <a:fillRect l="223" t="-20478" r="223" b="-20478"/>
              </a:stretch>
            </a:blipFill>
          </p:spPr>
          <p:txBody>
            <a:bodyPr/>
            <a:lstStyle/>
            <a:p>
              <a:endParaRPr lang="vi-VN"/>
            </a:p>
          </p:txBody>
        </p:sp>
        <p:sp>
          <p:nvSpPr>
            <p:cNvPr id="18" name="Freeform 15">
              <a:extLst>
                <a:ext uri="{FF2B5EF4-FFF2-40B4-BE49-F238E27FC236}">
                  <a16:creationId xmlns:a16="http://schemas.microsoft.com/office/drawing/2014/main" id="{38ECC181-E875-F6AE-28D1-4FFC19D887C1}"/>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7"/>
              <a:stretch>
                <a:fillRect/>
              </a:stretch>
            </a:blipFill>
          </p:spPr>
          <p:txBody>
            <a:bodyPr/>
            <a:lstStyle/>
            <a:p>
              <a:endParaRPr lang="vi-VN"/>
            </a:p>
          </p:txBody>
        </p:sp>
      </p:gr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grpSp>
        <p:nvGrpSpPr>
          <p:cNvPr id="3" name="Group 3"/>
          <p:cNvGrpSpPr>
            <a:grpSpLocks noChangeAspect="1"/>
          </p:cNvGrpSpPr>
          <p:nvPr/>
        </p:nvGrpSpPr>
        <p:grpSpPr>
          <a:xfrm rot="-7951524">
            <a:off x="-3482725" y="8472381"/>
            <a:ext cx="7787037" cy="5682657"/>
            <a:chOff x="0" y="0"/>
            <a:chExt cx="3576320" cy="2609850"/>
          </a:xfrm>
        </p:grpSpPr>
        <p:sp>
          <p:nvSpPr>
            <p:cNvPr id="4" name="Freeform 4"/>
            <p:cNvSpPr/>
            <p:nvPr/>
          </p:nvSpPr>
          <p:spPr>
            <a:xfrm rot="5400000">
              <a:off x="499054" y="-505516"/>
              <a:ext cx="2571750" cy="3581400"/>
            </a:xfrm>
            <a:custGeom>
              <a:avLst/>
              <a:gdLst/>
              <a:ahLst/>
              <a:cxnLst/>
              <a:rect l="l" t="t" r="r" b="b"/>
              <a:pathLst>
                <a:path w="2571750" h="3581400">
                  <a:moveTo>
                    <a:pt x="0" y="3575050"/>
                  </a:moveTo>
                  <a:lnTo>
                    <a:pt x="0" y="6350"/>
                  </a:lnTo>
                  <a:lnTo>
                    <a:pt x="2387600" y="6350"/>
                  </a:lnTo>
                  <a:cubicBezTo>
                    <a:pt x="2387600" y="6350"/>
                    <a:pt x="2419350" y="0"/>
                    <a:pt x="2419350" y="38100"/>
                  </a:cubicBezTo>
                  <a:cubicBezTo>
                    <a:pt x="2419350" y="76200"/>
                    <a:pt x="2444750" y="114300"/>
                    <a:pt x="2444750" y="114300"/>
                  </a:cubicBezTo>
                  <a:lnTo>
                    <a:pt x="2444750" y="152400"/>
                  </a:lnTo>
                  <a:cubicBezTo>
                    <a:pt x="2444750" y="152400"/>
                    <a:pt x="2444750" y="215900"/>
                    <a:pt x="2470150" y="241300"/>
                  </a:cubicBezTo>
                  <a:cubicBezTo>
                    <a:pt x="2495550" y="266700"/>
                    <a:pt x="2508250" y="292100"/>
                    <a:pt x="2508250" y="292100"/>
                  </a:cubicBezTo>
                  <a:lnTo>
                    <a:pt x="2533650" y="368300"/>
                  </a:lnTo>
                  <a:lnTo>
                    <a:pt x="2571750" y="419100"/>
                  </a:lnTo>
                  <a:cubicBezTo>
                    <a:pt x="2571750" y="419100"/>
                    <a:pt x="2571750" y="546100"/>
                    <a:pt x="2571750" y="558800"/>
                  </a:cubicBezTo>
                  <a:cubicBezTo>
                    <a:pt x="2571750" y="571500"/>
                    <a:pt x="2559050" y="673100"/>
                    <a:pt x="2559050" y="673100"/>
                  </a:cubicBezTo>
                  <a:lnTo>
                    <a:pt x="2508250" y="749300"/>
                  </a:lnTo>
                  <a:lnTo>
                    <a:pt x="2495550" y="876300"/>
                  </a:lnTo>
                  <a:lnTo>
                    <a:pt x="2508250" y="977900"/>
                  </a:lnTo>
                  <a:cubicBezTo>
                    <a:pt x="2508250" y="977900"/>
                    <a:pt x="2495550" y="1092200"/>
                    <a:pt x="2482850" y="1130300"/>
                  </a:cubicBezTo>
                  <a:cubicBezTo>
                    <a:pt x="2470150" y="1168400"/>
                    <a:pt x="2495550" y="1219200"/>
                    <a:pt x="2495550" y="1219200"/>
                  </a:cubicBezTo>
                  <a:lnTo>
                    <a:pt x="2482850" y="1371600"/>
                  </a:lnTo>
                  <a:lnTo>
                    <a:pt x="2495550" y="1422400"/>
                  </a:lnTo>
                  <a:cubicBezTo>
                    <a:pt x="2495550" y="1422400"/>
                    <a:pt x="2520950" y="1485900"/>
                    <a:pt x="2520950" y="1524000"/>
                  </a:cubicBezTo>
                  <a:cubicBezTo>
                    <a:pt x="2520950" y="1562100"/>
                    <a:pt x="2546350" y="1676400"/>
                    <a:pt x="2533650" y="1676400"/>
                  </a:cubicBezTo>
                  <a:cubicBezTo>
                    <a:pt x="2520950" y="1676400"/>
                    <a:pt x="2482850" y="1727200"/>
                    <a:pt x="2482850" y="1739900"/>
                  </a:cubicBezTo>
                  <a:cubicBezTo>
                    <a:pt x="2482850" y="1752600"/>
                    <a:pt x="2470150" y="1841500"/>
                    <a:pt x="2470150" y="1841500"/>
                  </a:cubicBezTo>
                  <a:lnTo>
                    <a:pt x="2470150" y="1968500"/>
                  </a:lnTo>
                  <a:cubicBezTo>
                    <a:pt x="2470150" y="1968500"/>
                    <a:pt x="2482850" y="2133600"/>
                    <a:pt x="2470150" y="2146300"/>
                  </a:cubicBezTo>
                  <a:cubicBezTo>
                    <a:pt x="2470150" y="2146300"/>
                    <a:pt x="2444750" y="2184400"/>
                    <a:pt x="2444750" y="2209800"/>
                  </a:cubicBezTo>
                  <a:cubicBezTo>
                    <a:pt x="2444750" y="2235200"/>
                    <a:pt x="2470150" y="2311400"/>
                    <a:pt x="2470150" y="2311400"/>
                  </a:cubicBezTo>
                  <a:cubicBezTo>
                    <a:pt x="2470150" y="2311400"/>
                    <a:pt x="2444750" y="2374900"/>
                    <a:pt x="2470150" y="2438400"/>
                  </a:cubicBezTo>
                  <a:cubicBezTo>
                    <a:pt x="2470150" y="2438400"/>
                    <a:pt x="2495550" y="2514600"/>
                    <a:pt x="2482850" y="2540000"/>
                  </a:cubicBezTo>
                  <a:lnTo>
                    <a:pt x="2508250" y="2628900"/>
                  </a:lnTo>
                  <a:cubicBezTo>
                    <a:pt x="2508250" y="2628900"/>
                    <a:pt x="2559050" y="2717800"/>
                    <a:pt x="2482850" y="2781300"/>
                  </a:cubicBezTo>
                  <a:lnTo>
                    <a:pt x="2444750" y="2997200"/>
                  </a:lnTo>
                  <a:cubicBezTo>
                    <a:pt x="2444750" y="2997200"/>
                    <a:pt x="2406650" y="3035300"/>
                    <a:pt x="2406650" y="3073400"/>
                  </a:cubicBezTo>
                  <a:cubicBezTo>
                    <a:pt x="2406650" y="3111500"/>
                    <a:pt x="2419350" y="3136900"/>
                    <a:pt x="2406650" y="3162300"/>
                  </a:cubicBezTo>
                  <a:cubicBezTo>
                    <a:pt x="2406650" y="3162300"/>
                    <a:pt x="2381250" y="3175000"/>
                    <a:pt x="2393950" y="3200400"/>
                  </a:cubicBezTo>
                  <a:cubicBezTo>
                    <a:pt x="2393950" y="3200400"/>
                    <a:pt x="2406650" y="3238500"/>
                    <a:pt x="2393950" y="3276600"/>
                  </a:cubicBezTo>
                  <a:lnTo>
                    <a:pt x="2406650" y="3314700"/>
                  </a:lnTo>
                  <a:cubicBezTo>
                    <a:pt x="2406650" y="3314700"/>
                    <a:pt x="2393950" y="3378200"/>
                    <a:pt x="2406650" y="3403600"/>
                  </a:cubicBezTo>
                  <a:cubicBezTo>
                    <a:pt x="2406650" y="3403600"/>
                    <a:pt x="2381250" y="3492500"/>
                    <a:pt x="2368550" y="3505200"/>
                  </a:cubicBezTo>
                  <a:cubicBezTo>
                    <a:pt x="2355850" y="3517900"/>
                    <a:pt x="2355850" y="3568700"/>
                    <a:pt x="2355850" y="3568700"/>
                  </a:cubicBezTo>
                  <a:cubicBezTo>
                    <a:pt x="2355850" y="3568700"/>
                    <a:pt x="6350" y="3581400"/>
                    <a:pt x="0" y="3575050"/>
                  </a:cubicBezTo>
                  <a:close/>
                </a:path>
              </a:pathLst>
            </a:custGeom>
            <a:blipFill>
              <a:blip r:embed="rId3"/>
              <a:stretch>
                <a:fillRect l="-16908" r="-16908"/>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4"/>
              <a:stretch>
                <a:fillRect t="-5177" b="-45357"/>
              </a:stretch>
            </a:blipFill>
          </p:spPr>
          <p:txBody>
            <a:bodyPr/>
            <a:lstStyle/>
            <a:p>
              <a:endParaRPr lang="vi-VN">
                <a:latin typeface="Arial" panose="020B0604020202020204" pitchFamily="34" charset="0"/>
                <a:cs typeface="Arial" panose="020B0604020202020204" pitchFamily="34" charset="0"/>
              </a:endParaRPr>
            </a:p>
          </p:txBody>
        </p:sp>
      </p:grpSp>
      <p:sp>
        <p:nvSpPr>
          <p:cNvPr id="6" name="Freeform 6"/>
          <p:cNvSpPr/>
          <p:nvPr/>
        </p:nvSpPr>
        <p:spPr>
          <a:xfrm>
            <a:off x="2514694" y="1806804"/>
            <a:ext cx="13258613" cy="6673393"/>
          </a:xfrm>
          <a:custGeom>
            <a:avLst/>
            <a:gdLst/>
            <a:ahLst/>
            <a:cxnLst/>
            <a:rect l="l" t="t" r="r" b="b"/>
            <a:pathLst>
              <a:path w="13258613" h="6673393">
                <a:moveTo>
                  <a:pt x="0" y="0"/>
                </a:moveTo>
                <a:lnTo>
                  <a:pt x="13258612" y="0"/>
                </a:lnTo>
                <a:lnTo>
                  <a:pt x="13258612" y="6673392"/>
                </a:lnTo>
                <a:lnTo>
                  <a:pt x="0" y="6673392"/>
                </a:lnTo>
                <a:lnTo>
                  <a:pt x="0" y="0"/>
                </a:lnTo>
                <a:close/>
              </a:path>
            </a:pathLst>
          </a:custGeom>
          <a:blipFill>
            <a:blip r:embed="rId5"/>
            <a:stretch>
              <a:fillRect t="-59896" b="-38533"/>
            </a:stretch>
          </a:blipFill>
        </p:spPr>
        <p:txBody>
          <a:bodyPr anchor="ctr"/>
          <a:lstStyle/>
          <a:p>
            <a:pPr algn="ctr">
              <a:lnSpc>
                <a:spcPct val="150000"/>
              </a:lnSpc>
            </a:pPr>
            <a:r>
              <a:rPr lang="vi-VN" sz="8000" b="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BÀI HỌC KẾT THÚC, </a:t>
            </a:r>
          </a:p>
          <a:p>
            <a:pPr algn="ctr">
              <a:lnSpc>
                <a:spcPct val="150000"/>
              </a:lnSpc>
            </a:pPr>
            <a:r>
              <a:rPr lang="vi-VN" sz="8000" b="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CẢM ƠN CÁC EM </a:t>
            </a:r>
          </a:p>
          <a:p>
            <a:pPr algn="ctr">
              <a:lnSpc>
                <a:spcPct val="150000"/>
              </a:lnSpc>
            </a:pPr>
            <a:r>
              <a:rPr lang="vi-VN" sz="8000" b="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ĐÃ LẮNG NGHE!</a:t>
            </a:r>
            <a:endParaRPr lang="vi-VN" sz="8000" b="1" dirty="0">
              <a:solidFill>
                <a:schemeClr val="tx1">
                  <a:lumMod val="95000"/>
                  <a:lumOff val="5000"/>
                </a:schemeClr>
              </a:solidFill>
              <a:effectLst/>
              <a:latin typeface="Arial" panose="020B0604020202020204" pitchFamily="34" charset="0"/>
              <a:cs typeface="Arial" panose="020B0604020202020204" pitchFamily="34" charset="0"/>
            </a:endParaRPr>
          </a:p>
        </p:txBody>
      </p:sp>
      <p:grpSp>
        <p:nvGrpSpPr>
          <p:cNvPr id="7" name="Group 7"/>
          <p:cNvGrpSpPr>
            <a:grpSpLocks noChangeAspect="1"/>
          </p:cNvGrpSpPr>
          <p:nvPr/>
        </p:nvGrpSpPr>
        <p:grpSpPr>
          <a:xfrm>
            <a:off x="156931" y="126636"/>
            <a:ext cx="2027080" cy="2027080"/>
            <a:chOff x="0" y="0"/>
            <a:chExt cx="19050000" cy="19050000"/>
          </a:xfrm>
        </p:grpSpPr>
        <p:sp>
          <p:nvSpPr>
            <p:cNvPr id="8" name="Freeform 8"/>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6"/>
              <a:stretch>
                <a:fillRect l="223" r="223"/>
              </a:stretch>
            </a:blipFill>
          </p:spPr>
          <p:txBody>
            <a:bodyPr/>
            <a:lstStyle/>
            <a:p>
              <a:endParaRPr lang="vi-VN">
                <a:latin typeface="Arial" panose="020B0604020202020204" pitchFamily="34" charset="0"/>
                <a:cs typeface="Arial" panose="020B0604020202020204" pitchFamily="34" charset="0"/>
              </a:endParaRPr>
            </a:p>
          </p:txBody>
        </p:sp>
        <p:sp>
          <p:nvSpPr>
            <p:cNvPr id="9" name="Freeform 9"/>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7"/>
              <a:stretch>
                <a:fillRect/>
              </a:stretch>
            </a:blipFill>
          </p:spPr>
          <p:txBody>
            <a:bodyPr/>
            <a:lstStyle/>
            <a:p>
              <a:endParaRPr lang="vi-VN">
                <a:latin typeface="Arial" panose="020B0604020202020204" pitchFamily="34" charset="0"/>
                <a:cs typeface="Arial" panose="020B0604020202020204" pitchFamily="34" charset="0"/>
              </a:endParaRPr>
            </a:p>
          </p:txBody>
        </p:sp>
      </p:grpSp>
      <p:grpSp>
        <p:nvGrpSpPr>
          <p:cNvPr id="13" name="Group 13"/>
          <p:cNvGrpSpPr>
            <a:grpSpLocks noChangeAspect="1"/>
          </p:cNvGrpSpPr>
          <p:nvPr/>
        </p:nvGrpSpPr>
        <p:grpSpPr>
          <a:xfrm>
            <a:off x="16042345" y="8128012"/>
            <a:ext cx="2232517" cy="2232517"/>
            <a:chOff x="0" y="0"/>
            <a:chExt cx="19050000" cy="19050000"/>
          </a:xfrm>
        </p:grpSpPr>
        <p:sp>
          <p:nvSpPr>
            <p:cNvPr id="14" name="Freeform 14"/>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8"/>
              <a:stretch>
                <a:fillRect l="223" t="-20478" r="223" b="-20478"/>
              </a:stretch>
            </a:blipFill>
          </p:spPr>
          <p:txBody>
            <a:bodyPr/>
            <a:lstStyle/>
            <a:p>
              <a:endParaRPr lang="vi-VN">
                <a:latin typeface="Arial" panose="020B0604020202020204" pitchFamily="34" charset="0"/>
                <a:cs typeface="Arial" panose="020B0604020202020204" pitchFamily="34" charset="0"/>
              </a:endParaRPr>
            </a:p>
          </p:txBody>
        </p:sp>
        <p:sp>
          <p:nvSpPr>
            <p:cNvPr id="15" name="Freeform 1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7"/>
              <a:stretch>
                <a:fillRect/>
              </a:stretch>
            </a:blipFill>
          </p:spPr>
          <p:txBody>
            <a:bodyPr/>
            <a:lstStyle/>
            <a:p>
              <a:endParaRPr lang="vi-VN">
                <a:latin typeface="Arial" panose="020B0604020202020204" pitchFamily="34" charset="0"/>
                <a:cs typeface="Arial" panose="020B0604020202020204" pitchFamily="34" charset="0"/>
              </a:endParaRPr>
            </a:p>
          </p:txBody>
        </p:sp>
      </p:grpSp>
      <p:sp>
        <p:nvSpPr>
          <p:cNvPr id="16" name="Freeform 16"/>
          <p:cNvSpPr/>
          <p:nvPr/>
        </p:nvSpPr>
        <p:spPr>
          <a:xfrm>
            <a:off x="8528649" y="1028700"/>
            <a:ext cx="1230703" cy="1237453"/>
          </a:xfrm>
          <a:custGeom>
            <a:avLst/>
            <a:gdLst/>
            <a:ahLst/>
            <a:cxnLst/>
            <a:rect l="l" t="t" r="r" b="b"/>
            <a:pathLst>
              <a:path w="1230703" h="1237453">
                <a:moveTo>
                  <a:pt x="0" y="0"/>
                </a:moveTo>
                <a:lnTo>
                  <a:pt x="1230702" y="0"/>
                </a:lnTo>
                <a:lnTo>
                  <a:pt x="1230702" y="1237453"/>
                </a:lnTo>
                <a:lnTo>
                  <a:pt x="0" y="1237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17" name="Group 17"/>
          <p:cNvGrpSpPr>
            <a:grpSpLocks noChangeAspect="1"/>
          </p:cNvGrpSpPr>
          <p:nvPr/>
        </p:nvGrpSpPr>
        <p:grpSpPr>
          <a:xfrm rot="3816413">
            <a:off x="15992096" y="-1812628"/>
            <a:ext cx="7787037" cy="5682657"/>
            <a:chOff x="0" y="0"/>
            <a:chExt cx="3576320" cy="2609850"/>
          </a:xfrm>
        </p:grpSpPr>
        <p:sp>
          <p:nvSpPr>
            <p:cNvPr id="18" name="Freeform 18"/>
            <p:cNvSpPr/>
            <p:nvPr/>
          </p:nvSpPr>
          <p:spPr>
            <a:xfrm rot="5400000">
              <a:off x="499054" y="-505516"/>
              <a:ext cx="2571750" cy="3581400"/>
            </a:xfrm>
            <a:custGeom>
              <a:avLst/>
              <a:gdLst/>
              <a:ahLst/>
              <a:cxnLst/>
              <a:rect l="l" t="t" r="r" b="b"/>
              <a:pathLst>
                <a:path w="2571750" h="3581400">
                  <a:moveTo>
                    <a:pt x="0" y="3575050"/>
                  </a:moveTo>
                  <a:lnTo>
                    <a:pt x="0" y="6350"/>
                  </a:lnTo>
                  <a:lnTo>
                    <a:pt x="2387600" y="6350"/>
                  </a:lnTo>
                  <a:cubicBezTo>
                    <a:pt x="2387600" y="6350"/>
                    <a:pt x="2419350" y="0"/>
                    <a:pt x="2419350" y="38100"/>
                  </a:cubicBezTo>
                  <a:cubicBezTo>
                    <a:pt x="2419350" y="76200"/>
                    <a:pt x="2444750" y="114300"/>
                    <a:pt x="2444750" y="114300"/>
                  </a:cubicBezTo>
                  <a:lnTo>
                    <a:pt x="2444750" y="152400"/>
                  </a:lnTo>
                  <a:cubicBezTo>
                    <a:pt x="2444750" y="152400"/>
                    <a:pt x="2444750" y="215900"/>
                    <a:pt x="2470150" y="241300"/>
                  </a:cubicBezTo>
                  <a:cubicBezTo>
                    <a:pt x="2495550" y="266700"/>
                    <a:pt x="2508250" y="292100"/>
                    <a:pt x="2508250" y="292100"/>
                  </a:cubicBezTo>
                  <a:lnTo>
                    <a:pt x="2533650" y="368300"/>
                  </a:lnTo>
                  <a:lnTo>
                    <a:pt x="2571750" y="419100"/>
                  </a:lnTo>
                  <a:cubicBezTo>
                    <a:pt x="2571750" y="419100"/>
                    <a:pt x="2571750" y="546100"/>
                    <a:pt x="2571750" y="558800"/>
                  </a:cubicBezTo>
                  <a:cubicBezTo>
                    <a:pt x="2571750" y="571500"/>
                    <a:pt x="2559050" y="673100"/>
                    <a:pt x="2559050" y="673100"/>
                  </a:cubicBezTo>
                  <a:lnTo>
                    <a:pt x="2508250" y="749300"/>
                  </a:lnTo>
                  <a:lnTo>
                    <a:pt x="2495550" y="876300"/>
                  </a:lnTo>
                  <a:lnTo>
                    <a:pt x="2508250" y="977900"/>
                  </a:lnTo>
                  <a:cubicBezTo>
                    <a:pt x="2508250" y="977900"/>
                    <a:pt x="2495550" y="1092200"/>
                    <a:pt x="2482850" y="1130300"/>
                  </a:cubicBezTo>
                  <a:cubicBezTo>
                    <a:pt x="2470150" y="1168400"/>
                    <a:pt x="2495550" y="1219200"/>
                    <a:pt x="2495550" y="1219200"/>
                  </a:cubicBezTo>
                  <a:lnTo>
                    <a:pt x="2482850" y="1371600"/>
                  </a:lnTo>
                  <a:lnTo>
                    <a:pt x="2495550" y="1422400"/>
                  </a:lnTo>
                  <a:cubicBezTo>
                    <a:pt x="2495550" y="1422400"/>
                    <a:pt x="2520950" y="1485900"/>
                    <a:pt x="2520950" y="1524000"/>
                  </a:cubicBezTo>
                  <a:cubicBezTo>
                    <a:pt x="2520950" y="1562100"/>
                    <a:pt x="2546350" y="1676400"/>
                    <a:pt x="2533650" y="1676400"/>
                  </a:cubicBezTo>
                  <a:cubicBezTo>
                    <a:pt x="2520950" y="1676400"/>
                    <a:pt x="2482850" y="1727200"/>
                    <a:pt x="2482850" y="1739900"/>
                  </a:cubicBezTo>
                  <a:cubicBezTo>
                    <a:pt x="2482850" y="1752600"/>
                    <a:pt x="2470150" y="1841500"/>
                    <a:pt x="2470150" y="1841500"/>
                  </a:cubicBezTo>
                  <a:lnTo>
                    <a:pt x="2470150" y="1968500"/>
                  </a:lnTo>
                  <a:cubicBezTo>
                    <a:pt x="2470150" y="1968500"/>
                    <a:pt x="2482850" y="2133600"/>
                    <a:pt x="2470150" y="2146300"/>
                  </a:cubicBezTo>
                  <a:cubicBezTo>
                    <a:pt x="2470150" y="2146300"/>
                    <a:pt x="2444750" y="2184400"/>
                    <a:pt x="2444750" y="2209800"/>
                  </a:cubicBezTo>
                  <a:cubicBezTo>
                    <a:pt x="2444750" y="2235200"/>
                    <a:pt x="2470150" y="2311400"/>
                    <a:pt x="2470150" y="2311400"/>
                  </a:cubicBezTo>
                  <a:cubicBezTo>
                    <a:pt x="2470150" y="2311400"/>
                    <a:pt x="2444750" y="2374900"/>
                    <a:pt x="2470150" y="2438400"/>
                  </a:cubicBezTo>
                  <a:cubicBezTo>
                    <a:pt x="2470150" y="2438400"/>
                    <a:pt x="2495550" y="2514600"/>
                    <a:pt x="2482850" y="2540000"/>
                  </a:cubicBezTo>
                  <a:lnTo>
                    <a:pt x="2508250" y="2628900"/>
                  </a:lnTo>
                  <a:cubicBezTo>
                    <a:pt x="2508250" y="2628900"/>
                    <a:pt x="2559050" y="2717800"/>
                    <a:pt x="2482850" y="2781300"/>
                  </a:cubicBezTo>
                  <a:lnTo>
                    <a:pt x="2444750" y="2997200"/>
                  </a:lnTo>
                  <a:cubicBezTo>
                    <a:pt x="2444750" y="2997200"/>
                    <a:pt x="2406650" y="3035300"/>
                    <a:pt x="2406650" y="3073400"/>
                  </a:cubicBezTo>
                  <a:cubicBezTo>
                    <a:pt x="2406650" y="3111500"/>
                    <a:pt x="2419350" y="3136900"/>
                    <a:pt x="2406650" y="3162300"/>
                  </a:cubicBezTo>
                  <a:cubicBezTo>
                    <a:pt x="2406650" y="3162300"/>
                    <a:pt x="2381250" y="3175000"/>
                    <a:pt x="2393950" y="3200400"/>
                  </a:cubicBezTo>
                  <a:cubicBezTo>
                    <a:pt x="2393950" y="3200400"/>
                    <a:pt x="2406650" y="3238500"/>
                    <a:pt x="2393950" y="3276600"/>
                  </a:cubicBezTo>
                  <a:lnTo>
                    <a:pt x="2406650" y="3314700"/>
                  </a:lnTo>
                  <a:cubicBezTo>
                    <a:pt x="2406650" y="3314700"/>
                    <a:pt x="2393950" y="3378200"/>
                    <a:pt x="2406650" y="3403600"/>
                  </a:cubicBezTo>
                  <a:cubicBezTo>
                    <a:pt x="2406650" y="3403600"/>
                    <a:pt x="2381250" y="3492500"/>
                    <a:pt x="2368550" y="3505200"/>
                  </a:cubicBezTo>
                  <a:cubicBezTo>
                    <a:pt x="2355850" y="3517900"/>
                    <a:pt x="2355850" y="3568700"/>
                    <a:pt x="2355850" y="3568700"/>
                  </a:cubicBezTo>
                  <a:cubicBezTo>
                    <a:pt x="2355850" y="3568700"/>
                    <a:pt x="6350" y="3581400"/>
                    <a:pt x="0" y="3575050"/>
                  </a:cubicBezTo>
                  <a:close/>
                </a:path>
              </a:pathLst>
            </a:custGeom>
            <a:blipFill>
              <a:blip r:embed="rId3"/>
              <a:stretch>
                <a:fillRect l="-16908" r="-16908"/>
              </a:stretch>
            </a:blipFill>
          </p:spPr>
          <p:txBody>
            <a:bodyPr/>
            <a:lstStyle/>
            <a:p>
              <a:endParaRPr lang="vi-VN">
                <a:latin typeface="Arial" panose="020B0604020202020204" pitchFamily="34" charset="0"/>
                <a:cs typeface="Arial" panose="020B0604020202020204" pitchFamily="34" charset="0"/>
              </a:endParaRPr>
            </a:p>
          </p:txBody>
        </p:sp>
        <p:sp>
          <p:nvSpPr>
            <p:cNvPr id="19" name="Freeform 19"/>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4"/>
              <a:stretch>
                <a:fillRect t="-5177" b="-45357"/>
              </a:stretch>
            </a:blipFill>
          </p:spPr>
          <p:txBody>
            <a:bodyPr/>
            <a:lstStyle/>
            <a:p>
              <a:endParaRPr lang="vi-VN">
                <a:latin typeface="Arial" panose="020B0604020202020204" pitchFamily="34" charset="0"/>
                <a:cs typeface="Arial" panose="020B0604020202020204" pitchFamily="34" charset="0"/>
              </a:endParaRPr>
            </a:p>
          </p:txBody>
        </p:sp>
      </p:grpSp>
      <p:sp>
        <p:nvSpPr>
          <p:cNvPr id="20" name="Freeform 20"/>
          <p:cNvSpPr/>
          <p:nvPr/>
        </p:nvSpPr>
        <p:spPr>
          <a:xfrm rot="7818992">
            <a:off x="15186658" y="-5413247"/>
            <a:ext cx="8761128" cy="7589327"/>
          </a:xfrm>
          <a:custGeom>
            <a:avLst/>
            <a:gdLst/>
            <a:ahLst/>
            <a:cxnLst/>
            <a:rect l="l" t="t" r="r" b="b"/>
            <a:pathLst>
              <a:path w="8761128" h="7589327">
                <a:moveTo>
                  <a:pt x="0" y="0"/>
                </a:moveTo>
                <a:lnTo>
                  <a:pt x="8761128" y="0"/>
                </a:lnTo>
                <a:lnTo>
                  <a:pt x="8761128" y="7589327"/>
                </a:lnTo>
                <a:lnTo>
                  <a:pt x="0" y="7589327"/>
                </a:lnTo>
                <a:lnTo>
                  <a:pt x="0" y="0"/>
                </a:lnTo>
                <a:close/>
              </a:path>
            </a:pathLst>
          </a:custGeom>
          <a:blipFill>
            <a:blip r:embed="rId11"/>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21" name="Freeform 21"/>
          <p:cNvSpPr/>
          <p:nvPr/>
        </p:nvSpPr>
        <p:spPr>
          <a:xfrm rot="-476741">
            <a:off x="-7606805" y="4736200"/>
            <a:ext cx="8761128" cy="7589327"/>
          </a:xfrm>
          <a:custGeom>
            <a:avLst/>
            <a:gdLst/>
            <a:ahLst/>
            <a:cxnLst/>
            <a:rect l="l" t="t" r="r" b="b"/>
            <a:pathLst>
              <a:path w="8761128" h="7589327">
                <a:moveTo>
                  <a:pt x="0" y="0"/>
                </a:moveTo>
                <a:lnTo>
                  <a:pt x="8761128" y="0"/>
                </a:lnTo>
                <a:lnTo>
                  <a:pt x="8761128" y="7589327"/>
                </a:lnTo>
                <a:lnTo>
                  <a:pt x="0" y="7589327"/>
                </a:lnTo>
                <a:lnTo>
                  <a:pt x="0" y="0"/>
                </a:lnTo>
                <a:close/>
              </a:path>
            </a:pathLst>
          </a:custGeom>
          <a:blipFill>
            <a:blip r:embed="rId11"/>
            <a:stretch>
              <a:fillRect/>
            </a:stretch>
          </a:blipFill>
        </p:spPr>
        <p:txBody>
          <a:bodyPr/>
          <a:lstStyle/>
          <a:p>
            <a:endParaRPr lang="vi-VN">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23648" y="0"/>
            <a:ext cx="18311648" cy="1915020"/>
          </a:xfrm>
          <a:custGeom>
            <a:avLst/>
            <a:gdLst/>
            <a:ahLst/>
            <a:cxnLst/>
            <a:rect l="l" t="t" r="r" b="b"/>
            <a:pathLst>
              <a:path w="7877893" h="7291220">
                <a:moveTo>
                  <a:pt x="0" y="0"/>
                </a:moveTo>
                <a:lnTo>
                  <a:pt x="7877894" y="0"/>
                </a:lnTo>
                <a:lnTo>
                  <a:pt x="7877894" y="7291220"/>
                </a:lnTo>
                <a:lnTo>
                  <a:pt x="0" y="7291220"/>
                </a:lnTo>
                <a:lnTo>
                  <a:pt x="0" y="0"/>
                </a:lnTo>
                <a:close/>
              </a:path>
            </a:pathLst>
          </a:custGeom>
          <a:blipFill>
            <a:blip r:embed="rId4"/>
            <a:stretch>
              <a:fillRect l="-14677" t="-50658" r="-61595" b="-39559"/>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800" b="1" dirty="0">
                <a:solidFill>
                  <a:srgbClr val="000000"/>
                </a:solidFill>
                <a:latin typeface="Arial" panose="020B0604020202020204" pitchFamily="34" charset="0"/>
                <a:cs typeface="Arial" panose="020B0604020202020204" pitchFamily="34" charset="0"/>
              </a:rPr>
              <a:t>Quan sát video về nghệ thuật trổ giấy ở Trung Quốc</a:t>
            </a:r>
            <a:endParaRPr lang="vi-VN" sz="4800" b="1" dirty="0">
              <a:effectLst/>
              <a:latin typeface="Arial" panose="020B0604020202020204" pitchFamily="34" charset="0"/>
              <a:cs typeface="Arial" panose="020B0604020202020204" pitchFamily="34" charset="0"/>
            </a:endParaRPr>
          </a:p>
        </p:txBody>
      </p:sp>
      <p:pic>
        <p:nvPicPr>
          <p:cNvPr id="3" name="yt1s.com - Nghệ thuật cắt giấy Trung Quốc_360p">
            <a:hlinkClick r:id="" action="ppaction://media"/>
            <a:extLst>
              <a:ext uri="{FF2B5EF4-FFF2-40B4-BE49-F238E27FC236}">
                <a16:creationId xmlns:a16="http://schemas.microsoft.com/office/drawing/2014/main" id="{43AEA3C2-8300-94A5-85B6-7542D388F4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2403420"/>
            <a:ext cx="12997780" cy="7312080"/>
          </a:xfrm>
          <a:prstGeom prst="rect">
            <a:avLst/>
          </a:prstGeom>
        </p:spPr>
      </p:pic>
      <p:sp>
        <p:nvSpPr>
          <p:cNvPr id="4" name="Freeform 26">
            <a:extLst>
              <a:ext uri="{FF2B5EF4-FFF2-40B4-BE49-F238E27FC236}">
                <a16:creationId xmlns:a16="http://schemas.microsoft.com/office/drawing/2014/main" id="{7306BA5A-5012-B536-7559-88E48EAACA93}"/>
              </a:ext>
            </a:extLst>
          </p:cNvPr>
          <p:cNvSpPr/>
          <p:nvPr/>
        </p:nvSpPr>
        <p:spPr>
          <a:xfrm>
            <a:off x="14671406" y="4381500"/>
            <a:ext cx="2930794" cy="5529810"/>
          </a:xfrm>
          <a:custGeom>
            <a:avLst/>
            <a:gdLst/>
            <a:ahLst/>
            <a:cxnLst/>
            <a:rect l="l" t="t" r="r" b="b"/>
            <a:pathLst>
              <a:path w="791381" h="1493173">
                <a:moveTo>
                  <a:pt x="0" y="0"/>
                </a:moveTo>
                <a:lnTo>
                  <a:pt x="791381" y="0"/>
                </a:lnTo>
                <a:lnTo>
                  <a:pt x="791381" y="1493173"/>
                </a:lnTo>
                <a:lnTo>
                  <a:pt x="0" y="1493173"/>
                </a:lnTo>
                <a:lnTo>
                  <a:pt x="0" y="0"/>
                </a:lnTo>
                <a:close/>
              </a:path>
            </a:pathLst>
          </a:custGeom>
          <a:blipFill>
            <a:blip r:embed="rId6"/>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4601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2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23648" y="0"/>
            <a:ext cx="18311648" cy="1915020"/>
          </a:xfrm>
          <a:custGeom>
            <a:avLst/>
            <a:gdLst/>
            <a:ahLst/>
            <a:cxnLst/>
            <a:rect l="l" t="t" r="r" b="b"/>
            <a:pathLst>
              <a:path w="7877893" h="7291220">
                <a:moveTo>
                  <a:pt x="0" y="0"/>
                </a:moveTo>
                <a:lnTo>
                  <a:pt x="7877894" y="0"/>
                </a:lnTo>
                <a:lnTo>
                  <a:pt x="7877894" y="7291220"/>
                </a:lnTo>
                <a:lnTo>
                  <a:pt x="0" y="7291220"/>
                </a:lnTo>
                <a:lnTo>
                  <a:pt x="0" y="0"/>
                </a:lnTo>
                <a:close/>
              </a:path>
            </a:pathLst>
          </a:custGeom>
          <a:blipFill>
            <a:blip r:embed="rId2"/>
            <a:stretch>
              <a:fillRect l="-14677" t="-50658" r="-61595" b="-39559"/>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800" b="1" dirty="0">
                <a:solidFill>
                  <a:srgbClr val="000000"/>
                </a:solidFill>
                <a:latin typeface="Arial" panose="020B0604020202020204" pitchFamily="34" charset="0"/>
                <a:cs typeface="Arial" panose="020B0604020202020204" pitchFamily="34" charset="0"/>
              </a:rPr>
              <a:t>Một số tác phẩm mỹ thuật nghệ thuật trổ giấy</a:t>
            </a:r>
            <a:endParaRPr lang="vi-VN" sz="4800" b="1" dirty="0">
              <a:effectLst/>
              <a:latin typeface="Arial" panose="020B0604020202020204" pitchFamily="34" charset="0"/>
              <a:cs typeface="Arial" panose="020B0604020202020204" pitchFamily="34" charset="0"/>
            </a:endParaRPr>
          </a:p>
        </p:txBody>
      </p:sp>
      <p:pic>
        <p:nvPicPr>
          <p:cNvPr id="1028" name="Picture 4" descr="removed">
            <a:extLst>
              <a:ext uri="{FF2B5EF4-FFF2-40B4-BE49-F238E27FC236}">
                <a16:creationId xmlns:a16="http://schemas.microsoft.com/office/drawing/2014/main" id="{B2FF16D7-BB22-DEB6-963A-FC1EC47127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95" r="19693"/>
          <a:stretch/>
        </p:blipFill>
        <p:spPr bwMode="auto">
          <a:xfrm>
            <a:off x="6781596" y="2342432"/>
            <a:ext cx="4544568" cy="6400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62410B-6CF0-5A70-810A-A8F45B353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42" y="2318905"/>
            <a:ext cx="4944618" cy="6400800"/>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E0062E96-F1FF-AC77-6CB9-509D40EF24CE}"/>
              </a:ext>
            </a:extLst>
          </p:cNvPr>
          <p:cNvSpPr txBox="1"/>
          <p:nvPr/>
        </p:nvSpPr>
        <p:spPr>
          <a:xfrm>
            <a:off x="7480573" y="9170644"/>
            <a:ext cx="3303205" cy="735394"/>
          </a:xfrm>
          <a:prstGeom prst="rect">
            <a:avLst/>
          </a:prstGeom>
          <a:noFill/>
        </p:spPr>
        <p:txBody>
          <a:bodyPr wrap="square">
            <a:spAutoFit/>
          </a:bodyPr>
          <a:lstStyle/>
          <a:p>
            <a:pPr algn="ctr">
              <a:lnSpc>
                <a:spcPct val="114000"/>
              </a:lnSpc>
            </a:pPr>
            <a:r>
              <a:rPr lang="vi-VN" sz="4000" dirty="0">
                <a:effectLst/>
                <a:latin typeface="Arial" panose="020B0604020202020204" pitchFamily="34" charset="0"/>
                <a:cs typeface="Arial" panose="020B0604020202020204" pitchFamily="34" charset="0"/>
              </a:rPr>
              <a:t>Trung Quốc</a:t>
            </a:r>
          </a:p>
        </p:txBody>
      </p:sp>
      <p:pic>
        <p:nvPicPr>
          <p:cNvPr id="8" name="Picture 7">
            <a:extLst>
              <a:ext uri="{FF2B5EF4-FFF2-40B4-BE49-F238E27FC236}">
                <a16:creationId xmlns:a16="http://schemas.microsoft.com/office/drawing/2014/main" id="{3C85EC6F-A992-02B0-759B-76FE74E37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7200" y="2350191"/>
            <a:ext cx="4944618" cy="639304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55862308"/>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23648" y="0"/>
            <a:ext cx="18311648" cy="1915020"/>
          </a:xfrm>
          <a:custGeom>
            <a:avLst/>
            <a:gdLst/>
            <a:ahLst/>
            <a:cxnLst/>
            <a:rect l="l" t="t" r="r" b="b"/>
            <a:pathLst>
              <a:path w="7877893" h="7291220">
                <a:moveTo>
                  <a:pt x="0" y="0"/>
                </a:moveTo>
                <a:lnTo>
                  <a:pt x="7877894" y="0"/>
                </a:lnTo>
                <a:lnTo>
                  <a:pt x="7877894" y="7291220"/>
                </a:lnTo>
                <a:lnTo>
                  <a:pt x="0" y="7291220"/>
                </a:lnTo>
                <a:lnTo>
                  <a:pt x="0" y="0"/>
                </a:lnTo>
                <a:close/>
              </a:path>
            </a:pathLst>
          </a:custGeom>
          <a:blipFill>
            <a:blip r:embed="rId2"/>
            <a:stretch>
              <a:fillRect l="-14677" t="-50658" r="-61595" b="-39559"/>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800" b="1" dirty="0">
                <a:solidFill>
                  <a:srgbClr val="000000"/>
                </a:solidFill>
                <a:latin typeface="Arial" panose="020B0604020202020204" pitchFamily="34" charset="0"/>
                <a:cs typeface="Arial" panose="020B0604020202020204" pitchFamily="34" charset="0"/>
              </a:rPr>
              <a:t>Một số tác phẩm mỹ thuật nghệ thuật trổ giấy</a:t>
            </a:r>
            <a:endParaRPr lang="vi-VN" sz="4800" b="1"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0062E96-F1FF-AC77-6CB9-509D40EF24CE}"/>
              </a:ext>
            </a:extLst>
          </p:cNvPr>
          <p:cNvSpPr txBox="1"/>
          <p:nvPr/>
        </p:nvSpPr>
        <p:spPr>
          <a:xfrm>
            <a:off x="7480573" y="9170644"/>
            <a:ext cx="3303205" cy="735394"/>
          </a:xfrm>
          <a:prstGeom prst="rect">
            <a:avLst/>
          </a:prstGeom>
          <a:noFill/>
        </p:spPr>
        <p:txBody>
          <a:bodyPr wrap="square">
            <a:spAutoFit/>
          </a:bodyPr>
          <a:lstStyle/>
          <a:p>
            <a:pPr algn="ctr">
              <a:lnSpc>
                <a:spcPct val="114000"/>
              </a:lnSpc>
            </a:pPr>
            <a:r>
              <a:rPr lang="vi-VN" sz="4000" dirty="0">
                <a:effectLst/>
                <a:latin typeface="Arial" panose="020B0604020202020204" pitchFamily="34" charset="0"/>
                <a:cs typeface="Arial" panose="020B0604020202020204" pitchFamily="34" charset="0"/>
              </a:rPr>
              <a:t>Nhật Bản</a:t>
            </a:r>
          </a:p>
        </p:txBody>
      </p:sp>
      <p:pic>
        <p:nvPicPr>
          <p:cNvPr id="2050" name="Picture 2" descr="Nghệ Thuật Cắt Giấy Kirigami - Nét Đẹp Văn Hóa Nhật Bản">
            <a:extLst>
              <a:ext uri="{FF2B5EF4-FFF2-40B4-BE49-F238E27FC236}">
                <a16:creationId xmlns:a16="http://schemas.microsoft.com/office/drawing/2014/main" id="{CA5DE9A3-5C5D-2C21-085A-DDA507985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59" y="2705100"/>
            <a:ext cx="6163412"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Mãn nhãn với nghệ thuật Kirigami của Nhật Bản: Khả năng sáng tạo vô hạn của  con người đã thổi hồn vào những tờ giấy vô tri mỏng manh">
            <a:extLst>
              <a:ext uri="{FF2B5EF4-FFF2-40B4-BE49-F238E27FC236}">
                <a16:creationId xmlns:a16="http://schemas.microsoft.com/office/drawing/2014/main" id="{8C24D156-DA0C-368C-8504-D5A41E16C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350" y="2705100"/>
            <a:ext cx="4644571"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Kirigami - Một phần thú vị của OA">
            <a:extLst>
              <a:ext uri="{FF2B5EF4-FFF2-40B4-BE49-F238E27FC236}">
                <a16:creationId xmlns:a16="http://schemas.microsoft.com/office/drawing/2014/main" id="{68EB8897-F927-F840-22A8-01EC2C753C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0" y="2705100"/>
            <a:ext cx="5775158"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44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par>
                                <p:cTn id="11" presetID="22" presetClass="entr" presetSubtype="4"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ipe(down)">
                                      <p:cBhvr>
                                        <p:cTn id="13" dur="500"/>
                                        <p:tgtEl>
                                          <p:spTgt spid="205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23648" y="0"/>
            <a:ext cx="18311648" cy="1915020"/>
          </a:xfrm>
          <a:custGeom>
            <a:avLst/>
            <a:gdLst/>
            <a:ahLst/>
            <a:cxnLst/>
            <a:rect l="l" t="t" r="r" b="b"/>
            <a:pathLst>
              <a:path w="7877893" h="7291220">
                <a:moveTo>
                  <a:pt x="0" y="0"/>
                </a:moveTo>
                <a:lnTo>
                  <a:pt x="7877894" y="0"/>
                </a:lnTo>
                <a:lnTo>
                  <a:pt x="7877894" y="7291220"/>
                </a:lnTo>
                <a:lnTo>
                  <a:pt x="0" y="7291220"/>
                </a:lnTo>
                <a:lnTo>
                  <a:pt x="0" y="0"/>
                </a:lnTo>
                <a:close/>
              </a:path>
            </a:pathLst>
          </a:custGeom>
          <a:blipFill>
            <a:blip r:embed="rId2"/>
            <a:stretch>
              <a:fillRect l="-14677" t="-50658" r="-61595" b="-39559"/>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800" b="1" dirty="0">
                <a:solidFill>
                  <a:srgbClr val="000000"/>
                </a:solidFill>
                <a:latin typeface="Arial" panose="020B0604020202020204" pitchFamily="34" charset="0"/>
                <a:cs typeface="Arial" panose="020B0604020202020204" pitchFamily="34" charset="0"/>
              </a:rPr>
              <a:t>Một số tác phẩm mỹ thuật nghệ thuật trổ giấy</a:t>
            </a:r>
            <a:endParaRPr lang="vi-VN" sz="4800" b="1"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0062E96-F1FF-AC77-6CB9-509D40EF24CE}"/>
              </a:ext>
            </a:extLst>
          </p:cNvPr>
          <p:cNvSpPr txBox="1"/>
          <p:nvPr/>
        </p:nvSpPr>
        <p:spPr>
          <a:xfrm>
            <a:off x="7480573" y="9170644"/>
            <a:ext cx="3303205" cy="735394"/>
          </a:xfrm>
          <a:prstGeom prst="rect">
            <a:avLst/>
          </a:prstGeom>
          <a:noFill/>
        </p:spPr>
        <p:txBody>
          <a:bodyPr wrap="square">
            <a:spAutoFit/>
          </a:bodyPr>
          <a:lstStyle/>
          <a:p>
            <a:pPr algn="ctr">
              <a:lnSpc>
                <a:spcPct val="114000"/>
              </a:lnSpc>
            </a:pPr>
            <a:r>
              <a:rPr lang="vi-VN" sz="4000" dirty="0">
                <a:effectLst/>
                <a:latin typeface="Arial" panose="020B0604020202020204" pitchFamily="34" charset="0"/>
                <a:cs typeface="Arial" panose="020B0604020202020204" pitchFamily="34" charset="0"/>
              </a:rPr>
              <a:t>Việt Nam</a:t>
            </a:r>
          </a:p>
        </p:txBody>
      </p:sp>
      <p:pic>
        <p:nvPicPr>
          <p:cNvPr id="3074" name="Picture 2" descr="Tranh Đông Hồ - Gốc tích đám cưới chuột? - Tạp chí Tia sáng">
            <a:extLst>
              <a:ext uri="{FF2B5EF4-FFF2-40B4-BE49-F238E27FC236}">
                <a16:creationId xmlns:a16="http://schemas.microsoft.com/office/drawing/2014/main" id="{6C1B2526-2626-B372-8917-6E6FF3DD2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00300"/>
            <a:ext cx="11413986" cy="649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hiêm ngưỡng tác phẩm của 3 bậc thầy cắt giấy Kirigami | KILALA">
            <a:extLst>
              <a:ext uri="{FF2B5EF4-FFF2-40B4-BE49-F238E27FC236}">
                <a16:creationId xmlns:a16="http://schemas.microsoft.com/office/drawing/2014/main" id="{F9449B39-1754-6731-2716-DAD27EB23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6268" y="2401614"/>
            <a:ext cx="4721850" cy="649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1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23648" y="0"/>
            <a:ext cx="18311648" cy="1915020"/>
          </a:xfrm>
          <a:custGeom>
            <a:avLst/>
            <a:gdLst/>
            <a:ahLst/>
            <a:cxnLst/>
            <a:rect l="l" t="t" r="r" b="b"/>
            <a:pathLst>
              <a:path w="7877893" h="7291220">
                <a:moveTo>
                  <a:pt x="0" y="0"/>
                </a:moveTo>
                <a:lnTo>
                  <a:pt x="7877894" y="0"/>
                </a:lnTo>
                <a:lnTo>
                  <a:pt x="7877894" y="7291220"/>
                </a:lnTo>
                <a:lnTo>
                  <a:pt x="0" y="7291220"/>
                </a:lnTo>
                <a:lnTo>
                  <a:pt x="0" y="0"/>
                </a:lnTo>
                <a:close/>
              </a:path>
            </a:pathLst>
          </a:custGeom>
          <a:blipFill>
            <a:blip r:embed="rId2"/>
            <a:stretch>
              <a:fillRect l="-14677" t="-50658" r="-61595" b="-39559"/>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800" b="1" dirty="0">
                <a:solidFill>
                  <a:srgbClr val="000000"/>
                </a:solidFill>
                <a:latin typeface="Arial" panose="020B0604020202020204" pitchFamily="34" charset="0"/>
                <a:cs typeface="Arial" panose="020B0604020202020204" pitchFamily="34" charset="0"/>
              </a:rPr>
              <a:t>Một số sản phẩm mỹ thuật nghệ thuật trổ giấy</a:t>
            </a:r>
            <a:endParaRPr lang="vi-VN" sz="4800" b="1"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0062E96-F1FF-AC77-6CB9-509D40EF24CE}"/>
              </a:ext>
            </a:extLst>
          </p:cNvPr>
          <p:cNvSpPr txBox="1"/>
          <p:nvPr/>
        </p:nvSpPr>
        <p:spPr>
          <a:xfrm>
            <a:off x="228600" y="9002213"/>
            <a:ext cx="7590081" cy="735394"/>
          </a:xfrm>
          <a:prstGeom prst="rect">
            <a:avLst/>
          </a:prstGeom>
          <a:noFill/>
        </p:spPr>
        <p:txBody>
          <a:bodyPr wrap="square">
            <a:spAutoFit/>
          </a:bodyPr>
          <a:lstStyle/>
          <a:p>
            <a:pPr algn="ctr">
              <a:lnSpc>
                <a:spcPct val="114000"/>
              </a:lnSpc>
            </a:pPr>
            <a:r>
              <a:rPr lang="vi-VN" sz="4000" dirty="0">
                <a:effectLst/>
                <a:latin typeface="Arial" panose="020B0604020202020204" pitchFamily="34" charset="0"/>
                <a:cs typeface="Arial" panose="020B0604020202020204" pitchFamily="34" charset="0"/>
              </a:rPr>
              <a:t>Tranh trang trí vào dịp Tết</a:t>
            </a:r>
          </a:p>
        </p:txBody>
      </p:sp>
      <p:pic>
        <p:nvPicPr>
          <p:cNvPr id="4098" name="Picture 2" descr="removed">
            <a:extLst>
              <a:ext uri="{FF2B5EF4-FFF2-40B4-BE49-F238E27FC236}">
                <a16:creationId xmlns:a16="http://schemas.microsoft.com/office/drawing/2014/main" id="{3C0B58DC-834B-AA5D-8D68-4BD6E3AC0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2511972"/>
            <a:ext cx="6172200"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8E4BFC-40CC-1F39-C636-4A84C30FE623}"/>
              </a:ext>
            </a:extLst>
          </p:cNvPr>
          <p:cNvSpPr txBox="1"/>
          <p:nvPr/>
        </p:nvSpPr>
        <p:spPr>
          <a:xfrm>
            <a:off x="10744200" y="9002213"/>
            <a:ext cx="3733800" cy="735394"/>
          </a:xfrm>
          <a:prstGeom prst="rect">
            <a:avLst/>
          </a:prstGeom>
          <a:noFill/>
        </p:spPr>
        <p:txBody>
          <a:bodyPr wrap="square">
            <a:spAutoFit/>
          </a:bodyPr>
          <a:lstStyle/>
          <a:p>
            <a:pPr algn="ctr">
              <a:lnSpc>
                <a:spcPct val="114000"/>
              </a:lnSpc>
            </a:pPr>
            <a:r>
              <a:rPr lang="vi-VN" sz="4000" dirty="0">
                <a:effectLst/>
                <a:latin typeface="Arial" panose="020B0604020202020204" pitchFamily="34" charset="0"/>
                <a:cs typeface="Arial" panose="020B0604020202020204" pitchFamily="34" charset="0"/>
              </a:rPr>
              <a:t>Thiệp</a:t>
            </a:r>
          </a:p>
        </p:txBody>
      </p:sp>
      <p:pic>
        <p:nvPicPr>
          <p:cNvPr id="4100" name="Picture 4" descr="Nghệ thuật Kirigami">
            <a:extLst>
              <a:ext uri="{FF2B5EF4-FFF2-40B4-BE49-F238E27FC236}">
                <a16:creationId xmlns:a16="http://schemas.microsoft.com/office/drawing/2014/main" id="{ACD15EB0-86C6-31C1-266B-196C886748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06" t="1" r="26161" b="1"/>
          <a:stretch/>
        </p:blipFill>
        <p:spPr bwMode="auto">
          <a:xfrm>
            <a:off x="7789778" y="2511972"/>
            <a:ext cx="4603951" cy="6096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Tổng hợp 100 ảnh về mẫu cắt thiệp kirigami - NEC">
            <a:extLst>
              <a:ext uri="{FF2B5EF4-FFF2-40B4-BE49-F238E27FC236}">
                <a16:creationId xmlns:a16="http://schemas.microsoft.com/office/drawing/2014/main" id="{FA6BDA3F-F68C-50B3-18A8-732FED3EE2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18" t="1615" r="27017"/>
          <a:stretch/>
        </p:blipFill>
        <p:spPr bwMode="auto">
          <a:xfrm>
            <a:off x="12848897" y="2511972"/>
            <a:ext cx="4953000" cy="6096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15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ipe(down)">
                                      <p:cBhvr>
                                        <p:cTn id="13" dur="500"/>
                                        <p:tgtEl>
                                          <p:spTgt spid="4100"/>
                                        </p:tgtEl>
                                      </p:cBhvr>
                                    </p:animEffect>
                                  </p:childTnLst>
                                </p:cTn>
                              </p:par>
                              <p:par>
                                <p:cTn id="14" presetID="22" presetClass="entr" presetSubtype="4"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wipe(down)">
                                      <p:cBhvr>
                                        <p:cTn id="16" dur="500"/>
                                        <p:tgtEl>
                                          <p:spTgt spid="410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9333" b="-9333"/>
            </a:stretch>
          </a:blipFill>
        </p:spPr>
        <p:txBody>
          <a:bodyPr/>
          <a:lstStyle/>
          <a:p>
            <a:endParaRPr lang="vi-VN">
              <a:latin typeface="Arial" panose="020B0604020202020204" pitchFamily="34" charset="0"/>
              <a:cs typeface="Arial" panose="020B0604020202020204" pitchFamily="34" charset="0"/>
            </a:endParaRPr>
          </a:p>
        </p:txBody>
      </p:sp>
      <p:sp>
        <p:nvSpPr>
          <p:cNvPr id="3" name="Freeform 3"/>
          <p:cNvSpPr/>
          <p:nvPr/>
        </p:nvSpPr>
        <p:spPr>
          <a:xfrm>
            <a:off x="10651912" y="2108839"/>
            <a:ext cx="7136129" cy="6069322"/>
          </a:xfrm>
          <a:custGeom>
            <a:avLst/>
            <a:gdLst/>
            <a:ahLst/>
            <a:cxnLst/>
            <a:rect l="l" t="t" r="r" b="b"/>
            <a:pathLst>
              <a:path w="8961890" h="7986014">
                <a:moveTo>
                  <a:pt x="0" y="0"/>
                </a:moveTo>
                <a:lnTo>
                  <a:pt x="8961890" y="0"/>
                </a:lnTo>
                <a:lnTo>
                  <a:pt x="8961890" y="7986014"/>
                </a:lnTo>
                <a:lnTo>
                  <a:pt x="0" y="7986014"/>
                </a:lnTo>
                <a:lnTo>
                  <a:pt x="0" y="0"/>
                </a:lnTo>
                <a:close/>
              </a:path>
            </a:pathLst>
          </a:custGeom>
          <a:blipFill>
            <a:blip r:embed="rId3"/>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4" name="Freeform 4"/>
          <p:cNvSpPr/>
          <p:nvPr/>
        </p:nvSpPr>
        <p:spPr>
          <a:xfrm rot="-3845460">
            <a:off x="-3800342" y="8675074"/>
            <a:ext cx="8334426" cy="8647913"/>
          </a:xfrm>
          <a:custGeom>
            <a:avLst/>
            <a:gdLst/>
            <a:ahLst/>
            <a:cxnLst/>
            <a:rect l="l" t="t" r="r" b="b"/>
            <a:pathLst>
              <a:path w="8334426" h="8647913">
                <a:moveTo>
                  <a:pt x="0" y="0"/>
                </a:moveTo>
                <a:lnTo>
                  <a:pt x="8334426" y="0"/>
                </a:lnTo>
                <a:lnTo>
                  <a:pt x="8334426" y="8647912"/>
                </a:lnTo>
                <a:lnTo>
                  <a:pt x="0" y="8647912"/>
                </a:lnTo>
                <a:lnTo>
                  <a:pt x="0" y="0"/>
                </a:lnTo>
                <a:close/>
              </a:path>
            </a:pathLst>
          </a:custGeom>
          <a:blipFill>
            <a:blip r:embed="rId4"/>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rot="-1025204">
            <a:off x="17479286" y="-1187125"/>
            <a:ext cx="2490858" cy="5661042"/>
          </a:xfrm>
          <a:custGeom>
            <a:avLst/>
            <a:gdLst/>
            <a:ahLst/>
            <a:cxnLst/>
            <a:rect l="l" t="t" r="r" b="b"/>
            <a:pathLst>
              <a:path w="2490858" h="5661042">
                <a:moveTo>
                  <a:pt x="0" y="0"/>
                </a:moveTo>
                <a:lnTo>
                  <a:pt x="2490858" y="0"/>
                </a:lnTo>
                <a:lnTo>
                  <a:pt x="2490858" y="5661041"/>
                </a:lnTo>
                <a:lnTo>
                  <a:pt x="0" y="5661041"/>
                </a:lnTo>
                <a:lnTo>
                  <a:pt x="0" y="0"/>
                </a:lnTo>
                <a:close/>
              </a:path>
            </a:pathLst>
          </a:custGeom>
          <a:blipFill>
            <a:blip r:embed="rId5"/>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6" name="Freeform 6"/>
          <p:cNvSpPr/>
          <p:nvPr/>
        </p:nvSpPr>
        <p:spPr>
          <a:xfrm rot="4714291">
            <a:off x="-4012573" y="-7732377"/>
            <a:ext cx="9500260" cy="8229600"/>
          </a:xfrm>
          <a:custGeom>
            <a:avLst/>
            <a:gdLst/>
            <a:ahLst/>
            <a:cxnLst/>
            <a:rect l="l" t="t" r="r" b="b"/>
            <a:pathLst>
              <a:path w="9500260" h="8229600">
                <a:moveTo>
                  <a:pt x="0" y="0"/>
                </a:moveTo>
                <a:lnTo>
                  <a:pt x="9500259" y="0"/>
                </a:lnTo>
                <a:lnTo>
                  <a:pt x="9500259" y="8229600"/>
                </a:lnTo>
                <a:lnTo>
                  <a:pt x="0" y="8229600"/>
                </a:lnTo>
                <a:lnTo>
                  <a:pt x="0" y="0"/>
                </a:lnTo>
                <a:close/>
              </a:path>
            </a:pathLst>
          </a:custGeom>
          <a:blipFill>
            <a:blip r:embed="rId6"/>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8" name="Freeform 8"/>
          <p:cNvSpPr/>
          <p:nvPr/>
        </p:nvSpPr>
        <p:spPr>
          <a:xfrm rot="-6315885">
            <a:off x="12509170" y="9811173"/>
            <a:ext cx="9500260" cy="8229600"/>
          </a:xfrm>
          <a:custGeom>
            <a:avLst/>
            <a:gdLst/>
            <a:ahLst/>
            <a:cxnLst/>
            <a:rect l="l" t="t" r="r" b="b"/>
            <a:pathLst>
              <a:path w="9500260" h="8229600">
                <a:moveTo>
                  <a:pt x="0" y="0"/>
                </a:moveTo>
                <a:lnTo>
                  <a:pt x="9500260" y="0"/>
                </a:lnTo>
                <a:lnTo>
                  <a:pt x="9500260" y="8229600"/>
                </a:lnTo>
                <a:lnTo>
                  <a:pt x="0" y="8229600"/>
                </a:lnTo>
                <a:lnTo>
                  <a:pt x="0" y="0"/>
                </a:lnTo>
                <a:close/>
              </a:path>
            </a:pathLst>
          </a:custGeom>
          <a:blipFill>
            <a:blip r:embed="rId6"/>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7B30825-1753-A778-C7AF-792E90D633EA}"/>
              </a:ext>
            </a:extLst>
          </p:cNvPr>
          <p:cNvGrpSpPr/>
          <p:nvPr/>
        </p:nvGrpSpPr>
        <p:grpSpPr>
          <a:xfrm>
            <a:off x="1440864" y="518312"/>
            <a:ext cx="8542242" cy="8393200"/>
            <a:chOff x="1516159" y="865100"/>
            <a:chExt cx="8542242" cy="8393200"/>
          </a:xfrm>
        </p:grpSpPr>
        <p:sp>
          <p:nvSpPr>
            <p:cNvPr id="7" name="Freeform 7"/>
            <p:cNvSpPr/>
            <p:nvPr/>
          </p:nvSpPr>
          <p:spPr>
            <a:xfrm>
              <a:off x="1516159" y="1987046"/>
              <a:ext cx="8542242" cy="7271254"/>
            </a:xfrm>
            <a:custGeom>
              <a:avLst/>
              <a:gdLst/>
              <a:ahLst/>
              <a:cxnLst/>
              <a:rect l="l" t="t" r="r" b="b"/>
              <a:pathLst>
                <a:path w="7483686" h="6069321">
                  <a:moveTo>
                    <a:pt x="0" y="0"/>
                  </a:moveTo>
                  <a:lnTo>
                    <a:pt x="7483686" y="0"/>
                  </a:lnTo>
                  <a:lnTo>
                    <a:pt x="7483686" y="6069321"/>
                  </a:lnTo>
                  <a:lnTo>
                    <a:pt x="0" y="6069321"/>
                  </a:lnTo>
                  <a:lnTo>
                    <a:pt x="0" y="0"/>
                  </a:lnTo>
                  <a:close/>
                </a:path>
              </a:pathLst>
            </a:custGeom>
            <a:blipFill>
              <a:blip r:embed="rId7"/>
              <a:stretch>
                <a:fillRect t="-11574" b="-11574"/>
              </a:stretch>
            </a:blipFill>
            <a:effectLst>
              <a:outerShdw blurRad="50800" dist="38100" dir="5400000" algn="t" rotWithShape="0">
                <a:prstClr val="black">
                  <a:alpha val="40000"/>
                </a:prstClr>
              </a:outerShdw>
            </a:effectLst>
          </p:spPr>
          <p:txBody>
            <a:bodyPr anchor="ctr"/>
            <a:lstStyle/>
            <a:p>
              <a:pPr marL="0" lvl="0" indent="0" algn="ctr">
                <a:lnSpc>
                  <a:spcPct val="150000"/>
                </a:lnSpc>
                <a:spcBef>
                  <a:spcPct val="0"/>
                </a:spcBef>
              </a:pPr>
              <a:r>
                <a:rPr lang="vi-VN" sz="7200" b="1" spc="140" dirty="0">
                  <a:latin typeface="Arial" panose="020B0604020202020204" pitchFamily="34" charset="0"/>
                  <a:cs typeface="Arial" panose="020B0604020202020204" pitchFamily="34" charset="0"/>
                </a:rPr>
                <a:t>BÀI 10: </a:t>
              </a:r>
            </a:p>
            <a:p>
              <a:pPr marL="0" lvl="0" indent="0" algn="ctr">
                <a:lnSpc>
                  <a:spcPct val="150000"/>
                </a:lnSpc>
                <a:spcBef>
                  <a:spcPct val="0"/>
                </a:spcBef>
              </a:pPr>
              <a:r>
                <a:rPr lang="vi-VN" sz="7200" b="1" spc="140" dirty="0">
                  <a:latin typeface="Arial" panose="020B0604020202020204" pitchFamily="34" charset="0"/>
                  <a:cs typeface="Arial" panose="020B0604020202020204" pitchFamily="34" charset="0"/>
                </a:rPr>
                <a:t>NGHỆ THUẬT </a:t>
              </a:r>
            </a:p>
            <a:p>
              <a:pPr marL="0" lvl="0" indent="0" algn="ctr">
                <a:lnSpc>
                  <a:spcPct val="150000"/>
                </a:lnSpc>
                <a:spcBef>
                  <a:spcPct val="0"/>
                </a:spcBef>
              </a:pPr>
              <a:r>
                <a:rPr lang="vi-VN" sz="7200" b="1" spc="140" dirty="0">
                  <a:latin typeface="Arial" panose="020B0604020202020204" pitchFamily="34" charset="0"/>
                  <a:cs typeface="Arial" panose="020B0604020202020204" pitchFamily="34" charset="0"/>
                </a:rPr>
                <a:t>TRỔ GIẤY </a:t>
              </a:r>
            </a:p>
            <a:p>
              <a:pPr marL="0" lvl="0" indent="0" algn="ctr">
                <a:lnSpc>
                  <a:spcPct val="150000"/>
                </a:lnSpc>
                <a:spcBef>
                  <a:spcPct val="0"/>
                </a:spcBef>
              </a:pPr>
              <a:r>
                <a:rPr lang="vi-VN" sz="7200" b="1" spc="140" dirty="0">
                  <a:latin typeface="Arial" panose="020B0604020202020204" pitchFamily="34" charset="0"/>
                  <a:cs typeface="Arial" panose="020B0604020202020204" pitchFamily="34" charset="0"/>
                </a:rPr>
                <a:t>TRONG TRANH</a:t>
              </a:r>
              <a:endParaRPr lang="en-US" sz="7200" b="1" spc="140" dirty="0">
                <a:latin typeface="Arial" panose="020B0604020202020204" pitchFamily="34" charset="0"/>
                <a:cs typeface="Arial" panose="020B0604020202020204" pitchFamily="34" charset="0"/>
              </a:endParaRPr>
            </a:p>
          </p:txBody>
        </p:sp>
        <p:sp>
          <p:nvSpPr>
            <p:cNvPr id="11" name="Freeform 11"/>
            <p:cNvSpPr/>
            <p:nvPr/>
          </p:nvSpPr>
          <p:spPr>
            <a:xfrm rot="-2357775">
              <a:off x="4645352" y="865100"/>
              <a:ext cx="2283857" cy="2243890"/>
            </a:xfrm>
            <a:custGeom>
              <a:avLst/>
              <a:gdLst/>
              <a:ahLst/>
              <a:cxnLst/>
              <a:rect l="l" t="t" r="r" b="b"/>
              <a:pathLst>
                <a:path w="2283857" h="2243890">
                  <a:moveTo>
                    <a:pt x="0" y="0"/>
                  </a:moveTo>
                  <a:lnTo>
                    <a:pt x="2283857" y="0"/>
                  </a:lnTo>
                  <a:lnTo>
                    <a:pt x="2283857" y="2243889"/>
                  </a:lnTo>
                  <a:lnTo>
                    <a:pt x="0" y="2243889"/>
                  </a:lnTo>
                  <a:lnTo>
                    <a:pt x="0" y="0"/>
                  </a:lnTo>
                  <a:close/>
                </a:path>
              </a:pathLst>
            </a:custGeom>
            <a:blipFill>
              <a:blip r:embed="rId8"/>
              <a:stretch>
                <a:fillRect/>
              </a:stretch>
            </a:blipFill>
          </p:spPr>
          <p:txBody>
            <a:bodyPr/>
            <a:lstStyle/>
            <a:p>
              <a:endParaRPr lang="vi-VN">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1078</Words>
  <Application>Microsoft Office PowerPoint</Application>
  <PresentationFormat>Tùy chỉnh</PresentationFormat>
  <Paragraphs>116</Paragraphs>
  <Slides>35</Slides>
  <Notes>0</Notes>
  <HiddenSlides>0</HiddenSlides>
  <MMClips>3</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35</vt:i4>
      </vt:variant>
    </vt:vector>
  </HeadingPairs>
  <TitlesOfParts>
    <vt:vector size="39" baseType="lpstr">
      <vt:lpstr>Courier New</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kenhgiaovien_bai10_nghe_thuat_tro_giay_trong_trang_tri</dc:title>
  <cp:lastModifiedBy>Administrator</cp:lastModifiedBy>
  <cp:revision>13</cp:revision>
  <dcterms:created xsi:type="dcterms:W3CDTF">2006-08-16T00:00:00Z</dcterms:created>
  <dcterms:modified xsi:type="dcterms:W3CDTF">2025-03-20T09:02:43Z</dcterms:modified>
  <dc:identifier>DAFyQRQkunE</dc:identifier>
</cp:coreProperties>
</file>