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2" r:id="rId3"/>
    <p:sldId id="283" r:id="rId4"/>
    <p:sldId id="282" r:id="rId5"/>
    <p:sldId id="324" r:id="rId6"/>
    <p:sldId id="313" r:id="rId7"/>
    <p:sldId id="316" r:id="rId8"/>
    <p:sldId id="312" r:id="rId9"/>
    <p:sldId id="315" r:id="rId10"/>
    <p:sldId id="314" r:id="rId11"/>
    <p:sldId id="325" r:id="rId12"/>
    <p:sldId id="326" r:id="rId13"/>
    <p:sldId id="327" r:id="rId14"/>
    <p:sldId id="328" r:id="rId15"/>
    <p:sldId id="281" r:id="rId16"/>
    <p:sldId id="323" r:id="rId17"/>
    <p:sldId id="322" r:id="rId18"/>
    <p:sldId id="307" r:id="rId19"/>
    <p:sldId id="317" r:id="rId20"/>
    <p:sldId id="318" r:id="rId21"/>
    <p:sldId id="319" r:id="rId22"/>
    <p:sldId id="320" r:id="rId23"/>
    <p:sldId id="308" r:id="rId24"/>
    <p:sldId id="31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9" d="100"/>
          <a:sy n="79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37612-865D-43A7-AFEC-CBE9BD5379D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98D92-0724-4AFD-9189-A3E881D05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92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A1B119-36FD-4FC5-ACE0-209FF1C52DE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587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214C973-49CE-490C-B824-33507AE5CD26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6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630310-E3E3-4DF2-9E1F-9CB553B7324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70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01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7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86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35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81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9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98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1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94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7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2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9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6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1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2" r:id="rId3"/>
    <p:sldLayoutId id="2147483669" r:id="rId4"/>
    <p:sldLayoutId id="2147483663" r:id="rId5"/>
    <p:sldLayoutId id="2147483650" r:id="rId6"/>
    <p:sldLayoutId id="2147483674" r:id="rId7"/>
    <p:sldLayoutId id="2147483673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0" r:id="rId14"/>
    <p:sldLayoutId id="2147483651" r:id="rId15"/>
    <p:sldLayoutId id="2147483652" r:id="rId16"/>
    <p:sldLayoutId id="2147483676" r:id="rId17"/>
    <p:sldLayoutId id="2147483670" r:id="rId18"/>
    <p:sldLayoutId id="2147483661" r:id="rId19"/>
    <p:sldLayoutId id="2147483653" r:id="rId20"/>
    <p:sldLayoutId id="2147483654" r:id="rId21"/>
    <p:sldLayoutId id="2147483655" r:id="rId22"/>
    <p:sldLayoutId id="2147483671" r:id="rId23"/>
    <p:sldLayoutId id="2147483662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4800" dirty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Trường</a:t>
            </a:r>
            <a:r>
              <a:rPr lang="en-US" dirty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viên</a:t>
            </a:r>
            <a:r>
              <a:rPr lang="en-US" dirty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>
                <a:solidFill>
                  <a:srgbClr val="002060"/>
                </a:solidFill>
              </a:rPr>
              <a:t>Lớp</a:t>
            </a:r>
            <a:r>
              <a:rPr lang="en-US" dirty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10907877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79" y="690695"/>
            <a:ext cx="4405313" cy="51689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7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0" y="677995"/>
            <a:ext cx="4645025" cy="51816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4072" name="Text Box 8"/>
          <p:cNvSpPr txBox="1">
            <a:spLocks noChangeArrowheads="1"/>
          </p:cNvSpPr>
          <p:nvPr/>
        </p:nvSpPr>
        <p:spPr bwMode="auto">
          <a:xfrm>
            <a:off x="-122830" y="5859595"/>
            <a:ext cx="131746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ng­ười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3-4,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…….)</a:t>
            </a:r>
            <a:endParaRPr lang="vi-VN" altLang="en-US" sz="24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72018" y="81756"/>
            <a:ext cx="8382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7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933243" y="5855231"/>
            <a:ext cx="106298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 ẢNH TRANH CỔ ĐỘNG CẦN CÔ ĐỌNG (MANG TÍNH TƯỢNG TRƯNG), DỄ HIỂU,.</a:t>
            </a:r>
            <a:endParaRPr lang="en-US" altLang="en-US" sz="2000" b="1" i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04825" y="192335"/>
            <a:ext cx="4368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ĐẶC ĐIỂM CỦA TRANH CỔ ĐỘNG: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414113" y="859514"/>
            <a:ext cx="9668092" cy="461665"/>
          </a:xfrm>
          <a:prstGeom prst="rect">
            <a:avLst/>
          </a:prstGeom>
          <a:solidFill>
            <a:srgbClr val="00B05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THẤY TRANH CỔ ĐỘNG CÓ ĐẶC ĐIỂM GÌ  ĐỂ DỄ NHẬN BIẾT? </a:t>
            </a:r>
          </a:p>
        </p:txBody>
      </p:sp>
      <p:pic>
        <p:nvPicPr>
          <p:cNvPr id="19" name="Picture 15" descr="suc kho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60" y="1783907"/>
            <a:ext cx="2873659" cy="375291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Giao duc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0" y="1809564"/>
            <a:ext cx="2897487" cy="375291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 descr="Moi truong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73" y="1783907"/>
            <a:ext cx="2897487" cy="375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9" descr="C:\Users\Administrator\Desktop\download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53" y="1783907"/>
            <a:ext cx="2630613" cy="37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7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5347844" y="816353"/>
            <a:ext cx="5649340" cy="5868862"/>
          </a:xfrm>
        </p:spPr>
        <p:txBody>
          <a:bodyPr>
            <a:normAutofit/>
          </a:bodyPr>
          <a:lstStyle/>
          <a:p>
            <a:r>
              <a:rPr lang="vi-VN" altLang="en-US" sz="2400" dirty="0">
                <a:solidFill>
                  <a:srgbClr val="FF0000"/>
                </a:solidFill>
              </a:rPr>
              <a:t>=&gt; Hình ảnh con chim hoà bình màu trắng trên nền trời xanh tượng trưng cho cuộc sống yên vui, mong muốn hoà bình.</a:t>
            </a: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r>
              <a:rPr lang="en-US" altLang="en-US" dirty="0">
                <a:solidFill>
                  <a:srgbClr val="FF0000"/>
                </a:solidFill>
              </a:rPr>
              <a:t>=&gt; </a:t>
            </a:r>
            <a:r>
              <a:rPr lang="en-US" altLang="en-US" dirty="0" err="1">
                <a:solidFill>
                  <a:srgbClr val="FF0000"/>
                </a:solidFill>
              </a:rPr>
              <a:t>Hình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ảnh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quả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bom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là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chiến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tranh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là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chết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chóc</a:t>
            </a:r>
            <a:r>
              <a:rPr lang="en-US" altLang="en-US" dirty="0">
                <a:solidFill>
                  <a:srgbClr val="FF0000"/>
                </a:solidFill>
              </a:rPr>
              <a:t>,…</a:t>
            </a: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r>
              <a:rPr lang="vi-VN" altLang="en-US" sz="2400" dirty="0">
                <a:solidFill>
                  <a:srgbClr val="FF0000"/>
                </a:solidFill>
              </a:rPr>
              <a:t>=&gt; Hai nét gạch chéo là xoá bỏ, là phản đối,…</a:t>
            </a:r>
          </a:p>
          <a:p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25" descr="Tieng-Viet-5-Tap-1-SGK-Tr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8" b="31050"/>
          <a:stretch>
            <a:fillRect/>
          </a:stretch>
        </p:blipFill>
        <p:spPr bwMode="auto">
          <a:xfrm>
            <a:off x="3161920" y="683314"/>
            <a:ext cx="1738313" cy="1667447"/>
          </a:xfrm>
          <a:prstGeom prst="rect">
            <a:avLst/>
          </a:prstGeom>
          <a:noFill/>
          <a:ln w="2857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222" b="11111"/>
          <a:stretch>
            <a:fillRect/>
          </a:stretch>
        </p:blipFill>
        <p:spPr bwMode="auto">
          <a:xfrm>
            <a:off x="3161920" y="2558026"/>
            <a:ext cx="1738313" cy="1940822"/>
          </a:xfrm>
          <a:prstGeom prst="rect">
            <a:avLst/>
          </a:prstGeom>
          <a:noFill/>
          <a:ln w="28575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161921" y="4706112"/>
            <a:ext cx="1738312" cy="1846064"/>
            <a:chOff x="528" y="3072"/>
            <a:chExt cx="912" cy="1104"/>
          </a:xfrm>
        </p:grpSpPr>
        <p:pic>
          <p:nvPicPr>
            <p:cNvPr id="19474" name="Picture 29" descr="pic0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7" t="25807" r="12000" b="15207"/>
            <a:stretch>
              <a:fillRect/>
            </a:stretch>
          </p:blipFill>
          <p:spPr bwMode="auto">
            <a:xfrm>
              <a:off x="528" y="3072"/>
              <a:ext cx="912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5" name="Line 31"/>
            <p:cNvSpPr>
              <a:spLocks noChangeShapeType="1"/>
            </p:cNvSpPr>
            <p:nvPr/>
          </p:nvSpPr>
          <p:spPr bwMode="auto">
            <a:xfrm>
              <a:off x="624" y="3072"/>
              <a:ext cx="768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Line 32"/>
            <p:cNvSpPr>
              <a:spLocks noChangeShapeType="1"/>
            </p:cNvSpPr>
            <p:nvPr/>
          </p:nvSpPr>
          <p:spPr bwMode="auto">
            <a:xfrm flipV="1">
              <a:off x="636" y="3072"/>
              <a:ext cx="768" cy="86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1548384" y="172785"/>
            <a:ext cx="4645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 ĐIỂM CỦA TRANH CỔ ĐỘNG:</a:t>
            </a:r>
          </a:p>
        </p:txBody>
      </p:sp>
    </p:spTree>
    <p:extLst>
      <p:ext uri="{BB962C8B-B14F-4D97-AF65-F5344CB8AC3E}">
        <p14:creationId xmlns:p14="http://schemas.microsoft.com/office/powerpoint/2010/main" val="31264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740020" y="805657"/>
            <a:ext cx="5793867" cy="5521991"/>
          </a:xfrm>
        </p:spPr>
        <p:txBody>
          <a:bodyPr/>
          <a:lstStyle/>
          <a:p>
            <a:r>
              <a:rPr lang="vi-VN" altLang="en-US" sz="2400" dirty="0">
                <a:solidFill>
                  <a:srgbClr val="FF0000"/>
                </a:solidFill>
              </a:rPr>
              <a:t>=&gt; Hình ảnh </a:t>
            </a:r>
            <a:r>
              <a:rPr lang="en-US" altLang="en-US" sz="2400" dirty="0" err="1">
                <a:solidFill>
                  <a:srgbClr val="FF0000"/>
                </a:solidFill>
              </a:rPr>
              <a:t>búp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măng</a:t>
            </a:r>
            <a:r>
              <a:rPr lang="en-US" altLang="en-US" sz="2400" dirty="0">
                <a:solidFill>
                  <a:srgbClr val="FF0000"/>
                </a:solidFill>
              </a:rPr>
              <a:t> non </a:t>
            </a:r>
            <a:r>
              <a:rPr lang="en-US" altLang="en-US" sz="2400" dirty="0" err="1">
                <a:solidFill>
                  <a:srgbClr val="FF0000"/>
                </a:solidFill>
              </a:rPr>
              <a:t>tượng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trưng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cho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hệ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trẻ</a:t>
            </a:r>
            <a:r>
              <a:rPr lang="en-US" altLang="en-US" sz="2400" dirty="0">
                <a:solidFill>
                  <a:srgbClr val="FF0000"/>
                </a:solidFill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</a:rPr>
              <a:t>trẻ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</a:rPr>
              <a:t>thiếu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nhi</a:t>
            </a:r>
            <a:r>
              <a:rPr lang="en-US" altLang="en-US" sz="2400" dirty="0">
                <a:solidFill>
                  <a:srgbClr val="FF0000"/>
                </a:solidFill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mần</a:t>
            </a:r>
            <a:r>
              <a:rPr lang="en-US" altLang="en-US" sz="2400" dirty="0">
                <a:solidFill>
                  <a:srgbClr val="FF0000"/>
                </a:solidFill>
              </a:rPr>
              <a:t> non </a:t>
            </a:r>
            <a:r>
              <a:rPr lang="en-US" altLang="en-US" sz="2400" dirty="0" err="1">
                <a:solidFill>
                  <a:srgbClr val="FF0000"/>
                </a:solidFill>
              </a:rPr>
              <a:t>tương</a:t>
            </a:r>
            <a:r>
              <a:rPr lang="en-US" altLang="en-US" sz="2400" dirty="0">
                <a:solidFill>
                  <a:srgbClr val="FF0000"/>
                </a:solidFill>
              </a:rPr>
              <a:t> lai.</a:t>
            </a:r>
            <a:endParaRPr lang="vi-VN" alt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vi-VN" alt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sz="2400" dirty="0">
              <a:solidFill>
                <a:srgbClr val="FF0000"/>
              </a:solidFill>
            </a:endParaRPr>
          </a:p>
          <a:p>
            <a:r>
              <a:rPr lang="en-US" altLang="en-US" sz="2400" dirty="0">
                <a:solidFill>
                  <a:srgbClr val="FF0000"/>
                </a:solidFill>
              </a:rPr>
              <a:t>=&gt; </a:t>
            </a:r>
            <a:r>
              <a:rPr lang="en-US" altLang="en-US" sz="2400" dirty="0" err="1">
                <a:solidFill>
                  <a:srgbClr val="FF0000"/>
                </a:solidFill>
              </a:rPr>
              <a:t>Hình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ảnh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bảng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đen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giáo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viên</a:t>
            </a:r>
            <a:r>
              <a:rPr lang="en-US" altLang="en-US" sz="2400" dirty="0">
                <a:solidFill>
                  <a:srgbClr val="FF0000"/>
                </a:solidFill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sinh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tượng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trưng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cho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trường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</a:rPr>
              <a:t>.</a:t>
            </a: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  <a:p>
            <a:endParaRPr lang="en-US" altLang="en-US" sz="2400" dirty="0">
              <a:solidFill>
                <a:srgbClr val="FF0000"/>
              </a:solidFill>
            </a:endParaRPr>
          </a:p>
        </p:txBody>
      </p:sp>
      <p:pic>
        <p:nvPicPr>
          <p:cNvPr id="20487" name="Picture 20" descr="Giao duc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95" y="572895"/>
            <a:ext cx="2016253" cy="26127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33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95" y="3565280"/>
            <a:ext cx="2016253" cy="301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843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2130" y="1825682"/>
            <a:ext cx="7487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 SẮC CÓ TÍNH TƯỢNG TRƯNG, GÂY ẤN TƯỢNG MẠNH.</a:t>
            </a:r>
            <a:endParaRPr lang="en-US" altLang="en-US" sz="2000" b="1" i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228297" y="666306"/>
            <a:ext cx="116477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i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 ẢNH TRANH CỔ ĐỘNG CẦN CÔ ĐỌNG (MANG TÍNH TƯỢNG TRƯNG), DỄ HIỂU,.</a:t>
            </a:r>
            <a:endParaRPr lang="en-US" altLang="en-US" sz="2200" b="1" i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403031" y="127477"/>
            <a:ext cx="43043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 ĐIỂM CỦA TRANH CỔ ĐỘNG:</a:t>
            </a:r>
          </a:p>
        </p:txBody>
      </p:sp>
      <p:pic>
        <p:nvPicPr>
          <p:cNvPr id="31" name="Picture 173" descr="Moi truong5"/>
          <p:cNvPicPr>
            <a:picLocks noChangeAspect="1" noChangeArrowheads="1"/>
          </p:cNvPicPr>
          <p:nvPr/>
        </p:nvPicPr>
        <p:blipFill>
          <a:blip r:embed="rId2">
            <a:lum bright="-1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22" y="2484345"/>
            <a:ext cx="2907857" cy="393967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suc kho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0" y="2504056"/>
            <a:ext cx="2626451" cy="39501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C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001" y="2456205"/>
            <a:ext cx="2814054" cy="399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28297" y="1206521"/>
            <a:ext cx="88905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i="1" dirty="0">
                <a:solidFill>
                  <a:srgbClr val="FF000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CHỮ TRONG TRANH CỔ ĐỘNG PHẢI NGẮN GỌN, RÕ RÀNG, DỄ ĐỌC</a:t>
            </a:r>
            <a:endParaRPr lang="en-US" altLang="en-US" sz="2100" b="1" i="1" dirty="0">
              <a:solidFill>
                <a:srgbClr val="FF0000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27" name="Picture 15" descr="C:\Users\Administrator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177" y="2456204"/>
            <a:ext cx="2451354" cy="39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579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107" r="2678"/>
          <a:stretch/>
        </p:blipFill>
        <p:spPr>
          <a:xfrm>
            <a:off x="788781" y="804035"/>
            <a:ext cx="10912417" cy="5773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60" r="68823" b="90450"/>
          <a:stretch/>
        </p:blipFill>
        <p:spPr>
          <a:xfrm>
            <a:off x="0" y="54591"/>
            <a:ext cx="3301138" cy="816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89C4E0-F388-FD38-2841-82A0A2805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76" r="46481" b="84340"/>
          <a:stretch/>
        </p:blipFill>
        <p:spPr>
          <a:xfrm>
            <a:off x="3301139" y="121647"/>
            <a:ext cx="5887703" cy="6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3882" b="22110"/>
          <a:stretch/>
        </p:blipFill>
        <p:spPr>
          <a:xfrm>
            <a:off x="191069" y="0"/>
            <a:ext cx="11273049" cy="47269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1880D-9FAD-C152-F21C-8C5A74585D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509"/>
          <a:stretch/>
        </p:blipFill>
        <p:spPr>
          <a:xfrm>
            <a:off x="191068" y="5343144"/>
            <a:ext cx="11273049" cy="111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6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ẽ tranh cổ động_Vẽ tranh -Thế giới không khói thuốc- - Promotional painting - Kcart3 -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780" y="300251"/>
            <a:ext cx="11121408" cy="58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3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61" y="189214"/>
            <a:ext cx="5344271" cy="66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2" y="914329"/>
            <a:ext cx="5470332" cy="3811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93" y="2239436"/>
            <a:ext cx="6306184" cy="38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96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5" descr="Kết quả hình ảnh cho tranh cô đông vê moi tr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1" y="0"/>
            <a:ext cx="5732489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9" descr="Kết quả hình ảnh cho tranh cô đông vê không chơi điê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803692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02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203"/>
          <a:stretch/>
        </p:blipFill>
        <p:spPr>
          <a:xfrm>
            <a:off x="275811" y="2251880"/>
            <a:ext cx="11267338" cy="3425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886" b="60704"/>
          <a:stretch/>
        </p:blipFill>
        <p:spPr>
          <a:xfrm>
            <a:off x="136478" y="0"/>
            <a:ext cx="11138836" cy="1446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57484" b="84796"/>
          <a:stretch/>
        </p:blipFill>
        <p:spPr>
          <a:xfrm>
            <a:off x="2088107" y="1446663"/>
            <a:ext cx="7642747" cy="61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ình ảnh có liên qu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04800"/>
            <a:ext cx="8331200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368693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Kết quả hình ảnh cho tranh cô đông về ma tú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5101"/>
            <a:ext cx="4572000" cy="658336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692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467100" y="2133600"/>
            <a:ext cx="6591300" cy="377825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6" name="Picture 4" descr="Kết quả hình ảnh cho tranh cô đông vê hiến máu nhân đạo của sinh v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5288"/>
            <a:ext cx="8305800" cy="6157912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5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6" y="236102"/>
            <a:ext cx="10174712" cy="4162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27" y="5780836"/>
            <a:ext cx="10421804" cy="457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3" y="4649108"/>
            <a:ext cx="2820998" cy="11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31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59" y="1278538"/>
            <a:ext cx="3664216" cy="4990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76" y="460435"/>
            <a:ext cx="5344271" cy="666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972" y="1357573"/>
            <a:ext cx="6993220" cy="478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0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62" t="9509" r="54148" b="85486"/>
          <a:stretch/>
        </p:blipFill>
        <p:spPr>
          <a:xfrm>
            <a:off x="1621997" y="52049"/>
            <a:ext cx="5925312" cy="413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042" y="164550"/>
            <a:ext cx="3823472" cy="30232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445" y="3187760"/>
            <a:ext cx="4296375" cy="3505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70" t="14957" r="2500" b="67115"/>
          <a:stretch/>
        </p:blipFill>
        <p:spPr>
          <a:xfrm>
            <a:off x="130486" y="613517"/>
            <a:ext cx="8075506" cy="2220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23" t="33048"/>
          <a:stretch/>
        </p:blipFill>
        <p:spPr>
          <a:xfrm>
            <a:off x="162536" y="2615899"/>
            <a:ext cx="7316437" cy="4077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0099CE-2B28-B847-B477-4D0075E46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" r="71890" b="89791"/>
          <a:stretch/>
        </p:blipFill>
        <p:spPr>
          <a:xfrm>
            <a:off x="0" y="0"/>
            <a:ext cx="1511808" cy="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771" y="0"/>
            <a:ext cx="8518000" cy="646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-7936"/>
            <a:ext cx="12192000" cy="6858000"/>
            <a:chOff x="-48" y="0"/>
            <a:chExt cx="5808" cy="4320"/>
          </a:xfrm>
        </p:grpSpPr>
        <p:pic>
          <p:nvPicPr>
            <p:cNvPr id="10255" name="Picture 3" descr="anhdao.jpg image by chuotchetchet"/>
            <p:cNvPicPr>
              <a:picLocks noChangeAspect="1" noChangeArrowheads="1"/>
            </p:cNvPicPr>
            <p:nvPr/>
          </p:nvPicPr>
          <p:blipFill>
            <a:blip r:embed="rId3">
              <a:lum bright="42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0"/>
              <a:ext cx="580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6" name="Oval 4"/>
            <p:cNvSpPr>
              <a:spLocks noChangeArrowheads="1"/>
            </p:cNvSpPr>
            <p:nvPr/>
          </p:nvSpPr>
          <p:spPr bwMode="auto">
            <a:xfrm>
              <a:off x="4416" y="672"/>
              <a:ext cx="768" cy="720"/>
            </a:xfrm>
            <a:prstGeom prst="ellipse">
              <a:avLst/>
            </a:prstGeom>
            <a:solidFill>
              <a:srgbClr val="FFCCFF">
                <a:alpha val="25882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  <p:pic>
        <p:nvPicPr>
          <p:cNvPr id="10243" name="Picture 53" descr="170711%20y%20tuong%20quang%20cao%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389" y="3825207"/>
            <a:ext cx="3634977" cy="27146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73" descr="Moi truong5"/>
          <p:cNvPicPr>
            <a:picLocks noChangeAspect="1" noChangeArrowheads="1"/>
          </p:cNvPicPr>
          <p:nvPr/>
        </p:nvPicPr>
        <p:blipFill>
          <a:blip r:embed="rId5">
            <a:lum bright="-1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202" y="896270"/>
            <a:ext cx="2388392" cy="2778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30" descr="suc kho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116" y="906191"/>
            <a:ext cx="2000250" cy="2778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43" descr="Giao duc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85" y="3825207"/>
            <a:ext cx="3296930" cy="2714625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56" descr="du-lich-festival-bien-nha-trang-2013_6350466110282773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01" y="3825207"/>
            <a:ext cx="2857500" cy="27146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3834217" y="322782"/>
            <a:ext cx="7072362" cy="35719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  CỔ ĐỘNG THƯỜNG PHẢN ÁNH VỀ NHỮNG VẤN ĐỀ GÌ?</a:t>
            </a:r>
          </a:p>
        </p:txBody>
      </p:sp>
      <p:pic>
        <p:nvPicPr>
          <p:cNvPr id="10251" name="Picture 4" descr="C:\Users\Administrator\Desktop\downloa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4" y="820863"/>
            <a:ext cx="2357438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416528" y="150253"/>
            <a:ext cx="26260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chemeClr val="tx2"/>
                </a:solidFill>
                <a:latin typeface="UTM Aurora" panose="02040603050506020204" pitchFamily="18" charset="0"/>
              </a:rPr>
              <a:t>TRANH CỔ ĐỘNG LÀ GÌ?</a:t>
            </a:r>
          </a:p>
        </p:txBody>
      </p:sp>
      <p:pic>
        <p:nvPicPr>
          <p:cNvPr id="1025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38" y="906191"/>
            <a:ext cx="2286000" cy="2778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0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ext Box 2"/>
          <p:cNvSpPr txBox="1">
            <a:spLocks noChangeArrowheads="1"/>
          </p:cNvSpPr>
          <p:nvPr/>
        </p:nvSpPr>
        <p:spPr bwMode="auto">
          <a:xfrm>
            <a:off x="6248400" y="6858001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>
              <a:effectLst>
                <a:outerShdw blurRad="38100" dist="38100" dir="2700000" algn="tl">
                  <a:srgbClr val="C0C0C0"/>
                </a:outerShdw>
              </a:effectLst>
              <a:latin typeface=".VnArial" panose="020B7200000000000000" pitchFamily="34" charset="0"/>
            </a:endParaRPr>
          </a:p>
        </p:txBody>
      </p:sp>
      <p:pic>
        <p:nvPicPr>
          <p:cNvPr id="20483" name="Picture 15" descr="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26" y="182880"/>
            <a:ext cx="2739788" cy="284669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16" descr="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25" y="3363944"/>
            <a:ext cx="2666999" cy="3151496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17" descr="IMG_1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25" y="3336648"/>
            <a:ext cx="2739789" cy="315149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8" descr="1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26" y="182880"/>
            <a:ext cx="2743200" cy="284669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0" name="Oval 20"/>
          <p:cNvSpPr>
            <a:spLocks noChangeArrowheads="1"/>
          </p:cNvSpPr>
          <p:nvPr/>
        </p:nvSpPr>
        <p:spPr bwMode="auto">
          <a:xfrm>
            <a:off x="10418764" y="5463584"/>
            <a:ext cx="990600" cy="5334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altLang="en-US" sz="44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02" name="Oval 22"/>
          <p:cNvSpPr>
            <a:spLocks noChangeArrowheads="1"/>
          </p:cNvSpPr>
          <p:nvPr/>
        </p:nvSpPr>
        <p:spPr bwMode="auto">
          <a:xfrm>
            <a:off x="10217626" y="609600"/>
            <a:ext cx="990600" cy="5334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altLang="en-US" sz="44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03" name="Rectangle 23"/>
          <p:cNvSpPr>
            <a:spLocks noChangeArrowheads="1"/>
          </p:cNvSpPr>
          <p:nvPr/>
        </p:nvSpPr>
        <p:spPr bwMode="auto">
          <a:xfrm>
            <a:off x="9836626" y="1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hóa</a:t>
            </a:r>
            <a:endParaRPr lang="vi-VN" sz="28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78904" name="Rectangle 24"/>
          <p:cNvSpPr>
            <a:spLocks noChangeArrowheads="1"/>
          </p:cNvSpPr>
          <p:nvPr/>
        </p:nvSpPr>
        <p:spPr bwMode="auto">
          <a:xfrm>
            <a:off x="4191001" y="5791201"/>
            <a:ext cx="46085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</a:t>
            </a:r>
            <a:endParaRPr lang="vi-VN" sz="280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78905" name="Rectangle 25"/>
          <p:cNvSpPr>
            <a:spLocks noChangeArrowheads="1"/>
          </p:cNvSpPr>
          <p:nvPr/>
        </p:nvSpPr>
        <p:spPr bwMode="auto">
          <a:xfrm>
            <a:off x="9942514" y="4324065"/>
            <a:ext cx="29337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Giới thiệu</a:t>
            </a:r>
          </a:p>
          <a:p>
            <a:pPr>
              <a:defRPr/>
            </a:pPr>
            <a:r>
              <a:rPr lang="en-US" sz="280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sản phẩm</a:t>
            </a:r>
            <a:endParaRPr lang="vi-VN" sz="280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9D38CA-62EE-579E-AD43-CEFBC5F84ABA}"/>
              </a:ext>
            </a:extLst>
          </p:cNvPr>
          <p:cNvGrpSpPr/>
          <p:nvPr/>
        </p:nvGrpSpPr>
        <p:grpSpPr>
          <a:xfrm>
            <a:off x="2107306" y="182880"/>
            <a:ext cx="1490020" cy="1142999"/>
            <a:chOff x="351925" y="1"/>
            <a:chExt cx="1490020" cy="1142999"/>
          </a:xfrm>
        </p:grpSpPr>
        <p:sp>
          <p:nvSpPr>
            <p:cNvPr id="378899" name="Oval 19"/>
            <p:cNvSpPr>
              <a:spLocks noChangeArrowheads="1"/>
            </p:cNvSpPr>
            <p:nvPr/>
          </p:nvSpPr>
          <p:spPr bwMode="auto">
            <a:xfrm>
              <a:off x="594812" y="609600"/>
              <a:ext cx="990600" cy="5334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vi-VN" alt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906" name="Rectangle 26"/>
            <p:cNvSpPr>
              <a:spLocks noChangeArrowheads="1"/>
            </p:cNvSpPr>
            <p:nvPr/>
          </p:nvSpPr>
          <p:spPr bwMode="auto">
            <a:xfrm>
              <a:off x="351925" y="1"/>
              <a:ext cx="149002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 err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Chính</a:t>
              </a:r>
              <a:r>
                <a:rPr lang="en-US" sz="2800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trị</a:t>
              </a:r>
              <a:endParaRPr lang="vi-VN" sz="28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CF10C9-1983-4A30-CFC9-0A63825CD3CC}"/>
              </a:ext>
            </a:extLst>
          </p:cNvPr>
          <p:cNvGrpSpPr/>
          <p:nvPr/>
        </p:nvGrpSpPr>
        <p:grpSpPr>
          <a:xfrm>
            <a:off x="2137525" y="5106323"/>
            <a:ext cx="1676400" cy="1247922"/>
            <a:chOff x="295700" y="4107975"/>
            <a:chExt cx="1676400" cy="1247922"/>
          </a:xfrm>
        </p:grpSpPr>
        <p:sp>
          <p:nvSpPr>
            <p:cNvPr id="378901" name="Oval 21"/>
            <p:cNvSpPr>
              <a:spLocks noChangeArrowheads="1"/>
            </p:cNvSpPr>
            <p:nvPr/>
          </p:nvSpPr>
          <p:spPr bwMode="auto">
            <a:xfrm>
              <a:off x="638600" y="4670097"/>
              <a:ext cx="990600" cy="685800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vi-VN" alt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907" name="Rectangle 27"/>
            <p:cNvSpPr>
              <a:spLocks noChangeArrowheads="1"/>
            </p:cNvSpPr>
            <p:nvPr/>
          </p:nvSpPr>
          <p:spPr bwMode="auto">
            <a:xfrm>
              <a:off x="295700" y="4107975"/>
              <a:ext cx="16764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  </a:t>
              </a:r>
              <a:r>
                <a:rPr lang="en-US" sz="2800" dirty="0" err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Xã</a:t>
              </a:r>
              <a:r>
                <a:rPr lang="en-US" sz="2800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hội</a:t>
              </a:r>
              <a:endParaRPr lang="vi-VN" sz="28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226980" y="2007361"/>
            <a:ext cx="338339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6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78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7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378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378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0" grpId="0" animBg="1"/>
      <p:bldP spid="378902" grpId="0" animBg="1"/>
      <p:bldP spid="378903" grpId="0"/>
      <p:bldP spid="37890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5" name="Text Box 7"/>
          <p:cNvSpPr txBox="1">
            <a:spLocks noChangeArrowheads="1"/>
          </p:cNvSpPr>
          <p:nvPr/>
        </p:nvSpPr>
        <p:spPr bwMode="auto">
          <a:xfrm>
            <a:off x="245269" y="2890391"/>
            <a:ext cx="2971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0216" name="Picture 8" descr="Moi truo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"/>
            <a:ext cx="5486400" cy="6477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0217" name="Text Box 9"/>
          <p:cNvSpPr txBox="1">
            <a:spLocks noChangeArrowheads="1"/>
          </p:cNvSpPr>
          <p:nvPr/>
        </p:nvSpPr>
        <p:spPr bwMode="auto">
          <a:xfrm>
            <a:off x="9110662" y="3554413"/>
            <a:ext cx="2971800" cy="58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hình ảnh</a:t>
            </a:r>
            <a:endParaRPr lang="vi-VN" altLang="en-US" sz="32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218" name="Text Box 10"/>
          <p:cNvSpPr txBox="1">
            <a:spLocks noChangeArrowheads="1"/>
          </p:cNvSpPr>
          <p:nvPr/>
        </p:nvSpPr>
        <p:spPr bwMode="auto">
          <a:xfrm>
            <a:off x="9110662" y="4838700"/>
            <a:ext cx="2971800" cy="58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Chữ</a:t>
            </a:r>
            <a:endParaRPr lang="vi-VN" altLang="en-US" sz="32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219" name="Line 11"/>
          <p:cNvSpPr>
            <a:spLocks noChangeShapeType="1"/>
          </p:cNvSpPr>
          <p:nvPr/>
        </p:nvSpPr>
        <p:spPr bwMode="auto">
          <a:xfrm flipV="1">
            <a:off x="6096000" y="5505450"/>
            <a:ext cx="434340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0220" name="Line 12"/>
          <p:cNvSpPr>
            <a:spLocks noChangeShapeType="1"/>
          </p:cNvSpPr>
          <p:nvPr/>
        </p:nvSpPr>
        <p:spPr bwMode="auto">
          <a:xfrm>
            <a:off x="5148262" y="2476501"/>
            <a:ext cx="5257800" cy="10191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0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50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35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5" grpId="0"/>
      <p:bldP spid="350217" grpId="0" animBg="1"/>
      <p:bldP spid="3502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/>
          <p:cNvSpPr txBox="1">
            <a:spLocks noChangeArrowheads="1"/>
          </p:cNvSpPr>
          <p:nvPr/>
        </p:nvSpPr>
        <p:spPr bwMode="auto">
          <a:xfrm>
            <a:off x="323088" y="1412632"/>
            <a:ext cx="1154582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n­ước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045" name="Text Box 5"/>
          <p:cNvSpPr txBox="1">
            <a:spLocks noChangeArrowheads="1"/>
          </p:cNvSpPr>
          <p:nvPr/>
        </p:nvSpPr>
        <p:spPr bwMode="auto">
          <a:xfrm>
            <a:off x="1678402" y="478992"/>
            <a:ext cx="8382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en-US" sz="4800" b="1" dirty="0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cổ</a:t>
            </a:r>
            <a:r>
              <a:rPr lang="en-US" altLang="en-US" sz="4800" b="1" dirty="0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4800" b="1" dirty="0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là</a:t>
            </a:r>
            <a:r>
              <a:rPr lang="en-US" altLang="en-US" sz="4800" b="1" dirty="0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altLang="en-US" sz="4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4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3333CC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?</a:t>
            </a:r>
            <a:endParaRPr lang="vi-VN" altLang="en-US" sz="4800" b="1" dirty="0">
              <a:solidFill>
                <a:srgbClr val="3333CC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2" grpId="0"/>
      <p:bldP spid="3430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4" name="Text Box 6"/>
          <p:cNvSpPr txBox="1">
            <a:spLocks noChangeArrowheads="1"/>
          </p:cNvSpPr>
          <p:nvPr/>
        </p:nvSpPr>
        <p:spPr bwMode="auto">
          <a:xfrm>
            <a:off x="1981200" y="6096000"/>
            <a:ext cx="8382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khuôn khổ, kích cỡ khác nhau.</a:t>
            </a:r>
            <a:endParaRPr lang="vi-VN" altLang="en-US" sz="32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352800"/>
            <a:ext cx="1585913" cy="22161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1" descr="Tieng-Viet-5-Tap-1-SGK-Tr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8" b="31050"/>
          <a:stretch>
            <a:fillRect/>
          </a:stretch>
        </p:blipFill>
        <p:spPr bwMode="auto">
          <a:xfrm>
            <a:off x="4953000" y="3108280"/>
            <a:ext cx="2152650" cy="2514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774208"/>
            <a:ext cx="2092325" cy="3886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3200400" y="3352800"/>
            <a:ext cx="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/>
          <p:cNvSpPr>
            <a:spLocks noChangeShapeType="1"/>
          </p:cNvSpPr>
          <p:nvPr/>
        </p:nvSpPr>
        <p:spPr bwMode="auto">
          <a:xfrm>
            <a:off x="6019800" y="3184480"/>
            <a:ext cx="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6"/>
          <p:cNvSpPr>
            <a:spLocks noChangeShapeType="1"/>
          </p:cNvSpPr>
          <p:nvPr/>
        </p:nvSpPr>
        <p:spPr bwMode="auto">
          <a:xfrm>
            <a:off x="9067800" y="1774208"/>
            <a:ext cx="76200" cy="388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3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0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82096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374</Words>
  <Application>Microsoft Office PowerPoint</Application>
  <PresentationFormat>Widescreen</PresentationFormat>
  <Paragraphs>53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.VnArial</vt:lpstr>
      <vt:lpstr>.VnTime</vt:lpstr>
      <vt:lpstr>Arial</vt:lpstr>
      <vt:lpstr>Calibri</vt:lpstr>
      <vt:lpstr>Calibri Light</vt:lpstr>
      <vt:lpstr>Times New Roman</vt:lpstr>
      <vt:lpstr>UTM Aurora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Windows 10</cp:lastModifiedBy>
  <cp:revision>67</cp:revision>
  <dcterms:created xsi:type="dcterms:W3CDTF">2022-09-04T03:11:01Z</dcterms:created>
  <dcterms:modified xsi:type="dcterms:W3CDTF">2025-03-04T00:41:19Z</dcterms:modified>
</cp:coreProperties>
</file>