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60" r:id="rId3"/>
    <p:sldId id="261" r:id="rId4"/>
    <p:sldId id="378" r:id="rId5"/>
    <p:sldId id="264" r:id="rId6"/>
    <p:sldId id="377" r:id="rId7"/>
    <p:sldId id="265" r:id="rId8"/>
    <p:sldId id="267" r:id="rId9"/>
    <p:sldId id="269" r:id="rId10"/>
    <p:sldId id="379" r:id="rId11"/>
    <p:sldId id="380" r:id="rId12"/>
    <p:sldId id="272" r:id="rId13"/>
    <p:sldId id="270" r:id="rId14"/>
    <p:sldId id="273" r:id="rId15"/>
    <p:sldId id="275" r:id="rId16"/>
    <p:sldId id="314" r:id="rId17"/>
    <p:sldId id="315" r:id="rId18"/>
    <p:sldId id="318" r:id="rId19"/>
    <p:sldId id="348" r:id="rId20"/>
    <p:sldId id="347" r:id="rId21"/>
    <p:sldId id="351" r:id="rId22"/>
    <p:sldId id="349" r:id="rId23"/>
    <p:sldId id="274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4F4"/>
    <a:srgbClr val="DEE6F4"/>
    <a:srgbClr val="DBE4F3"/>
    <a:srgbClr val="DDE5F4"/>
    <a:srgbClr val="00CC99"/>
    <a:srgbClr val="9BE3E6"/>
    <a:srgbClr val="33CC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EEABD-88E5-4721-A30A-6DD0AD45A5BB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887085" y="172341"/>
            <a:ext cx="3584457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/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" y="526283"/>
            <a:ext cx="1716524" cy="1716524"/>
          </a:xfrm>
          <a:prstGeom prst="rect">
            <a:avLst/>
          </a:prstGeom>
        </p:spPr>
      </p:pic>
      <p:sp>
        <p:nvSpPr>
          <p:cNvPr id="4" name="Bong bóng Lời nói: Hình bầu dục 3"/>
          <p:cNvSpPr/>
          <p:nvPr/>
        </p:nvSpPr>
        <p:spPr>
          <a:xfrm>
            <a:off x="2974754" y="1347019"/>
            <a:ext cx="5785788" cy="2920181"/>
          </a:xfrm>
          <a:prstGeom prst="wedgeEllipseCallout">
            <a:avLst>
              <a:gd name="adj1" fmla="val 50985"/>
              <a:gd name="adj2" fmla="val 5491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852314" y="598926"/>
            <a:ext cx="1017639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1.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Cảnh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quê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tôi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1059020" y="3781514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1059020" y="2363696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gian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4285193" y="2055515"/>
            <a:ext cx="7417143" cy="143584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bóng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chiều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đồng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quê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đang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xanh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thẫm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trở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tối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mò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trời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yên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tĩnh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ngàn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sao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…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đẹp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tĩnh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8" name="Hộp Văn bản 27"/>
          <p:cNvSpPr txBox="1"/>
          <p:nvPr/>
        </p:nvSpPr>
        <p:spPr>
          <a:xfrm>
            <a:off x="4296695" y="3712020"/>
            <a:ext cx="7405641" cy="975716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lọc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ngôn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ngữ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giàu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hoá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so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,..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Mũi tên: Phải Có Sọc 16"/>
          <p:cNvSpPr/>
          <p:nvPr/>
        </p:nvSpPr>
        <p:spPr>
          <a:xfrm>
            <a:off x="3398695" y="2625634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ũi tên: Phải Có Sọc 22"/>
          <p:cNvSpPr/>
          <p:nvPr/>
        </p:nvSpPr>
        <p:spPr>
          <a:xfrm>
            <a:off x="3461174" y="4042997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ình chữ nhật: Góc Tròn 18"/>
          <p:cNvSpPr/>
          <p:nvPr/>
        </p:nvSpPr>
        <p:spPr>
          <a:xfrm>
            <a:off x="984317" y="5279710"/>
            <a:ext cx="2339676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Mũi tên: Phải Có Sọc 20"/>
          <p:cNvSpPr/>
          <p:nvPr/>
        </p:nvSpPr>
        <p:spPr>
          <a:xfrm>
            <a:off x="3507204" y="5479001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4325095" y="4833958"/>
            <a:ext cx="7337337" cy="1895968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tươi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phúc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khung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đềm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mộng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toả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giữa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như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bước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giữa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ngàn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…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187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  <p:bldP spid="28" grpId="0" animBg="1"/>
      <p:bldP spid="17" grpId="0" animBg="1"/>
      <p:bldP spid="23" grpId="0" animBg="1"/>
      <p:bldP spid="19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735875" y="136222"/>
            <a:ext cx="1106129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0824" y="90744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Sông Ngân </a:t>
            </a:r>
            <a:r>
              <a:rPr lang="en-US" sz="3200" dirty="0" smtClean="0">
                <a:solidFill>
                  <a:srgbClr val="00264D"/>
                </a:solidFill>
                <a:latin typeface="Times New Roman" panose="02020603050405020304" pitchFamily="18" charset="0"/>
              </a:rPr>
              <a:t>H</a:t>
            </a:r>
            <a:r>
              <a:rPr lang="vi-VN" sz="3200" dirty="0" smtClean="0">
                <a:solidFill>
                  <a:srgbClr val="00264D"/>
                </a:solidFill>
                <a:latin typeface="Times New Roman" panose="02020603050405020304" pitchFamily="18" charset="0"/>
              </a:rPr>
              <a:t>à </a:t>
            </a: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nao nao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Chảy giữa trời lồng lộng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Sao Thần Nông toả rộng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Một chiếc vó bằng vàng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Đón những sao dọc ngang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Như tôm cua bơi lội</a:t>
            </a:r>
            <a:endParaRPr lang="en-US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0824" y="432171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Phía đông nam rời rợi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Ai đặt một chiếc nơm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Rờ rỡ ngôi sao Hôm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Như đuốc đèn soi cá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731725" y="1116757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Bên trời đang rộn rã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Cả nhóm Đại Hùng tinh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Buông gàu bên sông Ngân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Suốt đêm lo tát nước...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Ngàn sao vui làm việc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Mải đến lúc hừng đông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Phe phẩy chiếc quạt hồng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srgbClr val="00264D"/>
                </a:solidFill>
                <a:latin typeface="Times New Roman" panose="02020603050405020304" pitchFamily="18" charset="0"/>
              </a:rPr>
              <a:t>Báo ngày lên, về </a:t>
            </a:r>
            <a:r>
              <a:rPr lang="vi-VN" sz="3200" dirty="0" smtClean="0">
                <a:solidFill>
                  <a:srgbClr val="00264D"/>
                </a:solidFill>
                <a:latin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rgbClr val="00264D"/>
                </a:solidFill>
                <a:latin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Calibri Light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842609"/>
              </p:ext>
            </p:extLst>
          </p:nvPr>
        </p:nvGraphicFramePr>
        <p:xfrm>
          <a:off x="711191" y="1286218"/>
          <a:ext cx="10368557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2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 riêng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so sánh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1: dải Ngân Hà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2: sao Đại Hùng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3: sao Thần Nông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4: sao Hôm</a:t>
                      </a:r>
                      <a:endParaRPr lang="en-US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07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Nhiệm vụ chung: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98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những nét chung ở những hình ảnh so sánh trên.</a:t>
                      </a:r>
                      <a:endParaRPr lang="en-US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46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Nêu ấn tượng chung về khung cảnh bầu trời đêm hiện lên qua trí tưởng tượng của nhân vật “tôi”.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87419" y="396627"/>
            <a:ext cx="38058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lang="pt-BR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5979" y="168643"/>
            <a:ext cx="1663769" cy="9358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773937" y="564395"/>
            <a:ext cx="1095313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Bảng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322507"/>
              </p:ext>
            </p:extLst>
          </p:nvPr>
        </p:nvGraphicFramePr>
        <p:xfrm>
          <a:off x="377839" y="1735556"/>
          <a:ext cx="11349236" cy="3858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0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2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3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0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đuốc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soi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604681" y="191133"/>
            <a:ext cx="1128743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Bảng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346846"/>
              </p:ext>
            </p:extLst>
          </p:nvPr>
        </p:nvGraphicFramePr>
        <p:xfrm>
          <a:off x="299884" y="1117887"/>
          <a:ext cx="11592232" cy="5154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9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2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32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pt-BR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 chung: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4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những nét chung ở những hình ảnh so sánh trên.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7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Nêu ấn tượng về vẻ đẹp khung cảnh bầu trời đêm hiện lên qua trí tưởng tượng của nhân vật “tôi”.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307453" y="40121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 </a:t>
            </a:r>
            <a:r>
              <a:rPr lang="de-D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2592735" y="958057"/>
            <a:ext cx="4930487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/>
          <p:cNvSpPr txBox="1"/>
          <p:nvPr/>
        </p:nvSpPr>
        <p:spPr>
          <a:xfrm>
            <a:off x="2592734" y="1776506"/>
            <a:ext cx="4930487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Hộp Văn bản 9"/>
          <p:cNvSpPr txBox="1"/>
          <p:nvPr/>
        </p:nvSpPr>
        <p:spPr>
          <a:xfrm>
            <a:off x="2592734" y="2746952"/>
            <a:ext cx="5526424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7"/>
          <p:cNvSpPr txBox="1"/>
          <p:nvPr/>
        </p:nvSpPr>
        <p:spPr>
          <a:xfrm>
            <a:off x="2592734" y="4545789"/>
            <a:ext cx="8474528" cy="1384995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307453" y="438195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995809" y="1353779"/>
            <a:ext cx="3096598" cy="707886"/>
          </a:xfrm>
          <a:prstGeom prst="rect">
            <a:avLst/>
          </a:prstGeom>
          <a:solidFill>
            <a:srgbClr val="00CC99"/>
          </a:solidFill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833654" y="2668416"/>
            <a:ext cx="8786447" cy="1754326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/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/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3" imgW="3048000" imgH="4572000" progId="Equation.DSMT4">
                  <p:embed/>
                </p:oleObj>
              </mc:Choice>
              <mc:Fallback>
                <p:oleObj name="Equation" r:id="rId3" imgW="3048000" imgH="4572000" progId="Equation.DSMT4">
                  <p:embed/>
                  <p:pic>
                    <p:nvPicPr>
                      <p:cNvPr id="0" name="Đối tượng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/>
          <p:cNvSpPr/>
          <p:nvPr/>
        </p:nvSpPr>
        <p:spPr>
          <a:xfrm>
            <a:off x="2753033" y="1203343"/>
            <a:ext cx="8964712" cy="206495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1" y="892222"/>
            <a:ext cx="2064953" cy="2064953"/>
          </a:xfrm>
          <a:prstGeom prst="rect">
            <a:avLst/>
          </a:prstGeom>
        </p:spPr>
      </p:pic>
      <p:sp>
        <p:nvSpPr>
          <p:cNvPr id="15" name="Hộp Văn bản 14"/>
          <p:cNvSpPr txBox="1"/>
          <p:nvPr/>
        </p:nvSpPr>
        <p:spPr>
          <a:xfrm>
            <a:off x="3488187" y="1572180"/>
            <a:ext cx="8011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/>
          <p:cNvSpPr txBox="1"/>
          <p:nvPr/>
        </p:nvSpPr>
        <p:spPr>
          <a:xfrm>
            <a:off x="2897579" y="3534626"/>
            <a:ext cx="8820166" cy="2246769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/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/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Equation" r:id="rId3" imgW="3048000" imgH="4572000" progId="Equation.DSMT4">
                  <p:embed/>
                </p:oleObj>
              </mc:Choice>
              <mc:Fallback>
                <p:oleObj name="Equation" r:id="rId3" imgW="3048000" imgH="4572000" progId="Equation.DSMT4">
                  <p:embed/>
                  <p:pic>
                    <p:nvPicPr>
                      <p:cNvPr id="0" name="Đối tượng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/>
          <p:cNvSpPr/>
          <p:nvPr/>
        </p:nvSpPr>
        <p:spPr>
          <a:xfrm>
            <a:off x="2753033" y="1203343"/>
            <a:ext cx="8964712" cy="206495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1" y="892222"/>
            <a:ext cx="2064953" cy="2064953"/>
          </a:xfrm>
          <a:prstGeom prst="rect">
            <a:avLst/>
          </a:prstGeom>
        </p:spPr>
      </p:pic>
      <p:sp>
        <p:nvSpPr>
          <p:cNvPr id="15" name="Hộp Văn bản 14"/>
          <p:cNvSpPr txBox="1"/>
          <p:nvPr/>
        </p:nvSpPr>
        <p:spPr>
          <a:xfrm>
            <a:off x="3488187" y="1572180"/>
            <a:ext cx="8011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/>
          <p:cNvSpPr txBox="1"/>
          <p:nvPr/>
        </p:nvSpPr>
        <p:spPr>
          <a:xfrm>
            <a:off x="2256312" y="3534626"/>
            <a:ext cx="9461433" cy="2677656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/>
          <p:cNvSpPr/>
          <p:nvPr/>
        </p:nvSpPr>
        <p:spPr>
          <a:xfrm>
            <a:off x="-10110" y="-1"/>
            <a:ext cx="360341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/>
          <p:cNvSpPr/>
          <p:nvPr/>
        </p:nvSpPr>
        <p:spPr>
          <a:xfrm>
            <a:off x="-10109" y="172340"/>
            <a:ext cx="3254385" cy="6685659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61901" y="284317"/>
            <a:ext cx="3326115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tion" r:id="rId3" imgW="3048000" imgH="4572000" progId="Equation.DSMT4">
                  <p:embed/>
                </p:oleObj>
              </mc:Choice>
              <mc:Fallback>
                <p:oleObj name="Equation" r:id="rId3" imgW="3048000" imgH="4572000" progId="Equation.DSMT4">
                  <p:embed/>
                  <p:pic>
                    <p:nvPicPr>
                      <p:cNvPr id="0" name="Đối tượng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/>
          <p:cNvSpPr/>
          <p:nvPr/>
        </p:nvSpPr>
        <p:spPr>
          <a:xfrm>
            <a:off x="2844629" y="1688143"/>
            <a:ext cx="8956775" cy="360968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5" y="0"/>
            <a:ext cx="2122818" cy="2122818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3622" y="1684095"/>
            <a:ext cx="2064953" cy="2064953"/>
          </a:xfrm>
          <a:prstGeom prst="rect">
            <a:avLst/>
          </a:prstGeom>
        </p:spPr>
      </p:pic>
      <p:sp>
        <p:nvSpPr>
          <p:cNvPr id="12" name="Hộp Văn bản 11"/>
          <p:cNvSpPr txBox="1"/>
          <p:nvPr/>
        </p:nvSpPr>
        <p:spPr>
          <a:xfrm>
            <a:off x="3435260" y="2475655"/>
            <a:ext cx="8353745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Võ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5 - 7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Tả bầu trời buổi sáng - Tập làm văn lớp 3 (20 mẫu)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6" y="3429000"/>
            <a:ext cx="3650083" cy="295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6" descr="Tả cảnh hoàng hôn trên quê em - Văn mẫu lớp 6 - VnDoc.com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6" y="290563"/>
            <a:ext cx="3650083" cy="281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8" descr="Top 13 Bài văn tả một đêm trăng đẹp hay nhất - Toplist.v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3429000"/>
            <a:ext cx="3321512" cy="295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9" descr="Hình ảnh làng quê Việt Nam - Tổng hợp hình ảnh làng quê Việt Nam đẹp nhấ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290563"/>
            <a:ext cx="3321512" cy="28140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/>
          <p:cNvSpPr txBox="1"/>
          <p:nvPr/>
        </p:nvSpPr>
        <p:spPr>
          <a:xfrm>
            <a:off x="9075172" y="1697610"/>
            <a:ext cx="2563833" cy="306545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3" y="629392"/>
            <a:ext cx="11376560" cy="554757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rậm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nhẫy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/>
        </p:nvGraphicFramePr>
        <p:xfrm>
          <a:off x="526276" y="1697758"/>
          <a:ext cx="11139448" cy="4642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5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1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đúng chủ đề: miêu tả vẻ đẹp cảnh vật đồng quê vào buổi chiều và bầu trời lúc về đêm.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19973" y="76766"/>
            <a:ext cx="507585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4EBE7C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68155" y="1376652"/>
            <a:ext cx="10039126" cy="4510963"/>
          </a:xfrm>
        </p:spPr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rậm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nhẫy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đuốc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hừng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ộn: Ngang 4"/>
          <p:cNvSpPr/>
          <p:nvPr/>
        </p:nvSpPr>
        <p:spPr>
          <a:xfrm>
            <a:off x="415385" y="116016"/>
            <a:ext cx="11285029" cy="674198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683" y="267027"/>
            <a:ext cx="3931236" cy="362111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2199692" y="1701025"/>
            <a:ext cx="9259996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tác phẩm khác của nhà thơ Võ Quảng.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 Viết: “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 tắt văn bản theo những yêu cầu khác nhau về độ dài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Cuộn: Ngang 5"/>
          <p:cNvSpPr/>
          <p:nvPr/>
        </p:nvSpPr>
        <p:spPr>
          <a:xfrm>
            <a:off x="633834" y="748725"/>
            <a:ext cx="11158240" cy="511827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26" y="991003"/>
            <a:ext cx="2927954" cy="292795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187" y="1613621"/>
            <a:ext cx="100975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BẢN 3. NGÀN SAO LÀM VIỆC</a:t>
            </a:r>
            <a:endParaRPr lang="en-US" sz="44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en-US" sz="4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2163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1371" y="904034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Bóng chiều toả ra nhanh</a:t>
            </a: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Trên các bờ bụi rậm</a:t>
            </a: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Đồng quê đang xanh thẫm</a:t>
            </a: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Bỗng chốc trở tối mò</a:t>
            </a: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Trâu tôi đã ăn no</a:t>
            </a: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Bước giữa trời yên tĩnh</a:t>
            </a: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Trâu tôi đi đùng đỉnh</a:t>
            </a: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Như bước giữa ngàn sao</a:t>
            </a: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latin typeface="+mj-lt"/>
              </a:rPr>
              <a:t/>
            </a:r>
            <a:br>
              <a:rPr lang="vi-VN" sz="2400" dirty="0" smtClean="0">
                <a:latin typeface="+mj-lt"/>
              </a:rPr>
            </a:br>
            <a:r>
              <a:rPr lang="vi-VN" sz="2400" dirty="0" smtClean="0">
                <a:solidFill>
                  <a:srgbClr val="00264D"/>
                </a:solidFill>
                <a:latin typeface="+mj-lt"/>
              </a:rPr>
              <a:t>Sông </a:t>
            </a:r>
            <a:r>
              <a:rPr lang="vi-VN" sz="2400" dirty="0">
                <a:solidFill>
                  <a:srgbClr val="00264D"/>
                </a:solidFill>
                <a:latin typeface="+mj-lt"/>
              </a:rPr>
              <a:t>Ngân hà nao nao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Chảy giữa trời lồng lộng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Sao Thần Nông toả rộng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Một chiếc vó bằng vàng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Đón những sao dọc ngang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Như tôm cua bơi lội</a:t>
            </a:r>
            <a:endParaRPr lang="en-US" sz="2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4743" y="1090485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264D"/>
                </a:solidFill>
                <a:latin typeface="+mj-lt"/>
              </a:rPr>
              <a:t>Phía đông nam rời rợi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Ai đặt một chiếc nơm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Rờ rỡ ngôi sao Hôm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Như đuốc đèn soi cá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Bên trời đang rộn rã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Cả nhóm Đại Hùng tinh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Buông gàu bên sông Ngân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Suốt đêm lo tát nước...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Ngàn sao vui làm việc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Mải đến lúc hừng đông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Phe phẩy chiếc quạt hồng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solidFill>
                  <a:srgbClr val="00264D"/>
                </a:solidFill>
                <a:latin typeface="+mj-lt"/>
              </a:rPr>
              <a:t>Báo ngày lên, về nghỉ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0009" y="257701"/>
            <a:ext cx="10097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 LÀM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sz="3600" dirty="0">
              <a:solidFill>
                <a:srgbClr val="FF0000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7868" y="535283"/>
            <a:ext cx="3952569" cy="657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 err="1" smtClean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 smtClean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Võ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Quảng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02" y="2066883"/>
            <a:ext cx="3489461" cy="4494002"/>
          </a:xfrm>
          <a:prstGeom prst="rect">
            <a:avLst/>
          </a:prstGeom>
        </p:spPr>
      </p:pic>
      <p:sp>
        <p:nvSpPr>
          <p:cNvPr id="17" name="Flowchart: Terminator 22"/>
          <p:cNvSpPr/>
          <p:nvPr/>
        </p:nvSpPr>
        <p:spPr>
          <a:xfrm>
            <a:off x="5329767" y="1324784"/>
            <a:ext cx="2472549" cy="669248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1920-2007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3"/>
          <p:cNvSpPr/>
          <p:nvPr/>
        </p:nvSpPr>
        <p:spPr>
          <a:xfrm>
            <a:off x="8893723" y="1325337"/>
            <a:ext cx="2295389" cy="668695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23"/>
          <p:cNvSpPr/>
          <p:nvPr/>
        </p:nvSpPr>
        <p:spPr>
          <a:xfrm>
            <a:off x="5514733" y="2154233"/>
            <a:ext cx="6044319" cy="104033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Flowchart: Terminator 23"/>
          <p:cNvSpPr/>
          <p:nvPr/>
        </p:nvSpPr>
        <p:spPr>
          <a:xfrm>
            <a:off x="5484717" y="3349885"/>
            <a:ext cx="6104353" cy="1946137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Flowchart: Terminator 23"/>
          <p:cNvSpPr/>
          <p:nvPr/>
        </p:nvSpPr>
        <p:spPr>
          <a:xfrm>
            <a:off x="5329767" y="5463836"/>
            <a:ext cx="6655757" cy="102822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(1965),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(1970),…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20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3" y="1613735"/>
            <a:ext cx="2749631" cy="47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1" descr="Quê Nội - Võ Quảng - Công ty cổ phần sách và thiết bị trường học Hà Tâ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5" y="1613735"/>
            <a:ext cx="2542275" cy="47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ách Truyện Đồng Thoại Võ Quảng - Ấn Bản Đặc Biệt Kỉ Niệm 100 Năm Ngày Sinh Nhà  Văn Võ Quảng - FAHASA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36" y="1614980"/>
            <a:ext cx="2381250" cy="47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2303205" y="453618"/>
            <a:ext cx="758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CỦA VÕ QUẢNG</a:t>
            </a:r>
          </a:p>
        </p:txBody>
      </p:sp>
      <p:pic>
        <p:nvPicPr>
          <p:cNvPr id="2052" name="Picture 4" descr="Thơ Võ Quảng - Câu lạc bộ Đọc sách cùng 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43" y="1613736"/>
            <a:ext cx="2381250" cy="47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32100" y="104662"/>
            <a:ext cx="2472549" cy="657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Bài Thơ] Ngàn Sao Làm Việc - Võ Quảng - Việt Nam Overnigh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581"/>
          <a:stretch>
            <a:fillRect/>
          </a:stretch>
        </p:blipFill>
        <p:spPr bwMode="auto">
          <a:xfrm>
            <a:off x="6183630" y="104775"/>
            <a:ext cx="600837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8"/>
          <p:cNvSpPr txBox="1"/>
          <p:nvPr/>
        </p:nvSpPr>
        <p:spPr>
          <a:xfrm>
            <a:off x="346127" y="623185"/>
            <a:ext cx="2472549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vi-V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Xuất </a:t>
            </a:r>
            <a:r>
              <a:rPr lang="vi-V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xứ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vi-V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Thể thơ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vi-VN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Đề </a:t>
            </a:r>
            <a:r>
              <a:rPr lang="vi-V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vi-V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Bố cục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vi-V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Nhân vật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endParaRPr lang="vi-V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3" name="Hộp Văn bản 12"/>
          <p:cNvSpPr txBox="1"/>
          <p:nvPr/>
        </p:nvSpPr>
        <p:spPr>
          <a:xfrm>
            <a:off x="110357" y="4229282"/>
            <a:ext cx="5624238" cy="2071370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vi-VN" alt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 xứ: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Tuyển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Võ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II, NXB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1998, tr.170-171).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/>
          <p:cNvSpPr/>
          <p:nvPr/>
        </p:nvSpPr>
        <p:spPr>
          <a:xfrm>
            <a:off x="1585315" y="4912050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1585316" y="2767648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4564071" y="2273693"/>
            <a:ext cx="6530587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”.</a:t>
            </a:r>
            <a:endParaRPr lang="en-US" sz="2600" dirty="0"/>
          </a:p>
        </p:txBody>
      </p:sp>
      <p:sp>
        <p:nvSpPr>
          <p:cNvPr id="25" name="Hộp Văn bản 24"/>
          <p:cNvSpPr txBox="1"/>
          <p:nvPr/>
        </p:nvSpPr>
        <p:spPr>
          <a:xfrm>
            <a:off x="4608468" y="3408104"/>
            <a:ext cx="6530587" cy="1012585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Hộp Văn bản 27"/>
          <p:cNvSpPr txBox="1"/>
          <p:nvPr/>
        </p:nvSpPr>
        <p:spPr>
          <a:xfrm>
            <a:off x="4608467" y="4878728"/>
            <a:ext cx="5533059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/>
          </a:p>
        </p:txBody>
      </p:sp>
      <p:sp>
        <p:nvSpPr>
          <p:cNvPr id="17" name="Mũi tên: Phải Có Sọc 16"/>
          <p:cNvSpPr/>
          <p:nvPr/>
        </p:nvSpPr>
        <p:spPr>
          <a:xfrm rot="19614480">
            <a:off x="3792257" y="2727623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ũi tên: Phải Có Sọc 19"/>
          <p:cNvSpPr/>
          <p:nvPr/>
        </p:nvSpPr>
        <p:spPr>
          <a:xfrm rot="2593846">
            <a:off x="3769589" y="3318253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Mũi tên: Phải Có Sọc 22"/>
          <p:cNvSpPr/>
          <p:nvPr/>
        </p:nvSpPr>
        <p:spPr>
          <a:xfrm>
            <a:off x="3889487" y="5250880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ình chữ nhật: Góc Tròn 28"/>
          <p:cNvSpPr/>
          <p:nvPr/>
        </p:nvSpPr>
        <p:spPr>
          <a:xfrm>
            <a:off x="973335" y="331974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3461172" y="331974"/>
            <a:ext cx="1769813" cy="492443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5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</a:t>
            </a:r>
            <a:endParaRPr lang="en-US" sz="2600" dirty="0"/>
          </a:p>
        </p:txBody>
      </p:sp>
      <p:sp>
        <p:nvSpPr>
          <p:cNvPr id="14" name="Hình chữ nhật: Góc Tròn 9"/>
          <p:cNvSpPr/>
          <p:nvPr/>
        </p:nvSpPr>
        <p:spPr>
          <a:xfrm>
            <a:off x="1077791" y="1356725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Hộp Văn bản 18"/>
          <p:cNvSpPr txBox="1"/>
          <p:nvPr/>
        </p:nvSpPr>
        <p:spPr>
          <a:xfrm>
            <a:off x="3480843" y="1047711"/>
            <a:ext cx="3500284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Mũi tên: Phải Có Sọc 22"/>
          <p:cNvSpPr/>
          <p:nvPr/>
        </p:nvSpPr>
        <p:spPr>
          <a:xfrm>
            <a:off x="2680450" y="426724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Mũi tên: Phải Có Sọc 22"/>
          <p:cNvSpPr/>
          <p:nvPr/>
        </p:nvSpPr>
        <p:spPr>
          <a:xfrm>
            <a:off x="2683998" y="1628691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  <p:bldP spid="25" grpId="0" animBg="1"/>
      <p:bldP spid="28" grpId="0" animBg="1"/>
      <p:bldP spid="17" grpId="0" animBg="1"/>
      <p:bldP spid="20" grpId="0" animBg="1"/>
      <p:bldP spid="2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904565" y="236930"/>
            <a:ext cx="6784261" cy="706755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 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904565" y="948779"/>
            <a:ext cx="1017639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1. 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Cảnh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quê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tôi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5464" y="1703467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</a:rPr>
              <a:t>Bóng chiều toả ra nhanh</a:t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>Trên các bờ bụi rậm</a:t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>Đồng quê đang xanh thẫm</a:t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>Bỗng chốc trở tối mò</a:t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/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>Trâu tôi đã ăn no</a:t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>Bước giữa trời yên tĩnh</a:t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>Trâu tôi đi đùng đỉnh</a:t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>Như bước giữa ngàn sao</a:t>
            </a:r>
            <a:br>
              <a:rPr lang="vi-VN" sz="3600" dirty="0">
                <a:latin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</a:rPr>
              <a:t/>
            </a:r>
            <a:br>
              <a:rPr lang="vi-VN" sz="3600" dirty="0">
                <a:latin typeface="Times New Roman" panose="02020603050405020304" pitchFamily="18" charset="0"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35645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1357</Words>
  <Application>Microsoft Office PowerPoint</Application>
  <PresentationFormat>Widescreen</PresentationFormat>
  <Paragraphs>135</Paragraphs>
  <Slides>23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.VnTime</vt:lpstr>
      <vt:lpstr>Arial</vt:lpstr>
      <vt:lpstr>Calibri</vt:lpstr>
      <vt:lpstr>Calibri Light</vt:lpstr>
      <vt:lpstr>MS Mincho</vt:lpstr>
      <vt:lpstr>Tahoma</vt:lpstr>
      <vt:lpstr>Times New Roman</vt:lpstr>
      <vt:lpstr>Chủ đề Office</vt:lpstr>
      <vt:lpstr>1_Chủ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Administrator</cp:lastModifiedBy>
  <cp:revision>81</cp:revision>
  <dcterms:created xsi:type="dcterms:W3CDTF">2022-05-31T13:38:00Z</dcterms:created>
  <dcterms:modified xsi:type="dcterms:W3CDTF">2025-09-23T00:48:32Z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C6FF2A9552504D8D8BBE06AE8C9D8E99</vt:lpwstr>
  </property>
  <property fmtid="{D5CDD505-2E9C-101B-9397-08002B2CF9AE}" pid="3" name="KSOProductBuildVer">
    <vt:lpwstr>1033-11.2.0.11306</vt:lpwstr>
  </property>
</Properties>
</file>