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60" r:id="rId2"/>
    <p:sldId id="262" r:id="rId3"/>
    <p:sldId id="355" r:id="rId4"/>
    <p:sldId id="264" r:id="rId5"/>
    <p:sldId id="352" r:id="rId6"/>
    <p:sldId id="353" r:id="rId7"/>
    <p:sldId id="263" r:id="rId8"/>
    <p:sldId id="286" r:id="rId9"/>
    <p:sldId id="285" r:id="rId10"/>
    <p:sldId id="354" r:id="rId11"/>
    <p:sldId id="288" r:id="rId12"/>
    <p:sldId id="287" r:id="rId13"/>
    <p:sldId id="290" r:id="rId14"/>
    <p:sldId id="258" r:id="rId15"/>
    <p:sldId id="292" r:id="rId16"/>
    <p:sldId id="291" r:id="rId17"/>
    <p:sldId id="294" r:id="rId18"/>
    <p:sldId id="293" r:id="rId19"/>
    <p:sldId id="295" r:id="rId20"/>
    <p:sldId id="297" r:id="rId21"/>
    <p:sldId id="296" r:id="rId22"/>
    <p:sldId id="298" r:id="rId23"/>
    <p:sldId id="299" r:id="rId24"/>
    <p:sldId id="346" r:id="rId25"/>
    <p:sldId id="319" r:id="rId26"/>
    <p:sldId id="320" r:id="rId27"/>
    <p:sldId id="334" r:id="rId28"/>
    <p:sldId id="335" r:id="rId29"/>
    <p:sldId id="336" r:id="rId30"/>
    <p:sldId id="343" r:id="rId31"/>
    <p:sldId id="337" r:id="rId32"/>
    <p:sldId id="338" r:id="rId33"/>
    <p:sldId id="339" r:id="rId34"/>
    <p:sldId id="340" r:id="rId35"/>
    <p:sldId id="341" r:id="rId36"/>
    <p:sldId id="342" r:id="rId37"/>
    <p:sldId id="344" r:id="rId38"/>
    <p:sldId id="351" r:id="rId39"/>
    <p:sldId id="318" r:id="rId40"/>
    <p:sldId id="347" r:id="rId41"/>
    <p:sldId id="349" r:id="rId42"/>
    <p:sldId id="350" r:id="rId43"/>
    <p:sldId id="34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BD00"/>
    <a:srgbClr val="00CC00"/>
    <a:srgbClr val="006600"/>
    <a:srgbClr val="99FFCC"/>
    <a:srgbClr val="009900"/>
    <a:srgbClr val="66FF66"/>
    <a:srgbClr val="660066"/>
    <a:srgbClr val="00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34" y="66"/>
      </p:cViewPr>
      <p:guideLst>
        <p:guide orient="horz" pos="211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1AB1-E84A-428E-82C7-C05836018F8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B9C5C-8D33-4AC8-9B34-D0A97CC53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95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5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21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34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03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989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6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7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819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060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9365-CCA7-48FF-A1F8-4F81A42BD23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30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1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26608" y="222841"/>
            <a:ext cx="38623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9" name="Bong bóng Lời nói: Hình bầu dục 18"/>
          <p:cNvSpPr/>
          <p:nvPr/>
        </p:nvSpPr>
        <p:spPr>
          <a:xfrm>
            <a:off x="6096000" y="1295399"/>
            <a:ext cx="3862329" cy="1610025"/>
          </a:xfrm>
          <a:prstGeom prst="wedgeEllipseCallout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 VIDEO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628" y="1739509"/>
            <a:ext cx="3151010" cy="2789031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314" y="1927088"/>
            <a:ext cx="6038850" cy="603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/>
          <p:cNvSpPr txBox="1"/>
          <p:nvPr/>
        </p:nvSpPr>
        <p:spPr>
          <a:xfrm>
            <a:off x="838198" y="321851"/>
            <a:ext cx="10894455" cy="5193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 </a:t>
            </a:r>
            <a:r>
              <a:rPr lang="en-US" sz="3600" b="1" dirty="0" err="1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6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vi-VN" sz="36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phẩm: </a:t>
            </a:r>
          </a:p>
          <a:p>
            <a:r>
              <a:rPr lang="en-US" sz="3600" b="1" dirty="0"/>
              <a:t>- </a:t>
            </a:r>
            <a:r>
              <a:rPr lang="en-US" sz="3600" b="1" dirty="0" err="1"/>
              <a:t>Xuất</a:t>
            </a:r>
            <a:r>
              <a:rPr lang="en-US" sz="3600" b="1" dirty="0"/>
              <a:t> </a:t>
            </a:r>
            <a:r>
              <a:rPr lang="en-US" sz="3600" b="1" dirty="0" err="1"/>
              <a:t>xứ</a:t>
            </a:r>
            <a:r>
              <a:rPr lang="en-US" sz="3600" b="1" dirty="0"/>
              <a:t>:</a:t>
            </a:r>
            <a:r>
              <a:rPr lang="en-US" sz="3600" dirty="0"/>
              <a:t> </a:t>
            </a:r>
            <a:r>
              <a:rPr lang="en-US" sz="3600" dirty="0" err="1"/>
              <a:t>trích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tác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i="1" dirty="0" err="1"/>
              <a:t>Mùa</a:t>
            </a:r>
            <a:r>
              <a:rPr lang="en-US" sz="3600" i="1" dirty="0"/>
              <a:t> </a:t>
            </a:r>
            <a:r>
              <a:rPr lang="en-US" sz="3600" i="1" dirty="0" err="1"/>
              <a:t>hoa</a:t>
            </a:r>
            <a:r>
              <a:rPr lang="en-US" sz="3600" i="1" dirty="0"/>
              <a:t> </a:t>
            </a:r>
            <a:r>
              <a:rPr lang="en-US" sz="3600" i="1" dirty="0" err="1"/>
              <a:t>cải</a:t>
            </a:r>
            <a:r>
              <a:rPr lang="en-US" sz="3600" i="1" dirty="0"/>
              <a:t> </a:t>
            </a:r>
            <a:r>
              <a:rPr lang="en-US" sz="3600" i="1" dirty="0" err="1"/>
              <a:t>bên</a:t>
            </a:r>
            <a:r>
              <a:rPr lang="en-US" sz="3600" i="1" dirty="0"/>
              <a:t> </a:t>
            </a:r>
            <a:r>
              <a:rPr lang="en-US" sz="3600" i="1" dirty="0" err="1"/>
              <a:t>sông</a:t>
            </a:r>
            <a:r>
              <a:rPr lang="en-US" sz="3600" dirty="0"/>
              <a:t>, NXB </a:t>
            </a:r>
            <a:r>
              <a:rPr lang="en-US" sz="3600" dirty="0" err="1"/>
              <a:t>Hội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(2012).</a:t>
            </a:r>
          </a:p>
          <a:p>
            <a:r>
              <a:rPr lang="en-US" sz="3600" b="1" dirty="0"/>
              <a:t>- </a:t>
            </a:r>
            <a:r>
              <a:rPr lang="en-US" sz="3600" b="1" dirty="0" err="1"/>
              <a:t>Thể</a:t>
            </a:r>
            <a:r>
              <a:rPr lang="en-US" sz="3600" b="1" dirty="0"/>
              <a:t> </a:t>
            </a:r>
            <a:r>
              <a:rPr lang="en-US" sz="3600" b="1" dirty="0" err="1"/>
              <a:t>loại</a:t>
            </a:r>
            <a:r>
              <a:rPr lang="en-US" sz="3600" b="1" dirty="0"/>
              <a:t>:</a:t>
            </a:r>
            <a:r>
              <a:rPr lang="en-US" sz="3600" dirty="0"/>
              <a:t> </a:t>
            </a:r>
            <a:r>
              <a:rPr lang="en-US" sz="3600" dirty="0" err="1"/>
              <a:t>truyện</a:t>
            </a:r>
            <a:r>
              <a:rPr lang="en-US" sz="3600" dirty="0"/>
              <a:t> </a:t>
            </a:r>
            <a:r>
              <a:rPr lang="en-US" sz="3600" dirty="0" err="1"/>
              <a:t>ngắn</a:t>
            </a:r>
            <a:r>
              <a:rPr lang="en-US" sz="3600" dirty="0"/>
              <a:t>.</a:t>
            </a:r>
          </a:p>
          <a:p>
            <a:r>
              <a:rPr lang="en-US" sz="3600" b="1" dirty="0"/>
              <a:t>- </a:t>
            </a:r>
            <a:r>
              <a:rPr lang="en-US" sz="3600" b="1" dirty="0" err="1"/>
              <a:t>Phương</a:t>
            </a:r>
            <a:r>
              <a:rPr lang="en-US" sz="3600" b="1" dirty="0"/>
              <a:t> </a:t>
            </a:r>
            <a:r>
              <a:rPr lang="en-US" sz="3600" b="1" dirty="0" err="1"/>
              <a:t>thức</a:t>
            </a:r>
            <a:r>
              <a:rPr lang="en-US" sz="3600" b="1" dirty="0"/>
              <a:t> </a:t>
            </a:r>
            <a:r>
              <a:rPr lang="en-US" sz="3600" b="1" dirty="0" err="1"/>
              <a:t>biểu</a:t>
            </a:r>
            <a:r>
              <a:rPr lang="en-US" sz="3600" b="1" dirty="0"/>
              <a:t> </a:t>
            </a:r>
            <a:r>
              <a:rPr lang="en-US" sz="3600" b="1" dirty="0" err="1"/>
              <a:t>đạt</a:t>
            </a:r>
            <a:r>
              <a:rPr lang="en-US" sz="3600" b="1" dirty="0"/>
              <a:t> </a:t>
            </a:r>
            <a:r>
              <a:rPr lang="en-US" sz="3600" b="1" dirty="0" err="1"/>
              <a:t>chính</a:t>
            </a:r>
            <a:r>
              <a:rPr lang="en-US" sz="3600" dirty="0"/>
              <a:t>: </a:t>
            </a:r>
            <a:r>
              <a:rPr lang="en-US" sz="3600" dirty="0" err="1"/>
              <a:t>tự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.</a:t>
            </a:r>
          </a:p>
          <a:p>
            <a:r>
              <a:rPr lang="en-US" sz="3600" b="1" dirty="0"/>
              <a:t>– </a:t>
            </a:r>
            <a:r>
              <a:rPr lang="en-US" sz="3600" b="1" dirty="0" err="1"/>
              <a:t>Đề</a:t>
            </a:r>
            <a:r>
              <a:rPr lang="en-US" sz="3600" b="1" dirty="0"/>
              <a:t> </a:t>
            </a:r>
            <a:r>
              <a:rPr lang="en-US" sz="3600" b="1" dirty="0" err="1"/>
              <a:t>tài</a:t>
            </a:r>
            <a:r>
              <a:rPr lang="en-US" sz="3600" b="1" dirty="0"/>
              <a:t> </a:t>
            </a:r>
            <a:r>
              <a:rPr lang="en-US" sz="3600" b="1" dirty="0" err="1"/>
              <a:t>chính</a:t>
            </a:r>
            <a:r>
              <a:rPr lang="en-US" sz="3600" b="1" dirty="0"/>
              <a:t>: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về</a:t>
            </a:r>
            <a:r>
              <a:rPr lang="en-US" sz="3600" dirty="0"/>
              <a:t> 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.</a:t>
            </a:r>
          </a:p>
          <a:p>
            <a:r>
              <a:rPr lang="en-US" sz="3600" b="1" dirty="0"/>
              <a:t>– </a:t>
            </a:r>
            <a:r>
              <a:rPr lang="en-US" sz="3600" b="1" dirty="0" err="1"/>
              <a:t>Ngôi</a:t>
            </a:r>
            <a:r>
              <a:rPr lang="en-US" sz="3600" b="1" dirty="0"/>
              <a:t> </a:t>
            </a:r>
            <a:r>
              <a:rPr lang="en-US" sz="3600" b="1" dirty="0" err="1"/>
              <a:t>kể</a:t>
            </a:r>
            <a:r>
              <a:rPr lang="en-US" sz="3600" b="1" dirty="0"/>
              <a:t>:</a:t>
            </a:r>
            <a:r>
              <a:rPr lang="en-US" sz="3600" dirty="0"/>
              <a:t> </a:t>
            </a:r>
            <a:r>
              <a:rPr lang="en-US" sz="3600" dirty="0" err="1"/>
              <a:t>ngôi</a:t>
            </a:r>
            <a:r>
              <a:rPr lang="en-US" sz="3600" dirty="0"/>
              <a:t> </a:t>
            </a:r>
            <a:r>
              <a:rPr lang="en-US" sz="3600" dirty="0" err="1"/>
              <a:t>thứ</a:t>
            </a:r>
            <a:r>
              <a:rPr lang="en-US" sz="3600" dirty="0"/>
              <a:t> </a:t>
            </a:r>
            <a:r>
              <a:rPr lang="en-US" sz="3600" dirty="0" err="1"/>
              <a:t>ba</a:t>
            </a:r>
            <a:r>
              <a:rPr lang="en-US" sz="3600" dirty="0"/>
              <a:t>. </a:t>
            </a:r>
          </a:p>
          <a:p>
            <a:r>
              <a:rPr lang="en-US" sz="3600" b="1" dirty="0"/>
              <a:t>- </a:t>
            </a:r>
            <a:r>
              <a:rPr lang="en-US" sz="3600" b="1" dirty="0" err="1"/>
              <a:t>Nhân</a:t>
            </a:r>
            <a:r>
              <a:rPr lang="en-US" sz="3600" b="1" dirty="0"/>
              <a:t> </a:t>
            </a:r>
            <a:r>
              <a:rPr lang="en-US" sz="3600" b="1" dirty="0" err="1"/>
              <a:t>vật</a:t>
            </a:r>
            <a:r>
              <a:rPr lang="en-US" sz="3600" b="1" dirty="0"/>
              <a:t> </a:t>
            </a:r>
            <a:r>
              <a:rPr lang="en-US" sz="3600" b="1" dirty="0" err="1"/>
              <a:t>chính</a:t>
            </a:r>
            <a:r>
              <a:rPr lang="en-US" sz="3600" b="1" dirty="0"/>
              <a:t>:</a:t>
            </a:r>
            <a:r>
              <a:rPr lang="en-US" sz="3600" dirty="0"/>
              <a:t> Mon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Mên</a:t>
            </a:r>
            <a:r>
              <a:rPr lang="en-US" sz="3600" dirty="0"/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3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/>
          <p:cNvSpPr/>
          <p:nvPr/>
        </p:nvSpPr>
        <p:spPr>
          <a:xfrm>
            <a:off x="432255" y="3647512"/>
            <a:ext cx="1992082" cy="85660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Hộp Văn bản 4"/>
          <p:cNvSpPr txBox="1"/>
          <p:nvPr/>
        </p:nvSpPr>
        <p:spPr>
          <a:xfrm>
            <a:off x="2424337" y="2255837"/>
            <a:ext cx="9047164" cy="954107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6" name="Hộp Văn bản 5"/>
          <p:cNvSpPr txBox="1"/>
          <p:nvPr/>
        </p:nvSpPr>
        <p:spPr>
          <a:xfrm>
            <a:off x="2530587" y="3582651"/>
            <a:ext cx="9014051" cy="58785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424337" y="4734444"/>
            <a:ext cx="9299576" cy="1384995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8009" y="305552"/>
            <a:ext cx="2245904" cy="1752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ộp Văn bản 29"/>
          <p:cNvSpPr txBox="1"/>
          <p:nvPr/>
        </p:nvSpPr>
        <p:spPr>
          <a:xfrm>
            <a:off x="373681" y="1422402"/>
            <a:ext cx="11526397" cy="4690515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vi-VN" sz="3600" b="1" dirty="0" smtClean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 cục: 3 phần</a:t>
            </a:r>
          </a:p>
          <a:p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 =&gt;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Hảo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b="1" dirty="0" err="1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Mon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1" name="Hình ảnh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58315" y="47973"/>
            <a:ext cx="2245904" cy="1613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006927" y="1801099"/>
            <a:ext cx="1545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CC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1</a:t>
            </a:r>
            <a:r>
              <a:rPr lang="en-US" sz="2800" b="1" dirty="0" smtClean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endParaRPr lang="en-US" sz="2800" dirty="0">
              <a:solidFill>
                <a:srgbClr val="00CC00"/>
              </a:solidFill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1918659" y="2612571"/>
            <a:ext cx="8784771" cy="523220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(Hai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800" dirty="0"/>
          </a:p>
        </p:txBody>
      </p:sp>
      <p:sp>
        <p:nvSpPr>
          <p:cNvPr id="8" name="Hộp Văn bản 7"/>
          <p:cNvSpPr txBox="1"/>
          <p:nvPr/>
        </p:nvSpPr>
        <p:spPr>
          <a:xfrm>
            <a:off x="734784" y="288243"/>
            <a:ext cx="63028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</a:t>
            </a:r>
            <a:r>
              <a:rPr lang="en-US" sz="40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16" y="3873691"/>
            <a:ext cx="5464128" cy="2792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/>
          <p:cNvGraphicFramePr>
            <a:graphicFrameLocks noGrp="1"/>
          </p:cNvGraphicFramePr>
          <p:nvPr>
            <p:ph idx="1"/>
          </p:nvPr>
        </p:nvGraphicFramePr>
        <p:xfrm>
          <a:off x="684439" y="1671045"/>
          <a:ext cx="11235416" cy="4812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4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5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1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032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40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chi tiết miêu tả hình dáng, cử chỉ, lời nói, suy nghĩ, việc làm của các nhân vật </a:t>
                      </a: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3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2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4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54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Nhận xét về nghệ thuật xây dựng nhân vật.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	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02283" y="177796"/>
            <a:ext cx="818743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02: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nhân vật hai anh em Mên và Mon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153886" y="969062"/>
            <a:ext cx="60960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7467601" y="796346"/>
            <a:ext cx="3200400" cy="958676"/>
          </a:xfrm>
          <a:prstGeom prst="flowChartPreparation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CC00"/>
              </a:solidFill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5170714" y="2502525"/>
            <a:ext cx="6596742" cy="975716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P1: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5170714" y="3638975"/>
            <a:ext cx="6596742" cy="1435842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P2: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Hay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ạ;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ạ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5170715" y="5235551"/>
            <a:ext cx="6596742" cy="1435842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P3: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nhợt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hửng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4996543" y="1784621"/>
            <a:ext cx="2808514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1" y="2264589"/>
            <a:ext cx="3999365" cy="4184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153886" y="1233347"/>
            <a:ext cx="60960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7489372" y="1193038"/>
            <a:ext cx="3200400" cy="958676"/>
          </a:xfrm>
          <a:prstGeom prst="flowChartPreparation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CC00"/>
              </a:solidFill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4479471" y="2001327"/>
            <a:ext cx="2808514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1" y="2151714"/>
            <a:ext cx="2569734" cy="4052441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3146410" y="3805806"/>
            <a:ext cx="8685923" cy="281622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P3: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;…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nhợt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hửng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151945" y="2516917"/>
            <a:ext cx="7991518" cy="552459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P1: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3151945" y="3128317"/>
            <a:ext cx="3632313" cy="492443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P2: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153886" y="894493"/>
            <a:ext cx="6096000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1153886" y="1507738"/>
            <a:ext cx="28085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/>
          <p:cNvSpPr txBox="1"/>
          <p:nvPr/>
        </p:nvSpPr>
        <p:spPr>
          <a:xfrm>
            <a:off x="3404556" y="2815755"/>
            <a:ext cx="8396748" cy="975716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3404556" y="4929588"/>
            <a:ext cx="8396748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8" name="Hình Bầu dục 7"/>
          <p:cNvSpPr/>
          <p:nvPr/>
        </p:nvSpPr>
        <p:spPr>
          <a:xfrm>
            <a:off x="749846" y="2155084"/>
            <a:ext cx="2241971" cy="2139735"/>
          </a:xfrm>
          <a:prstGeom prst="ellipse">
            <a:avLst/>
          </a:prstGeom>
          <a:gradFill flip="none" rotWithShape="1">
            <a:gsLst>
              <a:gs pos="13000">
                <a:srgbClr val="66FF66"/>
              </a:gs>
              <a:gs pos="72000">
                <a:srgbClr val="006600"/>
              </a:gs>
            </a:gsLst>
            <a:lin ang="9600000" scaled="0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8" name="Hình Bầu dục 17"/>
          <p:cNvSpPr/>
          <p:nvPr/>
        </p:nvSpPr>
        <p:spPr>
          <a:xfrm>
            <a:off x="679506" y="4506051"/>
            <a:ext cx="2241971" cy="2139735"/>
          </a:xfrm>
          <a:prstGeom prst="ellipse">
            <a:avLst/>
          </a:prstGeom>
          <a:gradFill flip="none" rotWithShape="1">
            <a:gsLst>
              <a:gs pos="13000">
                <a:srgbClr val="66FF66"/>
              </a:gs>
              <a:gs pos="72000">
                <a:srgbClr val="006600"/>
              </a:gs>
            </a:gsLst>
            <a:lin ang="9600000" scaled="0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0" name="Mũi tên: Hình V 19"/>
          <p:cNvSpPr/>
          <p:nvPr/>
        </p:nvSpPr>
        <p:spPr>
          <a:xfrm>
            <a:off x="3036117" y="3029563"/>
            <a:ext cx="324139" cy="548099"/>
          </a:xfrm>
          <a:prstGeom prst="chevron">
            <a:avLst/>
          </a:prstGeom>
          <a:gradFill>
            <a:gsLst>
              <a:gs pos="49000">
                <a:srgbClr val="66FF66"/>
              </a:gs>
              <a:gs pos="86000">
                <a:srgbClr val="006600"/>
              </a:gs>
            </a:gsLst>
            <a:lin ang="9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ũi tên: Hình V 20"/>
          <p:cNvSpPr/>
          <p:nvPr/>
        </p:nvSpPr>
        <p:spPr>
          <a:xfrm>
            <a:off x="2999112" y="5268545"/>
            <a:ext cx="324139" cy="548099"/>
          </a:xfrm>
          <a:prstGeom prst="chevron">
            <a:avLst/>
          </a:prstGeom>
          <a:gradFill>
            <a:gsLst>
              <a:gs pos="49000">
                <a:srgbClr val="66FF66"/>
              </a:gs>
              <a:gs pos="86000">
                <a:srgbClr val="006600"/>
              </a:gs>
            </a:gsLst>
            <a:lin ang="9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  <p:bldP spid="18" grpId="0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153886" y="894493"/>
            <a:ext cx="8673402" cy="65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BD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b="1" dirty="0" smtClean="0">
                <a:solidFill>
                  <a:srgbClr val="00BD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sz="3200" b="1" dirty="0" err="1" smtClean="0">
                <a:solidFill>
                  <a:srgbClr val="00BD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endParaRPr lang="en-US" sz="3200" dirty="0">
              <a:solidFill>
                <a:srgbClr val="00BD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153886" y="1507738"/>
            <a:ext cx="25037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698090" y="2165862"/>
            <a:ext cx="11138868" cy="89255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6" name="Mũi tên: Phải Có Khía 15"/>
          <p:cNvSpPr/>
          <p:nvPr/>
        </p:nvSpPr>
        <p:spPr>
          <a:xfrm>
            <a:off x="581400" y="3410213"/>
            <a:ext cx="904567" cy="460602"/>
          </a:xfrm>
          <a:prstGeom prst="notchedRightArrow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/>
          <p:cNvSpPr txBox="1"/>
          <p:nvPr/>
        </p:nvSpPr>
        <p:spPr>
          <a:xfrm>
            <a:off x="1657329" y="3270262"/>
            <a:ext cx="101796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ngỡ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Mon.</a:t>
            </a:r>
            <a:endParaRPr lang="en-US" sz="2600" b="1" dirty="0">
              <a:solidFill>
                <a:srgbClr val="009900"/>
              </a:solidFill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698090" y="4329783"/>
            <a:ext cx="11138868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600" dirty="0"/>
          </a:p>
        </p:txBody>
      </p:sp>
      <p:sp>
        <p:nvSpPr>
          <p:cNvPr id="23" name="Mũi tên: Phải Có Khía 22"/>
          <p:cNvSpPr/>
          <p:nvPr/>
        </p:nvSpPr>
        <p:spPr>
          <a:xfrm>
            <a:off x="581400" y="5963507"/>
            <a:ext cx="904567" cy="460602"/>
          </a:xfrm>
          <a:prstGeom prst="notchedRightArrow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/>
          <p:cNvSpPr txBox="1"/>
          <p:nvPr/>
        </p:nvSpPr>
        <p:spPr>
          <a:xfrm>
            <a:off x="1657329" y="5789414"/>
            <a:ext cx="10003459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" grpId="0"/>
      <p:bldP spid="22" grpId="0" animBg="1"/>
      <p:bldP spid="23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/>
          <p:cNvSpPr txBox="1"/>
          <p:nvPr/>
        </p:nvSpPr>
        <p:spPr>
          <a:xfrm>
            <a:off x="1153886" y="1507738"/>
            <a:ext cx="25037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CC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endParaRPr lang="en-US" sz="2800" dirty="0">
              <a:solidFill>
                <a:srgbClr val="33CC3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588477" y="2296005"/>
            <a:ext cx="9444613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,……</a:t>
            </a:r>
            <a:endParaRPr lang="en-US" sz="2600" i="1" dirty="0"/>
          </a:p>
        </p:txBody>
      </p:sp>
      <p:sp>
        <p:nvSpPr>
          <p:cNvPr id="12" name="Hộp Văn bản 11"/>
          <p:cNvSpPr txBox="1"/>
          <p:nvPr/>
        </p:nvSpPr>
        <p:spPr>
          <a:xfrm>
            <a:off x="1588477" y="4037179"/>
            <a:ext cx="9535048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(…)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/>
          </a:p>
        </p:txBody>
      </p:sp>
      <p:sp>
        <p:nvSpPr>
          <p:cNvPr id="13" name="Mũi tên: Phải Có Khía 12"/>
          <p:cNvSpPr/>
          <p:nvPr/>
        </p:nvSpPr>
        <p:spPr>
          <a:xfrm>
            <a:off x="154560" y="5733206"/>
            <a:ext cx="904567" cy="460602"/>
          </a:xfrm>
          <a:prstGeom prst="notchedRightArrow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/>
          <p:cNvSpPr txBox="1"/>
          <p:nvPr/>
        </p:nvSpPr>
        <p:spPr>
          <a:xfrm>
            <a:off x="1059127" y="5475649"/>
            <a:ext cx="10883554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nan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17028" y="267347"/>
            <a:ext cx="3581647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19" name="Bong bóng Lời nói: Hình bầu dục 18"/>
          <p:cNvSpPr/>
          <p:nvPr/>
        </p:nvSpPr>
        <p:spPr>
          <a:xfrm>
            <a:off x="3140901" y="1272483"/>
            <a:ext cx="6514579" cy="2090057"/>
          </a:xfrm>
          <a:prstGeom prst="wedgeEllipseCallout">
            <a:avLst>
              <a:gd name="adj1" fmla="val 57199"/>
              <a:gd name="adj2" fmla="val 38804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1) 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Lời bài hát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cùng 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các hình ảnh trong video gợi cho em những cảm xúc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,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suy </a:t>
            </a:r>
            <a:r>
              <a:rPr lang="vi-V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nghĩ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</a:t>
            </a:r>
            <a:r>
              <a:rPr lang="vi-VN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gì</a:t>
            </a:r>
            <a:r>
              <a:rPr lang="vi-VN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? </a:t>
            </a:r>
            <a:endParaRPr lang="en-US" sz="2800" b="1" i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99" y="1866983"/>
            <a:ext cx="3151010" cy="278903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11008" y="1866983"/>
            <a:ext cx="4081613" cy="4762500"/>
          </a:xfrm>
          <a:prstGeom prst="rect">
            <a:avLst/>
          </a:prstGeom>
        </p:spPr>
      </p:pic>
      <p:sp>
        <p:nvSpPr>
          <p:cNvPr id="13" name="Bong bóng Lời nói: Hình bầu dục 12"/>
          <p:cNvSpPr/>
          <p:nvPr/>
        </p:nvSpPr>
        <p:spPr>
          <a:xfrm>
            <a:off x="3325068" y="3950983"/>
            <a:ext cx="6514579" cy="2090057"/>
          </a:xfrm>
          <a:prstGeom prst="wedgeEllipseCallout">
            <a:avLst>
              <a:gd name="adj1" fmla="val 53857"/>
              <a:gd name="adj2" fmla="val -71093"/>
            </a:avLst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153886" y="1529545"/>
            <a:ext cx="458815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</a:t>
            </a:r>
            <a:endParaRPr lang="en-US" sz="28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 9"/>
          <p:cNvSpPr/>
          <p:nvPr/>
        </p:nvSpPr>
        <p:spPr>
          <a:xfrm>
            <a:off x="1780936" y="2566876"/>
            <a:ext cx="8514736" cy="89255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i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i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nhợt</a:t>
            </a:r>
            <a:r>
              <a:rPr lang="en-US" sz="2600" i="1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hửng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/>
          <p:cNvSpPr txBox="1"/>
          <p:nvPr/>
        </p:nvSpPr>
        <p:spPr>
          <a:xfrm>
            <a:off x="1780936" y="3889794"/>
            <a:ext cx="6999271" cy="52322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/>
          </a:p>
        </p:txBody>
      </p:sp>
      <p:sp>
        <p:nvSpPr>
          <p:cNvPr id="23" name="Mũi tên: Phải Có Khía 22"/>
          <p:cNvSpPr/>
          <p:nvPr/>
        </p:nvSpPr>
        <p:spPr>
          <a:xfrm>
            <a:off x="355258" y="4934225"/>
            <a:ext cx="452283" cy="375194"/>
          </a:xfrm>
          <a:prstGeom prst="notchedRightArrow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16"/>
          <p:cNvSpPr txBox="1"/>
          <p:nvPr/>
        </p:nvSpPr>
        <p:spPr>
          <a:xfrm>
            <a:off x="975986" y="4675546"/>
            <a:ext cx="113169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600" b="1" dirty="0">
              <a:solidFill>
                <a:srgbClr val="00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/>
          <p:cNvSpPr/>
          <p:nvPr/>
        </p:nvSpPr>
        <p:spPr>
          <a:xfrm>
            <a:off x="1328257" y="1190881"/>
            <a:ext cx="1021481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581" y="1461121"/>
            <a:ext cx="2108840" cy="2312555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3179978" y="2217201"/>
            <a:ext cx="7167190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/>
          <p:cNvSpPr txBox="1"/>
          <p:nvPr/>
        </p:nvSpPr>
        <p:spPr>
          <a:xfrm>
            <a:off x="3179978" y="2964756"/>
            <a:ext cx="6222064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16" name="Hộp Văn bản 15"/>
          <p:cNvSpPr txBox="1"/>
          <p:nvPr/>
        </p:nvSpPr>
        <p:spPr>
          <a:xfrm>
            <a:off x="3179979" y="3655870"/>
            <a:ext cx="4902138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spc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8" name="Hộp Văn bản 17"/>
          <p:cNvSpPr txBox="1"/>
          <p:nvPr/>
        </p:nvSpPr>
        <p:spPr>
          <a:xfrm>
            <a:off x="3157910" y="5143899"/>
            <a:ext cx="6096000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0" name="Hộp Văn bản 19"/>
          <p:cNvSpPr txBox="1"/>
          <p:nvPr/>
        </p:nvSpPr>
        <p:spPr>
          <a:xfrm>
            <a:off x="3179978" y="4399164"/>
            <a:ext cx="4902138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spc="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– Ý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/>
          <p:cNvSpPr/>
          <p:nvPr/>
        </p:nvSpPr>
        <p:spPr>
          <a:xfrm>
            <a:off x="829973" y="1298047"/>
            <a:ext cx="1053205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330" y="1473993"/>
            <a:ext cx="2108840" cy="2312555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2032469" y="2423355"/>
            <a:ext cx="8514735" cy="153913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spc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2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spc="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2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Hộp Văn bản 19"/>
          <p:cNvSpPr txBox="1"/>
          <p:nvPr/>
        </p:nvSpPr>
        <p:spPr>
          <a:xfrm>
            <a:off x="2163097" y="4239492"/>
            <a:ext cx="8514734" cy="1083374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439020" y="747565"/>
            <a:ext cx="681024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/>
          <p:cNvSpPr/>
          <p:nvPr/>
        </p:nvSpPr>
        <p:spPr>
          <a:xfrm>
            <a:off x="471948" y="754801"/>
            <a:ext cx="11248103" cy="6048028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1230">
            <a:off x="252536" y="1009979"/>
            <a:ext cx="2038672" cy="2235608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2003946" y="1671050"/>
            <a:ext cx="8697390" cy="51559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000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1995939" y="2365055"/>
            <a:ext cx="8705397" cy="97571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2003946" y="3516884"/>
            <a:ext cx="8705397" cy="97571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1995939" y="5406409"/>
            <a:ext cx="4699829" cy="492443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20" name="Hộp Văn bản 19"/>
          <p:cNvSpPr txBox="1"/>
          <p:nvPr/>
        </p:nvSpPr>
        <p:spPr>
          <a:xfrm>
            <a:off x="2003946" y="4678553"/>
            <a:ext cx="4691821" cy="51559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/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98" y="1743284"/>
            <a:ext cx="4081613" cy="5344991"/>
          </a:xfrm>
          <a:prstGeom prst="rect">
            <a:avLst/>
          </a:prstGeom>
        </p:spPr>
      </p:pic>
      <p:sp>
        <p:nvSpPr>
          <p:cNvPr id="10" name="Rectangle 2"/>
          <p:cNvSpPr/>
          <p:nvPr/>
        </p:nvSpPr>
        <p:spPr>
          <a:xfrm>
            <a:off x="4368261" y="2157546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00CC0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/>
          <p:cNvSpPr/>
          <p:nvPr/>
        </p:nvSpPr>
        <p:spPr>
          <a:xfrm>
            <a:off x="3735465" y="1251997"/>
            <a:ext cx="456867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050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ler Mini Gameshow RUNG CHUÔNG VÀ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6929" y="603107"/>
            <a:ext cx="522515" cy="522515"/>
          </a:xfrm>
          <a:prstGeom prst="rect">
            <a:avLst/>
          </a:prstGeom>
        </p:spPr>
      </p:pic>
      <p:pic>
        <p:nvPicPr>
          <p:cNvPr id="9" name="Animation - 752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76998" y="63793"/>
            <a:ext cx="489345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Rung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Chuông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Vàng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4EE72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" name="Picture 2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62" y="2083590"/>
            <a:ext cx="3641925" cy="3678346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43" y="3470145"/>
            <a:ext cx="6854561" cy="1341412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5107912" y="3016923"/>
            <a:ext cx="1823776" cy="2199896"/>
          </a:xfrm>
          <a:prstGeom prst="rect">
            <a:avLst/>
          </a:prstGeom>
        </p:spPr>
      </p:pic>
      <p:pic>
        <p:nvPicPr>
          <p:cNvPr id="7" name="Picture 6" descr="A close up of a flower&#10;&#10;Description generated with high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22" y="141830"/>
            <a:ext cx="983792" cy="983792"/>
          </a:xfrm>
          <a:prstGeom prst="rect">
            <a:avLst/>
          </a:prstGeom>
        </p:spPr>
      </p:pic>
      <p:pic>
        <p:nvPicPr>
          <p:cNvPr id="8" name="Picture 7" descr="A close up of a flower&#10;&#10;Description generated with high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00" y="141830"/>
            <a:ext cx="983792" cy="983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9687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205" y="1821983"/>
            <a:ext cx="10515600" cy="461192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5s để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15s HS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 giành được phần thưởng.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ộn: Ngang 3"/>
          <p:cNvSpPr/>
          <p:nvPr/>
        </p:nvSpPr>
        <p:spPr>
          <a:xfrm>
            <a:off x="378372" y="210207"/>
            <a:ext cx="11414235" cy="651641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5" y="-234916"/>
            <a:ext cx="2419230" cy="2419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6790" y="1809207"/>
            <a:ext cx="8134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văn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3186" y="4235514"/>
            <a:ext cx="4135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9743" y="4193996"/>
            <a:ext cx="2173482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28745" y="5583033"/>
            <a:ext cx="2981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1281562" y="5521478"/>
            <a:ext cx="2882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18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8829" y="182285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2</a:t>
            </a: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76" y="372023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2073" y="1822854"/>
            <a:ext cx="85856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4494" y="4217316"/>
            <a:ext cx="262622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48249" y="4298938"/>
            <a:ext cx="4532233" cy="64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9757" y="5588746"/>
            <a:ext cx="470151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137" y="5570621"/>
            <a:ext cx="283923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93971" y="186635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4357" y="1866354"/>
            <a:ext cx="7767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4269" y="4285942"/>
            <a:ext cx="33188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5775" y="4276644"/>
            <a:ext cx="4386778" cy="64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6165" y="5602382"/>
            <a:ext cx="2503630" cy="64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4169" y="5418959"/>
            <a:ext cx="41221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862" y="3743325"/>
            <a:ext cx="4695825" cy="3114675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728" y="0"/>
            <a:ext cx="12082392" cy="685800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4607512" y="3110176"/>
            <a:ext cx="5393016" cy="1266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(Vũ Thị Thúy Hằng-THCS Hoàng Đông-Thủy Nguyên- Hải Phòng-       0357469882)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484235" y="1342446"/>
            <a:ext cx="7826002" cy="1927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BẦY CHIM CHÌA VÔI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 Rounded MT Bold" panose="020F0704030504030204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0731" y="1866354"/>
            <a:ext cx="7877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9743" y="4295821"/>
            <a:ext cx="2519384" cy="62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1661" y="5640535"/>
            <a:ext cx="4202439" cy="62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7232" y="5691724"/>
            <a:ext cx="32143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/>
          <p:cNvSpPr txBox="1"/>
          <p:nvPr/>
        </p:nvSpPr>
        <p:spPr>
          <a:xfrm>
            <a:off x="1895827" y="4295821"/>
            <a:ext cx="14373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6" grpId="0"/>
      <p:bldP spid="7" grpId="0"/>
      <p:bldP spid="18" grpId="0"/>
      <p:bldP spid="3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4019" y="186635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noProof="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032380" y="1557233"/>
            <a:ext cx="8739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800" spc="-7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2303" y="4019285"/>
            <a:ext cx="4266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10277" y="4019284"/>
            <a:ext cx="43867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96153" y="5446240"/>
            <a:ext cx="469929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4739" y="5379292"/>
            <a:ext cx="45610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7" grpId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63" y="1510701"/>
            <a:ext cx="877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5640" y="3999397"/>
            <a:ext cx="4266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9826" y="3999397"/>
            <a:ext cx="43867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sông,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03796" y="5471089"/>
            <a:ext cx="4860360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29826" y="5485676"/>
            <a:ext cx="46284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6" grpId="1"/>
      <p:bldP spid="7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0731" y="1542934"/>
            <a:ext cx="8565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nào sau đây khái quát đầy đủ nhất về tính cách của hai anh em Mon và Mên?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9511" y="4223550"/>
            <a:ext cx="420243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0083" y="4223550"/>
            <a:ext cx="436467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215" y="5363585"/>
            <a:ext cx="4669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yêu 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04927" y="5378973"/>
            <a:ext cx="4163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dung</a:t>
            </a:r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7" grpId="1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0731" y="1482051"/>
            <a:ext cx="8494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519" y="3907706"/>
            <a:ext cx="4907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1321" y="4039681"/>
            <a:ext cx="4804690" cy="120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947" y="5339048"/>
            <a:ext cx="49076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28967" y="5559950"/>
            <a:ext cx="372690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43" y="208465"/>
            <a:ext cx="3318812" cy="649479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87" y="124440"/>
            <a:ext cx="3318812" cy="649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18" grpId="0"/>
      <p:bldP spid="1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3874" y="174940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 panose="020B0604020202020204"/>
                <a:sym typeface="Arial" panose="020B0604020202020204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79" y="1528428"/>
            <a:ext cx="8625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văn bản, tính cách 2 anh em Mon và Mên hiện lên qua những yếu tố nào?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385" y="3980289"/>
            <a:ext cx="43403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phục, hình dáng, cử chỉ, hành động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7223" y="4010248"/>
            <a:ext cx="40372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nói nhân vật, hành động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1288" y="5419144"/>
            <a:ext cx="45839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dáng, lời của người kể chuyện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21987" y="5419143"/>
            <a:ext cx="45839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động, lời nói nhân vật, người kể chuyện.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 build="allAtOnce"/>
      <p:bldP spid="7" grpId="0"/>
      <p:bldP spid="18" grpId="0"/>
      <p:bldP spid="1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4262" y="186635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/>
                <a:sym typeface="Arial" panose="020B0604020202020204"/>
              </a:rPr>
              <a:t>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2" name="Picture 11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832" y="1838971"/>
            <a:ext cx="7877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428" y="4130171"/>
            <a:ext cx="4732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0753" y="4079029"/>
            <a:ext cx="4286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6384" y="5435543"/>
            <a:ext cx="42024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35063" y="5406570"/>
            <a:ext cx="47253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7" grpId="1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/>
          <p:cNvGraphicFramePr>
            <a:graphicFrameLocks noGrp="1"/>
          </p:cNvGraphicFramePr>
          <p:nvPr/>
        </p:nvGraphicFramePr>
        <p:xfrm>
          <a:off x="343678" y="3069971"/>
          <a:ext cx="11504646" cy="3472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15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1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chim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vôi bay lên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sông.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3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469141" y="2256194"/>
            <a:ext cx="525371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343679" y="571776"/>
            <a:ext cx="11504645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(5- 7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 (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spcAft>
                <a:spcPts val="0"/>
              </a:spcAft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/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/>
          <p:cNvSpPr/>
          <p:nvPr/>
        </p:nvSpPr>
        <p:spPr>
          <a:xfrm>
            <a:off x="3735464" y="1251997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5111616" y="1941643"/>
            <a:ext cx="625002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4808304" y="3264258"/>
            <a:ext cx="625002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91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KHÁM PHÁ KIẾN THỨC</a:t>
            </a: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0554"/>
            <a:ext cx="2235135" cy="1704616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777" y="1642679"/>
            <a:ext cx="6226818" cy="50429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/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/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2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/>
          <p:cNvSpPr/>
          <p:nvPr/>
        </p:nvSpPr>
        <p:spPr>
          <a:xfrm>
            <a:off x="3754919" y="1170488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4927599" y="2213699"/>
            <a:ext cx="625002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4843832" y="3669844"/>
            <a:ext cx="6553332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8967" y="299266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/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Equation" r:id="rId3" imgW="3048000" imgH="4572000" progId="Equation.DSMT4">
                  <p:embed/>
                </p:oleObj>
              </mc:Choice>
              <mc:Fallback>
                <p:oleObj name="Equation" r:id="rId3" imgW="3048000" imgH="4572000" progId="Equation.DSMT4">
                  <p:embed/>
                  <p:pic>
                    <p:nvPicPr>
                      <p:cNvPr id="0" name="Đối tượng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/>
          <p:cNvSpPr/>
          <p:nvPr/>
        </p:nvSpPr>
        <p:spPr>
          <a:xfrm>
            <a:off x="271818" y="515566"/>
            <a:ext cx="11648364" cy="6284421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2720" y="4816290"/>
            <a:ext cx="1729638" cy="1532856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1749586" y="1264394"/>
            <a:ext cx="984628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/>
          <p:cNvSpPr txBox="1"/>
          <p:nvPr/>
        </p:nvSpPr>
        <p:spPr>
          <a:xfrm>
            <a:off x="1392122" y="2628773"/>
            <a:ext cx="10121060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Hãy chọn một tác phẩm truyện mà em yêu thích và thực hiện các yêu cầu sau: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Xác định đề tài của truyện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Kể tên các nhân vật và nêu đặc điểm tính cách của nhân vật chính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Liệt kê các sự việc tiêu biểu của cốt truyện. Dựa vào các sự việc đó để tóm tắt nội dung cốt truyện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" y="853488"/>
            <a:ext cx="1681553" cy="1259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6740" y="186852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ộn: Ngang 4"/>
          <p:cNvSpPr/>
          <p:nvPr/>
        </p:nvSpPr>
        <p:spPr>
          <a:xfrm>
            <a:off x="226804" y="111868"/>
            <a:ext cx="11648364" cy="663426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2720" y="4816290"/>
            <a:ext cx="1729638" cy="1532856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3990713" y="897008"/>
            <a:ext cx="480685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7" y="377381"/>
            <a:ext cx="1681553" cy="1259541"/>
          </a:xfrm>
          <a:prstGeom prst="rect">
            <a:avLst/>
          </a:prstGeom>
        </p:spPr>
      </p:pic>
      <p:graphicFrame>
        <p:nvGraphicFramePr>
          <p:cNvPr id="11" name="Bảng 10"/>
          <p:cNvGraphicFramePr>
            <a:graphicFrameLocks noGrp="1"/>
          </p:cNvGraphicFramePr>
          <p:nvPr/>
        </p:nvGraphicFramePr>
        <p:xfrm>
          <a:off x="1510860" y="1613372"/>
          <a:ext cx="9649838" cy="41916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8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4127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2: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3262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4: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6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68" y="1716491"/>
            <a:ext cx="3511855" cy="21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34" descr="UBND Huyện Vĩnh Thạnh tỉnh Bình Đị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68" y="3922956"/>
            <a:ext cx="3511855" cy="17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/>
          <p:cNvGraphicFramePr>
            <a:graphicFrameLocks noGrp="1"/>
          </p:cNvGraphicFramePr>
          <p:nvPr>
            <p:ph idx="1"/>
          </p:nvPr>
        </p:nvGraphicFramePr>
        <p:xfrm>
          <a:off x="455996" y="2458540"/>
          <a:ext cx="11280007" cy="34663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17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6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9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64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21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(dưới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(8 -10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19066" y="1156232"/>
            <a:ext cx="10316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4400" b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0" y="189079"/>
            <a:ext cx="1681553" cy="1259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/>
          <p:cNvSpPr txBox="1"/>
          <p:nvPr/>
        </p:nvSpPr>
        <p:spPr>
          <a:xfrm>
            <a:off x="838199" y="490249"/>
            <a:ext cx="6302829" cy="707886"/>
          </a:xfrm>
          <a:prstGeom prst="rect">
            <a:avLst/>
          </a:prstGeom>
          <a:gradFill>
            <a:gsLst>
              <a:gs pos="0">
                <a:srgbClr val="00CC00">
                  <a:shade val="30000"/>
                  <a:satMod val="115000"/>
                </a:srgbClr>
              </a:gs>
              <a:gs pos="45000">
                <a:srgbClr val="00CC00">
                  <a:shade val="100000"/>
                  <a:satMod val="115000"/>
                </a:srgbClr>
              </a:gs>
            </a:gsLst>
            <a:lin ang="2700000" scaled="1"/>
          </a:gra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838199" y="1287776"/>
            <a:ext cx="609600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vi-VN" sz="3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Đọc, tóm tắt</a:t>
            </a:r>
            <a:endParaRPr lang="en-US" sz="36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5915" y="2172007"/>
            <a:ext cx="10496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 smtClean="0">
                <a:solidFill>
                  <a:srgbClr val="00BD00"/>
                </a:solidFill>
                <a:latin typeface="+mj-lt"/>
              </a:rPr>
              <a:t>a. Đọc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loát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Bám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chỉ dẫn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7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/>
          <p:cNvSpPr txBox="1"/>
          <p:nvPr/>
        </p:nvSpPr>
        <p:spPr>
          <a:xfrm>
            <a:off x="283335" y="154424"/>
            <a:ext cx="11629622" cy="66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 Tóm tắt</a:t>
            </a:r>
          </a:p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Mon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to,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dâng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Mon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đò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đành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ngỡ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8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91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/>
          <p:cNvSpPr txBox="1"/>
          <p:nvPr/>
        </p:nvSpPr>
        <p:spPr>
          <a:xfrm>
            <a:off x="838199" y="321851"/>
            <a:ext cx="6096000" cy="12249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2</a:t>
            </a:r>
            <a:r>
              <a:rPr lang="en-US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vi-VN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 giả, tác phẩm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b="1" dirty="0" smtClean="0">
                <a:solidFill>
                  <a:srgbClr val="0099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3200" b="1" dirty="0" err="1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vi-VN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 dirty="0" smtClean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Quang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Thiều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Hình ảnh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286000"/>
            <a:ext cx="6193972" cy="4480730"/>
          </a:xfrm>
          <a:prstGeom prst="rect">
            <a:avLst/>
          </a:prstGeom>
        </p:spPr>
      </p:pic>
      <p:sp>
        <p:nvSpPr>
          <p:cNvPr id="14" name="Flowchart: Terminator 22"/>
          <p:cNvSpPr/>
          <p:nvPr/>
        </p:nvSpPr>
        <p:spPr>
          <a:xfrm>
            <a:off x="7166277" y="1808108"/>
            <a:ext cx="1972698" cy="731998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1957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8" name="Flowchart: Terminator 26"/>
          <p:cNvSpPr/>
          <p:nvPr/>
        </p:nvSpPr>
        <p:spPr>
          <a:xfrm>
            <a:off x="4218214" y="2855176"/>
            <a:ext cx="3755572" cy="882206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Quê: Hà Tây (nay thuộc thành phố Hà Nội)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9" name="Flowchart: Terminator 29"/>
          <p:cNvSpPr/>
          <p:nvPr/>
        </p:nvSpPr>
        <p:spPr>
          <a:xfrm>
            <a:off x="8390254" y="2867508"/>
            <a:ext cx="3559233" cy="882206"/>
          </a:xfrm>
          <a:prstGeom prst="flowChartTerminator">
            <a:avLst/>
          </a:prstGeom>
          <a:solidFill>
            <a:srgbClr val="55AA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1992-2007.</a:t>
            </a:r>
          </a:p>
        </p:txBody>
      </p:sp>
      <p:sp>
        <p:nvSpPr>
          <p:cNvPr id="26" name="Flowchart: Terminator 22"/>
          <p:cNvSpPr/>
          <p:nvPr/>
        </p:nvSpPr>
        <p:spPr>
          <a:xfrm>
            <a:off x="6923283" y="4090746"/>
            <a:ext cx="2618076" cy="788461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Flowchart: Terminator 26"/>
          <p:cNvSpPr/>
          <p:nvPr/>
        </p:nvSpPr>
        <p:spPr>
          <a:xfrm>
            <a:off x="4376089" y="5417078"/>
            <a:ext cx="4092967" cy="950674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Flowchart: Terminator 29"/>
          <p:cNvSpPr/>
          <p:nvPr/>
        </p:nvSpPr>
        <p:spPr>
          <a:xfrm>
            <a:off x="9173936" y="5417077"/>
            <a:ext cx="2618076" cy="950674"/>
          </a:xfrm>
          <a:prstGeom prst="flowChartTerminator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eBook Bí Mật Hồ Cá Thần - Nguyễn Quang Thiều full prc pdf epub azw3 [Thiếu  nhi] - DTV eBook - Thư Viện Sách Truyện Tiểu Thuyết Văn Học Miễn Phí T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41" y="718683"/>
            <a:ext cx="3556047" cy="47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4" descr="Giới thiệu tổng quan về tác giả Nguyễn Quang Thiều trên ebook.wak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77" y="718683"/>
            <a:ext cx="3199493" cy="47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/>
          <p:cNvSpPr txBox="1"/>
          <p:nvPr/>
        </p:nvSpPr>
        <p:spPr>
          <a:xfrm>
            <a:off x="3713820" y="5785373"/>
            <a:ext cx="567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</a:t>
            </a: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0" y="718683"/>
            <a:ext cx="3125990" cy="4713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/>
          <p:cNvSpPr txBox="1"/>
          <p:nvPr/>
        </p:nvSpPr>
        <p:spPr>
          <a:xfrm>
            <a:off x="734784" y="470557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63" y="1083802"/>
            <a:ext cx="10882648" cy="5537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2750</Words>
  <Application>Microsoft Office PowerPoint</Application>
  <PresentationFormat>Widescreen</PresentationFormat>
  <Paragraphs>417</Paragraphs>
  <Slides>43</Slides>
  <Notes>10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.VnBlack</vt:lpstr>
      <vt:lpstr>Arial</vt:lpstr>
      <vt:lpstr>Arial Rounded MT Bold</vt:lpstr>
      <vt:lpstr>Calibri</vt:lpstr>
      <vt:lpstr>Calibri Light</vt:lpstr>
      <vt:lpstr>MS Mincho</vt:lpstr>
      <vt:lpstr>Old English Text MT</vt:lpstr>
      <vt:lpstr>Segoe UI</vt:lpstr>
      <vt:lpstr>Times New Roman</vt:lpstr>
      <vt:lpstr>UTM Swiss Condensed</vt:lpstr>
      <vt:lpstr>Chủ đề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Administrator</cp:lastModifiedBy>
  <cp:revision>96</cp:revision>
  <dcterms:created xsi:type="dcterms:W3CDTF">2022-05-26T01:19:00Z</dcterms:created>
  <dcterms:modified xsi:type="dcterms:W3CDTF">2025-09-22T14:35:06Z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F4044799875F4BAA9E53EB05ED244F98</vt:lpwstr>
  </property>
  <property fmtid="{D5CDD505-2E9C-101B-9397-08002B2CF9AE}" pid="3" name="KSOProductBuildVer">
    <vt:lpwstr>1033-11.2.0.11341</vt:lpwstr>
  </property>
</Properties>
</file>