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7" r:id="rId2"/>
    <p:sldId id="298" r:id="rId3"/>
    <p:sldId id="290" r:id="rId4"/>
    <p:sldId id="291" r:id="rId5"/>
    <p:sldId id="295" r:id="rId6"/>
    <p:sldId id="296" r:id="rId7"/>
    <p:sldId id="299" r:id="rId8"/>
    <p:sldId id="300" r:id="rId9"/>
    <p:sldId id="301" r:id="rId10"/>
    <p:sldId id="308" r:id="rId11"/>
    <p:sldId id="263" r:id="rId12"/>
    <p:sldId id="264" r:id="rId13"/>
    <p:sldId id="273" r:id="rId14"/>
    <p:sldId id="274" r:id="rId15"/>
    <p:sldId id="272" r:id="rId16"/>
    <p:sldId id="309" r:id="rId17"/>
    <p:sldId id="303" r:id="rId18"/>
    <p:sldId id="302" r:id="rId19"/>
    <p:sldId id="304" r:id="rId20"/>
    <p:sldId id="305" r:id="rId21"/>
    <p:sldId id="310" r:id="rId22"/>
    <p:sldId id="306" r:id="rId23"/>
    <p:sldId id="311" r:id="rId24"/>
    <p:sldId id="312" r:id="rId25"/>
    <p:sldId id="313" r:id="rId26"/>
    <p:sldId id="314" r:id="rId27"/>
    <p:sldId id="315" r:id="rId28"/>
    <p:sldId id="329" r:id="rId29"/>
    <p:sldId id="316" r:id="rId30"/>
    <p:sldId id="317" r:id="rId31"/>
    <p:sldId id="318" r:id="rId32"/>
    <p:sldId id="319" r:id="rId33"/>
    <p:sldId id="322" r:id="rId34"/>
    <p:sldId id="320" r:id="rId35"/>
    <p:sldId id="321" r:id="rId36"/>
    <p:sldId id="280" r:id="rId37"/>
    <p:sldId id="323" r:id="rId38"/>
    <p:sldId id="324" r:id="rId39"/>
    <p:sldId id="281" r:id="rId40"/>
    <p:sldId id="326" r:id="rId41"/>
    <p:sldId id="327" r:id="rId42"/>
    <p:sldId id="325" r:id="rId43"/>
    <p:sldId id="328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87A5AF-F24C-4CB5-84D5-33BEAEE0175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0C379-9487-4C1B-B33C-641FBBF96AAA}" type="sib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ED551D56-47F8-47B4-80E2-F71DAA39310E}" type="parTrans" cxnId="{7D61F4C4-B5A2-405B-96C6-62EC17F42007}">
      <dgm:prSet/>
      <dgm:spPr/>
      <dgm:t>
        <a:bodyPr/>
        <a:lstStyle/>
        <a:p>
          <a:pPr algn="just"/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A7E3566A-D10E-4CD4-8060-D99D670AD766}" type="pres">
      <dgm:prSet presAssocID="{9087A5AF-F24C-4CB5-84D5-33BEAEE0175D}" presName="text_1" presStyleLbl="node1" presStyleIdx="0" presStyleCnt="1" custLinFactNeighborX="1674" custLinFactNeighborY="876">
        <dgm:presLayoutVars>
          <dgm:bulletEnabled val="1"/>
        </dgm:presLayoutVars>
      </dgm:prSet>
      <dgm:spPr/>
    </dgm:pt>
    <dgm:pt modelId="{03CE3946-D3A5-4700-A53C-41C1D9171B9A}" type="pres">
      <dgm:prSet presAssocID="{9087A5AF-F24C-4CB5-84D5-33BEAEE0175D}" presName="accent_1" presStyleCnt="0"/>
      <dgm:spPr/>
    </dgm:pt>
    <dgm:pt modelId="{BE5CB59F-4FB2-48C0-BDC2-DC96B48B1741}" type="pres">
      <dgm:prSet presAssocID="{9087A5AF-F24C-4CB5-84D5-33BEAEE0175D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tx2">
              <a:lumMod val="25000"/>
            </a:schemeClr>
          </a:solidFill>
        </a:ln>
      </dgm:spPr>
    </dgm:pt>
  </dgm:ptLst>
  <dgm:cxnLst>
    <dgm:cxn modelId="{6DC05952-84C7-448E-A70B-878A59C3A520}" type="presOf" srcId="{F0E0C379-9487-4C1B-B33C-641FBBF96AAA}" destId="{68BD4DFB-1562-4802-AED2-B0190B891332}" srcOrd="0" destOrd="0" presId="urn:microsoft.com/office/officeart/2008/layout/VerticalCurvedList"/>
    <dgm:cxn modelId="{54D3AB9C-7529-41AC-9CB9-220DA5FCCB86}" type="presOf" srcId="{2C8ECC6A-D1FD-416E-BAB6-B94452B9400B}" destId="{89E9C889-2264-45C3-8EFD-9A990B128E4F}" srcOrd="0" destOrd="0" presId="urn:microsoft.com/office/officeart/2008/layout/VerticalCurvedList"/>
    <dgm:cxn modelId="{7D61F4C4-B5A2-405B-96C6-62EC17F42007}" srcId="{2C8ECC6A-D1FD-416E-BAB6-B94452B9400B}" destId="{9087A5AF-F24C-4CB5-84D5-33BEAEE0175D}" srcOrd="0" destOrd="0" parTransId="{ED551D56-47F8-47B4-80E2-F71DAA39310E}" sibTransId="{F0E0C379-9487-4C1B-B33C-641FBBF96AAA}"/>
    <dgm:cxn modelId="{931FE8D3-69E1-4336-A438-61A8484997FC}" type="presOf" srcId="{9087A5AF-F24C-4CB5-84D5-33BEAEE0175D}" destId="{A7E3566A-D10E-4CD4-8060-D99D670AD766}" srcOrd="0" destOrd="0" presId="urn:microsoft.com/office/officeart/2008/layout/VerticalCurvedList"/>
    <dgm:cxn modelId="{990808BD-5A9F-4156-8545-89B3F5B871F1}" type="presParOf" srcId="{89E9C889-2264-45C3-8EFD-9A990B128E4F}" destId="{551403FC-D6B2-4F42-BCEF-120CDE6FD058}" srcOrd="0" destOrd="0" presId="urn:microsoft.com/office/officeart/2008/layout/VerticalCurvedList"/>
    <dgm:cxn modelId="{60D2CBFA-EA01-4CE2-9C7D-F2014E361436}" type="presParOf" srcId="{551403FC-D6B2-4F42-BCEF-120CDE6FD058}" destId="{34D848BB-5274-4EE5-9CAB-65374205FF10}" srcOrd="0" destOrd="0" presId="urn:microsoft.com/office/officeart/2008/layout/VerticalCurvedList"/>
    <dgm:cxn modelId="{538EF1BB-D206-4FB4-B41C-B9B331E763B0}" type="presParOf" srcId="{34D848BB-5274-4EE5-9CAB-65374205FF10}" destId="{2687ABE0-631B-42C1-9FA8-07F4D13C18C6}" srcOrd="0" destOrd="0" presId="urn:microsoft.com/office/officeart/2008/layout/VerticalCurvedList"/>
    <dgm:cxn modelId="{C4F4D057-0142-45CA-83D6-2F80BE8CA8AD}" type="presParOf" srcId="{34D848BB-5274-4EE5-9CAB-65374205FF10}" destId="{68BD4DFB-1562-4802-AED2-B0190B891332}" srcOrd="1" destOrd="0" presId="urn:microsoft.com/office/officeart/2008/layout/VerticalCurvedList"/>
    <dgm:cxn modelId="{8C17AE1D-1F70-42D2-8561-9EC918026F1B}" type="presParOf" srcId="{34D848BB-5274-4EE5-9CAB-65374205FF10}" destId="{9871CE20-744B-4082-84A5-86B0032223BC}" srcOrd="2" destOrd="0" presId="urn:microsoft.com/office/officeart/2008/layout/VerticalCurvedList"/>
    <dgm:cxn modelId="{B5B18FC9-A28E-4EAB-821E-E432AA3D8F53}" type="presParOf" srcId="{34D848BB-5274-4EE5-9CAB-65374205FF10}" destId="{1F39A679-DCFB-4AED-B502-D84773140583}" srcOrd="3" destOrd="0" presId="urn:microsoft.com/office/officeart/2008/layout/VerticalCurvedList"/>
    <dgm:cxn modelId="{D8B5B994-3F6B-4C73-8BDE-9E5F0364B9BC}" type="presParOf" srcId="{551403FC-D6B2-4F42-BCEF-120CDE6FD058}" destId="{A7E3566A-D10E-4CD4-8060-D99D670AD766}" srcOrd="1" destOrd="0" presId="urn:microsoft.com/office/officeart/2008/layout/VerticalCurvedList"/>
    <dgm:cxn modelId="{17A2A3D0-AC14-4E86-93FC-EB8E9C880095}" type="presParOf" srcId="{551403FC-D6B2-4F42-BCEF-120CDE6FD058}" destId="{03CE3946-D3A5-4700-A53C-41C1D9171B9A}" srcOrd="2" destOrd="0" presId="urn:microsoft.com/office/officeart/2008/layout/VerticalCurvedList"/>
    <dgm:cxn modelId="{8EDDF337-B5C1-444C-A865-11239E2A4F89}" type="presParOf" srcId="{03CE3946-D3A5-4700-A53C-41C1D9171B9A}" destId="{BE5CB59F-4FB2-48C0-BDC2-DC96B48B17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A35D8-534B-49F4-854D-BE345DB96197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93DDED-F7C0-413A-8D6F-1AA1C8906AE4}" type="sibTrans" cxnId="{63CDF9E9-BB78-495B-89F5-6C25871F71C2}">
      <dgm:prSet/>
      <dgm:spPr/>
      <dgm:t>
        <a:bodyPr/>
        <a:lstStyle/>
        <a:p>
          <a:endParaRPr lang="en-US"/>
        </a:p>
      </dgm:t>
    </dgm:pt>
    <dgm:pt modelId="{7ADAB7F4-EF9F-4100-B673-5DCE484446E1}" type="parTrans" cxnId="{63CDF9E9-BB78-495B-89F5-6C25871F71C2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3ACC5A25-C381-4B77-942A-D2947D7489FD}" type="pres">
      <dgm:prSet presAssocID="{4F2A35D8-534B-49F4-854D-BE345DB96197}" presName="text_1" presStyleLbl="node1" presStyleIdx="0" presStyleCnt="1">
        <dgm:presLayoutVars>
          <dgm:bulletEnabled val="1"/>
        </dgm:presLayoutVars>
      </dgm:prSet>
      <dgm:spPr/>
    </dgm:pt>
    <dgm:pt modelId="{BD907A80-C722-4A87-AA39-BC5A45F0B457}" type="pres">
      <dgm:prSet presAssocID="{4F2A35D8-534B-49F4-854D-BE345DB96197}" presName="accent_1" presStyleCnt="0"/>
      <dgm:spPr/>
    </dgm:pt>
    <dgm:pt modelId="{6117CA9C-AA18-49FA-BF39-4D26381E0D16}" type="pres">
      <dgm:prSet presAssocID="{4F2A35D8-534B-49F4-854D-BE345DB96197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852BD762-6091-4AAA-86E7-9B945C071C17}" type="presOf" srcId="{4F2A35D8-534B-49F4-854D-BE345DB96197}" destId="{3ACC5A25-C381-4B77-942A-D2947D7489FD}" srcOrd="0" destOrd="0" presId="urn:microsoft.com/office/officeart/2008/layout/VerticalCurvedList"/>
    <dgm:cxn modelId="{539B3CCC-E26B-4297-8D3B-23C41140C3CA}" type="presOf" srcId="{5093DDED-F7C0-413A-8D6F-1AA1C8906AE4}" destId="{68BD4DFB-1562-4802-AED2-B0190B891332}" srcOrd="0" destOrd="0" presId="urn:microsoft.com/office/officeart/2008/layout/VerticalCurvedList"/>
    <dgm:cxn modelId="{6EF0D4E1-CC05-4CE4-A03E-2CB04FFA7A00}" type="presOf" srcId="{2C8ECC6A-D1FD-416E-BAB6-B94452B9400B}" destId="{89E9C889-2264-45C3-8EFD-9A990B128E4F}" srcOrd="0" destOrd="0" presId="urn:microsoft.com/office/officeart/2008/layout/VerticalCurvedList"/>
    <dgm:cxn modelId="{63CDF9E9-BB78-495B-89F5-6C25871F71C2}" srcId="{2C8ECC6A-D1FD-416E-BAB6-B94452B9400B}" destId="{4F2A35D8-534B-49F4-854D-BE345DB96197}" srcOrd="0" destOrd="0" parTransId="{7ADAB7F4-EF9F-4100-B673-5DCE484446E1}" sibTransId="{5093DDED-F7C0-413A-8D6F-1AA1C8906AE4}"/>
    <dgm:cxn modelId="{6A8FBE26-22A6-47CE-9A11-E254CB0CF687}" type="presParOf" srcId="{89E9C889-2264-45C3-8EFD-9A990B128E4F}" destId="{551403FC-D6B2-4F42-BCEF-120CDE6FD058}" srcOrd="0" destOrd="0" presId="urn:microsoft.com/office/officeart/2008/layout/VerticalCurvedList"/>
    <dgm:cxn modelId="{1548C8FE-1F95-42BC-94C0-657E6A52A421}" type="presParOf" srcId="{551403FC-D6B2-4F42-BCEF-120CDE6FD058}" destId="{34D848BB-5274-4EE5-9CAB-65374205FF10}" srcOrd="0" destOrd="0" presId="urn:microsoft.com/office/officeart/2008/layout/VerticalCurvedList"/>
    <dgm:cxn modelId="{A9B9A481-4541-4520-8B2C-A7846DF13F0E}" type="presParOf" srcId="{34D848BB-5274-4EE5-9CAB-65374205FF10}" destId="{2687ABE0-631B-42C1-9FA8-07F4D13C18C6}" srcOrd="0" destOrd="0" presId="urn:microsoft.com/office/officeart/2008/layout/VerticalCurvedList"/>
    <dgm:cxn modelId="{A5DEA661-4537-4F02-B9CA-27C2484E049A}" type="presParOf" srcId="{34D848BB-5274-4EE5-9CAB-65374205FF10}" destId="{68BD4DFB-1562-4802-AED2-B0190B891332}" srcOrd="1" destOrd="0" presId="urn:microsoft.com/office/officeart/2008/layout/VerticalCurvedList"/>
    <dgm:cxn modelId="{A3CBFE1F-6712-42E8-BB25-88AAAAFB8516}" type="presParOf" srcId="{34D848BB-5274-4EE5-9CAB-65374205FF10}" destId="{9871CE20-744B-4082-84A5-86B0032223BC}" srcOrd="2" destOrd="0" presId="urn:microsoft.com/office/officeart/2008/layout/VerticalCurvedList"/>
    <dgm:cxn modelId="{B0F277F1-8AF1-4CB7-9F54-B9701BC3862F}" type="presParOf" srcId="{34D848BB-5274-4EE5-9CAB-65374205FF10}" destId="{1F39A679-DCFB-4AED-B502-D84773140583}" srcOrd="3" destOrd="0" presId="urn:microsoft.com/office/officeart/2008/layout/VerticalCurvedList"/>
    <dgm:cxn modelId="{58A6CDCE-356C-4BE0-BED5-CB564D90C473}" type="presParOf" srcId="{551403FC-D6B2-4F42-BCEF-120CDE6FD058}" destId="{3ACC5A25-C381-4B77-942A-D2947D7489FD}" srcOrd="1" destOrd="0" presId="urn:microsoft.com/office/officeart/2008/layout/VerticalCurvedList"/>
    <dgm:cxn modelId="{12D298DB-4CF8-4682-87E8-E07D8DF4CEE9}" type="presParOf" srcId="{551403FC-D6B2-4F42-BCEF-120CDE6FD058}" destId="{BD907A80-C722-4A87-AA39-BC5A45F0B457}" srcOrd="2" destOrd="0" presId="urn:microsoft.com/office/officeart/2008/layout/VerticalCurvedList"/>
    <dgm:cxn modelId="{6948CBA2-6797-4EC5-A2A6-BEC8662DE0E7}" type="presParOf" srcId="{BD907A80-C722-4A87-AA39-BC5A45F0B457}" destId="{6117CA9C-AA18-49FA-BF39-4D26381E0D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8ECC6A-D1FD-416E-BAB6-B94452B940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F966A-A8FB-4FDD-AC25-49A1300D58E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B70177-729C-4376-A9D5-0F796A6942A4}" type="parTrans" cxnId="{38760CEA-AA39-4044-A2C0-5B5649339F3D}">
      <dgm:prSet/>
      <dgm:spPr/>
      <dgm:t>
        <a:bodyPr/>
        <a:lstStyle/>
        <a:p>
          <a:endParaRPr lang="en-US"/>
        </a:p>
      </dgm:t>
    </dgm:pt>
    <dgm:pt modelId="{A62190F2-AB0B-484C-BAC1-9EED185C77B6}" type="sibTrans" cxnId="{38760CEA-AA39-4044-A2C0-5B5649339F3D}">
      <dgm:prSet/>
      <dgm:spPr/>
      <dgm:t>
        <a:bodyPr/>
        <a:lstStyle/>
        <a:p>
          <a:endParaRPr lang="en-US"/>
        </a:p>
      </dgm:t>
    </dgm:pt>
    <dgm:pt modelId="{89E9C889-2264-45C3-8EFD-9A990B128E4F}" type="pres">
      <dgm:prSet presAssocID="{2C8ECC6A-D1FD-416E-BAB6-B94452B9400B}" presName="Name0" presStyleCnt="0">
        <dgm:presLayoutVars>
          <dgm:chMax val="7"/>
          <dgm:chPref val="7"/>
          <dgm:dir/>
        </dgm:presLayoutVars>
      </dgm:prSet>
      <dgm:spPr/>
    </dgm:pt>
    <dgm:pt modelId="{551403FC-D6B2-4F42-BCEF-120CDE6FD058}" type="pres">
      <dgm:prSet presAssocID="{2C8ECC6A-D1FD-416E-BAB6-B94452B9400B}" presName="Name1" presStyleCnt="0"/>
      <dgm:spPr/>
    </dgm:pt>
    <dgm:pt modelId="{34D848BB-5274-4EE5-9CAB-65374205FF10}" type="pres">
      <dgm:prSet presAssocID="{2C8ECC6A-D1FD-416E-BAB6-B94452B9400B}" presName="cycle" presStyleCnt="0"/>
      <dgm:spPr/>
    </dgm:pt>
    <dgm:pt modelId="{2687ABE0-631B-42C1-9FA8-07F4D13C18C6}" type="pres">
      <dgm:prSet presAssocID="{2C8ECC6A-D1FD-416E-BAB6-B94452B9400B}" presName="srcNode" presStyleLbl="node1" presStyleIdx="0" presStyleCnt="1"/>
      <dgm:spPr/>
    </dgm:pt>
    <dgm:pt modelId="{68BD4DFB-1562-4802-AED2-B0190B891332}" type="pres">
      <dgm:prSet presAssocID="{2C8ECC6A-D1FD-416E-BAB6-B94452B9400B}" presName="conn" presStyleLbl="parChTrans1D2" presStyleIdx="0" presStyleCnt="1"/>
      <dgm:spPr/>
    </dgm:pt>
    <dgm:pt modelId="{9871CE20-744B-4082-84A5-86B0032223BC}" type="pres">
      <dgm:prSet presAssocID="{2C8ECC6A-D1FD-416E-BAB6-B94452B9400B}" presName="extraNode" presStyleLbl="node1" presStyleIdx="0" presStyleCnt="1"/>
      <dgm:spPr/>
    </dgm:pt>
    <dgm:pt modelId="{1F39A679-DCFB-4AED-B502-D84773140583}" type="pres">
      <dgm:prSet presAssocID="{2C8ECC6A-D1FD-416E-BAB6-B94452B9400B}" presName="dstNode" presStyleLbl="node1" presStyleIdx="0" presStyleCnt="1"/>
      <dgm:spPr/>
    </dgm:pt>
    <dgm:pt modelId="{7EAFCE51-82CC-4FD5-AF55-DA44676A7A47}" type="pres">
      <dgm:prSet presAssocID="{EEBF966A-A8FB-4FDD-AC25-49A1300D58E5}" presName="text_1" presStyleLbl="node1" presStyleIdx="0" presStyleCnt="1">
        <dgm:presLayoutVars>
          <dgm:bulletEnabled val="1"/>
        </dgm:presLayoutVars>
      </dgm:prSet>
      <dgm:spPr/>
    </dgm:pt>
    <dgm:pt modelId="{2B83424D-1FA1-4CB9-8C4D-B933303BBD34}" type="pres">
      <dgm:prSet presAssocID="{EEBF966A-A8FB-4FDD-AC25-49A1300D58E5}" presName="accent_1" presStyleCnt="0"/>
      <dgm:spPr/>
    </dgm:pt>
    <dgm:pt modelId="{5735B22C-0CAF-455D-8F5A-E1AE4D5A67DA}" type="pres">
      <dgm:prSet presAssocID="{EEBF966A-A8FB-4FDD-AC25-49A1300D58E5}" presName="accentRepeatNode" presStyleLbl="solidFgAcc1" presStyleIdx="0" presStyleCnt="1"/>
      <dgm:spPr>
        <a:prstGeom prst="rightArrow">
          <a:avLst/>
        </a:prstGeom>
        <a:solidFill>
          <a:srgbClr val="FFC000"/>
        </a:solidFill>
        <a:ln>
          <a:solidFill>
            <a:schemeClr val="bg1"/>
          </a:solidFill>
        </a:ln>
      </dgm:spPr>
    </dgm:pt>
  </dgm:ptLst>
  <dgm:cxnLst>
    <dgm:cxn modelId="{FD050A14-A546-4647-AE5A-208981C9702E}" type="presOf" srcId="{2C8ECC6A-D1FD-416E-BAB6-B94452B9400B}" destId="{89E9C889-2264-45C3-8EFD-9A990B128E4F}" srcOrd="0" destOrd="0" presId="urn:microsoft.com/office/officeart/2008/layout/VerticalCurvedList"/>
    <dgm:cxn modelId="{7ADE5ED4-F50B-4992-AC05-9A9F5084DCF2}" type="presOf" srcId="{A62190F2-AB0B-484C-BAC1-9EED185C77B6}" destId="{68BD4DFB-1562-4802-AED2-B0190B891332}" srcOrd="0" destOrd="0" presId="urn:microsoft.com/office/officeart/2008/layout/VerticalCurvedList"/>
    <dgm:cxn modelId="{38760CEA-AA39-4044-A2C0-5B5649339F3D}" srcId="{2C8ECC6A-D1FD-416E-BAB6-B94452B9400B}" destId="{EEBF966A-A8FB-4FDD-AC25-49A1300D58E5}" srcOrd="0" destOrd="0" parTransId="{CFB70177-729C-4376-A9D5-0F796A6942A4}" sibTransId="{A62190F2-AB0B-484C-BAC1-9EED185C77B6}"/>
    <dgm:cxn modelId="{327565F2-5B35-4E2C-8C82-E0B1A52984BE}" type="presOf" srcId="{EEBF966A-A8FB-4FDD-AC25-49A1300D58E5}" destId="{7EAFCE51-82CC-4FD5-AF55-DA44676A7A47}" srcOrd="0" destOrd="0" presId="urn:microsoft.com/office/officeart/2008/layout/VerticalCurvedList"/>
    <dgm:cxn modelId="{08988F8D-6897-4C1C-B277-138231965C35}" type="presParOf" srcId="{89E9C889-2264-45C3-8EFD-9A990B128E4F}" destId="{551403FC-D6B2-4F42-BCEF-120CDE6FD058}" srcOrd="0" destOrd="0" presId="urn:microsoft.com/office/officeart/2008/layout/VerticalCurvedList"/>
    <dgm:cxn modelId="{3C40E803-41E7-40CF-B71F-EEB0ABDBB657}" type="presParOf" srcId="{551403FC-D6B2-4F42-BCEF-120CDE6FD058}" destId="{34D848BB-5274-4EE5-9CAB-65374205FF10}" srcOrd="0" destOrd="0" presId="urn:microsoft.com/office/officeart/2008/layout/VerticalCurvedList"/>
    <dgm:cxn modelId="{159237C6-E634-4646-B273-2936D5B20347}" type="presParOf" srcId="{34D848BB-5274-4EE5-9CAB-65374205FF10}" destId="{2687ABE0-631B-42C1-9FA8-07F4D13C18C6}" srcOrd="0" destOrd="0" presId="urn:microsoft.com/office/officeart/2008/layout/VerticalCurvedList"/>
    <dgm:cxn modelId="{A33A9BC0-B279-457E-881B-D086E4E463CC}" type="presParOf" srcId="{34D848BB-5274-4EE5-9CAB-65374205FF10}" destId="{68BD4DFB-1562-4802-AED2-B0190B891332}" srcOrd="1" destOrd="0" presId="urn:microsoft.com/office/officeart/2008/layout/VerticalCurvedList"/>
    <dgm:cxn modelId="{A1527E53-E32D-40DD-9642-155A3FCDCF69}" type="presParOf" srcId="{34D848BB-5274-4EE5-9CAB-65374205FF10}" destId="{9871CE20-744B-4082-84A5-86B0032223BC}" srcOrd="2" destOrd="0" presId="urn:microsoft.com/office/officeart/2008/layout/VerticalCurvedList"/>
    <dgm:cxn modelId="{CC9D1208-E9F4-4CC0-A947-905D62130734}" type="presParOf" srcId="{34D848BB-5274-4EE5-9CAB-65374205FF10}" destId="{1F39A679-DCFB-4AED-B502-D84773140583}" srcOrd="3" destOrd="0" presId="urn:microsoft.com/office/officeart/2008/layout/VerticalCurvedList"/>
    <dgm:cxn modelId="{F2ECAA6B-BA33-424D-B567-4062C96543F8}" type="presParOf" srcId="{551403FC-D6B2-4F42-BCEF-120CDE6FD058}" destId="{7EAFCE51-82CC-4FD5-AF55-DA44676A7A47}" srcOrd="1" destOrd="0" presId="urn:microsoft.com/office/officeart/2008/layout/VerticalCurvedList"/>
    <dgm:cxn modelId="{C8D060CF-4532-4CE3-A868-FD2B1248F69A}" type="presParOf" srcId="{551403FC-D6B2-4F42-BCEF-120CDE6FD058}" destId="{2B83424D-1FA1-4CB9-8C4D-B933303BBD34}" srcOrd="2" destOrd="0" presId="urn:microsoft.com/office/officeart/2008/layout/VerticalCurvedList"/>
    <dgm:cxn modelId="{B674E563-ACD8-4B63-B4D5-47F8B50755CF}" type="presParOf" srcId="{2B83424D-1FA1-4CB9-8C4D-B933303BBD34}" destId="{5735B22C-0CAF-455D-8F5A-E1AE4D5A67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020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3566A-D10E-4CD4-8060-D99D670AD766}">
      <dsp:nvSpPr>
        <dsp:cNvPr id="0" name=""/>
        <dsp:cNvSpPr/>
      </dsp:nvSpPr>
      <dsp:spPr>
        <a:xfrm>
          <a:off x="748662" y="651929"/>
          <a:ext cx="5347337" cy="1197859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marL="0" lvl="0" indent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662" y="651929"/>
        <a:ext cx="5347337" cy="1197859"/>
      </dsp:txXfrm>
    </dsp:sp>
    <dsp:sp modelId="{BE5CB59F-4FB2-48C0-BDC2-DC96B48B1741}">
      <dsp:nvSpPr>
        <dsp:cNvPr id="0" name=""/>
        <dsp:cNvSpPr/>
      </dsp:nvSpPr>
      <dsp:spPr>
        <a:xfrm>
          <a:off x="0" y="491704"/>
          <a:ext cx="1497324" cy="149732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tx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575246" y="-432086"/>
          <a:ext cx="3344905" cy="3344905"/>
        </a:xfrm>
        <a:prstGeom prst="blockArc">
          <a:avLst>
            <a:gd name="adj1" fmla="val 18900000"/>
            <a:gd name="adj2" fmla="val 2700000"/>
            <a:gd name="adj3" fmla="val 6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C5A25-C381-4B77-942A-D2947D7489FD}">
      <dsp:nvSpPr>
        <dsp:cNvPr id="0" name=""/>
        <dsp:cNvSpPr/>
      </dsp:nvSpPr>
      <dsp:spPr>
        <a:xfrm>
          <a:off x="748337" y="641696"/>
          <a:ext cx="5271462" cy="119734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84541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337" y="641696"/>
        <a:ext cx="5271462" cy="1197340"/>
      </dsp:txXfrm>
    </dsp:sp>
    <dsp:sp modelId="{6117CA9C-AA18-49FA-BF39-4D26381E0D16}">
      <dsp:nvSpPr>
        <dsp:cNvPr id="0" name=""/>
        <dsp:cNvSpPr/>
      </dsp:nvSpPr>
      <dsp:spPr>
        <a:xfrm>
          <a:off x="0" y="492028"/>
          <a:ext cx="1496675" cy="1496675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D4DFB-1562-4802-AED2-B0190B891332}">
      <dsp:nvSpPr>
        <dsp:cNvPr id="0" name=""/>
        <dsp:cNvSpPr/>
      </dsp:nvSpPr>
      <dsp:spPr>
        <a:xfrm>
          <a:off x="-2698692" y="-452473"/>
          <a:ext cx="3504213" cy="3504213"/>
        </a:xfrm>
        <a:prstGeom prst="blockArc">
          <a:avLst>
            <a:gd name="adj1" fmla="val 18900000"/>
            <a:gd name="adj2" fmla="val 2700000"/>
            <a:gd name="adj3" fmla="val 61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FCE51-82CC-4FD5-AF55-DA44676A7A47}">
      <dsp:nvSpPr>
        <dsp:cNvPr id="0" name=""/>
        <dsp:cNvSpPr/>
      </dsp:nvSpPr>
      <dsp:spPr>
        <a:xfrm>
          <a:off x="783152" y="673111"/>
          <a:ext cx="5312847" cy="125304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31584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4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152" y="673111"/>
        <a:ext cx="5312847" cy="1253043"/>
      </dsp:txXfrm>
    </dsp:sp>
    <dsp:sp modelId="{5735B22C-0CAF-455D-8F5A-E1AE4D5A67DA}">
      <dsp:nvSpPr>
        <dsp:cNvPr id="0" name=""/>
        <dsp:cNvSpPr/>
      </dsp:nvSpPr>
      <dsp:spPr>
        <a:xfrm>
          <a:off x="0" y="516480"/>
          <a:ext cx="1566304" cy="1566304"/>
        </a:xfrm>
        <a:prstGeom prst="rightArrow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86E8E-A513-4BB3-A62C-DE68FA45CA08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F64A-1426-4586-8A34-575DDA02A1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0033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330F-8EE9-48B1-85E7-98CF1D950CA5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CE7C-80E0-46A5-B60F-7E8D340F2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2.xml"/><Relationship Id="rId15" Type="http://schemas.openxmlformats.org/officeDocument/2006/relationships/image" Target="../media/image4.gif"/><Relationship Id="rId10" Type="http://schemas.openxmlformats.org/officeDocument/2006/relationships/slide" Target="slide7.xml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vong quay"/>
          <p:cNvGrpSpPr/>
          <p:nvPr/>
        </p:nvGrpSpPr>
        <p:grpSpPr>
          <a:xfrm>
            <a:off x="4343400" y="533400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5279122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182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00573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22857" r="22144" b="12381"/>
          <a:stretch/>
        </p:blipFill>
        <p:spPr>
          <a:xfrm>
            <a:off x="0" y="990600"/>
            <a:ext cx="9197788" cy="5791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-10886" y="228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41518027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D45150-0C1F-4CFD-BE10-175CFF1DF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425749"/>
              </p:ext>
            </p:extLst>
          </p:nvPr>
        </p:nvGraphicFramePr>
        <p:xfrm>
          <a:off x="1524000" y="719667"/>
          <a:ext cx="60960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D71E48-6665-490C-A235-4F90F1FEA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115677"/>
              </p:ext>
            </p:extLst>
          </p:nvPr>
        </p:nvGraphicFramePr>
        <p:xfrm>
          <a:off x="1600200" y="2476500"/>
          <a:ext cx="6019800" cy="2480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F881A2-6604-426A-A6AF-67B551C79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743654"/>
              </p:ext>
            </p:extLst>
          </p:nvPr>
        </p:nvGraphicFramePr>
        <p:xfrm>
          <a:off x="1524000" y="4114800"/>
          <a:ext cx="6096000" cy="259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0737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F6DD8-170F-4D10-9178-5640C3CD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24200"/>
            <a:ext cx="3566886" cy="3109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962400" y="3200400"/>
            <a:ext cx="481511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304800" y="1143000"/>
            <a:ext cx="7848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31875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7055458" cy="509108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81800" y="457200"/>
            <a:ext cx="2362200" cy="2362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28.1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4724400"/>
            <a:ext cx="30480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20170"/>
              </p:ext>
            </p:extLst>
          </p:nvPr>
        </p:nvGraphicFramePr>
        <p:xfrm>
          <a:off x="762000" y="4648200"/>
          <a:ext cx="6858000" cy="190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3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thải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87">
                <a:tc rowSpan="2"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87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" y="152400"/>
            <a:ext cx="5702474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3748111"/>
            <a:ext cx="2209800" cy="519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51816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6527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6158345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38416" y="6172200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38416" y="5689477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CO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1668" y="5149334"/>
            <a:ext cx="13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O</a:t>
            </a:r>
            <a:r>
              <a:rPr lang="vi-VN" b="1" baseline="-25000" dirty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43242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28.1</a:t>
            </a:r>
          </a:p>
        </p:txBody>
      </p:sp>
    </p:spTree>
    <p:extLst>
      <p:ext uri="{BB962C8B-B14F-4D97-AF65-F5344CB8AC3E}">
        <p14:creationId xmlns:p14="http://schemas.microsoft.com/office/powerpoint/2010/main" val="10654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9144000" cy="24026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914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733800" y="685800"/>
            <a:ext cx="52578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14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là quá trình sinh vật lấy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hoặc C0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từ môi trường vào cơ thể, 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 thời thải ra môi trường khí CO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581400" y="685800"/>
            <a:ext cx="5562600" cy="1676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vi-VN" sz="3200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9" name="Cloud 8"/>
          <p:cNvSpPr/>
          <p:nvPr/>
        </p:nvSpPr>
        <p:spPr>
          <a:xfrm>
            <a:off x="3733800" y="609600"/>
            <a:ext cx="54102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ở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,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qua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vi-VN" sz="3200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4" grpId="0"/>
      <p:bldP spid="11" grpId="0" animBg="1"/>
      <p:bldP spid="5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420" t="22939" r="21291" b="12831"/>
          <a:stretch/>
        </p:blipFill>
        <p:spPr>
          <a:xfrm>
            <a:off x="0" y="1034143"/>
            <a:ext cx="9196485" cy="58020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168272695"/>
      </p:ext>
    </p:extLst>
  </p:cSld>
  <p:clrMapOvr>
    <a:masterClrMapping/>
  </p:clrMapOvr>
  <p:transition spd="slow" advClick="0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Quá trình trao đổi khí lấy khí oxygen từ môi trường ngoài cung cấp cho hoạt động hô hấp tế bào.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Ngược lại, khí carbon dioxide – sản phẩm của quá trình hô hấp tế bào sẽ được quá trình trao đổi khí để thải ra ngoài môi trường.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→ Nếu một trong hai quá trình dừng lại thì quá trình còn lại cũng không thể diễn ra.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581400" y="609600"/>
            <a:ext cx="5562600" cy="19050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r>
              <a:rPr lang="vi-VN" sz="3600" dirty="0"/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0" y="8382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inpin heiti" charset="-122"/>
                <a:cs typeface="Times New Roman" pitchFamily="18" charset="0"/>
              </a:rPr>
              <a:t>I. TRAO ĐỔI KHÍ</a:t>
            </a:r>
            <a:endParaRPr lang="zh-CN" altLang="en-US" sz="3200" b="1" dirty="0"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54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Trao đổi khí là quá trình sinh vật lấy 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hoặc CO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từ môi trường vào cơ thể, 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ng thời thải ra môi trường khí CO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 hoặc O</a:t>
            </a:r>
            <a:r>
              <a:rPr lang="vi-VN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194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Trao đổi khí giữa cơ thể sinh vật với môi trường diễn ra theo cơ chế khuếch tán.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1464C-BD35-4282-B6EB-1351E1EE76D2}"/>
              </a:ext>
            </a:extLst>
          </p:cNvPr>
          <p:cNvSpPr txBox="1"/>
          <p:nvPr/>
        </p:nvSpPr>
        <p:spPr>
          <a:xfrm>
            <a:off x="228600" y="685800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TRAO ĐI KHÍ Ở SINH VẬT</a:t>
            </a:r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8862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Trao đổi khí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600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6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28600" y="4191000"/>
            <a:ext cx="8915400" cy="2438400"/>
          </a:xfrm>
          <a:prstGeom prst="wedgeEllipseCallou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ôxi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ĐV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vi-VN" b="1" dirty="0">
                <a:latin typeface="+mj-lt"/>
              </a:rPr>
              <a:t>Câu 1: Các yếu tố chủ yếu ảnh hưởng đến </a:t>
            </a:r>
            <a:r>
              <a:rPr lang="vi-VN" b="1" u="sng" dirty="0">
                <a:solidFill>
                  <a:srgbClr val="FF0000"/>
                </a:solidFill>
                <a:latin typeface="+mj-lt"/>
              </a:rPr>
              <a:t>hô hấp tế bào</a:t>
            </a:r>
            <a:r>
              <a:rPr lang="vi-VN" b="1" dirty="0">
                <a:latin typeface="+mj-lt"/>
              </a:rPr>
              <a:t> là: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hàm lượng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nước, nồng độ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khí carbon dioxide, nhiệt độ.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hàm lượng nước, nồng độ khí oxygen, nhiệt độ.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nồng độ khí oxygen, nồng độ khí carbon dioxide, nhiệt độ.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hàm lượng nước, nồng độ khí oxygen, nồng độ khí carbon dioxide, nhiệt độ.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 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924800" y="4267200"/>
            <a:ext cx="762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3" y="2733675"/>
            <a:ext cx="4133850" cy="962025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9938"/>
            <a:ext cx="4265613" cy="1296987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2713" y="3309938"/>
            <a:ext cx="4090987" cy="1249362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6425" y="2859088"/>
            <a:ext cx="1862138" cy="841375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7200" y="2228850"/>
            <a:ext cx="2325688" cy="787400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2667000"/>
            <a:ext cx="3279775" cy="1050925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1981200"/>
            <a:ext cx="1609725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23" t="22973" r="17905" b="12162"/>
          <a:stretch/>
        </p:blipFill>
        <p:spPr>
          <a:xfrm>
            <a:off x="0" y="0"/>
            <a:ext cx="914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0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FF5C17-5CED-4FFF-A078-BF11060C41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28: TRAO ĐỔI KHÍ Ở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441" y="609600"/>
            <a:ext cx="57841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II. </a:t>
            </a:r>
            <a:r>
              <a:rPr lang="en-US" sz="2800" b="1" u="sng">
                <a:solidFill>
                  <a:schemeClr val="accent5">
                    <a:lumMod val="75000"/>
                  </a:schemeClr>
                </a:solidFill>
                <a:latin typeface="+mj-lt"/>
              </a:rPr>
              <a:t>Trao đổi khí ở thực vật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:</a:t>
            </a:r>
          </a:p>
          <a:p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   1</a:t>
            </a:r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tạo 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khí khổng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+mj-lt"/>
              </a:rPr>
              <a:t>: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Lý thuyết quang hợp ở thực vật - Khoa học tự nhiên 7 Chân trời sáng tạo |  SGK Khoa học tự nhiên 7 -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5534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43" t="24096" r="22064" b="13254"/>
          <a:stretch/>
        </p:blipFill>
        <p:spPr>
          <a:xfrm>
            <a:off x="0" y="0"/>
            <a:ext cx="915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432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191000"/>
            <a:ext cx="8610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Cấu tạo tế bào khí khổng phù hợp với chức năng trao đổi khí ở thực vật như thế nào?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635" t="71958" r="19841" b="16755"/>
          <a:stretch/>
        </p:blipFill>
        <p:spPr>
          <a:xfrm>
            <a:off x="1" y="5268218"/>
            <a:ext cx="9296400" cy="1589782"/>
          </a:xfrm>
          <a:prstGeom prst="rect">
            <a:avLst/>
          </a:prstGeom>
        </p:spPr>
      </p:pic>
      <p:pic>
        <p:nvPicPr>
          <p:cNvPr id="2052" name="Picture 4" descr="Bài 27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1771"/>
            <a:ext cx="9056914" cy="38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56" t="22370" r="17881" b="12877"/>
          <a:stretch/>
        </p:blipFill>
        <p:spPr>
          <a:xfrm>
            <a:off x="0" y="0"/>
            <a:ext cx="918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" y="1371600"/>
            <a:ext cx="90784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655" y="5003539"/>
            <a:ext cx="84688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Quan sát Hình 28.1, cho biết sự khác nhau giữa quá tr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rao đổi khí qua khí khổng trong hô hấp và quang 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127" y="30480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4BACC6">
                    <a:lumMod val="75000"/>
                  </a:srgbClr>
                </a:solidFill>
              </a:rPr>
              <a:t>II. </a:t>
            </a:r>
            <a:r>
              <a:rPr lang="en-US" sz="2800" b="1" u="sng">
                <a:solidFill>
                  <a:srgbClr val="4BACC6">
                    <a:lumMod val="75000"/>
                  </a:srgbClr>
                </a:solidFill>
              </a:rPr>
              <a:t>Trao đổi khí ở thực vật</a:t>
            </a:r>
            <a:r>
              <a:rPr lang="en-US" sz="2800" b="1">
                <a:solidFill>
                  <a:srgbClr val="4BACC6">
                    <a:lumMod val="75000"/>
                  </a:srgbClr>
                </a:solidFill>
              </a:rPr>
              <a:t>:</a:t>
            </a:r>
          </a:p>
          <a:p>
            <a:pPr lvl="0"/>
            <a:r>
              <a:rPr lang="en-US" sz="2400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Chức năng của khí khổng:</a:t>
            </a:r>
            <a:endParaRPr lang="en-US" sz="2400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3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50" t="32000" r="18251" b="21334"/>
          <a:stretch/>
        </p:blipFill>
        <p:spPr>
          <a:xfrm>
            <a:off x="-83974" y="-10886"/>
            <a:ext cx="9227974" cy="527957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0" y="5791200"/>
            <a:ext cx="1447800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5803612"/>
            <a:ext cx="7391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THỰC HIỆN QUÁ TRÌNH THOÁT HƠI NƯỚC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294" t="41319" r="19084" b="12384"/>
          <a:stretch/>
        </p:blipFill>
        <p:spPr>
          <a:xfrm>
            <a:off x="4038600" y="1183341"/>
            <a:ext cx="4855026" cy="3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2479964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/>
              <a:t>.  </a:t>
            </a:r>
            <a:r>
              <a:rPr lang="en-US" sz="2800">
                <a:latin typeface="Arial" pitchFamily="34" charset="0"/>
                <a:cs typeface="Arial" pitchFamily="34" charset="0"/>
              </a:rPr>
              <a:t>Khí khổng thực hiện chức năng trao đổi khí. </a:t>
            </a:r>
          </a:p>
          <a:p>
            <a:pPr lvl="0"/>
            <a:r>
              <a:rPr lang="en-US" sz="2800" b="1">
                <a:solidFill>
                  <a:prstClr val="black"/>
                </a:solidFill>
              </a:rPr>
              <a:t>.</a:t>
            </a:r>
            <a:r>
              <a:rPr lang="en-US" sz="2800">
                <a:latin typeface="Arial" pitchFamily="34" charset="0"/>
                <a:cs typeface="Arial" pitchFamily="34" charset="0"/>
              </a:rPr>
              <a:t> Khí khổng còn là cửa ngõ của quá trình thoát hơi nước của cây.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219200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>
                <a:solidFill>
                  <a:srgbClr val="4BACC6">
                    <a:lumMod val="75000"/>
                  </a:srgbClr>
                </a:solidFill>
              </a:rPr>
              <a:t>II. </a:t>
            </a:r>
            <a:r>
              <a:rPr lang="en-US" sz="3200" b="1" u="sng">
                <a:solidFill>
                  <a:srgbClr val="4BACC6">
                    <a:lumMod val="75000"/>
                  </a:srgbClr>
                </a:solidFill>
              </a:rPr>
              <a:t>Trao đổi khí ở thực vật</a:t>
            </a:r>
            <a:r>
              <a:rPr lang="en-US" sz="3200" b="1">
                <a:solidFill>
                  <a:srgbClr val="4BACC6">
                    <a:lumMod val="75000"/>
                  </a:srgbClr>
                </a:solidFill>
              </a:rPr>
              <a:t>:</a:t>
            </a:r>
          </a:p>
          <a:p>
            <a:pPr lvl="0"/>
            <a:r>
              <a:rPr lang="en-US" sz="2800" b="1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2. Chức năng của khí khổng:</a:t>
            </a:r>
            <a:endParaRPr lang="en-US" sz="2800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27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8750" b="23382"/>
          <a:stretch/>
        </p:blipFill>
        <p:spPr>
          <a:xfrm>
            <a:off x="-1" y="0"/>
            <a:ext cx="9144001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421" t="36071" r="26812" b="36876"/>
          <a:stretch/>
        </p:blipFill>
        <p:spPr>
          <a:xfrm>
            <a:off x="6477000" y="4953000"/>
            <a:ext cx="26670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5470071"/>
            <a:ext cx="1371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thiếu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92740" y="5464628"/>
            <a:ext cx="151734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Khí</a:t>
            </a:r>
            <a:r>
              <a:rPr lang="en-US" sz="2400" b="1" dirty="0"/>
              <a:t> </a:t>
            </a:r>
            <a:r>
              <a:rPr lang="en-US" sz="2400" b="1" dirty="0" err="1"/>
              <a:t>khổng</a:t>
            </a:r>
            <a:r>
              <a:rPr lang="en-US" sz="2400" b="1" dirty="0"/>
              <a:t> </a:t>
            </a:r>
            <a:r>
              <a:rPr lang="en-US" sz="2400" b="1" dirty="0" err="1"/>
              <a:t>đóng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8827" y="5470071"/>
            <a:ext cx="16872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Trao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khí</a:t>
            </a:r>
            <a:r>
              <a:rPr lang="en-US" sz="2400" b="1" dirty="0"/>
              <a:t> GIẢM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1524001" y="5880127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90435" y="5916425"/>
            <a:ext cx="868739" cy="5443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2 : Cây xanh </a:t>
            </a:r>
            <a:r>
              <a:rPr lang="vi-VN" b="1" u="sng" dirty="0">
                <a:solidFill>
                  <a:srgbClr val="FF0000"/>
                </a:solidFill>
                <a:latin typeface="+mj-lt"/>
              </a:rPr>
              <a:t>quang hợp </a:t>
            </a:r>
            <a:r>
              <a:rPr lang="vi-VN" b="1" dirty="0">
                <a:latin typeface="+mj-lt"/>
              </a:rPr>
              <a:t>vào thời gian nào trong ngày?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Buổi sáng	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Buổi tối		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Cả ngày và đêm		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Ban ngày.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144000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382000" y="4267200"/>
            <a:ext cx="7620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296" t="22305" r="18519" b="13169"/>
          <a:stretch/>
        </p:blipFill>
        <p:spPr>
          <a:xfrm>
            <a:off x="0" y="0"/>
            <a:ext cx="916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131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5" t="22223" r="17856" b="11111"/>
          <a:stretch/>
        </p:blipFill>
        <p:spPr>
          <a:xfrm>
            <a:off x="-1" y="0"/>
            <a:ext cx="913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7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48" t="23437" r="17634" b="109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153333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Da,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ít thở như thế nào cho đúng - You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3483428"/>
            <a:ext cx="4219575" cy="30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00600" y="4800600"/>
            <a:ext cx="24384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71657" y="4575053"/>
            <a:ext cx="111034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PHỔI</a:t>
            </a:r>
          </a:p>
        </p:txBody>
      </p:sp>
    </p:spTree>
    <p:extLst>
      <p:ext uri="{BB962C8B-B14F-4D97-AF65-F5344CB8AC3E}">
        <p14:creationId xmlns:p14="http://schemas.microsoft.com/office/powerpoint/2010/main" val="1304556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 Exchange In Different Animals - Physiology - Biology - FuseSch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66" t="23234" r="17514" b="12523"/>
          <a:stretch/>
        </p:blipFill>
        <p:spPr>
          <a:xfrm>
            <a:off x="0" y="0"/>
            <a:ext cx="920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06" t="22223" r="17969" b="11111"/>
          <a:stretch/>
        </p:blipFill>
        <p:spPr>
          <a:xfrm>
            <a:off x="0" y="0"/>
            <a:ext cx="920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4488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4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39" t="23136" r="17807" b="11111"/>
          <a:stretch/>
        </p:blipFill>
        <p:spPr>
          <a:xfrm>
            <a:off x="-1" y="0"/>
            <a:ext cx="921173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16764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MŨI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1905000"/>
            <a:ext cx="1143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2289810"/>
            <a:ext cx="1676400" cy="4533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KHÍ QUẢN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25908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THANH QUẢN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3505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PHỔI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9812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PHẾ QUẢN</a:t>
            </a:r>
          </a:p>
        </p:txBody>
      </p:sp>
    </p:spTree>
    <p:extLst>
      <p:ext uri="{BB962C8B-B14F-4D97-AF65-F5344CB8AC3E}">
        <p14:creationId xmlns:p14="http://schemas.microsoft.com/office/powerpoint/2010/main" val="17983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2050" name="Picture 2" descr="Bài 28. Trao đổi khí ở sinh vật trang 25, 26, 27, 28 Vở thực hành khoa học  tự nhiên 7 | Vở thực hành Khoa học tự nhiê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06173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535" t="66620" r="20536" b="20682"/>
          <a:stretch/>
        </p:blipFill>
        <p:spPr>
          <a:xfrm>
            <a:off x="-1" y="5181600"/>
            <a:ext cx="914400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705899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81600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3</a:t>
            </a:r>
            <a:r>
              <a:rPr lang="en-US" b="1" dirty="0">
                <a:latin typeface="+mj-lt"/>
              </a:rPr>
              <a:t> </a:t>
            </a:r>
            <a:r>
              <a:rPr lang="vi-VN" b="1" dirty="0">
                <a:latin typeface="+mj-lt"/>
              </a:rPr>
              <a:t>: Nhóm nông sản nào sau đây nên được bảo quản bằng biện pháp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bảo quản khô</a:t>
            </a:r>
            <a:r>
              <a:rPr lang="vi-VN" b="1" dirty="0">
                <a:latin typeface="+mj-lt"/>
              </a:rPr>
              <a:t>?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Rau muống, nấm đùi gà, hạt đỗ.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Hạt lúa, hạt đỗ, hạt lạc.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Hạt lạc, cà chua, rau cải.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Khoai tây, cà rốt, hạt lúa.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267200"/>
            <a:ext cx="9906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CE2A4D3A-B9BE-4E70-BABB-40413AE3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983944"/>
            <a:ext cx="9144000" cy="1874056"/>
          </a:xfrm>
          <a:prstGeom prst="rect">
            <a:avLst/>
          </a:prstGeom>
        </p:spPr>
      </p:pic>
      <p:sp>
        <p:nvSpPr>
          <p:cNvPr id="17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59462" y="152400"/>
            <a:ext cx="67682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III. TRAO ĐỔI KHÍ Ở ĐỘNG VẬT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62" y="838200"/>
            <a:ext cx="784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2. </a:t>
            </a:r>
            <a:r>
              <a:rPr lang="en-US" sz="2400" b="1" dirty="0" err="1">
                <a:solidFill>
                  <a:schemeClr val="accent6"/>
                </a:solidFill>
              </a:rPr>
              <a:t>Qúa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trình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trao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đổi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khí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động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vật</a:t>
            </a:r>
            <a:r>
              <a:rPr lang="en-US" sz="2400" b="1" dirty="0">
                <a:solidFill>
                  <a:schemeClr val="accent6"/>
                </a:solidFill>
              </a:rPr>
              <a:t> (</a:t>
            </a:r>
            <a:r>
              <a:rPr lang="en-US" sz="2400" b="1" dirty="0" err="1">
                <a:solidFill>
                  <a:schemeClr val="accent6"/>
                </a:solidFill>
              </a:rPr>
              <a:t>ví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dụ</a:t>
            </a:r>
            <a:r>
              <a:rPr lang="en-US" sz="2400" b="1" dirty="0">
                <a:solidFill>
                  <a:schemeClr val="accent6"/>
                </a:solidFill>
              </a:rPr>
              <a:t> ở </a:t>
            </a:r>
            <a:r>
              <a:rPr lang="en-US" sz="2400" b="1" dirty="0" err="1">
                <a:solidFill>
                  <a:schemeClr val="accent6"/>
                </a:solidFill>
              </a:rPr>
              <a:t>người</a:t>
            </a:r>
            <a:r>
              <a:rPr lang="en-US" sz="2400" b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074" name="Picture 2" descr="Bài 28. Trao đổi khí ở sinh vật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80711"/>
            <a:ext cx="8458200" cy="28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48" t="22766" r="18043" b="13489"/>
          <a:stretch/>
        </p:blipFill>
        <p:spPr>
          <a:xfrm>
            <a:off x="0" y="0"/>
            <a:ext cx="9160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065" y="5334000"/>
            <a:ext cx="76962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nghẽn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hô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hấp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giảm</a:t>
            </a:r>
            <a:r>
              <a:rPr lang="en-US" sz="2800" dirty="0"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ym typeface="Wingdings" panose="05000000000000000000" pitchFamily="2" charset="2"/>
              </a:rPr>
              <a:t>Tế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bào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thiếu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khí</a:t>
            </a:r>
            <a:r>
              <a:rPr lang="en-US" sz="2800" dirty="0"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ym typeface="Wingdings" panose="05000000000000000000" pitchFamily="2" charset="2"/>
              </a:rPr>
              <a:t>Nguy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hiểm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đến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tính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mạng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06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48" t="23097" r="17464" b="13049"/>
          <a:stretch/>
        </p:blipFill>
        <p:spPr>
          <a:xfrm>
            <a:off x="-1" y="0"/>
            <a:ext cx="916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29" t="22939" r="17420" b="11685"/>
          <a:stretch/>
        </p:blipFill>
        <p:spPr>
          <a:xfrm>
            <a:off x="-1" y="0"/>
            <a:ext cx="922554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1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05400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4: Nhóm nông sản nào sau đây nên được bảo quản bằng cách để trong túi nilon kín hoặc đục lỗ và bảo quản trong ngăn mát tủ lạnh?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A.Rau muống, cà chua, bắp cải.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 Hạt lúa, hạt đỗ, hạt lạc.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Hạt đỗ, rau muống, khoai tây.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Hạt lạc, hạt lúa, dưa chuột.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267200"/>
            <a:ext cx="8382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vi-VN" b="1" dirty="0">
                <a:latin typeface="+mj-lt"/>
              </a:rPr>
              <a:t>Câu 5 :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Cơ sở khoa học </a:t>
            </a:r>
            <a:r>
              <a:rPr lang="vi-VN" b="1" dirty="0">
                <a:latin typeface="+mj-lt"/>
              </a:rPr>
              <a:t>của biện pháp bảo quản nông sản bằng cách phơi khô hoặc sấy khô là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A. Làm ngừng quá trình hô hấp tế bào ở thực vật.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B.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Giảm hàm lượng nước trong hạt, hạn chế quá trình hô hấp tế bào.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C. Giảm sự mất nước ở hạt.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vi-VN" dirty="0">
                <a:latin typeface="+mj-lt"/>
              </a:rPr>
              <a:t>D. Giảm hàm lượng nước trong hạt, làm ngừng quá trình hô hấp tế bào.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114800"/>
            <a:ext cx="6858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953000"/>
          </a:xfrm>
        </p:spPr>
        <p:txBody>
          <a:bodyPr/>
          <a:lstStyle/>
          <a:p>
            <a:pPr>
              <a:buNone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gluxit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4038600"/>
            <a:ext cx="990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glucose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77200" y="4343400"/>
            <a:ext cx="914400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vi-VN" b="1" dirty="0">
                <a:latin typeface="+mj-lt"/>
              </a:rPr>
              <a:t>Câu </a:t>
            </a:r>
            <a:r>
              <a:rPr lang="en-US" b="1" dirty="0">
                <a:latin typeface="+mj-lt"/>
              </a:rPr>
              <a:t>8</a:t>
            </a:r>
            <a:r>
              <a:rPr lang="vi-VN" b="1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vi-VN" dirty="0">
                <a:latin typeface="+mj-lt"/>
              </a:rPr>
              <a:t>Lót bông hoặc giấy đã thấm nước rồi đặt trong đĩa Petri có tác dụng gì?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A. </a:t>
            </a:r>
            <a:r>
              <a:rPr lang="vi-VN" dirty="0">
                <a:latin typeface="+mj-lt"/>
              </a:rPr>
              <a:t>Ngăn cản khí oxygen tham gia vào quá trình nảy mầm của hạt.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B. </a:t>
            </a:r>
            <a:r>
              <a:rPr lang="vi-VN" dirty="0">
                <a:latin typeface="+mj-lt"/>
              </a:rPr>
              <a:t>Cung cấp độ ẩm cho hạt.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C. </a:t>
            </a:r>
            <a:r>
              <a:rPr lang="vi-VN" dirty="0">
                <a:latin typeface="+mj-lt"/>
              </a:rPr>
              <a:t>Cung cấp chất dinh dưỡng cho hạt.</a:t>
            </a:r>
            <a:endParaRPr lang="en-US" dirty="0">
              <a:latin typeface="+mj-lt"/>
            </a:endParaRPr>
          </a:p>
          <a:p>
            <a:pPr lvl="0">
              <a:buNone/>
            </a:pPr>
            <a:r>
              <a:rPr lang="en-US" dirty="0">
                <a:latin typeface="+mj-lt"/>
              </a:rPr>
              <a:t>D. </a:t>
            </a:r>
            <a:r>
              <a:rPr lang="vi-VN" dirty="0">
                <a:latin typeface="+mj-lt"/>
              </a:rPr>
              <a:t>Làm mát cho hạt.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0" y="4951095"/>
            <a:ext cx="9040495" cy="1906905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772400" y="3733800"/>
            <a:ext cx="11430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73c8c3d3944a8363ac8421197b62bbef97ef5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1533</Words>
  <Application>Microsoft Office PowerPoint</Application>
  <PresentationFormat>On-screen Show (4:3)</PresentationFormat>
  <Paragraphs>162</Paragraphs>
  <Slides>43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H1. Trao đổi khí là gì? H2. Hoàn thành nội dung bảng:       H3. Trao đổi khí có liên quan gì với hô hấp tế bào?</dc:title>
  <dc:creator>asus</dc:creator>
  <cp:lastModifiedBy>oanh phạm</cp:lastModifiedBy>
  <cp:revision>43</cp:revision>
  <dcterms:created xsi:type="dcterms:W3CDTF">2022-07-18T14:29:46Z</dcterms:created>
  <dcterms:modified xsi:type="dcterms:W3CDTF">2025-03-07T07:27:54Z</dcterms:modified>
</cp:coreProperties>
</file>