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91" r:id="rId2"/>
    <p:sldId id="290" r:id="rId3"/>
    <p:sldId id="292" r:id="rId4"/>
    <p:sldId id="293" r:id="rId5"/>
    <p:sldId id="275" r:id="rId6"/>
    <p:sldId id="276" r:id="rId7"/>
    <p:sldId id="277" r:id="rId8"/>
    <p:sldId id="288" r:id="rId9"/>
    <p:sldId id="336" r:id="rId10"/>
    <p:sldId id="262" r:id="rId11"/>
    <p:sldId id="328" r:id="rId12"/>
    <p:sldId id="326" r:id="rId13"/>
    <p:sldId id="338" r:id="rId14"/>
    <p:sldId id="332" r:id="rId15"/>
    <p:sldId id="322" r:id="rId16"/>
    <p:sldId id="337" r:id="rId17"/>
    <p:sldId id="333" r:id="rId18"/>
    <p:sldId id="323" r:id="rId19"/>
    <p:sldId id="325" r:id="rId20"/>
    <p:sldId id="267" r:id="rId21"/>
    <p:sldId id="327" r:id="rId22"/>
    <p:sldId id="278" r:id="rId23"/>
    <p:sldId id="269" r:id="rId24"/>
    <p:sldId id="271" r:id="rId25"/>
    <p:sldId id="270" r:id="rId26"/>
    <p:sldId id="329" r:id="rId27"/>
    <p:sldId id="258" r:id="rId28"/>
    <p:sldId id="330" r:id="rId29"/>
    <p:sldId id="260" r:id="rId30"/>
    <p:sldId id="261" r:id="rId31"/>
    <p:sldId id="272" r:id="rId32"/>
    <p:sldId id="273" r:id="rId33"/>
    <p:sldId id="334" r:id="rId34"/>
    <p:sldId id="335" r:id="rId35"/>
    <p:sldId id="280" r:id="rId36"/>
    <p:sldId id="341" r:id="rId37"/>
    <p:sldId id="287" r:id="rId38"/>
    <p:sldId id="285" r:id="rId39"/>
    <p:sldId id="286" r:id="rId4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  <a:srgbClr val="66FFCC"/>
    <a:srgbClr val="99CCFF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416CD-C68F-4EE0-8209-59202AAD309E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B172B-7336-45BC-8191-8301352EAB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892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: Nhanh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chớp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972ECB-3499-4863-A0A5-75296668743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6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09931-B1F9-A085-12BF-49CB682BE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274E0-80F1-410A-3BD5-3B327DBEB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BA909-6A8C-1E2E-CC92-A798B61B0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Để hiểu sâu về tập hợp và các phần tử của tập hợp các em cùng trả lời 3 câu hỏi sau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B34CE-D960-0001-0F01-E3CE1C71B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8367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Đặt tên cho 3 tập hợp của phần mở 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071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350AC-BFC0-510B-0950-19718793A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037226-493D-FBF0-9823-445E76A78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343BA-540C-436C-AA07-57A10C199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3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06CA5-3577-5B82-3512-E8966A9FB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1992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E0299-460B-AAD3-0374-0CDE6B1B0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2B2CE-135C-7FEE-A81D-15CC68A15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8EB1D-3B1D-6BFB-9078-AF2063F3F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Để hiểu sâu về tập hợp và các phần tử của tập hợp các em cùng trả lời 3 câu hỏi sau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92ED9-8A93-D586-113E-C010D3988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547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x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tập hợpA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hay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9807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25F37-A275-3812-03F0-E063080EF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3F4B5A-4A41-80E9-7D8E-6B8359A82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89BB75-BB30-3249-3D4D-4D5495105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ô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3E31E-1EF9-B864-5F31-33A573190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652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6177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2E292-67C4-752C-798D-5762F51A0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6F7982-5001-6636-5B50-6CBBA744E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5794C3-9DDF-D1C7-1A3E-FB3A40488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aseline="0" dirty="0"/>
              <a:t>Các em đã hiểu được tập hợp và phần tử của tập hợp</a:t>
            </a:r>
            <a:r>
              <a:rPr lang="en-US" baseline="0" dirty="0"/>
              <a:t>,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tử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thuộc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ko </a:t>
            </a:r>
            <a:r>
              <a:rPr lang="en-US" baseline="0" dirty="0" err="1"/>
              <a:t>thuộc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vi-VN" baseline="0" dirty="0"/>
              <a:t>. Để mô tả một tập hợp ta làm như thế nào thì cô trò mình sang phần 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1BE58-4D44-53DA-8CE9-4E278372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325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Đại diện 1 nhóm lên trình bày</a:t>
            </a:r>
          </a:p>
          <a:p>
            <a:r>
              <a:rPr lang="vi-VN" dirty="0"/>
              <a:t>Nhận xét và khen ngợi bằng tràng vỗ tay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2284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GHI BẢNG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8734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1200" b="1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2976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CHỈ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N </a:t>
            </a:r>
            <a:r>
              <a:rPr lang="en-US" dirty="0" err="1"/>
              <a:t>và</a:t>
            </a:r>
            <a:r>
              <a:rPr lang="en-US" dirty="0"/>
              <a:t> N*</a:t>
            </a:r>
            <a:endParaRPr lang="vi-VN" dirty="0"/>
          </a:p>
          <a:p>
            <a:r>
              <a:rPr lang="vi-VN" dirty="0"/>
              <a:t>Gv viết tập họp P theo kí hiệu N</a:t>
            </a:r>
          </a:p>
          <a:p>
            <a:r>
              <a:rPr lang="vi-VN" dirty="0"/>
              <a:t>HS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2071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miệng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80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bảng con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491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A,B,C </a:t>
            </a:r>
            <a:r>
              <a:rPr lang="en-US" dirty="0" err="1"/>
              <a:t>sai</a:t>
            </a:r>
            <a:endParaRPr lang="en-US" dirty="0"/>
          </a:p>
          <a:p>
            <a:r>
              <a:rPr lang="en-US" dirty="0"/>
              <a:t>Lưu ý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;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10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7404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4187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8A1A-0499-9057-060D-0FC816828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98B89-E161-6A33-235D-0C51E7819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0D6706-F303-BF6C-6E9C-70D910F8A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0A1E2-FE59-68FB-4205-38E37232D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62891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8AA25-5DA7-4DA3-E262-2983AADAA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C0004B-D38B-D6DE-9428-CB3CA8800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DECD8-682A-F8A1-5C73-509F22525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6FC8E-0CB6-F2D9-E34A-754B1BF331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4663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9" name="Google Shape;5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Trong Toán học, khi gom các đối tượng có cùng tính chất nào đó lại, ta có </a:t>
            </a:r>
            <a:r>
              <a:rPr lang="vi-VN" b="1" dirty="0"/>
              <a:t>một tập hợp</a:t>
            </a:r>
            <a:r>
              <a:rPr lang="vi-VN" dirty="0"/>
              <a:t>.”</a:t>
            </a:r>
            <a:endParaRPr lang="en-US" dirty="0"/>
          </a:p>
          <a:p>
            <a:r>
              <a:rPr lang="en-US" dirty="0"/>
              <a:t>Ba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gom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3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ttrof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. Các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53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Chungsta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74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0E1FA-7D8F-9D60-7EF3-5755AB4BA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72E1B-0A30-3AF7-8F82-B14584FF2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B3B9E-3E11-786C-540F-B8EE8769F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3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9ECC5-395A-19FB-E5AC-CB81640B8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344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tập hợp có trong các hình sau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lấy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con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phần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niệm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lời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9022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Để hiểu sâu về tập hợp và các phần tử của tập hợp các em cùng trả lời 3 câu hỏi 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44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phần tử của 3 tập hợp của phần mở 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850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8456D-E831-6ABC-6890-E2630F90F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CD028-0887-599D-70C5-D1DB436BF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99C466-E872-7263-BD6D-727F4B4E4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KỂ TÊN CÁC PHẦN TỬ CỦA 3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671B3-A306-1648-01AF-7D8D447AA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B172B-7336-45BC-8191-8301352EABD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052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34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545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634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 txBox="1">
            <a:spLocks noGrp="1"/>
          </p:cNvSpPr>
          <p:nvPr>
            <p:ph type="subTitle" idx="1"/>
          </p:nvPr>
        </p:nvSpPr>
        <p:spPr>
          <a:xfrm>
            <a:off x="4156200" y="4864317"/>
            <a:ext cx="3879600" cy="1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67">
                <a:latin typeface="Times New Roman" pitchFamily="18" charset="0"/>
                <a:cs typeface="Times New Roman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99"/>
            </a:lvl9pPr>
          </a:lstStyle>
          <a:p>
            <a:endParaRPr dirty="0"/>
          </a:p>
        </p:txBody>
      </p:sp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2558200" y="2151784"/>
            <a:ext cx="7075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  <a:defRPr sz="8000">
                <a:latin typeface="Times New Roman" pitchFamily="18" charset="0"/>
                <a:cs typeface="Times New Roman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 dirty="0"/>
          </a:p>
        </p:txBody>
      </p:sp>
      <p:sp>
        <p:nvSpPr>
          <p:cNvPr id="37" name="Google Shape;37;p29"/>
          <p:cNvSpPr txBox="1">
            <a:spLocks noGrp="1"/>
          </p:cNvSpPr>
          <p:nvPr>
            <p:ph type="title" idx="2"/>
          </p:nvPr>
        </p:nvSpPr>
        <p:spPr>
          <a:xfrm>
            <a:off x="5125000" y="788084"/>
            <a:ext cx="1942000" cy="9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>
                <a:latin typeface="Times New Roman" pitchFamily="18" charset="0"/>
                <a:cs typeface="Times New Roman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773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66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01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27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60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4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80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57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88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C51CA-632F-4FD0-B7DC-915B3BD3F690}" type="datetimeFigureOut">
              <a:rPr lang="vi-VN" smtClean="0"/>
              <a:t>14/08/2025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32A0A-9DC0-427C-BDE5-A6C054822E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493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microsoft.com/office/2007/relationships/hdphoto" Target="../media/hdphoto11.wdp"/><Relationship Id="rId18" Type="http://schemas.microsoft.com/office/2007/relationships/hdphoto" Target="../media/hdphoto1.wdp"/><Relationship Id="rId26" Type="http://schemas.microsoft.com/office/2007/relationships/hdphoto" Target="../media/hdphoto5.wdp"/><Relationship Id="rId3" Type="http://schemas.openxmlformats.org/officeDocument/2006/relationships/image" Target="../media/image9.png"/><Relationship Id="rId21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17" Type="http://schemas.openxmlformats.org/officeDocument/2006/relationships/image" Target="../media/image4.png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jpeg"/><Relationship Id="rId20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11" Type="http://schemas.microsoft.com/office/2007/relationships/hdphoto" Target="../media/hdphoto9.wdp"/><Relationship Id="rId24" Type="http://schemas.microsoft.com/office/2007/relationships/hdphoto" Target="../media/hdphoto4.wdp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7.png"/><Relationship Id="rId10" Type="http://schemas.openxmlformats.org/officeDocument/2006/relationships/image" Target="../media/image15.png"/><Relationship Id="rId19" Type="http://schemas.openxmlformats.org/officeDocument/2006/relationships/image" Target="../media/image5.png"/><Relationship Id="rId4" Type="http://schemas.microsoft.com/office/2007/relationships/hdphoto" Target="../media/hdphoto6.wdp"/><Relationship Id="rId9" Type="http://schemas.openxmlformats.org/officeDocument/2006/relationships/image" Target="../media/image21.png"/><Relationship Id="rId14" Type="http://schemas.openxmlformats.org/officeDocument/2006/relationships/image" Target="../media/image23.jpeg"/><Relationship Id="rId22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2.jpg"/><Relationship Id="rId26" Type="http://schemas.openxmlformats.org/officeDocument/2006/relationships/image" Target="../media/image25.jpeg"/><Relationship Id="rId3" Type="http://schemas.openxmlformats.org/officeDocument/2006/relationships/image" Target="../media/image4.png"/><Relationship Id="rId21" Type="http://schemas.microsoft.com/office/2007/relationships/hdphoto" Target="../media/hdphoto11.wdp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6" Type="http://schemas.microsoft.com/office/2007/relationships/hdphoto" Target="../media/hdphoto10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3.jpe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23" Type="http://schemas.microsoft.com/office/2007/relationships/hdphoto" Target="../media/hdphoto9.wdp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41.gif"/><Relationship Id="rId18" Type="http://schemas.openxmlformats.org/officeDocument/2006/relationships/image" Target="../media/image47.svg"/><Relationship Id="rId3" Type="http://schemas.openxmlformats.org/officeDocument/2006/relationships/slideLayout" Target="../slideLayouts/slideLayout2.xml"/><Relationship Id="rId7" Type="http://schemas.openxmlformats.org/officeDocument/2006/relationships/slide" Target="slide29.xml"/><Relationship Id="rId12" Type="http://schemas.openxmlformats.org/officeDocument/2006/relationships/image" Target="../media/image40.gif"/><Relationship Id="rId17" Type="http://schemas.openxmlformats.org/officeDocument/2006/relationships/image" Target="../media/image46.png"/><Relationship Id="rId2" Type="http://schemas.openxmlformats.org/officeDocument/2006/relationships/audio" Target="../media/media1.wav"/><Relationship Id="rId16" Type="http://schemas.openxmlformats.org/officeDocument/2006/relationships/slide" Target="slide35.xml"/><Relationship Id="rId20" Type="http://schemas.openxmlformats.org/officeDocument/2006/relationships/slide" Target="slide34.xml"/><Relationship Id="rId1" Type="http://schemas.microsoft.com/office/2007/relationships/media" Target="../media/media1.wav"/><Relationship Id="rId6" Type="http://schemas.openxmlformats.org/officeDocument/2006/relationships/image" Target="../media/image44.svg"/><Relationship Id="rId11" Type="http://schemas.openxmlformats.org/officeDocument/2006/relationships/slide" Target="slide33.xml"/><Relationship Id="rId5" Type="http://schemas.openxmlformats.org/officeDocument/2006/relationships/image" Target="../media/image43.png"/><Relationship Id="rId15" Type="http://schemas.openxmlformats.org/officeDocument/2006/relationships/image" Target="../media/image45.png"/><Relationship Id="rId10" Type="http://schemas.openxmlformats.org/officeDocument/2006/relationships/slide" Target="slide32.xml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23.xml"/><Relationship Id="rId9" Type="http://schemas.openxmlformats.org/officeDocument/2006/relationships/slide" Target="slide31.xml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9.png"/><Relationship Id="rId7" Type="http://schemas.openxmlformats.org/officeDocument/2006/relationships/slide" Target="slide2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slide" Target="slide21.xml"/><Relationship Id="rId4" Type="http://schemas.openxmlformats.org/officeDocument/2006/relationships/image" Target="../media/image50.gif"/><Relationship Id="rId9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47.sv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28.xml"/><Relationship Id="rId4" Type="http://schemas.openxmlformats.org/officeDocument/2006/relationships/image" Target="../media/image4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gif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gif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2.jpg"/><Relationship Id="rId26" Type="http://schemas.openxmlformats.org/officeDocument/2006/relationships/image" Target="../media/image18.jpeg"/><Relationship Id="rId3" Type="http://schemas.openxmlformats.org/officeDocument/2006/relationships/image" Target="../media/image4.png"/><Relationship Id="rId21" Type="http://schemas.microsoft.com/office/2007/relationships/hdphoto" Target="../media/hdphoto8.wdp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16.jpe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microsoft.com/office/2007/relationships/hdphoto" Target="../media/hdphoto9.wdp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openxmlformats.org/officeDocument/2006/relationships/image" Target="../media/image15.png"/><Relationship Id="rId27" Type="http://schemas.openxmlformats.org/officeDocument/2006/relationships/slide" Target="slide3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2.jpg"/><Relationship Id="rId26" Type="http://schemas.openxmlformats.org/officeDocument/2006/relationships/image" Target="../media/image25.jpeg"/><Relationship Id="rId3" Type="http://schemas.openxmlformats.org/officeDocument/2006/relationships/image" Target="../media/image4.png"/><Relationship Id="rId21" Type="http://schemas.microsoft.com/office/2007/relationships/hdphoto" Target="../media/hdphoto11.wdp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3.jpe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23" Type="http://schemas.microsoft.com/office/2007/relationships/hdphoto" Target="../media/hdphoto9.wdp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openxmlformats.org/officeDocument/2006/relationships/image" Target="../media/image15.png"/><Relationship Id="rId27" Type="http://schemas.openxmlformats.org/officeDocument/2006/relationships/slide" Target="slide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2.jpg"/><Relationship Id="rId26" Type="http://schemas.openxmlformats.org/officeDocument/2006/relationships/image" Target="../media/image25.jpeg"/><Relationship Id="rId3" Type="http://schemas.openxmlformats.org/officeDocument/2006/relationships/image" Target="../media/image4.png"/><Relationship Id="rId21" Type="http://schemas.microsoft.com/office/2007/relationships/hdphoto" Target="../media/hdphoto11.wdp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microsoft.com/office/2007/relationships/hdphoto" Target="../media/hdphoto10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3.jpe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23" Type="http://schemas.microsoft.com/office/2007/relationships/hdphoto" Target="../media/hdphoto9.wdp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openxmlformats.org/officeDocument/2006/relationships/image" Target="../media/image15.png"/><Relationship Id="rId27" Type="http://schemas.openxmlformats.org/officeDocument/2006/relationships/slide" Target="slide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GIAO AN\NĂM HỌC 2021 - 2022\TOÁN 6\MỚI\BỘ ẢNH NÉN POWERPOI\background (1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18953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Rounded Rectangle 1"/>
          <p:cNvSpPr/>
          <p:nvPr/>
        </p:nvSpPr>
        <p:spPr>
          <a:xfrm>
            <a:off x="674187" y="208017"/>
            <a:ext cx="11108164" cy="4670473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ĐẾN DỰ GIỜ MÔN TOÁN LỚP 6B2.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Hoàng Oanh</a:t>
            </a:r>
          </a:p>
        </p:txBody>
      </p:sp>
    </p:spTree>
    <p:extLst>
      <p:ext uri="{BB962C8B-B14F-4D97-AF65-F5344CB8AC3E}">
        <p14:creationId xmlns:p14="http://schemas.microsoft.com/office/powerpoint/2010/main" val="525292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ECA3A-461B-5D90-C77A-B62B68C70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8592"/>
            <a:ext cx="5943599" cy="35181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916" y="2896551"/>
            <a:ext cx="5275385" cy="1046904"/>
          </a:xfrm>
        </p:spPr>
        <p:txBody>
          <a:bodyPr anchor="t">
            <a:norm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Tập hợp các bông hoa hồng trong lọ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52" y="0"/>
            <a:ext cx="2614915" cy="2862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55" y="4048962"/>
            <a:ext cx="4690906" cy="2455396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6725701" y="3604898"/>
            <a:ext cx="5275385" cy="10469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6B2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410848" y="4908507"/>
            <a:ext cx="5275385" cy="10469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76CFC-EDD5-F33F-785A-CD2CC5F560FD}"/>
              </a:ext>
            </a:extLst>
          </p:cNvPr>
          <p:cNvSpPr txBox="1"/>
          <p:nvPr/>
        </p:nvSpPr>
        <p:spPr>
          <a:xfrm>
            <a:off x="6226168" y="3072615"/>
            <a:ext cx="1938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Lớp</a:t>
            </a:r>
            <a:r>
              <a:rPr lang="en-US" sz="3200" b="1" dirty="0">
                <a:solidFill>
                  <a:srgbClr val="FF0000"/>
                </a:solidFill>
              </a:rPr>
              <a:t> 6B2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F7CC8-2987-A6EB-85CC-1F408851F04C}"/>
              </a:ext>
            </a:extLst>
          </p:cNvPr>
          <p:cNvSpPr txBox="1"/>
          <p:nvPr/>
        </p:nvSpPr>
        <p:spPr>
          <a:xfrm>
            <a:off x="389465" y="2222899"/>
            <a:ext cx="148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Hình 1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647A6C-1B1A-D433-2F24-51ADF7A1D033}"/>
              </a:ext>
            </a:extLst>
          </p:cNvPr>
          <p:cNvSpPr txBox="1"/>
          <p:nvPr/>
        </p:nvSpPr>
        <p:spPr>
          <a:xfrm>
            <a:off x="389465" y="5626498"/>
            <a:ext cx="148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Hình 3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385B1-F7EC-BA6C-19C9-68075A1354FE}"/>
              </a:ext>
            </a:extLst>
          </p:cNvPr>
          <p:cNvSpPr txBox="1"/>
          <p:nvPr/>
        </p:nvSpPr>
        <p:spPr>
          <a:xfrm>
            <a:off x="5052818" y="2327364"/>
            <a:ext cx="148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Hình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335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F7803-ACB7-EE67-62B9-061F0DA2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5">
            <a:extLst>
              <a:ext uri="{FF2B5EF4-FFF2-40B4-BE49-F238E27FC236}">
                <a16:creationId xmlns:a16="http://schemas.microsoft.com/office/drawing/2014/main" id="{DD9480F2-FE41-6B89-7E82-E6C676AF5F21}"/>
              </a:ext>
            </a:extLst>
          </p:cNvPr>
          <p:cNvSpPr/>
          <p:nvPr/>
        </p:nvSpPr>
        <p:spPr>
          <a:xfrm>
            <a:off x="838200" y="2488903"/>
            <a:ext cx="3249635" cy="273502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vi-VN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E2EA1A1F-C645-7B43-12F1-54A2A9CBE74F}"/>
              </a:ext>
            </a:extLst>
          </p:cNvPr>
          <p:cNvSpPr/>
          <p:nvPr/>
        </p:nvSpPr>
        <p:spPr>
          <a:xfrm>
            <a:off x="4471182" y="2488903"/>
            <a:ext cx="3249635" cy="273502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vi-VN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A13A4556-37C3-07D1-8362-B66C36FA3A58}"/>
              </a:ext>
            </a:extLst>
          </p:cNvPr>
          <p:cNvSpPr/>
          <p:nvPr/>
        </p:nvSpPr>
        <p:spPr>
          <a:xfrm>
            <a:off x="7950200" y="2488903"/>
            <a:ext cx="3249635" cy="273502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vi-VN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5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8424-FBD4-7446-D3AF-9D196E36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65125"/>
            <a:ext cx="10515600" cy="1325563"/>
          </a:xfrm>
        </p:spPr>
        <p:txBody>
          <a:bodyPr/>
          <a:lstStyle/>
          <a:p>
            <a:r>
              <a:rPr lang="vi-VN" b="1" dirty="0">
                <a:latin typeface="+mn-lt"/>
              </a:rPr>
              <a:t>Câu </a:t>
            </a:r>
            <a:r>
              <a:rPr lang="en-US" b="1" dirty="0">
                <a:latin typeface="+mn-lt"/>
              </a:rPr>
              <a:t>1</a:t>
            </a:r>
            <a:r>
              <a:rPr lang="vi-VN" b="1" dirty="0">
                <a:latin typeface="+mn-lt"/>
              </a:rPr>
              <a:t>. Phần tử của một tập hợp là gì? Cho ví dụ.</a:t>
            </a: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A6FC2D-ABCF-7884-40E8-42BE67F23949}"/>
              </a:ext>
            </a:extLst>
          </p:cNvPr>
          <p:cNvSpPr txBox="1"/>
          <p:nvPr/>
        </p:nvSpPr>
        <p:spPr>
          <a:xfrm>
            <a:off x="838200" y="1690688"/>
            <a:ext cx="1108286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. Các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5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5A547-7FCF-4483-D75D-C2CE3DF77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0FB21C1D-515A-F43C-38D8-C9CBEF64B007}"/>
              </a:ext>
            </a:extLst>
          </p:cNvPr>
          <p:cNvSpPr/>
          <p:nvPr/>
        </p:nvSpPr>
        <p:spPr>
          <a:xfrm>
            <a:off x="2836890" y="2607903"/>
            <a:ext cx="7566409" cy="1436915"/>
          </a:xfrm>
          <a:prstGeom prst="wedgeRoundRectCallout">
            <a:avLst>
              <a:gd name="adj1" fmla="val -60939"/>
              <a:gd name="adj2" fmla="val -437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64E123-A1C5-5CC8-8B20-E394D5C14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92583" l="9962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93" y="2675530"/>
            <a:ext cx="886421" cy="1044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9B8697-C98E-383D-A178-AD543B5617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88" y="3318342"/>
            <a:ext cx="654541" cy="770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3C79B4-9210-289E-D53E-889D4D6991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41" y="2780570"/>
            <a:ext cx="816878" cy="1066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B7DCC9-3532-9997-D57A-8B67EC270C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89" y="2898766"/>
            <a:ext cx="794938" cy="857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857A1F-D74C-AF06-9015-C8B1476353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95" y="2987228"/>
            <a:ext cx="624214" cy="678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13634A-54EF-5FBC-AD1B-48A7C628DA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8" b="92070" l="3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71789">
            <a:off x="5160991" y="4844328"/>
            <a:ext cx="1271313" cy="105146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FB4DC0F-4421-A32C-421A-49A33BF967FC}"/>
              </a:ext>
            </a:extLst>
          </p:cNvPr>
          <p:cNvGrpSpPr/>
          <p:nvPr/>
        </p:nvGrpSpPr>
        <p:grpSpPr>
          <a:xfrm>
            <a:off x="200967" y="4717647"/>
            <a:ext cx="7510863" cy="1896209"/>
            <a:chOff x="200967" y="4717647"/>
            <a:chExt cx="7510863" cy="1896209"/>
          </a:xfrm>
        </p:grpSpPr>
        <p:sp>
          <p:nvSpPr>
            <p:cNvPr id="21" name="Rounded Rectangular Callout 20">
              <a:extLst>
                <a:ext uri="{FF2B5EF4-FFF2-40B4-BE49-F238E27FC236}">
                  <a16:creationId xmlns:a16="http://schemas.microsoft.com/office/drawing/2014/main" id="{157D3FA1-E704-6A67-52D9-F582B6E4BD8B}"/>
                </a:ext>
              </a:extLst>
            </p:cNvPr>
            <p:cNvSpPr/>
            <p:nvPr/>
          </p:nvSpPr>
          <p:spPr>
            <a:xfrm>
              <a:off x="200967" y="5023535"/>
              <a:ext cx="7445829" cy="1245996"/>
            </a:xfrm>
            <a:prstGeom prst="wedgeRoundRectCallout">
              <a:avLst>
                <a:gd name="adj1" fmla="val 59599"/>
                <a:gd name="adj2" fmla="val -1210"/>
                <a:gd name="adj3" fmla="val 16667"/>
              </a:avLst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02D5581-D051-380A-DA58-D0FBD480B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94629" l="684" r="898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621" y="4717647"/>
              <a:ext cx="1896209" cy="18962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E9DBBA7-014A-E154-68BE-EF8AB975A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33" y="5215972"/>
              <a:ext cx="988540" cy="9885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A6CAA1-5028-CF0E-0CD9-FC4A46635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66" y="5402862"/>
              <a:ext cx="1780954" cy="8829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3F67DD-17BA-6E0C-ACEB-5147E0EF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247" y="5212071"/>
              <a:ext cx="1095779" cy="109577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10AB16-9BB8-5565-77CA-4BB21F116939}"/>
              </a:ext>
            </a:extLst>
          </p:cNvPr>
          <p:cNvGrpSpPr/>
          <p:nvPr/>
        </p:nvGrpSpPr>
        <p:grpSpPr>
          <a:xfrm>
            <a:off x="252041" y="380533"/>
            <a:ext cx="8517244" cy="1688761"/>
            <a:chOff x="252041" y="380533"/>
            <a:chExt cx="8517244" cy="1688761"/>
          </a:xfrm>
        </p:grpSpPr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3D2AEC60-CFB3-48AA-4CE3-DA9D7C403547}"/>
                </a:ext>
              </a:extLst>
            </p:cNvPr>
            <p:cNvSpPr/>
            <p:nvPr/>
          </p:nvSpPr>
          <p:spPr>
            <a:xfrm>
              <a:off x="252041" y="380533"/>
              <a:ext cx="8517244" cy="1688761"/>
            </a:xfrm>
            <a:prstGeom prst="wedgeRoundRectCallout">
              <a:avLst>
                <a:gd name="adj1" fmla="val 58530"/>
                <a:gd name="adj2" fmla="val 3616"/>
                <a:gd name="adj3" fmla="val 16667"/>
              </a:avLst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16553C-46D3-F1B2-A6FE-70FC91A2A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41" y="528144"/>
              <a:ext cx="1556948" cy="124555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A62D12-E158-BDB2-E90C-A0C902354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126" y="572945"/>
              <a:ext cx="1545391" cy="12363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6FAB50-17BE-2554-9E8F-ED4B80251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4657" b="8995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646" y="700588"/>
              <a:ext cx="1888498" cy="10701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90FFCF-7F8A-F45D-1852-275C7D95D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7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514" y="380534"/>
              <a:ext cx="1621134" cy="16211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1E5F54-C2DC-1E5C-B01A-8BD3D1038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625" b="95313" l="18438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997" y="514946"/>
              <a:ext cx="1271954" cy="1271954"/>
            </a:xfrm>
            <a:prstGeom prst="rect">
              <a:avLst/>
            </a:prstGeom>
          </p:spPr>
        </p:pic>
        <p:sp>
          <p:nvSpPr>
            <p:cNvPr id="15" name="Rounded Rectangle 34">
              <a:extLst>
                <a:ext uri="{FF2B5EF4-FFF2-40B4-BE49-F238E27FC236}">
                  <a16:creationId xmlns:a16="http://schemas.microsoft.com/office/drawing/2014/main" id="{635B1BF8-41E3-3C45-8C84-502C0D795562}"/>
                </a:ext>
              </a:extLst>
            </p:cNvPr>
            <p:cNvSpPr/>
            <p:nvPr/>
          </p:nvSpPr>
          <p:spPr>
            <a:xfrm>
              <a:off x="7212036" y="519763"/>
              <a:ext cx="1337688" cy="1337688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4AC1A90-2B42-1B2B-8AA7-CC503B0247BC}"/>
              </a:ext>
            </a:extLst>
          </p:cNvPr>
          <p:cNvSpPr txBox="1"/>
          <p:nvPr/>
        </p:nvSpPr>
        <p:spPr>
          <a:xfrm>
            <a:off x="9425703" y="612314"/>
            <a:ext cx="226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endParaRPr lang="en-US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AE534-B186-CD94-3331-6B6CFBD1AC3B}"/>
              </a:ext>
            </a:extLst>
          </p:cNvPr>
          <p:cNvSpPr txBox="1"/>
          <p:nvPr/>
        </p:nvSpPr>
        <p:spPr>
          <a:xfrm>
            <a:off x="27048" y="3180928"/>
            <a:ext cx="226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A3577D-81EC-CF92-3ABA-9FCBEEFC0615}"/>
              </a:ext>
            </a:extLst>
          </p:cNvPr>
          <p:cNvSpPr txBox="1"/>
          <p:nvPr/>
        </p:nvSpPr>
        <p:spPr>
          <a:xfrm>
            <a:off x="8612991" y="5059491"/>
            <a:ext cx="2849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endParaRPr lang="en-US" sz="3200" b="1" dirty="0"/>
          </a:p>
          <a:p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23132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CF06D-8966-0B8C-B1E3-A3D2C1D61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3C81-0317-ABDA-91E5-3997B8DD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F05FBC4D-0F13-F339-4161-0F262F41D784}"/>
              </a:ext>
            </a:extLst>
          </p:cNvPr>
          <p:cNvSpPr/>
          <p:nvPr/>
        </p:nvSpPr>
        <p:spPr>
          <a:xfrm>
            <a:off x="4471182" y="2488903"/>
            <a:ext cx="3249635" cy="273502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vi-VN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FC3ED7AC-F5E3-AB40-5439-C6C04968C16A}"/>
              </a:ext>
            </a:extLst>
          </p:cNvPr>
          <p:cNvSpPr/>
          <p:nvPr/>
        </p:nvSpPr>
        <p:spPr>
          <a:xfrm>
            <a:off x="7950200" y="2488903"/>
            <a:ext cx="3249635" cy="273502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vi-VN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4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B98DBD-B900-A3CB-7695-92F3F9A1409D}"/>
              </a:ext>
            </a:extLst>
          </p:cNvPr>
          <p:cNvSpPr txBox="1"/>
          <p:nvPr/>
        </p:nvSpPr>
        <p:spPr>
          <a:xfrm>
            <a:off x="719668" y="385858"/>
            <a:ext cx="97705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Câu </a:t>
            </a:r>
            <a:r>
              <a:rPr lang="en-US" sz="4400" dirty="0"/>
              <a:t>2</a:t>
            </a:r>
            <a:r>
              <a:rPr lang="vi-VN" sz="4400" dirty="0"/>
              <a:t>. Nêu cách đặt tên cho một tập hợp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904CF-8687-2F7B-1C5C-14A740675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357005" y="419069"/>
            <a:ext cx="6671732" cy="84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3039A-6C8C-10CD-4D17-BC0B7AA1F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9ECA651-2199-F55B-F2FF-301E5ABEBFA0}"/>
              </a:ext>
            </a:extLst>
          </p:cNvPr>
          <p:cNvSpPr/>
          <p:nvPr/>
        </p:nvSpPr>
        <p:spPr>
          <a:xfrm>
            <a:off x="252041" y="380533"/>
            <a:ext cx="8517244" cy="1688761"/>
          </a:xfrm>
          <a:prstGeom prst="wedgeRoundRectCallout">
            <a:avLst>
              <a:gd name="adj1" fmla="val 58530"/>
              <a:gd name="adj2" fmla="val 3616"/>
              <a:gd name="adj3" fmla="val 16667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973D2-5BF5-1D4B-ECE1-37DB7DE39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1" y="528144"/>
            <a:ext cx="1556948" cy="1245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939D0E-6227-088F-0222-CB4B63B541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26" y="572945"/>
            <a:ext cx="1545391" cy="1236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53DC0-CD6C-C93F-40D2-977D5752B5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57" b="8995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46" y="700588"/>
            <a:ext cx="1888498" cy="1070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91C70B-38A8-5BDB-A955-3623ED310B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14" y="380534"/>
            <a:ext cx="1621134" cy="1621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128F3A-C55D-4AD4-4C13-96FDB32DB9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25" b="95313" l="18438" r="8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97" y="514946"/>
            <a:ext cx="1271954" cy="1271954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1EF77D2-6BE7-C2F1-7A7A-FAE1008ADE06}"/>
              </a:ext>
            </a:extLst>
          </p:cNvPr>
          <p:cNvSpPr/>
          <p:nvPr/>
        </p:nvSpPr>
        <p:spPr>
          <a:xfrm>
            <a:off x="2836890" y="2607903"/>
            <a:ext cx="7566409" cy="1436915"/>
          </a:xfrm>
          <a:prstGeom prst="wedgeRoundRectCallout">
            <a:avLst>
              <a:gd name="adj1" fmla="val -60939"/>
              <a:gd name="adj2" fmla="val -437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4FDD6E-7E8C-E6E3-C62E-AEA85760AF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4" b="92583" l="9962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93" y="2675530"/>
            <a:ext cx="886421" cy="1044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9DB7B2-3C37-F501-2F7D-952F2D0AB2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88" y="3318342"/>
            <a:ext cx="654541" cy="770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2B8A64-CC33-C382-6CA1-5B3877040BE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41" y="2780570"/>
            <a:ext cx="816878" cy="1066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3630E4-4389-DA79-465A-1C41EA52A4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89" y="2898766"/>
            <a:ext cx="794938" cy="857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C3CE08-C5D7-3577-0B11-F0A29E81485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95" y="2987228"/>
            <a:ext cx="624214" cy="678263"/>
          </a:xfrm>
          <a:prstGeom prst="rect">
            <a:avLst/>
          </a:prstGeom>
        </p:spPr>
      </p:pic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63030209-052C-ABCF-E373-BBD70077CBD2}"/>
              </a:ext>
            </a:extLst>
          </p:cNvPr>
          <p:cNvSpPr/>
          <p:nvPr/>
        </p:nvSpPr>
        <p:spPr>
          <a:xfrm>
            <a:off x="200967" y="5023535"/>
            <a:ext cx="7445829" cy="1245996"/>
          </a:xfrm>
          <a:prstGeom prst="wedgeRoundRectCallout">
            <a:avLst>
              <a:gd name="adj1" fmla="val 59599"/>
              <a:gd name="adj2" fmla="val -1210"/>
              <a:gd name="adj3" fmla="val 16667"/>
            </a:avLst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27CC5B-9B0D-FCDB-74B4-3D3D66B0A5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61" b="94629" l="684" r="89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21" y="4717647"/>
            <a:ext cx="1896209" cy="18962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C93A84-C266-FE44-8C6D-32C4A637E2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48" b="92070" l="3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71789">
            <a:off x="5160991" y="4844328"/>
            <a:ext cx="1271313" cy="1051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73E85B-572C-FC3D-EE46-AF5E067EF0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3" y="5215972"/>
            <a:ext cx="988540" cy="988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E2B6A2-DBA0-4F6F-23A9-0CEA7580F5B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66" y="5402862"/>
            <a:ext cx="1780954" cy="8829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DAEE2-5E08-3F1D-A343-95377621A2B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7" y="5212071"/>
            <a:ext cx="1095779" cy="1095779"/>
          </a:xfrm>
          <a:prstGeom prst="rect">
            <a:avLst/>
          </a:prstGeom>
        </p:spPr>
      </p:pic>
      <p:sp>
        <p:nvSpPr>
          <p:cNvPr id="15" name="Rounded Rectangle 34">
            <a:extLst>
              <a:ext uri="{FF2B5EF4-FFF2-40B4-BE49-F238E27FC236}">
                <a16:creationId xmlns:a16="http://schemas.microsoft.com/office/drawing/2014/main" id="{753D5E2E-F375-43C7-E70F-C9EF75AE0ADA}"/>
              </a:ext>
            </a:extLst>
          </p:cNvPr>
          <p:cNvSpPr/>
          <p:nvPr/>
        </p:nvSpPr>
        <p:spPr>
          <a:xfrm>
            <a:off x="7212036" y="519763"/>
            <a:ext cx="1337688" cy="133768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6C634A-A14E-22B0-7CF6-7EAEFE6A4404}"/>
              </a:ext>
            </a:extLst>
          </p:cNvPr>
          <p:cNvSpPr txBox="1"/>
          <p:nvPr/>
        </p:nvSpPr>
        <p:spPr>
          <a:xfrm>
            <a:off x="9425703" y="612314"/>
            <a:ext cx="226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endParaRPr lang="en-US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5B9B8-E05A-2439-8B95-93925989C475}"/>
              </a:ext>
            </a:extLst>
          </p:cNvPr>
          <p:cNvSpPr txBox="1"/>
          <p:nvPr/>
        </p:nvSpPr>
        <p:spPr>
          <a:xfrm>
            <a:off x="27048" y="3180928"/>
            <a:ext cx="226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F0CBF-73D0-A828-32C8-9854DDF89FF3}"/>
              </a:ext>
            </a:extLst>
          </p:cNvPr>
          <p:cNvSpPr txBox="1"/>
          <p:nvPr/>
        </p:nvSpPr>
        <p:spPr>
          <a:xfrm>
            <a:off x="8612991" y="5059491"/>
            <a:ext cx="2849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endParaRPr lang="en-US" sz="3200" b="1" dirty="0"/>
          </a:p>
          <a:p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89D3B8-F052-4A5F-4FFB-70CE332F2CCC}"/>
              </a:ext>
            </a:extLst>
          </p:cNvPr>
          <p:cNvSpPr txBox="1"/>
          <p:nvPr/>
        </p:nvSpPr>
        <p:spPr>
          <a:xfrm>
            <a:off x="10935854" y="492140"/>
            <a:ext cx="232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675075-0737-71A5-8C64-DADADE5B9E0F}"/>
              </a:ext>
            </a:extLst>
          </p:cNvPr>
          <p:cNvSpPr txBox="1"/>
          <p:nvPr/>
        </p:nvSpPr>
        <p:spPr>
          <a:xfrm>
            <a:off x="1445261" y="3062372"/>
            <a:ext cx="232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907722-C636-16A2-5678-10CC1A6A8599}"/>
              </a:ext>
            </a:extLst>
          </p:cNvPr>
          <p:cNvSpPr txBox="1"/>
          <p:nvPr/>
        </p:nvSpPr>
        <p:spPr>
          <a:xfrm>
            <a:off x="10227408" y="4928958"/>
            <a:ext cx="232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C089DC-CCAB-D0DB-130E-864467E1A065}"/>
              </a:ext>
            </a:extLst>
          </p:cNvPr>
          <p:cNvSpPr txBox="1"/>
          <p:nvPr/>
        </p:nvSpPr>
        <p:spPr>
          <a:xfrm>
            <a:off x="10162374" y="4940801"/>
            <a:ext cx="232983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604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81A74-15E9-90CC-E68D-526A56062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7779-2EFE-B90F-47FC-6BF7CBF8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0CAD6E9A-77C9-3122-96AB-4F756DC7534D}"/>
              </a:ext>
            </a:extLst>
          </p:cNvPr>
          <p:cNvSpPr/>
          <p:nvPr/>
        </p:nvSpPr>
        <p:spPr>
          <a:xfrm>
            <a:off x="7950200" y="2488903"/>
            <a:ext cx="3249635" cy="273502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vi-VN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</a:t>
            </a: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3F6F-8DC9-EA9A-0FBF-C710BF4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02" y="1048805"/>
            <a:ext cx="12141165" cy="1325563"/>
          </a:xfrm>
        </p:spPr>
        <p:txBody>
          <a:bodyPr>
            <a:noAutofit/>
          </a:bodyPr>
          <a:lstStyle/>
          <a:p>
            <a:r>
              <a:rPr lang="vi-VN" sz="4800" b="1" i="1" u="sng" dirty="0">
                <a:solidFill>
                  <a:srgbClr val="FF0000"/>
                </a:solidFill>
                <a:latin typeface="+mn-lt"/>
              </a:rPr>
              <a:t>Câu 3</a:t>
            </a:r>
            <a:r>
              <a:rPr lang="vi-VN" sz="4800" b="1" dirty="0">
                <a:latin typeface="+mn-lt"/>
              </a:rPr>
              <a:t> Khi nào ta nói một phần tử thuộc và phần tử không thuộc tập hợp,lấy ví dụ . Nêu kí hiệu thuộc và kí hiệu không thuộc</a:t>
            </a:r>
            <a:endParaRPr lang="en-US" sz="4800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5BA57E-5A98-DD5D-6913-9F00E8A4609D}"/>
                  </a:ext>
                </a:extLst>
              </p:cNvPr>
              <p:cNvSpPr txBox="1"/>
              <p:nvPr/>
            </p:nvSpPr>
            <p:spPr>
              <a:xfrm>
                <a:off x="2847312" y="3208279"/>
                <a:ext cx="6112932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800" b="1" dirty="0">
                    <a:ea typeface="Cambria Math" panose="02040503050406030204" pitchFamily="18" charset="0"/>
                  </a:rPr>
                  <a:t>Kí hiệu</a:t>
                </a:r>
              </a:p>
              <a:p>
                <a:r>
                  <a:rPr lang="vi-VN" sz="48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Thuộc :             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endParaRPr lang="vi-VN" sz="4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vi-VN" sz="48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Không thuộc:   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</m:oMath>
                </a14:m>
                <a:endParaRPr lang="en-US" sz="4800" dirty="0"/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5BA57E-5A98-DD5D-6913-9F00E8A46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312" y="3208279"/>
                <a:ext cx="6112932" cy="3046988"/>
              </a:xfrm>
              <a:prstGeom prst="rect">
                <a:avLst/>
              </a:prstGeom>
              <a:blipFill>
                <a:blip r:embed="rId3"/>
                <a:stretch>
                  <a:fillRect l="-4487" t="-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9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78002-35AF-45A3-62C0-B15D86DCC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352F2D-F424-EF2B-EA3C-E4DC47A4130D}"/>
                  </a:ext>
                </a:extLst>
              </p:cNvPr>
              <p:cNvSpPr txBox="1"/>
              <p:nvPr/>
            </p:nvSpPr>
            <p:spPr>
              <a:xfrm>
                <a:off x="78713" y="-45236"/>
                <a:ext cx="6112932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400" b="1" dirty="0">
                    <a:ea typeface="Cambria Math" panose="02040503050406030204" pitchFamily="18" charset="0"/>
                  </a:rPr>
                  <a:t>Kí hiệu</a:t>
                </a:r>
              </a:p>
              <a:p>
                <a:r>
                  <a:rPr lang="vi-VN" sz="44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Thuộc :           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endParaRPr lang="vi-VN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vi-VN" sz="44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Không thuộc:  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</m:oMath>
                </a14:m>
                <a:endParaRPr lang="en-US" sz="4400" dirty="0"/>
              </a:p>
              <a:p>
                <a:endParaRPr lang="en-US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352F2D-F424-EF2B-EA3C-E4DC47A41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3" y="-45236"/>
                <a:ext cx="6112932" cy="2800767"/>
              </a:xfrm>
              <a:prstGeom prst="rect">
                <a:avLst/>
              </a:prstGeom>
              <a:blipFill>
                <a:blip r:embed="rId3"/>
                <a:stretch>
                  <a:fillRect l="-4088" t="-4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13C98A5-6DB2-41C8-3202-86D72BB2D833}"/>
              </a:ext>
            </a:extLst>
          </p:cNvPr>
          <p:cNvGrpSpPr/>
          <p:nvPr/>
        </p:nvGrpSpPr>
        <p:grpSpPr>
          <a:xfrm>
            <a:off x="6770171" y="3205621"/>
            <a:ext cx="4709011" cy="2697667"/>
            <a:chOff x="6973449" y="3274464"/>
            <a:chExt cx="4709011" cy="269766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55AB9BE-AA15-6354-B939-13C411BA4A04}"/>
                </a:ext>
              </a:extLst>
            </p:cNvPr>
            <p:cNvSpPr/>
            <p:nvPr/>
          </p:nvSpPr>
          <p:spPr>
            <a:xfrm>
              <a:off x="8115295" y="3982557"/>
              <a:ext cx="3567165" cy="198957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0937B2-73DA-B6D5-EE36-FC5A7C3FD872}"/>
                </a:ext>
              </a:extLst>
            </p:cNvPr>
            <p:cNvSpPr/>
            <p:nvPr/>
          </p:nvSpPr>
          <p:spPr>
            <a:xfrm>
              <a:off x="10994987" y="3792530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911FF7B-0D9D-646B-6246-668387A8CB1A}"/>
                </a:ext>
              </a:extLst>
            </p:cNvPr>
            <p:cNvSpPr/>
            <p:nvPr/>
          </p:nvSpPr>
          <p:spPr>
            <a:xfrm>
              <a:off x="10186094" y="5241952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5CD4EA-27E8-4830-23A1-1C0254E9AF04}"/>
                </a:ext>
              </a:extLst>
            </p:cNvPr>
            <p:cNvSpPr/>
            <p:nvPr/>
          </p:nvSpPr>
          <p:spPr>
            <a:xfrm>
              <a:off x="9139391" y="5647236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FDC1DF-02E3-77D3-F0D3-0A8282A19FDE}"/>
                </a:ext>
              </a:extLst>
            </p:cNvPr>
            <p:cNvSpPr/>
            <p:nvPr/>
          </p:nvSpPr>
          <p:spPr>
            <a:xfrm>
              <a:off x="10075563" y="4483303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FDA4DC-90DE-FBD0-35CB-D4AD92B48203}"/>
                </a:ext>
              </a:extLst>
            </p:cNvPr>
            <p:cNvSpPr/>
            <p:nvPr/>
          </p:nvSpPr>
          <p:spPr>
            <a:xfrm>
              <a:off x="8801097" y="4686389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4F5A59-D8B6-4EEB-DEF9-19B224C54F0A}"/>
                </a:ext>
              </a:extLst>
            </p:cNvPr>
            <p:cNvSpPr txBox="1"/>
            <p:nvPr/>
          </p:nvSpPr>
          <p:spPr>
            <a:xfrm>
              <a:off x="6973449" y="4553639"/>
              <a:ext cx="4923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6F4FB47-494F-6961-E965-09A58A3F211E}"/>
                </a:ext>
              </a:extLst>
            </p:cNvPr>
            <p:cNvCxnSpPr/>
            <p:nvPr/>
          </p:nvCxnSpPr>
          <p:spPr>
            <a:xfrm flipV="1">
              <a:off x="7538354" y="4633438"/>
              <a:ext cx="697838" cy="2367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5DBAC0-D59A-2DA9-273B-675265B65091}"/>
                </a:ext>
              </a:extLst>
            </p:cNvPr>
            <p:cNvSpPr txBox="1"/>
            <p:nvPr/>
          </p:nvSpPr>
          <p:spPr>
            <a:xfrm>
              <a:off x="9078994" y="5162552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E3F008-F4EE-C8F0-AA67-D93362BDE83E}"/>
                </a:ext>
              </a:extLst>
            </p:cNvPr>
            <p:cNvSpPr txBox="1"/>
            <p:nvPr/>
          </p:nvSpPr>
          <p:spPr>
            <a:xfrm>
              <a:off x="10239161" y="4870165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797ED8-81CB-860C-A8D7-AB36F997888D}"/>
                </a:ext>
              </a:extLst>
            </p:cNvPr>
            <p:cNvSpPr txBox="1"/>
            <p:nvPr/>
          </p:nvSpPr>
          <p:spPr>
            <a:xfrm>
              <a:off x="10944222" y="3274464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0D40A6-4EF5-6D1A-3D88-E0EC4086A422}"/>
                </a:ext>
              </a:extLst>
            </p:cNvPr>
            <p:cNvSpPr txBox="1"/>
            <p:nvPr/>
          </p:nvSpPr>
          <p:spPr>
            <a:xfrm>
              <a:off x="8683342" y="4101614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59428E-0B9D-9A71-722C-FC97C614EB76}"/>
                </a:ext>
              </a:extLst>
            </p:cNvPr>
            <p:cNvSpPr txBox="1"/>
            <p:nvPr/>
          </p:nvSpPr>
          <p:spPr>
            <a:xfrm>
              <a:off x="9939909" y="3982557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C7CD885-6E70-69B6-71D8-4875AB29E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907144"/>
              </p:ext>
            </p:extLst>
          </p:nvPr>
        </p:nvGraphicFramePr>
        <p:xfrm>
          <a:off x="3826901" y="4268408"/>
          <a:ext cx="2121373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856">
                  <a:extLst>
                    <a:ext uri="{9D8B030D-6E8A-4147-A177-3AD203B41FA5}">
                      <a16:colId xmlns:a16="http://schemas.microsoft.com/office/drawing/2014/main" val="476427381"/>
                    </a:ext>
                  </a:extLst>
                </a:gridCol>
                <a:gridCol w="690352">
                  <a:extLst>
                    <a:ext uri="{9D8B030D-6E8A-4147-A177-3AD203B41FA5}">
                      <a16:colId xmlns:a16="http://schemas.microsoft.com/office/drawing/2014/main" val="1081319905"/>
                    </a:ext>
                  </a:extLst>
                </a:gridCol>
                <a:gridCol w="724165">
                  <a:extLst>
                    <a:ext uri="{9D8B030D-6E8A-4147-A177-3AD203B41FA5}">
                      <a16:colId xmlns:a16="http://schemas.microsoft.com/office/drawing/2014/main" val="1949855500"/>
                    </a:ext>
                  </a:extLst>
                </a:gridCol>
              </a:tblGrid>
              <a:tr h="536223">
                <a:tc>
                  <a:txBody>
                    <a:bodyPr/>
                    <a:lstStyle/>
                    <a:p>
                      <a:r>
                        <a:rPr lang="vi-VN" sz="4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4800" b="1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830153"/>
                  </a:ext>
                </a:extLst>
              </a:tr>
              <a:tr h="536223">
                <a:tc>
                  <a:txBody>
                    <a:bodyPr/>
                    <a:lstStyle/>
                    <a:p>
                      <a:r>
                        <a:rPr lang="vi-VN" sz="48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4800" b="1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596187"/>
                  </a:ext>
                </a:extLst>
              </a:tr>
              <a:tr h="536223">
                <a:tc>
                  <a:txBody>
                    <a:bodyPr/>
                    <a:lstStyle/>
                    <a:p>
                      <a:r>
                        <a:rPr lang="vi-VN" sz="48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4800" b="1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0105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D92910A-F714-A4E4-8A69-73119201D760}"/>
                  </a:ext>
                </a:extLst>
              </p:cNvPr>
              <p:cNvSpPr txBox="1"/>
              <p:nvPr/>
            </p:nvSpPr>
            <p:spPr>
              <a:xfrm>
                <a:off x="1737994" y="4243174"/>
                <a:ext cx="618066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D92910A-F714-A4E4-8A69-73119201D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994" y="4243174"/>
                <a:ext cx="6180666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936410-D333-E0F5-CC20-A067BE26F25C}"/>
                  </a:ext>
                </a:extLst>
              </p:cNvPr>
              <p:cNvSpPr txBox="1"/>
              <p:nvPr/>
            </p:nvSpPr>
            <p:spPr>
              <a:xfrm>
                <a:off x="230909" y="2185094"/>
                <a:ext cx="128291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u="sng" dirty="0">
                    <a:solidFill>
                      <a:srgbClr val="C00000"/>
                    </a:solidFill>
                  </a:rPr>
                  <a:t>Bài 1</a:t>
                </a:r>
                <a:r>
                  <a:rPr lang="en-US" sz="4400" b="1" dirty="0">
                    <a:solidFill>
                      <a:srgbClr val="C00000"/>
                    </a:solidFill>
                  </a:rPr>
                  <a:t>  </a:t>
                </a:r>
                <a:r>
                  <a:rPr lang="vi-VN" sz="4400" b="1" dirty="0"/>
                  <a:t>Cho tập hợp M, hãy điền kí hiệu</a:t>
                </a:r>
                <a:r>
                  <a:rPr lang="en-US" sz="44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vi-VN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</m:oMath>
                </a14:m>
                <a:r>
                  <a:rPr lang="vi-VN" sz="4400" b="1" dirty="0"/>
                  <a:t>  </a:t>
                </a:r>
                <a:endParaRPr lang="en-US" sz="4400" b="1" dirty="0"/>
              </a:p>
              <a:p>
                <a:r>
                  <a:rPr lang="vi-VN" sz="4400" b="1" dirty="0"/>
                  <a:t>thích hợp vào chỗ trống</a:t>
                </a:r>
                <a:endParaRPr lang="en-US" sz="44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936410-D333-E0F5-CC20-A067BE26F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09" y="2185094"/>
                <a:ext cx="12829102" cy="1446550"/>
              </a:xfrm>
              <a:prstGeom prst="rect">
                <a:avLst/>
              </a:prstGeom>
              <a:blipFill>
                <a:blip r:embed="rId5"/>
                <a:stretch>
                  <a:fillRect l="-1949" t="-9664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A95776-0691-B602-9B0C-55FDA8259CEA}"/>
                  </a:ext>
                </a:extLst>
              </p:cNvPr>
              <p:cNvSpPr txBox="1"/>
              <p:nvPr/>
            </p:nvSpPr>
            <p:spPr>
              <a:xfrm>
                <a:off x="1737994" y="5092913"/>
                <a:ext cx="618066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A95776-0691-B602-9B0C-55FDA8259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994" y="5092913"/>
                <a:ext cx="6180666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3E2F36-E9EE-D596-0F3B-F971C8A926AB}"/>
                  </a:ext>
                </a:extLst>
              </p:cNvPr>
              <p:cNvSpPr txBox="1"/>
              <p:nvPr/>
            </p:nvSpPr>
            <p:spPr>
              <a:xfrm>
                <a:off x="1575951" y="5865715"/>
                <a:ext cx="653934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3E2F36-E9EE-D596-0F3B-F971C8A92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951" y="5865715"/>
                <a:ext cx="6539344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6E5C8D-0494-F8B6-3BC1-41465CA246DB}"/>
              </a:ext>
            </a:extLst>
          </p:cNvPr>
          <p:cNvCxnSpPr/>
          <p:nvPr/>
        </p:nvCxnSpPr>
        <p:spPr>
          <a:xfrm>
            <a:off x="4516582" y="4268408"/>
            <a:ext cx="0" cy="24688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BBB8E3-B91A-6D13-C0ED-4D1CD63079B8}"/>
              </a:ext>
            </a:extLst>
          </p:cNvPr>
          <p:cNvCxnSpPr/>
          <p:nvPr/>
        </p:nvCxnSpPr>
        <p:spPr>
          <a:xfrm>
            <a:off x="5213925" y="4263796"/>
            <a:ext cx="0" cy="24688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358E76-BBA5-684F-6FB8-9D258A0B88A9}"/>
              </a:ext>
            </a:extLst>
          </p:cNvPr>
          <p:cNvCxnSpPr/>
          <p:nvPr/>
        </p:nvCxnSpPr>
        <p:spPr>
          <a:xfrm>
            <a:off x="4516582" y="5076644"/>
            <a:ext cx="6973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5D2E07-BB71-88C4-4E13-CFE93CE6E870}"/>
              </a:ext>
            </a:extLst>
          </p:cNvPr>
          <p:cNvCxnSpPr/>
          <p:nvPr/>
        </p:nvCxnSpPr>
        <p:spPr>
          <a:xfrm>
            <a:off x="4502727" y="5903288"/>
            <a:ext cx="6973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A78CC6-3ECA-EE03-7857-E44CEA2536A4}"/>
              </a:ext>
            </a:extLst>
          </p:cNvPr>
          <p:cNvCxnSpPr/>
          <p:nvPr/>
        </p:nvCxnSpPr>
        <p:spPr>
          <a:xfrm>
            <a:off x="4502727" y="6732676"/>
            <a:ext cx="6973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9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41977" y="0"/>
            <a:ext cx="10321666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582638" y="2901462"/>
            <a:ext cx="5719428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817077"/>
            <a:ext cx="5937471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2506394"/>
            <a:ext cx="7161865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033932"/>
            <a:ext cx="7161865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3629465"/>
            <a:ext cx="7161865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82640" y="1093764"/>
            <a:ext cx="5719428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82640" y="1783080"/>
            <a:ext cx="5719428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HĐ THTN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2639" y="2408506"/>
            <a:ext cx="5719428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0" y="1253197"/>
            <a:ext cx="5719428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82638" y="3568506"/>
            <a:ext cx="5719428" cy="68931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XSTN(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37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63" y="345028"/>
            <a:ext cx="11193863" cy="3825038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2:</a:t>
            </a:r>
            <a:br>
              <a:rPr lang="en-US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Gọi B là tập hợp các bạn ngồi cùng bàn với em. Em hãy chỉ ra một bạn thuộc tập B và một bạn không thuộc tập B.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95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79EB7-3484-9B0A-0156-798F12533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ED60760-2EFE-6A0B-BDD7-0F3318565D62}"/>
              </a:ext>
            </a:extLst>
          </p:cNvPr>
          <p:cNvSpPr/>
          <p:nvPr/>
        </p:nvSpPr>
        <p:spPr>
          <a:xfrm>
            <a:off x="70338" y="40192"/>
            <a:ext cx="11836958" cy="6970207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bao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Các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121E44-4E07-10DA-D4E5-05F0985996F2}"/>
              </a:ext>
            </a:extLst>
          </p:cNvPr>
          <p:cNvSpPr/>
          <p:nvPr/>
        </p:nvSpPr>
        <p:spPr>
          <a:xfrm>
            <a:off x="8190474" y="2006586"/>
            <a:ext cx="3567165" cy="1989574"/>
          </a:xfrm>
          <a:prstGeom prst="ellipse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E76204-76FB-0D38-51B6-161E1C0E0453}"/>
              </a:ext>
            </a:extLst>
          </p:cNvPr>
          <p:cNvSpPr/>
          <p:nvPr/>
        </p:nvSpPr>
        <p:spPr>
          <a:xfrm>
            <a:off x="10628212" y="4194510"/>
            <a:ext cx="165798" cy="1708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172862-AF2E-4EC3-9183-CA0E6B3C8BBB}"/>
              </a:ext>
            </a:extLst>
          </p:cNvPr>
          <p:cNvSpPr/>
          <p:nvPr/>
        </p:nvSpPr>
        <p:spPr>
          <a:xfrm>
            <a:off x="9766204" y="2942210"/>
            <a:ext cx="175845" cy="1501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862DF-1EE7-3112-CEDE-D39B940A05D0}"/>
              </a:ext>
            </a:extLst>
          </p:cNvPr>
          <p:cNvSpPr txBox="1"/>
          <p:nvPr/>
        </p:nvSpPr>
        <p:spPr>
          <a:xfrm>
            <a:off x="7363521" y="3330855"/>
            <a:ext cx="49236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CF69DD-79CB-667D-50E2-AC761BBAB131}"/>
              </a:ext>
            </a:extLst>
          </p:cNvPr>
          <p:cNvCxnSpPr/>
          <p:nvPr/>
        </p:nvCxnSpPr>
        <p:spPr>
          <a:xfrm flipV="1">
            <a:off x="7691898" y="3136709"/>
            <a:ext cx="697838" cy="2367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7D85A3-C0D8-8033-F99D-25A09F2349C8}"/>
              </a:ext>
            </a:extLst>
          </p:cNvPr>
          <p:cNvSpPr txBox="1"/>
          <p:nvPr/>
        </p:nvSpPr>
        <p:spPr>
          <a:xfrm>
            <a:off x="10068889" y="4054621"/>
            <a:ext cx="492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57709-C90D-0D2F-423E-9ABBD2531B7C}"/>
              </a:ext>
            </a:extLst>
          </p:cNvPr>
          <p:cNvSpPr txBox="1"/>
          <p:nvPr/>
        </p:nvSpPr>
        <p:spPr>
          <a:xfrm>
            <a:off x="9762530" y="2357435"/>
            <a:ext cx="492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1CB036-3786-BCB2-B005-5DCB59AE422A}"/>
                  </a:ext>
                </a:extLst>
              </p:cNvPr>
              <p:cNvSpPr txBox="1"/>
              <p:nvPr/>
            </p:nvSpPr>
            <p:spPr>
              <a:xfrm>
                <a:off x="434360" y="2324966"/>
                <a:ext cx="744326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x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</a:t>
                </a:r>
              </a:p>
              <a:p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A3B45A-F215-377F-D9D9-ABDF28290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60" y="2324966"/>
                <a:ext cx="7443263" cy="1200329"/>
              </a:xfrm>
              <a:prstGeom prst="rect">
                <a:avLst/>
              </a:prstGeom>
              <a:blipFill>
                <a:blip r:embed="rId3"/>
                <a:stretch>
                  <a:fillRect l="-2457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4C76AC-F0F6-CCED-E303-B29EC41383B6}"/>
                  </a:ext>
                </a:extLst>
              </p:cNvPr>
              <p:cNvSpPr txBox="1"/>
              <p:nvPr/>
            </p:nvSpPr>
            <p:spPr>
              <a:xfrm>
                <a:off x="200038" y="3719441"/>
                <a:ext cx="868503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y </a:t>
                </a:r>
                <a:r>
                  <a:rPr lang="en-US" sz="3600" b="1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</a:t>
                </a:r>
              </a:p>
              <a:p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7F2FF7-88C1-5B5A-C51B-CE7E607C3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38" y="3719441"/>
                <a:ext cx="8685030" cy="1200329"/>
              </a:xfrm>
              <a:prstGeom prst="rect">
                <a:avLst/>
              </a:prstGeom>
              <a:blipFill>
                <a:blip r:embed="rId4"/>
                <a:stretch>
                  <a:fillRect l="-2175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D913A98-959A-28C1-0D3D-FA922267C023}"/>
              </a:ext>
            </a:extLst>
          </p:cNvPr>
          <p:cNvSpPr txBox="1"/>
          <p:nvPr/>
        </p:nvSpPr>
        <p:spPr>
          <a:xfrm>
            <a:off x="200038" y="5180114"/>
            <a:ext cx="11116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Thường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65" y="365125"/>
            <a:ext cx="11575700" cy="6206497"/>
          </a:xfrm>
        </p:spPr>
        <p:txBody>
          <a:bodyPr>
            <a:normAutofit fontScale="90000"/>
          </a:bodyPr>
          <a:lstStyle/>
          <a:p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bàn: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thời gian 6 phút)</a:t>
            </a:r>
            <a:b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nghiên cứu sách giáo khoa và trả lời các câu hỏi sau: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 để mô tả một tập hợp?lấy ví dụ cho từng cách.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Chú ý điều gì khi viết tập hợp bằng cách liệt kê.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3.Phân biệt hai t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 N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tập hợp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gồm các số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0; 1; 2; 3; 4; 5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hãy mô tả tập hợp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hai cách.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86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00" y="1741766"/>
            <a:ext cx="7553067" cy="1293788"/>
          </a:xfrm>
        </p:spPr>
        <p:txBody>
          <a:bodyPr anchor="t">
            <a:noAutofit/>
          </a:bodyPr>
          <a:lstStyle/>
          <a:p>
            <a:r>
              <a:rPr lang="en-US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8F69CE-815B-4699-5C11-B9E8B3F9B0F9}"/>
              </a:ext>
            </a:extLst>
          </p:cNvPr>
          <p:cNvGrpSpPr/>
          <p:nvPr/>
        </p:nvGrpSpPr>
        <p:grpSpPr>
          <a:xfrm>
            <a:off x="8454849" y="520188"/>
            <a:ext cx="3567165" cy="2953191"/>
            <a:chOff x="8454849" y="520188"/>
            <a:chExt cx="3567165" cy="2953191"/>
          </a:xfrm>
        </p:grpSpPr>
        <p:sp>
          <p:nvSpPr>
            <p:cNvPr id="3" name="Oval 2"/>
            <p:cNvSpPr/>
            <p:nvPr/>
          </p:nvSpPr>
          <p:spPr>
            <a:xfrm>
              <a:off x="8454849" y="1483805"/>
              <a:ext cx="3567165" cy="1989574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10822596" y="2890018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784722" y="2523663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086172" y="3193688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0415117" y="1984551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9140651" y="2187637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062397" y="520188"/>
              <a:ext cx="4923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10563233" y="1067338"/>
              <a:ext cx="454782" cy="4558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0070864" y="2743167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839988" y="2192446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71831" y="2371952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22896" y="1602862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79463" y="1483805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9158549" y="2990501"/>
              <a:ext cx="110531" cy="1004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82174" y="2484833"/>
              <a:ext cx="492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256231" y="43129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Nêu dấu hiệu đặc trưng cho các phần tử của tập 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5228" y="3294171"/>
            <a:ext cx="4785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{0; 1; 2; 3; 4; 5}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5566" y="5747904"/>
            <a:ext cx="85077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{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số tự nhiên nhỏ hơn 6}.</a:t>
            </a:r>
            <a:endParaRPr lang="en-US" sz="4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68567" y="624598"/>
            <a:ext cx="7950502" cy="6973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5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3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le 9"/>
              <p:cNvSpPr/>
              <p:nvPr/>
            </p:nvSpPr>
            <p:spPr>
              <a:xfrm>
                <a:off x="-314532" y="0"/>
                <a:ext cx="12821064" cy="6858000"/>
              </a:xfrm>
              <a:prstGeom prst="roundRect">
                <a:avLst/>
              </a:prstGeom>
              <a:solidFill>
                <a:srgbClr val="0000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600" b="1" i="1" u="sng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600" b="1" i="1" u="sng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ý: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Tập hợp số tự nhiên </a:t>
                </a:r>
                <a:r>
                  <a:rPr lang="vi-VN" sz="4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sz="4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4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b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vi-VN" sz="4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vi-VN" sz="4600" b="1" i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tập hợp gồm các số tự nhiên</a:t>
                </a:r>
                <a:r>
                  <a:rPr lang="vi-VN" sz="4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0; 1; 2; 3;...</a:t>
                </a:r>
                <a:r>
                  <a:rPr lang="en-US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Ta viết: </a:t>
                </a:r>
                <a:r>
                  <a:rPr lang="vi-VN" sz="4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4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{0; 1; 2; 3;...}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4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4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vi-VN" sz="4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4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có nghĩa </a:t>
                </a:r>
                <a:r>
                  <a:rPr lang="en-US" sz="4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là một số tự nhiên. </a:t>
                </a:r>
                <a:endParaRPr lang="en-US" sz="4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vi-VN" sz="4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vi-VN" sz="4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N*</a:t>
                </a:r>
                <a:r>
                  <a:rPr lang="vi-VN" sz="4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để chỉ </a:t>
                </a:r>
                <a:r>
                  <a:rPr lang="vi-VN" sz="4600" b="1" i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tập hợp các số tự nhiên khác 0</a:t>
                </a:r>
                <a:r>
                  <a:rPr lang="en-US" sz="4600" b="1" i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4600" b="1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vi-VN" sz="46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vi-VN" sz="4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N*</a:t>
                </a:r>
                <a:r>
                  <a:rPr lang="vi-VN" sz="4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{1; 2; 3;...}.</a:t>
                </a:r>
                <a:endParaRPr lang="en-US" sz="4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4532" y="0"/>
                <a:ext cx="12821064" cy="68580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9391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2" y="829733"/>
            <a:ext cx="11900598" cy="1325563"/>
          </a:xfrm>
        </p:spPr>
        <p:txBody>
          <a:bodyPr anchor="t">
            <a:noAutofit/>
          </a:bodyPr>
          <a:lstStyle/>
          <a:p>
            <a:r>
              <a:rPr lang="en-US" sz="48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Khi mô tả tập hợp L các chữ cái trong từ 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 TRANG “ 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bằng cách liệt kê các phần tử, bạn Nam vi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t: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= {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N; H; A; T; R; A; N; G}.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Theo em, bạn Nam viết đúng hay sai? Nếu sai hãy sửa lại cho đúng.</a:t>
            </a:r>
            <a:b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56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55C10-F55A-0E1C-7E12-F5D29C3E4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704D-7438-D7A5-1D09-DA4864EE3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67" y="609599"/>
            <a:ext cx="11900598" cy="1325563"/>
          </a:xfrm>
        </p:spPr>
        <p:txBody>
          <a:bodyPr anchor="t">
            <a:noAutofit/>
          </a:bodyPr>
          <a:lstStyle/>
          <a:p>
            <a:r>
              <a:rPr lang="vi-VN" sz="5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Bài 4</a:t>
            </a:r>
            <a:r>
              <a:rPr lang="en-US" sz="5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 Viết tập hợp </a:t>
            </a: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 các số tự nhiên </a:t>
            </a:r>
            <a:r>
              <a:rPr lang="vi-VN" sz="5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hơn 7 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(theo hai cách)</a:t>
            </a:r>
            <a:b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26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97" y="478513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2063509" y="199918"/>
            <a:ext cx="12270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1629" y="899353"/>
            <a:ext cx="121191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Lớp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lựa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lớp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đều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con)</a:t>
            </a:r>
            <a:b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may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Trong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nguyên.Sau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490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2" grpId="0"/>
      <p:bldP spid="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47145" y="478508"/>
            <a:ext cx="4767729" cy="6379492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778104"/>
            <a:ext cx="1337688" cy="13376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55722" y="2778104"/>
            <a:ext cx="1337688" cy="13376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3853638" y="2778104"/>
            <a:ext cx="1337688" cy="13376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894433" y="4335998"/>
            <a:ext cx="1337688" cy="13376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2441815" y="4286263"/>
            <a:ext cx="1337688" cy="13376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7" y="686239"/>
            <a:ext cx="512191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1436660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798600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1271406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70" y="316143"/>
            <a:ext cx="5349076" cy="5349076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21391" y="6175064"/>
            <a:ext cx="991560" cy="68293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201" y="5351728"/>
            <a:ext cx="1348039" cy="1348039"/>
          </a:xfrm>
          <a:prstGeom prst="rect">
            <a:avLst/>
          </a:prstGeom>
        </p:spPr>
      </p:pic>
      <p:sp>
        <p:nvSpPr>
          <p:cNvPr id="2" name="Rounded Rectangle 35">
            <a:hlinkClick r:id="rId20" action="ppaction://hlinksldjump"/>
            <a:extLst>
              <a:ext uri="{FF2B5EF4-FFF2-40B4-BE49-F238E27FC236}">
                <a16:creationId xmlns:a16="http://schemas.microsoft.com/office/drawing/2014/main" id="{E2350409-F8DA-7436-EB6F-CCB978B2625A}"/>
              </a:ext>
            </a:extLst>
          </p:cNvPr>
          <p:cNvSpPr/>
          <p:nvPr/>
        </p:nvSpPr>
        <p:spPr>
          <a:xfrm>
            <a:off x="3911630" y="4312705"/>
            <a:ext cx="1337688" cy="13376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vi-VN" sz="44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262" y="45613"/>
            <a:ext cx="13151979" cy="1325563"/>
          </a:xfrm>
        </p:spPr>
        <p:txBody>
          <a:bodyPr>
            <a:noAutofit/>
          </a:bodyPr>
          <a:lstStyle/>
          <a:p>
            <a:r>
              <a:rPr lang="en-US" sz="46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6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6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Cách</a:t>
            </a: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viết</a:t>
            </a: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tập</a:t>
            </a: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hợp</a:t>
            </a: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nào</a:t>
            </a: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sau</a:t>
            </a: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đây</a:t>
            </a: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đúng</a:t>
            </a:r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?</a:t>
            </a:r>
            <a:endParaRPr lang="en-US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303" y="1337653"/>
            <a:ext cx="7934515" cy="1325563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A.</a:t>
            </a:r>
            <a:r>
              <a:rPr lang="en-US" sz="5400" b="1" dirty="0">
                <a:solidFill>
                  <a:schemeClr val="bg1"/>
                </a:solidFill>
                <a:latin typeface="Calibri Light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A = [1; 2; 3; 4]     </a:t>
            </a:r>
            <a:endParaRPr lang="en-US" sz="5400" b="1" dirty="0">
              <a:solidFill>
                <a:schemeClr val="bg1"/>
              </a:solidFill>
              <a:latin typeface="Times New Roman"/>
              <a:ea typeface="Calibri"/>
            </a:endParaRPr>
          </a:p>
          <a:p>
            <a:pPr lvl="0">
              <a:defRPr/>
            </a:pP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5303" y="2315172"/>
            <a:ext cx="6061364" cy="770816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B.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/>
                <a:ea typeface="Times New Roman"/>
              </a:rPr>
              <a:t>A = (1; 2; 3; 4)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78403" y="3472189"/>
                <a:ext cx="6061364" cy="770816"/>
              </a:xfrm>
              <a:prstGeom prst="rect">
                <a:avLst/>
              </a:prstGeom>
              <a:noFill/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5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C.</a:t>
                </a: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 </a:t>
                </a:r>
                <a:r>
                  <a:rPr lang="en-US" sz="5400" b="1" dirty="0">
                    <a:solidFill>
                      <a:schemeClr val="bg1"/>
                    </a:solidFill>
                    <a:latin typeface="Times New Roman"/>
                    <a:ea typeface="Times New Roman"/>
                  </a:rPr>
                  <a:t>A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endPara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03" y="3472189"/>
                <a:ext cx="6061364" cy="770816"/>
              </a:xfrm>
              <a:prstGeom prst="rect">
                <a:avLst/>
              </a:prstGeom>
              <a:blipFill>
                <a:blip r:embed="rId3"/>
                <a:stretch>
                  <a:fillRect l="-5433" t="-31746" b="-57937"/>
                </a:stretch>
              </a:blipFill>
              <a:ln w="28575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55303" y="4537017"/>
            <a:ext cx="6061364" cy="770816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D.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 </a:t>
            </a:r>
            <a:r>
              <a:rPr lang="en-US" sz="5400" b="1" dirty="0">
                <a:solidFill>
                  <a:schemeClr val="bg1"/>
                </a:solidFill>
                <a:latin typeface="Times New Roman"/>
                <a:ea typeface="Calibri"/>
              </a:rPr>
              <a:t>A = {1; 2; 3; 4}</a:t>
            </a:r>
            <a:endParaRPr lang="en-US" sz="5400" b="1" dirty="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7144" y="4537017"/>
            <a:ext cx="586050" cy="770816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pic>
        <p:nvPicPr>
          <p:cNvPr id="9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61919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5403455"/>
            <a:ext cx="657465" cy="1190625"/>
          </a:xfrm>
          <a:prstGeom prst="rect">
            <a:avLst/>
          </a:prstGeom>
        </p:spPr>
      </p:pic>
      <p:pic>
        <p:nvPicPr>
          <p:cNvPr id="3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81D486D9-4C16-3E44-B642-873FCDDE7D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1391" y="6175064"/>
            <a:ext cx="991560" cy="6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9D59A-62D0-BDBB-5E6F-C1A6FD67C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0"/>
            <a:ext cx="12544927" cy="1672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08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7937" y="235693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4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Cho B = {2; 3; 4; 5}.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Khẳng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định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sau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đây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3436" y="2699440"/>
            <a:ext cx="4906799" cy="770816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5400" b="1" dirty="0">
                <a:solidFill>
                  <a:schemeClr val="bg1"/>
                </a:solidFill>
                <a:latin typeface="Times New Roman"/>
                <a:ea typeface="Times New Roman"/>
              </a:rPr>
              <a:t> A. 2 </a:t>
            </a:r>
            <a:r>
              <a:rPr lang="en-US" sz="5400" b="1" dirty="0">
                <a:solidFill>
                  <a:schemeClr val="bg1"/>
                </a:solidFill>
                <a:latin typeface="Cambria Math"/>
                <a:ea typeface="Times New Roman"/>
                <a:cs typeface="Cambria Math"/>
              </a:rPr>
              <a:t>∈</a:t>
            </a:r>
            <a:r>
              <a:rPr lang="en-US" sz="5400" b="1" dirty="0">
                <a:solidFill>
                  <a:schemeClr val="bg1"/>
                </a:solidFill>
                <a:latin typeface="Times New Roman"/>
                <a:ea typeface="Times New Roman"/>
              </a:rPr>
              <a:t> B     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3848" y="2658184"/>
            <a:ext cx="4906799" cy="770816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5400" b="1" dirty="0">
                <a:solidFill>
                  <a:schemeClr val="bg1"/>
                </a:solidFill>
                <a:latin typeface="Times New Roman"/>
                <a:ea typeface="Times New Roman"/>
              </a:rPr>
              <a:t>B. 5 </a:t>
            </a:r>
            <a:r>
              <a:rPr lang="en-US" sz="5400" b="1" dirty="0">
                <a:solidFill>
                  <a:schemeClr val="bg1"/>
                </a:solidFill>
                <a:latin typeface="Cambria Math"/>
                <a:ea typeface="Times New Roman"/>
                <a:cs typeface="Cambria Math"/>
              </a:rPr>
              <a:t>∈</a:t>
            </a:r>
            <a:r>
              <a:rPr lang="en-US" sz="5400" b="1" dirty="0">
                <a:solidFill>
                  <a:schemeClr val="bg1"/>
                </a:solidFill>
                <a:latin typeface="Times New Roman"/>
                <a:ea typeface="Times New Roman"/>
              </a:rPr>
              <a:t> B     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3436" y="3543167"/>
            <a:ext cx="4906799" cy="770816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5400" b="1" dirty="0">
                <a:solidFill>
                  <a:schemeClr val="bg1"/>
                </a:solidFill>
                <a:latin typeface="Times New Roman"/>
                <a:ea typeface="Calibri"/>
              </a:rPr>
              <a:t> C.  6 </a:t>
            </a:r>
            <a:r>
              <a:rPr lang="en-US" sz="5400" b="1" dirty="0">
                <a:solidFill>
                  <a:schemeClr val="bg1"/>
                </a:solidFill>
                <a:latin typeface="Cambria Math"/>
                <a:ea typeface="Calibri"/>
                <a:cs typeface="Cambria Math"/>
              </a:rPr>
              <a:t>∈</a:t>
            </a:r>
            <a:r>
              <a:rPr lang="en-US" sz="5400" b="1" dirty="0">
                <a:solidFill>
                  <a:schemeClr val="bg1"/>
                </a:solidFill>
                <a:latin typeface="Times New Roman"/>
                <a:ea typeface="Calibri"/>
              </a:rPr>
              <a:t> B</a:t>
            </a:r>
            <a:endParaRPr lang="vi-VN" sz="5400" b="1" kern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3848" y="3551412"/>
            <a:ext cx="4906799" cy="770816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5400" b="1" dirty="0">
                <a:solidFill>
                  <a:schemeClr val="bg1"/>
                </a:solidFill>
                <a:latin typeface="Times New Roman"/>
                <a:ea typeface="Calibri"/>
              </a:rPr>
              <a:t>D. </a:t>
            </a:r>
            <a:r>
              <a:rPr lang="en-US" sz="5400" b="1" dirty="0">
                <a:solidFill>
                  <a:schemeClr val="bg1"/>
                </a:solidFill>
                <a:latin typeface="Times New Roman"/>
                <a:ea typeface="Times New Roman"/>
              </a:rPr>
              <a:t>1 </a:t>
            </a:r>
            <a:r>
              <a:rPr lang="en-US" sz="5400" b="1" dirty="0">
                <a:solidFill>
                  <a:schemeClr val="bg1"/>
                </a:solidFill>
                <a:latin typeface="Cambria Math"/>
                <a:ea typeface="Times New Roman"/>
                <a:cs typeface="Cambria Math"/>
              </a:rPr>
              <a:t>∉</a:t>
            </a:r>
            <a:r>
              <a:rPr lang="en-US" sz="5400" b="1" dirty="0">
                <a:solidFill>
                  <a:schemeClr val="bg1"/>
                </a:solidFill>
                <a:latin typeface="Times New Roman"/>
                <a:ea typeface="Times New Roman"/>
              </a:rPr>
              <a:t> B     </a:t>
            </a:r>
            <a:endParaRPr lang="vi-VN" sz="5400" b="1" kern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32145" y="3543167"/>
            <a:ext cx="857217" cy="766399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 descr="Digit 3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716" y="5727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0" y="5285889"/>
            <a:ext cx="714375" cy="1190625"/>
          </a:xfrm>
          <a:prstGeom prst="rect">
            <a:avLst/>
          </a:prstGeom>
        </p:spPr>
      </p:pic>
      <p:pic>
        <p:nvPicPr>
          <p:cNvPr id="2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8482600E-8040-657E-7E6E-03E51B3068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391" y="6175064"/>
            <a:ext cx="991560" cy="6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3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-21391" y="72927"/>
                <a:ext cx="12256765" cy="3825038"/>
              </a:xfrm>
            </p:spPr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5400" b="1" i="1" u="sng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5400" b="1" i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5400" b="1" i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5400" b="1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các tập hợp</a:t>
                </a:r>
                <a:r>
                  <a:rPr lang="en-US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5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 cách liệt kê các phần tử của chúng.</a:t>
                </a:r>
                <a:r>
                  <a:rPr lang="en-US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 = {x </a:t>
                </a:r>
                <a14:m>
                  <m:oMath xmlns:m="http://schemas.openxmlformats.org/officeDocument/2006/math">
                    <m:r>
                      <a:rPr kumimoji="0" lang="vi-VN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N | x &lt; 5}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</a:t>
                </a:r>
                <a:b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vi-VN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{x </a:t>
                </a:r>
                <a14:m>
                  <m:oMath xmlns:m="http://schemas.openxmlformats.org/officeDocument/2006/math">
                    <m:r>
                      <a:rPr lang="vi-VN" sz="5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vi-VN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N*| x</a:t>
                </a:r>
                <a14:m>
                  <m:oMath xmlns:m="http://schemas.openxmlformats.org/officeDocument/2006/math">
                    <m:r>
                      <a:rPr lang="vi-VN" sz="5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5}</a:t>
                </a:r>
                <a:b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vi-VN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vi-VN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21391" y="72927"/>
                <a:ext cx="12256765" cy="3825038"/>
              </a:xfrm>
              <a:blipFill>
                <a:blip r:embed="rId3"/>
                <a:stretch>
                  <a:fillRect l="-2636" t="-4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84C5053-AEC0-B6FB-182F-CE0BB2D076CA}"/>
              </a:ext>
            </a:extLst>
          </p:cNvPr>
          <p:cNvSpPr txBox="1"/>
          <p:nvPr/>
        </p:nvSpPr>
        <p:spPr>
          <a:xfrm>
            <a:off x="5954737" y="4314093"/>
            <a:ext cx="6096000" cy="92333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= {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;1;2;3;4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}</a:t>
            </a:r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0EC2F-A1B0-87DE-CED1-82597C31F6A6}"/>
              </a:ext>
            </a:extLst>
          </p:cNvPr>
          <p:cNvSpPr txBox="1"/>
          <p:nvPr/>
        </p:nvSpPr>
        <p:spPr>
          <a:xfrm>
            <a:off x="5954737" y="5478091"/>
            <a:ext cx="6096000" cy="92333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= {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1;2;3;4;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}</a:t>
            </a:r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dirty="0"/>
          </a:p>
        </p:txBody>
      </p:sp>
      <p:pic>
        <p:nvPicPr>
          <p:cNvPr id="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883522A1-123F-3B4E-C059-D3D60E1AD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391" y="6175064"/>
            <a:ext cx="991560" cy="682937"/>
          </a:xfrm>
          <a:prstGeom prst="rect">
            <a:avLst/>
          </a:prstGeom>
        </p:spPr>
      </p:pic>
      <p:pic>
        <p:nvPicPr>
          <p:cNvPr id="3" name="Picture 11" descr="Digit 30">
            <a:extLst>
              <a:ext uri="{FF2B5EF4-FFF2-40B4-BE49-F238E27FC236}">
                <a16:creationId xmlns:a16="http://schemas.microsoft.com/office/drawing/2014/main" id="{322E3D2D-748A-659F-F047-0854637E88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3" y="504476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60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93" y="537860"/>
            <a:ext cx="11193863" cy="3825038"/>
          </a:xfrm>
        </p:spPr>
        <p:txBody>
          <a:bodyPr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Gọi M là tập hợp các số tự nhiên lớn hơn 6 v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 nhỏ hơn 10.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Mô tả tập hợp M bằng hai cách.</a:t>
            </a:r>
            <a:b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50A35-4B08-6484-8DD3-8E520051E9EE}"/>
                  </a:ext>
                </a:extLst>
              </p:cNvPr>
              <p:cNvSpPr txBox="1"/>
              <p:nvPr/>
            </p:nvSpPr>
            <p:spPr>
              <a:xfrm>
                <a:off x="1819127" y="3608095"/>
                <a:ext cx="8299994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= {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7;8;9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}</a:t>
                </a:r>
                <a:b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5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M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= {x </a:t>
                </a:r>
                <a14:m>
                  <m:oMath xmlns:m="http://schemas.openxmlformats.org/officeDocument/2006/math">
                    <m:r>
                      <a:rPr kumimoji="0" lang="vi-VN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N | </a:t>
                </a:r>
                <a:r>
                  <a:rPr lang="en-US" sz="5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6&lt; 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x &lt;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10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}</a:t>
                </a:r>
                <a:b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</a:b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50A35-4B08-6484-8DD3-8E520051E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127" y="3608095"/>
                <a:ext cx="8299994" cy="2585323"/>
              </a:xfrm>
              <a:prstGeom prst="rect">
                <a:avLst/>
              </a:prstGeom>
              <a:blipFill>
                <a:blip r:embed="rId3"/>
                <a:stretch>
                  <a:fillRect l="-3891" t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EBC63369-A03C-1D4D-6F91-5B43E0350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391" y="6175064"/>
            <a:ext cx="991560" cy="682937"/>
          </a:xfrm>
          <a:prstGeom prst="rect">
            <a:avLst/>
          </a:prstGeom>
        </p:spPr>
      </p:pic>
      <p:pic>
        <p:nvPicPr>
          <p:cNvPr id="3" name="Picture 11" descr="Digit 30">
            <a:extLst>
              <a:ext uri="{FF2B5EF4-FFF2-40B4-BE49-F238E27FC236}">
                <a16:creationId xmlns:a16="http://schemas.microsoft.com/office/drawing/2014/main" id="{03705AEE-137B-577F-02DE-11623C2B87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61919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4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D9A456-8A7F-D525-0A27-360DAADD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246C-150D-CB71-31E6-227C28D3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66" y="0"/>
            <a:ext cx="11776668" cy="3825038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các tháng (dương lịch) 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30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ngày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cách liệt kê các phần tử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0CED9-4556-62CE-CF8B-DFDC65C2A232}"/>
              </a:ext>
            </a:extLst>
          </p:cNvPr>
          <p:cNvSpPr txBox="1"/>
          <p:nvPr/>
        </p:nvSpPr>
        <p:spPr>
          <a:xfrm>
            <a:off x="0" y="4000136"/>
            <a:ext cx="1264849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={</a:t>
            </a:r>
            <a:r>
              <a:rPr lang="en-US" sz="5200" b="1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tháng</a:t>
            </a:r>
            <a:r>
              <a:rPr lang="en-US" sz="5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;</a:t>
            </a: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tháng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;tháng</a:t>
            </a:r>
            <a:r>
              <a:rPr kumimoji="0" lang="en-US" sz="5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9;tháng 11</a:t>
            </a: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}</a:t>
            </a:r>
            <a:r>
              <a:rPr lang="vi-VN" sz="5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200" dirty="0">
              <a:solidFill>
                <a:srgbClr val="FF0000"/>
              </a:solidFill>
            </a:endParaRPr>
          </a:p>
        </p:txBody>
      </p:sp>
      <p:pic>
        <p:nvPicPr>
          <p:cNvPr id="4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3DB12C39-AA53-E2BB-B1BF-58465CA3D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1" y="6175064"/>
            <a:ext cx="991560" cy="682937"/>
          </a:xfrm>
          <a:prstGeom prst="rect">
            <a:avLst/>
          </a:prstGeom>
        </p:spPr>
      </p:pic>
      <p:pic>
        <p:nvPicPr>
          <p:cNvPr id="5" name="Picture 11" descr="Digit 30">
            <a:extLst>
              <a:ext uri="{FF2B5EF4-FFF2-40B4-BE49-F238E27FC236}">
                <a16:creationId xmlns:a16="http://schemas.microsoft.com/office/drawing/2014/main" id="{0BE96B2C-A39D-E66E-CC3E-1C37AA873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61919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63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98CA9-552F-F1B1-2387-EE6648B8A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5398-952F-62AD-1BCD-D08CC0DC2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66" y="371922"/>
            <a:ext cx="11776668" cy="3825038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ập hợp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 các chữ cái tiếng Việt trong từ </a:t>
            </a:r>
            <a:r>
              <a:rPr lang="vi-VN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“ĐIỆN BIÊN PHỦ”.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828A7-14F4-AED0-69F8-FEF33F6342D1}"/>
              </a:ext>
            </a:extLst>
          </p:cNvPr>
          <p:cNvSpPr txBox="1"/>
          <p:nvPr/>
        </p:nvSpPr>
        <p:spPr>
          <a:xfrm>
            <a:off x="1380771" y="4077082"/>
            <a:ext cx="8870217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= {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Đ, I,Ê,N,B,P,H,U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}</a:t>
            </a:r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7D47AFF3-F7D4-5F0F-FB85-631443A1C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1" y="6175064"/>
            <a:ext cx="991560" cy="682937"/>
          </a:xfrm>
          <a:prstGeom prst="rect">
            <a:avLst/>
          </a:prstGeom>
        </p:spPr>
      </p:pic>
      <p:pic>
        <p:nvPicPr>
          <p:cNvPr id="5" name="Picture 11" descr="Digit 30">
            <a:extLst>
              <a:ext uri="{FF2B5EF4-FFF2-40B4-BE49-F238E27FC236}">
                <a16:creationId xmlns:a16="http://schemas.microsoft.com/office/drawing/2014/main" id="{6BCE61DC-FF47-12C2-4F0A-73CFE34B38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61919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5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728"/>
            <a:ext cx="11779340" cy="1325563"/>
          </a:xfrm>
        </p:spPr>
        <p:txBody>
          <a:bodyPr anchor="t"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C226"/>
              </a:buClr>
              <a:buSzPct val="115000"/>
              <a:buFont typeface="Arial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5781675" algn="l"/>
              </a:tabLst>
              <a:defRPr/>
            </a:pP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3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1;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2;...).</a:t>
            </a:r>
            <a:b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”. Cho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soạn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“§ 2: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b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Cho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32 567.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bao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nhiêu</a:t>
            </a:r>
            <a:r>
              <a:rPr lang="en-US" altLang="en-US" sz="3400" b="1" dirty="0">
                <a:solidFill>
                  <a:srgbClr val="26262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br>
              <a:rPr lang="en-US" altLang="en-US" sz="3400" b="1" dirty="0">
                <a:solidFill>
                  <a:srgbClr val="262626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altLang="en-US" sz="3400" b="1" dirty="0">
                <a:solidFill>
                  <a:srgbClr val="26262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32567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tổng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</a:t>
            </a:r>
            <a:r>
              <a:rPr kumimoji="0" lang="pt-BR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br>
              <a:rPr lang="pt-BR" altLang="en-US" sz="3400" b="1" dirty="0">
                <a:solidFill>
                  <a:srgbClr val="262626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pt-BR" altLang="en-US" sz="3400" b="1" dirty="0">
                <a:solidFill>
                  <a:srgbClr val="26262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pt-BR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Viết các số 18, 24 bằng số La Mã.</a:t>
            </a:r>
            <a:br>
              <a:rPr kumimoji="0" lang="pt-BR" altLang="en-US" sz="34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77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7276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D378-D7B1-167F-FB23-ACCC1B21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B21A7-A018-D939-0901-A19AE887934E}"/>
              </a:ext>
            </a:extLst>
          </p:cNvPr>
          <p:cNvSpPr txBox="1"/>
          <p:nvPr/>
        </p:nvSpPr>
        <p:spPr>
          <a:xfrm>
            <a:off x="905933" y="1113135"/>
            <a:ext cx="103547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Sao </a:t>
            </a:r>
            <a:r>
              <a:rPr lang="en-US" sz="4000" dirty="0" err="1"/>
              <a:t>Thủy</a:t>
            </a:r>
            <a:r>
              <a:rPr lang="en-US" sz="4000" dirty="0"/>
              <a:t>, Sao Kim,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Đất</a:t>
            </a:r>
            <a:r>
              <a:rPr lang="en-US" sz="4000" dirty="0"/>
              <a:t>, Sao </a:t>
            </a:r>
            <a:r>
              <a:rPr lang="en-US" sz="4000" dirty="0" err="1"/>
              <a:t>Hỏa</a:t>
            </a:r>
            <a:r>
              <a:rPr lang="en-US" sz="4000" dirty="0"/>
              <a:t>, Sao </a:t>
            </a:r>
            <a:r>
              <a:rPr lang="en-US" sz="4000" dirty="0" err="1"/>
              <a:t>Mộc</a:t>
            </a:r>
            <a:r>
              <a:rPr lang="en-US" sz="4000" dirty="0"/>
              <a:t>, Sao </a:t>
            </a:r>
            <a:r>
              <a:rPr lang="en-US" sz="4000" dirty="0" err="1"/>
              <a:t>Thổ</a:t>
            </a:r>
            <a:r>
              <a:rPr lang="en-US" sz="4000"/>
              <a:t>, </a:t>
            </a:r>
            <a:r>
              <a:rPr lang="en-US" sz="4000" dirty="0"/>
              <a:t>Sao </a:t>
            </a:r>
            <a:r>
              <a:rPr lang="en-US" sz="4000" dirty="0" err="1"/>
              <a:t>Thiên</a:t>
            </a:r>
            <a:r>
              <a:rPr lang="en-US" sz="4000" dirty="0"/>
              <a:t> </a:t>
            </a:r>
            <a:r>
              <a:rPr lang="en-US" sz="4000" dirty="0" err="1"/>
              <a:t>Vương</a:t>
            </a:r>
            <a:r>
              <a:rPr lang="en-US" sz="4000" dirty="0"/>
              <a:t>, Sao </a:t>
            </a:r>
            <a:r>
              <a:rPr lang="en-US" sz="4000" dirty="0" err="1"/>
              <a:t>Hải</a:t>
            </a:r>
            <a:r>
              <a:rPr lang="en-US" sz="4000" dirty="0"/>
              <a:t> </a:t>
            </a:r>
            <a:r>
              <a:rPr lang="en-US" sz="4000" dirty="0" err="1"/>
              <a:t>Vương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sau</a:t>
            </a:r>
            <a:r>
              <a:rPr lang="en-US" sz="4000" dirty="0"/>
              <a:t>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chính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Hành</a:t>
            </a:r>
            <a:r>
              <a:rPr lang="en-US" sz="4000" dirty="0"/>
              <a:t> </a:t>
            </a:r>
            <a:r>
              <a:rPr lang="en-US" sz="4000" dirty="0" err="1"/>
              <a:t>tinh</a:t>
            </a:r>
            <a:r>
              <a:rPr lang="en-US" sz="4000" dirty="0"/>
              <a:t> </a:t>
            </a:r>
            <a:r>
              <a:rPr lang="en-US" sz="4000" dirty="0" err="1"/>
              <a:t>thứ</a:t>
            </a:r>
            <a:r>
              <a:rPr lang="en-US" sz="4000" dirty="0"/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548563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BAF3-6FA1-BF29-798A-91C0ED1E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C281E-7884-C0F2-4ECD-4455B7A67293}"/>
              </a:ext>
            </a:extLst>
          </p:cNvPr>
          <p:cNvSpPr txBox="1"/>
          <p:nvPr/>
        </p:nvSpPr>
        <p:spPr>
          <a:xfrm>
            <a:off x="1388532" y="365125"/>
            <a:ext cx="866986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2006,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Thái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81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33FB6-CADE-4991-9B8D-8A243589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67BA0-16E5-FEE8-EBD6-9D44C3D93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15" y="0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3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E8E07-65C2-123D-51DB-DEE8DE1D6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0D575-499C-2F8B-A59C-638234067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464" y="-6492716"/>
            <a:ext cx="12544927" cy="1672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648119" y="2399044"/>
            <a:ext cx="111252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02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46" name="WordArt 6"/>
          <p:cNvSpPr>
            <a:spLocks noChangeArrowheads="1" noChangeShapeType="1" noTextEdit="1"/>
          </p:cNvSpPr>
          <p:nvPr/>
        </p:nvSpPr>
        <p:spPr bwMode="auto">
          <a:xfrm>
            <a:off x="2500365" y="683288"/>
            <a:ext cx="6762750" cy="105790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en-US" sz="3600" b="1" i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NHANH NHƯ CHỚP</a:t>
            </a:r>
            <a:endParaRPr lang="vi-VN" sz="3600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11727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5615">
            <a:off x="775261" y="377419"/>
            <a:ext cx="1556948" cy="1245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520">
            <a:off x="9414572" y="1237620"/>
            <a:ext cx="1545391" cy="1236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57" b="8995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1" y="5505658"/>
            <a:ext cx="1888498" cy="1070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55" y="4802126"/>
            <a:ext cx="1621134" cy="1621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25" b="95313" l="18438" r="8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76" y="482320"/>
            <a:ext cx="1271954" cy="1271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4" b="92583" l="9962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98" y="3147736"/>
            <a:ext cx="886421" cy="1044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34" y="4932064"/>
            <a:ext cx="774394" cy="911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97" y="2813538"/>
            <a:ext cx="896266" cy="1170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55" y="1549955"/>
            <a:ext cx="794938" cy="857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08" y="2457350"/>
            <a:ext cx="928367" cy="1008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61" b="94629" l="684" r="89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143" y="2081968"/>
            <a:ext cx="2850096" cy="2850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48" b="92070" l="3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1728">
            <a:off x="4553424" y="2123714"/>
            <a:ext cx="2614262" cy="2162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11" y="4128615"/>
            <a:ext cx="2015532" cy="20155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69" y="926340"/>
            <a:ext cx="2883340" cy="14294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20" y="4588056"/>
            <a:ext cx="1835204" cy="1835204"/>
          </a:xfrm>
          <a:prstGeom prst="rect">
            <a:avLst/>
          </a:prstGeom>
        </p:spPr>
      </p:pic>
      <p:sp>
        <p:nvSpPr>
          <p:cNvPr id="2" name="Rounded Rectangle 34">
            <a:hlinkClick r:id="rId27" action="ppaction://hlinksldjump"/>
            <a:extLst>
              <a:ext uri="{FF2B5EF4-FFF2-40B4-BE49-F238E27FC236}">
                <a16:creationId xmlns:a16="http://schemas.microsoft.com/office/drawing/2014/main" id="{64F87741-67ED-7B90-9208-1479A18C5E3B}"/>
              </a:ext>
            </a:extLst>
          </p:cNvPr>
          <p:cNvSpPr/>
          <p:nvPr/>
        </p:nvSpPr>
        <p:spPr>
          <a:xfrm>
            <a:off x="10260245" y="3507016"/>
            <a:ext cx="1337688" cy="133768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9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252041" y="380533"/>
            <a:ext cx="8517244" cy="1688761"/>
          </a:xfrm>
          <a:prstGeom prst="wedgeRoundRectCallout">
            <a:avLst>
              <a:gd name="adj1" fmla="val 58530"/>
              <a:gd name="adj2" fmla="val 3616"/>
              <a:gd name="adj3" fmla="val 16667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1" y="528144"/>
            <a:ext cx="1556948" cy="1245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26" y="572945"/>
            <a:ext cx="1545391" cy="1236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57" b="8995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46" y="700588"/>
            <a:ext cx="1888498" cy="1070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14" y="380534"/>
            <a:ext cx="1621134" cy="1621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25" b="95313" l="18438" r="8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97" y="514946"/>
            <a:ext cx="1271954" cy="127195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836890" y="2607903"/>
            <a:ext cx="7566409" cy="1436915"/>
          </a:xfrm>
          <a:prstGeom prst="wedgeRoundRectCallout">
            <a:avLst>
              <a:gd name="adj1" fmla="val -60939"/>
              <a:gd name="adj2" fmla="val -437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4" b="92583" l="9962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93" y="2675530"/>
            <a:ext cx="886421" cy="10440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88" y="3318342"/>
            <a:ext cx="654541" cy="7700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41" y="2780570"/>
            <a:ext cx="816878" cy="1066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89" y="2898766"/>
            <a:ext cx="794938" cy="8574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95" y="2987228"/>
            <a:ext cx="624214" cy="678263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200967" y="5023535"/>
            <a:ext cx="7445829" cy="1245996"/>
          </a:xfrm>
          <a:prstGeom prst="wedgeRoundRectCallout">
            <a:avLst>
              <a:gd name="adj1" fmla="val 59599"/>
              <a:gd name="adj2" fmla="val -1210"/>
              <a:gd name="adj3" fmla="val 16667"/>
            </a:avLst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61" b="94629" l="684" r="89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21" y="4717647"/>
            <a:ext cx="1896209" cy="18962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48" b="92070" l="3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71789">
            <a:off x="5160991" y="4844328"/>
            <a:ext cx="1271313" cy="1051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3" y="5215972"/>
            <a:ext cx="988540" cy="9885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66" y="5402862"/>
            <a:ext cx="1780954" cy="8829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7" y="5212071"/>
            <a:ext cx="1095779" cy="1095779"/>
          </a:xfrm>
          <a:prstGeom prst="rect">
            <a:avLst/>
          </a:prstGeom>
        </p:spPr>
      </p:pic>
      <p:sp>
        <p:nvSpPr>
          <p:cNvPr id="15" name="Rounded Rectangle 34">
            <a:hlinkClick r:id="rId27" action="ppaction://hlinksldjump"/>
            <a:extLst>
              <a:ext uri="{FF2B5EF4-FFF2-40B4-BE49-F238E27FC236}">
                <a16:creationId xmlns:a16="http://schemas.microsoft.com/office/drawing/2014/main" id="{C5E5FCB7-BD64-8F07-413D-85704B549BFD}"/>
              </a:ext>
            </a:extLst>
          </p:cNvPr>
          <p:cNvSpPr/>
          <p:nvPr/>
        </p:nvSpPr>
        <p:spPr>
          <a:xfrm>
            <a:off x="7212036" y="519763"/>
            <a:ext cx="1337688" cy="133768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F2A3C0-06F7-5A41-452F-A61A16BE6DF0}"/>
              </a:ext>
            </a:extLst>
          </p:cNvPr>
          <p:cNvSpPr txBox="1"/>
          <p:nvPr/>
        </p:nvSpPr>
        <p:spPr>
          <a:xfrm>
            <a:off x="9425703" y="612314"/>
            <a:ext cx="226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đối</a:t>
            </a:r>
            <a:r>
              <a:rPr lang="en-US" sz="3200" b="1" dirty="0"/>
              <a:t> </a:t>
            </a:r>
            <a:r>
              <a:rPr lang="en-US" sz="3200" b="1" dirty="0" err="1"/>
              <a:t>tượng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1770B3-50AB-DF0E-9196-A63A82719C5E}"/>
              </a:ext>
            </a:extLst>
          </p:cNvPr>
          <p:cNvSpPr txBox="1"/>
          <p:nvPr/>
        </p:nvSpPr>
        <p:spPr>
          <a:xfrm>
            <a:off x="27047" y="3180928"/>
            <a:ext cx="2880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đối</a:t>
            </a:r>
            <a:r>
              <a:rPr lang="en-US" sz="3200" b="1" dirty="0"/>
              <a:t> </a:t>
            </a:r>
            <a:r>
              <a:rPr lang="en-US" sz="3200" b="1" dirty="0" err="1"/>
              <a:t>tượng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 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32662-CBF4-73AA-8A6F-6D9CAB4210C0}"/>
              </a:ext>
            </a:extLst>
          </p:cNvPr>
          <p:cNvSpPr txBox="1"/>
          <p:nvPr/>
        </p:nvSpPr>
        <p:spPr>
          <a:xfrm>
            <a:off x="8581745" y="5023535"/>
            <a:ext cx="3288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đối</a:t>
            </a:r>
            <a:r>
              <a:rPr lang="en-US" sz="3200" b="1" dirty="0"/>
              <a:t> </a:t>
            </a:r>
            <a:r>
              <a:rPr lang="en-US" sz="3200" b="1" dirty="0" err="1"/>
              <a:t>tượng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196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7" descr="Picture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48600" y="433388"/>
            <a:ext cx="25908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6" descr="Picture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975" y="530225"/>
            <a:ext cx="25908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45" y="4564633"/>
            <a:ext cx="9445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9" descr="Butterfly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4881">
            <a:off x="-52192" y="286005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205" y="4564633"/>
            <a:ext cx="94456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68" y="3545855"/>
            <a:ext cx="9445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21" y="3733800"/>
            <a:ext cx="94456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4" descr="Butterfly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3717">
            <a:off x="10530893" y="2932657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2021153" y="1289284"/>
            <a:ext cx="7701220" cy="26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1 - BÀI  1:</a:t>
            </a:r>
          </a:p>
          <a:p>
            <a:r>
              <a:rPr lang="vi-VN" sz="3200" b="1" dirty="0">
                <a:solidFill>
                  <a:srgbClr val="FF0000"/>
                </a:solidFill>
                <a:latin typeface="+mn-lt"/>
              </a:rPr>
              <a:t>TẬP HỢP</a:t>
            </a:r>
            <a:endParaRPr lang="en-US" sz="32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339848" y="340455"/>
            <a:ext cx="9208209" cy="6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i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vi-VN" sz="2000" b="1" i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ƯƠN</a:t>
            </a:r>
            <a:r>
              <a:rPr lang="en-US" sz="2000" b="1" i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 I: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TẬP HỢP CÁC SỐ TỰ NHIÊN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8977B74-D731-06E7-0E7A-8E07C202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CD53159-FDF1-4E94-EBDC-8BF800090A01}"/>
              </a:ext>
            </a:extLst>
          </p:cNvPr>
          <p:cNvSpPr txBox="1">
            <a:spLocks/>
          </p:cNvSpPr>
          <p:nvPr/>
        </p:nvSpPr>
        <p:spPr>
          <a:xfrm>
            <a:off x="-1342190" y="3767212"/>
            <a:ext cx="14655914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BE306C-897A-48A7-3516-90F3BB6F4B7D}"/>
              </a:ext>
            </a:extLst>
          </p:cNvPr>
          <p:cNvSpPr txBox="1"/>
          <p:nvPr/>
        </p:nvSpPr>
        <p:spPr>
          <a:xfrm>
            <a:off x="1773556" y="4572000"/>
            <a:ext cx="864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1DEA2-206C-3A77-294B-1E6C14EE2497}"/>
              </a:ext>
            </a:extLst>
          </p:cNvPr>
          <p:cNvSpPr txBox="1"/>
          <p:nvPr/>
        </p:nvSpPr>
        <p:spPr>
          <a:xfrm>
            <a:off x="1773556" y="5461519"/>
            <a:ext cx="864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48555E-6 L -0.29167 -0.0665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-3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24166 -0.133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2EEEA-DCB8-3CD8-6E8D-1510129F3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12D6B66-A463-F6CF-17E2-3929F9EA3E81}"/>
              </a:ext>
            </a:extLst>
          </p:cNvPr>
          <p:cNvSpPr/>
          <p:nvPr/>
        </p:nvSpPr>
        <p:spPr>
          <a:xfrm>
            <a:off x="252041" y="380533"/>
            <a:ext cx="8517244" cy="1688761"/>
          </a:xfrm>
          <a:prstGeom prst="wedgeRoundRectCallout">
            <a:avLst>
              <a:gd name="adj1" fmla="val 58530"/>
              <a:gd name="adj2" fmla="val 3616"/>
              <a:gd name="adj3" fmla="val 16667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55424-3D1F-3E9A-0E92-97021D97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1" y="528144"/>
            <a:ext cx="1556948" cy="1245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BA9307-A739-D039-798C-CB1C37D5E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26" y="572945"/>
            <a:ext cx="1545391" cy="1236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CAA6DB-4BB9-FC1D-322E-621916526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57" b="8995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46" y="700588"/>
            <a:ext cx="1888498" cy="1070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9BE15-F65F-578A-143B-A16CF017C2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14" y="380534"/>
            <a:ext cx="1621134" cy="1621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D7FB5-555D-030B-7D2F-0A2A1EDA2B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25" b="95313" l="18438" r="8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97" y="514946"/>
            <a:ext cx="1271954" cy="1271954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608A68C-96CE-B83E-8D8B-389E8D495E3E}"/>
              </a:ext>
            </a:extLst>
          </p:cNvPr>
          <p:cNvSpPr/>
          <p:nvPr/>
        </p:nvSpPr>
        <p:spPr>
          <a:xfrm>
            <a:off x="2836890" y="2607903"/>
            <a:ext cx="7566409" cy="1436915"/>
          </a:xfrm>
          <a:prstGeom prst="wedgeRoundRectCallout">
            <a:avLst>
              <a:gd name="adj1" fmla="val -60939"/>
              <a:gd name="adj2" fmla="val -437"/>
              <a:gd name="adj3" fmla="val 16667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5015CB-7C93-0E9C-6A26-E13CD08E0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4" b="92583" l="9962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93" y="2675530"/>
            <a:ext cx="886421" cy="1044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6C532C-723C-00E8-97D8-A1EE29FC42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88" y="3318342"/>
            <a:ext cx="654541" cy="770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2E22E-509C-A2C0-4C63-F128ADF131C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41" y="2780570"/>
            <a:ext cx="816878" cy="1066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AA06E-1DB6-9854-3F08-42046A5CB2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89" y="2898766"/>
            <a:ext cx="794938" cy="857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A1DDB8-CAC2-C9A8-00FF-BAC0937951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95" y="2987228"/>
            <a:ext cx="624214" cy="678263"/>
          </a:xfrm>
          <a:prstGeom prst="rect">
            <a:avLst/>
          </a:prstGeom>
        </p:spPr>
      </p:pic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EF36519D-3EC7-D0D9-E52A-4288DB0ADE0C}"/>
              </a:ext>
            </a:extLst>
          </p:cNvPr>
          <p:cNvSpPr/>
          <p:nvPr/>
        </p:nvSpPr>
        <p:spPr>
          <a:xfrm>
            <a:off x="200967" y="5023535"/>
            <a:ext cx="7445829" cy="1245996"/>
          </a:xfrm>
          <a:prstGeom prst="wedgeRoundRectCallout">
            <a:avLst>
              <a:gd name="adj1" fmla="val 59599"/>
              <a:gd name="adj2" fmla="val -1210"/>
              <a:gd name="adj3" fmla="val 16667"/>
            </a:avLst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B4D6BC-C64C-8368-9170-DF7EE22EAB1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61" b="94629" l="684" r="89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21" y="4717647"/>
            <a:ext cx="1896209" cy="18962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EC2703-633D-E92C-CE95-66F0EF0195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48" b="92070" l="34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71789">
            <a:off x="5160991" y="4844328"/>
            <a:ext cx="1271313" cy="1051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44A4FF-55D4-8A0B-372E-DD14AC2EA24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3" y="5215972"/>
            <a:ext cx="988540" cy="988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8002C4-7E4C-2F17-8184-F5B13568055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66" y="5402862"/>
            <a:ext cx="1780954" cy="8829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C82791-6D7C-4553-66BF-2AB20F335D2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7" y="5212071"/>
            <a:ext cx="1095779" cy="1095779"/>
          </a:xfrm>
          <a:prstGeom prst="rect">
            <a:avLst/>
          </a:prstGeom>
        </p:spPr>
      </p:pic>
      <p:sp>
        <p:nvSpPr>
          <p:cNvPr id="15" name="Rounded Rectangle 34">
            <a:hlinkClick r:id="rId27" action="ppaction://hlinksldjump"/>
            <a:extLst>
              <a:ext uri="{FF2B5EF4-FFF2-40B4-BE49-F238E27FC236}">
                <a16:creationId xmlns:a16="http://schemas.microsoft.com/office/drawing/2014/main" id="{D11AD53C-80AC-24AF-5F2D-ED284966BE21}"/>
              </a:ext>
            </a:extLst>
          </p:cNvPr>
          <p:cNvSpPr/>
          <p:nvPr/>
        </p:nvSpPr>
        <p:spPr>
          <a:xfrm>
            <a:off x="7212036" y="519763"/>
            <a:ext cx="1337688" cy="133768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55E08-BD4E-6F49-F033-00B4B779334E}"/>
              </a:ext>
            </a:extLst>
          </p:cNvPr>
          <p:cNvSpPr txBox="1"/>
          <p:nvPr/>
        </p:nvSpPr>
        <p:spPr>
          <a:xfrm>
            <a:off x="9425703" y="612314"/>
            <a:ext cx="226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endParaRPr lang="en-US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671FC8-3ED3-C87C-0C32-972C01B7ACD9}"/>
              </a:ext>
            </a:extLst>
          </p:cNvPr>
          <p:cNvSpPr txBox="1"/>
          <p:nvPr/>
        </p:nvSpPr>
        <p:spPr>
          <a:xfrm>
            <a:off x="27048" y="3180928"/>
            <a:ext cx="226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78D7AB-0020-EE22-44FC-9356A279A301}"/>
              </a:ext>
            </a:extLst>
          </p:cNvPr>
          <p:cNvSpPr txBox="1"/>
          <p:nvPr/>
        </p:nvSpPr>
        <p:spPr>
          <a:xfrm>
            <a:off x="8612991" y="5059491"/>
            <a:ext cx="2849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endParaRPr lang="en-US" sz="3200" b="1" dirty="0"/>
          </a:p>
          <a:p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29243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3084</TotalTime>
  <Words>2132</Words>
  <Application>Microsoft Office PowerPoint</Application>
  <PresentationFormat>Widescreen</PresentationFormat>
  <Paragraphs>221</Paragraphs>
  <Slides>39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hợp các bông hoa hồng trong lọ hoa</vt:lpstr>
      <vt:lpstr>PowerPoint Presentation</vt:lpstr>
      <vt:lpstr>Câu 1. Phần tử của một tập hợp là gì? Cho ví dụ.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3 Khi nào ta nói một phần tử thuộc và phần tử không thuộc tập hợp,lấy ví dụ . Nêu kí hiệu thuộc và kí hiệu không thuộc</vt:lpstr>
      <vt:lpstr>PowerPoint Presentation</vt:lpstr>
      <vt:lpstr>Bài  2: Gọi B là tập hợp các bạn ngồi cùng bàn với em. Em hãy chỉ ra một bạn thuộc tập B và một bạn không thuộc tập B.</vt:lpstr>
      <vt:lpstr>PowerPoint Presentation</vt:lpstr>
      <vt:lpstr>Hoạt nhóm bàn: ( thời gian 6 phút) Các nhóm nghiên cứu sách giáo khoa và trả lời các câu hỏi sau: 1. Có mấy cách  để mô tả một tập hợp?lấy ví dụ cho từng cách. 2. Chú ý điều gì khi viết tập hợp bằng cách liệt kê. 3.Phân biệt hai tập hợp N, N* ? Viết hai tập hợp đó  4. Với tập hợp P gồm các số 0; 1; 2; 3; 4; 5, hãy mô tả tập hợp P bằng hai cách.  </vt:lpstr>
      <vt:lpstr>Cách 1: Liệt kê các phần tử của tập hợp</vt:lpstr>
      <vt:lpstr>PowerPoint Presentation</vt:lpstr>
      <vt:lpstr>Bài 3  Khi mô tả tập hợp L các chữ cái trong từ “NHA TRANG “ bằng cách liệt kê các phần tử, bạn Nam viết:          L = { N; H; A; T; R; A; N; G}.  Theo em, bạn Nam viết đúng hay sai? Nếu sai hãy sửa lại cho đúng.  </vt:lpstr>
      <vt:lpstr>Bài 4. Viết tập hợp K các số tự nhiên nhỏ hơn 7 (theo hai cách)   </vt:lpstr>
      <vt:lpstr>PowerPoint Presentation</vt:lpstr>
      <vt:lpstr>PowerPoint Presentation</vt:lpstr>
      <vt:lpstr>Câu 1 Cách viết tập hợp nào sau đây đúng?</vt:lpstr>
      <vt:lpstr>PowerPoint Presentation</vt:lpstr>
      <vt:lpstr>Câu 3 Viết các tập hợp sau bằng cách liệt kê các phần tử của chúng.   A = {x ∈ N | x &lt; 5}                                          B = {x ∈ N*| x≤ 5}   </vt:lpstr>
      <vt:lpstr>Câu 4 Gọi M là tập hợp các số tự nhiên lớn hơn 6 và nhỏ hơn 10. Mô tả tập hợp M bằng hai cách.   </vt:lpstr>
      <vt:lpstr>Câu 5 Viết tập hợp D các tháng (dương lịch) có 30 ngày bằng cách liệt kê các phần tử</vt:lpstr>
      <vt:lpstr>Câu 6  Viết tập hợp C các chữ cái tiếng Việt trong từ “ĐIỆN BIÊN PHỦ”.</vt:lpstr>
      <vt:lpstr>                           Hướng dẫn về nhà:  1. Lập một bảng thống kê các thành viên của lớp sinh nhật cùng tháng để lớp tổ chức chúc mừng sinh nhật cho các bạn hàng tháng. (Ghi rõ: Tập hợp các bạn sinh tháng 1; tập hợp các bạn sinh tháng 2;...). 2. Tìm hiểu tập hợp “ Các hành tinh của Hệ Mặt Trời”. Cho biết hành tinh nào mới bị loại khỏi tập hợp trên. 3. Đọc và soạn bài “§ 2: Cách ghi số tự nhiên” và làm bài tập sau: - Cho số 32 567. Số 5 nằm ở hàng nào và có giá trị bằng bao nhiêu? - Viết số 32567 thành tổng các giá trị chữ số của nó? - Viết các số 18, 24 bằng số La Mã.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viên: Đinh Thị Ngọc Mai Đơn vị: Trường THCS Vạn Sơn</dc:title>
  <dc:creator>HP</dc:creator>
  <cp:lastModifiedBy>oanh phạm</cp:lastModifiedBy>
  <cp:revision>50</cp:revision>
  <dcterms:created xsi:type="dcterms:W3CDTF">2017-08-16T15:52:17Z</dcterms:created>
  <dcterms:modified xsi:type="dcterms:W3CDTF">2025-08-14T16:37:10Z</dcterms:modified>
</cp:coreProperties>
</file>