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717" r:id="rId4"/>
    <p:sldMasterId id="2147483721" r:id="rId5"/>
  </p:sldMasterIdLst>
  <p:notesMasterIdLst>
    <p:notesMasterId r:id="rId82"/>
  </p:notesMasterIdLst>
  <p:sldIdLst>
    <p:sldId id="321" r:id="rId6"/>
    <p:sldId id="325" r:id="rId7"/>
    <p:sldId id="327" r:id="rId8"/>
    <p:sldId id="328" r:id="rId9"/>
    <p:sldId id="423" r:id="rId10"/>
    <p:sldId id="330" r:id="rId11"/>
    <p:sldId id="395" r:id="rId12"/>
    <p:sldId id="396" r:id="rId13"/>
    <p:sldId id="331" r:id="rId14"/>
    <p:sldId id="281" r:id="rId15"/>
    <p:sldId id="282" r:id="rId16"/>
    <p:sldId id="286" r:id="rId17"/>
    <p:sldId id="288" r:id="rId18"/>
    <p:sldId id="394" r:id="rId19"/>
    <p:sldId id="419" r:id="rId20"/>
    <p:sldId id="398" r:id="rId21"/>
    <p:sldId id="289" r:id="rId22"/>
    <p:sldId id="333" r:id="rId23"/>
    <p:sldId id="334" r:id="rId24"/>
    <p:sldId id="335" r:id="rId25"/>
    <p:sldId id="336" r:id="rId26"/>
    <p:sldId id="338" r:id="rId27"/>
    <p:sldId id="399" r:id="rId28"/>
    <p:sldId id="348" r:id="rId29"/>
    <p:sldId id="340" r:id="rId30"/>
    <p:sldId id="341" r:id="rId31"/>
    <p:sldId id="342" r:id="rId32"/>
    <p:sldId id="343" r:id="rId33"/>
    <p:sldId id="344" r:id="rId34"/>
    <p:sldId id="345" r:id="rId35"/>
    <p:sldId id="346" r:id="rId36"/>
    <p:sldId id="347" r:id="rId37"/>
    <p:sldId id="293" r:id="rId38"/>
    <p:sldId id="349" r:id="rId39"/>
    <p:sldId id="350" r:id="rId40"/>
    <p:sldId id="400" r:id="rId41"/>
    <p:sldId id="424" r:id="rId42"/>
    <p:sldId id="352" r:id="rId43"/>
    <p:sldId id="354" r:id="rId44"/>
    <p:sldId id="402" r:id="rId45"/>
    <p:sldId id="361" r:id="rId46"/>
    <p:sldId id="362" r:id="rId47"/>
    <p:sldId id="363" r:id="rId48"/>
    <p:sldId id="364" r:id="rId49"/>
    <p:sldId id="365" r:id="rId50"/>
    <p:sldId id="366" r:id="rId51"/>
    <p:sldId id="367" r:id="rId52"/>
    <p:sldId id="368" r:id="rId53"/>
    <p:sldId id="369" r:id="rId54"/>
    <p:sldId id="370" r:id="rId55"/>
    <p:sldId id="371" r:id="rId56"/>
    <p:sldId id="401" r:id="rId57"/>
    <p:sldId id="379" r:id="rId58"/>
    <p:sldId id="403" r:id="rId59"/>
    <p:sldId id="382" r:id="rId60"/>
    <p:sldId id="404"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8" r:id="rId74"/>
    <p:sldId id="417" r:id="rId75"/>
    <p:sldId id="420" r:id="rId76"/>
    <p:sldId id="425" r:id="rId77"/>
    <p:sldId id="426" r:id="rId78"/>
    <p:sldId id="427" r:id="rId79"/>
    <p:sldId id="422" r:id="rId80"/>
    <p:sldId id="42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AA2"/>
    <a:srgbClr val="B5EAD7"/>
    <a:srgbClr val="FE504D"/>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varScale="1">
        <p:scale>
          <a:sx n="95" d="100"/>
          <a:sy n="95" d="100"/>
        </p:scale>
        <p:origin x="21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BE58-1785-41C1-A709-8D04F0763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0682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633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E8961-8222-42DA-A59E-A88F91F151A3}" type="slidenum">
              <a:rPr lang="en-US" smtClean="0"/>
              <a:t>55</a:t>
            </a:fld>
            <a:endParaRPr lang="en-US"/>
          </a:p>
        </p:txBody>
      </p:sp>
    </p:spTree>
    <p:extLst>
      <p:ext uri="{BB962C8B-B14F-4D97-AF65-F5344CB8AC3E}">
        <p14:creationId xmlns:p14="http://schemas.microsoft.com/office/powerpoint/2010/main" val="258352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835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60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516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F35590E-80A5-451B-A9D9-A2593691E255}" type="datetimeFigureOut">
              <a:rPr lang="en-US" smtClean="0"/>
              <a:pPr>
                <a:defRPr/>
              </a:pPr>
              <a:t>10/10/2024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BF73107A-F628-4C46-927B-E20126D3138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5993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471A9287-4CF8-4BFC-93D2-2410707D9A5C}" type="datetimeFigureOut">
              <a:rPr lang="en-US" smtClean="0"/>
              <a:pPr>
                <a:defRPr/>
              </a:pPr>
              <a:t>10/10/2024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EC46BE8-8BCD-40B9-BE86-D7C18F42298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5985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45A32F6-A92A-469A-8AED-99EC53624D2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3949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B3D9A8FD-AF2B-49B7-BCA8-CEF91DEAE30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9103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3620B-8A00-4902-B272-6D43FF69AD76}" type="datetimeFigureOut">
              <a:rPr lang="en-US" smtClean="0"/>
              <a:pPr>
                <a:defRPr/>
              </a:pPr>
              <a:t>10/10/2024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E6AE1049-EB2F-47FD-89EC-E5315D46587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5950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B36F98DD-97B3-43E0-9785-782C19850C19}" type="datetimeFigureOut">
              <a:rPr lang="en-US" smtClean="0"/>
              <a:pPr>
                <a:defRPr/>
              </a:pPr>
              <a:t>10/10/2024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0329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17E559EC-9B32-44F7-A471-1905A80A27E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85906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EB8FAFAF-B11F-4B3D-934C-8FB1DB397C1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039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666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39627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7384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364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77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4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353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08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324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505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0908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8404B88-150A-4D82-B191-339CDA558802}" type="datetimeFigureOut">
              <a:rPr lang="en-US" smtClean="0"/>
              <a:pPr>
                <a:defRPr/>
              </a:pPr>
              <a:t>10/10/2024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14BF627-32CB-4B86-8615-93B2DEC8D8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94735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94BFF6D-BBF6-4C31-8A6D-230A9F09FF49}" type="datetimeFigureOut">
              <a:rPr lang="en-US" smtClean="0"/>
              <a:pPr>
                <a:defRPr/>
              </a:pPr>
              <a:t>10/10/2024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79A85CC-EB7F-46FC-BD90-D2ACAAB531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8278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8541317"/>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27297056"/>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3.bin"/><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4.bin"/><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7.xml"/><Relationship Id="rId5" Type="http://schemas.openxmlformats.org/officeDocument/2006/relationships/image" Target="../media/image11.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6.bin"/><Relationship Id="rId1" Type="http://schemas.openxmlformats.org/officeDocument/2006/relationships/slideLayout" Target="../slideLayouts/slideLayout16.xml"/><Relationship Id="rId5" Type="http://schemas.openxmlformats.org/officeDocument/2006/relationships/image" Target="../media/image15.w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9.bin"/><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0.bin"/><Relationship Id="rId1" Type="http://schemas.openxmlformats.org/officeDocument/2006/relationships/slideLayout" Target="../slideLayouts/slideLayout17.xml"/><Relationship Id="rId5" Type="http://schemas.openxmlformats.org/officeDocument/2006/relationships/image" Target="../media/image11.wmf"/><Relationship Id="rId4"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2.bin"/><Relationship Id="rId1" Type="http://schemas.openxmlformats.org/officeDocument/2006/relationships/slideLayout" Target="../slideLayouts/slideLayout17.xml"/><Relationship Id="rId5" Type="http://schemas.openxmlformats.org/officeDocument/2006/relationships/image" Target="../media/image22.wmf"/><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39.wmf"/><Relationship Id="rId2"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oleObject" Target="../embeddings/oleObject16.bin"/><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1.wmf"/></Relationships>
</file>

<file path=ppt/slides/_rels/slide3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8.bin"/><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6.wmf"/><Relationship Id="rId2" Type="http://schemas.openxmlformats.org/officeDocument/2006/relationships/oleObject" Target="../embeddings/oleObject19.bin"/><Relationship Id="rId1" Type="http://schemas.openxmlformats.org/officeDocument/2006/relationships/slideLayout" Target="../slideLayouts/slideLayout21.xml"/><Relationship Id="rId6" Type="http://schemas.openxmlformats.org/officeDocument/2006/relationships/oleObject" Target="../embeddings/oleObject21.bin"/><Relationship Id="rId5" Type="http://schemas.openxmlformats.org/officeDocument/2006/relationships/image" Target="../media/image55.wmf"/><Relationship Id="rId4" Type="http://schemas.openxmlformats.org/officeDocument/2006/relationships/oleObject" Target="../embeddings/oleObject20.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57.jpeg"/><Relationship Id="rId1" Type="http://schemas.openxmlformats.org/officeDocument/2006/relationships/slideLayout" Target="../slideLayouts/slideLayout21.xml"/><Relationship Id="rId4" Type="http://schemas.openxmlformats.org/officeDocument/2006/relationships/image" Target="../media/image19.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57.jpeg"/><Relationship Id="rId1" Type="http://schemas.openxmlformats.org/officeDocument/2006/relationships/slideLayout" Target="../slideLayouts/slideLayout21.xml"/><Relationship Id="rId4" Type="http://schemas.openxmlformats.org/officeDocument/2006/relationships/image" Target="../media/image19.wmf"/></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24.bin"/><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25.bin"/><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26.bin"/><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57.jpeg"/><Relationship Id="rId1" Type="http://schemas.openxmlformats.org/officeDocument/2006/relationships/slideLayout" Target="../slideLayouts/slideLayout21.xml"/><Relationship Id="rId4" Type="http://schemas.openxmlformats.org/officeDocument/2006/relationships/image" Target="../media/image19.wmf"/></Relationships>
</file>

<file path=ppt/slides/_rels/slide6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8.bin"/><Relationship Id="rId1" Type="http://schemas.openxmlformats.org/officeDocument/2006/relationships/slideLayout" Target="../slideLayouts/slideLayout21.xml"/><Relationship Id="rId5" Type="http://schemas.openxmlformats.org/officeDocument/2006/relationships/image" Target="../media/image61.wmf"/><Relationship Id="rId4" Type="http://schemas.openxmlformats.org/officeDocument/2006/relationships/oleObject" Target="../embeddings/oleObject29.bin"/></Relationships>
</file>

<file path=ppt/slides/_rels/slide6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30.bin"/><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oleObject" Target="../embeddings/oleObject31.bin"/><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2.bin"/><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33.bin"/><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4.bin"/><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lstStyle/>
          <a:p>
            <a:r>
              <a:rPr lang="en-US" sz="4800" b="1" i="1" u="sng">
                <a:solidFill>
                  <a:srgbClr val="7030A0"/>
                </a:solidFill>
                <a:latin typeface="Arial" panose="020B0604020202020204" pitchFamily="34" charset="0"/>
                <a:cs typeface="Arial" panose="020B0604020202020204" pitchFamily="34" charset="0"/>
              </a:rPr>
              <a:t>Bài 3:</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320842" y="216568"/>
            <a:ext cx="12192000"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3401836" y="1265176"/>
            <a:ext cx="8060248"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 14-&gt;20 BÀI 4</a:t>
            </a:r>
            <a:endParaRPr lang="vi-VN"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841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1246189"/>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66675"/>
            <a:ext cx="110680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1238250" y="5973764"/>
            <a:ext cx="1013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3600" b="1"/>
              <a:t>Bảng phân loại tuần hoàn ( </a:t>
            </a:r>
            <a:r>
              <a:rPr lang="en-US" altLang="en-US" sz="3600" b="1" i="1"/>
              <a:t>dạng bảng ngắn</a:t>
            </a:r>
            <a:r>
              <a:rPr lang="en-US" altLang="en-US" sz="3600" b="1"/>
              <a:t> )</a:t>
            </a:r>
          </a:p>
        </p:txBody>
      </p:sp>
    </p:spTree>
    <p:extLst>
      <p:ext uri="{BB962C8B-B14F-4D97-AF65-F5344CB8AC3E}">
        <p14:creationId xmlns:p14="http://schemas.microsoft.com/office/powerpoint/2010/main" val="767704969"/>
      </p:ext>
    </p:extLst>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trips(downRight)">
                                      <p:cBhvr>
                                        <p:cTn id="7"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257299" y="5943600"/>
            <a:ext cx="947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3200" b="1"/>
              <a:t>Bảng phân loại tuần hoàn ( </a:t>
            </a:r>
            <a:r>
              <a:rPr lang="en-US" altLang="en-US" sz="3200" b="1" i="1"/>
              <a:t>dạng bảng dài</a:t>
            </a:r>
            <a:r>
              <a:rPr lang="en-US" altLang="en-US" sz="3200" b="1"/>
              <a:t> )</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90500"/>
            <a:ext cx="11763375" cy="560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663971"/>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trips(downRight)">
                                      <p:cBhvr>
                                        <p:cTn id="7" dur="3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7688" y="244476"/>
            <a:ext cx="8850312" cy="760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black"/>
                </a:solidFill>
                <a:latin typeface="Times New Roman" panose="02020603050405020304" pitchFamily="18" charset="0"/>
                <a:cs typeface="Times New Roman" panose="02020603050405020304" pitchFamily="18" charset="0"/>
              </a:rPr>
              <a:t>NGUYÊN TẮC SẮP XẾP CÁC NGUYÊN TỐ </a:t>
            </a:r>
          </a:p>
        </p:txBody>
      </p:sp>
      <p:sp>
        <p:nvSpPr>
          <p:cNvPr id="4" name="Rounded Rectangle 3"/>
          <p:cNvSpPr/>
          <p:nvPr/>
        </p:nvSpPr>
        <p:spPr>
          <a:xfrm>
            <a:off x="445474" y="1600200"/>
            <a:ext cx="11420310" cy="122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1.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sắp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theo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chiều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tăng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dần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điện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419101" y="3444876"/>
            <a:ext cx="11449050"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2.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cùng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lớp</a:t>
            </a:r>
            <a:r>
              <a:rPr lang="en-US" sz="3200" b="1" dirty="0">
                <a:solidFill>
                  <a:srgbClr val="FFFF00"/>
                </a:solidFill>
                <a:latin typeface="Times New Roman" panose="02020603050405020304" pitchFamily="18" charset="0"/>
                <a:cs typeface="Times New Roman" panose="02020603050405020304" pitchFamily="18" charset="0"/>
              </a:rPr>
              <a:t> electron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kì</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281973" y="5283200"/>
            <a:ext cx="11598485" cy="134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tắc</a:t>
            </a:r>
            <a:r>
              <a:rPr lang="en-US" sz="3200" b="1" dirty="0">
                <a:solidFill>
                  <a:prstClr val="white"/>
                </a:solidFill>
                <a:latin typeface="Times New Roman" panose="02020603050405020304" pitchFamily="18" charset="0"/>
                <a:cs typeface="Times New Roman" panose="02020603050405020304" pitchFamily="18" charset="0"/>
              </a:rPr>
              <a:t> 3.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a:solidFill>
                  <a:srgbClr val="FFFF00"/>
                </a:solidFill>
                <a:latin typeface="Times New Roman" panose="02020603050405020304" pitchFamily="18" charset="0"/>
                <a:cs typeface="Times New Roman" panose="02020603050405020304" pitchFamily="18" charset="0"/>
              </a:rPr>
              <a:t>electron lớp ngoài cùng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xếp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một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cột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nhóm</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3" name="Down Arrow 2"/>
          <p:cNvSpPr/>
          <p:nvPr/>
        </p:nvSpPr>
        <p:spPr>
          <a:xfrm>
            <a:off x="7041656" y="2820989"/>
            <a:ext cx="647553" cy="623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latin typeface="Calibri"/>
            </a:endParaRPr>
          </a:p>
        </p:txBody>
      </p:sp>
      <p:sp>
        <p:nvSpPr>
          <p:cNvPr id="6" name="Down Arrow 5"/>
          <p:cNvSpPr/>
          <p:nvPr/>
        </p:nvSpPr>
        <p:spPr>
          <a:xfrm>
            <a:off x="7140581" y="4730750"/>
            <a:ext cx="695448" cy="55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latin typeface="Calibri"/>
            </a:endParaRPr>
          </a:p>
        </p:txBody>
      </p:sp>
    </p:spTree>
    <p:extLst>
      <p:ext uri="{BB962C8B-B14F-4D97-AF65-F5344CB8AC3E}">
        <p14:creationId xmlns:p14="http://schemas.microsoft.com/office/powerpoint/2010/main" val="956949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hidden="1"/>
          <p:cNvSpPr>
            <a:spLocks noGrp="1"/>
          </p:cNvSpPr>
          <p:nvPr>
            <p:ph type="title"/>
          </p:nvPr>
        </p:nvSpPr>
        <p:spPr/>
        <p:txBody>
          <a:bodyPr/>
          <a:lstStyle/>
          <a:p>
            <a:pPr eaLnBrk="1" hangingPunct="1"/>
            <a:endParaRPr lang="en-US" altLang="en-US"/>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0"/>
            <a:ext cx="1195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51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23D95FB-FDDA-F2B1-DFF4-8DAD97A8F53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FDA8C00D-1703-6388-3ECC-EAEE4421ECE9}"/>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FEECC007-2F0C-21E9-28C0-AEEAA72FDBF9}"/>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79259CAB-8188-B868-FB61-DAE0B0EDF446}"/>
              </a:ext>
            </a:extLst>
          </p:cNvPr>
          <p:cNvGraphicFramePr>
            <a:graphicFrameLocks noChangeAspect="1"/>
          </p:cNvGraphicFramePr>
          <p:nvPr>
            <p:extLst>
              <p:ext uri="{D42A27DB-BD31-4B8C-83A1-F6EECF244321}">
                <p14:modId xmlns:p14="http://schemas.microsoft.com/office/powerpoint/2010/main" val="3197488147"/>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name="Bitmap Image" r:id="rId2" imgW="1722240" imgH="1356480" progId="Paint.Picture">
                  <p:embed/>
                </p:oleObj>
              </mc:Choice>
              <mc:Fallback>
                <p:oleObj name="Bitmap Image" r:id="rId2" imgW="1722240" imgH="1356480" progId="Paint.Picture">
                  <p:embed/>
                  <p:pic>
                    <p:nvPicPr>
                      <p:cNvPr id="14" name="Object 13">
                        <a:extLst>
                          <a:ext uri="{FF2B5EF4-FFF2-40B4-BE49-F238E27FC236}">
                            <a16:creationId xmlns:a16="http://schemas.microsoft.com/office/drawing/2014/main" id="{3E76C56A-1BA6-865C-2E51-0E8C48E62F53}"/>
                          </a:ext>
                        </a:extLst>
                      </p:cNvPr>
                      <p:cNvPicPr/>
                      <p:nvPr/>
                    </p:nvPicPr>
                    <p:blipFill>
                      <a:blip r:embed="rId3"/>
                      <a:stretch>
                        <a:fillRect/>
                      </a:stretch>
                    </p:blipFill>
                    <p:spPr>
                      <a:xfrm>
                        <a:off x="10469563" y="225736"/>
                        <a:ext cx="1722437" cy="13557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D598EB7A-4875-0D29-0D04-72DF88C4D0F2}"/>
              </a:ext>
            </a:extLst>
          </p:cNvPr>
          <p:cNvSpPr txBox="1"/>
          <p:nvPr/>
        </p:nvSpPr>
        <p:spPr>
          <a:xfrm>
            <a:off x="3927750" y="765853"/>
            <a:ext cx="1059906"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0D079C2-822F-65DE-A276-8402EA5B32F4}"/>
              </a:ext>
            </a:extLst>
          </p:cNvPr>
          <p:cNvSpPr txBox="1"/>
          <p:nvPr/>
        </p:nvSpPr>
        <p:spPr>
          <a:xfrm>
            <a:off x="2773802" y="2804609"/>
            <a:ext cx="8275198" cy="1938992"/>
          </a:xfrm>
          <a:prstGeom prst="rect">
            <a:avLst/>
          </a:prstGeom>
          <a:noFill/>
        </p:spPr>
        <p:txBody>
          <a:bodyPr wrap="square" rtlCol="0">
            <a:spAutoFit/>
          </a:bodyPr>
          <a:lstStyle/>
          <a:p>
            <a:pPr algn="ctr"/>
            <a:r>
              <a:rPr lang="en-US" sz="6000" b="1" dirty="0">
                <a:solidFill>
                  <a:srgbClr val="01B0F1"/>
                </a:solidFill>
                <a:latin typeface="Agency FB" panose="020B0503020202020204" pitchFamily="34" charset="0"/>
              </a:rPr>
              <a:t>CẤU </a:t>
            </a:r>
            <a:r>
              <a:rPr lang="en-US" sz="6000" b="1" dirty="0">
                <a:solidFill>
                  <a:srgbClr val="01B0F1"/>
                </a:solidFill>
                <a:latin typeface="Agency FB" panose="020B0503020202020204" pitchFamily="34" charset="0"/>
                <a:cs typeface="Times New Roman" panose="02020603050405020304" pitchFamily="18" charset="0"/>
              </a:rPr>
              <a:t>TẠO</a:t>
            </a:r>
            <a:r>
              <a:rPr lang="en-US" sz="6000" b="1" dirty="0">
                <a:solidFill>
                  <a:srgbClr val="01B0F1"/>
                </a:solidFill>
                <a:latin typeface="Agency FB" panose="020B0503020202020204" pitchFamily="34" charset="0"/>
              </a:rPr>
              <a:t> BẢNG TUẦN HOÀN CÁC NGUYÊN TỐ </a:t>
            </a:r>
            <a:r>
              <a:rPr lang="en-US" sz="6000" b="1" dirty="0" err="1">
                <a:solidFill>
                  <a:srgbClr val="01B0F1"/>
                </a:solidFill>
                <a:latin typeface="Agency FB" panose="020B0503020202020204" pitchFamily="34" charset="0"/>
              </a:rPr>
              <a:t>Hóa</a:t>
            </a:r>
            <a:r>
              <a:rPr lang="en-US" sz="6000" b="1" dirty="0">
                <a:solidFill>
                  <a:srgbClr val="01B0F1"/>
                </a:solidFill>
                <a:latin typeface="Agency FB" panose="020B0503020202020204" pitchFamily="34" charset="0"/>
              </a:rPr>
              <a:t> HỌC</a:t>
            </a:r>
            <a:endParaRPr lang="vi-VN" sz="6000" b="1" dirty="0">
              <a:solidFill>
                <a:srgbClr val="01B0F1"/>
              </a:solidFill>
            </a:endParaRPr>
          </a:p>
        </p:txBody>
      </p:sp>
    </p:spTree>
    <p:extLst>
      <p:ext uri="{BB962C8B-B14F-4D97-AF65-F5344CB8AC3E}">
        <p14:creationId xmlns:p14="http://schemas.microsoft.com/office/powerpoint/2010/main" val="300255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761538512"/>
              </p:ext>
            </p:extLst>
          </p:nvPr>
        </p:nvGraphicFramePr>
        <p:xfrm>
          <a:off x="33338" y="33338"/>
          <a:ext cx="12125325" cy="6791325"/>
        </p:xfrm>
        <a:graphic>
          <a:graphicData uri="http://schemas.openxmlformats.org/presentationml/2006/ole">
            <mc:AlternateContent xmlns:mc="http://schemas.openxmlformats.org/markup-compatibility/2006">
              <mc:Choice xmlns:v="urn:schemas-microsoft-com:vml" Requires="v">
                <p:oleObj name="Ảnh Bitmap" r:id="rId2" imgW="9182160" imgH="5784840" progId="Paint.Picture">
                  <p:embed/>
                </p:oleObj>
              </mc:Choice>
              <mc:Fallback>
                <p:oleObj name="Ảnh Bitmap" r:id="rId2" imgW="9182160" imgH="5784840" progId="Paint.Picture">
                  <p:embed/>
                  <p:pic>
                    <p:nvPicPr>
                      <p:cNvPr id="8" name="Object 7">
                        <a:extLst>
                          <a:ext uri="{FF2B5EF4-FFF2-40B4-BE49-F238E27FC236}">
                            <a16:creationId xmlns:a16="http://schemas.microsoft.com/office/drawing/2014/main" id="{6FA7D944-4686-5CCF-4F47-8FE476FF8C8B}"/>
                          </a:ext>
                        </a:extLst>
                      </p:cNvPr>
                      <p:cNvPicPr/>
                      <p:nvPr/>
                    </p:nvPicPr>
                    <p:blipFill>
                      <a:blip r:embed="rId3"/>
                      <a:stretch>
                        <a:fillRect/>
                      </a:stretch>
                    </p:blipFill>
                    <p:spPr>
                      <a:xfrm>
                        <a:off x="33338" y="33338"/>
                        <a:ext cx="12125325" cy="6791325"/>
                      </a:xfrm>
                      <a:prstGeom prst="rect">
                        <a:avLst/>
                      </a:prstGeom>
                    </p:spPr>
                  </p:pic>
                </p:oleObj>
              </mc:Fallback>
            </mc:AlternateContent>
          </a:graphicData>
        </a:graphic>
      </p:graphicFrame>
    </p:spTree>
    <p:extLst>
      <p:ext uri="{BB962C8B-B14F-4D97-AF65-F5344CB8AC3E}">
        <p14:creationId xmlns:p14="http://schemas.microsoft.com/office/powerpoint/2010/main" val="256360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627829" y="-544750"/>
            <a:ext cx="5120059" cy="2880033"/>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655144020"/>
              </p:ext>
            </p:extLst>
          </p:nvPr>
        </p:nvGraphicFramePr>
        <p:xfrm>
          <a:off x="5584622" y="0"/>
          <a:ext cx="6607378" cy="5803900"/>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0" name=""/>
                      <p:cNvPicPr/>
                      <p:nvPr/>
                    </p:nvPicPr>
                    <p:blipFill>
                      <a:blip r:embed="rId5"/>
                      <a:stretch>
                        <a:fillRect/>
                      </a:stretch>
                    </p:blipFill>
                    <p:spPr>
                      <a:xfrm>
                        <a:off x="5584622" y="0"/>
                        <a:ext cx="6607378" cy="58039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243192" y="2182103"/>
            <a:ext cx="5120059" cy="317009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(SGK – T25)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447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pPr eaLnBrk="1" hangingPunct="1">
              <a:buClr>
                <a:srgbClr val="000000"/>
              </a:buClr>
              <a:buSzPts val="1100"/>
            </a:pPr>
            <a:r>
              <a:rPr lang="en-US" altLang="en-US"/>
              <a:t>CẤU TẠO BẢNG TUẦN HOÀN</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4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6589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80C67C24-9334-CAFD-C92A-D9D99D1F23B1}"/>
              </a:ext>
            </a:extLst>
          </p:cNvPr>
          <p:cNvSpPr/>
          <p:nvPr/>
        </p:nvSpPr>
        <p:spPr>
          <a:xfrm>
            <a:off x="2651125" y="4994275"/>
            <a:ext cx="9327356" cy="1343025"/>
          </a:xfrm>
          <a:prstGeom prst="rect">
            <a:avLst/>
          </a:prstGeom>
          <a:solidFill>
            <a:srgbClr val="FDA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4.2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Oxygen?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D83848-4EAA-190C-C2AE-E99DBCD4248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8" name="Object 7">
            <a:extLst>
              <a:ext uri="{FF2B5EF4-FFF2-40B4-BE49-F238E27FC236}">
                <a16:creationId xmlns:a16="http://schemas.microsoft.com/office/drawing/2014/main" id="{B16DA09A-609E-828D-8F92-3AD2F668C1C1}"/>
              </a:ext>
            </a:extLst>
          </p:cNvPr>
          <p:cNvGraphicFramePr>
            <a:graphicFrameLocks noChangeAspect="1"/>
          </p:cNvGraphicFramePr>
          <p:nvPr>
            <p:extLst>
              <p:ext uri="{D42A27DB-BD31-4B8C-83A1-F6EECF244321}">
                <p14:modId xmlns:p14="http://schemas.microsoft.com/office/powerpoint/2010/main" val="3041075538"/>
              </p:ext>
            </p:extLst>
          </p:nvPr>
        </p:nvGraphicFramePr>
        <p:xfrm>
          <a:off x="234950" y="1624013"/>
          <a:ext cx="1624013" cy="2941637"/>
        </p:xfrm>
        <a:graphic>
          <a:graphicData uri="http://schemas.openxmlformats.org/presentationml/2006/ole">
            <mc:AlternateContent xmlns:mc="http://schemas.openxmlformats.org/markup-compatibility/2006">
              <mc:Choice xmlns:v="urn:schemas-microsoft-com:vml" Requires="v">
                <p:oleObj name="Bitmap Image" r:id="rId2" imgW="1623240" imgH="2941200" progId="Paint.Picture">
                  <p:embed/>
                </p:oleObj>
              </mc:Choice>
              <mc:Fallback>
                <p:oleObj name="Bitmap Image" r:id="rId2" imgW="1623240" imgH="2941200" progId="Paint.Picture">
                  <p:embed/>
                  <p:pic>
                    <p:nvPicPr>
                      <p:cNvPr id="5" name="Object 4">
                        <a:extLst>
                          <a:ext uri="{FF2B5EF4-FFF2-40B4-BE49-F238E27FC236}">
                            <a16:creationId xmlns:a16="http://schemas.microsoft.com/office/drawing/2014/main" id="{0108C2FA-B51C-7AA5-8AFA-7009100AF104}"/>
                          </a:ext>
                        </a:extLst>
                      </p:cNvPr>
                      <p:cNvPicPr/>
                      <p:nvPr/>
                    </p:nvPicPr>
                    <p:blipFill>
                      <a:blip r:embed="rId3"/>
                      <a:stretch>
                        <a:fillRect/>
                      </a:stretch>
                    </p:blipFill>
                    <p:spPr>
                      <a:xfrm>
                        <a:off x="234950" y="1624013"/>
                        <a:ext cx="1624013" cy="29416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A94A473-605B-8048-36CB-98EEE30C78BF}"/>
              </a:ext>
            </a:extLst>
          </p:cNvPr>
          <p:cNvGraphicFramePr>
            <a:graphicFrameLocks noChangeAspect="1"/>
          </p:cNvGraphicFramePr>
          <p:nvPr>
            <p:extLst>
              <p:ext uri="{D42A27DB-BD31-4B8C-83A1-F6EECF244321}">
                <p14:modId xmlns:p14="http://schemas.microsoft.com/office/powerpoint/2010/main" val="2761430693"/>
              </p:ext>
            </p:extLst>
          </p:nvPr>
        </p:nvGraphicFramePr>
        <p:xfrm>
          <a:off x="2381250" y="180975"/>
          <a:ext cx="9810749" cy="4648199"/>
        </p:xfrm>
        <a:graphic>
          <a:graphicData uri="http://schemas.openxmlformats.org/presentationml/2006/ole">
            <mc:AlternateContent xmlns:mc="http://schemas.openxmlformats.org/markup-compatibility/2006">
              <mc:Choice xmlns:v="urn:schemas-microsoft-com:vml" Requires="v">
                <p:oleObj name="Bitmap Image" r:id="rId4" imgW="5966640" imgH="2346840" progId="Paint.Picture">
                  <p:embed/>
                </p:oleObj>
              </mc:Choice>
              <mc:Fallback>
                <p:oleObj name="Bitmap Image" r:id="rId4" imgW="5966640" imgH="2346840" progId="Paint.Picture">
                  <p:embed/>
                  <p:pic>
                    <p:nvPicPr>
                      <p:cNvPr id="6" name="Object 5">
                        <a:extLst>
                          <a:ext uri="{FF2B5EF4-FFF2-40B4-BE49-F238E27FC236}">
                            <a16:creationId xmlns:a16="http://schemas.microsoft.com/office/drawing/2014/main" id="{DD5F328D-9870-453F-4A68-E2ABFB7510C4}"/>
                          </a:ext>
                        </a:extLst>
                      </p:cNvPr>
                      <p:cNvPicPr/>
                      <p:nvPr/>
                    </p:nvPicPr>
                    <p:blipFill>
                      <a:blip r:embed="rId5"/>
                      <a:stretch>
                        <a:fillRect/>
                      </a:stretch>
                    </p:blipFill>
                    <p:spPr>
                      <a:xfrm>
                        <a:off x="2381250" y="180975"/>
                        <a:ext cx="9810749" cy="4648199"/>
                      </a:xfrm>
                      <a:prstGeom prst="rect">
                        <a:avLst/>
                      </a:prstGeom>
                      <a:ln>
                        <a:noFill/>
                      </a:ln>
                    </p:spPr>
                  </p:pic>
                </p:oleObj>
              </mc:Fallback>
            </mc:AlternateContent>
          </a:graphicData>
        </a:graphic>
      </p:graphicFrame>
    </p:spTree>
    <p:extLst>
      <p:ext uri="{BB962C8B-B14F-4D97-AF65-F5344CB8AC3E}">
        <p14:creationId xmlns:p14="http://schemas.microsoft.com/office/powerpoint/2010/main" val="17878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F41B3B-8031-48E8-A741-77C38CECFA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A17F257-D159-4A28-B957-6D2772ECE78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447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3" name="Picture 2">
            <a:extLst>
              <a:ext uri="{FF2B5EF4-FFF2-40B4-BE49-F238E27FC236}">
                <a16:creationId xmlns:a16="http://schemas.microsoft.com/office/drawing/2014/main" id="{BF6740FD-4360-4F88-A48A-28404528ECD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493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8D038E-1B86-4ED0-BB89-556F727E7764}"/>
              </a:ext>
            </a:extLst>
          </p:cNvPr>
          <p:cNvSpPr>
            <a:spLocks noGrp="1"/>
          </p:cNvSpPr>
          <p:nvPr>
            <p:ph type="title"/>
          </p:nvPr>
        </p:nvSpPr>
        <p:spPr/>
        <p:txBody>
          <a:bodyPr/>
          <a:lstStyle/>
          <a:p>
            <a:pPr algn="ctr">
              <a:spcBef>
                <a:spcPts val="0"/>
              </a:spcBef>
              <a:spcAft>
                <a:spcPts val="0"/>
              </a:spcAft>
            </a:pPr>
            <a:r>
              <a:rPr lang="vi-VN" sz="4267">
                <a:solidFill>
                  <a:schemeClr val="accent3"/>
                </a:solidFill>
                <a:latin typeface="+mn-lt"/>
              </a:rPr>
              <a:t>VẬN DỤNG</a:t>
            </a:r>
            <a:endParaRPr lang="vi-VN" sz="4267" dirty="0">
              <a:solidFill>
                <a:schemeClr val="accent3"/>
              </a:solidFill>
              <a:latin typeface="+mn-lt"/>
            </a:endParaRPr>
          </a:p>
        </p:txBody>
      </p:sp>
      <p:pic>
        <p:nvPicPr>
          <p:cNvPr id="3" name="Picture 2">
            <a:extLst>
              <a:ext uri="{FF2B5EF4-FFF2-40B4-BE49-F238E27FC236}">
                <a16:creationId xmlns:a16="http://schemas.microsoft.com/office/drawing/2014/main" id="{354652BA-340E-4D93-96B8-55057D967D85}"/>
              </a:ext>
            </a:extLst>
          </p:cNvPr>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3E390D9-310D-5200-1EA4-007D867684B9}"/>
              </a:ext>
            </a:extLst>
          </p:cNvPr>
          <p:cNvSpPr/>
          <p:nvPr/>
        </p:nvSpPr>
        <p:spPr>
          <a:xfrm>
            <a:off x="4223208" y="1187777"/>
            <a:ext cx="6400800" cy="189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183A2599-B8D6-AA89-3DB5-CB62C2980B88}"/>
              </a:ext>
            </a:extLst>
          </p:cNvPr>
          <p:cNvSpPr/>
          <p:nvPr/>
        </p:nvSpPr>
        <p:spPr>
          <a:xfrm>
            <a:off x="4119514" y="1187777"/>
            <a:ext cx="6636470" cy="4854804"/>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 name="Object 4">
            <a:extLst>
              <a:ext uri="{FF2B5EF4-FFF2-40B4-BE49-F238E27FC236}">
                <a16:creationId xmlns:a16="http://schemas.microsoft.com/office/drawing/2014/main" id="{D43F01E3-DD4C-3DD3-DF50-8AF47161BC67}"/>
              </a:ext>
            </a:extLst>
          </p:cNvPr>
          <p:cNvGraphicFramePr>
            <a:graphicFrameLocks noChangeAspect="1"/>
          </p:cNvGraphicFramePr>
          <p:nvPr>
            <p:extLst>
              <p:ext uri="{D42A27DB-BD31-4B8C-83A1-F6EECF244321}">
                <p14:modId xmlns:p14="http://schemas.microsoft.com/office/powerpoint/2010/main" val="3328898006"/>
              </p:ext>
            </p:extLst>
          </p:nvPr>
        </p:nvGraphicFramePr>
        <p:xfrm>
          <a:off x="190500" y="372359"/>
          <a:ext cx="10669178" cy="5428366"/>
        </p:xfrm>
        <a:graphic>
          <a:graphicData uri="http://schemas.openxmlformats.org/presentationml/2006/ole">
            <mc:AlternateContent xmlns:mc="http://schemas.openxmlformats.org/markup-compatibility/2006">
              <mc:Choice xmlns:v="urn:schemas-microsoft-com:vml" Requires="v">
                <p:oleObj name="Bitmap Image" r:id="rId3" imgW="7132320" imgH="1539360" progId="Paint.Picture">
                  <p:embed/>
                </p:oleObj>
              </mc:Choice>
              <mc:Fallback>
                <p:oleObj name="Bitmap Image" r:id="rId3" imgW="7132320" imgH="1539360" progId="Paint.Picture">
                  <p:embed/>
                  <p:pic>
                    <p:nvPicPr>
                      <p:cNvPr id="0" name=""/>
                      <p:cNvPicPr/>
                      <p:nvPr/>
                    </p:nvPicPr>
                    <p:blipFill>
                      <a:blip r:embed="rId4"/>
                      <a:stretch>
                        <a:fillRect/>
                      </a:stretch>
                    </p:blipFill>
                    <p:spPr>
                      <a:xfrm>
                        <a:off x="190500" y="372359"/>
                        <a:ext cx="10669178" cy="5428366"/>
                      </a:xfrm>
                      <a:prstGeom prst="rect">
                        <a:avLst/>
                      </a:prstGeom>
                    </p:spPr>
                  </p:pic>
                </p:oleObj>
              </mc:Fallback>
            </mc:AlternateContent>
          </a:graphicData>
        </a:graphic>
      </p:graphicFrame>
    </p:spTree>
    <p:extLst>
      <p:ext uri="{BB962C8B-B14F-4D97-AF65-F5344CB8AC3E}">
        <p14:creationId xmlns:p14="http://schemas.microsoft.com/office/powerpoint/2010/main" val="3769000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28337-1BE2-4DE9-A866-F9D3A1BAC137}"/>
              </a:ext>
            </a:extLst>
          </p:cNvPr>
          <p:cNvSpPr>
            <a:spLocks noGrp="1"/>
          </p:cNvSpPr>
          <p:nvPr>
            <p:ph type="title"/>
          </p:nvPr>
        </p:nvSpPr>
        <p:spPr/>
        <p:txBody>
          <a:bodyPr/>
          <a:lstStyle/>
          <a:p>
            <a:endParaRPr lang="en-US"/>
          </a:p>
        </p:txBody>
      </p:sp>
      <p:graphicFrame>
        <p:nvGraphicFramePr>
          <p:cNvPr id="4" name="Object 3">
            <a:extLst>
              <a:ext uri="{FF2B5EF4-FFF2-40B4-BE49-F238E27FC236}">
                <a16:creationId xmlns:a16="http://schemas.microsoft.com/office/drawing/2014/main" id="{2904A6AB-6B32-DA1F-2BAD-D4BFE70629E9}"/>
              </a:ext>
            </a:extLst>
          </p:cNvPr>
          <p:cNvGraphicFramePr>
            <a:graphicFrameLocks noChangeAspect="1"/>
          </p:cNvGraphicFramePr>
          <p:nvPr>
            <p:extLst>
              <p:ext uri="{D42A27DB-BD31-4B8C-83A1-F6EECF244321}">
                <p14:modId xmlns:p14="http://schemas.microsoft.com/office/powerpoint/2010/main" val="3815288273"/>
              </p:ext>
            </p:extLst>
          </p:nvPr>
        </p:nvGraphicFramePr>
        <p:xfrm>
          <a:off x="5223668" y="222250"/>
          <a:ext cx="1744663" cy="487363"/>
        </p:xfrm>
        <a:graphic>
          <a:graphicData uri="http://schemas.openxmlformats.org/presentationml/2006/ole">
            <mc:AlternateContent xmlns:mc="http://schemas.openxmlformats.org/markup-compatibility/2006">
              <mc:Choice xmlns:v="urn:schemas-microsoft-com:vml" Requires="v">
                <p:oleObj name="Bitmap Image" r:id="rId2" imgW="1744920" imgH="487800" progId="Paint.Picture">
                  <p:embed/>
                </p:oleObj>
              </mc:Choice>
              <mc:Fallback>
                <p:oleObj name="Bitmap Image" r:id="rId2" imgW="1744920" imgH="487800" progId="Paint.Picture">
                  <p:embed/>
                  <p:pic>
                    <p:nvPicPr>
                      <p:cNvPr id="4" name="Object 3">
                        <a:extLst>
                          <a:ext uri="{FF2B5EF4-FFF2-40B4-BE49-F238E27FC236}">
                            <a16:creationId xmlns:a16="http://schemas.microsoft.com/office/drawing/2014/main" id="{DEDA53A4-F488-E697-17FC-0117BA6EA171}"/>
                          </a:ext>
                        </a:extLst>
                      </p:cNvPr>
                      <p:cNvPicPr/>
                      <p:nvPr/>
                    </p:nvPicPr>
                    <p:blipFill>
                      <a:blip r:embed="rId3"/>
                      <a:stretch>
                        <a:fillRect/>
                      </a:stretch>
                    </p:blipFill>
                    <p:spPr>
                      <a:xfrm>
                        <a:off x="5223668" y="222250"/>
                        <a:ext cx="1744663" cy="487363"/>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72FA6E1B-D3BD-5480-C91A-847A07BB5530}"/>
              </a:ext>
            </a:extLst>
          </p:cNvPr>
          <p:cNvSpPr/>
          <p:nvPr/>
        </p:nvSpPr>
        <p:spPr>
          <a:xfrm>
            <a:off x="1" y="819151"/>
            <a:ext cx="12077698" cy="1893094"/>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oxygen có số </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 = 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hạt</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endParaRPr lang="vi-VN"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04C142F-331D-3CC6-71E1-8844DB7F89FA}"/>
              </a:ext>
            </a:extLst>
          </p:cNvPr>
          <p:cNvSpPr/>
          <p:nvPr/>
        </p:nvSpPr>
        <p:spPr>
          <a:xfrm>
            <a:off x="384968" y="2934892"/>
            <a:ext cx="5711032" cy="322778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342900" indent="-342900" algn="just">
              <a:buFont typeface="Wingdings" panose="05000000000000000000" pitchFamily="2" charset="2"/>
              <a:buChar char="ü"/>
            </a:pP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342900" indent="-342900" algn="just">
              <a:buFont typeface="Wingdings" panose="05000000000000000000" pitchFamily="2" charset="2"/>
              <a:buChar char="ü"/>
            </a:pP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7" name="Rectangle: Rounded Corners 6">
            <a:extLst>
              <a:ext uri="{FF2B5EF4-FFF2-40B4-BE49-F238E27FC236}">
                <a16:creationId xmlns:a16="http://schemas.microsoft.com/office/drawing/2014/main" id="{EAFE6D45-690E-E006-E2A5-A6A94917E63A}"/>
              </a:ext>
            </a:extLst>
          </p:cNvPr>
          <p:cNvSpPr/>
          <p:nvPr/>
        </p:nvSpPr>
        <p:spPr>
          <a:xfrm>
            <a:off x="6629400" y="2939653"/>
            <a:ext cx="5448299" cy="307062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342900" indent="-342900" algn="just">
              <a:buFont typeface="Wingdings" panose="05000000000000000000" pitchFamily="2" charset="2"/>
              <a:buChar char="ü"/>
            </a:pP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342900" indent="-342900" algn="just">
              <a:buFont typeface="Wingdings" panose="05000000000000000000" pitchFamily="2" charset="2"/>
              <a:buChar char="ü"/>
            </a:pP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342900" indent="-342900" algn="just">
              <a:buFont typeface="Wingdings" panose="05000000000000000000" pitchFamily="2" charset="2"/>
              <a:buChar char="ü"/>
            </a:pP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Tree>
    <p:extLst>
      <p:ext uri="{BB962C8B-B14F-4D97-AF65-F5344CB8AC3E}">
        <p14:creationId xmlns:p14="http://schemas.microsoft.com/office/powerpoint/2010/main" val="4172891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C85D27EA-29BA-27A8-2655-A6723A570552}"/>
              </a:ext>
            </a:extLst>
          </p:cNvPr>
          <p:cNvGraphicFramePr>
            <a:graphicFrameLocks noChangeAspect="1"/>
          </p:cNvGraphicFramePr>
          <p:nvPr>
            <p:extLst>
              <p:ext uri="{D42A27DB-BD31-4B8C-83A1-F6EECF244321}">
                <p14:modId xmlns:p14="http://schemas.microsoft.com/office/powerpoint/2010/main" val="3537201839"/>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name="Bitmap Image" r:id="rId2" imgW="1516320" imgH="2651760" progId="Paint.Picture">
                  <p:embed/>
                </p:oleObj>
              </mc:Choice>
              <mc:Fallback>
                <p:oleObj name="Bitmap Image" r:id="rId2" imgW="1516320" imgH="2651760" progId="Paint.Picture">
                  <p:embed/>
                  <p:pic>
                    <p:nvPicPr>
                      <p:cNvPr id="5" name="Object 4">
                        <a:extLst>
                          <a:ext uri="{FF2B5EF4-FFF2-40B4-BE49-F238E27FC236}">
                            <a16:creationId xmlns:a16="http://schemas.microsoft.com/office/drawing/2014/main" id="{B1C0DA6B-5127-20F4-A6CE-24CD67429014}"/>
                          </a:ext>
                        </a:extLst>
                      </p:cNvPr>
                      <p:cNvPicPr/>
                      <p:nvPr/>
                    </p:nvPicPr>
                    <p:blipFill>
                      <a:blip r:embed="rId3"/>
                      <a:stretch>
                        <a:fillRect/>
                      </a:stretch>
                    </p:blipFill>
                    <p:spPr>
                      <a:xfrm>
                        <a:off x="222250" y="2103437"/>
                        <a:ext cx="1516063" cy="2651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2366565621"/>
              </p:ext>
            </p:extLst>
          </p:nvPr>
        </p:nvGraphicFramePr>
        <p:xfrm>
          <a:off x="2286000" y="-2"/>
          <a:ext cx="9906000" cy="6858001"/>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6" name="Object 5">
                        <a:extLst>
                          <a:ext uri="{FF2B5EF4-FFF2-40B4-BE49-F238E27FC236}">
                            <a16:creationId xmlns:a16="http://schemas.microsoft.com/office/drawing/2014/main" id="{66021C3F-8E65-7A30-3F5E-D5FEEC3F6807}"/>
                          </a:ext>
                        </a:extLst>
                      </p:cNvPr>
                      <p:cNvPicPr/>
                      <p:nvPr/>
                    </p:nvPicPr>
                    <p:blipFill>
                      <a:blip r:embed="rId5"/>
                      <a:stretch>
                        <a:fillRect/>
                      </a:stretch>
                    </p:blipFill>
                    <p:spPr>
                      <a:xfrm>
                        <a:off x="2286000" y="-2"/>
                        <a:ext cx="9906000" cy="6858001"/>
                      </a:xfrm>
                      <a:prstGeom prst="rect">
                        <a:avLst/>
                      </a:prstGeom>
                    </p:spPr>
                  </p:pic>
                </p:oleObj>
              </mc:Fallback>
            </mc:AlternateContent>
          </a:graphicData>
        </a:graphic>
      </p:graphicFrame>
    </p:spTree>
    <p:extLst>
      <p:ext uri="{BB962C8B-B14F-4D97-AF65-F5344CB8AC3E}">
        <p14:creationId xmlns:p14="http://schemas.microsoft.com/office/powerpoint/2010/main" val="3311501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030FBB4-3737-B7E2-8ED6-67D344A06E4C}"/>
              </a:ext>
            </a:extLst>
          </p:cNvPr>
          <p:cNvSpPr/>
          <p:nvPr/>
        </p:nvSpPr>
        <p:spPr>
          <a:xfrm>
            <a:off x="-856035" y="2227634"/>
            <a:ext cx="5272391" cy="4630366"/>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5FEC1539-A6E6-8859-C78C-85EF1770492C}"/>
              </a:ext>
            </a:extLst>
          </p:cNvPr>
          <p:cNvGraphicFramePr>
            <a:graphicFrameLocks noChangeAspect="1"/>
          </p:cNvGraphicFramePr>
          <p:nvPr>
            <p:extLst>
              <p:ext uri="{D42A27DB-BD31-4B8C-83A1-F6EECF244321}">
                <p14:modId xmlns:p14="http://schemas.microsoft.com/office/powerpoint/2010/main" val="1469736121"/>
              </p:ext>
            </p:extLst>
          </p:nvPr>
        </p:nvGraphicFramePr>
        <p:xfrm>
          <a:off x="-64515" y="498474"/>
          <a:ext cx="1844675" cy="2201863"/>
        </p:xfrm>
        <a:graphic>
          <a:graphicData uri="http://schemas.openxmlformats.org/presentationml/2006/ole">
            <mc:AlternateContent xmlns:mc="http://schemas.openxmlformats.org/markup-compatibility/2006">
              <mc:Choice xmlns:v="urn:schemas-microsoft-com:vml" Requires="v">
                <p:oleObj name="Bitmap Image" r:id="rId2" imgW="1843920" imgH="2202120" progId="Paint.Picture">
                  <p:embed/>
                </p:oleObj>
              </mc:Choice>
              <mc:Fallback>
                <p:oleObj name="Bitmap Image" r:id="rId2" imgW="1843920" imgH="2202120" progId="Paint.Picture">
                  <p:embed/>
                  <p:pic>
                    <p:nvPicPr>
                      <p:cNvPr id="6" name="Object 5">
                        <a:extLst>
                          <a:ext uri="{FF2B5EF4-FFF2-40B4-BE49-F238E27FC236}">
                            <a16:creationId xmlns:a16="http://schemas.microsoft.com/office/drawing/2014/main" id="{A84C305C-CC2C-39CF-A0B0-3F6E37C8C30B}"/>
                          </a:ext>
                        </a:extLst>
                      </p:cNvPr>
                      <p:cNvPicPr/>
                      <p:nvPr/>
                    </p:nvPicPr>
                    <p:blipFill>
                      <a:blip r:embed="rId3"/>
                      <a:stretch>
                        <a:fillRect/>
                      </a:stretch>
                    </p:blipFill>
                    <p:spPr>
                      <a:xfrm>
                        <a:off x="-64515" y="498474"/>
                        <a:ext cx="1844675" cy="22018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36723D2-E7DD-3CCF-0B37-923B313D93CB}"/>
              </a:ext>
            </a:extLst>
          </p:cNvPr>
          <p:cNvGraphicFramePr>
            <a:graphicFrameLocks noChangeAspect="1"/>
          </p:cNvGraphicFramePr>
          <p:nvPr>
            <p:extLst>
              <p:ext uri="{D42A27DB-BD31-4B8C-83A1-F6EECF244321}">
                <p14:modId xmlns:p14="http://schemas.microsoft.com/office/powerpoint/2010/main" val="3596804366"/>
              </p:ext>
            </p:extLst>
          </p:nvPr>
        </p:nvGraphicFramePr>
        <p:xfrm>
          <a:off x="1981072" y="133351"/>
          <a:ext cx="9629903" cy="5457824"/>
        </p:xfrm>
        <a:graphic>
          <a:graphicData uri="http://schemas.openxmlformats.org/presentationml/2006/ole">
            <mc:AlternateContent xmlns:mc="http://schemas.openxmlformats.org/markup-compatibility/2006">
              <mc:Choice xmlns:v="urn:schemas-microsoft-com:vml" Requires="v">
                <p:oleObj name="Bitmap Image" r:id="rId4" imgW="7803000" imgH="2141280" progId="Paint.Picture">
                  <p:embed/>
                </p:oleObj>
              </mc:Choice>
              <mc:Fallback>
                <p:oleObj name="Bitmap Image" r:id="rId4" imgW="7803000" imgH="2141280" progId="Paint.Picture">
                  <p:embed/>
                  <p:pic>
                    <p:nvPicPr>
                      <p:cNvPr id="7" name="Object 6">
                        <a:extLst>
                          <a:ext uri="{FF2B5EF4-FFF2-40B4-BE49-F238E27FC236}">
                            <a16:creationId xmlns:a16="http://schemas.microsoft.com/office/drawing/2014/main" id="{B115DE69-C3E2-DA85-3C66-54BAC386AAC4}"/>
                          </a:ext>
                        </a:extLst>
                      </p:cNvPr>
                      <p:cNvPicPr/>
                      <p:nvPr/>
                    </p:nvPicPr>
                    <p:blipFill>
                      <a:blip r:embed="rId5"/>
                      <a:stretch>
                        <a:fillRect/>
                      </a:stretch>
                    </p:blipFill>
                    <p:spPr>
                      <a:xfrm>
                        <a:off x="1981072" y="133351"/>
                        <a:ext cx="9629903" cy="5457824"/>
                      </a:xfrm>
                      <a:prstGeom prst="rect">
                        <a:avLst/>
                      </a:prstGeom>
                    </p:spPr>
                  </p:pic>
                </p:oleObj>
              </mc:Fallback>
            </mc:AlternateContent>
          </a:graphicData>
        </a:graphic>
      </p:graphicFrame>
    </p:spTree>
    <p:extLst>
      <p:ext uri="{BB962C8B-B14F-4D97-AF65-F5344CB8AC3E}">
        <p14:creationId xmlns:p14="http://schemas.microsoft.com/office/powerpoint/2010/main" val="380768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A4FD93-62DA-4CB4-BC5D-B3A0A7876E3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9D7DA4-5C15-44C2-A25A-9A120D81DA00}"/>
              </a:ext>
            </a:extLst>
          </p:cNvPr>
          <p:cNvPicPr/>
          <p:nvPr/>
        </p:nvPicPr>
        <p:blipFill>
          <a:blip r:embed="rId2"/>
          <a:stretch>
            <a:fillRect/>
          </a:stretch>
        </p:blipFill>
        <p:spPr>
          <a:xfrm>
            <a:off x="0" y="0"/>
            <a:ext cx="12192000" cy="6858000"/>
          </a:xfrm>
          <a:prstGeom prst="rect">
            <a:avLst/>
          </a:prstGeom>
        </p:spPr>
      </p:pic>
      <p:sp>
        <p:nvSpPr>
          <p:cNvPr id="4" name="TextBox 3"/>
          <p:cNvSpPr txBox="1"/>
          <p:nvPr/>
        </p:nvSpPr>
        <p:spPr>
          <a:xfrm>
            <a:off x="2804160" y="5303520"/>
            <a:ext cx="8371840"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7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sẽ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3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0056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1"/>
            <a:ext cx="12182231" cy="6715125"/>
          </a:xfrm>
          <a:prstGeom prst="rect">
            <a:avLst/>
          </a:prstGeom>
        </p:spPr>
      </p:pic>
    </p:spTree>
    <p:extLst>
      <p:ext uri="{BB962C8B-B14F-4D97-AF65-F5344CB8AC3E}">
        <p14:creationId xmlns:p14="http://schemas.microsoft.com/office/powerpoint/2010/main" val="1829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hidden="1"/>
          <p:cNvSpPr>
            <a:spLocks noGrp="1"/>
          </p:cNvSpPr>
          <p:nvPr>
            <p:ph type="title"/>
          </p:nvPr>
        </p:nvSpPr>
        <p:spPr/>
        <p:txBody>
          <a:bodyPr/>
          <a:lstStyle/>
          <a:p>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2072640"/>
            <a:ext cx="5892800" cy="4785360"/>
          </a:xfrm>
          <a:prstGeom prst="rect">
            <a:avLst/>
          </a:prstGeom>
        </p:spPr>
      </p:pic>
      <p:sp>
        <p:nvSpPr>
          <p:cNvPr id="7" name="Rectangle 1"/>
          <p:cNvSpPr>
            <a:spLocks noChangeArrowheads="1"/>
          </p:cNvSpPr>
          <p:nvPr/>
        </p:nvSpPr>
        <p:spPr bwMode="auto">
          <a:xfrm rot="10800000" flipV="1">
            <a:off x="705166" y="2025908"/>
            <a:ext cx="559403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1 gồm 2 nguyên tố là H và He. Nguyên tử của các nguyên tố này có 1 lớp electron. Điện tích hạt nhân tăng từ H là +1 đến He là +2 (hình 3.2).</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90" y="507735"/>
            <a:ext cx="11846450" cy="1422665"/>
          </a:xfrm>
          <a:prstGeom prst="rect">
            <a:avLst/>
          </a:prstGeom>
        </p:spPr>
      </p:pic>
    </p:spTree>
    <p:extLst>
      <p:ext uri="{BB962C8B-B14F-4D97-AF65-F5344CB8AC3E}">
        <p14:creationId xmlns:p14="http://schemas.microsoft.com/office/powerpoint/2010/main" val="1163721616"/>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126"/>
            <a:ext cx="12192000" cy="1376247"/>
          </a:xfrm>
          <a:prstGeom prst="rect">
            <a:avLst/>
          </a:prstGeom>
        </p:spPr>
      </p:pic>
      <p:sp>
        <p:nvSpPr>
          <p:cNvPr id="5" name="Rectangle 1"/>
          <p:cNvSpPr>
            <a:spLocks noChangeArrowheads="1"/>
          </p:cNvSpPr>
          <p:nvPr/>
        </p:nvSpPr>
        <p:spPr bwMode="auto">
          <a:xfrm rot="10800000" flipV="1">
            <a:off x="278446" y="2092093"/>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2 gồm 8 nguyên tố từ Li đến Ne. Nguyên tử của các nguyên tố này có 2 lớp electron. Điện tích hạt nhân tăng dần từ Li là +3 đến Ne là +10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3.3)</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560" y="2187861"/>
            <a:ext cx="5608320" cy="3963267"/>
          </a:xfrm>
          <a:prstGeom prst="rect">
            <a:avLst/>
          </a:prstGeom>
        </p:spPr>
      </p:pic>
      <p:sp>
        <p:nvSpPr>
          <p:cNvPr id="7" name="TextBox 6"/>
          <p:cNvSpPr txBox="1"/>
          <p:nvPr/>
        </p:nvSpPr>
        <p:spPr>
          <a:xfrm>
            <a:off x="6644640" y="6277855"/>
            <a:ext cx="4937760" cy="369332"/>
          </a:xfrm>
          <a:prstGeom prst="rect">
            <a:avLst/>
          </a:prstGeom>
          <a:noFill/>
        </p:spPr>
        <p:txBody>
          <a:bodyPr wrap="square" rtlCol="0">
            <a:spAutoFit/>
          </a:bodyPr>
          <a:lstStyle/>
          <a:p>
            <a:endParaRPr lang="en-US"/>
          </a:p>
        </p:txBody>
      </p:sp>
      <p:sp>
        <p:nvSpPr>
          <p:cNvPr id="8" name="Rectangle 7"/>
          <p:cNvSpPr/>
          <p:nvPr/>
        </p:nvSpPr>
        <p:spPr>
          <a:xfrm>
            <a:off x="6949440" y="5669280"/>
            <a:ext cx="4917440" cy="97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Hình 3.3. Mô hình cấu tạo nguyên tử Lithium và Neon</a:t>
            </a:r>
          </a:p>
          <a:p>
            <a:pPr algn="ctr"/>
            <a:endParaRPr lang="en-US"/>
          </a:p>
        </p:txBody>
      </p:sp>
    </p:spTree>
    <p:extLst>
      <p:ext uri="{BB962C8B-B14F-4D97-AF65-F5344CB8AC3E}">
        <p14:creationId xmlns:p14="http://schemas.microsoft.com/office/powerpoint/2010/main" val="3218193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787" y="2025908"/>
            <a:ext cx="6407213" cy="4679692"/>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12192000" cy="1574482"/>
          </a:xfrm>
          <a:prstGeom prst="rect">
            <a:avLst/>
          </a:prstGeom>
        </p:spPr>
      </p:pic>
      <p:sp>
        <p:nvSpPr>
          <p:cNvPr id="4" name="Rectangle 1"/>
          <p:cNvSpPr>
            <a:spLocks noChangeArrowheads="1"/>
          </p:cNvSpPr>
          <p:nvPr/>
        </p:nvSpPr>
        <p:spPr bwMode="auto">
          <a:xfrm rot="10800000" flipV="1">
            <a:off x="258126" y="2025908"/>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3 gồm 8 nguyên tố từ Na đến Ar. Nguyên tử của các nguyên tố này có 3 lớp electron. Điện tích hạt nhân tăng dần từ Na là +11 đến Ar là +18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3.4)</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335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40739C3-659A-F5D6-02A3-BB6387AC1543}"/>
              </a:ext>
            </a:extLst>
          </p:cNvPr>
          <p:cNvGraphicFramePr>
            <a:graphicFrameLocks noChangeAspect="1"/>
          </p:cNvGraphicFramePr>
          <p:nvPr/>
        </p:nvGraphicFramePr>
        <p:xfrm>
          <a:off x="2286000" y="5222631"/>
          <a:ext cx="9905999" cy="1404414"/>
        </p:xfrm>
        <a:graphic>
          <a:graphicData uri="http://schemas.openxmlformats.org/presentationml/2006/ole">
            <mc:AlternateContent xmlns:mc="http://schemas.openxmlformats.org/markup-compatibility/2006">
              <mc:Choice xmlns:v="urn:schemas-microsoft-com:vml" Requires="v">
                <p:oleObj name="Bitmap Image" r:id="rId2" imgW="6698160" imgH="1028880" progId="Paint.Picture">
                  <p:embed/>
                </p:oleObj>
              </mc:Choice>
              <mc:Fallback>
                <p:oleObj name="Bitmap Image" r:id="rId2" imgW="6698160" imgH="1028880" progId="Paint.Picture">
                  <p:embed/>
                  <p:pic>
                    <p:nvPicPr>
                      <p:cNvPr id="3" name="Object 2">
                        <a:extLst>
                          <a:ext uri="{FF2B5EF4-FFF2-40B4-BE49-F238E27FC236}">
                            <a16:creationId xmlns:a16="http://schemas.microsoft.com/office/drawing/2014/main" id="{F40739C3-659A-F5D6-02A3-BB6387AC1543}"/>
                          </a:ext>
                        </a:extLst>
                      </p:cNvPr>
                      <p:cNvPicPr/>
                      <p:nvPr/>
                    </p:nvPicPr>
                    <p:blipFill>
                      <a:blip r:embed="rId3"/>
                      <a:stretch>
                        <a:fillRect/>
                      </a:stretch>
                    </p:blipFill>
                    <p:spPr>
                      <a:xfrm>
                        <a:off x="2286000" y="5222631"/>
                        <a:ext cx="9905999" cy="140441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F3D7075-779B-7C8F-3315-80649A558CC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 name="Object 4">
            <a:extLst>
              <a:ext uri="{FF2B5EF4-FFF2-40B4-BE49-F238E27FC236}">
                <a16:creationId xmlns:a16="http://schemas.microsoft.com/office/drawing/2014/main" id="{9636F062-D0C4-2A87-2C71-65E72F2F0787}"/>
              </a:ext>
            </a:extLst>
          </p:cNvPr>
          <p:cNvGraphicFramePr>
            <a:graphicFrameLocks noChangeAspect="1"/>
          </p:cNvGraphicFramePr>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name="Bitmap Image" r:id="rId4" imgW="1516320" imgH="2651760" progId="Paint.Picture">
                  <p:embed/>
                </p:oleObj>
              </mc:Choice>
              <mc:Fallback>
                <p:oleObj name="Bitmap Image" r:id="rId4" imgW="1516320" imgH="2651760" progId="Paint.Picture">
                  <p:embed/>
                  <p:pic>
                    <p:nvPicPr>
                      <p:cNvPr id="5" name="Object 4">
                        <a:extLst>
                          <a:ext uri="{FF2B5EF4-FFF2-40B4-BE49-F238E27FC236}">
                            <a16:creationId xmlns:a16="http://schemas.microsoft.com/office/drawing/2014/main" id="{9636F062-D0C4-2A87-2C71-65E72F2F0787}"/>
                          </a:ext>
                        </a:extLst>
                      </p:cNvPr>
                      <p:cNvPicPr/>
                      <p:nvPr/>
                    </p:nvPicPr>
                    <p:blipFill>
                      <a:blip r:embed="rId5"/>
                      <a:stretch>
                        <a:fillRect/>
                      </a:stretch>
                    </p:blipFill>
                    <p:spPr>
                      <a:xfrm>
                        <a:off x="222250" y="2103437"/>
                        <a:ext cx="1516063" cy="2651125"/>
                      </a:xfrm>
                      <a:prstGeom prst="rect">
                        <a:avLst/>
                      </a:prstGeom>
                    </p:spPr>
                  </p:pic>
                </p:oleObj>
              </mc:Fallback>
            </mc:AlternateContent>
          </a:graphicData>
        </a:graphic>
      </p:graphicFrame>
      <p:grpSp>
        <p:nvGrpSpPr>
          <p:cNvPr id="57" name="Group 56">
            <a:extLst>
              <a:ext uri="{FF2B5EF4-FFF2-40B4-BE49-F238E27FC236}">
                <a16:creationId xmlns:a16="http://schemas.microsoft.com/office/drawing/2014/main" id="{464ADC73-AB5D-E618-91F6-20FA307E07E4}"/>
              </a:ext>
            </a:extLst>
          </p:cNvPr>
          <p:cNvGrpSpPr/>
          <p:nvPr/>
        </p:nvGrpSpPr>
        <p:grpSpPr>
          <a:xfrm>
            <a:off x="3094383" y="3789727"/>
            <a:ext cx="642320" cy="617388"/>
            <a:chOff x="2783298" y="643413"/>
            <a:chExt cx="642320" cy="617388"/>
          </a:xfrm>
        </p:grpSpPr>
        <p:sp>
          <p:nvSpPr>
            <p:cNvPr id="11" name="Oval 10">
              <a:extLst>
                <a:ext uri="{FF2B5EF4-FFF2-40B4-BE49-F238E27FC236}">
                  <a16:creationId xmlns:a16="http://schemas.microsoft.com/office/drawing/2014/main" id="{B966F9FD-B59E-9F74-73B6-BF47BE9A5740}"/>
                </a:ext>
              </a:extLst>
            </p:cNvPr>
            <p:cNvSpPr/>
            <p:nvPr/>
          </p:nvSpPr>
          <p:spPr>
            <a:xfrm>
              <a:off x="2783298"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A667FC6-2A5C-E296-321B-6A4E0A9CF27E}"/>
                </a:ext>
              </a:extLst>
            </p:cNvPr>
            <p:cNvSpPr/>
            <p:nvPr/>
          </p:nvSpPr>
          <p:spPr>
            <a:xfrm>
              <a:off x="2941163"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771238D5-CD41-CFF9-9FD8-EE7B4DE37010}"/>
                </a:ext>
              </a:extLst>
            </p:cNvPr>
            <p:cNvSpPr txBox="1"/>
            <p:nvPr/>
          </p:nvSpPr>
          <p:spPr>
            <a:xfrm>
              <a:off x="2883441" y="767441"/>
              <a:ext cx="417102" cy="369332"/>
            </a:xfrm>
            <a:prstGeom prst="rect">
              <a:avLst/>
            </a:prstGeom>
            <a:noFill/>
          </p:spPr>
          <p:txBody>
            <a:bodyPr wrap="none" rtlCol="0">
              <a:spAutoFit/>
            </a:bodyPr>
            <a:lstStyle/>
            <a:p>
              <a:r>
                <a:rPr lang="en-US" dirty="0"/>
                <a:t>+1</a:t>
              </a:r>
              <a:endParaRPr lang="vi-VN" dirty="0"/>
            </a:p>
          </p:txBody>
        </p:sp>
        <p:sp>
          <p:nvSpPr>
            <p:cNvPr id="13" name="Oval 12">
              <a:extLst>
                <a:ext uri="{FF2B5EF4-FFF2-40B4-BE49-F238E27FC236}">
                  <a16:creationId xmlns:a16="http://schemas.microsoft.com/office/drawing/2014/main" id="{7125A105-A222-6477-1E8A-E307085F6615}"/>
                </a:ext>
              </a:extLst>
            </p:cNvPr>
            <p:cNvSpPr/>
            <p:nvPr/>
          </p:nvSpPr>
          <p:spPr>
            <a:xfrm flipH="1" flipV="1">
              <a:off x="3317618"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8" name="Group 57">
            <a:extLst>
              <a:ext uri="{FF2B5EF4-FFF2-40B4-BE49-F238E27FC236}">
                <a16:creationId xmlns:a16="http://schemas.microsoft.com/office/drawing/2014/main" id="{2390D774-6927-7330-8112-185E45CDB67B}"/>
              </a:ext>
            </a:extLst>
          </p:cNvPr>
          <p:cNvGrpSpPr/>
          <p:nvPr/>
        </p:nvGrpSpPr>
        <p:grpSpPr>
          <a:xfrm>
            <a:off x="4194534" y="3789727"/>
            <a:ext cx="642320" cy="617388"/>
            <a:chOff x="3935692" y="643413"/>
            <a:chExt cx="642320" cy="617388"/>
          </a:xfrm>
        </p:grpSpPr>
        <p:sp>
          <p:nvSpPr>
            <p:cNvPr id="14" name="Oval 13">
              <a:extLst>
                <a:ext uri="{FF2B5EF4-FFF2-40B4-BE49-F238E27FC236}">
                  <a16:creationId xmlns:a16="http://schemas.microsoft.com/office/drawing/2014/main" id="{26185292-9A90-F81F-9DCA-18CA88016BC6}"/>
                </a:ext>
              </a:extLst>
            </p:cNvPr>
            <p:cNvSpPr/>
            <p:nvPr/>
          </p:nvSpPr>
          <p:spPr>
            <a:xfrm>
              <a:off x="3935692"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19FFC59F-9485-EB87-8CE5-CFA1C7A70968}"/>
                </a:ext>
              </a:extLst>
            </p:cNvPr>
            <p:cNvSpPr/>
            <p:nvPr/>
          </p:nvSpPr>
          <p:spPr>
            <a:xfrm>
              <a:off x="4093557"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CFAEF49-710C-6FE9-C47B-B49F060025E8}"/>
                </a:ext>
              </a:extLst>
            </p:cNvPr>
            <p:cNvSpPr txBox="1"/>
            <p:nvPr/>
          </p:nvSpPr>
          <p:spPr>
            <a:xfrm>
              <a:off x="4035835" y="767441"/>
              <a:ext cx="417102" cy="369332"/>
            </a:xfrm>
            <a:prstGeom prst="rect">
              <a:avLst/>
            </a:prstGeom>
            <a:noFill/>
          </p:spPr>
          <p:txBody>
            <a:bodyPr wrap="none" rtlCol="0">
              <a:spAutoFit/>
            </a:bodyPr>
            <a:lstStyle/>
            <a:p>
              <a:r>
                <a:rPr lang="en-US" dirty="0"/>
                <a:t>+2</a:t>
              </a:r>
              <a:endParaRPr lang="vi-VN" dirty="0"/>
            </a:p>
          </p:txBody>
        </p:sp>
        <p:sp>
          <p:nvSpPr>
            <p:cNvPr id="17" name="Oval 16">
              <a:extLst>
                <a:ext uri="{FF2B5EF4-FFF2-40B4-BE49-F238E27FC236}">
                  <a16:creationId xmlns:a16="http://schemas.microsoft.com/office/drawing/2014/main" id="{550C6246-AE4A-2782-B606-6A1BC0AC23D5}"/>
                </a:ext>
              </a:extLst>
            </p:cNvPr>
            <p:cNvSpPr/>
            <p:nvPr/>
          </p:nvSpPr>
          <p:spPr>
            <a:xfrm flipH="1" flipV="1">
              <a:off x="4470012"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Oval 21">
              <a:extLst>
                <a:ext uri="{FF2B5EF4-FFF2-40B4-BE49-F238E27FC236}">
                  <a16:creationId xmlns:a16="http://schemas.microsoft.com/office/drawing/2014/main" id="{BA8805E1-A5B2-CF24-AD8A-91A913EDF9AB}"/>
                </a:ext>
              </a:extLst>
            </p:cNvPr>
            <p:cNvSpPr/>
            <p:nvPr/>
          </p:nvSpPr>
          <p:spPr>
            <a:xfrm flipH="1" flipV="1">
              <a:off x="3966988" y="693278"/>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9" name="Group 58">
            <a:extLst>
              <a:ext uri="{FF2B5EF4-FFF2-40B4-BE49-F238E27FC236}">
                <a16:creationId xmlns:a16="http://schemas.microsoft.com/office/drawing/2014/main" id="{711792F4-A3B5-6E95-F15C-B304EA5339A7}"/>
              </a:ext>
            </a:extLst>
          </p:cNvPr>
          <p:cNvGrpSpPr/>
          <p:nvPr/>
        </p:nvGrpSpPr>
        <p:grpSpPr>
          <a:xfrm>
            <a:off x="5294685" y="3559014"/>
            <a:ext cx="1078814" cy="1078814"/>
            <a:chOff x="4902897" y="368617"/>
            <a:chExt cx="1078814" cy="1078814"/>
          </a:xfrm>
        </p:grpSpPr>
        <p:sp>
          <p:nvSpPr>
            <p:cNvPr id="23" name="Oval 22">
              <a:extLst>
                <a:ext uri="{FF2B5EF4-FFF2-40B4-BE49-F238E27FC236}">
                  <a16:creationId xmlns:a16="http://schemas.microsoft.com/office/drawing/2014/main" id="{A95C1077-30E9-2A67-1A43-58A1E5DB2BD5}"/>
                </a:ext>
              </a:extLst>
            </p:cNvPr>
            <p:cNvSpPr/>
            <p:nvPr/>
          </p:nvSpPr>
          <p:spPr>
            <a:xfrm>
              <a:off x="513743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5864BF92-8C66-4288-152D-96DB540749D2}"/>
                </a:ext>
              </a:extLst>
            </p:cNvPr>
            <p:cNvSpPr/>
            <p:nvPr/>
          </p:nvSpPr>
          <p:spPr>
            <a:xfrm>
              <a:off x="529530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415C7DE4-2DA6-E07D-20D7-D652EBCD6BF3}"/>
                </a:ext>
              </a:extLst>
            </p:cNvPr>
            <p:cNvSpPr txBox="1"/>
            <p:nvPr/>
          </p:nvSpPr>
          <p:spPr>
            <a:xfrm>
              <a:off x="5237579" y="733604"/>
              <a:ext cx="417102" cy="369332"/>
            </a:xfrm>
            <a:prstGeom prst="rect">
              <a:avLst/>
            </a:prstGeom>
            <a:noFill/>
          </p:spPr>
          <p:txBody>
            <a:bodyPr wrap="none" rtlCol="0">
              <a:spAutoFit/>
            </a:bodyPr>
            <a:lstStyle/>
            <a:p>
              <a:r>
                <a:rPr lang="en-US" dirty="0"/>
                <a:t>+3</a:t>
              </a:r>
              <a:endParaRPr lang="vi-VN" dirty="0"/>
            </a:p>
          </p:txBody>
        </p:sp>
        <p:sp>
          <p:nvSpPr>
            <p:cNvPr id="26" name="Oval 25">
              <a:extLst>
                <a:ext uri="{FF2B5EF4-FFF2-40B4-BE49-F238E27FC236}">
                  <a16:creationId xmlns:a16="http://schemas.microsoft.com/office/drawing/2014/main" id="{2E41F302-8938-7A3F-C142-9279C8EF3150}"/>
                </a:ext>
              </a:extLst>
            </p:cNvPr>
            <p:cNvSpPr/>
            <p:nvPr/>
          </p:nvSpPr>
          <p:spPr>
            <a:xfrm flipH="1" flipV="1">
              <a:off x="567175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Oval 26">
              <a:extLst>
                <a:ext uri="{FF2B5EF4-FFF2-40B4-BE49-F238E27FC236}">
                  <a16:creationId xmlns:a16="http://schemas.microsoft.com/office/drawing/2014/main" id="{9C6A3EB4-49EC-70A7-C9CC-E439C45B0769}"/>
                </a:ext>
              </a:extLst>
            </p:cNvPr>
            <p:cNvSpPr/>
            <p:nvPr/>
          </p:nvSpPr>
          <p:spPr>
            <a:xfrm>
              <a:off x="490289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005FA004-D3B0-4F04-4723-4771EC265787}"/>
                </a:ext>
              </a:extLst>
            </p:cNvPr>
            <p:cNvSpPr/>
            <p:nvPr/>
          </p:nvSpPr>
          <p:spPr>
            <a:xfrm flipH="1" flipV="1">
              <a:off x="571086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Oval 28">
              <a:extLst>
                <a:ext uri="{FF2B5EF4-FFF2-40B4-BE49-F238E27FC236}">
                  <a16:creationId xmlns:a16="http://schemas.microsoft.com/office/drawing/2014/main" id="{DC1C0606-222D-DD2B-6E3D-98F1D82510E5}"/>
                </a:ext>
              </a:extLst>
            </p:cNvPr>
            <p:cNvSpPr/>
            <p:nvPr/>
          </p:nvSpPr>
          <p:spPr>
            <a:xfrm flipH="1" flipV="1">
              <a:off x="5218554" y="62560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0" name="Group 59">
            <a:extLst>
              <a:ext uri="{FF2B5EF4-FFF2-40B4-BE49-F238E27FC236}">
                <a16:creationId xmlns:a16="http://schemas.microsoft.com/office/drawing/2014/main" id="{DB09DD10-D6DF-2EF8-FC2C-735766F33ADC}"/>
              </a:ext>
            </a:extLst>
          </p:cNvPr>
          <p:cNvGrpSpPr/>
          <p:nvPr/>
        </p:nvGrpSpPr>
        <p:grpSpPr>
          <a:xfrm>
            <a:off x="6831330" y="3559014"/>
            <a:ext cx="1078814" cy="1078814"/>
            <a:chOff x="6661067" y="368617"/>
            <a:chExt cx="1078814" cy="1078814"/>
          </a:xfrm>
        </p:grpSpPr>
        <p:sp>
          <p:nvSpPr>
            <p:cNvPr id="30" name="Oval 29">
              <a:extLst>
                <a:ext uri="{FF2B5EF4-FFF2-40B4-BE49-F238E27FC236}">
                  <a16:creationId xmlns:a16="http://schemas.microsoft.com/office/drawing/2014/main" id="{035B8C45-C7D9-7ED3-067E-97A462234290}"/>
                </a:ext>
              </a:extLst>
            </p:cNvPr>
            <p:cNvSpPr/>
            <p:nvPr/>
          </p:nvSpPr>
          <p:spPr>
            <a:xfrm>
              <a:off x="689560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949068CD-9448-F58C-3578-DF7A5F4F6651}"/>
                </a:ext>
              </a:extLst>
            </p:cNvPr>
            <p:cNvSpPr/>
            <p:nvPr/>
          </p:nvSpPr>
          <p:spPr>
            <a:xfrm>
              <a:off x="705347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5C5837B4-FED8-AE17-BFD9-361D19B73618}"/>
                </a:ext>
              </a:extLst>
            </p:cNvPr>
            <p:cNvSpPr txBox="1"/>
            <p:nvPr/>
          </p:nvSpPr>
          <p:spPr>
            <a:xfrm>
              <a:off x="6995749" y="733604"/>
              <a:ext cx="417102" cy="369332"/>
            </a:xfrm>
            <a:prstGeom prst="rect">
              <a:avLst/>
            </a:prstGeom>
            <a:noFill/>
          </p:spPr>
          <p:txBody>
            <a:bodyPr wrap="none" rtlCol="0">
              <a:spAutoFit/>
            </a:bodyPr>
            <a:lstStyle/>
            <a:p>
              <a:r>
                <a:rPr lang="en-US" dirty="0"/>
                <a:t>+4</a:t>
              </a:r>
              <a:endParaRPr lang="vi-VN" dirty="0"/>
            </a:p>
          </p:txBody>
        </p:sp>
        <p:sp>
          <p:nvSpPr>
            <p:cNvPr id="33" name="Oval 32">
              <a:extLst>
                <a:ext uri="{FF2B5EF4-FFF2-40B4-BE49-F238E27FC236}">
                  <a16:creationId xmlns:a16="http://schemas.microsoft.com/office/drawing/2014/main" id="{1E666586-6BC9-7DAB-B7F2-D4A17ACB740C}"/>
                </a:ext>
              </a:extLst>
            </p:cNvPr>
            <p:cNvSpPr/>
            <p:nvPr/>
          </p:nvSpPr>
          <p:spPr>
            <a:xfrm flipH="1" flipV="1">
              <a:off x="742992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Oval 33">
              <a:extLst>
                <a:ext uri="{FF2B5EF4-FFF2-40B4-BE49-F238E27FC236}">
                  <a16:creationId xmlns:a16="http://schemas.microsoft.com/office/drawing/2014/main" id="{598F3A2F-8D6E-F36E-6117-276C57F2E686}"/>
                </a:ext>
              </a:extLst>
            </p:cNvPr>
            <p:cNvSpPr/>
            <p:nvPr/>
          </p:nvSpPr>
          <p:spPr>
            <a:xfrm>
              <a:off x="666106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Oval 34">
              <a:extLst>
                <a:ext uri="{FF2B5EF4-FFF2-40B4-BE49-F238E27FC236}">
                  <a16:creationId xmlns:a16="http://schemas.microsoft.com/office/drawing/2014/main" id="{48969BC1-7A8B-D5A8-C27D-D27B6A2360AD}"/>
                </a:ext>
              </a:extLst>
            </p:cNvPr>
            <p:cNvSpPr/>
            <p:nvPr/>
          </p:nvSpPr>
          <p:spPr>
            <a:xfrm flipH="1" flipV="1">
              <a:off x="746903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6" name="Oval 35">
              <a:extLst>
                <a:ext uri="{FF2B5EF4-FFF2-40B4-BE49-F238E27FC236}">
                  <a16:creationId xmlns:a16="http://schemas.microsoft.com/office/drawing/2014/main" id="{84BB09A8-9112-090A-C462-34432519F6D0}"/>
                </a:ext>
              </a:extLst>
            </p:cNvPr>
            <p:cNvSpPr/>
            <p:nvPr/>
          </p:nvSpPr>
          <p:spPr>
            <a:xfrm flipH="1" flipV="1">
              <a:off x="6843483" y="44693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89C02CBD-A21B-7DB1-555F-F417A192B2E9}"/>
                </a:ext>
              </a:extLst>
            </p:cNvPr>
            <p:cNvSpPr/>
            <p:nvPr/>
          </p:nvSpPr>
          <p:spPr>
            <a:xfrm flipH="1" flipV="1">
              <a:off x="6861347" y="835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1" name="Group 60">
            <a:extLst>
              <a:ext uri="{FF2B5EF4-FFF2-40B4-BE49-F238E27FC236}">
                <a16:creationId xmlns:a16="http://schemas.microsoft.com/office/drawing/2014/main" id="{B77BDDF4-1435-3869-B57E-D688AF22B8E2}"/>
              </a:ext>
            </a:extLst>
          </p:cNvPr>
          <p:cNvGrpSpPr/>
          <p:nvPr/>
        </p:nvGrpSpPr>
        <p:grpSpPr>
          <a:xfrm>
            <a:off x="8367975" y="3559014"/>
            <a:ext cx="1078814" cy="1078814"/>
            <a:chOff x="8605069" y="422617"/>
            <a:chExt cx="1078814" cy="1078814"/>
          </a:xfrm>
        </p:grpSpPr>
        <p:sp>
          <p:nvSpPr>
            <p:cNvPr id="38" name="Oval 37">
              <a:extLst>
                <a:ext uri="{FF2B5EF4-FFF2-40B4-BE49-F238E27FC236}">
                  <a16:creationId xmlns:a16="http://schemas.microsoft.com/office/drawing/2014/main" id="{1621470B-797E-7D62-ECFF-C38182F4B365}"/>
                </a:ext>
              </a:extLst>
            </p:cNvPr>
            <p:cNvSpPr/>
            <p:nvPr/>
          </p:nvSpPr>
          <p:spPr>
            <a:xfrm>
              <a:off x="8839608" y="663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E8746ACB-3275-DB4F-E3F3-D2B671ABB246}"/>
                </a:ext>
              </a:extLst>
            </p:cNvPr>
            <p:cNvSpPr/>
            <p:nvPr/>
          </p:nvSpPr>
          <p:spPr>
            <a:xfrm>
              <a:off x="8997473" y="821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FD7CDDC2-8E9D-3A95-435E-3852B858688B}"/>
                </a:ext>
              </a:extLst>
            </p:cNvPr>
            <p:cNvSpPr txBox="1"/>
            <p:nvPr/>
          </p:nvSpPr>
          <p:spPr>
            <a:xfrm>
              <a:off x="8939751" y="787604"/>
              <a:ext cx="417102" cy="369332"/>
            </a:xfrm>
            <a:prstGeom prst="rect">
              <a:avLst/>
            </a:prstGeom>
            <a:noFill/>
          </p:spPr>
          <p:txBody>
            <a:bodyPr wrap="none" rtlCol="0">
              <a:spAutoFit/>
            </a:bodyPr>
            <a:lstStyle/>
            <a:p>
              <a:r>
                <a:rPr lang="en-US" dirty="0"/>
                <a:t>+5</a:t>
              </a:r>
              <a:endParaRPr lang="vi-VN" dirty="0"/>
            </a:p>
          </p:txBody>
        </p:sp>
        <p:sp>
          <p:nvSpPr>
            <p:cNvPr id="41" name="Oval 40">
              <a:extLst>
                <a:ext uri="{FF2B5EF4-FFF2-40B4-BE49-F238E27FC236}">
                  <a16:creationId xmlns:a16="http://schemas.microsoft.com/office/drawing/2014/main" id="{4837B69F-E51C-5CC7-5915-3F4E6CC22387}"/>
                </a:ext>
              </a:extLst>
            </p:cNvPr>
            <p:cNvSpPr/>
            <p:nvPr/>
          </p:nvSpPr>
          <p:spPr>
            <a:xfrm flipH="1" flipV="1">
              <a:off x="9373928" y="1069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Oval 41">
              <a:extLst>
                <a:ext uri="{FF2B5EF4-FFF2-40B4-BE49-F238E27FC236}">
                  <a16:creationId xmlns:a16="http://schemas.microsoft.com/office/drawing/2014/main" id="{72DE8FAB-E424-E9BA-5762-8336A71EABE4}"/>
                </a:ext>
              </a:extLst>
            </p:cNvPr>
            <p:cNvSpPr/>
            <p:nvPr/>
          </p:nvSpPr>
          <p:spPr>
            <a:xfrm>
              <a:off x="8605069" y="422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a:extLst>
                <a:ext uri="{FF2B5EF4-FFF2-40B4-BE49-F238E27FC236}">
                  <a16:creationId xmlns:a16="http://schemas.microsoft.com/office/drawing/2014/main" id="{F39A911A-7101-BCEF-F456-46C6ECDABE73}"/>
                </a:ext>
              </a:extLst>
            </p:cNvPr>
            <p:cNvSpPr/>
            <p:nvPr/>
          </p:nvSpPr>
          <p:spPr>
            <a:xfrm flipH="1" flipV="1">
              <a:off x="9413034" y="1342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Oval 43">
              <a:extLst>
                <a:ext uri="{FF2B5EF4-FFF2-40B4-BE49-F238E27FC236}">
                  <a16:creationId xmlns:a16="http://schemas.microsoft.com/office/drawing/2014/main" id="{D1E39DA8-A13E-4675-E958-49A60B216576}"/>
                </a:ext>
              </a:extLst>
            </p:cNvPr>
            <p:cNvSpPr/>
            <p:nvPr/>
          </p:nvSpPr>
          <p:spPr>
            <a:xfrm flipH="1" flipV="1">
              <a:off x="8758930" y="47329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Oval 44">
              <a:extLst>
                <a:ext uri="{FF2B5EF4-FFF2-40B4-BE49-F238E27FC236}">
                  <a16:creationId xmlns:a16="http://schemas.microsoft.com/office/drawing/2014/main" id="{0E2E3401-BE2F-CF69-F84F-DABA67C9A50F}"/>
                </a:ext>
              </a:extLst>
            </p:cNvPr>
            <p:cNvSpPr/>
            <p:nvPr/>
          </p:nvSpPr>
          <p:spPr>
            <a:xfrm flipH="1" flipV="1">
              <a:off x="8805349" y="889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Oval 45">
              <a:extLst>
                <a:ext uri="{FF2B5EF4-FFF2-40B4-BE49-F238E27FC236}">
                  <a16:creationId xmlns:a16="http://schemas.microsoft.com/office/drawing/2014/main" id="{736373C3-D7EC-8034-A268-FBA238F47332}"/>
                </a:ext>
              </a:extLst>
            </p:cNvPr>
            <p:cNvSpPr/>
            <p:nvPr/>
          </p:nvSpPr>
          <p:spPr>
            <a:xfrm flipH="1" flipV="1">
              <a:off x="9373928" y="451117"/>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2" name="Group 61">
            <a:extLst>
              <a:ext uri="{FF2B5EF4-FFF2-40B4-BE49-F238E27FC236}">
                <a16:creationId xmlns:a16="http://schemas.microsoft.com/office/drawing/2014/main" id="{FF077A93-AB0A-AB59-71C8-818D07329E16}"/>
              </a:ext>
            </a:extLst>
          </p:cNvPr>
          <p:cNvGrpSpPr/>
          <p:nvPr/>
        </p:nvGrpSpPr>
        <p:grpSpPr>
          <a:xfrm>
            <a:off x="9904618" y="3559014"/>
            <a:ext cx="1078814" cy="1078814"/>
            <a:chOff x="10385382" y="442780"/>
            <a:chExt cx="1078814" cy="1078814"/>
          </a:xfrm>
        </p:grpSpPr>
        <p:sp>
          <p:nvSpPr>
            <p:cNvPr id="47" name="Oval 46">
              <a:extLst>
                <a:ext uri="{FF2B5EF4-FFF2-40B4-BE49-F238E27FC236}">
                  <a16:creationId xmlns:a16="http://schemas.microsoft.com/office/drawing/2014/main" id="{B1576321-C2C5-637A-3D67-FA6FED89F765}"/>
                </a:ext>
              </a:extLst>
            </p:cNvPr>
            <p:cNvSpPr/>
            <p:nvPr/>
          </p:nvSpPr>
          <p:spPr>
            <a:xfrm>
              <a:off x="10619921" y="683739"/>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Oval 47">
              <a:extLst>
                <a:ext uri="{FF2B5EF4-FFF2-40B4-BE49-F238E27FC236}">
                  <a16:creationId xmlns:a16="http://schemas.microsoft.com/office/drawing/2014/main" id="{5827489E-F541-A452-7673-458C1361618D}"/>
                </a:ext>
              </a:extLst>
            </p:cNvPr>
            <p:cNvSpPr/>
            <p:nvPr/>
          </p:nvSpPr>
          <p:spPr>
            <a:xfrm>
              <a:off x="10777786" y="841604"/>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48">
              <a:extLst>
                <a:ext uri="{FF2B5EF4-FFF2-40B4-BE49-F238E27FC236}">
                  <a16:creationId xmlns:a16="http://schemas.microsoft.com/office/drawing/2014/main" id="{E6DD324F-ECFE-267F-2E22-B39094337C86}"/>
                </a:ext>
              </a:extLst>
            </p:cNvPr>
            <p:cNvSpPr txBox="1"/>
            <p:nvPr/>
          </p:nvSpPr>
          <p:spPr>
            <a:xfrm>
              <a:off x="10720064" y="807767"/>
              <a:ext cx="417102" cy="369332"/>
            </a:xfrm>
            <a:prstGeom prst="rect">
              <a:avLst/>
            </a:prstGeom>
            <a:noFill/>
          </p:spPr>
          <p:txBody>
            <a:bodyPr wrap="none" rtlCol="0">
              <a:spAutoFit/>
            </a:bodyPr>
            <a:lstStyle/>
            <a:p>
              <a:r>
                <a:rPr lang="en-US" dirty="0"/>
                <a:t>+6</a:t>
              </a:r>
              <a:endParaRPr lang="vi-VN" dirty="0"/>
            </a:p>
          </p:txBody>
        </p:sp>
        <p:sp>
          <p:nvSpPr>
            <p:cNvPr id="50" name="Oval 49">
              <a:extLst>
                <a:ext uri="{FF2B5EF4-FFF2-40B4-BE49-F238E27FC236}">
                  <a16:creationId xmlns:a16="http://schemas.microsoft.com/office/drawing/2014/main" id="{F8F1A4A2-ACF9-0051-D6F4-A61A36010CF5}"/>
                </a:ext>
              </a:extLst>
            </p:cNvPr>
            <p:cNvSpPr/>
            <p:nvPr/>
          </p:nvSpPr>
          <p:spPr>
            <a:xfrm flipH="1" flipV="1">
              <a:off x="11154241" y="1089262"/>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Oval 50">
              <a:extLst>
                <a:ext uri="{FF2B5EF4-FFF2-40B4-BE49-F238E27FC236}">
                  <a16:creationId xmlns:a16="http://schemas.microsoft.com/office/drawing/2014/main" id="{FB2DC14C-6B43-B196-822F-7BCDA213CF41}"/>
                </a:ext>
              </a:extLst>
            </p:cNvPr>
            <p:cNvSpPr/>
            <p:nvPr/>
          </p:nvSpPr>
          <p:spPr>
            <a:xfrm>
              <a:off x="10385382" y="442780"/>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Oval 51">
              <a:extLst>
                <a:ext uri="{FF2B5EF4-FFF2-40B4-BE49-F238E27FC236}">
                  <a16:creationId xmlns:a16="http://schemas.microsoft.com/office/drawing/2014/main" id="{CCE5304F-3DAC-842D-F6FD-89FB312B669A}"/>
                </a:ext>
              </a:extLst>
            </p:cNvPr>
            <p:cNvSpPr/>
            <p:nvPr/>
          </p:nvSpPr>
          <p:spPr>
            <a:xfrm flipH="1" flipV="1">
              <a:off x="11193347" y="136281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Oval 52">
              <a:extLst>
                <a:ext uri="{FF2B5EF4-FFF2-40B4-BE49-F238E27FC236}">
                  <a16:creationId xmlns:a16="http://schemas.microsoft.com/office/drawing/2014/main" id="{C6E3EC5F-D909-F3EF-AB19-85CA045EBFFD}"/>
                </a:ext>
              </a:extLst>
            </p:cNvPr>
            <p:cNvSpPr/>
            <p:nvPr/>
          </p:nvSpPr>
          <p:spPr>
            <a:xfrm flipH="1" flipV="1">
              <a:off x="10539243" y="49345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Oval 53">
              <a:extLst>
                <a:ext uri="{FF2B5EF4-FFF2-40B4-BE49-F238E27FC236}">
                  <a16:creationId xmlns:a16="http://schemas.microsoft.com/office/drawing/2014/main" id="{A23196B8-1072-1027-E62A-6662A061CFB0}"/>
                </a:ext>
              </a:extLst>
            </p:cNvPr>
            <p:cNvSpPr/>
            <p:nvPr/>
          </p:nvSpPr>
          <p:spPr>
            <a:xfrm flipH="1" flipV="1">
              <a:off x="10585662" y="90938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Oval 54">
              <a:extLst>
                <a:ext uri="{FF2B5EF4-FFF2-40B4-BE49-F238E27FC236}">
                  <a16:creationId xmlns:a16="http://schemas.microsoft.com/office/drawing/2014/main" id="{E4D97A4C-D0F4-A943-ED84-953A62B54958}"/>
                </a:ext>
              </a:extLst>
            </p:cNvPr>
            <p:cNvSpPr/>
            <p:nvPr/>
          </p:nvSpPr>
          <p:spPr>
            <a:xfrm flipH="1" flipV="1">
              <a:off x="11154241" y="47128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Oval 55">
              <a:extLst>
                <a:ext uri="{FF2B5EF4-FFF2-40B4-BE49-F238E27FC236}">
                  <a16:creationId xmlns:a16="http://schemas.microsoft.com/office/drawing/2014/main" id="{BF23E0A8-DF18-C351-5171-68CE25C0099F}"/>
                </a:ext>
              </a:extLst>
            </p:cNvPr>
            <p:cNvSpPr/>
            <p:nvPr/>
          </p:nvSpPr>
          <p:spPr>
            <a:xfrm flipH="1" flipV="1">
              <a:off x="10647243" y="141157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aphicFrame>
        <p:nvGraphicFramePr>
          <p:cNvPr id="64" name="Object 63">
            <a:extLst>
              <a:ext uri="{FF2B5EF4-FFF2-40B4-BE49-F238E27FC236}">
                <a16:creationId xmlns:a16="http://schemas.microsoft.com/office/drawing/2014/main" id="{9AAEDC05-7489-71EC-FAAF-72F4DF22959A}"/>
              </a:ext>
            </a:extLst>
          </p:cNvPr>
          <p:cNvGraphicFramePr>
            <a:graphicFrameLocks noChangeAspect="1"/>
          </p:cNvGraphicFramePr>
          <p:nvPr/>
        </p:nvGraphicFramePr>
        <p:xfrm>
          <a:off x="2286001" y="142875"/>
          <a:ext cx="9906000" cy="2616705"/>
        </p:xfrm>
        <a:graphic>
          <a:graphicData uri="http://schemas.openxmlformats.org/presentationml/2006/ole">
            <mc:AlternateContent xmlns:mc="http://schemas.openxmlformats.org/markup-compatibility/2006">
              <mc:Choice xmlns:v="urn:schemas-microsoft-com:vml" Requires="v">
                <p:oleObj name="Bitmap Image" r:id="rId6" imgW="7079040" imgH="2209680" progId="Paint.Picture">
                  <p:embed/>
                </p:oleObj>
              </mc:Choice>
              <mc:Fallback>
                <p:oleObj name="Bitmap Image" r:id="rId6" imgW="7079040" imgH="2209680" progId="Paint.Picture">
                  <p:embed/>
                  <p:pic>
                    <p:nvPicPr>
                      <p:cNvPr id="64" name="Object 63">
                        <a:extLst>
                          <a:ext uri="{FF2B5EF4-FFF2-40B4-BE49-F238E27FC236}">
                            <a16:creationId xmlns:a16="http://schemas.microsoft.com/office/drawing/2014/main" id="{9AAEDC05-7489-71EC-FAAF-72F4DF22959A}"/>
                          </a:ext>
                        </a:extLst>
                      </p:cNvPr>
                      <p:cNvPicPr/>
                      <p:nvPr/>
                    </p:nvPicPr>
                    <p:blipFill>
                      <a:blip r:embed="rId7"/>
                      <a:stretch>
                        <a:fillRect/>
                      </a:stretch>
                    </p:blipFill>
                    <p:spPr>
                      <a:xfrm>
                        <a:off x="2286001" y="142875"/>
                        <a:ext cx="9906000" cy="2616705"/>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A3E6006B-595C-C660-A0D1-1EBFAF68B123}"/>
              </a:ext>
            </a:extLst>
          </p:cNvPr>
          <p:cNvSpPr txBox="1"/>
          <p:nvPr/>
        </p:nvSpPr>
        <p:spPr>
          <a:xfrm>
            <a:off x="3194526" y="4587048"/>
            <a:ext cx="328936" cy="369332"/>
          </a:xfrm>
          <a:prstGeom prst="rect">
            <a:avLst/>
          </a:prstGeom>
          <a:noFill/>
        </p:spPr>
        <p:txBody>
          <a:bodyPr wrap="none" rtlCol="0">
            <a:spAutoFit/>
          </a:bodyPr>
          <a:lstStyle/>
          <a:p>
            <a:r>
              <a:rPr lang="en-US" dirty="0"/>
              <a:t>H</a:t>
            </a:r>
            <a:endParaRPr lang="vi-VN" dirty="0"/>
          </a:p>
        </p:txBody>
      </p:sp>
      <p:sp>
        <p:nvSpPr>
          <p:cNvPr id="66" name="TextBox 65">
            <a:extLst>
              <a:ext uri="{FF2B5EF4-FFF2-40B4-BE49-F238E27FC236}">
                <a16:creationId xmlns:a16="http://schemas.microsoft.com/office/drawing/2014/main" id="{B65C7FC3-845A-2C83-D535-14D76ACD7314}"/>
              </a:ext>
            </a:extLst>
          </p:cNvPr>
          <p:cNvSpPr txBox="1"/>
          <p:nvPr/>
        </p:nvSpPr>
        <p:spPr>
          <a:xfrm>
            <a:off x="4229729" y="4569896"/>
            <a:ext cx="444352" cy="369332"/>
          </a:xfrm>
          <a:prstGeom prst="rect">
            <a:avLst/>
          </a:prstGeom>
          <a:noFill/>
        </p:spPr>
        <p:txBody>
          <a:bodyPr wrap="none" rtlCol="0">
            <a:spAutoFit/>
          </a:bodyPr>
          <a:lstStyle/>
          <a:p>
            <a:r>
              <a:rPr lang="en-US" dirty="0"/>
              <a:t>He</a:t>
            </a:r>
            <a:endParaRPr lang="vi-VN" dirty="0"/>
          </a:p>
        </p:txBody>
      </p:sp>
      <p:sp>
        <p:nvSpPr>
          <p:cNvPr id="67" name="TextBox 66">
            <a:extLst>
              <a:ext uri="{FF2B5EF4-FFF2-40B4-BE49-F238E27FC236}">
                <a16:creationId xmlns:a16="http://schemas.microsoft.com/office/drawing/2014/main" id="{498A2AE7-F890-0256-440F-6AF9DE658528}"/>
              </a:ext>
            </a:extLst>
          </p:cNvPr>
          <p:cNvSpPr txBox="1"/>
          <p:nvPr/>
        </p:nvSpPr>
        <p:spPr>
          <a:xfrm>
            <a:off x="5646302" y="4683080"/>
            <a:ext cx="335348" cy="369332"/>
          </a:xfrm>
          <a:prstGeom prst="rect">
            <a:avLst/>
          </a:prstGeom>
          <a:noFill/>
        </p:spPr>
        <p:txBody>
          <a:bodyPr wrap="none" rtlCol="0">
            <a:spAutoFit/>
          </a:bodyPr>
          <a:lstStyle/>
          <a:p>
            <a:r>
              <a:rPr lang="en-US" dirty="0"/>
              <a:t>Li</a:t>
            </a:r>
            <a:endParaRPr lang="vi-VN" dirty="0"/>
          </a:p>
        </p:txBody>
      </p:sp>
      <p:sp>
        <p:nvSpPr>
          <p:cNvPr id="68" name="TextBox 67">
            <a:extLst>
              <a:ext uri="{FF2B5EF4-FFF2-40B4-BE49-F238E27FC236}">
                <a16:creationId xmlns:a16="http://schemas.microsoft.com/office/drawing/2014/main" id="{24980E6C-69A3-A2E3-C5F2-9B29F353BD8E}"/>
              </a:ext>
            </a:extLst>
          </p:cNvPr>
          <p:cNvSpPr txBox="1"/>
          <p:nvPr/>
        </p:nvSpPr>
        <p:spPr>
          <a:xfrm>
            <a:off x="7139500" y="4692474"/>
            <a:ext cx="425116" cy="369332"/>
          </a:xfrm>
          <a:prstGeom prst="rect">
            <a:avLst/>
          </a:prstGeom>
          <a:noFill/>
        </p:spPr>
        <p:txBody>
          <a:bodyPr wrap="none" rtlCol="0">
            <a:spAutoFit/>
          </a:bodyPr>
          <a:lstStyle/>
          <a:p>
            <a:r>
              <a:rPr lang="en-US" dirty="0"/>
              <a:t>Be</a:t>
            </a:r>
            <a:endParaRPr lang="vi-VN" dirty="0"/>
          </a:p>
        </p:txBody>
      </p:sp>
      <p:sp>
        <p:nvSpPr>
          <p:cNvPr id="69" name="TextBox 68">
            <a:extLst>
              <a:ext uri="{FF2B5EF4-FFF2-40B4-BE49-F238E27FC236}">
                <a16:creationId xmlns:a16="http://schemas.microsoft.com/office/drawing/2014/main" id="{FE4319FF-3CD8-8303-7699-EED8A93A310A}"/>
              </a:ext>
            </a:extLst>
          </p:cNvPr>
          <p:cNvSpPr txBox="1"/>
          <p:nvPr/>
        </p:nvSpPr>
        <p:spPr>
          <a:xfrm>
            <a:off x="8692206" y="4692474"/>
            <a:ext cx="309700" cy="369332"/>
          </a:xfrm>
          <a:prstGeom prst="rect">
            <a:avLst/>
          </a:prstGeom>
          <a:noFill/>
        </p:spPr>
        <p:txBody>
          <a:bodyPr wrap="none" rtlCol="0">
            <a:spAutoFit/>
          </a:bodyPr>
          <a:lstStyle/>
          <a:p>
            <a:r>
              <a:rPr lang="en-US" dirty="0"/>
              <a:t>B</a:t>
            </a:r>
            <a:endParaRPr lang="vi-VN" dirty="0"/>
          </a:p>
        </p:txBody>
      </p:sp>
      <p:sp>
        <p:nvSpPr>
          <p:cNvPr id="70" name="TextBox 69">
            <a:extLst>
              <a:ext uri="{FF2B5EF4-FFF2-40B4-BE49-F238E27FC236}">
                <a16:creationId xmlns:a16="http://schemas.microsoft.com/office/drawing/2014/main" id="{E85D7769-592D-8EAD-461A-92BB9DBDA693}"/>
              </a:ext>
            </a:extLst>
          </p:cNvPr>
          <p:cNvSpPr txBox="1"/>
          <p:nvPr/>
        </p:nvSpPr>
        <p:spPr>
          <a:xfrm>
            <a:off x="10303121" y="4692474"/>
            <a:ext cx="309700" cy="369332"/>
          </a:xfrm>
          <a:prstGeom prst="rect">
            <a:avLst/>
          </a:prstGeom>
          <a:noFill/>
        </p:spPr>
        <p:txBody>
          <a:bodyPr wrap="none" rtlCol="0">
            <a:spAutoFit/>
          </a:bodyPr>
          <a:lstStyle/>
          <a:p>
            <a:r>
              <a:rPr lang="en-US" dirty="0"/>
              <a:t>C</a:t>
            </a:r>
            <a:endParaRPr lang="vi-VN" dirty="0"/>
          </a:p>
        </p:txBody>
      </p:sp>
    </p:spTree>
    <p:extLst>
      <p:ext uri="{BB962C8B-B14F-4D97-AF65-F5344CB8AC3E}">
        <p14:creationId xmlns:p14="http://schemas.microsoft.com/office/powerpoint/2010/main" val="1907491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6880" y="3901440"/>
            <a:ext cx="6644640" cy="2600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880" y="3962400"/>
            <a:ext cx="6644640" cy="2682240"/>
          </a:xfrm>
          <a:prstGeom prst="rect">
            <a:avLst/>
          </a:prstGeom>
        </p:spPr>
      </p:pic>
      <p:sp>
        <p:nvSpPr>
          <p:cNvPr id="7" name="Rectangle 6">
            <a:extLst>
              <a:ext uri="{FF2B5EF4-FFF2-40B4-BE49-F238E27FC236}">
                <a16:creationId xmlns:a16="http://schemas.microsoft.com/office/drawing/2014/main" id="{965A31FC-F8B2-BDBE-2CEF-C1E329D8E257}"/>
              </a:ext>
            </a:extLst>
          </p:cNvPr>
          <p:cNvSpPr/>
          <p:nvPr/>
        </p:nvSpPr>
        <p:spPr>
          <a:xfrm>
            <a:off x="4350144" y="2253716"/>
            <a:ext cx="6457361" cy="9578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1D1E147D-4A27-5C92-424C-EA67039F2FAC}"/>
              </a:ext>
            </a:extLst>
          </p:cNvPr>
          <p:cNvSpPr txBox="1"/>
          <p:nvPr/>
        </p:nvSpPr>
        <p:spPr>
          <a:xfrm>
            <a:off x="616016" y="271114"/>
            <a:ext cx="11271183" cy="1938992"/>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Quan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4.3 (SGK – 27)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tử</a:t>
            </a:r>
            <a:r>
              <a:rPr lang="en-US" sz="4000" b="1" dirty="0">
                <a:latin typeface="Times New Roman" panose="02020603050405020304" pitchFamily="18" charset="0"/>
                <a:cs typeface="Times New Roman" panose="02020603050405020304" pitchFamily="18" charset="0"/>
              </a:rPr>
              <a:t> và </a:t>
            </a:r>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Carbon? </a:t>
            </a:r>
            <a:endParaRPr lang="vi-VN" sz="4000" b="1"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A8F5C392-1F7B-13BC-27D5-C6815B4F692A}"/>
              </a:ext>
            </a:extLst>
          </p:cNvPr>
          <p:cNvGraphicFramePr>
            <a:graphicFrameLocks noChangeAspect="1"/>
          </p:cNvGraphicFramePr>
          <p:nvPr>
            <p:extLst>
              <p:ext uri="{D42A27DB-BD31-4B8C-83A1-F6EECF244321}">
                <p14:modId xmlns:p14="http://schemas.microsoft.com/office/powerpoint/2010/main" val="575872963"/>
              </p:ext>
            </p:extLst>
          </p:nvPr>
        </p:nvGraphicFramePr>
        <p:xfrm>
          <a:off x="4928134" y="2230488"/>
          <a:ext cx="1436896" cy="536896"/>
        </p:xfrm>
        <a:graphic>
          <a:graphicData uri="http://schemas.openxmlformats.org/presentationml/2006/ole">
            <mc:AlternateContent xmlns:mc="http://schemas.openxmlformats.org/markup-compatibility/2006">
              <mc:Choice xmlns:v="urn:schemas-microsoft-com:vml" Requires="v">
                <p:oleObj name="Bitmap Image" r:id="rId3" imgW="1470600" imgH="548640" progId="Paint.Picture">
                  <p:embed/>
                </p:oleObj>
              </mc:Choice>
              <mc:Fallback>
                <p:oleObj name="Bitmap Image" r:id="rId3" imgW="1470600" imgH="548640" progId="Paint.Picture">
                  <p:embed/>
                  <p:pic>
                    <p:nvPicPr>
                      <p:cNvPr id="10" name="Object 9">
                        <a:extLst>
                          <a:ext uri="{FF2B5EF4-FFF2-40B4-BE49-F238E27FC236}">
                            <a16:creationId xmlns:a16="http://schemas.microsoft.com/office/drawing/2014/main" id="{A8F5C392-1F7B-13BC-27D5-C6815B4F692A}"/>
                          </a:ext>
                        </a:extLst>
                      </p:cNvPr>
                      <p:cNvPicPr/>
                      <p:nvPr/>
                    </p:nvPicPr>
                    <p:blipFill>
                      <a:blip r:embed="rId4"/>
                      <a:stretch>
                        <a:fillRect/>
                      </a:stretch>
                    </p:blipFill>
                    <p:spPr>
                      <a:xfrm>
                        <a:off x="4928134" y="2230488"/>
                        <a:ext cx="1436896" cy="536896"/>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B6DD0D6C-FF80-D040-29F6-F3E9D4447C76}"/>
              </a:ext>
            </a:extLst>
          </p:cNvPr>
          <p:cNvSpPr/>
          <p:nvPr/>
        </p:nvSpPr>
        <p:spPr>
          <a:xfrm>
            <a:off x="4158791" y="3211562"/>
            <a:ext cx="6804581" cy="343307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B46D0E11-1950-2639-D1E5-DC4506DC0CC2}"/>
              </a:ext>
            </a:extLst>
          </p:cNvPr>
          <p:cNvSpPr txBox="1"/>
          <p:nvPr/>
        </p:nvSpPr>
        <p:spPr>
          <a:xfrm>
            <a:off x="125128" y="2797275"/>
            <a:ext cx="12066872" cy="3785652"/>
          </a:xfrm>
          <a:prstGeom prst="rect">
            <a:avLst/>
          </a:prstGeom>
          <a:noFill/>
        </p:spPr>
        <p:txBody>
          <a:bodyPr wrap="square" rtlCol="0">
            <a:spAutoFit/>
          </a:bodyPr>
          <a:lstStyle/>
          <a:p>
            <a:pPr marL="457200" indent="-457200">
              <a:buFont typeface="Wingdings" panose="05000000000000000000" pitchFamily="2" charset="2"/>
              <a:buChar char="v"/>
            </a:pPr>
            <a:r>
              <a:rPr lang="en-US" sz="4000" b="1" dirty="0" err="1">
                <a:latin typeface="Times New Roman" panose="02020603050405020304" pitchFamily="18" charset="0"/>
                <a:cs typeface="Times New Roman" panose="02020603050405020304" pitchFamily="18" charset="0"/>
              </a:rPr>
              <a:t>Liền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Carbon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Boron; </a:t>
            </a:r>
            <a:r>
              <a:rPr lang="en-US" sz="4000" b="1" dirty="0" err="1">
                <a:latin typeface="Times New Roman" panose="02020603050405020304" pitchFamily="18" charset="0"/>
                <a:cs typeface="Times New Roman" panose="02020603050405020304" pitchFamily="18" charset="0"/>
              </a:rPr>
              <a:t>ký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B; </a:t>
            </a:r>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+5</a:t>
            </a:r>
          </a:p>
          <a:p>
            <a:pPr marL="457200" indent="-457200">
              <a:buFont typeface="Wingdings" panose="05000000000000000000" pitchFamily="2" charset="2"/>
              <a:buChar char="v"/>
            </a:pPr>
            <a:r>
              <a:rPr lang="en-US" sz="4000" b="1" dirty="0" err="1">
                <a:latin typeface="Times New Roman" panose="02020603050405020304" pitchFamily="18" charset="0"/>
                <a:cs typeface="Times New Roman" panose="02020603050405020304" pitchFamily="18" charset="0"/>
              </a:rPr>
              <a:t>Liền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Carbon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Nitrogen; </a:t>
            </a:r>
            <a:r>
              <a:rPr lang="en-US" sz="4000" b="1" dirty="0" err="1">
                <a:latin typeface="Times New Roman" panose="02020603050405020304" pitchFamily="18" charset="0"/>
                <a:cs typeface="Times New Roman" panose="02020603050405020304" pitchFamily="18" charset="0"/>
              </a:rPr>
              <a:t>ký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N; </a:t>
            </a:r>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+7</a:t>
            </a:r>
          </a:p>
          <a:p>
            <a:pPr marL="457200" indent="-457200">
              <a:buFont typeface="Wingdings" panose="05000000000000000000" pitchFamily="2" charset="2"/>
              <a:buChar char="v"/>
            </a:pPr>
            <a:r>
              <a:rPr lang="en-US" sz="4000" b="1" dirty="0" err="1">
                <a:latin typeface="Times New Roman" panose="02020603050405020304" pitchFamily="18" charset="0"/>
                <a:cs typeface="Times New Roman" panose="02020603050405020304" pitchFamily="18" charset="0"/>
              </a:rPr>
              <a:t>Phía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dưới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Carbon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Silicon; </a:t>
            </a:r>
            <a:r>
              <a:rPr lang="en-US" sz="4000" b="1" dirty="0" err="1">
                <a:latin typeface="Times New Roman" panose="02020603050405020304" pitchFamily="18" charset="0"/>
                <a:cs typeface="Times New Roman" panose="02020603050405020304" pitchFamily="18" charset="0"/>
              </a:rPr>
              <a:t>ký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Si; </a:t>
            </a:r>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+14</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0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015EB2-494F-AE14-81F1-37322A41550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sp>
        <p:nvSpPr>
          <p:cNvPr id="5" name="Rectangle 4">
            <a:extLst>
              <a:ext uri="{FF2B5EF4-FFF2-40B4-BE49-F238E27FC236}">
                <a16:creationId xmlns:a16="http://schemas.microsoft.com/office/drawing/2014/main" id="{BCEB7895-D025-9F26-8D3A-563311893BBA}"/>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grpSp>
        <p:nvGrpSpPr>
          <p:cNvPr id="8" name="Group 7">
            <a:extLst>
              <a:ext uri="{FF2B5EF4-FFF2-40B4-BE49-F238E27FC236}">
                <a16:creationId xmlns:a16="http://schemas.microsoft.com/office/drawing/2014/main" id="{E7CF3A03-BF5A-42CD-0627-5BF08D546640}"/>
              </a:ext>
            </a:extLst>
          </p:cNvPr>
          <p:cNvGrpSpPr/>
          <p:nvPr/>
        </p:nvGrpSpPr>
        <p:grpSpPr>
          <a:xfrm>
            <a:off x="1461154" y="631595"/>
            <a:ext cx="7682845" cy="2781385"/>
            <a:chOff x="1352851" y="104878"/>
            <a:chExt cx="6537384" cy="1938992"/>
          </a:xfrm>
        </p:grpSpPr>
        <p:sp>
          <p:nvSpPr>
            <p:cNvPr id="6" name="Rectangle 5">
              <a:extLst>
                <a:ext uri="{FF2B5EF4-FFF2-40B4-BE49-F238E27FC236}">
                  <a16:creationId xmlns:a16="http://schemas.microsoft.com/office/drawing/2014/main" id="{F49AB47F-A543-4EE8-27F2-B2CF008F35AB}"/>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sp>
          <p:nvSpPr>
            <p:cNvPr id="7" name="TextBox 6">
              <a:extLst>
                <a:ext uri="{FF2B5EF4-FFF2-40B4-BE49-F238E27FC236}">
                  <a16:creationId xmlns:a16="http://schemas.microsoft.com/office/drawing/2014/main" id="{AFCC3199-BC03-DB4A-5B59-6B0CB153342E}"/>
                </a:ext>
              </a:extLst>
            </p:cNvPr>
            <p:cNvSpPr txBox="1"/>
            <p:nvPr/>
          </p:nvSpPr>
          <p:spPr>
            <a:xfrm>
              <a:off x="1352851" y="104878"/>
              <a:ext cx="653738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số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eletron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chu </a:t>
              </a:r>
              <a:r>
                <a:rPr lang="en-US" sz="4000" dirty="0" err="1">
                  <a:latin typeface="Times New Roman" panose="02020603050405020304" pitchFamily="18" charset="0"/>
                  <a:cs typeface="Times New Roman" panose="02020603050405020304" pitchFamily="18" charset="0"/>
                </a:rPr>
                <a:t>kỳ</a:t>
              </a:r>
              <a:r>
                <a:rPr lang="en-US" sz="4000" dirty="0">
                  <a:latin typeface="Times New Roman" panose="02020603050405020304" pitchFamily="18" charset="0"/>
                  <a:cs typeface="Times New Roman" panose="02020603050405020304" pitchFamily="18" charset="0"/>
                </a:rPr>
                <a:t> 3</a:t>
              </a:r>
              <a:endParaRPr lang="vi-VN" sz="4000" dirty="0">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C13B579C-650B-9A02-F26D-11298CD3C080}"/>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sp>
        <p:nvSpPr>
          <p:cNvPr id="10" name="Oval 9">
            <a:extLst>
              <a:ext uri="{FF2B5EF4-FFF2-40B4-BE49-F238E27FC236}">
                <a16:creationId xmlns:a16="http://schemas.microsoft.com/office/drawing/2014/main" id="{1CBED177-343B-B4E5-C50F-6D23D92A3C88}"/>
              </a:ext>
            </a:extLst>
          </p:cNvPr>
          <p:cNvSpPr/>
          <p:nvPr/>
        </p:nvSpPr>
        <p:spPr>
          <a:xfrm>
            <a:off x="2055045" y="6226405"/>
            <a:ext cx="1593128" cy="1256128"/>
          </a:xfrm>
          <a:prstGeom prst="ellips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grpSp>
        <p:nvGrpSpPr>
          <p:cNvPr id="11" name="Group 10">
            <a:extLst>
              <a:ext uri="{FF2B5EF4-FFF2-40B4-BE49-F238E27FC236}">
                <a16:creationId xmlns:a16="http://schemas.microsoft.com/office/drawing/2014/main" id="{7BBBF4CE-9633-1C88-DE4C-3ADB357F3D3A}"/>
              </a:ext>
            </a:extLst>
          </p:cNvPr>
          <p:cNvGrpSpPr/>
          <p:nvPr/>
        </p:nvGrpSpPr>
        <p:grpSpPr>
          <a:xfrm>
            <a:off x="1038519" y="3676266"/>
            <a:ext cx="8307611" cy="1323439"/>
            <a:chOff x="1352850" y="104878"/>
            <a:chExt cx="6896974" cy="1323439"/>
          </a:xfrm>
        </p:grpSpPr>
        <p:sp>
          <p:nvSpPr>
            <p:cNvPr id="12" name="Rectangle 11">
              <a:extLst>
                <a:ext uri="{FF2B5EF4-FFF2-40B4-BE49-F238E27FC236}">
                  <a16:creationId xmlns:a16="http://schemas.microsoft.com/office/drawing/2014/main" id="{DA461AFF-42A6-5EB9-F3DA-265B38E0A7D7}"/>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p>
          </p:txBody>
        </p:sp>
        <p:sp>
          <p:nvSpPr>
            <p:cNvPr id="13" name="TextBox 12">
              <a:extLst>
                <a:ext uri="{FF2B5EF4-FFF2-40B4-BE49-F238E27FC236}">
                  <a16:creationId xmlns:a16="http://schemas.microsoft.com/office/drawing/2014/main" id="{D90E1FAC-DC20-595B-8464-B9DB5AB9E5BC}"/>
                </a:ext>
              </a:extLst>
            </p:cNvPr>
            <p:cNvSpPr txBox="1"/>
            <p:nvPr/>
          </p:nvSpPr>
          <p:spPr>
            <a:xfrm>
              <a:off x="1352850" y="104878"/>
              <a:ext cx="6896974" cy="132343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Chu </a:t>
              </a:r>
              <a:r>
                <a:rPr lang="en-US" sz="4000" dirty="0" err="1">
                  <a:latin typeface="Times New Roman" panose="02020603050405020304" pitchFamily="18" charset="0"/>
                  <a:cs typeface="Times New Roman" panose="02020603050405020304" pitchFamily="18" charset="0"/>
                </a:rPr>
                <a:t>kỳ</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gồm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eletron</a:t>
              </a:r>
              <a:endParaRPr lang="vi-VN" sz="4000" dirty="0">
                <a:latin typeface="Times New Roman" panose="02020603050405020304" pitchFamily="18" charset="0"/>
                <a:cs typeface="Times New Roman" panose="02020603050405020304" pitchFamily="18" charset="0"/>
              </a:endParaRPr>
            </a:p>
          </p:txBody>
        </p:sp>
      </p:grpSp>
      <p:graphicFrame>
        <p:nvGraphicFramePr>
          <p:cNvPr id="14" name="Object 13">
            <a:extLst>
              <a:ext uri="{FF2B5EF4-FFF2-40B4-BE49-F238E27FC236}">
                <a16:creationId xmlns:a16="http://schemas.microsoft.com/office/drawing/2014/main" id="{65F6EDFA-1382-EA5A-D044-FF193EE8589E}"/>
              </a:ext>
            </a:extLst>
          </p:cNvPr>
          <p:cNvGraphicFramePr>
            <a:graphicFrameLocks noChangeAspect="1"/>
          </p:cNvGraphicFramePr>
          <p:nvPr>
            <p:extLst>
              <p:ext uri="{D42A27DB-BD31-4B8C-83A1-F6EECF244321}">
                <p14:modId xmlns:p14="http://schemas.microsoft.com/office/powerpoint/2010/main" val="1011966235"/>
              </p:ext>
            </p:extLst>
          </p:nvPr>
        </p:nvGraphicFramePr>
        <p:xfrm>
          <a:off x="4093048" y="2947036"/>
          <a:ext cx="1744663" cy="487363"/>
        </p:xfrm>
        <a:graphic>
          <a:graphicData uri="http://schemas.openxmlformats.org/presentationml/2006/ole">
            <mc:AlternateContent xmlns:mc="http://schemas.openxmlformats.org/markup-compatibility/2006">
              <mc:Choice xmlns:v="urn:schemas-microsoft-com:vml" Requires="v">
                <p:oleObj name="Bitmap Image" r:id="rId2" imgW="1744920" imgH="487800" progId="Paint.Picture">
                  <p:embed/>
                </p:oleObj>
              </mc:Choice>
              <mc:Fallback>
                <p:oleObj name="Bitmap Image" r:id="rId2" imgW="1744920" imgH="487800" progId="Paint.Picture">
                  <p:embed/>
                  <p:pic>
                    <p:nvPicPr>
                      <p:cNvPr id="4" name="Object 3">
                        <a:extLst>
                          <a:ext uri="{FF2B5EF4-FFF2-40B4-BE49-F238E27FC236}">
                            <a16:creationId xmlns:a16="http://schemas.microsoft.com/office/drawing/2014/main" id="{DEDA53A4-F488-E697-17FC-0117BA6EA171}"/>
                          </a:ext>
                        </a:extLst>
                      </p:cNvPr>
                      <p:cNvPicPr/>
                      <p:nvPr/>
                    </p:nvPicPr>
                    <p:blipFill>
                      <a:blip r:embed="rId3"/>
                      <a:stretch>
                        <a:fillRect/>
                      </a:stretch>
                    </p:blipFill>
                    <p:spPr>
                      <a:xfrm>
                        <a:off x="4093048" y="2947036"/>
                        <a:ext cx="1744663" cy="487363"/>
                      </a:xfrm>
                      <a:prstGeom prst="rect">
                        <a:avLst/>
                      </a:prstGeom>
                    </p:spPr>
                  </p:pic>
                </p:oleObj>
              </mc:Fallback>
            </mc:AlternateContent>
          </a:graphicData>
        </a:graphic>
      </p:graphicFrame>
    </p:spTree>
    <p:extLst>
      <p:ext uri="{BB962C8B-B14F-4D97-AF65-F5344CB8AC3E}">
        <p14:creationId xmlns:p14="http://schemas.microsoft.com/office/powerpoint/2010/main" val="241083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B665B9-8D93-4C02-8AED-A5E83ADA90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0632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26CF941-8E7D-C9DC-4B9D-8385820DC8FF}"/>
              </a:ext>
            </a:extLst>
          </p:cNvPr>
          <p:cNvGraphicFramePr>
            <a:graphicFrameLocks noGrp="1"/>
          </p:cNvGraphicFramePr>
          <p:nvPr>
            <p:extLst>
              <p:ext uri="{D42A27DB-BD31-4B8C-83A1-F6EECF244321}">
                <p14:modId xmlns:p14="http://schemas.microsoft.com/office/powerpoint/2010/main" val="4266515426"/>
              </p:ext>
            </p:extLst>
          </p:nvPr>
        </p:nvGraphicFramePr>
        <p:xfrm>
          <a:off x="9830" y="0"/>
          <a:ext cx="12192000" cy="501143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817781883"/>
                    </a:ext>
                  </a:extLst>
                </a:gridCol>
                <a:gridCol w="1524000">
                  <a:extLst>
                    <a:ext uri="{9D8B030D-6E8A-4147-A177-3AD203B41FA5}">
                      <a16:colId xmlns:a16="http://schemas.microsoft.com/office/drawing/2014/main" val="1722172328"/>
                    </a:ext>
                  </a:extLst>
                </a:gridCol>
                <a:gridCol w="1524000">
                  <a:extLst>
                    <a:ext uri="{9D8B030D-6E8A-4147-A177-3AD203B41FA5}">
                      <a16:colId xmlns:a16="http://schemas.microsoft.com/office/drawing/2014/main" val="1669362188"/>
                    </a:ext>
                  </a:extLst>
                </a:gridCol>
                <a:gridCol w="1524000">
                  <a:extLst>
                    <a:ext uri="{9D8B030D-6E8A-4147-A177-3AD203B41FA5}">
                      <a16:colId xmlns:a16="http://schemas.microsoft.com/office/drawing/2014/main" val="3133638900"/>
                    </a:ext>
                  </a:extLst>
                </a:gridCol>
                <a:gridCol w="1524000">
                  <a:extLst>
                    <a:ext uri="{9D8B030D-6E8A-4147-A177-3AD203B41FA5}">
                      <a16:colId xmlns:a16="http://schemas.microsoft.com/office/drawing/2014/main" val="2750084568"/>
                    </a:ext>
                  </a:extLst>
                </a:gridCol>
                <a:gridCol w="1524000">
                  <a:extLst>
                    <a:ext uri="{9D8B030D-6E8A-4147-A177-3AD203B41FA5}">
                      <a16:colId xmlns:a16="http://schemas.microsoft.com/office/drawing/2014/main" val="3765799450"/>
                    </a:ext>
                  </a:extLst>
                </a:gridCol>
                <a:gridCol w="1524000">
                  <a:extLst>
                    <a:ext uri="{9D8B030D-6E8A-4147-A177-3AD203B41FA5}">
                      <a16:colId xmlns:a16="http://schemas.microsoft.com/office/drawing/2014/main" val="3461462863"/>
                    </a:ext>
                  </a:extLst>
                </a:gridCol>
                <a:gridCol w="1524000">
                  <a:extLst>
                    <a:ext uri="{9D8B030D-6E8A-4147-A177-3AD203B41FA5}">
                      <a16:colId xmlns:a16="http://schemas.microsoft.com/office/drawing/2014/main" val="874723946"/>
                    </a:ext>
                  </a:extLst>
                </a:gridCol>
              </a:tblGrid>
              <a:tr h="1670479">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4006480483"/>
                  </a:ext>
                </a:extLst>
              </a:tr>
              <a:tr h="1670479">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2487586990"/>
                  </a:ext>
                </a:extLst>
              </a:tr>
              <a:tr h="1670479">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3317256406"/>
                  </a:ext>
                </a:extLst>
              </a:tr>
            </a:tbl>
          </a:graphicData>
        </a:graphic>
      </p:graphicFrame>
      <p:grpSp>
        <p:nvGrpSpPr>
          <p:cNvPr id="18" name="Group 17">
            <a:extLst>
              <a:ext uri="{FF2B5EF4-FFF2-40B4-BE49-F238E27FC236}">
                <a16:creationId xmlns:a16="http://schemas.microsoft.com/office/drawing/2014/main" id="{F7962C30-A4BA-F98C-F691-9C1F4BC312CF}"/>
              </a:ext>
            </a:extLst>
          </p:cNvPr>
          <p:cNvGrpSpPr/>
          <p:nvPr/>
        </p:nvGrpSpPr>
        <p:grpSpPr>
          <a:xfrm>
            <a:off x="-13334" y="-56215"/>
            <a:ext cx="1524000" cy="1729847"/>
            <a:chOff x="1887794" y="4837017"/>
            <a:chExt cx="1524000" cy="1729847"/>
          </a:xfrm>
        </p:grpSpPr>
        <p:sp>
          <p:nvSpPr>
            <p:cNvPr id="7" name="Rectangle 6">
              <a:extLst>
                <a:ext uri="{FF2B5EF4-FFF2-40B4-BE49-F238E27FC236}">
                  <a16:creationId xmlns:a16="http://schemas.microsoft.com/office/drawing/2014/main" id="{BE0B53FB-0822-3E4C-A59C-3F3DBE7F2736}"/>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24475F-325A-20E0-A9DE-88AC466AFF1E}"/>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a:t>
              </a:r>
              <a:endParaRPr lang="vi-VN"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2D233C5-492A-48E7-2D96-12616F925909}"/>
                </a:ext>
              </a:extLst>
            </p:cNvPr>
            <p:cNvSpPr txBox="1"/>
            <p:nvPr/>
          </p:nvSpPr>
          <p:spPr>
            <a:xfrm>
              <a:off x="2458065" y="5045226"/>
              <a:ext cx="383458"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H</a:t>
              </a:r>
              <a:endParaRPr lang="vi-VN"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4A1169C-9A37-B10B-0244-9D4B91B21027}"/>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Hydrogen</a:t>
              </a:r>
              <a:endParaRPr lang="vi-VN"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72776B3-371B-D950-5297-F0C0B9DCD8B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398994D-EE18-97A9-0789-CC383FED75FA}"/>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a:t>
              </a:r>
              <a:r>
                <a:rPr lang="en-US" b="1" dirty="0">
                  <a:latin typeface="Times New Roman" panose="02020603050405020304" pitchFamily="18" charset="0"/>
                  <a:cs typeface="Times New Roman" panose="02020603050405020304" pitchFamily="18" charset="0"/>
                </a:rPr>
                <a:t>: 1</a:t>
              </a:r>
              <a:endParaRPr lang="vi-VN"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B3FE8E66-D5B6-FB1E-DEEF-3D28486ADEEE}"/>
              </a:ext>
            </a:extLst>
          </p:cNvPr>
          <p:cNvGrpSpPr/>
          <p:nvPr/>
        </p:nvGrpSpPr>
        <p:grpSpPr>
          <a:xfrm>
            <a:off x="-36566" y="1699153"/>
            <a:ext cx="1784559" cy="1729847"/>
            <a:chOff x="1887794" y="4837017"/>
            <a:chExt cx="1573160" cy="1729847"/>
          </a:xfrm>
        </p:grpSpPr>
        <p:sp>
          <p:nvSpPr>
            <p:cNvPr id="28" name="Rectangle 27">
              <a:extLst>
                <a:ext uri="{FF2B5EF4-FFF2-40B4-BE49-F238E27FC236}">
                  <a16:creationId xmlns:a16="http://schemas.microsoft.com/office/drawing/2014/main" id="{3EA24BEF-6CF1-57CA-144C-FCAF7BA2647D}"/>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BEC932D-E0B6-9F80-40B0-6F5AD4B7642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3</a:t>
              </a:r>
              <a:endParaRPr lang="vi-VN" sz="1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4666EDA-F183-CFE7-58C2-E4173CD4E5DE}"/>
                </a:ext>
              </a:extLst>
            </p:cNvPr>
            <p:cNvSpPr txBox="1"/>
            <p:nvPr/>
          </p:nvSpPr>
          <p:spPr>
            <a:xfrm>
              <a:off x="2433485" y="5045225"/>
              <a:ext cx="383458" cy="707886"/>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Li</a:t>
              </a:r>
              <a:endParaRPr lang="vi-VN" sz="2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5298989-9F50-B105-A6BF-6F66ABBF7AC8}"/>
                </a:ext>
              </a:extLst>
            </p:cNvPr>
            <p:cNvSpPr txBox="1"/>
            <p:nvPr/>
          </p:nvSpPr>
          <p:spPr>
            <a:xfrm>
              <a:off x="1887794" y="5291836"/>
              <a:ext cx="157316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Lithium</a:t>
              </a:r>
              <a:endParaRPr lang="vi-VN"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2EA64EB-6E6F-FBCA-121B-3ECACC3168F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585BC204-C7F2-0109-817B-A75C4160568B}"/>
                </a:ext>
              </a:extLst>
            </p:cNvPr>
            <p:cNvSpPr txBox="1"/>
            <p:nvPr/>
          </p:nvSpPr>
          <p:spPr>
            <a:xfrm>
              <a:off x="1887794" y="5864318"/>
              <a:ext cx="1558412" cy="646331"/>
            </a:xfrm>
            <a:prstGeom prst="rect">
              <a:avLst/>
            </a:prstGeom>
            <a:noFill/>
            <a:ln>
              <a:noFill/>
            </a:ln>
          </p:spPr>
          <p:txBody>
            <a:bodyPr wrap="square">
              <a:spAutoFit/>
            </a:bodyPr>
            <a:lstStyle/>
            <a:p>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7EC535A7-B927-4028-3E02-A124560E6711}"/>
              </a:ext>
            </a:extLst>
          </p:cNvPr>
          <p:cNvGrpSpPr/>
          <p:nvPr/>
        </p:nvGrpSpPr>
        <p:grpSpPr>
          <a:xfrm>
            <a:off x="10599171" y="0"/>
            <a:ext cx="1524000" cy="1729847"/>
            <a:chOff x="1887794" y="4837017"/>
            <a:chExt cx="1524000" cy="1729847"/>
          </a:xfrm>
        </p:grpSpPr>
        <p:sp>
          <p:nvSpPr>
            <p:cNvPr id="35" name="Rectangle 34">
              <a:extLst>
                <a:ext uri="{FF2B5EF4-FFF2-40B4-BE49-F238E27FC236}">
                  <a16:creationId xmlns:a16="http://schemas.microsoft.com/office/drawing/2014/main" id="{25FD3A07-3A16-E126-1425-534E01C2A47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03AA7E6-B968-BAC6-0304-2F94325AD0C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2</a:t>
              </a:r>
              <a:endParaRPr lang="vi-VN" sz="1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B12C28A-B40A-6F48-8234-5ECCF021E93C}"/>
                </a:ext>
              </a:extLst>
            </p:cNvPr>
            <p:cNvSpPr txBox="1"/>
            <p:nvPr/>
          </p:nvSpPr>
          <p:spPr>
            <a:xfrm>
              <a:off x="2458064" y="5045226"/>
              <a:ext cx="545692"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He</a:t>
              </a:r>
              <a:endParaRPr lang="vi-VN" sz="20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9BC2203-456D-48FE-2061-BC0354BFD27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Helium</a:t>
              </a:r>
              <a:endParaRPr lang="vi-VN"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939223C4-8FA2-5FEC-9A52-6DDB209ADDF4}"/>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36279A89-E4DD-4D8F-CBA6-9452355B36FA}"/>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2</a:t>
              </a:r>
              <a:endParaRPr lang="vi-VN" dirty="0">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F30147E1-2ECD-100D-14C3-647C1F3359E8}"/>
              </a:ext>
            </a:extLst>
          </p:cNvPr>
          <p:cNvGrpSpPr/>
          <p:nvPr/>
        </p:nvGrpSpPr>
        <p:grpSpPr>
          <a:xfrm>
            <a:off x="1523999" y="1664597"/>
            <a:ext cx="1741541" cy="1729847"/>
            <a:chOff x="1887793" y="4837017"/>
            <a:chExt cx="1741541" cy="1729847"/>
          </a:xfrm>
        </p:grpSpPr>
        <p:sp>
          <p:nvSpPr>
            <p:cNvPr id="42" name="Rectangle 41">
              <a:extLst>
                <a:ext uri="{FF2B5EF4-FFF2-40B4-BE49-F238E27FC236}">
                  <a16:creationId xmlns:a16="http://schemas.microsoft.com/office/drawing/2014/main" id="{AE7A904C-8BA1-5A11-DF04-53AA76B7A67E}"/>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937F45D4-05AD-6325-6412-D73598FB90B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4</a:t>
              </a:r>
              <a:endParaRPr lang="vi-VN" sz="14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DA1E6279-FE14-CA97-2391-49EA37634728}"/>
                </a:ext>
              </a:extLst>
            </p:cNvPr>
            <p:cNvSpPr txBox="1"/>
            <p:nvPr/>
          </p:nvSpPr>
          <p:spPr>
            <a:xfrm>
              <a:off x="2433484" y="5045225"/>
              <a:ext cx="545571"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Be </a:t>
              </a:r>
              <a:endParaRPr lang="vi-VN" sz="20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7DBAC964-58A9-F98A-C30B-4BC7E36586F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Berylium</a:t>
              </a:r>
              <a:endParaRPr lang="vi-VN"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6063A25-DA8B-60B7-FAAD-14FCECA39912}"/>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9</a:t>
              </a:r>
              <a:endParaRPr lang="vi-VN"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F93243C-9C5E-BF47-655B-91B6048C67DE}"/>
                </a:ext>
              </a:extLst>
            </p:cNvPr>
            <p:cNvSpPr txBox="1"/>
            <p:nvPr/>
          </p:nvSpPr>
          <p:spPr>
            <a:xfrm>
              <a:off x="1887793" y="5864318"/>
              <a:ext cx="174154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2 </a:t>
              </a:r>
              <a:endParaRPr lang="vi-VN"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B8933959-1C39-9102-DCA9-27F70458709C}"/>
              </a:ext>
            </a:extLst>
          </p:cNvPr>
          <p:cNvGrpSpPr/>
          <p:nvPr/>
        </p:nvGrpSpPr>
        <p:grpSpPr>
          <a:xfrm>
            <a:off x="2998839" y="1707441"/>
            <a:ext cx="1582991" cy="1729847"/>
            <a:chOff x="1887793" y="4837017"/>
            <a:chExt cx="1582991" cy="1729847"/>
          </a:xfrm>
        </p:grpSpPr>
        <p:sp>
          <p:nvSpPr>
            <p:cNvPr id="49" name="Rectangle 48">
              <a:extLst>
                <a:ext uri="{FF2B5EF4-FFF2-40B4-BE49-F238E27FC236}">
                  <a16:creationId xmlns:a16="http://schemas.microsoft.com/office/drawing/2014/main" id="{B2FEE461-A024-F652-7749-B82BCD666C5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5CE241D-E201-1A14-594B-77E0903162B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5</a:t>
              </a:r>
              <a:endParaRPr lang="vi-VN" sz="14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E8F00C4E-0058-1F92-068D-CD68243F677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B </a:t>
              </a:r>
              <a:endParaRPr lang="vi-VN" sz="20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007D739-2B20-8629-EE4E-86021094030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Boron</a:t>
              </a:r>
              <a:endParaRPr lang="vi-VN"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CA0B14D-325B-86B6-5801-BA2BC4AB3C3E}"/>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11</a:t>
              </a:r>
              <a:endParaRPr lang="vi-VN"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494BE3D0-D4B7-0067-BEF8-657E98F8E865}"/>
                </a:ext>
              </a:extLst>
            </p:cNvPr>
            <p:cNvSpPr txBox="1"/>
            <p:nvPr/>
          </p:nvSpPr>
          <p:spPr>
            <a:xfrm>
              <a:off x="1887793" y="5864318"/>
              <a:ext cx="158299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3</a:t>
              </a:r>
              <a:endParaRPr lang="vi-VN" dirty="0">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B09186D8-658B-33EE-C6AC-5C325D6D7FBE}"/>
              </a:ext>
            </a:extLst>
          </p:cNvPr>
          <p:cNvGrpSpPr/>
          <p:nvPr/>
        </p:nvGrpSpPr>
        <p:grpSpPr>
          <a:xfrm>
            <a:off x="4498258" y="1686434"/>
            <a:ext cx="1597741" cy="1729847"/>
            <a:chOff x="1887793" y="4837017"/>
            <a:chExt cx="1597741" cy="1729847"/>
          </a:xfrm>
        </p:grpSpPr>
        <p:sp>
          <p:nvSpPr>
            <p:cNvPr id="56" name="Rectangle 55">
              <a:extLst>
                <a:ext uri="{FF2B5EF4-FFF2-40B4-BE49-F238E27FC236}">
                  <a16:creationId xmlns:a16="http://schemas.microsoft.com/office/drawing/2014/main" id="{FBE23A0B-F287-7273-0E1A-EB668328734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1DCE0DF5-384B-9893-6351-CEC40DC9438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6</a:t>
              </a:r>
              <a:endParaRPr lang="vi-VN" sz="14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32E641FD-336F-ABAD-A487-5A8A72ED4247}"/>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C </a:t>
              </a:r>
              <a:endParaRPr lang="vi-VN" sz="20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CC207665-DF70-FC05-A33B-3F6A3DFFC4C3}"/>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Carbon</a:t>
              </a:r>
              <a:endParaRPr lang="vi-VN"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7020C5BC-2683-9371-146F-EEF51660A5B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12</a:t>
              </a:r>
              <a:endParaRPr lang="vi-VN"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D2ADF49F-63A4-444C-C64B-F4A5F5E503A8}"/>
                </a:ext>
              </a:extLst>
            </p:cNvPr>
            <p:cNvSpPr txBox="1"/>
            <p:nvPr/>
          </p:nvSpPr>
          <p:spPr>
            <a:xfrm>
              <a:off x="1887793" y="5864318"/>
              <a:ext cx="159774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grpSp>
      <p:grpSp>
        <p:nvGrpSpPr>
          <p:cNvPr id="62" name="Group 61">
            <a:extLst>
              <a:ext uri="{FF2B5EF4-FFF2-40B4-BE49-F238E27FC236}">
                <a16:creationId xmlns:a16="http://schemas.microsoft.com/office/drawing/2014/main" id="{BD96E887-5D4D-52AD-BC6A-AD2B12A0FFF8}"/>
              </a:ext>
            </a:extLst>
          </p:cNvPr>
          <p:cNvGrpSpPr/>
          <p:nvPr/>
        </p:nvGrpSpPr>
        <p:grpSpPr>
          <a:xfrm>
            <a:off x="6076335" y="1693808"/>
            <a:ext cx="1524000" cy="1729847"/>
            <a:chOff x="1887794" y="4837017"/>
            <a:chExt cx="1524000" cy="1729847"/>
          </a:xfrm>
        </p:grpSpPr>
        <p:sp>
          <p:nvSpPr>
            <p:cNvPr id="63" name="Rectangle 62">
              <a:extLst>
                <a:ext uri="{FF2B5EF4-FFF2-40B4-BE49-F238E27FC236}">
                  <a16:creationId xmlns:a16="http://schemas.microsoft.com/office/drawing/2014/main" id="{525F2B47-7F48-F228-836E-CB1DC125B4F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721D6B06-C2F5-B4DF-C825-54F5CF670A1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7</a:t>
              </a:r>
              <a:endParaRPr lang="vi-VN" sz="14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DDFC59FC-6E49-4D93-7D81-3F4107426D9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a:t>
              </a:r>
              <a:endParaRPr lang="vi-VN" sz="2000"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D1FE89BE-C352-FF90-B5B3-7113E96C1F70}"/>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Nitrongen</a:t>
              </a:r>
              <a:r>
                <a:rPr lang="en-US" b="1"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E6CEA7FE-E9D5-7AB0-1177-9B07254AF31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14</a:t>
              </a:r>
              <a:endParaRPr lang="vi-VN"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D7607EF6-0D0C-53BD-D2C1-B9763B9A1579}"/>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5</a:t>
              </a:r>
              <a:endParaRPr lang="vi-VN" dirty="0">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C4EBD0E0-1F78-4F24-D0F6-56FA64EECB53}"/>
              </a:ext>
            </a:extLst>
          </p:cNvPr>
          <p:cNvGrpSpPr/>
          <p:nvPr/>
        </p:nvGrpSpPr>
        <p:grpSpPr>
          <a:xfrm>
            <a:off x="7624911" y="1707441"/>
            <a:ext cx="1524000" cy="1729847"/>
            <a:chOff x="1887794" y="4837017"/>
            <a:chExt cx="1524000" cy="1729847"/>
          </a:xfrm>
        </p:grpSpPr>
        <p:sp>
          <p:nvSpPr>
            <p:cNvPr id="70" name="Rectangle 69">
              <a:extLst>
                <a:ext uri="{FF2B5EF4-FFF2-40B4-BE49-F238E27FC236}">
                  <a16:creationId xmlns:a16="http://schemas.microsoft.com/office/drawing/2014/main" id="{B270D737-8425-0A12-48F3-AB6A10CF5CAB}"/>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1A7F6196-8A49-F30C-559D-9090D47D2EE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8</a:t>
              </a:r>
              <a:endParaRPr lang="vi-VN" sz="14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59DB74FF-C1A9-3F8F-916F-0209F369194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O</a:t>
              </a:r>
              <a:endParaRPr lang="vi-VN" sz="2000"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6C5E6316-9924-25F6-636D-AE488BF8714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Oxygen </a:t>
              </a:r>
              <a:endParaRPr lang="vi-VN"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7D157AF6-6AE4-837A-29B1-A9A8A5A83769}"/>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16</a:t>
              </a:r>
              <a:endParaRPr lang="vi-VN"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DD2CDA2D-CA25-3377-5C10-DD5DBD9D0C86}"/>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6</a:t>
              </a:r>
              <a:endParaRPr lang="vi-VN" dirty="0">
                <a:latin typeface="Times New Roman" panose="02020603050405020304" pitchFamily="18" charset="0"/>
                <a:cs typeface="Times New Roman" panose="02020603050405020304" pitchFamily="18" charset="0"/>
              </a:endParaRPr>
            </a:p>
          </p:txBody>
        </p:sp>
      </p:grpSp>
      <p:grpSp>
        <p:nvGrpSpPr>
          <p:cNvPr id="76" name="Group 75">
            <a:extLst>
              <a:ext uri="{FF2B5EF4-FFF2-40B4-BE49-F238E27FC236}">
                <a16:creationId xmlns:a16="http://schemas.microsoft.com/office/drawing/2014/main" id="{3EB23B63-8826-2576-EE87-A627528D691D}"/>
              </a:ext>
            </a:extLst>
          </p:cNvPr>
          <p:cNvGrpSpPr/>
          <p:nvPr/>
        </p:nvGrpSpPr>
        <p:grpSpPr>
          <a:xfrm>
            <a:off x="9099751" y="1723531"/>
            <a:ext cx="1524000" cy="1729847"/>
            <a:chOff x="1887794" y="4837017"/>
            <a:chExt cx="1524000" cy="1729847"/>
          </a:xfrm>
        </p:grpSpPr>
        <p:sp>
          <p:nvSpPr>
            <p:cNvPr id="77" name="Rectangle 76">
              <a:extLst>
                <a:ext uri="{FF2B5EF4-FFF2-40B4-BE49-F238E27FC236}">
                  <a16:creationId xmlns:a16="http://schemas.microsoft.com/office/drawing/2014/main" id="{0C422CF3-FBF2-C6CF-73FD-77EA0AD79A1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28204106-F547-1C23-1603-0547470A0D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9</a:t>
              </a:r>
              <a:endParaRPr lang="vi-VN" sz="1400"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216C0ED6-3EAD-E306-9F6F-D28A35928D23}"/>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O</a:t>
              </a:r>
              <a:endParaRPr lang="vi-VN" sz="20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5CA767C9-CF89-35DF-A8CB-49EC0C42D1D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Fluorine </a:t>
              </a:r>
              <a:endParaRPr lang="vi-VN"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4720CEA7-9FA2-79CA-F952-22D12D6D54E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19</a:t>
              </a:r>
              <a:endParaRPr lang="vi-VN"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3B5A3142-E3AA-EF32-A705-EBC710A47130}"/>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grpSp>
      <p:grpSp>
        <p:nvGrpSpPr>
          <p:cNvPr id="83" name="Group 82">
            <a:extLst>
              <a:ext uri="{FF2B5EF4-FFF2-40B4-BE49-F238E27FC236}">
                <a16:creationId xmlns:a16="http://schemas.microsoft.com/office/drawing/2014/main" id="{6B482A80-7A5D-9486-0104-662871057AD5}"/>
              </a:ext>
            </a:extLst>
          </p:cNvPr>
          <p:cNvGrpSpPr/>
          <p:nvPr/>
        </p:nvGrpSpPr>
        <p:grpSpPr>
          <a:xfrm>
            <a:off x="10628668" y="1686434"/>
            <a:ext cx="1524000" cy="1729847"/>
            <a:chOff x="1887794" y="4837017"/>
            <a:chExt cx="1524000" cy="1729847"/>
          </a:xfrm>
        </p:grpSpPr>
        <p:sp>
          <p:nvSpPr>
            <p:cNvPr id="84" name="Rectangle 83">
              <a:extLst>
                <a:ext uri="{FF2B5EF4-FFF2-40B4-BE49-F238E27FC236}">
                  <a16:creationId xmlns:a16="http://schemas.microsoft.com/office/drawing/2014/main" id="{A704B36C-9D83-E6CD-B50A-2BF0A7327B1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3DFB9C0E-0629-9845-36C5-DAB5CF88F09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10</a:t>
              </a:r>
              <a:endParaRPr lang="vi-VN" sz="1400"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9A5539F8-62D7-1CD8-5C4A-B1992B0152D1}"/>
                </a:ext>
              </a:extLst>
            </p:cNvPr>
            <p:cNvSpPr txBox="1"/>
            <p:nvPr/>
          </p:nvSpPr>
          <p:spPr>
            <a:xfrm>
              <a:off x="2433484" y="5045225"/>
              <a:ext cx="540775"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Ne</a:t>
              </a:r>
              <a:endParaRPr lang="vi-VN" sz="2000"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B658CF80-BE99-3BA0-71C1-F5FC1515B11A}"/>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Neon </a:t>
              </a:r>
              <a:endParaRPr lang="vi-VN"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ECB42A71-4BF7-A6E8-E0C9-5B475AD8A5E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20</a:t>
              </a:r>
              <a:endParaRPr lang="vi-VN" dirty="0">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EE64FC51-0E2A-C659-6CD3-6B4705A853E8}"/>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8</a:t>
              </a:r>
              <a:endParaRPr lang="vi-VN" dirty="0">
                <a:latin typeface="Times New Roman" panose="02020603050405020304" pitchFamily="18" charset="0"/>
                <a:cs typeface="Times New Roman" panose="02020603050405020304" pitchFamily="18" charset="0"/>
              </a:endParaRPr>
            </a:p>
          </p:txBody>
        </p:sp>
      </p:grpSp>
      <p:grpSp>
        <p:nvGrpSpPr>
          <p:cNvPr id="90" name="Group 89">
            <a:extLst>
              <a:ext uri="{FF2B5EF4-FFF2-40B4-BE49-F238E27FC236}">
                <a16:creationId xmlns:a16="http://schemas.microsoft.com/office/drawing/2014/main" id="{0CDC6FA4-E413-C0DC-F3F5-4577F8E6037C}"/>
              </a:ext>
            </a:extLst>
          </p:cNvPr>
          <p:cNvGrpSpPr/>
          <p:nvPr/>
        </p:nvGrpSpPr>
        <p:grpSpPr>
          <a:xfrm>
            <a:off x="-114300" y="3314989"/>
            <a:ext cx="1765968" cy="1729847"/>
            <a:chOff x="1887794" y="4837017"/>
            <a:chExt cx="1524000" cy="1729847"/>
          </a:xfrm>
        </p:grpSpPr>
        <p:sp>
          <p:nvSpPr>
            <p:cNvPr id="91" name="Rectangle 90">
              <a:extLst>
                <a:ext uri="{FF2B5EF4-FFF2-40B4-BE49-F238E27FC236}">
                  <a16:creationId xmlns:a16="http://schemas.microsoft.com/office/drawing/2014/main" id="{A18DC8F6-C58F-A618-D136-73B462E12A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5E7839ED-2529-2D74-3930-D8C1AD56CA6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11</a:t>
              </a:r>
              <a:endParaRPr lang="vi-VN" sz="1400" dirty="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A9BCA494-7D7E-D9EE-7F96-33762448CCEA}"/>
                </a:ext>
              </a:extLst>
            </p:cNvPr>
            <p:cNvSpPr txBox="1"/>
            <p:nvPr/>
          </p:nvSpPr>
          <p:spPr>
            <a:xfrm>
              <a:off x="2433485" y="5045225"/>
              <a:ext cx="486694" cy="707886"/>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Na</a:t>
              </a:r>
              <a:endParaRPr lang="vi-VN" sz="2000" dirty="0">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D0AFE027-2901-1A4C-1F7B-B51F31E96DE1}"/>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Sodium </a:t>
              </a:r>
              <a:endParaRPr lang="vi-VN" dirty="0">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91F1C4C3-C7D4-3097-4E51-E3B472CFB4CD}"/>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23</a:t>
              </a:r>
              <a:endParaRPr lang="vi-VN" dirty="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50776C1B-ADE0-397C-B4C7-FC23ADCE55EC}"/>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grpSp>
      <p:grpSp>
        <p:nvGrpSpPr>
          <p:cNvPr id="97" name="Group 96">
            <a:extLst>
              <a:ext uri="{FF2B5EF4-FFF2-40B4-BE49-F238E27FC236}">
                <a16:creationId xmlns:a16="http://schemas.microsoft.com/office/drawing/2014/main" id="{15FD8F83-C444-210D-161E-D88AE18F07B5}"/>
              </a:ext>
            </a:extLst>
          </p:cNvPr>
          <p:cNvGrpSpPr/>
          <p:nvPr/>
        </p:nvGrpSpPr>
        <p:grpSpPr>
          <a:xfrm>
            <a:off x="1208139" y="3280433"/>
            <a:ext cx="2045109" cy="1729847"/>
            <a:chOff x="1621093" y="4837017"/>
            <a:chExt cx="2045109" cy="1729847"/>
          </a:xfrm>
        </p:grpSpPr>
        <p:sp>
          <p:nvSpPr>
            <p:cNvPr id="98" name="Rectangle 97">
              <a:extLst>
                <a:ext uri="{FF2B5EF4-FFF2-40B4-BE49-F238E27FC236}">
                  <a16:creationId xmlns:a16="http://schemas.microsoft.com/office/drawing/2014/main" id="{4F0A846D-A1F8-77AC-B511-2BCDEB9AB67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221CED5C-24D0-3D2B-42E6-A3F58705205F}"/>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12</a:t>
              </a:r>
              <a:endParaRPr lang="vi-VN" sz="1400"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7A7CB2A5-33AE-0F5F-49A2-F0258BB159F0}"/>
                </a:ext>
              </a:extLst>
            </p:cNvPr>
            <p:cNvSpPr txBox="1"/>
            <p:nvPr/>
          </p:nvSpPr>
          <p:spPr>
            <a:xfrm>
              <a:off x="2433484" y="5074435"/>
              <a:ext cx="575638"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Mg </a:t>
              </a:r>
              <a:endParaRPr lang="vi-VN" sz="2000" dirty="0">
                <a:latin typeface="Times New Roman" panose="02020603050405020304" pitchFamily="18" charset="0"/>
                <a:cs typeface="Times New Roman" panose="02020603050405020304" pitchFamily="18" charset="0"/>
              </a:endParaRPr>
            </a:p>
          </p:txBody>
        </p:sp>
        <p:sp>
          <p:nvSpPr>
            <p:cNvPr id="101" name="TextBox 100">
              <a:extLst>
                <a:ext uri="{FF2B5EF4-FFF2-40B4-BE49-F238E27FC236}">
                  <a16:creationId xmlns:a16="http://schemas.microsoft.com/office/drawing/2014/main" id="{DBC5F115-5562-43F0-20FF-EF164DDCDF96}"/>
                </a:ext>
              </a:extLst>
            </p:cNvPr>
            <p:cNvSpPr txBox="1"/>
            <p:nvPr/>
          </p:nvSpPr>
          <p:spPr>
            <a:xfrm>
              <a:off x="1621093" y="5385900"/>
              <a:ext cx="2045109"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Magnesium</a:t>
              </a:r>
              <a:endParaRPr lang="vi-VN" dirty="0">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FA4E9BEA-3069-EA7B-3EE6-B667AD4B8AA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24</a:t>
              </a:r>
              <a:endParaRPr lang="vi-VN" dirty="0">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89B0AF3F-7D8C-0883-7A6D-9EE202BCD64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2 </a:t>
              </a:r>
              <a:endParaRPr lang="vi-VN" dirty="0">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00146917-7888-691A-B19F-1CF5CDD4F5A3}"/>
              </a:ext>
            </a:extLst>
          </p:cNvPr>
          <p:cNvGrpSpPr/>
          <p:nvPr/>
        </p:nvGrpSpPr>
        <p:grpSpPr>
          <a:xfrm>
            <a:off x="2949680" y="3323277"/>
            <a:ext cx="1524000" cy="1729847"/>
            <a:chOff x="1887794" y="4837017"/>
            <a:chExt cx="1524000" cy="1729847"/>
          </a:xfrm>
        </p:grpSpPr>
        <p:sp>
          <p:nvSpPr>
            <p:cNvPr id="105" name="Rectangle 104">
              <a:extLst>
                <a:ext uri="{FF2B5EF4-FFF2-40B4-BE49-F238E27FC236}">
                  <a16:creationId xmlns:a16="http://schemas.microsoft.com/office/drawing/2014/main" id="{87B40F88-BC50-D621-AD46-BC0F8E8B7AB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319017F4-AA56-2479-D8CB-A0D725074683}"/>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13</a:t>
              </a:r>
              <a:endParaRPr lang="vi-VN" sz="1400" dirty="0">
                <a:latin typeface="Times New Roman" panose="02020603050405020304" pitchFamily="18" charset="0"/>
                <a:cs typeface="Times New Roman" panose="02020603050405020304" pitchFamily="18" charset="0"/>
              </a:endParaRPr>
            </a:p>
          </p:txBody>
        </p:sp>
        <p:sp>
          <p:nvSpPr>
            <p:cNvPr id="107" name="TextBox 106">
              <a:extLst>
                <a:ext uri="{FF2B5EF4-FFF2-40B4-BE49-F238E27FC236}">
                  <a16:creationId xmlns:a16="http://schemas.microsoft.com/office/drawing/2014/main" id="{E19A0853-EEEE-3163-C8DE-CF866D5B151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Al </a:t>
              </a:r>
              <a:endParaRPr lang="vi-VN" sz="2000" dirty="0">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226EEC45-2D56-EA21-4008-DF31A5AEA80D}"/>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Aluminium</a:t>
              </a:r>
              <a:endParaRPr lang="vi-VN" dirty="0">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DB077154-BA3A-9219-9434-6EE76E8DD00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27</a:t>
              </a:r>
              <a:endParaRPr lang="vi-VN" dirty="0">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97E04012-596D-FE97-A802-11C6A17EB941}"/>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3</a:t>
              </a:r>
              <a:endParaRPr lang="vi-VN" dirty="0">
                <a:latin typeface="Times New Roman" panose="02020603050405020304" pitchFamily="18" charset="0"/>
                <a:cs typeface="Times New Roman" panose="02020603050405020304" pitchFamily="18" charset="0"/>
              </a:endParaRPr>
            </a:p>
          </p:txBody>
        </p:sp>
      </p:grpSp>
      <p:grpSp>
        <p:nvGrpSpPr>
          <p:cNvPr id="111" name="Group 110">
            <a:extLst>
              <a:ext uri="{FF2B5EF4-FFF2-40B4-BE49-F238E27FC236}">
                <a16:creationId xmlns:a16="http://schemas.microsoft.com/office/drawing/2014/main" id="{9C967141-5F41-4132-D4D4-D34629758288}"/>
              </a:ext>
            </a:extLst>
          </p:cNvPr>
          <p:cNvGrpSpPr/>
          <p:nvPr/>
        </p:nvGrpSpPr>
        <p:grpSpPr>
          <a:xfrm>
            <a:off x="4449099" y="3302270"/>
            <a:ext cx="1524000" cy="1729847"/>
            <a:chOff x="1887794" y="4837017"/>
            <a:chExt cx="1524000" cy="1729847"/>
          </a:xfrm>
        </p:grpSpPr>
        <p:sp>
          <p:nvSpPr>
            <p:cNvPr id="112" name="Rectangle 111">
              <a:extLst>
                <a:ext uri="{FF2B5EF4-FFF2-40B4-BE49-F238E27FC236}">
                  <a16:creationId xmlns:a16="http://schemas.microsoft.com/office/drawing/2014/main" id="{659DAE2A-F45B-B46C-3B0D-1E20EDFDAEF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E5E98228-184D-0689-D82C-5FC402D22AC2}"/>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14</a:t>
              </a:r>
              <a:endParaRPr lang="vi-VN" sz="1400"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B30A9437-6CE0-B0C9-DDE9-042B24767C4F}"/>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Si </a:t>
              </a:r>
              <a:endParaRPr lang="vi-VN" sz="2000" dirty="0">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2E0AA5C5-584A-57E5-EB58-2ACA2B7617D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Silicon</a:t>
              </a:r>
              <a:endParaRPr lang="vi-VN" dirty="0">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12EFAB66-4835-AA5C-2D0C-D83C00729C8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28</a:t>
              </a:r>
              <a:endParaRPr lang="vi-VN" dirty="0">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510A7CB1-C432-56F0-D34E-98306EBA4167}"/>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1E7F40BA-7CAB-E8C0-0A5D-7A10B77A2544}"/>
              </a:ext>
            </a:extLst>
          </p:cNvPr>
          <p:cNvGrpSpPr/>
          <p:nvPr/>
        </p:nvGrpSpPr>
        <p:grpSpPr>
          <a:xfrm>
            <a:off x="6027175" y="3309644"/>
            <a:ext cx="1524000" cy="1729847"/>
            <a:chOff x="1887794" y="4837017"/>
            <a:chExt cx="1524000" cy="1729847"/>
          </a:xfrm>
        </p:grpSpPr>
        <p:sp>
          <p:nvSpPr>
            <p:cNvPr id="119" name="Rectangle 118">
              <a:extLst>
                <a:ext uri="{FF2B5EF4-FFF2-40B4-BE49-F238E27FC236}">
                  <a16:creationId xmlns:a16="http://schemas.microsoft.com/office/drawing/2014/main" id="{6827E5A3-1C15-0922-21FC-796112684E8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21FC652D-5EB4-E02A-DD8B-72AC2D71F0F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15</a:t>
              </a:r>
              <a:endParaRPr lang="vi-VN" sz="1400" dirty="0">
                <a:latin typeface="Times New Roman" panose="02020603050405020304" pitchFamily="18" charset="0"/>
                <a:cs typeface="Times New Roman" panose="02020603050405020304" pitchFamily="18" charset="0"/>
              </a:endParaRPr>
            </a:p>
          </p:txBody>
        </p:sp>
        <p:sp>
          <p:nvSpPr>
            <p:cNvPr id="121" name="TextBox 120">
              <a:extLst>
                <a:ext uri="{FF2B5EF4-FFF2-40B4-BE49-F238E27FC236}">
                  <a16:creationId xmlns:a16="http://schemas.microsoft.com/office/drawing/2014/main" id="{F95A2548-DA31-22C5-E490-E694FA1AD912}"/>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P</a:t>
              </a:r>
              <a:endParaRPr lang="vi-VN" sz="2000"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098C4106-A5D3-D8EA-2BF4-9F55447F096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Photsphorus</a:t>
              </a:r>
              <a:r>
                <a:rPr lang="en-US" b="1"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CE255A76-C4EA-8068-DF07-C3D8DA02F84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31</a:t>
              </a:r>
              <a:endParaRPr lang="vi-VN" dirty="0">
                <a:latin typeface="Times New Roman" panose="02020603050405020304" pitchFamily="18" charset="0"/>
                <a:cs typeface="Times New Roman" panose="02020603050405020304" pitchFamily="18" charset="0"/>
              </a:endParaRPr>
            </a:p>
          </p:txBody>
        </p:sp>
        <p:sp>
          <p:nvSpPr>
            <p:cNvPr id="124" name="TextBox 123">
              <a:extLst>
                <a:ext uri="{FF2B5EF4-FFF2-40B4-BE49-F238E27FC236}">
                  <a16:creationId xmlns:a16="http://schemas.microsoft.com/office/drawing/2014/main" id="{E54BA623-D613-0282-CBBC-857F49CF5D33}"/>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5</a:t>
              </a:r>
              <a:endParaRPr lang="vi-VN" dirty="0">
                <a:latin typeface="Times New Roman" panose="02020603050405020304" pitchFamily="18" charset="0"/>
                <a:cs typeface="Times New Roman" panose="02020603050405020304" pitchFamily="18" charset="0"/>
              </a:endParaRPr>
            </a:p>
          </p:txBody>
        </p:sp>
      </p:grpSp>
      <p:grpSp>
        <p:nvGrpSpPr>
          <p:cNvPr id="125" name="Group 124">
            <a:extLst>
              <a:ext uri="{FF2B5EF4-FFF2-40B4-BE49-F238E27FC236}">
                <a16:creationId xmlns:a16="http://schemas.microsoft.com/office/drawing/2014/main" id="{0B2352C8-F040-8091-4CB2-084FC40DA0E5}"/>
              </a:ext>
            </a:extLst>
          </p:cNvPr>
          <p:cNvGrpSpPr/>
          <p:nvPr/>
        </p:nvGrpSpPr>
        <p:grpSpPr>
          <a:xfrm>
            <a:off x="7575751" y="3323277"/>
            <a:ext cx="1524000" cy="1729847"/>
            <a:chOff x="1887794" y="4837017"/>
            <a:chExt cx="1524000" cy="1729847"/>
          </a:xfrm>
        </p:grpSpPr>
        <p:sp>
          <p:nvSpPr>
            <p:cNvPr id="126" name="Rectangle 125">
              <a:extLst>
                <a:ext uri="{FF2B5EF4-FFF2-40B4-BE49-F238E27FC236}">
                  <a16:creationId xmlns:a16="http://schemas.microsoft.com/office/drawing/2014/main" id="{CB595357-8BD3-2287-28C0-E50167296957}"/>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7" name="TextBox 126">
              <a:extLst>
                <a:ext uri="{FF2B5EF4-FFF2-40B4-BE49-F238E27FC236}">
                  <a16:creationId xmlns:a16="http://schemas.microsoft.com/office/drawing/2014/main" id="{2B0E13CB-5A7E-CCBA-ECF9-0F614EEF69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16</a:t>
              </a:r>
              <a:endParaRPr lang="vi-VN" sz="1400" dirty="0">
                <a:latin typeface="Times New Roman" panose="02020603050405020304" pitchFamily="18" charset="0"/>
                <a:cs typeface="Times New Roman" panose="02020603050405020304" pitchFamily="18" charset="0"/>
              </a:endParaRPr>
            </a:p>
          </p:txBody>
        </p:sp>
        <p:sp>
          <p:nvSpPr>
            <p:cNvPr id="128" name="TextBox 127">
              <a:extLst>
                <a:ext uri="{FF2B5EF4-FFF2-40B4-BE49-F238E27FC236}">
                  <a16:creationId xmlns:a16="http://schemas.microsoft.com/office/drawing/2014/main" id="{6B570953-62D0-DB31-B6AA-0C1F2CD6115D}"/>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S</a:t>
              </a:r>
              <a:endParaRPr lang="vi-VN" sz="2000" dirty="0">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064E9953-AF0F-FB58-C0C3-6D13999D3B62}"/>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Sulfur  </a:t>
              </a:r>
              <a:endParaRPr lang="vi-VN" dirty="0">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8E8E24C8-7A7E-9524-99CF-4E41DA9C946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32</a:t>
              </a:r>
              <a:endParaRPr lang="vi-VN" dirty="0">
                <a:latin typeface="Times New Roman" panose="02020603050405020304" pitchFamily="18" charset="0"/>
                <a:cs typeface="Times New Roman" panose="02020603050405020304" pitchFamily="18" charset="0"/>
              </a:endParaRPr>
            </a:p>
          </p:txBody>
        </p:sp>
        <p:sp>
          <p:nvSpPr>
            <p:cNvPr id="131" name="TextBox 130">
              <a:extLst>
                <a:ext uri="{FF2B5EF4-FFF2-40B4-BE49-F238E27FC236}">
                  <a16:creationId xmlns:a16="http://schemas.microsoft.com/office/drawing/2014/main" id="{487AB997-556D-BBE4-2C62-5443789717A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6</a:t>
              </a:r>
              <a:endParaRPr lang="vi-VN" dirty="0">
                <a:latin typeface="Times New Roman" panose="02020603050405020304" pitchFamily="18" charset="0"/>
                <a:cs typeface="Times New Roman" panose="02020603050405020304" pitchFamily="18" charset="0"/>
              </a:endParaRPr>
            </a:p>
          </p:txBody>
        </p:sp>
      </p:grpSp>
      <p:grpSp>
        <p:nvGrpSpPr>
          <p:cNvPr id="132" name="Group 131">
            <a:extLst>
              <a:ext uri="{FF2B5EF4-FFF2-40B4-BE49-F238E27FC236}">
                <a16:creationId xmlns:a16="http://schemas.microsoft.com/office/drawing/2014/main" id="{D6CC119A-D872-17F8-42C2-3512DC929804}"/>
              </a:ext>
            </a:extLst>
          </p:cNvPr>
          <p:cNvGrpSpPr/>
          <p:nvPr/>
        </p:nvGrpSpPr>
        <p:grpSpPr>
          <a:xfrm>
            <a:off x="9050591" y="3339367"/>
            <a:ext cx="1524000" cy="1729847"/>
            <a:chOff x="1887794" y="4837017"/>
            <a:chExt cx="1524000" cy="1729847"/>
          </a:xfrm>
        </p:grpSpPr>
        <p:sp>
          <p:nvSpPr>
            <p:cNvPr id="133" name="Rectangle 132">
              <a:extLst>
                <a:ext uri="{FF2B5EF4-FFF2-40B4-BE49-F238E27FC236}">
                  <a16:creationId xmlns:a16="http://schemas.microsoft.com/office/drawing/2014/main" id="{7389A865-92B2-F102-B6D0-5CB59383661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34" name="TextBox 133">
              <a:extLst>
                <a:ext uri="{FF2B5EF4-FFF2-40B4-BE49-F238E27FC236}">
                  <a16:creationId xmlns:a16="http://schemas.microsoft.com/office/drawing/2014/main" id="{7938FD8C-FFE3-7A76-1613-03E069711E8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17</a:t>
              </a:r>
              <a:endParaRPr lang="vi-VN" sz="1400" dirty="0">
                <a:latin typeface="Times New Roman" panose="02020603050405020304" pitchFamily="18" charset="0"/>
                <a:cs typeface="Times New Roman" panose="02020603050405020304" pitchFamily="18" charset="0"/>
              </a:endParaRPr>
            </a:p>
          </p:txBody>
        </p:sp>
        <p:sp>
          <p:nvSpPr>
            <p:cNvPr id="135" name="TextBox 134">
              <a:extLst>
                <a:ext uri="{FF2B5EF4-FFF2-40B4-BE49-F238E27FC236}">
                  <a16:creationId xmlns:a16="http://schemas.microsoft.com/office/drawing/2014/main" id="{D2F9DB8B-C567-72E7-FB1E-4476A253C7EA}"/>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Cl</a:t>
              </a:r>
              <a:endParaRPr lang="vi-VN" sz="2000" dirty="0">
                <a:latin typeface="Times New Roman" panose="02020603050405020304" pitchFamily="18" charset="0"/>
                <a:cs typeface="Times New Roman" panose="02020603050405020304" pitchFamily="18" charset="0"/>
              </a:endParaRPr>
            </a:p>
          </p:txBody>
        </p:sp>
        <p:sp>
          <p:nvSpPr>
            <p:cNvPr id="136" name="TextBox 135">
              <a:extLst>
                <a:ext uri="{FF2B5EF4-FFF2-40B4-BE49-F238E27FC236}">
                  <a16:creationId xmlns:a16="http://schemas.microsoft.com/office/drawing/2014/main" id="{9477E12D-B532-7F92-E737-547114D8B7A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Chlorine </a:t>
              </a:r>
              <a:endParaRPr lang="vi-VN" dirty="0">
                <a:latin typeface="Times New Roman" panose="02020603050405020304" pitchFamily="18" charset="0"/>
                <a:cs typeface="Times New Roman" panose="02020603050405020304" pitchFamily="18" charset="0"/>
              </a:endParaRPr>
            </a:p>
          </p:txBody>
        </p:sp>
        <p:sp>
          <p:nvSpPr>
            <p:cNvPr id="137" name="TextBox 136">
              <a:extLst>
                <a:ext uri="{FF2B5EF4-FFF2-40B4-BE49-F238E27FC236}">
                  <a16:creationId xmlns:a16="http://schemas.microsoft.com/office/drawing/2014/main" id="{E112D759-CD29-A2C2-48CA-37D678E6EBB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35,5</a:t>
              </a:r>
              <a:endParaRPr lang="vi-VN" dirty="0">
                <a:latin typeface="Times New Roman" panose="02020603050405020304" pitchFamily="18" charset="0"/>
                <a:cs typeface="Times New Roman" panose="02020603050405020304" pitchFamily="18" charset="0"/>
              </a:endParaRPr>
            </a:p>
          </p:txBody>
        </p:sp>
        <p:sp>
          <p:nvSpPr>
            <p:cNvPr id="138" name="TextBox 137">
              <a:extLst>
                <a:ext uri="{FF2B5EF4-FFF2-40B4-BE49-F238E27FC236}">
                  <a16:creationId xmlns:a16="http://schemas.microsoft.com/office/drawing/2014/main" id="{94B25E02-D966-F57B-33D6-D5634A76118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grpSp>
      <p:grpSp>
        <p:nvGrpSpPr>
          <p:cNvPr id="139" name="Group 138">
            <a:extLst>
              <a:ext uri="{FF2B5EF4-FFF2-40B4-BE49-F238E27FC236}">
                <a16:creationId xmlns:a16="http://schemas.microsoft.com/office/drawing/2014/main" id="{39995498-7C32-65E8-EE5C-6C0D07C6F8F4}"/>
              </a:ext>
            </a:extLst>
          </p:cNvPr>
          <p:cNvGrpSpPr/>
          <p:nvPr/>
        </p:nvGrpSpPr>
        <p:grpSpPr>
          <a:xfrm>
            <a:off x="10579508" y="3302270"/>
            <a:ext cx="1524000" cy="1729847"/>
            <a:chOff x="1887794" y="4837017"/>
            <a:chExt cx="1524000" cy="1729847"/>
          </a:xfrm>
        </p:grpSpPr>
        <p:sp>
          <p:nvSpPr>
            <p:cNvPr id="140" name="Rectangle 139">
              <a:extLst>
                <a:ext uri="{FF2B5EF4-FFF2-40B4-BE49-F238E27FC236}">
                  <a16:creationId xmlns:a16="http://schemas.microsoft.com/office/drawing/2014/main" id="{77C427C3-E99A-34B0-E01C-3FDA4E7AD9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41" name="TextBox 140">
              <a:extLst>
                <a:ext uri="{FF2B5EF4-FFF2-40B4-BE49-F238E27FC236}">
                  <a16:creationId xmlns:a16="http://schemas.microsoft.com/office/drawing/2014/main" id="{2728AC75-52C9-A247-C178-B8AE9E28F53C}"/>
                </a:ext>
              </a:extLst>
            </p:cNvPr>
            <p:cNvSpPr txBox="1"/>
            <p:nvPr/>
          </p:nvSpPr>
          <p:spPr>
            <a:xfrm>
              <a:off x="2507225" y="4837017"/>
              <a:ext cx="467029"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20</a:t>
              </a:r>
              <a:endParaRPr lang="vi-VN" sz="1400" dirty="0">
                <a:latin typeface="Times New Roman" panose="02020603050405020304" pitchFamily="18" charset="0"/>
                <a:cs typeface="Times New Roman" panose="02020603050405020304" pitchFamily="18" charset="0"/>
              </a:endParaRPr>
            </a:p>
          </p:txBody>
        </p:sp>
        <p:sp>
          <p:nvSpPr>
            <p:cNvPr id="142" name="TextBox 141">
              <a:extLst>
                <a:ext uri="{FF2B5EF4-FFF2-40B4-BE49-F238E27FC236}">
                  <a16:creationId xmlns:a16="http://schemas.microsoft.com/office/drawing/2014/main" id="{8A2BBC43-4656-3DA6-E19F-6C880F18D475}"/>
                </a:ext>
              </a:extLst>
            </p:cNvPr>
            <p:cNvSpPr txBox="1"/>
            <p:nvPr/>
          </p:nvSpPr>
          <p:spPr>
            <a:xfrm>
              <a:off x="2433484" y="5045225"/>
              <a:ext cx="548771" cy="400110"/>
            </a:xfrm>
            <a:prstGeom prst="rect">
              <a:avLst/>
            </a:prstGeom>
            <a:noFill/>
            <a:ln>
              <a:noFill/>
            </a:ln>
          </p:spPr>
          <p:txBody>
            <a:bodyPr wrap="square">
              <a:spAutoFit/>
            </a:bodyPr>
            <a:lstStyle/>
            <a:p>
              <a:r>
                <a:rPr lang="en-US" sz="2000" b="1" dirty="0" err="1">
                  <a:latin typeface="Times New Roman" panose="02020603050405020304" pitchFamily="18" charset="0"/>
                  <a:cs typeface="Times New Roman" panose="02020603050405020304" pitchFamily="18" charset="0"/>
                </a:rPr>
                <a:t>Ar</a:t>
              </a:r>
              <a:endParaRPr lang="vi-VN" sz="2000" dirty="0">
                <a:latin typeface="Times New Roman" panose="02020603050405020304" pitchFamily="18" charset="0"/>
                <a:cs typeface="Times New Roman" panose="02020603050405020304" pitchFamily="18" charset="0"/>
              </a:endParaRPr>
            </a:p>
          </p:txBody>
        </p:sp>
        <p:sp>
          <p:nvSpPr>
            <p:cNvPr id="143" name="TextBox 142">
              <a:extLst>
                <a:ext uri="{FF2B5EF4-FFF2-40B4-BE49-F238E27FC236}">
                  <a16:creationId xmlns:a16="http://schemas.microsoft.com/office/drawing/2014/main" id="{C16F5426-0827-681A-A0C0-B79D81ECB539}"/>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Argon </a:t>
              </a:r>
              <a:endParaRPr lang="vi-VN" dirty="0">
                <a:latin typeface="Times New Roman" panose="02020603050405020304" pitchFamily="18" charset="0"/>
                <a:cs typeface="Times New Roman" panose="02020603050405020304" pitchFamily="18" charset="0"/>
              </a:endParaRPr>
            </a:p>
          </p:txBody>
        </p:sp>
        <p:sp>
          <p:nvSpPr>
            <p:cNvPr id="144" name="TextBox 143">
              <a:extLst>
                <a:ext uri="{FF2B5EF4-FFF2-40B4-BE49-F238E27FC236}">
                  <a16:creationId xmlns:a16="http://schemas.microsoft.com/office/drawing/2014/main" id="{E9371C0B-D67F-F6EC-7558-F434F15ECFFB}"/>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40</a:t>
              </a:r>
              <a:endParaRPr lang="vi-VN" dirty="0">
                <a:latin typeface="Times New Roman" panose="02020603050405020304" pitchFamily="18" charset="0"/>
                <a:cs typeface="Times New Roman" panose="02020603050405020304" pitchFamily="18" charset="0"/>
              </a:endParaRPr>
            </a:p>
          </p:txBody>
        </p:sp>
        <p:sp>
          <p:nvSpPr>
            <p:cNvPr id="145" name="TextBox 144">
              <a:extLst>
                <a:ext uri="{FF2B5EF4-FFF2-40B4-BE49-F238E27FC236}">
                  <a16:creationId xmlns:a16="http://schemas.microsoft.com/office/drawing/2014/main" id="{12C78BB2-C229-56F2-3580-AC1C495D4EC5}"/>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8</a:t>
              </a:r>
              <a:endParaRPr lang="vi-VN"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40284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CD5F-35DF-B665-1905-95161A529547}"/>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EF7B3767-DC8B-08EA-3918-06C0317ED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171"/>
            <a:ext cx="12366171" cy="77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88F21E8-2FC6-9EAE-6D76-83D164570842}"/>
              </a:ext>
            </a:extLst>
          </p:cNvPr>
          <p:cNvSpPr/>
          <p:nvPr/>
        </p:nvSpPr>
        <p:spPr>
          <a:xfrm>
            <a:off x="8380429" y="150829"/>
            <a:ext cx="3940404" cy="102752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873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26CF941-8E7D-C9DC-4B9D-8385820DC8FF}"/>
              </a:ext>
            </a:extLst>
          </p:cNvPr>
          <p:cNvGraphicFramePr>
            <a:graphicFrameLocks noGrp="1"/>
          </p:cNvGraphicFramePr>
          <p:nvPr/>
        </p:nvGraphicFramePr>
        <p:xfrm>
          <a:off x="9830" y="0"/>
          <a:ext cx="12192000" cy="501143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817781883"/>
                    </a:ext>
                  </a:extLst>
                </a:gridCol>
                <a:gridCol w="1524000">
                  <a:extLst>
                    <a:ext uri="{9D8B030D-6E8A-4147-A177-3AD203B41FA5}">
                      <a16:colId xmlns:a16="http://schemas.microsoft.com/office/drawing/2014/main" val="1722172328"/>
                    </a:ext>
                  </a:extLst>
                </a:gridCol>
                <a:gridCol w="1524000">
                  <a:extLst>
                    <a:ext uri="{9D8B030D-6E8A-4147-A177-3AD203B41FA5}">
                      <a16:colId xmlns:a16="http://schemas.microsoft.com/office/drawing/2014/main" val="1669362188"/>
                    </a:ext>
                  </a:extLst>
                </a:gridCol>
                <a:gridCol w="1524000">
                  <a:extLst>
                    <a:ext uri="{9D8B030D-6E8A-4147-A177-3AD203B41FA5}">
                      <a16:colId xmlns:a16="http://schemas.microsoft.com/office/drawing/2014/main" val="3133638900"/>
                    </a:ext>
                  </a:extLst>
                </a:gridCol>
                <a:gridCol w="1524000">
                  <a:extLst>
                    <a:ext uri="{9D8B030D-6E8A-4147-A177-3AD203B41FA5}">
                      <a16:colId xmlns:a16="http://schemas.microsoft.com/office/drawing/2014/main" val="2750084568"/>
                    </a:ext>
                  </a:extLst>
                </a:gridCol>
                <a:gridCol w="1524000">
                  <a:extLst>
                    <a:ext uri="{9D8B030D-6E8A-4147-A177-3AD203B41FA5}">
                      <a16:colId xmlns:a16="http://schemas.microsoft.com/office/drawing/2014/main" val="3765799450"/>
                    </a:ext>
                  </a:extLst>
                </a:gridCol>
                <a:gridCol w="1524000">
                  <a:extLst>
                    <a:ext uri="{9D8B030D-6E8A-4147-A177-3AD203B41FA5}">
                      <a16:colId xmlns:a16="http://schemas.microsoft.com/office/drawing/2014/main" val="3461462863"/>
                    </a:ext>
                  </a:extLst>
                </a:gridCol>
                <a:gridCol w="1524000">
                  <a:extLst>
                    <a:ext uri="{9D8B030D-6E8A-4147-A177-3AD203B41FA5}">
                      <a16:colId xmlns:a16="http://schemas.microsoft.com/office/drawing/2014/main" val="874723946"/>
                    </a:ext>
                  </a:extLst>
                </a:gridCol>
              </a:tblGrid>
              <a:tr h="1670479">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4006480483"/>
                  </a:ext>
                </a:extLst>
              </a:tr>
              <a:tr h="1670479">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2487586990"/>
                  </a:ext>
                </a:extLst>
              </a:tr>
              <a:tr h="1670479">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3317256406"/>
                  </a:ext>
                </a:extLst>
              </a:tr>
            </a:tbl>
          </a:graphicData>
        </a:graphic>
      </p:graphicFrame>
      <p:grpSp>
        <p:nvGrpSpPr>
          <p:cNvPr id="18" name="Group 17">
            <a:extLst>
              <a:ext uri="{FF2B5EF4-FFF2-40B4-BE49-F238E27FC236}">
                <a16:creationId xmlns:a16="http://schemas.microsoft.com/office/drawing/2014/main" id="{F7962C30-A4BA-F98C-F691-9C1F4BC312CF}"/>
              </a:ext>
            </a:extLst>
          </p:cNvPr>
          <p:cNvGrpSpPr/>
          <p:nvPr/>
        </p:nvGrpSpPr>
        <p:grpSpPr>
          <a:xfrm>
            <a:off x="9830" y="0"/>
            <a:ext cx="1524000" cy="1729847"/>
            <a:chOff x="1887794" y="4837017"/>
            <a:chExt cx="1524000" cy="1729847"/>
          </a:xfrm>
        </p:grpSpPr>
        <p:sp>
          <p:nvSpPr>
            <p:cNvPr id="7" name="Rectangle 6">
              <a:extLst>
                <a:ext uri="{FF2B5EF4-FFF2-40B4-BE49-F238E27FC236}">
                  <a16:creationId xmlns:a16="http://schemas.microsoft.com/office/drawing/2014/main" id="{BE0B53FB-0822-3E4C-A59C-3F3DBE7F2736}"/>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24475F-325A-20E0-A9DE-88AC466AFF1E}"/>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a:t>
              </a:r>
              <a:endParaRPr lang="vi-VN"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2D233C5-492A-48E7-2D96-12616F925909}"/>
                </a:ext>
              </a:extLst>
            </p:cNvPr>
            <p:cNvSpPr txBox="1"/>
            <p:nvPr/>
          </p:nvSpPr>
          <p:spPr>
            <a:xfrm>
              <a:off x="2458065" y="5045226"/>
              <a:ext cx="383458"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H</a:t>
              </a:r>
              <a:endParaRPr lang="vi-VN"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4A1169C-9A37-B10B-0244-9D4B91B21027}"/>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Hydrogen</a:t>
              </a:r>
              <a:endParaRPr lang="vi-VN"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72776B3-371B-D950-5297-F0C0B9DCD8B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398994D-EE18-97A9-0789-CC383FED75FA}"/>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a:t>
              </a:r>
              <a:r>
                <a:rPr lang="en-US" b="1" dirty="0">
                  <a:latin typeface="Times New Roman" panose="02020603050405020304" pitchFamily="18" charset="0"/>
                  <a:cs typeface="Times New Roman" panose="02020603050405020304" pitchFamily="18" charset="0"/>
                </a:rPr>
                <a:t>: 1</a:t>
              </a:r>
              <a:endParaRPr lang="vi-VN"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B3FE8E66-D5B6-FB1E-DEEF-3D28486ADEEE}"/>
              </a:ext>
            </a:extLst>
          </p:cNvPr>
          <p:cNvGrpSpPr/>
          <p:nvPr/>
        </p:nvGrpSpPr>
        <p:grpSpPr>
          <a:xfrm>
            <a:off x="-36566" y="1699153"/>
            <a:ext cx="1784559" cy="1729847"/>
            <a:chOff x="1887794" y="4837017"/>
            <a:chExt cx="1573160" cy="1729847"/>
          </a:xfrm>
        </p:grpSpPr>
        <p:sp>
          <p:nvSpPr>
            <p:cNvPr id="28" name="Rectangle 27">
              <a:extLst>
                <a:ext uri="{FF2B5EF4-FFF2-40B4-BE49-F238E27FC236}">
                  <a16:creationId xmlns:a16="http://schemas.microsoft.com/office/drawing/2014/main" id="{3EA24BEF-6CF1-57CA-144C-FCAF7BA2647D}"/>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BEC932D-E0B6-9F80-40B0-6F5AD4B7642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3</a:t>
              </a:r>
              <a:endParaRPr lang="vi-VN" sz="1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4666EDA-F183-CFE7-58C2-E4173CD4E5DE}"/>
                </a:ext>
              </a:extLst>
            </p:cNvPr>
            <p:cNvSpPr txBox="1"/>
            <p:nvPr/>
          </p:nvSpPr>
          <p:spPr>
            <a:xfrm>
              <a:off x="2433485" y="5045225"/>
              <a:ext cx="383458" cy="707886"/>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Li</a:t>
              </a:r>
              <a:endParaRPr lang="vi-VN" sz="2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5298989-9F50-B105-A6BF-6F66ABBF7AC8}"/>
                </a:ext>
              </a:extLst>
            </p:cNvPr>
            <p:cNvSpPr txBox="1"/>
            <p:nvPr/>
          </p:nvSpPr>
          <p:spPr>
            <a:xfrm>
              <a:off x="1887794" y="5291836"/>
              <a:ext cx="157316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Lithium</a:t>
              </a:r>
              <a:endParaRPr lang="vi-VN"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2EA64EB-6E6F-FBCA-121B-3ECACC3168F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585BC204-C7F2-0109-817B-A75C4160568B}"/>
                </a:ext>
              </a:extLst>
            </p:cNvPr>
            <p:cNvSpPr txBox="1"/>
            <p:nvPr/>
          </p:nvSpPr>
          <p:spPr>
            <a:xfrm>
              <a:off x="1887794" y="5864318"/>
              <a:ext cx="1558412" cy="646331"/>
            </a:xfrm>
            <a:prstGeom prst="rect">
              <a:avLst/>
            </a:prstGeom>
            <a:noFill/>
            <a:ln>
              <a:noFill/>
            </a:ln>
          </p:spPr>
          <p:txBody>
            <a:bodyPr wrap="square">
              <a:spAutoFit/>
            </a:bodyPr>
            <a:lstStyle/>
            <a:p>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7EC535A7-B927-4028-3E02-A124560E6711}"/>
              </a:ext>
            </a:extLst>
          </p:cNvPr>
          <p:cNvGrpSpPr/>
          <p:nvPr/>
        </p:nvGrpSpPr>
        <p:grpSpPr>
          <a:xfrm>
            <a:off x="10599171" y="0"/>
            <a:ext cx="1524000" cy="1729847"/>
            <a:chOff x="1887794" y="4837017"/>
            <a:chExt cx="1524000" cy="1729847"/>
          </a:xfrm>
        </p:grpSpPr>
        <p:sp>
          <p:nvSpPr>
            <p:cNvPr id="35" name="Rectangle 34">
              <a:extLst>
                <a:ext uri="{FF2B5EF4-FFF2-40B4-BE49-F238E27FC236}">
                  <a16:creationId xmlns:a16="http://schemas.microsoft.com/office/drawing/2014/main" id="{25FD3A07-3A16-E126-1425-534E01C2A47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03AA7E6-B968-BAC6-0304-2F94325AD0C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2</a:t>
              </a:r>
              <a:endParaRPr lang="vi-VN" sz="1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B12C28A-B40A-6F48-8234-5ECCF021E93C}"/>
                </a:ext>
              </a:extLst>
            </p:cNvPr>
            <p:cNvSpPr txBox="1"/>
            <p:nvPr/>
          </p:nvSpPr>
          <p:spPr>
            <a:xfrm>
              <a:off x="2458064" y="5045226"/>
              <a:ext cx="545692"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He</a:t>
              </a:r>
              <a:endParaRPr lang="vi-VN" sz="20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9BC2203-456D-48FE-2061-BC0354BFD27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Helium</a:t>
              </a:r>
              <a:endParaRPr lang="vi-VN"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939223C4-8FA2-5FEC-9A52-6DDB209ADDF4}"/>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36279A89-E4DD-4D8F-CBA6-9452355B36FA}"/>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2</a:t>
              </a:r>
              <a:endParaRPr lang="vi-VN" dirty="0">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F30147E1-2ECD-100D-14C3-647C1F3359E8}"/>
              </a:ext>
            </a:extLst>
          </p:cNvPr>
          <p:cNvGrpSpPr/>
          <p:nvPr/>
        </p:nvGrpSpPr>
        <p:grpSpPr>
          <a:xfrm>
            <a:off x="1523999" y="1664597"/>
            <a:ext cx="1741541" cy="1729847"/>
            <a:chOff x="1887793" y="4837017"/>
            <a:chExt cx="1741541" cy="1729847"/>
          </a:xfrm>
        </p:grpSpPr>
        <p:sp>
          <p:nvSpPr>
            <p:cNvPr id="42" name="Rectangle 41">
              <a:extLst>
                <a:ext uri="{FF2B5EF4-FFF2-40B4-BE49-F238E27FC236}">
                  <a16:creationId xmlns:a16="http://schemas.microsoft.com/office/drawing/2014/main" id="{AE7A904C-8BA1-5A11-DF04-53AA76B7A67E}"/>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937F45D4-05AD-6325-6412-D73598FB90B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4</a:t>
              </a:r>
              <a:endParaRPr lang="vi-VN" sz="14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DA1E6279-FE14-CA97-2391-49EA37634728}"/>
                </a:ext>
              </a:extLst>
            </p:cNvPr>
            <p:cNvSpPr txBox="1"/>
            <p:nvPr/>
          </p:nvSpPr>
          <p:spPr>
            <a:xfrm>
              <a:off x="2433484" y="5045225"/>
              <a:ext cx="545571"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Be </a:t>
              </a:r>
              <a:endParaRPr lang="vi-VN" sz="20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7DBAC964-58A9-F98A-C30B-4BC7E36586F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Berylium</a:t>
              </a:r>
              <a:endParaRPr lang="vi-VN"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6063A25-DA8B-60B7-FAAD-14FCECA39912}"/>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9</a:t>
              </a:r>
              <a:endParaRPr lang="vi-VN"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F93243C-9C5E-BF47-655B-91B6048C67DE}"/>
                </a:ext>
              </a:extLst>
            </p:cNvPr>
            <p:cNvSpPr txBox="1"/>
            <p:nvPr/>
          </p:nvSpPr>
          <p:spPr>
            <a:xfrm>
              <a:off x="1887793" y="5864318"/>
              <a:ext cx="174154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2 </a:t>
              </a:r>
              <a:endParaRPr lang="vi-VN"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B8933959-1C39-9102-DCA9-27F70458709C}"/>
              </a:ext>
            </a:extLst>
          </p:cNvPr>
          <p:cNvGrpSpPr/>
          <p:nvPr/>
        </p:nvGrpSpPr>
        <p:grpSpPr>
          <a:xfrm>
            <a:off x="2998839" y="1707441"/>
            <a:ext cx="1582991" cy="1729847"/>
            <a:chOff x="1887793" y="4837017"/>
            <a:chExt cx="1582991" cy="1729847"/>
          </a:xfrm>
        </p:grpSpPr>
        <p:sp>
          <p:nvSpPr>
            <p:cNvPr id="49" name="Rectangle 48">
              <a:extLst>
                <a:ext uri="{FF2B5EF4-FFF2-40B4-BE49-F238E27FC236}">
                  <a16:creationId xmlns:a16="http://schemas.microsoft.com/office/drawing/2014/main" id="{B2FEE461-A024-F652-7749-B82BCD666C5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5CE241D-E201-1A14-594B-77E0903162B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5</a:t>
              </a:r>
              <a:endParaRPr lang="vi-VN" sz="14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E8F00C4E-0058-1F92-068D-CD68243F677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B </a:t>
              </a:r>
              <a:endParaRPr lang="vi-VN" sz="20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007D739-2B20-8629-EE4E-86021094030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Boron</a:t>
              </a:r>
              <a:endParaRPr lang="vi-VN"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CA0B14D-325B-86B6-5801-BA2BC4AB3C3E}"/>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11</a:t>
              </a:r>
              <a:endParaRPr lang="vi-VN"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494BE3D0-D4B7-0067-BEF8-657E98F8E865}"/>
                </a:ext>
              </a:extLst>
            </p:cNvPr>
            <p:cNvSpPr txBox="1"/>
            <p:nvPr/>
          </p:nvSpPr>
          <p:spPr>
            <a:xfrm>
              <a:off x="1887793" y="5864318"/>
              <a:ext cx="158299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3</a:t>
              </a:r>
              <a:endParaRPr lang="vi-VN" dirty="0">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B09186D8-658B-33EE-C6AC-5C325D6D7FBE}"/>
              </a:ext>
            </a:extLst>
          </p:cNvPr>
          <p:cNvGrpSpPr/>
          <p:nvPr/>
        </p:nvGrpSpPr>
        <p:grpSpPr>
          <a:xfrm>
            <a:off x="4498258" y="1686434"/>
            <a:ext cx="1597741" cy="1729847"/>
            <a:chOff x="1887793" y="4837017"/>
            <a:chExt cx="1597741" cy="1729847"/>
          </a:xfrm>
        </p:grpSpPr>
        <p:sp>
          <p:nvSpPr>
            <p:cNvPr id="56" name="Rectangle 55">
              <a:extLst>
                <a:ext uri="{FF2B5EF4-FFF2-40B4-BE49-F238E27FC236}">
                  <a16:creationId xmlns:a16="http://schemas.microsoft.com/office/drawing/2014/main" id="{FBE23A0B-F287-7273-0E1A-EB668328734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1DCE0DF5-384B-9893-6351-CEC40DC9438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6</a:t>
              </a:r>
              <a:endParaRPr lang="vi-VN" sz="14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32E641FD-336F-ABAD-A487-5A8A72ED4247}"/>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C </a:t>
              </a:r>
              <a:endParaRPr lang="vi-VN" sz="20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CC207665-DF70-FC05-A33B-3F6A3DFFC4C3}"/>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Carbon</a:t>
              </a:r>
              <a:endParaRPr lang="vi-VN"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7020C5BC-2683-9371-146F-EEF51660A5B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12</a:t>
              </a:r>
              <a:endParaRPr lang="vi-VN"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D2ADF49F-63A4-444C-C64B-F4A5F5E503A8}"/>
                </a:ext>
              </a:extLst>
            </p:cNvPr>
            <p:cNvSpPr txBox="1"/>
            <p:nvPr/>
          </p:nvSpPr>
          <p:spPr>
            <a:xfrm>
              <a:off x="1887793" y="5864318"/>
              <a:ext cx="1597741"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 </a:t>
              </a: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grpSp>
      <p:grpSp>
        <p:nvGrpSpPr>
          <p:cNvPr id="62" name="Group 61">
            <a:extLst>
              <a:ext uri="{FF2B5EF4-FFF2-40B4-BE49-F238E27FC236}">
                <a16:creationId xmlns:a16="http://schemas.microsoft.com/office/drawing/2014/main" id="{BD96E887-5D4D-52AD-BC6A-AD2B12A0FFF8}"/>
              </a:ext>
            </a:extLst>
          </p:cNvPr>
          <p:cNvGrpSpPr/>
          <p:nvPr/>
        </p:nvGrpSpPr>
        <p:grpSpPr>
          <a:xfrm>
            <a:off x="6076335" y="1693808"/>
            <a:ext cx="1524000" cy="1729847"/>
            <a:chOff x="1887794" y="4837017"/>
            <a:chExt cx="1524000" cy="1729847"/>
          </a:xfrm>
        </p:grpSpPr>
        <p:sp>
          <p:nvSpPr>
            <p:cNvPr id="63" name="Rectangle 62">
              <a:extLst>
                <a:ext uri="{FF2B5EF4-FFF2-40B4-BE49-F238E27FC236}">
                  <a16:creationId xmlns:a16="http://schemas.microsoft.com/office/drawing/2014/main" id="{525F2B47-7F48-F228-836E-CB1DC125B4F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721D6B06-C2F5-B4DF-C825-54F5CF670A1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7</a:t>
              </a:r>
              <a:endParaRPr lang="vi-VN" sz="14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DDFC59FC-6E49-4D93-7D81-3F4107426D9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a:t>
              </a:r>
              <a:endParaRPr lang="vi-VN" sz="2000"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D1FE89BE-C352-FF90-B5B3-7113E96C1F70}"/>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Nitrongen</a:t>
              </a:r>
              <a:r>
                <a:rPr lang="en-US" b="1"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E6CEA7FE-E9D5-7AB0-1177-9B07254AF31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14</a:t>
              </a:r>
              <a:endParaRPr lang="vi-VN"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D7607EF6-0D0C-53BD-D2C1-B9763B9A1579}"/>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5</a:t>
              </a:r>
              <a:endParaRPr lang="vi-VN" dirty="0">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C4EBD0E0-1F78-4F24-D0F6-56FA64EECB53}"/>
              </a:ext>
            </a:extLst>
          </p:cNvPr>
          <p:cNvGrpSpPr/>
          <p:nvPr/>
        </p:nvGrpSpPr>
        <p:grpSpPr>
          <a:xfrm>
            <a:off x="7624911" y="1707441"/>
            <a:ext cx="1524000" cy="1729847"/>
            <a:chOff x="1887794" y="4837017"/>
            <a:chExt cx="1524000" cy="1729847"/>
          </a:xfrm>
        </p:grpSpPr>
        <p:sp>
          <p:nvSpPr>
            <p:cNvPr id="70" name="Rectangle 69">
              <a:extLst>
                <a:ext uri="{FF2B5EF4-FFF2-40B4-BE49-F238E27FC236}">
                  <a16:creationId xmlns:a16="http://schemas.microsoft.com/office/drawing/2014/main" id="{B270D737-8425-0A12-48F3-AB6A10CF5CAB}"/>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1A7F6196-8A49-F30C-559D-9090D47D2EE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8</a:t>
              </a:r>
              <a:endParaRPr lang="vi-VN" sz="14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59DB74FF-C1A9-3F8F-916F-0209F369194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O</a:t>
              </a:r>
              <a:endParaRPr lang="vi-VN" sz="2000"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6C5E6316-9924-25F6-636D-AE488BF8714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Oxygen </a:t>
              </a:r>
              <a:endParaRPr lang="vi-VN"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7D157AF6-6AE4-837A-29B1-A9A8A5A83769}"/>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16</a:t>
              </a:r>
              <a:endParaRPr lang="vi-VN"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DD2CDA2D-CA25-3377-5C10-DD5DBD9D0C86}"/>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6</a:t>
              </a:r>
              <a:endParaRPr lang="vi-VN" dirty="0">
                <a:latin typeface="Times New Roman" panose="02020603050405020304" pitchFamily="18" charset="0"/>
                <a:cs typeface="Times New Roman" panose="02020603050405020304" pitchFamily="18" charset="0"/>
              </a:endParaRPr>
            </a:p>
          </p:txBody>
        </p:sp>
      </p:grpSp>
      <p:grpSp>
        <p:nvGrpSpPr>
          <p:cNvPr id="76" name="Group 75">
            <a:extLst>
              <a:ext uri="{FF2B5EF4-FFF2-40B4-BE49-F238E27FC236}">
                <a16:creationId xmlns:a16="http://schemas.microsoft.com/office/drawing/2014/main" id="{3EB23B63-8826-2576-EE87-A627528D691D}"/>
              </a:ext>
            </a:extLst>
          </p:cNvPr>
          <p:cNvGrpSpPr/>
          <p:nvPr/>
        </p:nvGrpSpPr>
        <p:grpSpPr>
          <a:xfrm>
            <a:off x="9099751" y="1723531"/>
            <a:ext cx="1524000" cy="1729847"/>
            <a:chOff x="1887794" y="4837017"/>
            <a:chExt cx="1524000" cy="1729847"/>
          </a:xfrm>
        </p:grpSpPr>
        <p:sp>
          <p:nvSpPr>
            <p:cNvPr id="77" name="Rectangle 76">
              <a:extLst>
                <a:ext uri="{FF2B5EF4-FFF2-40B4-BE49-F238E27FC236}">
                  <a16:creationId xmlns:a16="http://schemas.microsoft.com/office/drawing/2014/main" id="{0C422CF3-FBF2-C6CF-73FD-77EA0AD79A1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28204106-F547-1C23-1603-0547470A0D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9</a:t>
              </a:r>
              <a:endParaRPr lang="vi-VN" sz="1400"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216C0ED6-3EAD-E306-9F6F-D28A35928D23}"/>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O</a:t>
              </a:r>
              <a:endParaRPr lang="vi-VN" sz="20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5CA767C9-CF89-35DF-A8CB-49EC0C42D1D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Fluorine </a:t>
              </a:r>
              <a:endParaRPr lang="vi-VN"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4720CEA7-9FA2-79CA-F952-22D12D6D54E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19</a:t>
              </a:r>
              <a:endParaRPr lang="vi-VN"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3B5A3142-E3AA-EF32-A705-EBC710A47130}"/>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grpSp>
      <p:grpSp>
        <p:nvGrpSpPr>
          <p:cNvPr id="83" name="Group 82">
            <a:extLst>
              <a:ext uri="{FF2B5EF4-FFF2-40B4-BE49-F238E27FC236}">
                <a16:creationId xmlns:a16="http://schemas.microsoft.com/office/drawing/2014/main" id="{6B482A80-7A5D-9486-0104-662871057AD5}"/>
              </a:ext>
            </a:extLst>
          </p:cNvPr>
          <p:cNvGrpSpPr/>
          <p:nvPr/>
        </p:nvGrpSpPr>
        <p:grpSpPr>
          <a:xfrm>
            <a:off x="10628668" y="1686434"/>
            <a:ext cx="1524000" cy="1729847"/>
            <a:chOff x="1887794" y="4837017"/>
            <a:chExt cx="1524000" cy="1729847"/>
          </a:xfrm>
        </p:grpSpPr>
        <p:sp>
          <p:nvSpPr>
            <p:cNvPr id="84" name="Rectangle 83">
              <a:extLst>
                <a:ext uri="{FF2B5EF4-FFF2-40B4-BE49-F238E27FC236}">
                  <a16:creationId xmlns:a16="http://schemas.microsoft.com/office/drawing/2014/main" id="{A704B36C-9D83-E6CD-B50A-2BF0A7327B1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3DFB9C0E-0629-9845-36C5-DAB5CF88F09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10</a:t>
              </a:r>
              <a:endParaRPr lang="vi-VN" sz="1400"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9A5539F8-62D7-1CD8-5C4A-B1992B0152D1}"/>
                </a:ext>
              </a:extLst>
            </p:cNvPr>
            <p:cNvSpPr txBox="1"/>
            <p:nvPr/>
          </p:nvSpPr>
          <p:spPr>
            <a:xfrm>
              <a:off x="2433484" y="5045225"/>
              <a:ext cx="540775"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Ne</a:t>
              </a:r>
              <a:endParaRPr lang="vi-VN" sz="2000"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B658CF80-BE99-3BA0-71C1-F5FC1515B11A}"/>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Neon </a:t>
              </a:r>
              <a:endParaRPr lang="vi-VN"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ECB42A71-4BF7-A6E8-E0C9-5B475AD8A5E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20</a:t>
              </a:r>
              <a:endParaRPr lang="vi-VN" dirty="0">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EE64FC51-0E2A-C659-6CD3-6B4705A853E8}"/>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8</a:t>
              </a:r>
              <a:endParaRPr lang="vi-VN" dirty="0">
                <a:latin typeface="Times New Roman" panose="02020603050405020304" pitchFamily="18" charset="0"/>
                <a:cs typeface="Times New Roman" panose="02020603050405020304" pitchFamily="18" charset="0"/>
              </a:endParaRPr>
            </a:p>
          </p:txBody>
        </p:sp>
      </p:grpSp>
      <p:grpSp>
        <p:nvGrpSpPr>
          <p:cNvPr id="90" name="Group 89">
            <a:extLst>
              <a:ext uri="{FF2B5EF4-FFF2-40B4-BE49-F238E27FC236}">
                <a16:creationId xmlns:a16="http://schemas.microsoft.com/office/drawing/2014/main" id="{0CDC6FA4-E413-C0DC-F3F5-4577F8E6037C}"/>
              </a:ext>
            </a:extLst>
          </p:cNvPr>
          <p:cNvGrpSpPr/>
          <p:nvPr/>
        </p:nvGrpSpPr>
        <p:grpSpPr>
          <a:xfrm>
            <a:off x="-114300" y="3314989"/>
            <a:ext cx="1765968" cy="1729847"/>
            <a:chOff x="1887794" y="4837017"/>
            <a:chExt cx="1524000" cy="1729847"/>
          </a:xfrm>
        </p:grpSpPr>
        <p:sp>
          <p:nvSpPr>
            <p:cNvPr id="91" name="Rectangle 90">
              <a:extLst>
                <a:ext uri="{FF2B5EF4-FFF2-40B4-BE49-F238E27FC236}">
                  <a16:creationId xmlns:a16="http://schemas.microsoft.com/office/drawing/2014/main" id="{A18DC8F6-C58F-A618-D136-73B462E12A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5E7839ED-2529-2D74-3930-D8C1AD56CA6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11</a:t>
              </a:r>
              <a:endParaRPr lang="vi-VN" sz="1400" dirty="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A9BCA494-7D7E-D9EE-7F96-33762448CCEA}"/>
                </a:ext>
              </a:extLst>
            </p:cNvPr>
            <p:cNvSpPr txBox="1"/>
            <p:nvPr/>
          </p:nvSpPr>
          <p:spPr>
            <a:xfrm>
              <a:off x="2433485" y="5045225"/>
              <a:ext cx="486694" cy="707886"/>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Na</a:t>
              </a:r>
              <a:endParaRPr lang="vi-VN" sz="2000" dirty="0">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D0AFE027-2901-1A4C-1F7B-B51F31E96DE1}"/>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Sodium </a:t>
              </a:r>
              <a:endParaRPr lang="vi-VN" dirty="0">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91F1C4C3-C7D4-3097-4E51-E3B472CFB4CD}"/>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23</a:t>
              </a:r>
              <a:endParaRPr lang="vi-VN" dirty="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50776C1B-ADE0-397C-B4C7-FC23ADCE55EC}"/>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1</a:t>
              </a:r>
              <a:endParaRPr lang="vi-VN" dirty="0">
                <a:latin typeface="Times New Roman" panose="02020603050405020304" pitchFamily="18" charset="0"/>
                <a:cs typeface="Times New Roman" panose="02020603050405020304" pitchFamily="18" charset="0"/>
              </a:endParaRPr>
            </a:p>
          </p:txBody>
        </p:sp>
      </p:grpSp>
      <p:grpSp>
        <p:nvGrpSpPr>
          <p:cNvPr id="97" name="Group 96">
            <a:extLst>
              <a:ext uri="{FF2B5EF4-FFF2-40B4-BE49-F238E27FC236}">
                <a16:creationId xmlns:a16="http://schemas.microsoft.com/office/drawing/2014/main" id="{15FD8F83-C444-210D-161E-D88AE18F07B5}"/>
              </a:ext>
            </a:extLst>
          </p:cNvPr>
          <p:cNvGrpSpPr/>
          <p:nvPr/>
        </p:nvGrpSpPr>
        <p:grpSpPr>
          <a:xfrm>
            <a:off x="1208139" y="3280433"/>
            <a:ext cx="2045109" cy="1729847"/>
            <a:chOff x="1621093" y="4837017"/>
            <a:chExt cx="2045109" cy="1729847"/>
          </a:xfrm>
        </p:grpSpPr>
        <p:sp>
          <p:nvSpPr>
            <p:cNvPr id="98" name="Rectangle 97">
              <a:extLst>
                <a:ext uri="{FF2B5EF4-FFF2-40B4-BE49-F238E27FC236}">
                  <a16:creationId xmlns:a16="http://schemas.microsoft.com/office/drawing/2014/main" id="{4F0A846D-A1F8-77AC-B511-2BCDEB9AB67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221CED5C-24D0-3D2B-42E6-A3F58705205F}"/>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12</a:t>
              </a:r>
              <a:endParaRPr lang="vi-VN" sz="1400" dirty="0">
                <a:latin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7A7CB2A5-33AE-0F5F-49A2-F0258BB159F0}"/>
                </a:ext>
              </a:extLst>
            </p:cNvPr>
            <p:cNvSpPr txBox="1"/>
            <p:nvPr/>
          </p:nvSpPr>
          <p:spPr>
            <a:xfrm>
              <a:off x="2433484" y="5074435"/>
              <a:ext cx="575638"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Mg </a:t>
              </a:r>
              <a:endParaRPr lang="vi-VN" sz="2000" dirty="0">
                <a:latin typeface="Times New Roman" panose="02020603050405020304" pitchFamily="18" charset="0"/>
                <a:cs typeface="Times New Roman" panose="02020603050405020304" pitchFamily="18" charset="0"/>
              </a:endParaRPr>
            </a:p>
          </p:txBody>
        </p:sp>
        <p:sp>
          <p:nvSpPr>
            <p:cNvPr id="101" name="TextBox 100">
              <a:extLst>
                <a:ext uri="{FF2B5EF4-FFF2-40B4-BE49-F238E27FC236}">
                  <a16:creationId xmlns:a16="http://schemas.microsoft.com/office/drawing/2014/main" id="{DBC5F115-5562-43F0-20FF-EF164DDCDF96}"/>
                </a:ext>
              </a:extLst>
            </p:cNvPr>
            <p:cNvSpPr txBox="1"/>
            <p:nvPr/>
          </p:nvSpPr>
          <p:spPr>
            <a:xfrm>
              <a:off x="1621093" y="5385900"/>
              <a:ext cx="2045109"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Magnesium</a:t>
              </a:r>
              <a:endParaRPr lang="vi-VN" dirty="0">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FA4E9BEA-3069-EA7B-3EE6-B667AD4B8AA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24</a:t>
              </a:r>
              <a:endParaRPr lang="vi-VN" dirty="0">
                <a:latin typeface="Times New Roman" panose="02020603050405020304" pitchFamily="18" charset="0"/>
                <a:cs typeface="Times New Roman" panose="02020603050405020304" pitchFamily="18" charset="0"/>
              </a:endParaRPr>
            </a:p>
          </p:txBody>
        </p:sp>
        <p:sp>
          <p:nvSpPr>
            <p:cNvPr id="103" name="TextBox 102">
              <a:extLst>
                <a:ext uri="{FF2B5EF4-FFF2-40B4-BE49-F238E27FC236}">
                  <a16:creationId xmlns:a16="http://schemas.microsoft.com/office/drawing/2014/main" id="{89B0AF3F-7D8C-0883-7A6D-9EE202BCD64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2 </a:t>
              </a:r>
              <a:endParaRPr lang="vi-VN" dirty="0">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00146917-7888-691A-B19F-1CF5CDD4F5A3}"/>
              </a:ext>
            </a:extLst>
          </p:cNvPr>
          <p:cNvGrpSpPr/>
          <p:nvPr/>
        </p:nvGrpSpPr>
        <p:grpSpPr>
          <a:xfrm>
            <a:off x="2949680" y="3323277"/>
            <a:ext cx="1524000" cy="1729847"/>
            <a:chOff x="1887794" y="4837017"/>
            <a:chExt cx="1524000" cy="1729847"/>
          </a:xfrm>
        </p:grpSpPr>
        <p:sp>
          <p:nvSpPr>
            <p:cNvPr id="105" name="Rectangle 104">
              <a:extLst>
                <a:ext uri="{FF2B5EF4-FFF2-40B4-BE49-F238E27FC236}">
                  <a16:creationId xmlns:a16="http://schemas.microsoft.com/office/drawing/2014/main" id="{87B40F88-BC50-D621-AD46-BC0F8E8B7AB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319017F4-AA56-2479-D8CB-A0D725074683}"/>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13</a:t>
              </a:r>
              <a:endParaRPr lang="vi-VN" sz="1400" dirty="0">
                <a:latin typeface="Times New Roman" panose="02020603050405020304" pitchFamily="18" charset="0"/>
                <a:cs typeface="Times New Roman" panose="02020603050405020304" pitchFamily="18" charset="0"/>
              </a:endParaRPr>
            </a:p>
          </p:txBody>
        </p:sp>
        <p:sp>
          <p:nvSpPr>
            <p:cNvPr id="107" name="TextBox 106">
              <a:extLst>
                <a:ext uri="{FF2B5EF4-FFF2-40B4-BE49-F238E27FC236}">
                  <a16:creationId xmlns:a16="http://schemas.microsoft.com/office/drawing/2014/main" id="{E19A0853-EEEE-3163-C8DE-CF866D5B151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Al </a:t>
              </a:r>
              <a:endParaRPr lang="vi-VN" sz="2000" dirty="0">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226EEC45-2D56-EA21-4008-DF31A5AEA80D}"/>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Aluminium</a:t>
              </a:r>
              <a:endParaRPr lang="vi-VN" dirty="0">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DB077154-BA3A-9219-9434-6EE76E8DD00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27</a:t>
              </a:r>
              <a:endParaRPr lang="vi-VN" dirty="0">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97E04012-596D-FE97-A802-11C6A17EB941}"/>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3</a:t>
              </a:r>
              <a:endParaRPr lang="vi-VN" dirty="0">
                <a:latin typeface="Times New Roman" panose="02020603050405020304" pitchFamily="18" charset="0"/>
                <a:cs typeface="Times New Roman" panose="02020603050405020304" pitchFamily="18" charset="0"/>
              </a:endParaRPr>
            </a:p>
          </p:txBody>
        </p:sp>
      </p:grpSp>
      <p:grpSp>
        <p:nvGrpSpPr>
          <p:cNvPr id="111" name="Group 110">
            <a:extLst>
              <a:ext uri="{FF2B5EF4-FFF2-40B4-BE49-F238E27FC236}">
                <a16:creationId xmlns:a16="http://schemas.microsoft.com/office/drawing/2014/main" id="{9C967141-5F41-4132-D4D4-D34629758288}"/>
              </a:ext>
            </a:extLst>
          </p:cNvPr>
          <p:cNvGrpSpPr/>
          <p:nvPr/>
        </p:nvGrpSpPr>
        <p:grpSpPr>
          <a:xfrm>
            <a:off x="4449099" y="3302270"/>
            <a:ext cx="1524000" cy="1729847"/>
            <a:chOff x="1887794" y="4837017"/>
            <a:chExt cx="1524000" cy="1729847"/>
          </a:xfrm>
        </p:grpSpPr>
        <p:sp>
          <p:nvSpPr>
            <p:cNvPr id="112" name="Rectangle 111">
              <a:extLst>
                <a:ext uri="{FF2B5EF4-FFF2-40B4-BE49-F238E27FC236}">
                  <a16:creationId xmlns:a16="http://schemas.microsoft.com/office/drawing/2014/main" id="{659DAE2A-F45B-B46C-3B0D-1E20EDFDAEF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E5E98228-184D-0689-D82C-5FC402D22AC2}"/>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14</a:t>
              </a:r>
              <a:endParaRPr lang="vi-VN" sz="1400"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B30A9437-6CE0-B0C9-DDE9-042B24767C4F}"/>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Si </a:t>
              </a:r>
              <a:endParaRPr lang="vi-VN" sz="2000" dirty="0">
                <a:latin typeface="Times New Roman" panose="02020603050405020304" pitchFamily="18" charset="0"/>
                <a:cs typeface="Times New Roman" panose="02020603050405020304" pitchFamily="18" charset="0"/>
              </a:endParaRPr>
            </a:p>
          </p:txBody>
        </p:sp>
        <p:sp>
          <p:nvSpPr>
            <p:cNvPr id="115" name="TextBox 114">
              <a:extLst>
                <a:ext uri="{FF2B5EF4-FFF2-40B4-BE49-F238E27FC236}">
                  <a16:creationId xmlns:a16="http://schemas.microsoft.com/office/drawing/2014/main" id="{2E0AA5C5-584A-57E5-EB58-2ACA2B7617D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Silicon</a:t>
              </a:r>
              <a:endParaRPr lang="vi-VN" dirty="0">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12EFAB66-4835-AA5C-2D0C-D83C00729C8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28</a:t>
              </a:r>
              <a:endParaRPr lang="vi-VN" dirty="0">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510A7CB1-C432-56F0-D34E-98306EBA4167}"/>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4</a:t>
              </a:r>
              <a:endParaRPr lang="vi-VN" dirty="0">
                <a:latin typeface="Times New Roman" panose="020206030504050203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1E7F40BA-7CAB-E8C0-0A5D-7A10B77A2544}"/>
              </a:ext>
            </a:extLst>
          </p:cNvPr>
          <p:cNvGrpSpPr/>
          <p:nvPr/>
        </p:nvGrpSpPr>
        <p:grpSpPr>
          <a:xfrm>
            <a:off x="6027175" y="3309644"/>
            <a:ext cx="1524000" cy="1729847"/>
            <a:chOff x="1887794" y="4837017"/>
            <a:chExt cx="1524000" cy="1729847"/>
          </a:xfrm>
        </p:grpSpPr>
        <p:sp>
          <p:nvSpPr>
            <p:cNvPr id="119" name="Rectangle 118">
              <a:extLst>
                <a:ext uri="{FF2B5EF4-FFF2-40B4-BE49-F238E27FC236}">
                  <a16:creationId xmlns:a16="http://schemas.microsoft.com/office/drawing/2014/main" id="{6827E5A3-1C15-0922-21FC-796112684E8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21FC652D-5EB4-E02A-DD8B-72AC2D71F0F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15</a:t>
              </a:r>
              <a:endParaRPr lang="vi-VN" sz="1400" dirty="0">
                <a:latin typeface="Times New Roman" panose="02020603050405020304" pitchFamily="18" charset="0"/>
                <a:cs typeface="Times New Roman" panose="02020603050405020304" pitchFamily="18" charset="0"/>
              </a:endParaRPr>
            </a:p>
          </p:txBody>
        </p:sp>
        <p:sp>
          <p:nvSpPr>
            <p:cNvPr id="121" name="TextBox 120">
              <a:extLst>
                <a:ext uri="{FF2B5EF4-FFF2-40B4-BE49-F238E27FC236}">
                  <a16:creationId xmlns:a16="http://schemas.microsoft.com/office/drawing/2014/main" id="{F95A2548-DA31-22C5-E490-E694FA1AD912}"/>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P</a:t>
              </a:r>
              <a:endParaRPr lang="vi-VN" sz="2000"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098C4106-A5D3-D8EA-2BF4-9F55447F096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Times New Roman" panose="02020603050405020304" pitchFamily="18" charset="0"/>
                  <a:cs typeface="Times New Roman" panose="02020603050405020304" pitchFamily="18" charset="0"/>
                </a:rPr>
                <a:t>Photsphorus</a:t>
              </a:r>
              <a:r>
                <a:rPr lang="en-US" b="1"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CE255A76-C4EA-8068-DF07-C3D8DA02F84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31</a:t>
              </a:r>
              <a:endParaRPr lang="vi-VN" dirty="0">
                <a:latin typeface="Times New Roman" panose="02020603050405020304" pitchFamily="18" charset="0"/>
                <a:cs typeface="Times New Roman" panose="02020603050405020304" pitchFamily="18" charset="0"/>
              </a:endParaRPr>
            </a:p>
          </p:txBody>
        </p:sp>
        <p:sp>
          <p:nvSpPr>
            <p:cNvPr id="124" name="TextBox 123">
              <a:extLst>
                <a:ext uri="{FF2B5EF4-FFF2-40B4-BE49-F238E27FC236}">
                  <a16:creationId xmlns:a16="http://schemas.microsoft.com/office/drawing/2014/main" id="{E54BA623-D613-0282-CBBC-857F49CF5D33}"/>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5</a:t>
              </a:r>
              <a:endParaRPr lang="vi-VN" dirty="0">
                <a:latin typeface="Times New Roman" panose="02020603050405020304" pitchFamily="18" charset="0"/>
                <a:cs typeface="Times New Roman" panose="02020603050405020304" pitchFamily="18" charset="0"/>
              </a:endParaRPr>
            </a:p>
          </p:txBody>
        </p:sp>
      </p:grpSp>
      <p:grpSp>
        <p:nvGrpSpPr>
          <p:cNvPr id="125" name="Group 124">
            <a:extLst>
              <a:ext uri="{FF2B5EF4-FFF2-40B4-BE49-F238E27FC236}">
                <a16:creationId xmlns:a16="http://schemas.microsoft.com/office/drawing/2014/main" id="{0B2352C8-F040-8091-4CB2-084FC40DA0E5}"/>
              </a:ext>
            </a:extLst>
          </p:cNvPr>
          <p:cNvGrpSpPr/>
          <p:nvPr/>
        </p:nvGrpSpPr>
        <p:grpSpPr>
          <a:xfrm>
            <a:off x="7575751" y="3323277"/>
            <a:ext cx="1524000" cy="1729847"/>
            <a:chOff x="1887794" y="4837017"/>
            <a:chExt cx="1524000" cy="1729847"/>
          </a:xfrm>
        </p:grpSpPr>
        <p:sp>
          <p:nvSpPr>
            <p:cNvPr id="126" name="Rectangle 125">
              <a:extLst>
                <a:ext uri="{FF2B5EF4-FFF2-40B4-BE49-F238E27FC236}">
                  <a16:creationId xmlns:a16="http://schemas.microsoft.com/office/drawing/2014/main" id="{CB595357-8BD3-2287-28C0-E50167296957}"/>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27" name="TextBox 126">
              <a:extLst>
                <a:ext uri="{FF2B5EF4-FFF2-40B4-BE49-F238E27FC236}">
                  <a16:creationId xmlns:a16="http://schemas.microsoft.com/office/drawing/2014/main" id="{2B0E13CB-5A7E-CCBA-ECF9-0F614EEF69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16</a:t>
              </a:r>
              <a:endParaRPr lang="vi-VN" sz="1400" dirty="0">
                <a:latin typeface="Times New Roman" panose="02020603050405020304" pitchFamily="18" charset="0"/>
                <a:cs typeface="Times New Roman" panose="02020603050405020304" pitchFamily="18" charset="0"/>
              </a:endParaRPr>
            </a:p>
          </p:txBody>
        </p:sp>
        <p:sp>
          <p:nvSpPr>
            <p:cNvPr id="128" name="TextBox 127">
              <a:extLst>
                <a:ext uri="{FF2B5EF4-FFF2-40B4-BE49-F238E27FC236}">
                  <a16:creationId xmlns:a16="http://schemas.microsoft.com/office/drawing/2014/main" id="{6B570953-62D0-DB31-B6AA-0C1F2CD6115D}"/>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S</a:t>
              </a:r>
              <a:endParaRPr lang="vi-VN" sz="2000" dirty="0">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064E9953-AF0F-FB58-C0C3-6D13999D3B62}"/>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Sulfur  </a:t>
              </a:r>
              <a:endParaRPr lang="vi-VN" dirty="0">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8E8E24C8-7A7E-9524-99CF-4E41DA9C946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32</a:t>
              </a:r>
              <a:endParaRPr lang="vi-VN" dirty="0">
                <a:latin typeface="Times New Roman" panose="02020603050405020304" pitchFamily="18" charset="0"/>
                <a:cs typeface="Times New Roman" panose="02020603050405020304" pitchFamily="18" charset="0"/>
              </a:endParaRPr>
            </a:p>
          </p:txBody>
        </p:sp>
        <p:sp>
          <p:nvSpPr>
            <p:cNvPr id="131" name="TextBox 130">
              <a:extLst>
                <a:ext uri="{FF2B5EF4-FFF2-40B4-BE49-F238E27FC236}">
                  <a16:creationId xmlns:a16="http://schemas.microsoft.com/office/drawing/2014/main" id="{487AB997-556D-BBE4-2C62-5443789717A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6</a:t>
              </a:r>
              <a:endParaRPr lang="vi-VN" dirty="0">
                <a:latin typeface="Times New Roman" panose="02020603050405020304" pitchFamily="18" charset="0"/>
                <a:cs typeface="Times New Roman" panose="02020603050405020304" pitchFamily="18" charset="0"/>
              </a:endParaRPr>
            </a:p>
          </p:txBody>
        </p:sp>
      </p:grpSp>
      <p:grpSp>
        <p:nvGrpSpPr>
          <p:cNvPr id="132" name="Group 131">
            <a:extLst>
              <a:ext uri="{FF2B5EF4-FFF2-40B4-BE49-F238E27FC236}">
                <a16:creationId xmlns:a16="http://schemas.microsoft.com/office/drawing/2014/main" id="{D6CC119A-D872-17F8-42C2-3512DC929804}"/>
              </a:ext>
            </a:extLst>
          </p:cNvPr>
          <p:cNvGrpSpPr/>
          <p:nvPr/>
        </p:nvGrpSpPr>
        <p:grpSpPr>
          <a:xfrm>
            <a:off x="9050591" y="3339367"/>
            <a:ext cx="1524000" cy="1729847"/>
            <a:chOff x="1887794" y="4837017"/>
            <a:chExt cx="1524000" cy="1729847"/>
          </a:xfrm>
        </p:grpSpPr>
        <p:sp>
          <p:nvSpPr>
            <p:cNvPr id="133" name="Rectangle 132">
              <a:extLst>
                <a:ext uri="{FF2B5EF4-FFF2-40B4-BE49-F238E27FC236}">
                  <a16:creationId xmlns:a16="http://schemas.microsoft.com/office/drawing/2014/main" id="{7389A865-92B2-F102-B6D0-5CB59383661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34" name="TextBox 133">
              <a:extLst>
                <a:ext uri="{FF2B5EF4-FFF2-40B4-BE49-F238E27FC236}">
                  <a16:creationId xmlns:a16="http://schemas.microsoft.com/office/drawing/2014/main" id="{7938FD8C-FFE3-7A76-1613-03E069711E8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17</a:t>
              </a:r>
              <a:endParaRPr lang="vi-VN" sz="1400" dirty="0">
                <a:latin typeface="Times New Roman" panose="02020603050405020304" pitchFamily="18" charset="0"/>
                <a:cs typeface="Times New Roman" panose="02020603050405020304" pitchFamily="18" charset="0"/>
              </a:endParaRPr>
            </a:p>
          </p:txBody>
        </p:sp>
        <p:sp>
          <p:nvSpPr>
            <p:cNvPr id="135" name="TextBox 134">
              <a:extLst>
                <a:ext uri="{FF2B5EF4-FFF2-40B4-BE49-F238E27FC236}">
                  <a16:creationId xmlns:a16="http://schemas.microsoft.com/office/drawing/2014/main" id="{D2F9DB8B-C567-72E7-FB1E-4476A253C7EA}"/>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Times New Roman" panose="02020603050405020304" pitchFamily="18" charset="0"/>
                  <a:cs typeface="Times New Roman" panose="02020603050405020304" pitchFamily="18" charset="0"/>
                </a:rPr>
                <a:t>Cl</a:t>
              </a:r>
              <a:endParaRPr lang="vi-VN" sz="2000" dirty="0">
                <a:latin typeface="Times New Roman" panose="02020603050405020304" pitchFamily="18" charset="0"/>
                <a:cs typeface="Times New Roman" panose="02020603050405020304" pitchFamily="18" charset="0"/>
              </a:endParaRPr>
            </a:p>
          </p:txBody>
        </p:sp>
        <p:sp>
          <p:nvSpPr>
            <p:cNvPr id="136" name="TextBox 135">
              <a:extLst>
                <a:ext uri="{FF2B5EF4-FFF2-40B4-BE49-F238E27FC236}">
                  <a16:creationId xmlns:a16="http://schemas.microsoft.com/office/drawing/2014/main" id="{9477E12D-B532-7F92-E737-547114D8B7A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Chlorine </a:t>
              </a:r>
              <a:endParaRPr lang="vi-VN" dirty="0">
                <a:latin typeface="Times New Roman" panose="02020603050405020304" pitchFamily="18" charset="0"/>
                <a:cs typeface="Times New Roman" panose="02020603050405020304" pitchFamily="18" charset="0"/>
              </a:endParaRPr>
            </a:p>
          </p:txBody>
        </p:sp>
        <p:sp>
          <p:nvSpPr>
            <p:cNvPr id="137" name="TextBox 136">
              <a:extLst>
                <a:ext uri="{FF2B5EF4-FFF2-40B4-BE49-F238E27FC236}">
                  <a16:creationId xmlns:a16="http://schemas.microsoft.com/office/drawing/2014/main" id="{E112D759-CD29-A2C2-48CA-37D678E6EBB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35,5</a:t>
              </a:r>
              <a:endParaRPr lang="vi-VN" dirty="0">
                <a:latin typeface="Times New Roman" panose="02020603050405020304" pitchFamily="18" charset="0"/>
                <a:cs typeface="Times New Roman" panose="02020603050405020304" pitchFamily="18" charset="0"/>
              </a:endParaRPr>
            </a:p>
          </p:txBody>
        </p:sp>
        <p:sp>
          <p:nvSpPr>
            <p:cNvPr id="138" name="TextBox 137">
              <a:extLst>
                <a:ext uri="{FF2B5EF4-FFF2-40B4-BE49-F238E27FC236}">
                  <a16:creationId xmlns:a16="http://schemas.microsoft.com/office/drawing/2014/main" id="{94B25E02-D966-F57B-33D6-D5634A76118E}"/>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7</a:t>
              </a:r>
              <a:endParaRPr lang="vi-VN" dirty="0">
                <a:latin typeface="Times New Roman" panose="02020603050405020304" pitchFamily="18" charset="0"/>
                <a:cs typeface="Times New Roman" panose="02020603050405020304" pitchFamily="18" charset="0"/>
              </a:endParaRPr>
            </a:p>
          </p:txBody>
        </p:sp>
      </p:grpSp>
      <p:grpSp>
        <p:nvGrpSpPr>
          <p:cNvPr id="139" name="Group 138">
            <a:extLst>
              <a:ext uri="{FF2B5EF4-FFF2-40B4-BE49-F238E27FC236}">
                <a16:creationId xmlns:a16="http://schemas.microsoft.com/office/drawing/2014/main" id="{39995498-7C32-65E8-EE5C-6C0D07C6F8F4}"/>
              </a:ext>
            </a:extLst>
          </p:cNvPr>
          <p:cNvGrpSpPr/>
          <p:nvPr/>
        </p:nvGrpSpPr>
        <p:grpSpPr>
          <a:xfrm>
            <a:off x="10579508" y="3302270"/>
            <a:ext cx="1524000" cy="1729847"/>
            <a:chOff x="1887794" y="4837017"/>
            <a:chExt cx="1524000" cy="1729847"/>
          </a:xfrm>
        </p:grpSpPr>
        <p:sp>
          <p:nvSpPr>
            <p:cNvPr id="140" name="Rectangle 139">
              <a:extLst>
                <a:ext uri="{FF2B5EF4-FFF2-40B4-BE49-F238E27FC236}">
                  <a16:creationId xmlns:a16="http://schemas.microsoft.com/office/drawing/2014/main" id="{77C427C3-E99A-34B0-E01C-3FDA4E7AD9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latin typeface="Times New Roman" panose="02020603050405020304" pitchFamily="18" charset="0"/>
                <a:cs typeface="Times New Roman" panose="02020603050405020304" pitchFamily="18" charset="0"/>
              </a:endParaRPr>
            </a:p>
          </p:txBody>
        </p:sp>
        <p:sp>
          <p:nvSpPr>
            <p:cNvPr id="141" name="TextBox 140">
              <a:extLst>
                <a:ext uri="{FF2B5EF4-FFF2-40B4-BE49-F238E27FC236}">
                  <a16:creationId xmlns:a16="http://schemas.microsoft.com/office/drawing/2014/main" id="{2728AC75-52C9-A247-C178-B8AE9E28F53C}"/>
                </a:ext>
              </a:extLst>
            </p:cNvPr>
            <p:cNvSpPr txBox="1"/>
            <p:nvPr/>
          </p:nvSpPr>
          <p:spPr>
            <a:xfrm>
              <a:off x="2507225" y="4837017"/>
              <a:ext cx="467029" cy="307777"/>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20</a:t>
              </a:r>
              <a:endParaRPr lang="vi-VN" sz="1400" dirty="0">
                <a:latin typeface="Times New Roman" panose="02020603050405020304" pitchFamily="18" charset="0"/>
                <a:cs typeface="Times New Roman" panose="02020603050405020304" pitchFamily="18" charset="0"/>
              </a:endParaRPr>
            </a:p>
          </p:txBody>
        </p:sp>
        <p:sp>
          <p:nvSpPr>
            <p:cNvPr id="142" name="TextBox 141">
              <a:extLst>
                <a:ext uri="{FF2B5EF4-FFF2-40B4-BE49-F238E27FC236}">
                  <a16:creationId xmlns:a16="http://schemas.microsoft.com/office/drawing/2014/main" id="{8A2BBC43-4656-3DA6-E19F-6C880F18D475}"/>
                </a:ext>
              </a:extLst>
            </p:cNvPr>
            <p:cNvSpPr txBox="1"/>
            <p:nvPr/>
          </p:nvSpPr>
          <p:spPr>
            <a:xfrm>
              <a:off x="2433484" y="5045225"/>
              <a:ext cx="548771" cy="400110"/>
            </a:xfrm>
            <a:prstGeom prst="rect">
              <a:avLst/>
            </a:prstGeom>
            <a:noFill/>
            <a:ln>
              <a:noFill/>
            </a:ln>
          </p:spPr>
          <p:txBody>
            <a:bodyPr wrap="square">
              <a:spAutoFit/>
            </a:bodyPr>
            <a:lstStyle/>
            <a:p>
              <a:r>
                <a:rPr lang="en-US" sz="2000" b="1" dirty="0" err="1">
                  <a:latin typeface="Times New Roman" panose="02020603050405020304" pitchFamily="18" charset="0"/>
                  <a:cs typeface="Times New Roman" panose="02020603050405020304" pitchFamily="18" charset="0"/>
                </a:rPr>
                <a:t>Ar</a:t>
              </a:r>
              <a:endParaRPr lang="vi-VN" sz="2000" dirty="0">
                <a:latin typeface="Times New Roman" panose="02020603050405020304" pitchFamily="18" charset="0"/>
                <a:cs typeface="Times New Roman" panose="02020603050405020304" pitchFamily="18" charset="0"/>
              </a:endParaRPr>
            </a:p>
          </p:txBody>
        </p:sp>
        <p:sp>
          <p:nvSpPr>
            <p:cNvPr id="143" name="TextBox 142">
              <a:extLst>
                <a:ext uri="{FF2B5EF4-FFF2-40B4-BE49-F238E27FC236}">
                  <a16:creationId xmlns:a16="http://schemas.microsoft.com/office/drawing/2014/main" id="{C16F5426-0827-681A-A0C0-B79D81ECB539}"/>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Argon </a:t>
              </a:r>
              <a:endParaRPr lang="vi-VN" dirty="0">
                <a:latin typeface="Times New Roman" panose="02020603050405020304" pitchFamily="18" charset="0"/>
                <a:cs typeface="Times New Roman" panose="02020603050405020304" pitchFamily="18" charset="0"/>
              </a:endParaRPr>
            </a:p>
          </p:txBody>
        </p:sp>
        <p:sp>
          <p:nvSpPr>
            <p:cNvPr id="144" name="TextBox 143">
              <a:extLst>
                <a:ext uri="{FF2B5EF4-FFF2-40B4-BE49-F238E27FC236}">
                  <a16:creationId xmlns:a16="http://schemas.microsoft.com/office/drawing/2014/main" id="{E9371C0B-D67F-F6EC-7558-F434F15ECFFB}"/>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40</a:t>
              </a:r>
              <a:endParaRPr lang="vi-VN" dirty="0">
                <a:latin typeface="Times New Roman" panose="02020603050405020304" pitchFamily="18" charset="0"/>
                <a:cs typeface="Times New Roman" panose="02020603050405020304" pitchFamily="18" charset="0"/>
              </a:endParaRPr>
            </a:p>
          </p:txBody>
        </p:sp>
        <p:sp>
          <p:nvSpPr>
            <p:cNvPr id="145" name="TextBox 144">
              <a:extLst>
                <a:ext uri="{FF2B5EF4-FFF2-40B4-BE49-F238E27FC236}">
                  <a16:creationId xmlns:a16="http://schemas.microsoft.com/office/drawing/2014/main" id="{12C78BB2-C229-56F2-3580-AC1C495D4EC5}"/>
                </a:ext>
              </a:extLst>
            </p:cNvPr>
            <p:cNvSpPr txBox="1"/>
            <p:nvPr/>
          </p:nvSpPr>
          <p:spPr>
            <a:xfrm>
              <a:off x="1887794" y="5864318"/>
              <a:ext cx="1524000" cy="646331"/>
            </a:xfrm>
            <a:prstGeom prst="rect">
              <a:avLst/>
            </a:prstGeom>
            <a:noFill/>
            <a:ln>
              <a:noFill/>
            </a:ln>
          </p:spPr>
          <p:txBody>
            <a:bodyPr wrap="square">
              <a:spAutoFit/>
            </a:bodyPr>
            <a:lstStyle/>
            <a:p>
              <a:pPr algn="ctr"/>
              <a:r>
                <a:rPr lang="en-US" b="1">
                  <a:latin typeface="Times New Roman" panose="02020603050405020304" pitchFamily="18" charset="0"/>
                  <a:cs typeface="Times New Roman" panose="02020603050405020304" pitchFamily="18" charset="0"/>
                </a:rPr>
                <a:t>Số  e lớp ngoài cùng: </a:t>
              </a:r>
              <a:r>
                <a:rPr lang="en-US" b="1" dirty="0">
                  <a:latin typeface="Times New Roman" panose="02020603050405020304" pitchFamily="18" charset="0"/>
                  <a:cs typeface="Times New Roman" panose="02020603050405020304" pitchFamily="18" charset="0"/>
                </a:rPr>
                <a:t>8</a:t>
              </a:r>
              <a:endParaRPr lang="vi-VN" dirty="0">
                <a:latin typeface="Times New Roman" panose="02020603050405020304" pitchFamily="18" charset="0"/>
                <a:cs typeface="Times New Roman" panose="02020603050405020304" pitchFamily="18" charset="0"/>
              </a:endParaRPr>
            </a:p>
          </p:txBody>
        </p:sp>
      </p:grpSp>
      <p:sp>
        <p:nvSpPr>
          <p:cNvPr id="150" name="TextBox 149">
            <a:extLst>
              <a:ext uri="{FF2B5EF4-FFF2-40B4-BE49-F238E27FC236}">
                <a16:creationId xmlns:a16="http://schemas.microsoft.com/office/drawing/2014/main" id="{39BE15B1-9E7E-928E-C954-02C2048E36DE}"/>
              </a:ext>
            </a:extLst>
          </p:cNvPr>
          <p:cNvSpPr txBox="1"/>
          <p:nvPr/>
        </p:nvSpPr>
        <p:spPr>
          <a:xfrm>
            <a:off x="9830" y="5062708"/>
            <a:ext cx="12182170" cy="1631216"/>
          </a:xfrm>
          <a:prstGeom prst="rect">
            <a:avLst/>
          </a:prstGeom>
          <a:noFill/>
        </p:spPr>
        <p:txBody>
          <a:bodyPr wrap="square">
            <a:spAutoFit/>
          </a:bodyPr>
          <a:lstStyle/>
          <a:p>
            <a:pPr algn="just"/>
            <a:r>
              <a:rPr lang="vi-VN" sz="2500" b="1" i="0" dirty="0" err="1">
                <a:solidFill>
                  <a:srgbClr val="222222"/>
                </a:solidFill>
                <a:effectLst/>
                <a:latin typeface="+mj-lt"/>
                <a:cs typeface="Times New Roman" panose="02020603050405020304" pitchFamily="18" charset="0"/>
              </a:rPr>
              <a:t>Thảo</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luận</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nhóm</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và</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nhận</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xét</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về</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các</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đặc</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điểm</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của</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bảng</a:t>
            </a:r>
            <a:r>
              <a:rPr lang="vi-VN" sz="2500" b="1" i="0" dirty="0">
                <a:solidFill>
                  <a:srgbClr val="222222"/>
                </a:solidFill>
                <a:effectLst/>
                <a:latin typeface="+mj-lt"/>
                <a:cs typeface="Times New Roman" panose="02020603050405020304" pitchFamily="18" charset="0"/>
              </a:rPr>
              <a:t> sau khi </a:t>
            </a:r>
            <a:r>
              <a:rPr lang="vi-VN" sz="2500" b="1" i="0" dirty="0" err="1">
                <a:solidFill>
                  <a:srgbClr val="222222"/>
                </a:solidFill>
                <a:effectLst/>
                <a:latin typeface="+mj-lt"/>
                <a:cs typeface="Times New Roman" panose="02020603050405020304" pitchFamily="18" charset="0"/>
              </a:rPr>
              <a:t>đã</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sắp</a:t>
            </a:r>
            <a:r>
              <a:rPr lang="vi-VN" sz="2500" b="1" i="0" dirty="0">
                <a:solidFill>
                  <a:srgbClr val="222222"/>
                </a:solidFill>
                <a:effectLst/>
                <a:latin typeface="+mj-lt"/>
                <a:cs typeface="Times New Roman" panose="02020603050405020304" pitchFamily="18" charset="0"/>
              </a:rPr>
              <a:t> </a:t>
            </a:r>
            <a:r>
              <a:rPr lang="vi-VN" sz="2500" b="1" i="0" dirty="0" err="1">
                <a:solidFill>
                  <a:srgbClr val="222222"/>
                </a:solidFill>
                <a:effectLst/>
                <a:latin typeface="+mj-lt"/>
                <a:cs typeface="Times New Roman" panose="02020603050405020304" pitchFamily="18" charset="0"/>
              </a:rPr>
              <a:t>xếp</a:t>
            </a:r>
            <a:r>
              <a:rPr lang="vi-VN" sz="2500" b="1" i="0" dirty="0">
                <a:solidFill>
                  <a:srgbClr val="222222"/>
                </a:solidFill>
                <a:effectLst/>
                <a:latin typeface="+mj-lt"/>
                <a:cs typeface="Times New Roman" panose="02020603050405020304" pitchFamily="18" charset="0"/>
              </a:rPr>
              <a:t>:</a:t>
            </a:r>
          </a:p>
          <a:p>
            <a:pPr algn="just"/>
            <a:r>
              <a:rPr lang="vi-VN" sz="2500" b="1" i="0" dirty="0" err="1">
                <a:solidFill>
                  <a:srgbClr val="FF0000"/>
                </a:solidFill>
                <a:effectLst/>
                <a:latin typeface="+mj-lt"/>
                <a:cs typeface="Times New Roman" panose="02020603050405020304" pitchFamily="18" charset="0"/>
              </a:rPr>
              <a:t>Sự</a:t>
            </a:r>
            <a:r>
              <a:rPr lang="vi-VN" sz="2500" b="1" i="0" dirty="0">
                <a:solidFill>
                  <a:srgbClr val="FF0000"/>
                </a:solidFill>
                <a:effectLst/>
                <a:latin typeface="+mj-lt"/>
                <a:cs typeface="Times New Roman" panose="02020603050405020304" pitchFamily="18" charset="0"/>
              </a:rPr>
              <a:t> thay </a:t>
            </a:r>
            <a:r>
              <a:rPr lang="vi-VN" sz="2500" b="1" i="0" dirty="0" err="1">
                <a:solidFill>
                  <a:srgbClr val="FF0000"/>
                </a:solidFill>
                <a:effectLst/>
                <a:latin typeface="+mj-lt"/>
                <a:cs typeface="Times New Roman" panose="02020603050405020304" pitchFamily="18" charset="0"/>
              </a:rPr>
              <a:t>đổi</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số</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electron</a:t>
            </a:r>
            <a:r>
              <a:rPr lang="vi-VN" sz="2500" b="1" i="0" dirty="0">
                <a:solidFill>
                  <a:srgbClr val="FF0000"/>
                </a:solidFill>
                <a:effectLst/>
                <a:latin typeface="+mj-lt"/>
                <a:cs typeface="Times New Roman" panose="02020603050405020304" pitchFamily="18" charset="0"/>
              </a:rPr>
              <a:t> ở </a:t>
            </a:r>
            <a:r>
              <a:rPr lang="vi-VN" sz="2500" b="1" i="0" dirty="0" err="1">
                <a:solidFill>
                  <a:srgbClr val="FF0000"/>
                </a:solidFill>
                <a:effectLst/>
                <a:latin typeface="+mj-lt"/>
                <a:cs typeface="Times New Roman" panose="02020603050405020304" pitchFamily="18" charset="0"/>
              </a:rPr>
              <a:t>lớp</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ngoài</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cùng</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của</a:t>
            </a:r>
            <a:r>
              <a:rPr lang="vi-VN" sz="2500" b="1" i="0" dirty="0">
                <a:solidFill>
                  <a:srgbClr val="FF0000"/>
                </a:solidFill>
                <a:effectLst/>
                <a:latin typeface="+mj-lt"/>
                <a:cs typeface="Times New Roman" panose="02020603050405020304" pitchFamily="18" charset="0"/>
              </a:rPr>
              <a:t> nguyên </a:t>
            </a:r>
            <a:r>
              <a:rPr lang="vi-VN" sz="2500" b="1" i="0" dirty="0" err="1">
                <a:solidFill>
                  <a:srgbClr val="FF0000"/>
                </a:solidFill>
                <a:effectLst/>
                <a:latin typeface="+mj-lt"/>
                <a:cs typeface="Times New Roman" panose="02020603050405020304" pitchFamily="18" charset="0"/>
              </a:rPr>
              <a:t>tử</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các</a:t>
            </a:r>
            <a:r>
              <a:rPr lang="vi-VN" sz="2500" b="1" i="0" dirty="0">
                <a:solidFill>
                  <a:srgbClr val="FF0000"/>
                </a:solidFill>
                <a:effectLst/>
                <a:latin typeface="+mj-lt"/>
                <a:cs typeface="Times New Roman" panose="02020603050405020304" pitchFamily="18" charset="0"/>
              </a:rPr>
              <a:t> nguyên </a:t>
            </a:r>
            <a:r>
              <a:rPr lang="vi-VN" sz="2500" b="1" i="0" dirty="0" err="1">
                <a:solidFill>
                  <a:srgbClr val="FF0000"/>
                </a:solidFill>
                <a:effectLst/>
                <a:latin typeface="+mj-lt"/>
                <a:cs typeface="Times New Roman" panose="02020603050405020304" pitchFamily="18" charset="0"/>
              </a:rPr>
              <a:t>tố</a:t>
            </a:r>
            <a:r>
              <a:rPr lang="vi-VN" sz="2500" b="1" i="0" dirty="0">
                <a:solidFill>
                  <a:srgbClr val="FF0000"/>
                </a:solidFill>
                <a:effectLst/>
                <a:latin typeface="+mj-lt"/>
                <a:cs typeface="Times New Roman" panose="02020603050405020304" pitchFamily="18" charset="0"/>
              </a:rPr>
              <a:t> trong </a:t>
            </a:r>
            <a:r>
              <a:rPr lang="vi-VN" sz="2500" b="1" i="0" dirty="0" err="1">
                <a:solidFill>
                  <a:srgbClr val="FF0000"/>
                </a:solidFill>
                <a:effectLst/>
                <a:latin typeface="+mj-lt"/>
                <a:cs typeface="Times New Roman" panose="02020603050405020304" pitchFamily="18" charset="0"/>
              </a:rPr>
              <a:t>một</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hàng</a:t>
            </a:r>
            <a:r>
              <a:rPr lang="vi-VN" sz="2500" b="1" i="0" dirty="0">
                <a:solidFill>
                  <a:srgbClr val="FF0000"/>
                </a:solidFill>
                <a:effectLst/>
                <a:latin typeface="+mj-lt"/>
                <a:cs typeface="Times New Roman" panose="02020603050405020304" pitchFamily="18" charset="0"/>
              </a:rPr>
              <a:t> khi đi </a:t>
            </a:r>
            <a:r>
              <a:rPr lang="vi-VN" sz="2500" b="1" i="0" dirty="0" err="1">
                <a:solidFill>
                  <a:srgbClr val="FF0000"/>
                </a:solidFill>
                <a:effectLst/>
                <a:latin typeface="+mj-lt"/>
                <a:cs typeface="Times New Roman" panose="02020603050405020304" pitchFamily="18" charset="0"/>
              </a:rPr>
              <a:t>từ</a:t>
            </a:r>
            <a:r>
              <a:rPr lang="vi-VN" sz="2500" b="1" i="0" dirty="0">
                <a:solidFill>
                  <a:srgbClr val="FF0000"/>
                </a:solidFill>
                <a:effectLst/>
                <a:latin typeface="+mj-lt"/>
                <a:cs typeface="Times New Roman" panose="02020603050405020304" pitchFamily="18" charset="0"/>
              </a:rPr>
              <a:t> </a:t>
            </a:r>
            <a:r>
              <a:rPr lang="vi-VN" sz="2500" b="1" i="0" dirty="0" err="1">
                <a:solidFill>
                  <a:srgbClr val="FF0000"/>
                </a:solidFill>
                <a:effectLst/>
                <a:latin typeface="+mj-lt"/>
                <a:cs typeface="Times New Roman" panose="02020603050405020304" pitchFamily="18" charset="0"/>
              </a:rPr>
              <a:t>trái</a:t>
            </a:r>
            <a:r>
              <a:rPr lang="vi-VN" sz="2500" b="1" i="0" dirty="0">
                <a:solidFill>
                  <a:srgbClr val="FF0000"/>
                </a:solidFill>
                <a:effectLst/>
                <a:latin typeface="+mj-lt"/>
                <a:cs typeface="Times New Roman" panose="02020603050405020304" pitchFamily="18" charset="0"/>
              </a:rPr>
              <a:t> sang </a:t>
            </a:r>
            <a:r>
              <a:rPr lang="vi-VN" sz="2500" b="1" i="0" dirty="0" err="1">
                <a:solidFill>
                  <a:srgbClr val="FF0000"/>
                </a:solidFill>
                <a:effectLst/>
                <a:latin typeface="+mj-lt"/>
                <a:cs typeface="Times New Roman" panose="02020603050405020304" pitchFamily="18" charset="0"/>
              </a:rPr>
              <a:t>phải</a:t>
            </a:r>
            <a:r>
              <a:rPr lang="vi-VN" sz="2500" b="1" i="0" dirty="0">
                <a:solidFill>
                  <a:srgbClr val="FF0000"/>
                </a:solidFill>
                <a:effectLst/>
                <a:latin typeface="+mj-lt"/>
                <a:cs typeface="Times New Roman" panose="02020603050405020304" pitchFamily="18" charset="0"/>
              </a:rPr>
              <a:t>?</a:t>
            </a:r>
          </a:p>
          <a:p>
            <a:pPr algn="just"/>
            <a:r>
              <a:rPr lang="vi-VN" sz="2500" b="1" i="0" dirty="0">
                <a:solidFill>
                  <a:srgbClr val="FF0000"/>
                </a:solidFill>
                <a:effectLst/>
                <a:latin typeface="+mj-lt"/>
                <a:cs typeface="Times New Roman" panose="02020603050405020304" pitchFamily="18" charset="0"/>
              </a:rPr>
              <a:t>Số ele</a:t>
            </a:r>
            <a:r>
              <a:rPr lang="en-US" sz="2500" b="1" dirty="0">
                <a:solidFill>
                  <a:srgbClr val="FF0000"/>
                </a:solidFill>
                <a:latin typeface="+mj-lt"/>
                <a:cs typeface="Times New Roman" panose="02020603050405020304" pitchFamily="18" charset="0"/>
              </a:rPr>
              <a:t>c</a:t>
            </a:r>
            <a:r>
              <a:rPr lang="vi-VN" sz="2500" b="1" i="0" dirty="0">
                <a:solidFill>
                  <a:srgbClr val="FF0000"/>
                </a:solidFill>
                <a:effectLst/>
                <a:latin typeface="+mj-lt"/>
                <a:cs typeface="Times New Roman" panose="02020603050405020304" pitchFamily="18" charset="0"/>
              </a:rPr>
              <a:t>tron lớp ngoài cùng của các nguyên tố trong cùng một </a:t>
            </a:r>
            <a:r>
              <a:rPr lang="en-US" sz="2500" b="1" i="0" dirty="0" err="1">
                <a:solidFill>
                  <a:srgbClr val="FF0000"/>
                </a:solidFill>
                <a:effectLst/>
                <a:latin typeface="+mj-lt"/>
                <a:cs typeface="Times New Roman" panose="02020603050405020304" pitchFamily="18" charset="0"/>
              </a:rPr>
              <a:t>cột</a:t>
            </a:r>
            <a:r>
              <a:rPr lang="vi-VN" sz="2500" b="1" i="0" dirty="0">
                <a:solidFill>
                  <a:srgbClr val="FF0000"/>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6129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randombar(horizontal)">
                                      <p:cBhvr>
                                        <p:cTn id="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6" name="Object 55">
            <a:extLst>
              <a:ext uri="{FF2B5EF4-FFF2-40B4-BE49-F238E27FC236}">
                <a16:creationId xmlns:a16="http://schemas.microsoft.com/office/drawing/2014/main" id="{440E664E-E044-2348-5EC7-D94EB981EC61}"/>
              </a:ext>
            </a:extLst>
          </p:cNvPr>
          <p:cNvGraphicFramePr>
            <a:graphicFrameLocks noChangeAspect="1"/>
          </p:cNvGraphicFramePr>
          <p:nvPr/>
        </p:nvGraphicFramePr>
        <p:xfrm>
          <a:off x="294472" y="2852841"/>
          <a:ext cx="1638300" cy="1455737"/>
        </p:xfrm>
        <a:graphic>
          <a:graphicData uri="http://schemas.openxmlformats.org/presentationml/2006/ole">
            <mc:AlternateContent xmlns:mc="http://schemas.openxmlformats.org/markup-compatibility/2006">
              <mc:Choice xmlns:v="urn:schemas-microsoft-com:vml" Requires="v">
                <p:oleObj name="Bitmap Image" r:id="rId2" imgW="1638360" imgH="1455480" progId="Paint.Picture">
                  <p:embed/>
                </p:oleObj>
              </mc:Choice>
              <mc:Fallback>
                <p:oleObj name="Bitmap Image" r:id="rId2" imgW="1638360" imgH="1455480" progId="Paint.Picture">
                  <p:embed/>
                  <p:pic>
                    <p:nvPicPr>
                      <p:cNvPr id="56" name="Object 55">
                        <a:extLst>
                          <a:ext uri="{FF2B5EF4-FFF2-40B4-BE49-F238E27FC236}">
                            <a16:creationId xmlns:a16="http://schemas.microsoft.com/office/drawing/2014/main" id="{440E664E-E044-2348-5EC7-D94EB981EC61}"/>
                          </a:ext>
                        </a:extLst>
                      </p:cNvPr>
                      <p:cNvPicPr/>
                      <p:nvPr/>
                    </p:nvPicPr>
                    <p:blipFill>
                      <a:blip r:embed="rId3"/>
                      <a:stretch>
                        <a:fillRect/>
                      </a:stretch>
                    </p:blipFill>
                    <p:spPr>
                      <a:xfrm>
                        <a:off x="294472" y="2852841"/>
                        <a:ext cx="1638300" cy="1455737"/>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2D91EEB2-8F81-4DD6-B2F2-B770DDB426A0}"/>
              </a:ext>
            </a:extLst>
          </p:cNvPr>
          <p:cNvGraphicFramePr>
            <a:graphicFrameLocks noChangeAspect="1"/>
          </p:cNvGraphicFramePr>
          <p:nvPr/>
        </p:nvGraphicFramePr>
        <p:xfrm>
          <a:off x="2542765" y="4704503"/>
          <a:ext cx="6535248" cy="1658589"/>
        </p:xfrm>
        <a:graphic>
          <a:graphicData uri="http://schemas.openxmlformats.org/presentationml/2006/ole">
            <mc:AlternateContent xmlns:mc="http://schemas.openxmlformats.org/markup-compatibility/2006">
              <mc:Choice xmlns:v="urn:schemas-microsoft-com:vml" Requires="v">
                <p:oleObj name="Bitmap Image" r:id="rId4" imgW="6705720" imgH="1196280" progId="Paint.Picture">
                  <p:embed/>
                </p:oleObj>
              </mc:Choice>
              <mc:Fallback>
                <p:oleObj name="Bitmap Image" r:id="rId4" imgW="6705720" imgH="1196280" progId="Paint.Picture">
                  <p:embed/>
                  <p:pic>
                    <p:nvPicPr>
                      <p:cNvPr id="106" name="Object 105">
                        <a:extLst>
                          <a:ext uri="{FF2B5EF4-FFF2-40B4-BE49-F238E27FC236}">
                            <a16:creationId xmlns:a16="http://schemas.microsoft.com/office/drawing/2014/main" id="{2D91EEB2-8F81-4DD6-B2F2-B770DDB426A0}"/>
                          </a:ext>
                        </a:extLst>
                      </p:cNvPr>
                      <p:cNvPicPr/>
                      <p:nvPr/>
                    </p:nvPicPr>
                    <p:blipFill>
                      <a:blip r:embed="rId5"/>
                      <a:stretch>
                        <a:fillRect/>
                      </a:stretch>
                    </p:blipFill>
                    <p:spPr>
                      <a:xfrm>
                        <a:off x="2542765" y="4704503"/>
                        <a:ext cx="6535248" cy="1658589"/>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nvGraphicFramePr>
        <p:xfrm>
          <a:off x="9196387" y="0"/>
          <a:ext cx="2995613" cy="6629400"/>
        </p:xfrm>
        <a:graphic>
          <a:graphicData uri="http://schemas.openxmlformats.org/presentationml/2006/ole">
            <mc:AlternateContent xmlns:mc="http://schemas.openxmlformats.org/markup-compatibility/2006">
              <mc:Choice xmlns:v="urn:schemas-microsoft-com:vml" Requires="v">
                <p:oleObj name="Bitmap Image" r:id="rId6" imgW="2994840" imgH="6629400" progId="Paint.Picture">
                  <p:embed/>
                </p:oleObj>
              </mc:Choice>
              <mc:Fallback>
                <p:oleObj name="Bitmap Image" r:id="rId6" imgW="2994840" imgH="6629400" progId="Paint.Picture">
                  <p:embed/>
                  <p:pic>
                    <p:nvPicPr>
                      <p:cNvPr id="107" name="Object 106">
                        <a:extLst>
                          <a:ext uri="{FF2B5EF4-FFF2-40B4-BE49-F238E27FC236}">
                            <a16:creationId xmlns:a16="http://schemas.microsoft.com/office/drawing/2014/main" id="{24C1599F-8927-4A78-9C74-B47BAC5D1F07}"/>
                          </a:ext>
                        </a:extLst>
                      </p:cNvPr>
                      <p:cNvPicPr/>
                      <p:nvPr/>
                    </p:nvPicPr>
                    <p:blipFill>
                      <a:blip r:embed="rId7"/>
                      <a:stretch>
                        <a:fillRect/>
                      </a:stretch>
                    </p:blipFill>
                    <p:spPr>
                      <a:xfrm>
                        <a:off x="9196387" y="0"/>
                        <a:ext cx="2995613" cy="6629400"/>
                      </a:xfrm>
                      <a:prstGeom prst="rect">
                        <a:avLst/>
                      </a:prstGeom>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3324483" y="569240"/>
            <a:ext cx="1078814" cy="117324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17102" cy="401659"/>
            </a:xfrm>
            <a:prstGeom prst="rect">
              <a:avLst/>
            </a:prstGeom>
            <a:noFill/>
          </p:spPr>
          <p:txBody>
            <a:bodyPr wrap="none" rtlCol="0">
              <a:spAutoFit/>
            </a:bodyPr>
            <a:lstStyle/>
            <a:p>
              <a:r>
                <a:rPr lang="en-US" dirty="0"/>
                <a:t>+3</a:t>
              </a:r>
              <a:endParaRPr lang="vi-VN"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5251789" y="414061"/>
            <a:ext cx="1437232" cy="1563032"/>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69332"/>
            </a:xfrm>
            <a:prstGeom prst="rect">
              <a:avLst/>
            </a:prstGeom>
            <a:noFill/>
          </p:spPr>
          <p:txBody>
            <a:bodyPr wrap="square" rtlCol="0">
              <a:spAutoFit/>
            </a:bodyPr>
            <a:lstStyle/>
            <a:p>
              <a:r>
                <a:rPr lang="en-US" dirty="0"/>
                <a:t>+11</a:t>
              </a:r>
              <a:endParaRPr lang="vi-VN"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8" name="Oval 137">
            <a:extLst>
              <a:ext uri="{FF2B5EF4-FFF2-40B4-BE49-F238E27FC236}">
                <a16:creationId xmlns:a16="http://schemas.microsoft.com/office/drawing/2014/main" id="{BAE93B77-D6A2-FE0A-3A0B-367A1991B66F}"/>
              </a:ext>
            </a:extLst>
          </p:cNvPr>
          <p:cNvSpPr/>
          <p:nvPr/>
        </p:nvSpPr>
        <p:spPr>
          <a:xfrm>
            <a:off x="3679179" y="3422269"/>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47558" cy="369332"/>
          </a:xfrm>
          <a:prstGeom prst="rect">
            <a:avLst/>
          </a:prstGeom>
          <a:noFill/>
        </p:spPr>
        <p:txBody>
          <a:bodyPr wrap="none" rtlCol="0">
            <a:spAutoFit/>
          </a:bodyPr>
          <a:lstStyle/>
          <a:p>
            <a:r>
              <a:rPr lang="en-US" dirty="0"/>
              <a:t>+9</a:t>
            </a:r>
            <a:endParaRPr lang="vi-VN"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4055634" y="36916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1" name="Oval 140">
            <a:extLst>
              <a:ext uri="{FF2B5EF4-FFF2-40B4-BE49-F238E27FC236}">
                <a16:creationId xmlns:a16="http://schemas.microsoft.com/office/drawing/2014/main" id="{9273FDDD-473C-A6EE-9319-122A37AF1740}"/>
              </a:ext>
            </a:extLst>
          </p:cNvPr>
          <p:cNvSpPr/>
          <p:nvPr/>
        </p:nvSpPr>
        <p:spPr>
          <a:xfrm>
            <a:off x="3286775" y="2988536"/>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3602432" y="326801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2" name="Oval 151">
            <a:extLst>
              <a:ext uri="{FF2B5EF4-FFF2-40B4-BE49-F238E27FC236}">
                <a16:creationId xmlns:a16="http://schemas.microsoft.com/office/drawing/2014/main" id="{DA1DE9AD-F3DA-0116-12D8-F2C581AA482E}"/>
              </a:ext>
            </a:extLst>
          </p:cNvPr>
          <p:cNvSpPr/>
          <p:nvPr/>
        </p:nvSpPr>
        <p:spPr>
          <a:xfrm>
            <a:off x="5667092" y="3174079"/>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29B16C72-34D4-7E62-7153-54908DE102CC}"/>
              </a:ext>
            </a:extLst>
          </p:cNvPr>
          <p:cNvSpPr/>
          <p:nvPr/>
        </p:nvSpPr>
        <p:spPr>
          <a:xfrm>
            <a:off x="5824957" y="3345762"/>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5681839" y="3297821"/>
            <a:ext cx="602641" cy="369332"/>
          </a:xfrm>
          <a:prstGeom prst="rect">
            <a:avLst/>
          </a:prstGeom>
          <a:noFill/>
        </p:spPr>
        <p:txBody>
          <a:bodyPr wrap="square" rtlCol="0">
            <a:spAutoFit/>
          </a:bodyPr>
          <a:lstStyle/>
          <a:p>
            <a:r>
              <a:rPr lang="en-US" dirty="0"/>
              <a:t>+17</a:t>
            </a:r>
            <a:endParaRPr lang="vi-VN"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6201412" y="361509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6" name="Oval 155">
            <a:extLst>
              <a:ext uri="{FF2B5EF4-FFF2-40B4-BE49-F238E27FC236}">
                <a16:creationId xmlns:a16="http://schemas.microsoft.com/office/drawing/2014/main" id="{9252D37A-5FBA-F117-646A-00B940BDBB73}"/>
              </a:ext>
            </a:extLst>
          </p:cNvPr>
          <p:cNvSpPr/>
          <p:nvPr/>
        </p:nvSpPr>
        <p:spPr>
          <a:xfrm>
            <a:off x="5432553" y="2912029"/>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6240518" y="391259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5748210" y="319151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 name="Oval 158">
            <a:extLst>
              <a:ext uri="{FF2B5EF4-FFF2-40B4-BE49-F238E27FC236}">
                <a16:creationId xmlns:a16="http://schemas.microsoft.com/office/drawing/2014/main" id="{9C121FEB-AC1F-DE5D-1D77-245B516D3F29}"/>
              </a:ext>
            </a:extLst>
          </p:cNvPr>
          <p:cNvSpPr/>
          <p:nvPr/>
        </p:nvSpPr>
        <p:spPr>
          <a:xfrm>
            <a:off x="5242562" y="2728277"/>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6201412" y="292434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6404153" y="319973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5853178" y="28643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5459412" y="317555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5407899" y="364075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5770957" y="398493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5514563" y="28056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6457760" y="357816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5248957" y="373255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6625225" y="34688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6303745" y="27727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6493864" y="387937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5650530" y="41588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6081842" y="419997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3502442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7676-E8E4-45EA-A819-4AE69A430A8D}"/>
              </a:ext>
            </a:extLst>
          </p:cNvPr>
          <p:cNvSpPr>
            <a:spLocks noGrp="1"/>
          </p:cNvSpPr>
          <p:nvPr>
            <p:ph type="title"/>
          </p:nvPr>
        </p:nvSpPr>
        <p:spPr/>
        <p:txBody>
          <a:bodyPr/>
          <a:lstStyle/>
          <a:p>
            <a:pPr algn="ctr">
              <a:spcBef>
                <a:spcPts val="0"/>
              </a:spcBef>
            </a:pPr>
            <a:r>
              <a:rPr lang="vi-VN" sz="4300">
                <a:solidFill>
                  <a:schemeClr val="accent3"/>
                </a:solidFill>
                <a:latin typeface="+mn-lt"/>
              </a:rPr>
              <a:t>VẬN DỤNG</a:t>
            </a:r>
            <a:endParaRPr lang="vi-VN" sz="4300" dirty="0">
              <a:solidFill>
                <a:schemeClr val="accent3"/>
              </a:solidFill>
              <a:latin typeface="+mn-lt"/>
            </a:endParaRPr>
          </a:p>
        </p:txBody>
      </p:sp>
      <p:pic>
        <p:nvPicPr>
          <p:cNvPr id="4" name="Picture 3">
            <a:extLst>
              <a:ext uri="{FF2B5EF4-FFF2-40B4-BE49-F238E27FC236}">
                <a16:creationId xmlns:a16="http://schemas.microsoft.com/office/drawing/2014/main" id="{E35D07C0-6890-8EAC-12AF-7138F94B2901}"/>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5BE40984-A2A9-AFEC-B6F0-F66F2736F13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91824ED-6090-AAE3-13A6-D2169F987A1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A0D4D3A-8E39-5350-86A7-AC02AE12556A}"/>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6D33022A-A9C7-38BB-4548-29163AEDF856}"/>
              </a:ext>
            </a:extLst>
          </p:cNvPr>
          <p:cNvSpPr txBox="1"/>
          <p:nvPr/>
        </p:nvSpPr>
        <p:spPr>
          <a:xfrm>
            <a:off x="1461155" y="1288730"/>
            <a:ext cx="6551629"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Al và S?</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7A25EE4-C0F5-6447-F805-CFFEC9CAADD1}"/>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Group 11">
            <a:extLst>
              <a:ext uri="{FF2B5EF4-FFF2-40B4-BE49-F238E27FC236}">
                <a16:creationId xmlns:a16="http://schemas.microsoft.com/office/drawing/2014/main" id="{97D12FF7-46E1-0E25-3728-69FB3E2A6E9F}"/>
              </a:ext>
            </a:extLst>
          </p:cNvPr>
          <p:cNvGrpSpPr/>
          <p:nvPr/>
        </p:nvGrpSpPr>
        <p:grpSpPr>
          <a:xfrm>
            <a:off x="1038520" y="3676266"/>
            <a:ext cx="6447934" cy="1138498"/>
            <a:chOff x="1352851" y="104878"/>
            <a:chExt cx="6537384" cy="1138498"/>
          </a:xfrm>
        </p:grpSpPr>
        <p:sp>
          <p:nvSpPr>
            <p:cNvPr id="13" name="Rectangle 12">
              <a:extLst>
                <a:ext uri="{FF2B5EF4-FFF2-40B4-BE49-F238E27FC236}">
                  <a16:creationId xmlns:a16="http://schemas.microsoft.com/office/drawing/2014/main" id="{0CA292E7-E91B-C713-3E78-3418448AD5F9}"/>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E117C0E7-838D-ECA4-EC4E-3A29C0286F98}"/>
                </a:ext>
              </a:extLst>
            </p:cNvPr>
            <p:cNvSpPr txBox="1"/>
            <p:nvPr/>
          </p:nvSpPr>
          <p:spPr>
            <a:xfrm>
              <a:off x="1352851" y="104878"/>
              <a:ext cx="6537384"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Al ở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BTH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vi-VN" sz="3200" dirty="0">
                <a:latin typeface="Times New Roman" panose="02020603050405020304" pitchFamily="18" charset="0"/>
                <a:cs typeface="Times New Roman" panose="02020603050405020304" pitchFamily="18" charset="0"/>
              </a:endParaRPr>
            </a:p>
          </p:txBody>
        </p:sp>
      </p:grpSp>
      <p:graphicFrame>
        <p:nvGraphicFramePr>
          <p:cNvPr id="15" name="Object 14">
            <a:extLst>
              <a:ext uri="{FF2B5EF4-FFF2-40B4-BE49-F238E27FC236}">
                <a16:creationId xmlns:a16="http://schemas.microsoft.com/office/drawing/2014/main" id="{CBB4A578-F568-D91D-48E4-9FA6F13218EF}"/>
              </a:ext>
            </a:extLst>
          </p:cNvPr>
          <p:cNvGraphicFramePr>
            <a:graphicFrameLocks noChangeAspect="1"/>
          </p:cNvGraphicFramePr>
          <p:nvPr>
            <p:extLst>
              <p:ext uri="{D42A27DB-BD31-4B8C-83A1-F6EECF244321}">
                <p14:modId xmlns:p14="http://schemas.microsoft.com/office/powerpoint/2010/main" val="1559191822"/>
              </p:ext>
            </p:extLst>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4" name="Object 13">
                        <a:extLst>
                          <a:ext uri="{FF2B5EF4-FFF2-40B4-BE49-F238E27FC236}">
                            <a16:creationId xmlns:a16="http://schemas.microsoft.com/office/drawing/2014/main" id="{65F6EDFA-1382-EA5A-D044-FF193EE8589E}"/>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6" name="Isosceles Triangle 15">
            <a:extLst>
              <a:ext uri="{FF2B5EF4-FFF2-40B4-BE49-F238E27FC236}">
                <a16:creationId xmlns:a16="http://schemas.microsoft.com/office/drawing/2014/main" id="{036EACB2-B4AC-16D5-D789-D6AF202F6C25}"/>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CC519849-B955-94A0-B1A5-0495D557BDD6}"/>
              </a:ext>
            </a:extLst>
          </p:cNvPr>
          <p:cNvGrpSpPr/>
          <p:nvPr/>
        </p:nvGrpSpPr>
        <p:grpSpPr>
          <a:xfrm>
            <a:off x="1540083" y="5295750"/>
            <a:ext cx="6447934" cy="1138498"/>
            <a:chOff x="1352851" y="104878"/>
            <a:chExt cx="6537384" cy="1138498"/>
          </a:xfrm>
        </p:grpSpPr>
        <p:sp>
          <p:nvSpPr>
            <p:cNvPr id="18" name="Rectangle 17">
              <a:extLst>
                <a:ext uri="{FF2B5EF4-FFF2-40B4-BE49-F238E27FC236}">
                  <a16:creationId xmlns:a16="http://schemas.microsoft.com/office/drawing/2014/main" id="{338DCC98-2F06-2533-984F-72E016737673}"/>
                </a:ext>
              </a:extLst>
            </p:cNvPr>
            <p:cNvSpPr/>
            <p:nvPr/>
          </p:nvSpPr>
          <p:spPr>
            <a:xfrm>
              <a:off x="1432874" y="166158"/>
              <a:ext cx="6457361"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1A797870-123E-F250-6817-7FDDD063F0B9}"/>
                </a:ext>
              </a:extLst>
            </p:cNvPr>
            <p:cNvSpPr txBox="1"/>
            <p:nvPr/>
          </p:nvSpPr>
          <p:spPr>
            <a:xfrm>
              <a:off x="1352851" y="104878"/>
              <a:ext cx="6537384"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S ở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BTH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vi-VN"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2459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7676-E8E4-45EA-A819-4AE69A430A8D}"/>
              </a:ext>
            </a:extLst>
          </p:cNvPr>
          <p:cNvSpPr>
            <a:spLocks noGrp="1"/>
          </p:cNvSpPr>
          <p:nvPr>
            <p:ph type="title"/>
          </p:nvPr>
        </p:nvSpPr>
        <p:spPr/>
        <p:txBody>
          <a:bodyPr/>
          <a:lstStyle/>
          <a:p>
            <a:pPr algn="ctr">
              <a:spcBef>
                <a:spcPts val="0"/>
              </a:spcBef>
            </a:pPr>
            <a:r>
              <a:rPr lang="vi-VN" sz="4300">
                <a:solidFill>
                  <a:schemeClr val="accent3"/>
                </a:solidFill>
                <a:latin typeface="+mn-lt"/>
              </a:rPr>
              <a:t>VẬN DỤNG</a:t>
            </a:r>
            <a:endParaRPr lang="vi-VN" sz="4300" dirty="0">
              <a:solidFill>
                <a:schemeClr val="accent3"/>
              </a:solidFill>
              <a:latin typeface="+mn-lt"/>
            </a:endParaRPr>
          </a:p>
        </p:txBody>
      </p:sp>
      <p:pic>
        <p:nvPicPr>
          <p:cNvPr id="4" name="Picture 3">
            <a:extLst>
              <a:ext uri="{FF2B5EF4-FFF2-40B4-BE49-F238E27FC236}">
                <a16:creationId xmlns:a16="http://schemas.microsoft.com/office/drawing/2014/main" id="{E35D07C0-6890-8EAC-12AF-7138F94B2901}"/>
              </a:ext>
            </a:extLst>
          </p:cNvPr>
          <p:cNvPicPr/>
          <p:nvPr/>
        </p:nvPicPr>
        <p:blipFill>
          <a:blip r:embed="rId2"/>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5BE40984-A2A9-AFEC-B6F0-F66F2736F13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91824ED-6090-AAE3-13A6-D2169F987A1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A0D4D3A-8E39-5350-86A7-AC02AE12556A}"/>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6D33022A-A9C7-38BB-4548-29163AEDF856}"/>
              </a:ext>
            </a:extLst>
          </p:cNvPr>
          <p:cNvSpPr txBox="1"/>
          <p:nvPr/>
        </p:nvSpPr>
        <p:spPr>
          <a:xfrm>
            <a:off x="1038521" y="1100531"/>
            <a:ext cx="6974264" cy="1754326"/>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chu </a:t>
            </a:r>
            <a:r>
              <a:rPr lang="en-US" sz="3600" dirty="0" err="1">
                <a:latin typeface="Times New Roman" panose="02020603050405020304" pitchFamily="18" charset="0"/>
                <a:cs typeface="Times New Roman" panose="02020603050405020304" pitchFamily="18" charset="0"/>
              </a:rPr>
              <a:t>kỳ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và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Beryllium?</a:t>
            </a:r>
            <a:endParaRPr lang="vi-VN" sz="3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7A25EE4-C0F5-6447-F805-CFFEC9CAADD1}"/>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B826EC33-A6D5-DC97-D980-2244545ED74F}"/>
              </a:ext>
            </a:extLst>
          </p:cNvPr>
          <p:cNvGrpSpPr/>
          <p:nvPr/>
        </p:nvGrpSpPr>
        <p:grpSpPr>
          <a:xfrm>
            <a:off x="1038520" y="3737545"/>
            <a:ext cx="6447934" cy="1758282"/>
            <a:chOff x="1038520" y="3737545"/>
            <a:chExt cx="6447934" cy="1758282"/>
          </a:xfrm>
        </p:grpSpPr>
        <p:sp>
          <p:nvSpPr>
            <p:cNvPr id="13" name="Rectangle 12">
              <a:extLst>
                <a:ext uri="{FF2B5EF4-FFF2-40B4-BE49-F238E27FC236}">
                  <a16:creationId xmlns:a16="http://schemas.microsoft.com/office/drawing/2014/main" id="{0CA292E7-E91B-C713-3E78-3418448AD5F9}"/>
                </a:ext>
              </a:extLst>
            </p:cNvPr>
            <p:cNvSpPr/>
            <p:nvPr/>
          </p:nvSpPr>
          <p:spPr>
            <a:xfrm>
              <a:off x="1117448" y="3737545"/>
              <a:ext cx="6369006" cy="175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E117C0E7-838D-ECA4-EC4E-3A29C0286F98}"/>
                </a:ext>
              </a:extLst>
            </p:cNvPr>
            <p:cNvSpPr txBox="1"/>
            <p:nvPr/>
          </p:nvSpPr>
          <p:spPr>
            <a:xfrm>
              <a:off x="1038520" y="3770719"/>
              <a:ext cx="6447934"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Beryllium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Magnesium (Mg)</a:t>
              </a:r>
              <a:endParaRPr lang="vi-VN" sz="3200" dirty="0">
                <a:latin typeface="Times New Roman" panose="02020603050405020304" pitchFamily="18" charset="0"/>
                <a:cs typeface="Times New Roman" panose="02020603050405020304" pitchFamily="18" charset="0"/>
              </a:endParaRPr>
            </a:p>
          </p:txBody>
        </p:sp>
      </p:grpSp>
      <p:graphicFrame>
        <p:nvGraphicFramePr>
          <p:cNvPr id="15" name="Object 14">
            <a:extLst>
              <a:ext uri="{FF2B5EF4-FFF2-40B4-BE49-F238E27FC236}">
                <a16:creationId xmlns:a16="http://schemas.microsoft.com/office/drawing/2014/main" id="{CBB4A578-F568-D91D-48E4-9FA6F13218EF}"/>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5" name="Object 14">
                        <a:extLst>
                          <a:ext uri="{FF2B5EF4-FFF2-40B4-BE49-F238E27FC236}">
                            <a16:creationId xmlns:a16="http://schemas.microsoft.com/office/drawing/2014/main" id="{CBB4A578-F568-D91D-48E4-9FA6F13218EF}"/>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6" name="Isosceles Triangle 15">
            <a:extLst>
              <a:ext uri="{FF2B5EF4-FFF2-40B4-BE49-F238E27FC236}">
                <a16:creationId xmlns:a16="http://schemas.microsoft.com/office/drawing/2014/main" id="{036EACB2-B4AC-16D5-D789-D6AF202F6C25}"/>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05101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688EB8-72D3-42EE-91A8-B7416482EFB1}"/>
              </a:ext>
            </a:extLst>
          </p:cNvPr>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A10E56C-92D8-B754-D14A-4128595289C0}"/>
              </a:ext>
            </a:extLst>
          </p:cNvPr>
          <p:cNvSpPr/>
          <p:nvPr/>
        </p:nvSpPr>
        <p:spPr>
          <a:xfrm>
            <a:off x="8154186" y="0"/>
            <a:ext cx="4037814" cy="8955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7328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176AD10-CA82-DD1D-2CE3-62CC01D0AE7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F4F6428D-5750-148A-6070-B892FED7029A}"/>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8787950F-4F6F-2F79-971A-D24CB8344C74}"/>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6" name="Object 5">
            <a:extLst>
              <a:ext uri="{FF2B5EF4-FFF2-40B4-BE49-F238E27FC236}">
                <a16:creationId xmlns:a16="http://schemas.microsoft.com/office/drawing/2014/main" id="{AD4F1DDD-5E19-54A9-B4D9-4935F34BA3C5}"/>
              </a:ext>
            </a:extLst>
          </p:cNvPr>
          <p:cNvGraphicFramePr>
            <a:graphicFrameLocks noChangeAspect="1"/>
          </p:cNvGraphicFramePr>
          <p:nvPr>
            <p:extLst>
              <p:ext uri="{D42A27DB-BD31-4B8C-83A1-F6EECF244321}">
                <p14:modId xmlns:p14="http://schemas.microsoft.com/office/powerpoint/2010/main" val="4213750150"/>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name="Bitmap Image" r:id="rId2" imgW="1722240" imgH="1356480" progId="Paint.Picture">
                  <p:embed/>
                </p:oleObj>
              </mc:Choice>
              <mc:Fallback>
                <p:oleObj name="Bitmap Image" r:id="rId2" imgW="1722240" imgH="1356480" progId="Paint.Picture">
                  <p:embed/>
                  <p:pic>
                    <p:nvPicPr>
                      <p:cNvPr id="11" name="Object 10">
                        <a:extLst>
                          <a:ext uri="{FF2B5EF4-FFF2-40B4-BE49-F238E27FC236}">
                            <a16:creationId xmlns:a16="http://schemas.microsoft.com/office/drawing/2014/main" id="{79259CAB-8188-B868-FB61-DAE0B0EDF446}"/>
                          </a:ext>
                        </a:extLst>
                      </p:cNvPr>
                      <p:cNvPicPr/>
                      <p:nvPr/>
                    </p:nvPicPr>
                    <p:blipFill>
                      <a:blip r:embed="rId3"/>
                      <a:stretch>
                        <a:fillRect/>
                      </a:stretch>
                    </p:blipFill>
                    <p:spPr>
                      <a:xfrm>
                        <a:off x="10469563" y="225736"/>
                        <a:ext cx="1722437" cy="13557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560D10A-3F5C-2A76-F01A-4E5031D281BE}"/>
              </a:ext>
            </a:extLst>
          </p:cNvPr>
          <p:cNvSpPr txBox="1"/>
          <p:nvPr/>
        </p:nvSpPr>
        <p:spPr>
          <a:xfrm>
            <a:off x="3927750" y="561819"/>
            <a:ext cx="1351652"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4FE6BA6-B206-E3E5-C0A4-AA33A8B03A2B}"/>
              </a:ext>
            </a:extLst>
          </p:cNvPr>
          <p:cNvSpPr txBox="1"/>
          <p:nvPr/>
        </p:nvSpPr>
        <p:spPr>
          <a:xfrm>
            <a:off x="3217844" y="2397069"/>
            <a:ext cx="8275198" cy="3785652"/>
          </a:xfrm>
          <a:prstGeom prst="rect">
            <a:avLst/>
          </a:prstGeom>
          <a:noFill/>
        </p:spPr>
        <p:txBody>
          <a:bodyPr wrap="square" rtlCol="0">
            <a:spAutoFit/>
          </a:bodyPr>
          <a:lstStyle/>
          <a:p>
            <a:pPr algn="ctr"/>
            <a:r>
              <a:rPr lang="en-US" sz="6000" b="1" dirty="0" err="1">
                <a:solidFill>
                  <a:srgbClr val="01B0F1"/>
                </a:solidFill>
                <a:latin typeface="Arial" panose="020B0604020202020204" pitchFamily="34" charset="0"/>
                <a:cs typeface="Arial" panose="020B0604020202020204" pitchFamily="34" charset="0"/>
              </a:rPr>
              <a:t>Vị</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trí</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các</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nguyên</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tố</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kim</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loại</a:t>
            </a:r>
            <a:r>
              <a:rPr lang="en-US" sz="6000" b="1" dirty="0">
                <a:solidFill>
                  <a:srgbClr val="01B0F1"/>
                </a:solidFill>
                <a:latin typeface="Arial" panose="020B0604020202020204" pitchFamily="34" charset="0"/>
                <a:cs typeface="Arial" panose="020B0604020202020204" pitchFamily="34" charset="0"/>
              </a:rPr>
              <a:t>, phi </a:t>
            </a:r>
            <a:r>
              <a:rPr lang="en-US" sz="6000" b="1" dirty="0" err="1">
                <a:solidFill>
                  <a:srgbClr val="01B0F1"/>
                </a:solidFill>
                <a:latin typeface="Arial" panose="020B0604020202020204" pitchFamily="34" charset="0"/>
                <a:cs typeface="Arial" panose="020B0604020202020204" pitchFamily="34" charset="0"/>
              </a:rPr>
              <a:t>kim</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và</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khí</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hiếm</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trong</a:t>
            </a:r>
            <a:r>
              <a:rPr lang="en-US" sz="6000" b="1" dirty="0">
                <a:solidFill>
                  <a:srgbClr val="01B0F1"/>
                </a:solidFill>
                <a:latin typeface="Arial" panose="020B0604020202020204" pitchFamily="34" charset="0"/>
                <a:cs typeface="Arial" panose="020B0604020202020204" pitchFamily="34" charset="0"/>
              </a:rPr>
              <a:t> </a:t>
            </a:r>
            <a:r>
              <a:rPr lang="en-US" sz="6000" b="1" dirty="0" err="1">
                <a:solidFill>
                  <a:srgbClr val="01B0F1"/>
                </a:solidFill>
                <a:latin typeface="Arial" panose="020B0604020202020204" pitchFamily="34" charset="0"/>
                <a:cs typeface="Arial" panose="020B0604020202020204" pitchFamily="34" charset="0"/>
              </a:rPr>
              <a:t>bảng</a:t>
            </a:r>
            <a:r>
              <a:rPr lang="en-US" sz="6000" b="1" dirty="0">
                <a:solidFill>
                  <a:srgbClr val="01B0F1"/>
                </a:solidFill>
                <a:latin typeface="Arial" panose="020B0604020202020204" pitchFamily="34" charset="0"/>
                <a:cs typeface="Arial" panose="020B0604020202020204" pitchFamily="34" charset="0"/>
              </a:rPr>
              <a:t> HTTH.</a:t>
            </a:r>
            <a:endParaRPr lang="vi-VN" sz="6000" b="1" dirty="0">
              <a:solidFill>
                <a:srgbClr val="01B0F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51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25789D7-1DEF-215B-CB08-0222EAC0118E}"/>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B809B4CA-5DC1-2D46-D179-036CD5AB337F}"/>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994FE38A-2883-CEB9-75CD-FEE485BA4022}"/>
                </a:ext>
              </a:extLst>
            </p:cNvPr>
            <p:cNvSpPr txBox="1"/>
            <p:nvPr/>
          </p:nvSpPr>
          <p:spPr>
            <a:xfrm>
              <a:off x="141402" y="1998482"/>
              <a:ext cx="2144597" cy="3477875"/>
            </a:xfrm>
            <a:prstGeom prst="rect">
              <a:avLst/>
            </a:prstGeom>
            <a:noFill/>
          </p:spPr>
          <p:txBody>
            <a:bodyPr wrap="square" rtlCol="0">
              <a:spAutoFit/>
            </a:bodyPr>
            <a:lstStyle/>
            <a:p>
              <a:pPr algn="ctr"/>
              <a:r>
                <a:rPr lang="en-US" sz="4400" b="1" dirty="0">
                  <a:solidFill>
                    <a:srgbClr val="FE504D"/>
                  </a:solidFill>
                  <a:latin typeface="Arial" panose="020B0604020202020204" pitchFamily="34" charset="0"/>
                  <a:cs typeface="Arial" panose="020B0604020202020204" pitchFamily="34" charset="0"/>
                </a:rPr>
                <a:t>1. </a:t>
              </a:r>
              <a:r>
                <a:rPr lang="en-US" sz="4400" b="1" dirty="0" err="1">
                  <a:solidFill>
                    <a:srgbClr val="FE504D"/>
                  </a:solidFill>
                  <a:latin typeface="Arial" panose="020B0604020202020204" pitchFamily="34" charset="0"/>
                  <a:cs typeface="Arial" panose="020B0604020202020204" pitchFamily="34" charset="0"/>
                </a:rPr>
                <a:t>Các</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nguyên</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tố</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kim</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loại</a:t>
              </a:r>
              <a:r>
                <a:rPr lang="en-US" sz="4400" b="1" dirty="0">
                  <a:solidFill>
                    <a:srgbClr val="FE504D"/>
                  </a:solidFill>
                  <a:latin typeface="Arial" panose="020B0604020202020204" pitchFamily="34" charset="0"/>
                  <a:cs typeface="Arial" panose="020B0604020202020204" pitchFamily="34" charset="0"/>
                </a:rPr>
                <a:t> </a:t>
              </a:r>
              <a:endParaRPr lang="vi-VN" sz="4400" b="1" dirty="0">
                <a:solidFill>
                  <a:srgbClr val="FE504D"/>
                </a:solidFill>
                <a:latin typeface="Arial" panose="020B0604020202020204" pitchFamily="34" charset="0"/>
                <a:cs typeface="Arial" panose="020B0604020202020204" pitchFamily="34" charset="0"/>
              </a:endParaRPr>
            </a:p>
          </p:txBody>
        </p:sp>
      </p:grpSp>
      <p:graphicFrame>
        <p:nvGraphicFramePr>
          <p:cNvPr id="7" name="Object 6">
            <a:extLst>
              <a:ext uri="{FF2B5EF4-FFF2-40B4-BE49-F238E27FC236}">
                <a16:creationId xmlns:a16="http://schemas.microsoft.com/office/drawing/2014/main" id="{08AA29F0-59BE-399B-2CAD-D3FC9BF3BDA1}"/>
              </a:ext>
            </a:extLst>
          </p:cNvPr>
          <p:cNvGraphicFramePr>
            <a:graphicFrameLocks noChangeAspect="1"/>
          </p:cNvGraphicFramePr>
          <p:nvPr>
            <p:extLst>
              <p:ext uri="{D42A27DB-BD31-4B8C-83A1-F6EECF244321}">
                <p14:modId xmlns:p14="http://schemas.microsoft.com/office/powerpoint/2010/main" val="153718260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0" name=""/>
                      <p:cNvPicPr/>
                      <p:nvPr/>
                    </p:nvPicPr>
                    <p:blipFill>
                      <a:blip r:embed="rId3"/>
                      <a:stretch>
                        <a:fillRect/>
                      </a:stretch>
                    </p:blipFill>
                    <p:spPr>
                      <a:xfrm>
                        <a:off x="2516957" y="74384"/>
                        <a:ext cx="9464511" cy="472486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5AC9302-3465-C9E3-2899-670B08CFBF81}"/>
              </a:ext>
            </a:extLst>
          </p:cNvPr>
          <p:cNvSpPr txBox="1"/>
          <p:nvPr/>
        </p:nvSpPr>
        <p:spPr>
          <a:xfrm>
            <a:off x="2286000" y="4953000"/>
            <a:ext cx="9906000"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Dùng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3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CC80727D-D741-6E26-190D-756D5B757A50}"/>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1C2E9750-EE5F-1FD3-7995-6AA94981E72C}"/>
              </a:ext>
            </a:extLst>
          </p:cNvPr>
          <p:cNvGrpSpPr/>
          <p:nvPr/>
        </p:nvGrpSpPr>
        <p:grpSpPr>
          <a:xfrm>
            <a:off x="304800" y="333375"/>
            <a:ext cx="11887200" cy="6019800"/>
            <a:chOff x="2738935" y="1598615"/>
            <a:chExt cx="8663234" cy="3766008"/>
          </a:xfrm>
        </p:grpSpPr>
        <p:sp>
          <p:nvSpPr>
            <p:cNvPr id="5" name="Rectangle 4">
              <a:extLst>
                <a:ext uri="{FF2B5EF4-FFF2-40B4-BE49-F238E27FC236}">
                  <a16:creationId xmlns:a16="http://schemas.microsoft.com/office/drawing/2014/main" id="{99A7F038-FD88-BE98-600A-0BC3B0753CD3}"/>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D4434D89-4B06-81B2-2C7D-6DB51134122A}"/>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TextBox 6">
            <a:extLst>
              <a:ext uri="{FF2B5EF4-FFF2-40B4-BE49-F238E27FC236}">
                <a16:creationId xmlns:a16="http://schemas.microsoft.com/office/drawing/2014/main" id="{7FA672D1-76B3-28C8-7F1F-3F71E45EB1DD}"/>
              </a:ext>
            </a:extLst>
          </p:cNvPr>
          <p:cNvSpPr txBox="1"/>
          <p:nvPr/>
        </p:nvSpPr>
        <p:spPr>
          <a:xfrm>
            <a:off x="990600" y="1230198"/>
            <a:ext cx="10194752" cy="3785652"/>
          </a:xfrm>
          <a:prstGeom prst="rect">
            <a:avLst/>
          </a:prstGeom>
          <a:noFill/>
        </p:spPr>
        <p:txBody>
          <a:bodyPr wrap="square" rtlCol="0">
            <a:spAutoFit/>
          </a:bodyPr>
          <a:lstStyle/>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Hầu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IA;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IIA;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IIIA và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số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IVA; VA và VIA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endParaRPr lang="en-US" sz="4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IB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VIIIB,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lanthanide và actinide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riêng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hàng</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cuối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252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DA1BB10F-2642-CD34-A452-81CDFDCF83BC}"/>
              </a:ext>
            </a:extLst>
          </p:cNvPr>
          <p:cNvGraphicFramePr>
            <a:graphicFrameLocks noChangeAspect="1"/>
          </p:cNvGraphicFramePr>
          <p:nvPr>
            <p:extLst>
              <p:ext uri="{D42A27DB-BD31-4B8C-83A1-F6EECF244321}">
                <p14:modId xmlns:p14="http://schemas.microsoft.com/office/powerpoint/2010/main" val="2096458100"/>
              </p:ext>
            </p:extLst>
          </p:nvPr>
        </p:nvGraphicFramePr>
        <p:xfrm>
          <a:off x="76200" y="130045"/>
          <a:ext cx="12115800" cy="6927980"/>
        </p:xfrm>
        <a:graphic>
          <a:graphicData uri="http://schemas.openxmlformats.org/presentationml/2006/ole">
            <mc:AlternateContent xmlns:mc="http://schemas.openxmlformats.org/markup-compatibility/2006">
              <mc:Choice xmlns:v="urn:schemas-microsoft-com:vml" Requires="v">
                <p:oleObj name="Bitmap Image" r:id="rId2" imgW="6629400" imgH="4183560" progId="Paint.Picture">
                  <p:embed/>
                </p:oleObj>
              </mc:Choice>
              <mc:Fallback>
                <p:oleObj name="Bitmap Image" r:id="rId2" imgW="6629400" imgH="4183560" progId="Paint.Picture">
                  <p:embed/>
                  <p:pic>
                    <p:nvPicPr>
                      <p:cNvPr id="0" name=""/>
                      <p:cNvPicPr/>
                      <p:nvPr/>
                    </p:nvPicPr>
                    <p:blipFill>
                      <a:blip r:embed="rId3"/>
                      <a:stretch>
                        <a:fillRect/>
                      </a:stretch>
                    </p:blipFill>
                    <p:spPr>
                      <a:xfrm>
                        <a:off x="76200" y="130045"/>
                        <a:ext cx="12115800" cy="6927980"/>
                      </a:xfrm>
                      <a:prstGeom prst="rect">
                        <a:avLst/>
                      </a:prstGeom>
                    </p:spPr>
                  </p:pic>
                </p:oleObj>
              </mc:Fallback>
            </mc:AlternateContent>
          </a:graphicData>
        </a:graphic>
      </p:graphicFrame>
    </p:spTree>
    <p:extLst>
      <p:ext uri="{BB962C8B-B14F-4D97-AF65-F5344CB8AC3E}">
        <p14:creationId xmlns:p14="http://schemas.microsoft.com/office/powerpoint/2010/main" val="105705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91872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0E91B-2138-4982-B9C6-25B3DD167F0E}"/>
              </a:ext>
            </a:extLst>
          </p:cNvPr>
          <p:cNvPicPr/>
          <p:nvPr/>
        </p:nvPicPr>
        <p:blipFill>
          <a:blip r:embed="rId2"/>
          <a:stretch>
            <a:fillRect/>
          </a:stretch>
        </p:blipFill>
        <p:spPr>
          <a:xfrm>
            <a:off x="0" y="0"/>
            <a:ext cx="12009120" cy="6858000"/>
          </a:xfrm>
          <a:prstGeom prst="rect">
            <a:avLst/>
          </a:prstGeom>
        </p:spPr>
      </p:pic>
      <p:sp>
        <p:nvSpPr>
          <p:cNvPr id="6" name="Rectangle 5">
            <a:extLst>
              <a:ext uri="{FF2B5EF4-FFF2-40B4-BE49-F238E27FC236}">
                <a16:creationId xmlns:a16="http://schemas.microsoft.com/office/drawing/2014/main" id="{7A9F4F43-B19C-4A8B-A7C6-89B5D5ECC6C7}"/>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1217ADDB-60D3-AE15-38B5-84F6FC6B02E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8EF4410-EFA8-52C4-D496-82A17CBCEFB9}"/>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F2B4AE-9906-D0AA-95A0-68D5A93BBE58}"/>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Al; Ca; Na</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DD98BE-9FE3-FFAD-3FC8-47A356386FE3}"/>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3" name="Object 12">
            <a:extLst>
              <a:ext uri="{FF2B5EF4-FFF2-40B4-BE49-F238E27FC236}">
                <a16:creationId xmlns:a16="http://schemas.microsoft.com/office/drawing/2014/main" id="{F4710A6A-153D-A3B2-5D81-8BA2B3A868C2}"/>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name="Bitmap Image" r:id="rId3" imgW="1744920" imgH="487800" progId="Paint.Picture">
                  <p:embed/>
                </p:oleObj>
              </mc:Choice>
              <mc:Fallback>
                <p:oleObj name="Bitmap Image" r:id="rId3" imgW="1744920" imgH="487800" progId="Paint.Picture">
                  <p:embed/>
                  <p:pic>
                    <p:nvPicPr>
                      <p:cNvPr id="15" name="Object 14">
                        <a:extLst>
                          <a:ext uri="{FF2B5EF4-FFF2-40B4-BE49-F238E27FC236}">
                            <a16:creationId xmlns:a16="http://schemas.microsoft.com/office/drawing/2014/main" id="{CBB4A578-F568-D91D-48E4-9FA6F13218EF}"/>
                          </a:ext>
                        </a:extLst>
                      </p:cNvPr>
                      <p:cNvPicPr/>
                      <p:nvPr/>
                    </p:nvPicPr>
                    <p:blipFill>
                      <a:blip r:embed="rId4"/>
                      <a:stretch>
                        <a:fillRect/>
                      </a:stretch>
                    </p:blipFill>
                    <p:spPr>
                      <a:xfrm>
                        <a:off x="3149771" y="2956616"/>
                        <a:ext cx="1744663" cy="487363"/>
                      </a:xfrm>
                      <a:prstGeom prst="rect">
                        <a:avLst/>
                      </a:prstGeom>
                    </p:spPr>
                  </p:pic>
                </p:oleObj>
              </mc:Fallback>
            </mc:AlternateContent>
          </a:graphicData>
        </a:graphic>
      </p:graphicFrame>
      <p:sp>
        <p:nvSpPr>
          <p:cNvPr id="14" name="Isosceles Triangle 13">
            <a:extLst>
              <a:ext uri="{FF2B5EF4-FFF2-40B4-BE49-F238E27FC236}">
                <a16:creationId xmlns:a16="http://schemas.microsoft.com/office/drawing/2014/main" id="{561C3895-58CA-7B9D-0F45-625B4A0BDBDC}"/>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Table 15">
            <a:extLst>
              <a:ext uri="{FF2B5EF4-FFF2-40B4-BE49-F238E27FC236}">
                <a16:creationId xmlns:a16="http://schemas.microsoft.com/office/drawing/2014/main" id="{D3EBA24F-8351-82D5-B36C-6634BBFC4B54}"/>
              </a:ext>
            </a:extLst>
          </p:cNvPr>
          <p:cNvGraphicFramePr>
            <a:graphicFrameLocks noGrp="1"/>
          </p:cNvGraphicFramePr>
          <p:nvPr>
            <p:extLst>
              <p:ext uri="{D42A27DB-BD31-4B8C-83A1-F6EECF244321}">
                <p14:modId xmlns:p14="http://schemas.microsoft.com/office/powerpoint/2010/main" val="1963287971"/>
              </p:ext>
            </p:extLst>
          </p:nvPr>
        </p:nvGraphicFramePr>
        <p:xfrm>
          <a:off x="1174259" y="3804499"/>
          <a:ext cx="6689016" cy="259080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b="1" dirty="0" err="1">
                          <a:solidFill>
                            <a:schemeClr val="tx1"/>
                          </a:solidFill>
                          <a:latin typeface="+mj-lt"/>
                        </a:rPr>
                        <a:t>Nguyên</a:t>
                      </a:r>
                      <a:r>
                        <a:rPr lang="en-US" sz="2800" b="1" dirty="0">
                          <a:solidFill>
                            <a:schemeClr val="tx1"/>
                          </a:solidFill>
                          <a:latin typeface="+mj-lt"/>
                        </a:rPr>
                        <a:t> </a:t>
                      </a:r>
                      <a:r>
                        <a:rPr lang="en-US" sz="2800" b="1" dirty="0" err="1">
                          <a:solidFill>
                            <a:schemeClr val="tx1"/>
                          </a:solidFill>
                          <a:latin typeface="+mj-lt"/>
                        </a:rPr>
                        <a:t>tố</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b="1" dirty="0">
                          <a:solidFill>
                            <a:schemeClr val="tx1"/>
                          </a:solidFill>
                          <a:latin typeface="+mj-lt"/>
                        </a:rPr>
                        <a:t>Al</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13</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3</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IIIA</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b="1" dirty="0">
                          <a:solidFill>
                            <a:schemeClr val="tx1"/>
                          </a:solidFill>
                          <a:latin typeface="+mj-lt"/>
                        </a:rPr>
                        <a:t>Ca</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20</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4</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IIA</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b="1" dirty="0">
                          <a:solidFill>
                            <a:schemeClr val="tx1"/>
                          </a:solidFill>
                          <a:latin typeface="+mj-lt"/>
                        </a:rPr>
                        <a:t>Na</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11</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3</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IA</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1121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C423FA-FC86-AC8D-58BA-FFEF39396A44}"/>
              </a:ext>
            </a:extLst>
          </p:cNvPr>
          <p:cNvSpPr/>
          <p:nvPr/>
        </p:nvSpPr>
        <p:spPr>
          <a:xfrm>
            <a:off x="1461155" y="219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D067E9D9-F6D8-ABC9-1C45-00FD1FA8150A}"/>
              </a:ext>
            </a:extLst>
          </p:cNvPr>
          <p:cNvSpPr/>
          <p:nvPr/>
        </p:nvSpPr>
        <p:spPr>
          <a:xfrm>
            <a:off x="886120" y="31611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A36AE9B3-B144-EE50-494F-52D7162AE81D}"/>
              </a:ext>
            </a:extLst>
          </p:cNvPr>
          <p:cNvSpPr/>
          <p:nvPr/>
        </p:nvSpPr>
        <p:spPr>
          <a:xfrm>
            <a:off x="1540083" y="5781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060AB5EF-D627-B568-F75E-01BF3D396B66}"/>
              </a:ext>
            </a:extLst>
          </p:cNvPr>
          <p:cNvSpPr txBox="1"/>
          <p:nvPr/>
        </p:nvSpPr>
        <p:spPr>
          <a:xfrm>
            <a:off x="1461155" y="490931"/>
            <a:ext cx="6551629"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4.6?</a:t>
            </a:r>
            <a:endParaRPr lang="vi-VN" sz="32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272588E-5EE0-BCC0-AA06-6B522148C1CB}"/>
              </a:ext>
            </a:extLst>
          </p:cNvPr>
          <p:cNvSpPr/>
          <p:nvPr/>
        </p:nvSpPr>
        <p:spPr>
          <a:xfrm>
            <a:off x="689728" y="42480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C2D55CCC-2479-8B4A-2A6E-AE4A95EF02F7}"/>
              </a:ext>
            </a:extLst>
          </p:cNvPr>
          <p:cNvGraphicFramePr>
            <a:graphicFrameLocks noChangeAspect="1"/>
          </p:cNvGraphicFramePr>
          <p:nvPr>
            <p:extLst>
              <p:ext uri="{D42A27DB-BD31-4B8C-83A1-F6EECF244321}">
                <p14:modId xmlns:p14="http://schemas.microsoft.com/office/powerpoint/2010/main" val="2229251623"/>
              </p:ext>
            </p:extLst>
          </p:nvPr>
        </p:nvGraphicFramePr>
        <p:xfrm>
          <a:off x="3149771" y="2347016"/>
          <a:ext cx="1744663" cy="487363"/>
        </p:xfrm>
        <a:graphic>
          <a:graphicData uri="http://schemas.openxmlformats.org/presentationml/2006/ole">
            <mc:AlternateContent xmlns:mc="http://schemas.openxmlformats.org/markup-compatibility/2006">
              <mc:Choice xmlns:v="urn:schemas-microsoft-com:vml" Requires="v">
                <p:oleObj name="Bitmap Image" r:id="rId2" imgW="1744920" imgH="487800" progId="Paint.Picture">
                  <p:embed/>
                </p:oleObj>
              </mc:Choice>
              <mc:Fallback>
                <p:oleObj name="Bitmap Image" r:id="rId2" imgW="1744920" imgH="48780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3"/>
                      <a:stretch>
                        <a:fillRect/>
                      </a:stretch>
                    </p:blipFill>
                    <p:spPr>
                      <a:xfrm>
                        <a:off x="3149771" y="2347016"/>
                        <a:ext cx="1744663" cy="487363"/>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D58669ED-FB99-3211-AC99-2740CD2710C9}"/>
              </a:ext>
            </a:extLst>
          </p:cNvPr>
          <p:cNvSpPr/>
          <p:nvPr/>
        </p:nvSpPr>
        <p:spPr>
          <a:xfrm>
            <a:off x="1662446" y="55507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46A919FB-D4D3-F0BB-D869-DEEC2476AE1C}"/>
              </a:ext>
            </a:extLst>
          </p:cNvPr>
          <p:cNvGrpSpPr/>
          <p:nvPr/>
        </p:nvGrpSpPr>
        <p:grpSpPr>
          <a:xfrm>
            <a:off x="1010239" y="3311156"/>
            <a:ext cx="6447934" cy="1758282"/>
            <a:chOff x="1038520" y="3737545"/>
            <a:chExt cx="6447934" cy="1758282"/>
          </a:xfrm>
        </p:grpSpPr>
        <p:sp>
          <p:nvSpPr>
            <p:cNvPr id="14" name="Rectangle 13">
              <a:extLst>
                <a:ext uri="{FF2B5EF4-FFF2-40B4-BE49-F238E27FC236}">
                  <a16:creationId xmlns:a16="http://schemas.microsoft.com/office/drawing/2014/main" id="{41EB4D58-76FF-E9EF-69C4-7B97A96E9307}"/>
                </a:ext>
              </a:extLst>
            </p:cNvPr>
            <p:cNvSpPr/>
            <p:nvPr/>
          </p:nvSpPr>
          <p:spPr>
            <a:xfrm>
              <a:off x="1117448" y="3737545"/>
              <a:ext cx="6369006" cy="175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65D20A48-5B24-BD5B-D8A3-68C25BFEC215}"/>
                </a:ext>
              </a:extLst>
            </p:cNvPr>
            <p:cNvSpPr txBox="1"/>
            <p:nvPr/>
          </p:nvSpPr>
          <p:spPr>
            <a:xfrm>
              <a:off x="1038520" y="3770719"/>
              <a:ext cx="6447934" cy="584775"/>
            </a:xfrm>
            <a:prstGeom prst="rect">
              <a:avLst/>
            </a:prstGeom>
            <a:noFill/>
          </p:spPr>
          <p:txBody>
            <a:bodyPr wrap="square" rtlCol="0">
              <a:spAutoFit/>
            </a:bodyPr>
            <a:lstStyle/>
            <a:p>
              <a:pPr algn="ctr"/>
              <a:endParaRPr lang="vi-VN" sz="3200" dirty="0">
                <a:latin typeface="Times New Roman" panose="02020603050405020304" pitchFamily="18" charset="0"/>
                <a:cs typeface="Times New Roman" panose="02020603050405020304" pitchFamily="18" charset="0"/>
              </a:endParaRPr>
            </a:p>
          </p:txBody>
        </p:sp>
      </p:grpSp>
      <p:graphicFrame>
        <p:nvGraphicFramePr>
          <p:cNvPr id="16" name="Object 15">
            <a:extLst>
              <a:ext uri="{FF2B5EF4-FFF2-40B4-BE49-F238E27FC236}">
                <a16:creationId xmlns:a16="http://schemas.microsoft.com/office/drawing/2014/main" id="{5868FCA0-9E65-BA83-F44C-94B5BC70D3C6}"/>
              </a:ext>
            </a:extLst>
          </p:cNvPr>
          <p:cNvGraphicFramePr>
            <a:graphicFrameLocks noChangeAspect="1"/>
          </p:cNvGraphicFramePr>
          <p:nvPr>
            <p:extLst>
              <p:ext uri="{D42A27DB-BD31-4B8C-83A1-F6EECF244321}">
                <p14:modId xmlns:p14="http://schemas.microsoft.com/office/powerpoint/2010/main" val="2233189822"/>
              </p:ext>
            </p:extLst>
          </p:nvPr>
        </p:nvGraphicFramePr>
        <p:xfrm>
          <a:off x="0" y="2819400"/>
          <a:ext cx="12192000" cy="4016605"/>
        </p:xfrm>
        <a:graphic>
          <a:graphicData uri="http://schemas.openxmlformats.org/presentationml/2006/ole">
            <mc:AlternateContent xmlns:mc="http://schemas.openxmlformats.org/markup-compatibility/2006">
              <mc:Choice xmlns:v="urn:schemas-microsoft-com:vml" Requires="v">
                <p:oleObj name="Bitmap Image" r:id="rId4" imgW="5448240" imgH="1470600" progId="Paint.Picture">
                  <p:embed/>
                </p:oleObj>
              </mc:Choice>
              <mc:Fallback>
                <p:oleObj name="Bitmap Image" r:id="rId4" imgW="5448240" imgH="1470600" progId="Paint.Picture">
                  <p:embed/>
                  <p:pic>
                    <p:nvPicPr>
                      <p:cNvPr id="0" name=""/>
                      <p:cNvPicPr/>
                      <p:nvPr/>
                    </p:nvPicPr>
                    <p:blipFill>
                      <a:blip r:embed="rId5"/>
                      <a:stretch>
                        <a:fillRect/>
                      </a:stretch>
                    </p:blipFill>
                    <p:spPr>
                      <a:xfrm>
                        <a:off x="0" y="2819400"/>
                        <a:ext cx="12192000" cy="4016605"/>
                      </a:xfrm>
                      <a:prstGeom prst="rect">
                        <a:avLst/>
                      </a:prstGeom>
                    </p:spPr>
                  </p:pic>
                </p:oleObj>
              </mc:Fallback>
            </mc:AlternateContent>
          </a:graphicData>
        </a:graphic>
      </p:graphicFrame>
    </p:spTree>
    <p:extLst>
      <p:ext uri="{BB962C8B-B14F-4D97-AF65-F5344CB8AC3E}">
        <p14:creationId xmlns:p14="http://schemas.microsoft.com/office/powerpoint/2010/main" val="36147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2A11-D599-4D3B-A671-C17A131D0765}"/>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DE7B3F68-17D3-FBE3-7ECF-45C587C8C057}"/>
              </a:ext>
            </a:extLst>
          </p:cNvPr>
          <p:cNvSpPr/>
          <p:nvPr/>
        </p:nvSpPr>
        <p:spPr>
          <a:xfrm>
            <a:off x="2415324" y="4998727"/>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E7238510-FD73-E21D-1687-FA4873D12A2A}"/>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5E7F8731-9E50-ED7B-C664-857352F17A60}"/>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9C783BEA-AEEC-0FCE-8C90-01D96D2EFB00}"/>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Times New Roman" panose="02020603050405020304" pitchFamily="18" charset="0"/>
                  <a:cs typeface="Times New Roman" panose="02020603050405020304" pitchFamily="18" charset="0"/>
                </a:rPr>
                <a:t>2</a:t>
              </a:r>
              <a:r>
                <a:rPr lang="en-US" sz="4400" b="1">
                  <a:solidFill>
                    <a:srgbClr val="FE504D"/>
                  </a:solidFill>
                  <a:latin typeface="Times New Roman" panose="02020603050405020304" pitchFamily="18" charset="0"/>
                  <a:cs typeface="Times New Roman" panose="02020603050405020304" pitchFamily="18" charset="0"/>
                </a:rPr>
                <a:t>. Các nguyên tố </a:t>
              </a:r>
              <a:r>
                <a:rPr lang="en-US" sz="4400" b="1" dirty="0">
                  <a:solidFill>
                    <a:srgbClr val="FE504D"/>
                  </a:solidFill>
                  <a:latin typeface="Times New Roman" panose="02020603050405020304" pitchFamily="18" charset="0"/>
                  <a:cs typeface="Times New Roman" panose="02020603050405020304" pitchFamily="18" charset="0"/>
                </a:rPr>
                <a:t>phi </a:t>
              </a:r>
              <a:r>
                <a:rPr lang="en-US" sz="4400" b="1" dirty="0" err="1">
                  <a:solidFill>
                    <a:srgbClr val="FE504D"/>
                  </a:solidFill>
                  <a:latin typeface="Times New Roman" panose="02020603050405020304" pitchFamily="18" charset="0"/>
                  <a:cs typeface="Times New Roman" panose="02020603050405020304" pitchFamily="18" charset="0"/>
                </a:rPr>
                <a:t>kim</a:t>
              </a:r>
              <a:endParaRPr lang="vi-VN" sz="4400" b="1" dirty="0">
                <a:solidFill>
                  <a:srgbClr val="FE504D"/>
                </a:solidFill>
                <a:latin typeface="Times New Roman" panose="02020603050405020304" pitchFamily="18" charset="0"/>
                <a:cs typeface="Times New Roman" panose="02020603050405020304" pitchFamily="18" charset="0"/>
              </a:endParaRPr>
            </a:p>
          </p:txBody>
        </p:sp>
      </p:grpSp>
      <p:graphicFrame>
        <p:nvGraphicFramePr>
          <p:cNvPr id="7" name="Object 6">
            <a:extLst>
              <a:ext uri="{FF2B5EF4-FFF2-40B4-BE49-F238E27FC236}">
                <a16:creationId xmlns:a16="http://schemas.microsoft.com/office/drawing/2014/main" id="{04164F73-3A49-D526-DEF2-6182ABF11C0F}"/>
              </a:ext>
            </a:extLst>
          </p:cNvPr>
          <p:cNvGraphicFramePr>
            <a:graphicFrameLocks noChangeAspect="1"/>
          </p:cNvGraphicFramePr>
          <p:nvPr>
            <p:extLst>
              <p:ext uri="{D42A27DB-BD31-4B8C-83A1-F6EECF244321}">
                <p14:modId xmlns:p14="http://schemas.microsoft.com/office/powerpoint/2010/main" val="90501538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8AA29F0-59BE-399B-2CAD-D3FC9BF3BDA1}"/>
                          </a:ext>
                        </a:extLst>
                      </p:cNvPr>
                      <p:cNvPicPr/>
                      <p:nvPr/>
                    </p:nvPicPr>
                    <p:blipFill>
                      <a:blip r:embed="rId3"/>
                      <a:stretch>
                        <a:fillRect/>
                      </a:stretch>
                    </p:blipFill>
                    <p:spPr>
                      <a:xfrm>
                        <a:off x="2516957" y="74384"/>
                        <a:ext cx="9464511" cy="472486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C9A4150B-6F16-5690-0919-887B5BF73740}"/>
              </a:ext>
            </a:extLst>
          </p:cNvPr>
          <p:cNvSpPr txBox="1"/>
          <p:nvPr/>
        </p:nvSpPr>
        <p:spPr>
          <a:xfrm>
            <a:off x="2691352" y="5257992"/>
            <a:ext cx="9115720"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phi </a:t>
            </a:r>
            <a:r>
              <a:rPr lang="en-US" sz="3200" b="1" dirty="0" err="1">
                <a:latin typeface="Times New Roman" panose="02020603050405020304" pitchFamily="18" charset="0"/>
                <a:cs typeface="Times New Roman" panose="02020603050405020304" pitchFamily="18" charset="0"/>
              </a:rPr>
              <a:t>kim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81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5BFFB39C-9D9E-35A7-22A3-1721FF89BFC8}"/>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A7C980FF-BFCC-4E61-5F29-D13219A9BFF4}"/>
              </a:ext>
            </a:extLst>
          </p:cNvPr>
          <p:cNvGrpSpPr/>
          <p:nvPr/>
        </p:nvGrpSpPr>
        <p:grpSpPr>
          <a:xfrm>
            <a:off x="333374" y="152400"/>
            <a:ext cx="11668125" cy="5212223"/>
            <a:chOff x="2738935" y="1598615"/>
            <a:chExt cx="8663234" cy="3766008"/>
          </a:xfrm>
        </p:grpSpPr>
        <p:sp>
          <p:nvSpPr>
            <p:cNvPr id="5" name="Rectangle 4">
              <a:extLst>
                <a:ext uri="{FF2B5EF4-FFF2-40B4-BE49-F238E27FC236}">
                  <a16:creationId xmlns:a16="http://schemas.microsoft.com/office/drawing/2014/main" id="{4F8830C1-FC2D-E9D6-8C77-2D8E497F6EC7}"/>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71E0F66D-F207-A5F1-34F3-1060C09AADB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CD720B9C-CF29-9E39-7AC5-F1D26E3C1297}"/>
              </a:ext>
            </a:extLst>
          </p:cNvPr>
          <p:cNvSpPr txBox="1"/>
          <p:nvPr/>
        </p:nvSpPr>
        <p:spPr>
          <a:xfrm>
            <a:off x="809625" y="1153998"/>
            <a:ext cx="10375727" cy="3170099"/>
          </a:xfrm>
          <a:prstGeom prst="rect">
            <a:avLst/>
          </a:prstGeom>
          <a:noFill/>
        </p:spPr>
        <p:txBody>
          <a:bodyPr wrap="square" rtlCol="0">
            <a:spAutoFit/>
          </a:bodyPr>
          <a:lstStyle/>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Hầu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phi </a:t>
            </a:r>
            <a:r>
              <a:rPr lang="en-US" sz="4000" b="1" dirty="0" err="1">
                <a:latin typeface="Times New Roman" panose="02020603050405020304" pitchFamily="18" charset="0"/>
                <a:cs typeface="Times New Roman" panose="02020603050405020304" pitchFamily="18" charset="0"/>
              </a:rPr>
              <a:t>kim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VIIA; VIA và VA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endParaRPr lang="en-US" sz="4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số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IVA và IIIA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endParaRPr lang="en-US" sz="4000" b="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H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IA </a:t>
            </a:r>
            <a:r>
              <a:rPr lang="en-US" sz="4000" b="1" err="1">
                <a:latin typeface="Times New Roman" panose="02020603050405020304" pitchFamily="18" charset="0"/>
                <a:cs typeface="Times New Roman" panose="02020603050405020304" pitchFamily="18" charset="0"/>
              </a:rPr>
              <a:t>của</a:t>
            </a:r>
            <a:r>
              <a:rPr lang="en-US" sz="4000" b="1">
                <a:latin typeface="Times New Roman" panose="02020603050405020304" pitchFamily="18" charset="0"/>
                <a:cs typeface="Times New Roman" panose="02020603050405020304" pitchFamily="18" charset="0"/>
              </a:rPr>
              <a:t> Bảng.</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1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4111661806"/>
              </p:ext>
            </p:extLst>
          </p:nvPr>
        </p:nvGraphicFramePr>
        <p:xfrm>
          <a:off x="495300" y="233772"/>
          <a:ext cx="11307353" cy="6509928"/>
        </p:xfrm>
        <a:graphic>
          <a:graphicData uri="http://schemas.openxmlformats.org/presentationml/2006/ole">
            <mc:AlternateContent xmlns:mc="http://schemas.openxmlformats.org/markup-compatibility/2006">
              <mc:Choice xmlns:v="urn:schemas-microsoft-com:vml" Requires="v">
                <p:oleObj name="Bitmap Image" r:id="rId2" imgW="6735960" imgH="4785480" progId="Paint.Picture">
                  <p:embed/>
                </p:oleObj>
              </mc:Choice>
              <mc:Fallback>
                <p:oleObj name="Bitmap Image" r:id="rId2" imgW="6735960" imgH="4785480" progId="Paint.Picture">
                  <p:embed/>
                  <p:pic>
                    <p:nvPicPr>
                      <p:cNvPr id="0" name=""/>
                      <p:cNvPicPr/>
                      <p:nvPr/>
                    </p:nvPicPr>
                    <p:blipFill>
                      <a:blip r:embed="rId3"/>
                      <a:stretch>
                        <a:fillRect/>
                      </a:stretch>
                    </p:blipFill>
                    <p:spPr>
                      <a:xfrm>
                        <a:off x="495300" y="233772"/>
                        <a:ext cx="11307353" cy="6509928"/>
                      </a:xfrm>
                      <a:prstGeom prst="rect">
                        <a:avLst/>
                      </a:prstGeom>
                    </p:spPr>
                  </p:pic>
                </p:oleObj>
              </mc:Fallback>
            </mc:AlternateContent>
          </a:graphicData>
        </a:graphic>
      </p:graphicFrame>
    </p:spTree>
    <p:extLst>
      <p:ext uri="{BB962C8B-B14F-4D97-AF65-F5344CB8AC3E}">
        <p14:creationId xmlns:p14="http://schemas.microsoft.com/office/powerpoint/2010/main" val="940812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116C4D-3EA3-4FA7-48B5-56795A78A28B}"/>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95B2865F-E2D5-CEAE-81A7-9E331DF3E8AD}"/>
              </a:ext>
            </a:extLst>
          </p:cNvPr>
          <p:cNvSpPr/>
          <p:nvPr/>
        </p:nvSpPr>
        <p:spPr>
          <a:xfrm>
            <a:off x="1540082" y="568651"/>
            <a:ext cx="7013367"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B3B4263E-8064-0C83-FE89-2A18050CD898}"/>
              </a:ext>
            </a:extLst>
          </p:cNvPr>
          <p:cNvSpPr txBox="1"/>
          <p:nvPr/>
        </p:nvSpPr>
        <p:spPr>
          <a:xfrm>
            <a:off x="1461155" y="462356"/>
            <a:ext cx="7187545"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(số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chu </a:t>
            </a:r>
            <a:r>
              <a:rPr lang="en-US" sz="3200" b="1" dirty="0" err="1">
                <a:latin typeface="Times New Roman" panose="02020603050405020304" pitchFamily="18" charset="0"/>
                <a:cs typeface="Times New Roman" panose="02020603050405020304" pitchFamily="18" charset="0"/>
              </a:rPr>
              <a:t>kỳ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4.7</a:t>
            </a:r>
            <a:endParaRPr lang="vi-VN" sz="32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FC9A424-AD6F-4967-8F99-1B63F974C17C}"/>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9FB27E82-B6B5-BDAD-4CB5-E3778FF0D7E6}"/>
              </a:ext>
            </a:extLst>
          </p:cNvPr>
          <p:cNvGraphicFramePr>
            <a:graphicFrameLocks noChangeAspect="1"/>
          </p:cNvGraphicFramePr>
          <p:nvPr>
            <p:extLst>
              <p:ext uri="{D42A27DB-BD31-4B8C-83A1-F6EECF244321}">
                <p14:modId xmlns:p14="http://schemas.microsoft.com/office/powerpoint/2010/main" val="369951010"/>
              </p:ext>
            </p:extLst>
          </p:nvPr>
        </p:nvGraphicFramePr>
        <p:xfrm>
          <a:off x="4120726" y="2200275"/>
          <a:ext cx="1437111" cy="401638"/>
        </p:xfrm>
        <a:graphic>
          <a:graphicData uri="http://schemas.openxmlformats.org/presentationml/2006/ole">
            <mc:AlternateContent xmlns:mc="http://schemas.openxmlformats.org/markup-compatibility/2006">
              <mc:Choice xmlns:v="urn:schemas-microsoft-com:vml" Requires="v">
                <p:oleObj name="Ảnh Bitmap" r:id="rId2" imgW="1454040" imgH="406440" progId="Paint.Picture">
                  <p:embed/>
                </p:oleObj>
              </mc:Choice>
              <mc:Fallback>
                <p:oleObj name="Ảnh Bitmap" r:id="rId2" imgW="1454040" imgH="40644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3"/>
                      <a:stretch>
                        <a:fillRect/>
                      </a:stretch>
                    </p:blipFill>
                    <p:spPr>
                      <a:xfrm>
                        <a:off x="4120726" y="2200275"/>
                        <a:ext cx="1437111" cy="401638"/>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15D96AB4-75C2-5280-E8C7-CA20B0AA7281}"/>
              </a:ext>
            </a:extLst>
          </p:cNvPr>
          <p:cNvSpPr/>
          <p:nvPr/>
        </p:nvSpPr>
        <p:spPr>
          <a:xfrm>
            <a:off x="1662446" y="5541240"/>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Table 15">
            <a:extLst>
              <a:ext uri="{FF2B5EF4-FFF2-40B4-BE49-F238E27FC236}">
                <a16:creationId xmlns:a16="http://schemas.microsoft.com/office/drawing/2014/main" id="{CAC019F0-0303-C14A-287B-A289D15D5B5F}"/>
              </a:ext>
            </a:extLst>
          </p:cNvPr>
          <p:cNvGraphicFramePr>
            <a:graphicFrameLocks noGrp="1"/>
          </p:cNvGraphicFramePr>
          <p:nvPr>
            <p:extLst>
              <p:ext uri="{D42A27DB-BD31-4B8C-83A1-F6EECF244321}">
                <p14:modId xmlns:p14="http://schemas.microsoft.com/office/powerpoint/2010/main" val="2632962092"/>
              </p:ext>
            </p:extLst>
          </p:nvPr>
        </p:nvGraphicFramePr>
        <p:xfrm>
          <a:off x="1117108" y="2599512"/>
          <a:ext cx="7741140" cy="3840480"/>
        </p:xfrm>
        <a:graphic>
          <a:graphicData uri="http://schemas.openxmlformats.org/drawingml/2006/table">
            <a:tbl>
              <a:tblPr firstRow="1" bandRow="1">
                <a:tableStyleId>{5C22544A-7EE6-4342-B048-85BDC9FD1C3A}</a:tableStyleId>
              </a:tblPr>
              <a:tblGrid>
                <a:gridCol w="1935285">
                  <a:extLst>
                    <a:ext uri="{9D8B030D-6E8A-4147-A177-3AD203B41FA5}">
                      <a16:colId xmlns:a16="http://schemas.microsoft.com/office/drawing/2014/main" val="3532051251"/>
                    </a:ext>
                  </a:extLst>
                </a:gridCol>
                <a:gridCol w="1935285">
                  <a:extLst>
                    <a:ext uri="{9D8B030D-6E8A-4147-A177-3AD203B41FA5}">
                      <a16:colId xmlns:a16="http://schemas.microsoft.com/office/drawing/2014/main" val="2720677163"/>
                    </a:ext>
                  </a:extLst>
                </a:gridCol>
                <a:gridCol w="1935285">
                  <a:extLst>
                    <a:ext uri="{9D8B030D-6E8A-4147-A177-3AD203B41FA5}">
                      <a16:colId xmlns:a16="http://schemas.microsoft.com/office/drawing/2014/main" val="478259797"/>
                    </a:ext>
                  </a:extLst>
                </a:gridCol>
                <a:gridCol w="1935285">
                  <a:extLst>
                    <a:ext uri="{9D8B030D-6E8A-4147-A177-3AD203B41FA5}">
                      <a16:colId xmlns:a16="http://schemas.microsoft.com/office/drawing/2014/main" val="3480504730"/>
                    </a:ext>
                  </a:extLst>
                </a:gridCol>
              </a:tblGrid>
              <a:tr h="370840">
                <a:tc rowSpan="2">
                  <a:txBody>
                    <a:bodyPr/>
                    <a:lstStyle/>
                    <a:p>
                      <a:pPr algn="ctr"/>
                      <a:r>
                        <a:rPr lang="en-US" sz="3600" b="1" dirty="0" err="1">
                          <a:solidFill>
                            <a:schemeClr val="tx1"/>
                          </a:solidFill>
                          <a:latin typeface="+mj-lt"/>
                        </a:rPr>
                        <a:t>Nguyên</a:t>
                      </a:r>
                      <a:r>
                        <a:rPr lang="en-US" sz="3600" b="1" dirty="0">
                          <a:solidFill>
                            <a:schemeClr val="tx1"/>
                          </a:solidFill>
                          <a:latin typeface="+mj-lt"/>
                        </a:rPr>
                        <a:t> </a:t>
                      </a:r>
                      <a:r>
                        <a:rPr lang="en-US" sz="3600" b="1" dirty="0" err="1">
                          <a:solidFill>
                            <a:schemeClr val="tx1"/>
                          </a:solidFill>
                          <a:latin typeface="+mj-lt"/>
                        </a:rPr>
                        <a:t>tố</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3600" b="1" dirty="0" err="1">
                          <a:solidFill>
                            <a:schemeClr val="tx1"/>
                          </a:solidFill>
                          <a:latin typeface="+mj-lt"/>
                        </a:rPr>
                        <a:t>Vị</a:t>
                      </a:r>
                      <a:r>
                        <a:rPr lang="en-US" sz="3600" b="1" dirty="0">
                          <a:solidFill>
                            <a:schemeClr val="tx1"/>
                          </a:solidFill>
                          <a:latin typeface="+mj-lt"/>
                        </a:rPr>
                        <a:t> </a:t>
                      </a:r>
                      <a:r>
                        <a:rPr lang="en-US" sz="3600" b="1" dirty="0" err="1">
                          <a:solidFill>
                            <a:schemeClr val="tx1"/>
                          </a:solidFill>
                          <a:latin typeface="+mj-lt"/>
                        </a:rPr>
                        <a:t>trí</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STT</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Chu </a:t>
                      </a:r>
                      <a:r>
                        <a:rPr lang="en-US" sz="3600" b="1" dirty="0" err="1">
                          <a:solidFill>
                            <a:schemeClr val="tx1"/>
                          </a:solidFill>
                          <a:latin typeface="+mj-lt"/>
                        </a:rPr>
                        <a:t>kỳ</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err="1">
                          <a:solidFill>
                            <a:schemeClr val="tx1"/>
                          </a:solidFill>
                          <a:latin typeface="+mj-lt"/>
                        </a:rPr>
                        <a:t>Nhóm</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3600" b="1" dirty="0">
                          <a:solidFill>
                            <a:schemeClr val="tx1"/>
                          </a:solidFill>
                          <a:latin typeface="+mj-lt"/>
                        </a:rPr>
                        <a:t>O</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8</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2</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VIA</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3600" b="1" dirty="0">
                          <a:solidFill>
                            <a:schemeClr val="tx1"/>
                          </a:solidFill>
                          <a:latin typeface="+mj-lt"/>
                        </a:rPr>
                        <a:t>S</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16</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3</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VIA</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3600" b="1" dirty="0">
                          <a:solidFill>
                            <a:schemeClr val="tx1"/>
                          </a:solidFill>
                          <a:latin typeface="+mj-lt"/>
                        </a:rPr>
                        <a:t>Cl</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17</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3</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VIIA</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r h="370840">
                <a:tc>
                  <a:txBody>
                    <a:bodyPr/>
                    <a:lstStyle/>
                    <a:p>
                      <a:pPr algn="ctr"/>
                      <a:r>
                        <a:rPr lang="en-US" sz="3600" b="1" dirty="0">
                          <a:solidFill>
                            <a:schemeClr val="tx1"/>
                          </a:solidFill>
                          <a:latin typeface="+mj-lt"/>
                        </a:rPr>
                        <a:t>Br</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35</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4</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mj-lt"/>
                        </a:rPr>
                        <a:t>VIIA</a:t>
                      </a:r>
                      <a:endParaRPr lang="vi-VN" sz="36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50066"/>
                  </a:ext>
                </a:extLst>
              </a:tr>
            </a:tbl>
          </a:graphicData>
        </a:graphic>
      </p:graphicFrame>
    </p:spTree>
    <p:extLst>
      <p:ext uri="{BB962C8B-B14F-4D97-AF65-F5344CB8AC3E}">
        <p14:creationId xmlns:p14="http://schemas.microsoft.com/office/powerpoint/2010/main" val="272981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A3BC-D467-DFC1-A53C-F8C1B3B0FABE}"/>
              </a:ext>
            </a:extLst>
          </p:cNvPr>
          <p:cNvSpPr>
            <a:spLocks noGrp="1"/>
          </p:cNvSpPr>
          <p:nvPr>
            <p:ph type="title"/>
          </p:nvPr>
        </p:nvSpPr>
        <p:spPr/>
        <p:txBody>
          <a:bodyPr/>
          <a:lstStyle/>
          <a:p>
            <a:endParaRPr lang="vi-VN"/>
          </a:p>
        </p:txBody>
      </p:sp>
      <p:grpSp>
        <p:nvGrpSpPr>
          <p:cNvPr id="4" name="Group 3">
            <a:extLst>
              <a:ext uri="{FF2B5EF4-FFF2-40B4-BE49-F238E27FC236}">
                <a16:creationId xmlns:a16="http://schemas.microsoft.com/office/drawing/2014/main" id="{D2BC8881-32D1-1398-4881-1B2D981D33E5}"/>
              </a:ext>
            </a:extLst>
          </p:cNvPr>
          <p:cNvGrpSpPr/>
          <p:nvPr/>
        </p:nvGrpSpPr>
        <p:grpSpPr>
          <a:xfrm>
            <a:off x="0" y="74384"/>
            <a:ext cx="2691352" cy="6858000"/>
            <a:chOff x="0" y="0"/>
            <a:chExt cx="2286000" cy="6858000"/>
          </a:xfrm>
        </p:grpSpPr>
        <p:sp>
          <p:nvSpPr>
            <p:cNvPr id="5" name="Rectangle 4">
              <a:extLst>
                <a:ext uri="{FF2B5EF4-FFF2-40B4-BE49-F238E27FC236}">
                  <a16:creationId xmlns:a16="http://schemas.microsoft.com/office/drawing/2014/main" id="{0699FDD9-AB03-79E9-43F2-9C7375ED1EF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1A8F3861-79CD-8A15-2735-45C4D62871F9}"/>
                </a:ext>
              </a:extLst>
            </p:cNvPr>
            <p:cNvSpPr txBox="1"/>
            <p:nvPr/>
          </p:nvSpPr>
          <p:spPr>
            <a:xfrm>
              <a:off x="141402" y="1998482"/>
              <a:ext cx="2144597" cy="3477875"/>
            </a:xfrm>
            <a:prstGeom prst="rect">
              <a:avLst/>
            </a:prstGeom>
            <a:noFill/>
          </p:spPr>
          <p:txBody>
            <a:bodyPr wrap="square" rtlCol="0">
              <a:spAutoFit/>
            </a:bodyPr>
            <a:lstStyle/>
            <a:p>
              <a:pPr algn="ctr"/>
              <a:r>
                <a:rPr lang="en-US" sz="4400" b="1" dirty="0">
                  <a:solidFill>
                    <a:srgbClr val="FE504D"/>
                  </a:solidFill>
                  <a:latin typeface="Arial" panose="020B0604020202020204" pitchFamily="34" charset="0"/>
                  <a:cs typeface="Arial" panose="020B0604020202020204" pitchFamily="34" charset="0"/>
                </a:rPr>
                <a:t>3. </a:t>
              </a:r>
              <a:r>
                <a:rPr lang="en-US" sz="4400" b="1" dirty="0" err="1">
                  <a:solidFill>
                    <a:srgbClr val="FE504D"/>
                  </a:solidFill>
                  <a:latin typeface="Arial" panose="020B0604020202020204" pitchFamily="34" charset="0"/>
                  <a:cs typeface="Arial" panose="020B0604020202020204" pitchFamily="34" charset="0"/>
                </a:rPr>
                <a:t>Các</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nguyên</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tố</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khí</a:t>
              </a:r>
              <a:r>
                <a:rPr lang="en-US" sz="4400" b="1" dirty="0">
                  <a:solidFill>
                    <a:srgbClr val="FE504D"/>
                  </a:solidFill>
                  <a:latin typeface="Arial" panose="020B0604020202020204" pitchFamily="34" charset="0"/>
                  <a:cs typeface="Arial" panose="020B0604020202020204" pitchFamily="34" charset="0"/>
                </a:rPr>
                <a:t> </a:t>
              </a:r>
              <a:r>
                <a:rPr lang="en-US" sz="4400" b="1" dirty="0" err="1">
                  <a:solidFill>
                    <a:srgbClr val="FE504D"/>
                  </a:solidFill>
                  <a:latin typeface="Arial" panose="020B0604020202020204" pitchFamily="34" charset="0"/>
                  <a:cs typeface="Arial" panose="020B0604020202020204" pitchFamily="34" charset="0"/>
                </a:rPr>
                <a:t>hiếm</a:t>
              </a:r>
              <a:endParaRPr lang="vi-VN" sz="4400" b="1" dirty="0">
                <a:solidFill>
                  <a:srgbClr val="FE504D"/>
                </a:solidFill>
                <a:latin typeface="Arial" panose="020B0604020202020204" pitchFamily="34" charset="0"/>
                <a:cs typeface="Arial" panose="020B0604020202020204" pitchFamily="34" charset="0"/>
              </a:endParaRPr>
            </a:p>
          </p:txBody>
        </p:sp>
      </p:grpSp>
      <p:graphicFrame>
        <p:nvGraphicFramePr>
          <p:cNvPr id="7" name="Object 6">
            <a:extLst>
              <a:ext uri="{FF2B5EF4-FFF2-40B4-BE49-F238E27FC236}">
                <a16:creationId xmlns:a16="http://schemas.microsoft.com/office/drawing/2014/main" id="{58CFCDB1-8B02-BDFA-E8A3-517E183903D6}"/>
              </a:ext>
            </a:extLst>
          </p:cNvPr>
          <p:cNvGraphicFramePr>
            <a:graphicFrameLocks noChangeAspect="1"/>
          </p:cNvGraphicFramePr>
          <p:nvPr>
            <p:extLst>
              <p:ext uri="{D42A27DB-BD31-4B8C-83A1-F6EECF244321}">
                <p14:modId xmlns:p14="http://schemas.microsoft.com/office/powerpoint/2010/main" val="598807681"/>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4164F73-3A49-D526-DEF2-6182ABF11C0F}"/>
                          </a:ext>
                        </a:extLst>
                      </p:cNvPr>
                      <p:cNvPicPr/>
                      <p:nvPr/>
                    </p:nvPicPr>
                    <p:blipFill>
                      <a:blip r:embed="rId3"/>
                      <a:stretch>
                        <a:fillRect/>
                      </a:stretch>
                    </p:blipFill>
                    <p:spPr>
                      <a:xfrm>
                        <a:off x="2516957" y="74384"/>
                        <a:ext cx="9464511" cy="472486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336F4B3-B5CB-86EE-015F-417FFA8AC86C}"/>
              </a:ext>
            </a:extLst>
          </p:cNvPr>
          <p:cNvSpPr txBox="1"/>
          <p:nvPr/>
        </p:nvSpPr>
        <p:spPr>
          <a:xfrm>
            <a:off x="2691352" y="4915092"/>
            <a:ext cx="9115720" cy="1754326"/>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Dùng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8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EB03FB02-4EBD-0966-3F58-1332071A2509}"/>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BBD0FD8F-1B4E-9AFC-DB99-09315BE57A21}"/>
              </a:ext>
            </a:extLst>
          </p:cNvPr>
          <p:cNvGrpSpPr/>
          <p:nvPr/>
        </p:nvGrpSpPr>
        <p:grpSpPr>
          <a:xfrm>
            <a:off x="1348285" y="827090"/>
            <a:ext cx="8663234" cy="3766008"/>
            <a:chOff x="2738935" y="1598615"/>
            <a:chExt cx="8663234" cy="3766008"/>
          </a:xfrm>
        </p:grpSpPr>
        <p:sp>
          <p:nvSpPr>
            <p:cNvPr id="5" name="Rectangle 4">
              <a:extLst>
                <a:ext uri="{FF2B5EF4-FFF2-40B4-BE49-F238E27FC236}">
                  <a16:creationId xmlns:a16="http://schemas.microsoft.com/office/drawing/2014/main" id="{2B1749F8-4D03-95B4-4E7C-E6ACD491F491}"/>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a:p>
          </p:txBody>
        </p:sp>
        <p:sp>
          <p:nvSpPr>
            <p:cNvPr id="6" name="Rectangle 5">
              <a:extLst>
                <a:ext uri="{FF2B5EF4-FFF2-40B4-BE49-F238E27FC236}">
                  <a16:creationId xmlns:a16="http://schemas.microsoft.com/office/drawing/2014/main" id="{3C11CF6D-0C8D-D35D-2A8F-319555244DD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a:p>
          </p:txBody>
        </p:sp>
      </p:grpSp>
      <p:sp>
        <p:nvSpPr>
          <p:cNvPr id="8" name="TextBox 7">
            <a:extLst>
              <a:ext uri="{FF2B5EF4-FFF2-40B4-BE49-F238E27FC236}">
                <a16:creationId xmlns:a16="http://schemas.microsoft.com/office/drawing/2014/main" id="{AE7E9525-1F1B-4804-5008-5F278CDF3A43}"/>
              </a:ext>
            </a:extLst>
          </p:cNvPr>
          <p:cNvSpPr txBox="1"/>
          <p:nvPr/>
        </p:nvSpPr>
        <p:spPr>
          <a:xfrm>
            <a:off x="1574529" y="1529042"/>
            <a:ext cx="8290426" cy="1938992"/>
          </a:xfrm>
          <a:prstGeom prst="rect">
            <a:avLst/>
          </a:prstGeom>
          <a:noFill/>
        </p:spPr>
        <p:txBody>
          <a:bodyPr wrap="square" rtlCol="0">
            <a:spAutoFit/>
          </a:bodyPr>
          <a:lstStyle/>
          <a:p>
            <a:pPr marL="342900" indent="-342900" algn="just">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hiếm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VIIIA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230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441397-8AA7-1BEA-E3FF-ECC5AE44D1BF}"/>
              </a:ext>
            </a:extLst>
          </p:cNvPr>
          <p:cNvSpPr/>
          <p:nvPr/>
        </p:nvSpPr>
        <p:spPr>
          <a:xfrm>
            <a:off x="2010070" y="302777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286B2B34-5A3B-6EB5-75CF-0B934B0606A5}"/>
              </a:ext>
            </a:extLst>
          </p:cNvPr>
          <p:cNvSpPr txBox="1"/>
          <p:nvPr/>
        </p:nvSpPr>
        <p:spPr>
          <a:xfrm>
            <a:off x="2010070" y="157556"/>
            <a:ext cx="8267405"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(số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chu </a:t>
            </a:r>
            <a:r>
              <a:rPr lang="en-US" sz="3200" b="1" dirty="0" err="1">
                <a:latin typeface="Times New Roman" panose="02020603050405020304" pitchFamily="18" charset="0"/>
                <a:cs typeface="Times New Roman" panose="02020603050405020304" pitchFamily="18" charset="0"/>
              </a:rPr>
              <a:t>kỳ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Helium; Neon; Argon?</a:t>
            </a:r>
            <a:endParaRPr lang="vi-VN" sz="32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507DC47-D82A-1383-ED27-D9383063AB03}"/>
              </a:ext>
            </a:extLst>
          </p:cNvPr>
          <p:cNvSpPr/>
          <p:nvPr/>
        </p:nvSpPr>
        <p:spPr>
          <a:xfrm>
            <a:off x="1813678" y="411465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0" name="Object 9">
            <a:extLst>
              <a:ext uri="{FF2B5EF4-FFF2-40B4-BE49-F238E27FC236}">
                <a16:creationId xmlns:a16="http://schemas.microsoft.com/office/drawing/2014/main" id="{39904C06-CF08-0F2C-2CAE-15B1E6AB86B9}"/>
              </a:ext>
            </a:extLst>
          </p:cNvPr>
          <p:cNvGraphicFramePr>
            <a:graphicFrameLocks noChangeAspect="1"/>
          </p:cNvGraphicFramePr>
          <p:nvPr>
            <p:extLst>
              <p:ext uri="{D42A27DB-BD31-4B8C-83A1-F6EECF244321}">
                <p14:modId xmlns:p14="http://schemas.microsoft.com/office/powerpoint/2010/main" val="684347285"/>
              </p:ext>
            </p:extLst>
          </p:nvPr>
        </p:nvGraphicFramePr>
        <p:xfrm>
          <a:off x="5159546" y="1952625"/>
          <a:ext cx="1826698" cy="510279"/>
        </p:xfrm>
        <a:graphic>
          <a:graphicData uri="http://schemas.openxmlformats.org/presentationml/2006/ole">
            <mc:AlternateContent xmlns:mc="http://schemas.openxmlformats.org/markup-compatibility/2006">
              <mc:Choice xmlns:v="urn:schemas-microsoft-com:vml" Requires="v">
                <p:oleObj name="Bitmap Image" r:id="rId2" imgW="1744920" imgH="487800" progId="Paint.Picture">
                  <p:embed/>
                </p:oleObj>
              </mc:Choice>
              <mc:Fallback>
                <p:oleObj name="Bitmap Image" r:id="rId2" imgW="1744920" imgH="487800" progId="Paint.Picture">
                  <p:embed/>
                  <p:pic>
                    <p:nvPicPr>
                      <p:cNvPr id="9" name="Object 8">
                        <a:extLst>
                          <a:ext uri="{FF2B5EF4-FFF2-40B4-BE49-F238E27FC236}">
                            <a16:creationId xmlns:a16="http://schemas.microsoft.com/office/drawing/2014/main" id="{9FB27E82-B6B5-BDAD-4CB5-E3778FF0D7E6}"/>
                          </a:ext>
                        </a:extLst>
                      </p:cNvPr>
                      <p:cNvPicPr/>
                      <p:nvPr/>
                    </p:nvPicPr>
                    <p:blipFill>
                      <a:blip r:embed="rId3"/>
                      <a:stretch>
                        <a:fillRect/>
                      </a:stretch>
                    </p:blipFill>
                    <p:spPr>
                      <a:xfrm>
                        <a:off x="5159546" y="1952625"/>
                        <a:ext cx="1826698" cy="510279"/>
                      </a:xfrm>
                      <a:prstGeom prst="rect">
                        <a:avLst/>
                      </a:prstGeom>
                    </p:spPr>
                  </p:pic>
                </p:oleObj>
              </mc:Fallback>
            </mc:AlternateContent>
          </a:graphicData>
        </a:graphic>
      </p:graphicFrame>
      <p:sp>
        <p:nvSpPr>
          <p:cNvPr id="11" name="Isosceles Triangle 10">
            <a:extLst>
              <a:ext uri="{FF2B5EF4-FFF2-40B4-BE49-F238E27FC236}">
                <a16:creationId xmlns:a16="http://schemas.microsoft.com/office/drawing/2014/main" id="{6B8A4B82-6912-12A9-E8D5-A5B92A86F3A3}"/>
              </a:ext>
            </a:extLst>
          </p:cNvPr>
          <p:cNvSpPr/>
          <p:nvPr/>
        </p:nvSpPr>
        <p:spPr>
          <a:xfrm>
            <a:off x="2786396" y="541741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Table 15">
            <a:extLst>
              <a:ext uri="{FF2B5EF4-FFF2-40B4-BE49-F238E27FC236}">
                <a16:creationId xmlns:a16="http://schemas.microsoft.com/office/drawing/2014/main" id="{DD0D430A-8A84-0690-174A-92843A1021C2}"/>
              </a:ext>
            </a:extLst>
          </p:cNvPr>
          <p:cNvGraphicFramePr>
            <a:graphicFrameLocks noGrp="1"/>
          </p:cNvGraphicFramePr>
          <p:nvPr>
            <p:extLst>
              <p:ext uri="{D42A27DB-BD31-4B8C-83A1-F6EECF244321}">
                <p14:modId xmlns:p14="http://schemas.microsoft.com/office/powerpoint/2010/main" val="1856603324"/>
              </p:ext>
            </p:extLst>
          </p:nvPr>
        </p:nvGraphicFramePr>
        <p:xfrm>
          <a:off x="1295399" y="2913837"/>
          <a:ext cx="9820276" cy="3515540"/>
        </p:xfrm>
        <a:graphic>
          <a:graphicData uri="http://schemas.openxmlformats.org/drawingml/2006/table">
            <a:tbl>
              <a:tblPr firstRow="1" bandRow="1">
                <a:tableStyleId>{5C22544A-7EE6-4342-B048-85BDC9FD1C3A}</a:tableStyleId>
              </a:tblPr>
              <a:tblGrid>
                <a:gridCol w="2455069">
                  <a:extLst>
                    <a:ext uri="{9D8B030D-6E8A-4147-A177-3AD203B41FA5}">
                      <a16:colId xmlns:a16="http://schemas.microsoft.com/office/drawing/2014/main" val="3532051251"/>
                    </a:ext>
                  </a:extLst>
                </a:gridCol>
                <a:gridCol w="2455069">
                  <a:extLst>
                    <a:ext uri="{9D8B030D-6E8A-4147-A177-3AD203B41FA5}">
                      <a16:colId xmlns:a16="http://schemas.microsoft.com/office/drawing/2014/main" val="2720677163"/>
                    </a:ext>
                  </a:extLst>
                </a:gridCol>
                <a:gridCol w="2455069">
                  <a:extLst>
                    <a:ext uri="{9D8B030D-6E8A-4147-A177-3AD203B41FA5}">
                      <a16:colId xmlns:a16="http://schemas.microsoft.com/office/drawing/2014/main" val="478259797"/>
                    </a:ext>
                  </a:extLst>
                </a:gridCol>
                <a:gridCol w="2455069">
                  <a:extLst>
                    <a:ext uri="{9D8B030D-6E8A-4147-A177-3AD203B41FA5}">
                      <a16:colId xmlns:a16="http://schemas.microsoft.com/office/drawing/2014/main" val="3480504730"/>
                    </a:ext>
                  </a:extLst>
                </a:gridCol>
              </a:tblGrid>
              <a:tr h="703108">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703108">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703108">
                <a:tc>
                  <a:txBody>
                    <a:bodyPr/>
                    <a:lstStyle/>
                    <a:p>
                      <a:pPr algn="ctr"/>
                      <a:r>
                        <a:rPr lang="en-US" sz="2800" dirty="0">
                          <a:solidFill>
                            <a:schemeClr val="tx1"/>
                          </a:solidFill>
                          <a:latin typeface="+mj-lt"/>
                        </a:rPr>
                        <a:t>He </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703108">
                <a:tc>
                  <a:txBody>
                    <a:bodyPr/>
                    <a:lstStyle/>
                    <a:p>
                      <a:pPr algn="ctr"/>
                      <a:r>
                        <a:rPr lang="en-US" sz="2800" dirty="0">
                          <a:solidFill>
                            <a:schemeClr val="tx1"/>
                          </a:solidFill>
                          <a:latin typeface="+mj-lt"/>
                        </a:rPr>
                        <a:t>Ne</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10</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703108">
                <a:tc>
                  <a:txBody>
                    <a:bodyPr/>
                    <a:lstStyle/>
                    <a:p>
                      <a:pPr algn="ctr"/>
                      <a:r>
                        <a:rPr lang="en-US" sz="2800" dirty="0" err="1">
                          <a:solidFill>
                            <a:schemeClr val="tx1"/>
                          </a:solidFill>
                          <a:latin typeface="+mj-lt"/>
                        </a:rPr>
                        <a:t>Ar</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18</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5745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C4FDC6-A455-F4EE-F834-53902D6B32A8}"/>
              </a:ext>
            </a:extLst>
          </p:cNvPr>
          <p:cNvSpPr txBox="1"/>
          <p:nvPr/>
        </p:nvSpPr>
        <p:spPr>
          <a:xfrm>
            <a:off x="333376" y="2382197"/>
            <a:ext cx="1714500" cy="1323439"/>
          </a:xfrm>
          <a:prstGeom prst="rect">
            <a:avLst/>
          </a:prstGeom>
          <a:noFill/>
        </p:spPr>
        <p:txBody>
          <a:bodyPr wrap="square" rtlCol="0">
            <a:spAutoFit/>
          </a:bodyPr>
          <a:lstStyle/>
          <a:p>
            <a:pPr algn="ctr"/>
            <a:r>
              <a:rPr lang="en-US" sz="4000" b="1" dirty="0">
                <a:solidFill>
                  <a:srgbClr val="FE504D"/>
                </a:solidFill>
                <a:latin typeface="Times New Roman" panose="02020603050405020304" pitchFamily="18" charset="0"/>
                <a:cs typeface="Times New Roman" panose="02020603050405020304" pitchFamily="18" charset="0"/>
              </a:rPr>
              <a:t>TỔNG KẾT</a:t>
            </a:r>
            <a:endParaRPr lang="vi-VN" sz="4000" b="1" dirty="0">
              <a:solidFill>
                <a:srgbClr val="FE504D"/>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4AE6A8-11C7-186F-E9CF-74BF11E1DDD9}"/>
              </a:ext>
            </a:extLst>
          </p:cNvPr>
          <p:cNvSpPr txBox="1"/>
          <p:nvPr/>
        </p:nvSpPr>
        <p:spPr>
          <a:xfrm>
            <a:off x="2243259" y="173156"/>
            <a:ext cx="9674982"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Các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323C651-9833-4258-4C1B-E41D51088157}"/>
              </a:ext>
            </a:extLst>
          </p:cNvPr>
          <p:cNvSpPr txBox="1"/>
          <p:nvPr/>
        </p:nvSpPr>
        <p:spPr>
          <a:xfrm>
            <a:off x="2243259" y="1655975"/>
            <a:ext cx="994874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Các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chu </a:t>
            </a:r>
            <a:r>
              <a:rPr lang="en-US" sz="3200" b="1" dirty="0" err="1">
                <a:latin typeface="Times New Roman" panose="02020603050405020304" pitchFamily="18" charset="0"/>
                <a:cs typeface="Times New Roman" panose="02020603050405020304" pitchFamily="18" charset="0"/>
              </a:rPr>
              <a:t>kỳ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số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eletron</a:t>
            </a:r>
            <a:r>
              <a:rPr lang="en-US" sz="3200" b="1" dirty="0">
                <a:latin typeface="Times New Roman" panose="02020603050405020304" pitchFamily="18" charset="0"/>
                <a:cs typeface="Times New Roman" panose="02020603050405020304" pitchFamily="18" charset="0"/>
              </a:rPr>
              <a:t>.</a:t>
            </a:r>
          </a:p>
          <a:p>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endParaRPr lang="vi-VN" sz="32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88BD036-996B-A6A5-33F8-6820B832B741}"/>
              </a:ext>
            </a:extLst>
          </p:cNvPr>
          <p:cNvSpPr txBox="1"/>
          <p:nvPr/>
        </p:nvSpPr>
        <p:spPr>
          <a:xfrm>
            <a:off x="2362201" y="2928478"/>
            <a:ext cx="93915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Cấu </a:t>
            </a:r>
            <a:r>
              <a:rPr lang="en-US" sz="3200" b="1" dirty="0" err="1">
                <a:latin typeface="Times New Roman" panose="02020603050405020304" pitchFamily="18" charset="0"/>
                <a:cs typeface="Times New Roman" panose="02020603050405020304" pitchFamily="18" charset="0"/>
              </a:rPr>
              <a:t>trúc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ô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chu </a:t>
            </a:r>
            <a:r>
              <a:rPr lang="en-US" sz="3200" b="1" dirty="0" err="1">
                <a:latin typeface="Times New Roman" panose="02020603050405020304" pitchFamily="18" charset="0"/>
                <a:cs typeface="Times New Roman" panose="02020603050405020304" pitchFamily="18" charset="0"/>
              </a:rPr>
              <a:t>kỳ</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và nhóm.</a:t>
            </a:r>
            <a:endParaRPr lang="vi-VN" sz="32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43476F6-7D89-16B6-C004-5FE92EDA426C}"/>
              </a:ext>
            </a:extLst>
          </p:cNvPr>
          <p:cNvSpPr txBox="1"/>
          <p:nvPr/>
        </p:nvSpPr>
        <p:spPr>
          <a:xfrm>
            <a:off x="2362200" y="4232310"/>
            <a:ext cx="9768317" cy="206210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Trong </a:t>
            </a:r>
            <a:r>
              <a:rPr lang="en-US" sz="3200" b="1" dirty="0">
                <a:latin typeface="Times New Roman" panose="02020603050405020304" pitchFamily="18" charset="0"/>
                <a:cs typeface="Times New Roman" panose="02020603050405020304" pitchFamily="18" charset="0"/>
              </a:rPr>
              <a:t>BTH,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IA; IIA; IIIA và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B.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Phi </a:t>
            </a:r>
            <a:r>
              <a:rPr lang="en-US" sz="3200" b="1" dirty="0" err="1">
                <a:latin typeface="Times New Roman" panose="02020603050405020304" pitchFamily="18" charset="0"/>
                <a:cs typeface="Times New Roman" panose="02020603050405020304" pitchFamily="18" charset="0"/>
              </a:rPr>
              <a:t>kim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VA; VIA; VIIA,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nhóm</a:t>
            </a:r>
            <a:r>
              <a:rPr lang="en-US" sz="3200" b="1">
                <a:latin typeface="Times New Roman" panose="02020603050405020304" pitchFamily="18" charset="0"/>
                <a:cs typeface="Times New Roman" panose="02020603050405020304" pitchFamily="18" charset="0"/>
              </a:rPr>
              <a:t> VIIIA .</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01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632548593"/>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0" name=""/>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hàng</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số </a:t>
            </a:r>
            <a:r>
              <a:rPr lang="en-US" sz="4800" dirty="0" err="1">
                <a:latin typeface="UVN Cat Bien" panose="02090603050305020704" pitchFamily="18" charset="0"/>
              </a:rPr>
              <a:t>lớp</a:t>
            </a:r>
            <a:r>
              <a:rPr lang="en-US" sz="4800" dirty="0">
                <a:latin typeface="UVN Cat Bien" panose="02090603050305020704" pitchFamily="18" charset="0"/>
              </a:rPr>
              <a:t> </a:t>
            </a:r>
            <a:r>
              <a:rPr lang="en-US" sz="4800" dirty="0" err="1">
                <a:latin typeface="UVN Cat Bien" panose="02090603050305020704" pitchFamily="18" charset="0"/>
              </a:rPr>
              <a:t>eletron</a:t>
            </a:r>
            <a:endParaRPr lang="vi-VN" sz="4800" dirty="0"/>
          </a:p>
        </p:txBody>
      </p:sp>
    </p:spTree>
    <p:extLst>
      <p:ext uri="{BB962C8B-B14F-4D97-AF65-F5344CB8AC3E}">
        <p14:creationId xmlns:p14="http://schemas.microsoft.com/office/powerpoint/2010/main" val="506152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1A4EEC-AEEE-A9EC-4562-8081E633FC3F}"/>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5" name="Rectangle 4">
            <a:extLst>
              <a:ext uri="{FF2B5EF4-FFF2-40B4-BE49-F238E27FC236}">
                <a16:creationId xmlns:a16="http://schemas.microsoft.com/office/drawing/2014/main" id="{B5A6C93A-4C27-59DF-A100-B0C8F13E0E96}"/>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7" name="TextBox 6">
            <a:extLst>
              <a:ext uri="{FF2B5EF4-FFF2-40B4-BE49-F238E27FC236}">
                <a16:creationId xmlns:a16="http://schemas.microsoft.com/office/drawing/2014/main" id="{C1BAD972-3931-458A-123D-5420450007C6}"/>
              </a:ext>
            </a:extLst>
          </p:cNvPr>
          <p:cNvSpPr txBox="1"/>
          <p:nvPr/>
        </p:nvSpPr>
        <p:spPr>
          <a:xfrm>
            <a:off x="862467" y="1250606"/>
            <a:ext cx="8005308"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1. Bảng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600D68-A6C0-E994-3883-022017FC4785}"/>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0" name="Isosceles Triangle 9">
            <a:extLst>
              <a:ext uri="{FF2B5EF4-FFF2-40B4-BE49-F238E27FC236}">
                <a16:creationId xmlns:a16="http://schemas.microsoft.com/office/drawing/2014/main" id="{706EC676-6B1E-4A59-F822-809C5F03CCCB}"/>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2" name="Rectangle: Rounded Corners 11">
            <a:extLst>
              <a:ext uri="{FF2B5EF4-FFF2-40B4-BE49-F238E27FC236}">
                <a16:creationId xmlns:a16="http://schemas.microsoft.com/office/drawing/2014/main" id="{900C73A8-C499-003E-E46D-C94D6A0F9616}"/>
              </a:ext>
            </a:extLst>
          </p:cNvPr>
          <p:cNvSpPr/>
          <p:nvPr/>
        </p:nvSpPr>
        <p:spPr>
          <a:xfrm>
            <a:off x="886120" y="2630078"/>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sp>
        <p:nvSpPr>
          <p:cNvPr id="13" name="Rectangle: Rounded Corners 12">
            <a:extLst>
              <a:ext uri="{FF2B5EF4-FFF2-40B4-BE49-F238E27FC236}">
                <a16:creationId xmlns:a16="http://schemas.microsoft.com/office/drawing/2014/main" id="{01AF04CC-2DFD-7DE2-2380-7105AC092BA7}"/>
              </a:ext>
            </a:extLst>
          </p:cNvPr>
          <p:cNvSpPr/>
          <p:nvPr/>
        </p:nvSpPr>
        <p:spPr>
          <a:xfrm>
            <a:off x="5109016" y="2603276"/>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4" name="Rectangle: Rounded Corners 13">
            <a:extLst>
              <a:ext uri="{FF2B5EF4-FFF2-40B4-BE49-F238E27FC236}">
                <a16:creationId xmlns:a16="http://schemas.microsoft.com/office/drawing/2014/main" id="{66D27BCC-8156-2E81-8F8E-08FAC7D9DE99}"/>
              </a:ext>
            </a:extLst>
          </p:cNvPr>
          <p:cNvSpPr/>
          <p:nvPr/>
        </p:nvSpPr>
        <p:spPr>
          <a:xfrm>
            <a:off x="886120" y="3979431"/>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5" name="Rectangle: Rounded Corners 14">
            <a:extLst>
              <a:ext uri="{FF2B5EF4-FFF2-40B4-BE49-F238E27FC236}">
                <a16:creationId xmlns:a16="http://schemas.microsoft.com/office/drawing/2014/main" id="{3F645895-A128-291D-EF1D-80293F950FE7}"/>
              </a:ext>
            </a:extLst>
          </p:cNvPr>
          <p:cNvSpPr/>
          <p:nvPr/>
        </p:nvSpPr>
        <p:spPr>
          <a:xfrm>
            <a:off x="5109016" y="3952629"/>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7" name="TextBox 16">
            <a:extLst>
              <a:ext uri="{FF2B5EF4-FFF2-40B4-BE49-F238E27FC236}">
                <a16:creationId xmlns:a16="http://schemas.microsoft.com/office/drawing/2014/main" id="{101434D5-FC3F-A61F-D7F6-B256A2493B00}"/>
              </a:ext>
            </a:extLst>
          </p:cNvPr>
          <p:cNvSpPr txBox="1"/>
          <p:nvPr/>
        </p:nvSpPr>
        <p:spPr>
          <a:xfrm>
            <a:off x="862467" y="2812144"/>
            <a:ext cx="3446777"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A. Kim </a:t>
            </a:r>
            <a:r>
              <a:rPr lang="en-US" sz="2600" b="1" dirty="0" err="1">
                <a:latin typeface="Times New Roman" panose="02020603050405020304" pitchFamily="18" charset="0"/>
                <a:cs typeface="Times New Roman" panose="02020603050405020304" pitchFamily="18" charset="0"/>
              </a:rPr>
              <a:t>loại</a:t>
            </a:r>
            <a:r>
              <a:rPr lang="en-US" sz="2600" b="1" dirty="0">
                <a:latin typeface="Times New Roman" panose="02020603050405020304" pitchFamily="18" charset="0"/>
                <a:cs typeface="Times New Roman" panose="02020603050405020304" pitchFamily="18" charset="0"/>
              </a:rPr>
              <a:t> và Phi </a:t>
            </a:r>
            <a:r>
              <a:rPr lang="en-US" sz="2600" b="1" dirty="0" err="1">
                <a:latin typeface="Times New Roman" panose="02020603050405020304" pitchFamily="18" charset="0"/>
                <a:cs typeface="Times New Roman" panose="02020603050405020304" pitchFamily="18" charset="0"/>
              </a:rPr>
              <a:t>kim</a:t>
            </a:r>
            <a:endParaRPr lang="vi-VN" sz="26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5F8C74-7E1B-3CFA-8919-BB644D2B8778}"/>
              </a:ext>
            </a:extLst>
          </p:cNvPr>
          <p:cNvSpPr txBox="1"/>
          <p:nvPr/>
        </p:nvSpPr>
        <p:spPr>
          <a:xfrm>
            <a:off x="5165889" y="2803623"/>
            <a:ext cx="3448380"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B. Phi </a:t>
            </a:r>
            <a:r>
              <a:rPr lang="en-US" sz="2600" b="1" dirty="0" err="1">
                <a:latin typeface="Times New Roman" panose="02020603050405020304" pitchFamily="18" charset="0"/>
                <a:cs typeface="Times New Roman" panose="02020603050405020304" pitchFamily="18" charset="0"/>
              </a:rPr>
              <a:t>kim</a:t>
            </a:r>
            <a:r>
              <a:rPr lang="en-US" sz="2600" b="1" dirty="0">
                <a:latin typeface="Times New Roman" panose="02020603050405020304" pitchFamily="18" charset="0"/>
                <a:cs typeface="Times New Roman" panose="02020603050405020304" pitchFamily="18" charset="0"/>
              </a:rPr>
              <a:t> và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hiếm</a:t>
            </a:r>
            <a:endParaRPr lang="vi-VN" sz="26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3BFCA3B-4A9E-A2F0-8608-01C665B6214D}"/>
              </a:ext>
            </a:extLst>
          </p:cNvPr>
          <p:cNvSpPr txBox="1"/>
          <p:nvPr/>
        </p:nvSpPr>
        <p:spPr>
          <a:xfrm>
            <a:off x="942911" y="4162140"/>
            <a:ext cx="3576620"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C. Kim </a:t>
            </a:r>
            <a:r>
              <a:rPr lang="en-US" sz="2600" b="1" dirty="0" err="1">
                <a:latin typeface="Times New Roman" panose="02020603050405020304" pitchFamily="18" charset="0"/>
                <a:cs typeface="Times New Roman" panose="02020603050405020304" pitchFamily="18" charset="0"/>
              </a:rPr>
              <a:t>loại</a:t>
            </a:r>
            <a:r>
              <a:rPr lang="en-US" sz="2600" b="1" dirty="0">
                <a:latin typeface="Times New Roman" panose="02020603050405020304" pitchFamily="18" charset="0"/>
                <a:cs typeface="Times New Roman" panose="02020603050405020304" pitchFamily="18" charset="0"/>
              </a:rPr>
              <a:t> và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hiếm</a:t>
            </a:r>
            <a:endParaRPr lang="vi-VN" sz="26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BAC4AE-7B78-EB00-F8E8-3F58C0616FB4}"/>
              </a:ext>
            </a:extLst>
          </p:cNvPr>
          <p:cNvSpPr txBox="1"/>
          <p:nvPr/>
        </p:nvSpPr>
        <p:spPr>
          <a:xfrm>
            <a:off x="5165889" y="3972241"/>
            <a:ext cx="3181220" cy="892552"/>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D. Kim </a:t>
            </a:r>
            <a:r>
              <a:rPr lang="en-US" sz="2600" b="1" dirty="0" err="1">
                <a:latin typeface="Times New Roman" panose="02020603050405020304" pitchFamily="18" charset="0"/>
                <a:cs typeface="Times New Roman" panose="02020603050405020304" pitchFamily="18" charset="0"/>
              </a:rPr>
              <a:t>loại</a:t>
            </a:r>
            <a:r>
              <a:rPr lang="en-US" sz="2600" b="1" dirty="0">
                <a:latin typeface="Times New Roman" panose="02020603050405020304" pitchFamily="18" charset="0"/>
                <a:cs typeface="Times New Roman" panose="02020603050405020304" pitchFamily="18" charset="0"/>
              </a:rPr>
              <a:t>; Phi </a:t>
            </a:r>
            <a:r>
              <a:rPr lang="en-US" sz="2600" b="1" dirty="0" err="1">
                <a:latin typeface="Times New Roman" panose="02020603050405020304" pitchFamily="18" charset="0"/>
                <a:cs typeface="Times New Roman" panose="02020603050405020304" pitchFamily="18" charset="0"/>
              </a:rPr>
              <a:t>kim</a:t>
            </a:r>
            <a:r>
              <a:rPr lang="en-US" sz="2600" b="1" dirty="0">
                <a:latin typeface="Times New Roman" panose="02020603050405020304" pitchFamily="18" charset="0"/>
                <a:cs typeface="Times New Roman" panose="02020603050405020304" pitchFamily="18" charset="0"/>
              </a:rPr>
              <a:t> và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hiếm</a:t>
            </a:r>
            <a:endParaRPr lang="vi-VN" sz="2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D24EAE7-95FA-4E83-82E6-F7813169F1AF}"/>
              </a:ext>
            </a:extLst>
          </p:cNvPr>
          <p:cNvSpPr txBox="1"/>
          <p:nvPr/>
        </p:nvSpPr>
        <p:spPr>
          <a:xfrm>
            <a:off x="862467" y="238125"/>
            <a:ext cx="7751802"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a:t>
            </a:r>
            <a:r>
              <a:rPr lang="en-US" sz="4000" b="1" dirty="0" err="1">
                <a:latin typeface="Arial" panose="020B0604020202020204" pitchFamily="34" charset="0"/>
                <a:cs typeface="Arial" panose="020B0604020202020204" pitchFamily="34" charset="0"/>
              </a:rPr>
              <a:t>Chọn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đáp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đúng</a:t>
            </a:r>
            <a:endParaRPr lang="en-US" sz="4000" b="1"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13ECD526-4D85-48ED-A092-D8D58335A3A1}"/>
              </a:ext>
            </a:extLst>
          </p:cNvPr>
          <p:cNvSpPr/>
          <p:nvPr/>
        </p:nvSpPr>
        <p:spPr>
          <a:xfrm>
            <a:off x="5165889" y="384810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a:t>
            </a:r>
          </a:p>
        </p:txBody>
      </p:sp>
    </p:spTree>
    <p:extLst>
      <p:ext uri="{BB962C8B-B14F-4D97-AF65-F5344CB8AC3E}">
        <p14:creationId xmlns:p14="http://schemas.microsoft.com/office/powerpoint/2010/main" val="17496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505B-33D2-4787-9C1F-B2246CE73FE1}"/>
              </a:ext>
            </a:extLst>
          </p:cNvPr>
          <p:cNvSpPr>
            <a:spLocks noGrp="1"/>
          </p:cNvSpPr>
          <p:nvPr>
            <p:ph type="title"/>
          </p:nvPr>
        </p:nvSpPr>
        <p:spPr>
          <a:xfrm>
            <a:off x="485775" y="1209676"/>
            <a:ext cx="11296650" cy="2719388"/>
          </a:xfrm>
        </p:spPr>
        <p:txBody>
          <a:bodyPr>
            <a:noAutofit/>
          </a:bodyPr>
          <a:lstStyle/>
          <a:p>
            <a:pPr>
              <a:lnSpc>
                <a:spcPct val="120000"/>
              </a:lnSpc>
            </a:pPr>
            <a:br>
              <a:rPr lang="en-US" sz="3600" b="1">
                <a:effectLst/>
                <a:latin typeface="Times New Roman" panose="02020603050405020304" pitchFamily="18" charset="0"/>
                <a:ea typeface="Times New Roman" panose="02020603050405020304" pitchFamily="18" charset="0"/>
              </a:rPr>
            </a:br>
            <a:br>
              <a:rPr lang="en-US" sz="3600" b="1">
                <a:effectLst/>
                <a:latin typeface="Times New Roman" panose="02020603050405020304" pitchFamily="18" charset="0"/>
                <a:ea typeface="Times New Roman" panose="02020603050405020304" pitchFamily="18" charset="0"/>
              </a:rPr>
            </a:br>
            <a:br>
              <a:rPr lang="en-US" sz="3600" b="1">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Câu 2: Chu kì là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A. </a:t>
            </a:r>
            <a:r>
              <a:rPr lang="en-US" sz="3600">
                <a:effectLst/>
                <a:latin typeface="Times New Roman" panose="02020603050405020304" pitchFamily="18" charset="0"/>
                <a:ea typeface="Times New Roman" panose="02020603050405020304" pitchFamily="18" charset="0"/>
              </a:rPr>
              <a:t>Tập hợp các nguyên tố mà nguyên tử của nó có cùng số electron lớp ngoài cùng.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B. </a:t>
            </a:r>
            <a:r>
              <a:rPr lang="en-US" sz="3600">
                <a:effectLst/>
                <a:latin typeface="Times New Roman" panose="02020603050405020304" pitchFamily="18" charset="0"/>
                <a:ea typeface="Times New Roman" panose="02020603050405020304" pitchFamily="18" charset="0"/>
              </a:rPr>
              <a:t>Tập hợp các nguyên tố mà nguyên tử của nó cùng số lớp electron.</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C. </a:t>
            </a:r>
            <a:r>
              <a:rPr lang="en-US" sz="3600">
                <a:effectLst/>
                <a:latin typeface="Times New Roman" panose="02020603050405020304" pitchFamily="18" charset="0"/>
                <a:ea typeface="Times New Roman" panose="02020603050405020304" pitchFamily="18" charset="0"/>
              </a:rPr>
              <a:t>Tập hợp các nguyên tố mà nguyên tử của nó có cùng số electron.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D. </a:t>
            </a:r>
            <a:r>
              <a:rPr lang="en-US" sz="3600">
                <a:effectLst/>
                <a:latin typeface="Times New Roman" panose="02020603050405020304" pitchFamily="18" charset="0"/>
                <a:ea typeface="Times New Roman" panose="02020603050405020304" pitchFamily="18" charset="0"/>
              </a:rPr>
              <a:t>Tập hợp các nguyên tố mà nguyên tử của nó có cùng tính chất hóa học. </a:t>
            </a:r>
            <a:br>
              <a:rPr lang="en-US" sz="3600">
                <a:effectLst/>
                <a:latin typeface="Times New Roman" panose="02020603050405020304" pitchFamily="18" charset="0"/>
                <a:ea typeface="Times New Roman" panose="02020603050405020304" pitchFamily="18" charset="0"/>
              </a:rPr>
            </a:br>
            <a:endParaRPr lang="en-US" sz="3600"/>
          </a:p>
        </p:txBody>
      </p:sp>
      <p:sp>
        <p:nvSpPr>
          <p:cNvPr id="3" name="Oval 2">
            <a:extLst>
              <a:ext uri="{FF2B5EF4-FFF2-40B4-BE49-F238E27FC236}">
                <a16:creationId xmlns:a16="http://schemas.microsoft.com/office/drawing/2014/main" id="{4378A25A-D590-4903-AA2B-89F8F2128ACA}"/>
              </a:ext>
            </a:extLst>
          </p:cNvPr>
          <p:cNvSpPr/>
          <p:nvPr/>
        </p:nvSpPr>
        <p:spPr>
          <a:xfrm>
            <a:off x="441489" y="224790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a:t>
            </a:r>
          </a:p>
        </p:txBody>
      </p:sp>
    </p:spTree>
    <p:extLst>
      <p:ext uri="{BB962C8B-B14F-4D97-AF65-F5344CB8AC3E}">
        <p14:creationId xmlns:p14="http://schemas.microsoft.com/office/powerpoint/2010/main" val="6729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505B-33D2-4787-9C1F-B2246CE73FE1}"/>
              </a:ext>
            </a:extLst>
          </p:cNvPr>
          <p:cNvSpPr>
            <a:spLocks noGrp="1"/>
          </p:cNvSpPr>
          <p:nvPr>
            <p:ph type="title"/>
          </p:nvPr>
        </p:nvSpPr>
        <p:spPr>
          <a:xfrm>
            <a:off x="485775" y="1257300"/>
            <a:ext cx="11296650" cy="1300163"/>
          </a:xfrm>
        </p:spPr>
        <p:txBody>
          <a:bodyPr>
            <a:noAutofit/>
          </a:bodyPr>
          <a:lstStyle/>
          <a:p>
            <a:pPr>
              <a:lnSpc>
                <a:spcPct val="120000"/>
              </a:lnSpc>
            </a:pPr>
            <a:br>
              <a:rPr lang="en-US" sz="3600" b="1">
                <a:effectLst/>
                <a:latin typeface="Times New Roman" panose="02020603050405020304" pitchFamily="18" charset="0"/>
                <a:ea typeface="Times New Roman" panose="02020603050405020304" pitchFamily="18" charset="0"/>
              </a:rPr>
            </a:br>
            <a:br>
              <a:rPr lang="en-US" sz="3600" b="1">
                <a:effectLst/>
                <a:latin typeface="Times New Roman" panose="02020603050405020304" pitchFamily="18" charset="0"/>
                <a:ea typeface="Times New Roman" panose="02020603050405020304" pitchFamily="18" charset="0"/>
              </a:rPr>
            </a:br>
            <a:br>
              <a:rPr lang="en-US" sz="3600" b="1">
                <a:effectLst/>
                <a:latin typeface="Times New Roman" panose="02020603050405020304" pitchFamily="18" charset="0"/>
                <a:ea typeface="Times New Roman" panose="02020603050405020304" pitchFamily="18" charset="0"/>
              </a:rPr>
            </a:b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Câu 3: Nhóm nguyên tố là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A. </a:t>
            </a:r>
            <a:r>
              <a:rPr lang="en-US" sz="3600">
                <a:effectLst/>
                <a:latin typeface="Times New Roman" panose="02020603050405020304" pitchFamily="18" charset="0"/>
                <a:ea typeface="Times New Roman" panose="02020603050405020304" pitchFamily="18" charset="0"/>
              </a:rPr>
              <a:t>Tập hợp các nguyên tố mà nguyên tử của nó có cùng số electron lớp ngoài cùng.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B. </a:t>
            </a:r>
            <a:r>
              <a:rPr lang="en-US" sz="3600">
                <a:effectLst/>
                <a:latin typeface="Times New Roman" panose="02020603050405020304" pitchFamily="18" charset="0"/>
                <a:ea typeface="Times New Roman" panose="02020603050405020304" pitchFamily="18" charset="0"/>
              </a:rPr>
              <a:t>Tập hợp các nguyên tố mà nguyên tử của nó có cùng số lớp electron.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C. </a:t>
            </a:r>
            <a:r>
              <a:rPr lang="en-US" sz="3600">
                <a:effectLst/>
                <a:latin typeface="Times New Roman" panose="02020603050405020304" pitchFamily="18" charset="0"/>
                <a:ea typeface="Times New Roman" panose="02020603050405020304" pitchFamily="18" charset="0"/>
              </a:rPr>
              <a:t>Tập hợp các nguyên tố mà nguyên tử của nó có cùng số electron.  </a:t>
            </a:r>
            <a:br>
              <a:rPr lang="en-US" sz="3600">
                <a:effectLst/>
                <a:latin typeface="Times New Roman" panose="02020603050405020304" pitchFamily="18" charset="0"/>
                <a:ea typeface="Times New Roman" panose="02020603050405020304" pitchFamily="18" charset="0"/>
              </a:rPr>
            </a:br>
            <a:r>
              <a:rPr lang="en-US" sz="3600" b="1">
                <a:effectLst/>
                <a:latin typeface="Times New Roman" panose="02020603050405020304" pitchFamily="18" charset="0"/>
                <a:ea typeface="Times New Roman" panose="02020603050405020304" pitchFamily="18" charset="0"/>
              </a:rPr>
              <a:t>D. </a:t>
            </a:r>
            <a:r>
              <a:rPr lang="en-US" sz="3600">
                <a:effectLst/>
                <a:latin typeface="Times New Roman" panose="02020603050405020304" pitchFamily="18" charset="0"/>
                <a:ea typeface="Times New Roman" panose="02020603050405020304" pitchFamily="18" charset="0"/>
              </a:rPr>
              <a:t>Tập hợp các nguyên tố mà nguyên tử của nó có cùng tính chất vật </a:t>
            </a:r>
            <a:endParaRPr lang="en-US" sz="3600"/>
          </a:p>
        </p:txBody>
      </p:sp>
      <p:sp>
        <p:nvSpPr>
          <p:cNvPr id="3" name="Oval 2">
            <a:extLst>
              <a:ext uri="{FF2B5EF4-FFF2-40B4-BE49-F238E27FC236}">
                <a16:creationId xmlns:a16="http://schemas.microsoft.com/office/drawing/2014/main" id="{1ADD43FD-CA04-4D32-92BA-65E498A4CDB1}"/>
              </a:ext>
            </a:extLst>
          </p:cNvPr>
          <p:cNvSpPr/>
          <p:nvPr/>
        </p:nvSpPr>
        <p:spPr>
          <a:xfrm>
            <a:off x="622464" y="91440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a:t>
            </a:r>
          </a:p>
        </p:txBody>
      </p:sp>
    </p:spTree>
    <p:extLst>
      <p:ext uri="{BB962C8B-B14F-4D97-AF65-F5344CB8AC3E}">
        <p14:creationId xmlns:p14="http://schemas.microsoft.com/office/powerpoint/2010/main" val="42418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A74F52-B9B4-4A2F-A318-D4E91FAB8300}"/>
              </a:ext>
            </a:extLst>
          </p:cNvPr>
          <p:cNvSpPr txBox="1"/>
          <p:nvPr/>
        </p:nvSpPr>
        <p:spPr>
          <a:xfrm>
            <a:off x="66676" y="161925"/>
            <a:ext cx="11725274" cy="5878532"/>
          </a:xfrm>
          <a:prstGeom prst="rect">
            <a:avLst/>
          </a:prstGeom>
          <a:noFill/>
        </p:spPr>
        <p:txBody>
          <a:bodyPr wrap="square" rtlCol="0">
            <a:spAutoFit/>
          </a:bodyPr>
          <a:lstStyle/>
          <a:p>
            <a:pPr algn="just">
              <a:lnSpc>
                <a:spcPct val="120000"/>
              </a:lnSpc>
            </a:pPr>
            <a:r>
              <a:rPr lang="de-DE" sz="4000" b="1">
                <a:effectLst/>
                <a:latin typeface="Times New Roman" panose="02020603050405020304" pitchFamily="18" charset="0"/>
                <a:cs typeface="Times New Roman" panose="02020603050405020304" pitchFamily="18" charset="0"/>
              </a:rPr>
              <a:t>Câu 4: Ô nguyên tố trong Bảng tuần hoàn các nguyên tố hóa học </a:t>
            </a:r>
            <a:r>
              <a:rPr lang="de-DE" sz="4000" b="1" u="sng">
                <a:effectLst/>
                <a:latin typeface="Times New Roman" panose="02020603050405020304" pitchFamily="18" charset="0"/>
                <a:cs typeface="Times New Roman" panose="02020603050405020304" pitchFamily="18" charset="0"/>
              </a:rPr>
              <a:t>không</a:t>
            </a:r>
            <a:r>
              <a:rPr lang="de-DE" sz="4000" b="1">
                <a:effectLst/>
                <a:latin typeface="Times New Roman" panose="02020603050405020304" pitchFamily="18" charset="0"/>
                <a:cs typeface="Times New Roman" panose="02020603050405020304" pitchFamily="18" charset="0"/>
              </a:rPr>
              <a:t> cho biết </a:t>
            </a:r>
            <a:endParaRPr lang="en-US" sz="4000" b="1">
              <a:effectLst/>
              <a:latin typeface="Times New Roman" panose="02020603050405020304" pitchFamily="18" charset="0"/>
              <a:cs typeface="Times New Roman" panose="02020603050405020304" pitchFamily="18" charset="0"/>
            </a:endParaRPr>
          </a:p>
          <a:p>
            <a:pPr algn="just">
              <a:lnSpc>
                <a:spcPct val="120000"/>
              </a:lnSpc>
            </a:pPr>
            <a:r>
              <a:rPr lang="de-DE" sz="4000" b="1">
                <a:effectLst/>
                <a:latin typeface="Times New Roman" panose="02020603050405020304" pitchFamily="18" charset="0"/>
                <a:cs typeface="Times New Roman" panose="02020603050405020304" pitchFamily="18" charset="0"/>
              </a:rPr>
              <a:t>    </a:t>
            </a:r>
            <a:r>
              <a:rPr lang="de-DE" sz="4000">
                <a:effectLst/>
                <a:latin typeface="Times New Roman" panose="02020603050405020304" pitchFamily="18" charset="0"/>
                <a:cs typeface="Times New Roman" panose="02020603050405020304" pitchFamily="18" charset="0"/>
              </a:rPr>
              <a:t>A. Số hiệu nguyên tử                     </a:t>
            </a:r>
          </a:p>
          <a:p>
            <a:pPr algn="just">
              <a:lnSpc>
                <a:spcPct val="120000"/>
              </a:lnSpc>
            </a:pPr>
            <a:r>
              <a:rPr lang="de-DE" sz="4000">
                <a:latin typeface="Times New Roman" panose="02020603050405020304" pitchFamily="18" charset="0"/>
                <a:cs typeface="Times New Roman" panose="02020603050405020304" pitchFamily="18" charset="0"/>
              </a:rPr>
              <a:t>  </a:t>
            </a:r>
            <a:r>
              <a:rPr lang="de-DE" sz="4000">
                <a:effectLst/>
                <a:latin typeface="Times New Roman" panose="02020603050405020304" pitchFamily="18" charset="0"/>
                <a:cs typeface="Times New Roman" panose="02020603050405020304" pitchFamily="18" charset="0"/>
              </a:rPr>
              <a:t>  B. Kí hiệu hóa học.</a:t>
            </a:r>
            <a:endParaRPr lang="en-US" sz="4000">
              <a:effectLst/>
              <a:latin typeface="Times New Roman" panose="02020603050405020304" pitchFamily="18" charset="0"/>
              <a:cs typeface="Times New Roman" panose="02020603050405020304" pitchFamily="18" charset="0"/>
            </a:endParaRPr>
          </a:p>
          <a:p>
            <a:pPr algn="just">
              <a:lnSpc>
                <a:spcPct val="120000"/>
              </a:lnSpc>
            </a:pPr>
            <a:r>
              <a:rPr lang="en-US" sz="4000">
                <a:effectLst/>
                <a:latin typeface="Times New Roman" panose="02020603050405020304" pitchFamily="18" charset="0"/>
                <a:cs typeface="Times New Roman" panose="02020603050405020304" pitchFamily="18" charset="0"/>
              </a:rPr>
              <a:t>    C . Tên nguyên tố.                           </a:t>
            </a:r>
          </a:p>
          <a:p>
            <a:pPr algn="just">
              <a:lnSpc>
                <a:spcPct val="120000"/>
              </a:lnSpc>
            </a:pPr>
            <a:r>
              <a:rPr lang="en-US" sz="4000">
                <a:latin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cs typeface="Times New Roman" panose="02020603050405020304" pitchFamily="18" charset="0"/>
              </a:rPr>
              <a:t> D. Số lớp electron </a:t>
            </a:r>
          </a:p>
          <a:p>
            <a:pPr algn="just">
              <a:lnSpc>
                <a:spcPct val="120000"/>
              </a:lnSpc>
            </a:pPr>
            <a:r>
              <a:rPr lang="en-US" sz="4000">
                <a:effectLst/>
                <a:latin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4000" b="1">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BC3B30C6-B4F1-4AA7-B9E1-B7D3D8626AEA}"/>
              </a:ext>
            </a:extLst>
          </p:cNvPr>
          <p:cNvSpPr/>
          <p:nvPr/>
        </p:nvSpPr>
        <p:spPr>
          <a:xfrm>
            <a:off x="660564" y="384810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a:t>
            </a:r>
          </a:p>
        </p:txBody>
      </p:sp>
    </p:spTree>
    <p:extLst>
      <p:ext uri="{BB962C8B-B14F-4D97-AF65-F5344CB8AC3E}">
        <p14:creationId xmlns:p14="http://schemas.microsoft.com/office/powerpoint/2010/main" val="88625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A74F52-B9B4-4A2F-A318-D4E91FAB8300}"/>
              </a:ext>
            </a:extLst>
          </p:cNvPr>
          <p:cNvSpPr txBox="1"/>
          <p:nvPr/>
        </p:nvSpPr>
        <p:spPr>
          <a:xfrm>
            <a:off x="85724" y="238125"/>
            <a:ext cx="11706225" cy="5299912"/>
          </a:xfrm>
          <a:prstGeom prst="rect">
            <a:avLst/>
          </a:prstGeom>
          <a:noFill/>
        </p:spPr>
        <p:txBody>
          <a:bodyPr wrap="square" rtlCol="0">
            <a:spAutoFit/>
          </a:bodyPr>
          <a:lstStyle/>
          <a:p>
            <a:pPr algn="just">
              <a:lnSpc>
                <a:spcPct val="120000"/>
              </a:lnSpc>
            </a:pPr>
            <a:r>
              <a:rPr lang="en-US" sz="3600" b="1">
                <a:effectLst/>
                <a:latin typeface="Times New Roman" panose="02020603050405020304" pitchFamily="18" charset="0"/>
                <a:cs typeface="Times New Roman" panose="02020603050405020304" pitchFamily="18" charset="0"/>
              </a:rPr>
              <a:t>Câu 5: Trong Bảng tuần hoàn các nguyên tố được sắp xếp theo chiều tăng của</a:t>
            </a:r>
          </a:p>
          <a:p>
            <a:pPr algn="just">
              <a:lnSpc>
                <a:spcPct val="120000"/>
              </a:lnSpc>
            </a:pPr>
            <a:r>
              <a:rPr lang="en-US" sz="3600">
                <a:effectLst/>
                <a:latin typeface="Times New Roman" panose="02020603050405020304" pitchFamily="18" charset="0"/>
                <a:cs typeface="Times New Roman" panose="02020603050405020304" pitchFamily="18" charset="0"/>
              </a:rPr>
              <a:t>     A. Điện tích hạt nhân.                  B. Khối lượng nguyên tử </a:t>
            </a:r>
          </a:p>
          <a:p>
            <a:pPr algn="just">
              <a:lnSpc>
                <a:spcPct val="120000"/>
              </a:lnSpc>
            </a:pPr>
            <a:r>
              <a:rPr lang="en-US" sz="3600">
                <a:effectLst/>
                <a:latin typeface="Times New Roman" panose="02020603050405020304" pitchFamily="18" charset="0"/>
                <a:cs typeface="Times New Roman" panose="02020603050405020304" pitchFamily="18" charset="0"/>
              </a:rPr>
              <a:t>    C. Hóa trị                                       D. Kí hiêu hóa học</a:t>
            </a:r>
          </a:p>
          <a:p>
            <a:pPr algn="just">
              <a:lnSpc>
                <a:spcPct val="120000"/>
              </a:lnSpc>
            </a:pPr>
            <a:r>
              <a:rPr lang="en-US" sz="3600" b="1">
                <a:effectLst/>
                <a:latin typeface="Times New Roman" panose="02020603050405020304" pitchFamily="18" charset="0"/>
                <a:cs typeface="Times New Roman" panose="02020603050405020304" pitchFamily="18" charset="0"/>
              </a:rPr>
              <a:t>Câu 6: Sử dụng Bảng tuần hoàn, cho biết số thứ tự của nguyên tố Calcium?</a:t>
            </a:r>
          </a:p>
          <a:p>
            <a:pPr algn="just">
              <a:lnSpc>
                <a:spcPct val="120000"/>
              </a:lnSpc>
            </a:pPr>
            <a:r>
              <a:rPr lang="en-US" sz="3600" b="1">
                <a:effectLst/>
                <a:latin typeface="Times New Roman" panose="02020603050405020304" pitchFamily="18" charset="0"/>
                <a:cs typeface="Times New Roman" panose="02020603050405020304" pitchFamily="18" charset="0"/>
              </a:rPr>
              <a:t>       </a:t>
            </a:r>
            <a:r>
              <a:rPr lang="en-US" sz="3600">
                <a:effectLst/>
                <a:latin typeface="Times New Roman" panose="02020603050405020304" pitchFamily="18" charset="0"/>
                <a:cs typeface="Times New Roman" panose="02020603050405020304" pitchFamily="18" charset="0"/>
              </a:rPr>
              <a:t>A. 20.                 B. 30.                C. 40.               D. 50.</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600" b="1">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7588E2A-1335-41DE-88F7-3F631C555DC8}"/>
              </a:ext>
            </a:extLst>
          </p:cNvPr>
          <p:cNvSpPr/>
          <p:nvPr/>
        </p:nvSpPr>
        <p:spPr>
          <a:xfrm>
            <a:off x="946314" y="422910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a:t>
            </a:r>
          </a:p>
        </p:txBody>
      </p:sp>
      <p:sp>
        <p:nvSpPr>
          <p:cNvPr id="4" name="Oval 3">
            <a:extLst>
              <a:ext uri="{FF2B5EF4-FFF2-40B4-BE49-F238E27FC236}">
                <a16:creationId xmlns:a16="http://schemas.microsoft.com/office/drawing/2014/main" id="{3665EFD7-7BAF-4AC5-80E2-CC9697E2CFFE}"/>
              </a:ext>
            </a:extLst>
          </p:cNvPr>
          <p:cNvSpPr/>
          <p:nvPr/>
        </p:nvSpPr>
        <p:spPr>
          <a:xfrm>
            <a:off x="631989" y="1543050"/>
            <a:ext cx="406236" cy="76109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a:t>
            </a:r>
          </a:p>
        </p:txBody>
      </p:sp>
    </p:spTree>
    <p:extLst>
      <p:ext uri="{BB962C8B-B14F-4D97-AF65-F5344CB8AC3E}">
        <p14:creationId xmlns:p14="http://schemas.microsoft.com/office/powerpoint/2010/main" val="2496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17EE89F-615B-4F54-9972-4F83C3F9F8DF}"/>
              </a:ext>
            </a:extLst>
          </p:cNvPr>
          <p:cNvGraphicFramePr>
            <a:graphicFrameLocks noGrp="1"/>
          </p:cNvGraphicFramePr>
          <p:nvPr>
            <p:extLst>
              <p:ext uri="{D42A27DB-BD31-4B8C-83A1-F6EECF244321}">
                <p14:modId xmlns:p14="http://schemas.microsoft.com/office/powerpoint/2010/main" val="3212671602"/>
              </p:ext>
            </p:extLst>
          </p:nvPr>
        </p:nvGraphicFramePr>
        <p:xfrm>
          <a:off x="2032000" y="1214966"/>
          <a:ext cx="8128000" cy="4206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167553991"/>
                    </a:ext>
                  </a:extLst>
                </a:gridCol>
                <a:gridCol w="1625600">
                  <a:extLst>
                    <a:ext uri="{9D8B030D-6E8A-4147-A177-3AD203B41FA5}">
                      <a16:colId xmlns:a16="http://schemas.microsoft.com/office/drawing/2014/main" val="3990880583"/>
                    </a:ext>
                  </a:extLst>
                </a:gridCol>
                <a:gridCol w="1625600">
                  <a:extLst>
                    <a:ext uri="{9D8B030D-6E8A-4147-A177-3AD203B41FA5}">
                      <a16:colId xmlns:a16="http://schemas.microsoft.com/office/drawing/2014/main" val="1984843264"/>
                    </a:ext>
                  </a:extLst>
                </a:gridCol>
                <a:gridCol w="1625600">
                  <a:extLst>
                    <a:ext uri="{9D8B030D-6E8A-4147-A177-3AD203B41FA5}">
                      <a16:colId xmlns:a16="http://schemas.microsoft.com/office/drawing/2014/main" val="329470068"/>
                    </a:ext>
                  </a:extLst>
                </a:gridCol>
                <a:gridCol w="1625600">
                  <a:extLst>
                    <a:ext uri="{9D8B030D-6E8A-4147-A177-3AD203B41FA5}">
                      <a16:colId xmlns:a16="http://schemas.microsoft.com/office/drawing/2014/main" val="4137463715"/>
                    </a:ext>
                  </a:extLst>
                </a:gridCol>
              </a:tblGrid>
              <a:tr h="370840">
                <a:tc>
                  <a:txBody>
                    <a:bodyPr/>
                    <a:lstStyle/>
                    <a:p>
                      <a:endParaRPr lang="en-US" sz="4000"/>
                    </a:p>
                  </a:txBody>
                  <a:tcP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 </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 kì</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394360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4000"/>
                    </a:p>
                  </a:txBody>
                  <a:tcPr/>
                </a:tc>
                <a:tc>
                  <a:txBody>
                    <a:bodyPr/>
                    <a:lstStyle/>
                    <a:p>
                      <a:endParaRPr lang="en-US" sz="4000"/>
                    </a:p>
                  </a:txBody>
                  <a:tcPr/>
                </a:tc>
                <a:tc>
                  <a:txBody>
                    <a:bodyPr/>
                    <a:lstStyle/>
                    <a:p>
                      <a:endParaRPr lang="en-US" sz="4000"/>
                    </a:p>
                  </a:txBody>
                  <a:tcPr/>
                </a:tc>
                <a:tc>
                  <a:txBody>
                    <a:bodyPr/>
                    <a:lstStyle/>
                    <a:p>
                      <a:endParaRPr lang="en-US" sz="4000"/>
                    </a:p>
                  </a:txBody>
                  <a:tcPr/>
                </a:tc>
                <a:extLst>
                  <a:ext uri="{0D108BD9-81ED-4DB2-BD59-A6C34878D82A}">
                    <a16:rowId xmlns:a16="http://schemas.microsoft.com/office/drawing/2014/main" val="3140942277"/>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4000"/>
                    </a:p>
                  </a:txBody>
                  <a:tcPr/>
                </a:tc>
                <a:tc>
                  <a:txBody>
                    <a:bodyPr/>
                    <a:lstStyle/>
                    <a:p>
                      <a:endParaRPr lang="en-US" sz="4000"/>
                    </a:p>
                  </a:txBody>
                  <a:tcPr/>
                </a:tc>
                <a:tc>
                  <a:txBody>
                    <a:bodyPr/>
                    <a:lstStyle/>
                    <a:p>
                      <a:endParaRPr lang="en-US" sz="4000"/>
                    </a:p>
                  </a:txBody>
                  <a:tcPr/>
                </a:tc>
                <a:tc>
                  <a:txBody>
                    <a:bodyPr/>
                    <a:lstStyle/>
                    <a:p>
                      <a:endParaRPr lang="en-US" sz="4000"/>
                    </a:p>
                  </a:txBody>
                  <a:tcPr/>
                </a:tc>
                <a:extLst>
                  <a:ext uri="{0D108BD9-81ED-4DB2-BD59-A6C34878D82A}">
                    <a16:rowId xmlns:a16="http://schemas.microsoft.com/office/drawing/2014/main" val="71547422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4000"/>
                    </a:p>
                  </a:txBody>
                  <a:tcPr/>
                </a:tc>
                <a:tc>
                  <a:txBody>
                    <a:bodyPr/>
                    <a:lstStyle/>
                    <a:p>
                      <a:endParaRPr lang="en-US" sz="4000"/>
                    </a:p>
                  </a:txBody>
                  <a:tcPr/>
                </a:tc>
                <a:tc>
                  <a:txBody>
                    <a:bodyPr/>
                    <a:lstStyle/>
                    <a:p>
                      <a:endParaRPr lang="en-US" sz="4000"/>
                    </a:p>
                  </a:txBody>
                  <a:tcPr/>
                </a:tc>
                <a:tc>
                  <a:txBody>
                    <a:bodyPr/>
                    <a:lstStyle/>
                    <a:p>
                      <a:endParaRPr lang="en-US" sz="4000"/>
                    </a:p>
                  </a:txBody>
                  <a:tcPr/>
                </a:tc>
                <a:extLst>
                  <a:ext uri="{0D108BD9-81ED-4DB2-BD59-A6C34878D82A}">
                    <a16:rowId xmlns:a16="http://schemas.microsoft.com/office/drawing/2014/main" val="348484919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4000"/>
                    </a:p>
                  </a:txBody>
                  <a:tcPr/>
                </a:tc>
                <a:tc>
                  <a:txBody>
                    <a:bodyPr/>
                    <a:lstStyle/>
                    <a:p>
                      <a:endParaRPr lang="en-US" sz="4000"/>
                    </a:p>
                  </a:txBody>
                  <a:tcPr/>
                </a:tc>
                <a:tc>
                  <a:txBody>
                    <a:bodyPr/>
                    <a:lstStyle/>
                    <a:p>
                      <a:endParaRPr lang="en-US" sz="4000"/>
                    </a:p>
                  </a:txBody>
                  <a:tcPr/>
                </a:tc>
                <a:tc>
                  <a:txBody>
                    <a:bodyPr/>
                    <a:lstStyle/>
                    <a:p>
                      <a:endParaRPr lang="en-US" sz="4000"/>
                    </a:p>
                  </a:txBody>
                  <a:tcPr/>
                </a:tc>
                <a:extLst>
                  <a:ext uri="{0D108BD9-81ED-4DB2-BD59-A6C34878D82A}">
                    <a16:rowId xmlns:a16="http://schemas.microsoft.com/office/drawing/2014/main" val="2406803471"/>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4000"/>
                    </a:p>
                  </a:txBody>
                  <a:tcPr/>
                </a:tc>
                <a:tc>
                  <a:txBody>
                    <a:bodyPr/>
                    <a:lstStyle/>
                    <a:p>
                      <a:endParaRPr lang="en-US" sz="4000"/>
                    </a:p>
                  </a:txBody>
                  <a:tcPr/>
                </a:tc>
                <a:tc>
                  <a:txBody>
                    <a:bodyPr/>
                    <a:lstStyle/>
                    <a:p>
                      <a:endParaRPr lang="en-US" sz="4000"/>
                    </a:p>
                  </a:txBody>
                  <a:tcPr/>
                </a:tc>
                <a:tc>
                  <a:txBody>
                    <a:bodyPr/>
                    <a:lstStyle/>
                    <a:p>
                      <a:endParaRPr lang="en-US" sz="4000"/>
                    </a:p>
                  </a:txBody>
                  <a:tcPr/>
                </a:tc>
                <a:extLst>
                  <a:ext uri="{0D108BD9-81ED-4DB2-BD59-A6C34878D82A}">
                    <a16:rowId xmlns:a16="http://schemas.microsoft.com/office/drawing/2014/main" val="187971943"/>
                  </a:ext>
                </a:extLst>
              </a:tr>
            </a:tbl>
          </a:graphicData>
        </a:graphic>
      </p:graphicFrame>
      <p:sp>
        <p:nvSpPr>
          <p:cNvPr id="7" name="TextBox 6">
            <a:extLst>
              <a:ext uri="{FF2B5EF4-FFF2-40B4-BE49-F238E27FC236}">
                <a16:creationId xmlns:a16="http://schemas.microsoft.com/office/drawing/2014/main" id="{E25C398A-07AC-4143-9D7B-77C6C1EAD781}"/>
              </a:ext>
            </a:extLst>
          </p:cNvPr>
          <p:cNvSpPr txBox="1"/>
          <p:nvPr/>
        </p:nvSpPr>
        <p:spPr>
          <a:xfrm>
            <a:off x="2514600" y="381000"/>
            <a:ext cx="6800850" cy="646331"/>
          </a:xfrm>
          <a:prstGeom prst="rect">
            <a:avLst/>
          </a:prstGeom>
          <a:noFill/>
        </p:spPr>
        <p:txBody>
          <a:bodyPr wrap="square" rtlCol="0">
            <a:spAutoFit/>
          </a:bodyPr>
          <a:lstStyle/>
          <a:p>
            <a:pPr algn="ctr"/>
            <a:r>
              <a:rPr lang="en-US" sz="3600" b="1">
                <a:latin typeface=".VnArial Narrow"/>
              </a:rPr>
              <a:t>Bài 2. Hoàn thành bảng sau</a:t>
            </a:r>
          </a:p>
        </p:txBody>
      </p:sp>
    </p:spTree>
    <p:extLst>
      <p:ext uri="{BB962C8B-B14F-4D97-AF65-F5344CB8AC3E}">
        <p14:creationId xmlns:p14="http://schemas.microsoft.com/office/powerpoint/2010/main" val="2766334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17EE89F-615B-4F54-9972-4F83C3F9F8DF}"/>
              </a:ext>
            </a:extLst>
          </p:cNvPr>
          <p:cNvGraphicFramePr>
            <a:graphicFrameLocks noGrp="1"/>
          </p:cNvGraphicFramePr>
          <p:nvPr>
            <p:extLst>
              <p:ext uri="{D42A27DB-BD31-4B8C-83A1-F6EECF244321}">
                <p14:modId xmlns:p14="http://schemas.microsoft.com/office/powerpoint/2010/main" val="1858881831"/>
              </p:ext>
            </p:extLst>
          </p:nvPr>
        </p:nvGraphicFramePr>
        <p:xfrm>
          <a:off x="2032000" y="1214966"/>
          <a:ext cx="8128000" cy="4206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167553991"/>
                    </a:ext>
                  </a:extLst>
                </a:gridCol>
                <a:gridCol w="1625600">
                  <a:extLst>
                    <a:ext uri="{9D8B030D-6E8A-4147-A177-3AD203B41FA5}">
                      <a16:colId xmlns:a16="http://schemas.microsoft.com/office/drawing/2014/main" val="3990880583"/>
                    </a:ext>
                  </a:extLst>
                </a:gridCol>
                <a:gridCol w="1625600">
                  <a:extLst>
                    <a:ext uri="{9D8B030D-6E8A-4147-A177-3AD203B41FA5}">
                      <a16:colId xmlns:a16="http://schemas.microsoft.com/office/drawing/2014/main" val="1984843264"/>
                    </a:ext>
                  </a:extLst>
                </a:gridCol>
                <a:gridCol w="1625600">
                  <a:extLst>
                    <a:ext uri="{9D8B030D-6E8A-4147-A177-3AD203B41FA5}">
                      <a16:colId xmlns:a16="http://schemas.microsoft.com/office/drawing/2014/main" val="329470068"/>
                    </a:ext>
                  </a:extLst>
                </a:gridCol>
                <a:gridCol w="1625600">
                  <a:extLst>
                    <a:ext uri="{9D8B030D-6E8A-4147-A177-3AD203B41FA5}">
                      <a16:colId xmlns:a16="http://schemas.microsoft.com/office/drawing/2014/main" val="4137463715"/>
                    </a:ext>
                  </a:extLst>
                </a:gridCol>
              </a:tblGrid>
              <a:tr h="370840">
                <a:tc>
                  <a:txBody>
                    <a:bodyPr/>
                    <a:lstStyle/>
                    <a:p>
                      <a:endParaRPr lang="en-US" sz="4000"/>
                    </a:p>
                  </a:txBody>
                  <a:tcP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 </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 kì</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394360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US" sz="4000"/>
                        <a:t>7</a:t>
                      </a:r>
                    </a:p>
                  </a:txBody>
                  <a:tcPr/>
                </a:tc>
                <a:tc>
                  <a:txBody>
                    <a:bodyPr/>
                    <a:lstStyle/>
                    <a:p>
                      <a:r>
                        <a:rPr lang="en-US" sz="4000"/>
                        <a:t>2</a:t>
                      </a:r>
                    </a:p>
                  </a:txBody>
                  <a:tcPr/>
                </a:tc>
                <a:tc>
                  <a:txBody>
                    <a:bodyPr/>
                    <a:lstStyle/>
                    <a:p>
                      <a:r>
                        <a:rPr lang="en-US" sz="4000"/>
                        <a:t>V</a:t>
                      </a:r>
                    </a:p>
                  </a:txBody>
                  <a:tcPr/>
                </a:tc>
                <a:tc>
                  <a:txBody>
                    <a:bodyPr/>
                    <a:lstStyle/>
                    <a:p>
                      <a:r>
                        <a:rPr lang="en-US" sz="4000"/>
                        <a:t>14</a:t>
                      </a:r>
                    </a:p>
                  </a:txBody>
                  <a:tcPr/>
                </a:tc>
                <a:extLst>
                  <a:ext uri="{0D108BD9-81ED-4DB2-BD59-A6C34878D82A}">
                    <a16:rowId xmlns:a16="http://schemas.microsoft.com/office/drawing/2014/main" val="3140942277"/>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US" sz="4000"/>
                        <a:t>16</a:t>
                      </a:r>
                    </a:p>
                  </a:txBody>
                  <a:tcPr/>
                </a:tc>
                <a:tc>
                  <a:txBody>
                    <a:bodyPr/>
                    <a:lstStyle/>
                    <a:p>
                      <a:r>
                        <a:rPr lang="en-US" sz="4000"/>
                        <a:t>3</a:t>
                      </a:r>
                    </a:p>
                  </a:txBody>
                  <a:tcPr/>
                </a:tc>
                <a:tc>
                  <a:txBody>
                    <a:bodyPr/>
                    <a:lstStyle/>
                    <a:p>
                      <a:r>
                        <a:rPr lang="en-US" sz="4000"/>
                        <a:t>VI</a:t>
                      </a:r>
                    </a:p>
                  </a:txBody>
                  <a:tcPr/>
                </a:tc>
                <a:tc>
                  <a:txBody>
                    <a:bodyPr/>
                    <a:lstStyle/>
                    <a:p>
                      <a:r>
                        <a:rPr lang="en-US" sz="4000"/>
                        <a:t>32</a:t>
                      </a:r>
                    </a:p>
                  </a:txBody>
                  <a:tcPr/>
                </a:tc>
                <a:extLst>
                  <a:ext uri="{0D108BD9-81ED-4DB2-BD59-A6C34878D82A}">
                    <a16:rowId xmlns:a16="http://schemas.microsoft.com/office/drawing/2014/main" val="71547422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US" sz="4000"/>
                        <a:t>35</a:t>
                      </a:r>
                    </a:p>
                  </a:txBody>
                  <a:tcPr/>
                </a:tc>
                <a:tc>
                  <a:txBody>
                    <a:bodyPr/>
                    <a:lstStyle/>
                    <a:p>
                      <a:r>
                        <a:rPr lang="en-US" sz="4000"/>
                        <a:t>4</a:t>
                      </a:r>
                    </a:p>
                  </a:txBody>
                  <a:tcPr/>
                </a:tc>
                <a:tc>
                  <a:txBody>
                    <a:bodyPr/>
                    <a:lstStyle/>
                    <a:p>
                      <a:r>
                        <a:rPr lang="en-US" sz="4000"/>
                        <a:t>VII</a:t>
                      </a:r>
                    </a:p>
                  </a:txBody>
                  <a:tcPr/>
                </a:tc>
                <a:tc>
                  <a:txBody>
                    <a:bodyPr/>
                    <a:lstStyle/>
                    <a:p>
                      <a:r>
                        <a:rPr lang="en-US" sz="4000"/>
                        <a:t>80</a:t>
                      </a:r>
                    </a:p>
                  </a:txBody>
                  <a:tcPr/>
                </a:tc>
                <a:extLst>
                  <a:ext uri="{0D108BD9-81ED-4DB2-BD59-A6C34878D82A}">
                    <a16:rowId xmlns:a16="http://schemas.microsoft.com/office/drawing/2014/main" val="3484849190"/>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US" sz="4000"/>
                        <a:t>56</a:t>
                      </a:r>
                    </a:p>
                  </a:txBody>
                  <a:tcPr/>
                </a:tc>
                <a:tc>
                  <a:txBody>
                    <a:bodyPr/>
                    <a:lstStyle/>
                    <a:p>
                      <a:r>
                        <a:rPr lang="en-US" sz="4000"/>
                        <a:t>6</a:t>
                      </a:r>
                    </a:p>
                  </a:txBody>
                  <a:tcPr/>
                </a:tc>
                <a:tc>
                  <a:txBody>
                    <a:bodyPr/>
                    <a:lstStyle/>
                    <a:p>
                      <a:r>
                        <a:rPr lang="en-US" sz="4000"/>
                        <a:t>II</a:t>
                      </a:r>
                    </a:p>
                  </a:txBody>
                  <a:tcPr/>
                </a:tc>
                <a:tc>
                  <a:txBody>
                    <a:bodyPr/>
                    <a:lstStyle/>
                    <a:p>
                      <a:r>
                        <a:rPr lang="en-US" sz="4000"/>
                        <a:t>137</a:t>
                      </a:r>
                    </a:p>
                  </a:txBody>
                  <a:tcPr/>
                </a:tc>
                <a:extLst>
                  <a:ext uri="{0D108BD9-81ED-4DB2-BD59-A6C34878D82A}">
                    <a16:rowId xmlns:a16="http://schemas.microsoft.com/office/drawing/2014/main" val="2406803471"/>
                  </a:ext>
                </a:extLst>
              </a:tr>
              <a:tr h="370840">
                <a:tc>
                  <a:txBody>
                    <a:bodyPr/>
                    <a:lstStyle/>
                    <a:p>
                      <a:pPr algn="ctr">
                        <a:lnSpc>
                          <a:spcPct val="120000"/>
                        </a:lnSpc>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en-US" sz="4000"/>
                        <a:t>54</a:t>
                      </a:r>
                    </a:p>
                  </a:txBody>
                  <a:tcPr/>
                </a:tc>
                <a:tc>
                  <a:txBody>
                    <a:bodyPr/>
                    <a:lstStyle/>
                    <a:p>
                      <a:r>
                        <a:rPr lang="en-US" sz="4000"/>
                        <a:t>5</a:t>
                      </a:r>
                    </a:p>
                  </a:txBody>
                  <a:tcPr/>
                </a:tc>
                <a:tc>
                  <a:txBody>
                    <a:bodyPr/>
                    <a:lstStyle/>
                    <a:p>
                      <a:r>
                        <a:rPr lang="en-US" sz="4000"/>
                        <a:t>VIII</a:t>
                      </a:r>
                    </a:p>
                  </a:txBody>
                  <a:tcPr/>
                </a:tc>
                <a:tc>
                  <a:txBody>
                    <a:bodyPr/>
                    <a:lstStyle/>
                    <a:p>
                      <a:r>
                        <a:rPr lang="en-US" sz="4000"/>
                        <a:t>131</a:t>
                      </a:r>
                    </a:p>
                  </a:txBody>
                  <a:tcPr/>
                </a:tc>
                <a:extLst>
                  <a:ext uri="{0D108BD9-81ED-4DB2-BD59-A6C34878D82A}">
                    <a16:rowId xmlns:a16="http://schemas.microsoft.com/office/drawing/2014/main" val="187971943"/>
                  </a:ext>
                </a:extLst>
              </a:tr>
            </a:tbl>
          </a:graphicData>
        </a:graphic>
      </p:graphicFrame>
      <p:sp>
        <p:nvSpPr>
          <p:cNvPr id="7" name="TextBox 6">
            <a:extLst>
              <a:ext uri="{FF2B5EF4-FFF2-40B4-BE49-F238E27FC236}">
                <a16:creationId xmlns:a16="http://schemas.microsoft.com/office/drawing/2014/main" id="{E25C398A-07AC-4143-9D7B-77C6C1EAD781}"/>
              </a:ext>
            </a:extLst>
          </p:cNvPr>
          <p:cNvSpPr txBox="1"/>
          <p:nvPr/>
        </p:nvSpPr>
        <p:spPr>
          <a:xfrm>
            <a:off x="2514600" y="381000"/>
            <a:ext cx="6800850" cy="646331"/>
          </a:xfrm>
          <a:prstGeom prst="rect">
            <a:avLst/>
          </a:prstGeom>
          <a:noFill/>
        </p:spPr>
        <p:txBody>
          <a:bodyPr wrap="square" rtlCol="0">
            <a:spAutoFit/>
          </a:bodyPr>
          <a:lstStyle/>
          <a:p>
            <a:pPr algn="ctr"/>
            <a:r>
              <a:rPr lang="en-US" sz="3600" b="1">
                <a:latin typeface=".VnArial Narrow"/>
              </a:rPr>
              <a:t>Bài 2. Hoàn thành bảng sau</a:t>
            </a:r>
          </a:p>
        </p:txBody>
      </p:sp>
    </p:spTree>
    <p:extLst>
      <p:ext uri="{BB962C8B-B14F-4D97-AF65-F5344CB8AC3E}">
        <p14:creationId xmlns:p14="http://schemas.microsoft.com/office/powerpoint/2010/main" val="7334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8B1-8F35-84F4-0BEB-F795660A063E}"/>
              </a:ext>
            </a:extLst>
          </p:cNvPr>
          <p:cNvSpPr>
            <a:spLocks noGrp="1"/>
          </p:cNvSpPr>
          <p:nvPr>
            <p:ph type="title"/>
          </p:nvPr>
        </p:nvSpPr>
        <p:spPr/>
        <p:txBody>
          <a:bodyPr/>
          <a:lstStyle/>
          <a:p>
            <a:endParaRPr lang="vi-VN"/>
          </a:p>
        </p:txBody>
      </p:sp>
      <p:graphicFrame>
        <p:nvGraphicFramePr>
          <p:cNvPr id="3" name="Object 2">
            <a:extLst>
              <a:ext uri="{FF2B5EF4-FFF2-40B4-BE49-F238E27FC236}">
                <a16:creationId xmlns:a16="http://schemas.microsoft.com/office/drawing/2014/main" id="{488A7F5E-923A-2306-3CAF-050988973BEC}"/>
              </a:ext>
            </a:extLst>
          </p:cNvPr>
          <p:cNvGraphicFramePr>
            <a:graphicFrameLocks noChangeAspect="1"/>
          </p:cNvGraphicFramePr>
          <p:nvPr>
            <p:extLst>
              <p:ext uri="{D42A27DB-BD31-4B8C-83A1-F6EECF244321}">
                <p14:modId xmlns:p14="http://schemas.microsoft.com/office/powerpoint/2010/main" val="132616349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3" name="Object 2">
                        <a:extLst>
                          <a:ext uri="{FF2B5EF4-FFF2-40B4-BE49-F238E27FC236}">
                            <a16:creationId xmlns:a16="http://schemas.microsoft.com/office/drawing/2014/main" id="{64497AA3-87BA-997A-37CC-8725B68B8EBB}"/>
                          </a:ext>
                        </a:extLst>
                      </p:cNvPr>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EFDC672-F13C-8DBC-89E2-F4BCE11A2E01}"/>
              </a:ext>
            </a:extLst>
          </p:cNvPr>
          <p:cNvSpPr txBox="1"/>
          <p:nvPr/>
        </p:nvSpPr>
        <p:spPr>
          <a:xfrm>
            <a:off x="2535810" y="3697379"/>
            <a:ext cx="8974317" cy="2308324"/>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err="1">
                <a:latin typeface="UVN Cat Bien" panose="02090603050305020704" pitchFamily="18" charset="0"/>
              </a:rPr>
              <a:t>cột</a:t>
            </a:r>
            <a:r>
              <a:rPr lang="en-US" sz="4800">
                <a:latin typeface="UVN Cat Bien" panose="02090603050305020704" pitchFamily="18" charset="0"/>
              </a:rPr>
              <a:t> có cùng số e lớp ngoài cùng, </a:t>
            </a:r>
            <a:r>
              <a:rPr lang="en-US" sz="4800" dirty="0" err="1">
                <a:latin typeface="UVN Cat Bien" panose="02090603050305020704" pitchFamily="18" charset="0"/>
              </a:rPr>
              <a:t>tính</a:t>
            </a:r>
            <a:r>
              <a:rPr lang="en-US" sz="4800" dirty="0">
                <a:latin typeface="UVN Cat Bien" panose="02090603050305020704" pitchFamily="18" charset="0"/>
              </a:rPr>
              <a:t> </a:t>
            </a:r>
            <a:r>
              <a:rPr lang="en-US" sz="4800" dirty="0" err="1">
                <a:latin typeface="UVN Cat Bien" panose="02090603050305020704" pitchFamily="18" charset="0"/>
              </a:rPr>
              <a:t>chất</a:t>
            </a:r>
            <a:r>
              <a:rPr lang="en-US" sz="4800" dirty="0">
                <a:latin typeface="UVN Cat Bien" panose="02090603050305020704" pitchFamily="18" charset="0"/>
              </a:rPr>
              <a:t> </a:t>
            </a:r>
            <a:r>
              <a:rPr lang="en-US" sz="4800" dirty="0" err="1">
                <a:latin typeface="UVN Cat Bien" panose="02090603050305020704" pitchFamily="18" charset="0"/>
              </a:rPr>
              <a:t>gần</a:t>
            </a:r>
            <a:r>
              <a:rPr lang="en-US" sz="4800" dirty="0">
                <a:latin typeface="UVN Cat Bien" panose="02090603050305020704" pitchFamily="18" charset="0"/>
              </a:rPr>
              <a:t> </a:t>
            </a:r>
            <a:r>
              <a:rPr lang="en-US" sz="4800" dirty="0" err="1">
                <a:latin typeface="UVN Cat Bien" panose="02090603050305020704" pitchFamily="18" charset="0"/>
              </a:rPr>
              <a:t>giống</a:t>
            </a:r>
            <a:r>
              <a:rPr lang="en-US" sz="4800" dirty="0">
                <a:latin typeface="UVN Cat Bien" panose="02090603050305020704" pitchFamily="18" charset="0"/>
              </a:rPr>
              <a:t> </a:t>
            </a:r>
            <a:r>
              <a:rPr lang="en-US" sz="4800" dirty="0" err="1">
                <a:latin typeface="UVN Cat Bien" panose="02090603050305020704" pitchFamily="18" charset="0"/>
              </a:rPr>
              <a:t>nhau</a:t>
            </a:r>
            <a:endParaRPr lang="vi-VN" sz="4800" dirty="0"/>
          </a:p>
        </p:txBody>
      </p:sp>
    </p:spTree>
    <p:extLst>
      <p:ext uri="{BB962C8B-B14F-4D97-AF65-F5344CB8AC3E}">
        <p14:creationId xmlns:p14="http://schemas.microsoft.com/office/powerpoint/2010/main" val="428486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2185</Words>
  <Application>Microsoft Office PowerPoint</Application>
  <PresentationFormat>Widescreen</PresentationFormat>
  <Paragraphs>410</Paragraphs>
  <Slides>76</Slides>
  <Notes>3</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76</vt:i4>
      </vt:variant>
    </vt:vector>
  </HeadingPairs>
  <TitlesOfParts>
    <vt:vector size="91" baseType="lpstr">
      <vt:lpstr>.VnArial Narrow</vt:lpstr>
      <vt:lpstr>Agency FB</vt:lpstr>
      <vt:lpstr>Arial</vt:lpstr>
      <vt:lpstr>Calibri</vt:lpstr>
      <vt:lpstr>Calibri Light</vt:lpstr>
      <vt:lpstr>Times New Roman</vt:lpstr>
      <vt:lpstr>UVN Cat Bien</vt:lpstr>
      <vt:lpstr>Wingdings</vt:lpstr>
      <vt:lpstr>Default Design</vt:lpstr>
      <vt:lpstr>1_Office Theme</vt:lpstr>
      <vt:lpstr>2_Office Theme</vt:lpstr>
      <vt:lpstr>Office Theme</vt:lpstr>
      <vt:lpstr>6_Office Theme</vt:lpstr>
      <vt:lpstr>Bitmap Image</vt:lpstr>
      <vt:lpstr>Ảnh Bitmap</vt:lpstr>
      <vt:lpstr>Bài 3: SƠ LƯỢC VỀ BẢNG TUẦN HOÀN CÁC NGUYÊN TỐ HÓA HỌC</vt:lpstr>
      <vt:lpstr>I.</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PowerPoint Presentation</vt:lpstr>
      <vt:lpstr>PowerPoint Presentation</vt:lpstr>
      <vt:lpstr>PowerPoint Presentation</vt:lpstr>
      <vt:lpstr>PowerPoint Presentation</vt:lpstr>
      <vt:lpstr>Tìm hiểu thêm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BẢNG TUẦN HOÀN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2: Chu kì là  A. Tập hợp các nguyên tố mà nguyên tử của nó có cùng số electron lớp ngoài cùng.  B. Tập hợp các nguyên tố mà nguyên tử của nó cùng số lớp electron. C. Tập hợp các nguyên tố mà nguyên tử của nó có cùng số electron.  D. Tập hợp các nguyên tố mà nguyên tử của nó có cùng tính chất hóa học.  </vt:lpstr>
      <vt:lpstr>    Câu 3: Nhóm nguyên tố là   A. Tập hợp các nguyên tố mà nguyên tử của nó có cùng số electron lớp ngoài cùng.  B. Tập hợp các nguyên tố mà nguyên tử của nó có cùng số lớp electron.  C. Tập hợp các nguyên tố mà nguyên tử của nó có cùng số electron.   D. Tập hợp các nguyên tố mà nguyên tử của nó có cùng tính chất vật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oanh phạm</cp:lastModifiedBy>
  <cp:revision>85</cp:revision>
  <dcterms:created xsi:type="dcterms:W3CDTF">2022-06-20T14:43:20Z</dcterms:created>
  <dcterms:modified xsi:type="dcterms:W3CDTF">2024-10-10T01:41:52Z</dcterms:modified>
</cp:coreProperties>
</file>