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1"/>
  </p:notesMasterIdLst>
  <p:sldIdLst>
    <p:sldId id="256" r:id="rId2"/>
    <p:sldId id="257" r:id="rId3"/>
    <p:sldId id="304" r:id="rId4"/>
    <p:sldId id="258" r:id="rId5"/>
    <p:sldId id="259" r:id="rId6"/>
    <p:sldId id="305" r:id="rId7"/>
    <p:sldId id="306" r:id="rId8"/>
    <p:sldId id="307" r:id="rId9"/>
    <p:sldId id="308" r:id="rId10"/>
    <p:sldId id="309" r:id="rId11"/>
    <p:sldId id="310" r:id="rId12"/>
    <p:sldId id="333" r:id="rId13"/>
    <p:sldId id="311" r:id="rId14"/>
    <p:sldId id="313" r:id="rId15"/>
    <p:sldId id="312" r:id="rId16"/>
    <p:sldId id="314" r:id="rId17"/>
    <p:sldId id="338" r:id="rId18"/>
    <p:sldId id="315" r:id="rId19"/>
    <p:sldId id="335" r:id="rId20"/>
    <p:sldId id="316" r:id="rId21"/>
    <p:sldId id="334" r:id="rId22"/>
    <p:sldId id="317" r:id="rId23"/>
    <p:sldId id="318" r:id="rId24"/>
    <p:sldId id="336" r:id="rId25"/>
    <p:sldId id="337" r:id="rId26"/>
    <p:sldId id="319" r:id="rId27"/>
    <p:sldId id="320" r:id="rId28"/>
    <p:sldId id="321" r:id="rId29"/>
    <p:sldId id="322" r:id="rId30"/>
    <p:sldId id="323" r:id="rId31"/>
    <p:sldId id="325" r:id="rId32"/>
    <p:sldId id="324" r:id="rId33"/>
    <p:sldId id="326" r:id="rId34"/>
    <p:sldId id="327" r:id="rId35"/>
    <p:sldId id="328" r:id="rId36"/>
    <p:sldId id="329" r:id="rId37"/>
    <p:sldId id="330" r:id="rId38"/>
    <p:sldId id="331" r:id="rId39"/>
    <p:sldId id="332" r:id="rId4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FA59D-8C9B-426C-B9AB-55F988F714E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C2F24-B732-4538-8B6B-ED906D4D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6" name="Google Shape;15236;gecc7082a3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7" name="Google Shape;15237;gecc7082a3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10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9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7" name="Google Shape;9437;p20"/>
          <p:cNvSpPr/>
          <p:nvPr/>
        </p:nvSpPr>
        <p:spPr>
          <a:xfrm flipH="1">
            <a:off x="5406600" y="949675"/>
            <a:ext cx="34032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8" name="Google Shape;9438;p20"/>
          <p:cNvSpPr/>
          <p:nvPr/>
        </p:nvSpPr>
        <p:spPr>
          <a:xfrm flipH="1">
            <a:off x="334200" y="949675"/>
            <a:ext cx="50724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39" name="Google Shape;9439;p20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9440" name="Google Shape;9440;p20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0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0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0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0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0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0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0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0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0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0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0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0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0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0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0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0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0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0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0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0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0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0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0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0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0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0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0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0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0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0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0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0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0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0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0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0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0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0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0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0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0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0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0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0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0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0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0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0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0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0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0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0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0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0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0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0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0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0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0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0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0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0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0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0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0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0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0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0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0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0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0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0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0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0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0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0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0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0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0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0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0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0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0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0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0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0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0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0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0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0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0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0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0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0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0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0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0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0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0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0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0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0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0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0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0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0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0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0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0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0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0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0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0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0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0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0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0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0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0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0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0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0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0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0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0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0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0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0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0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0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0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0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0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0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0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0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0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0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0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0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0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0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0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0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0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0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0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0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0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0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0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0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0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0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0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0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0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0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0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0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0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0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0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0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0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0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0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0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0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0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0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0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0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0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0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0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0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0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0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0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0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0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0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0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0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0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0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0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0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0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0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0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0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0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0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0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0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0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0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0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0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0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0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0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0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0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0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0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0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0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0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0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0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0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0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0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0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0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0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0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0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0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0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0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0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0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0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0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0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0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0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0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0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0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0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0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0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0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0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0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0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0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0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0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0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0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0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0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0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0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0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0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0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0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0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96" name="Google Shape;9696;p20"/>
          <p:cNvSpPr txBox="1">
            <a:spLocks noGrp="1"/>
          </p:cNvSpPr>
          <p:nvPr>
            <p:ph type="subTitle" idx="1"/>
          </p:nvPr>
        </p:nvSpPr>
        <p:spPr>
          <a:xfrm>
            <a:off x="5863800" y="2245475"/>
            <a:ext cx="25602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7" name="Google Shape;9697;p20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24DACA-DCA8-4785-BCD4-2DAD775D98A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1D99DA-3335-4CCC-A76D-A8024C62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0058" y="2110085"/>
            <a:ext cx="7923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7. CÔNG THỨC HÓA HỌC. HÓA TRỊ</a:t>
            </a:r>
          </a:p>
        </p:txBody>
      </p:sp>
    </p:spTree>
    <p:extLst>
      <p:ext uri="{BB962C8B-B14F-4D97-AF65-F5344CB8AC3E}">
        <p14:creationId xmlns:p14="http://schemas.microsoft.com/office/powerpoint/2010/main" val="138023086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143"/>
            <a:ext cx="7886700" cy="216101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+ CTHH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oxygen: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baseline="-25000" dirty="0">
                <a:latin typeface="Times New Roman" pitchFamily="18" charset="0"/>
                <a:cs typeface="Times New Roman" pitchFamily="18" charset="0"/>
              </a:rPr>
            </a:br>
            <a:br>
              <a:rPr lang="en-US" baseline="-25000" dirty="0">
                <a:latin typeface="Times New Roman" pitchFamily="18" charset="0"/>
                <a:cs typeface="Times New Roman" pitchFamily="18" charset="0"/>
              </a:rPr>
            </a:br>
            <a:br>
              <a:rPr lang="en-US" baseline="-25000" dirty="0"/>
            </a:br>
            <a:br>
              <a:rPr lang="en-US" baseline="-25000" dirty="0"/>
            </a:br>
            <a:endParaRPr lang="en-US" baseline="-25000" dirty="0"/>
          </a:p>
        </p:txBody>
      </p:sp>
      <p:sp>
        <p:nvSpPr>
          <p:cNvPr id="6" name="Curved Down Arrow 5"/>
          <p:cNvSpPr/>
          <p:nvPr/>
        </p:nvSpPr>
        <p:spPr>
          <a:xfrm>
            <a:off x="4199860" y="563526"/>
            <a:ext cx="1871331" cy="5528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7786" y="1116419"/>
            <a:ext cx="3306726" cy="467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KHHH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nguyên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tố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oxygen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14530" y="1658679"/>
            <a:ext cx="893135" cy="4040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77786" y="1828800"/>
            <a:ext cx="3306726" cy="467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Chỉ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chân</a:t>
            </a: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7442" y="2449760"/>
            <a:ext cx="7549116" cy="20774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br>
              <a:rPr lang="en-US" baseline="-25000" dirty="0"/>
            </a:b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+ CTHH </a:t>
            </a:r>
            <a:r>
              <a:rPr lang="en-US" sz="3000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 carbon dioxide: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</a:t>
            </a:r>
            <a:r>
              <a:rPr lang="en-US" sz="3000" baseline="-25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en-US" sz="3000" dirty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C, O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……..</a:t>
            </a:r>
          </a:p>
          <a:p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O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:………</a:t>
            </a:r>
          </a:p>
          <a:p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16350" y="3519205"/>
            <a:ext cx="11614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98004" y="3091084"/>
            <a:ext cx="596509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KHHH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16350" y="39579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8650" y="273844"/>
            <a:ext cx="3571210" cy="4810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  <p:bldP spid="14" grpId="0" animBg="1"/>
      <p:bldP spid="17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09868" y="893444"/>
            <a:ext cx="4029739" cy="367642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Những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đơn 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nào có KHHH được coi là CTHH của chính nó?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12" name="Group 411"/>
          <p:cNvGrpSpPr/>
          <p:nvPr/>
        </p:nvGrpSpPr>
        <p:grpSpPr>
          <a:xfrm>
            <a:off x="4136249" y="1518330"/>
            <a:ext cx="1098526" cy="2020185"/>
            <a:chOff x="4136249" y="1518330"/>
            <a:chExt cx="1098526" cy="2020185"/>
          </a:xfrm>
        </p:grpSpPr>
        <p:cxnSp>
          <p:nvCxnSpPr>
            <p:cNvPr id="13" name="Straight Arrow Connector 12"/>
            <p:cNvCxnSpPr>
              <a:stCxn id="4" idx="0"/>
            </p:cNvCxnSpPr>
            <p:nvPr/>
          </p:nvCxnSpPr>
          <p:spPr>
            <a:xfrm flipV="1">
              <a:off x="4136249" y="1518330"/>
              <a:ext cx="1020554" cy="1213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0"/>
            </p:cNvCxnSpPr>
            <p:nvPr/>
          </p:nvCxnSpPr>
          <p:spPr>
            <a:xfrm flipV="1">
              <a:off x="4136249" y="2507158"/>
              <a:ext cx="1098526" cy="2245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0"/>
            </p:cNvCxnSpPr>
            <p:nvPr/>
          </p:nvCxnSpPr>
          <p:spPr>
            <a:xfrm>
              <a:off x="4136249" y="2731658"/>
              <a:ext cx="1020554" cy="8068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5241851" y="1149202"/>
            <a:ext cx="3668234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CTHH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Cu</a:t>
            </a:r>
          </a:p>
        </p:txBody>
      </p:sp>
      <p:sp>
        <p:nvSpPr>
          <p:cNvPr id="22" name="Oval 21"/>
          <p:cNvSpPr/>
          <p:nvPr/>
        </p:nvSpPr>
        <p:spPr>
          <a:xfrm>
            <a:off x="5351718" y="2238153"/>
            <a:ext cx="3792281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hiếm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Helium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CTHH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He</a:t>
            </a:r>
          </a:p>
        </p:txBody>
      </p:sp>
      <p:sp>
        <p:nvSpPr>
          <p:cNvPr id="23" name="Oval 22"/>
          <p:cNvSpPr/>
          <p:nvPr/>
        </p:nvSpPr>
        <p:spPr>
          <a:xfrm>
            <a:off x="5241851" y="3323338"/>
            <a:ext cx="3792281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phi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C, S,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158" y="132277"/>
            <a:ext cx="17716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*Đơn chất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18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Rectangle 410"/>
          <p:cNvSpPr/>
          <p:nvPr/>
        </p:nvSpPr>
        <p:spPr>
          <a:xfrm>
            <a:off x="272415" y="441960"/>
            <a:ext cx="8738857" cy="19716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ý: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phi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thêm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KHHH: O</a:t>
            </a:r>
            <a:r>
              <a:rPr lang="en-US" sz="36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H</a:t>
            </a:r>
            <a:r>
              <a:rPr lang="en-US" sz="36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Cl</a:t>
            </a:r>
            <a:r>
              <a:rPr lang="en-US" sz="36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Br</a:t>
            </a:r>
            <a:r>
              <a:rPr lang="en-US" sz="36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O</a:t>
            </a:r>
            <a:r>
              <a:rPr lang="en-US" sz="36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348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6944" y="1198378"/>
            <a:ext cx="4029739" cy="376392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CTHH của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 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được biểu diễn như thế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43325" y="2049865"/>
            <a:ext cx="1119791" cy="1690577"/>
            <a:chOff x="4143325" y="2259415"/>
            <a:chExt cx="1119791" cy="169057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143325" y="3104704"/>
              <a:ext cx="56689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Left Brace 6"/>
            <p:cNvSpPr/>
            <p:nvPr/>
          </p:nvSpPr>
          <p:spPr>
            <a:xfrm>
              <a:off x="4710223" y="2259415"/>
              <a:ext cx="552893" cy="1690577"/>
            </a:xfrm>
            <a:prstGeom prst="leftBrac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lowchart: Punched Tape 10"/>
          <p:cNvSpPr/>
          <p:nvPr/>
        </p:nvSpPr>
        <p:spPr>
          <a:xfrm>
            <a:off x="5411958" y="641970"/>
            <a:ext cx="3617742" cy="1745038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KHHH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5396466" y="2870790"/>
            <a:ext cx="3633234" cy="1648049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158" y="472439"/>
            <a:ext cx="289008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3600" b="1" dirty="0">
                <a:latin typeface="Times New Roman" pitchFamily="18" charset="0"/>
                <a:cs typeface="Times New Roman" pitchFamily="18" charset="0"/>
              </a:rPr>
              <a:t>*Hợp chất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47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830580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NaCl,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O.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7675" y="170259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, O, NACL.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308" y="358972"/>
            <a:ext cx="844814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Ví dụ CTHH của hợp chất methane là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28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, của muối 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ăn là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2532" y="2262337"/>
            <a:ext cx="4090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6319" y="1845380"/>
            <a:ext cx="486062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Kí hiệu hóa học của nguyên tố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9713" y="2640390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4, 1, 1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308" y="1470184"/>
            <a:ext cx="8172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e-DE" sz="2800" b="1">
                <a:latin typeface="Times New Roman" pitchFamily="18" charset="0"/>
                <a:cs typeface="Times New Roman" pitchFamily="18" charset="0"/>
              </a:rPr>
              <a:t>oàn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thành các từ còn thiếu: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C, H, Na, Cl là: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...................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Chỉ số chân của C bằng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:.....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Chỉ số chân của H, Na, Cl lần lượt bằng: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</a:t>
            </a:r>
          </a:p>
        </p:txBody>
      </p:sp>
    </p:spTree>
    <p:extLst>
      <p:ext uri="{BB962C8B-B14F-4D97-AF65-F5344CB8AC3E}">
        <p14:creationId xmlns:p14="http://schemas.microsoft.com/office/powerpoint/2010/main" val="32123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906" y="145710"/>
            <a:ext cx="824616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*Ý nghĩa của công thức </a:t>
            </a:r>
            <a:r>
              <a:rPr lang="de-DE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 học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biết.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0D377C-A5AB-467D-8BA2-806CF3722611}"/>
              </a:ext>
            </a:extLst>
          </p:cNvPr>
          <p:cNvSpPr txBox="1"/>
          <p:nvPr/>
        </p:nvSpPr>
        <p:spPr>
          <a:xfrm>
            <a:off x="139485" y="697430"/>
            <a:ext cx="89347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tố hóa học tạo nên chất</a:t>
            </a:r>
          </a:p>
          <a:p>
            <a:pPr marL="285750" indent="-285750">
              <a:buFontTx/>
              <a:buChar char="-"/>
            </a:pP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tử hay tỉ lệ số nguyên tử của các nguyên tố hóa học có trong phân tử </a:t>
            </a:r>
          </a:p>
          <a:p>
            <a:pPr marL="285750" indent="-285750">
              <a:buFontTx/>
              <a:buChar char="-"/>
            </a:pP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phân tử của chất.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4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658" y="254197"/>
            <a:ext cx="507061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*Ý nghĩa của công thức hóa học</a:t>
            </a:r>
            <a:endParaRPr lang="en-US" sz="2400" dirty="0"/>
          </a:p>
        </p:txBody>
      </p:sp>
      <p:sp>
        <p:nvSpPr>
          <p:cNvPr id="4" name="Oval Callout 3"/>
          <p:cNvSpPr/>
          <p:nvPr/>
        </p:nvSpPr>
        <p:spPr>
          <a:xfrm>
            <a:off x="-142874" y="1173163"/>
            <a:ext cx="2876550" cy="319881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SGK, HĐ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6p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71775" y="906780"/>
          <a:ext cx="6265544" cy="42976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1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2849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Các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chất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dụng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hóa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chất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của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mỗi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tố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Khối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lượng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tử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48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Ammonia, NH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045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Saccharose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Đường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ăn</a:t>
                      </a:r>
                      <a:r>
                        <a:rPr lang="en-US" sz="1400" dirty="0">
                          <a:effectLst/>
                        </a:rPr>
                        <a:t>), C</a:t>
                      </a:r>
                      <a:r>
                        <a:rPr lang="en-US" sz="1400" baseline="-25000" dirty="0">
                          <a:effectLst/>
                        </a:rPr>
                        <a:t>12</a:t>
                      </a:r>
                      <a:r>
                        <a:rPr lang="en-US" sz="1400" dirty="0">
                          <a:effectLst/>
                        </a:rPr>
                        <a:t>H</a:t>
                      </a:r>
                      <a:r>
                        <a:rPr lang="en-US" sz="1400" baseline="-25000" dirty="0">
                          <a:effectLst/>
                        </a:rPr>
                        <a:t>22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r>
                        <a:rPr lang="en-US" sz="1400" baseline="-250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045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Solium</a:t>
                      </a:r>
                      <a:r>
                        <a:rPr lang="en-US" sz="1400" dirty="0">
                          <a:effectLst/>
                        </a:rPr>
                        <a:t> chloride(</a:t>
                      </a:r>
                      <a:r>
                        <a:rPr lang="en-US" sz="1400" dirty="0" err="1">
                          <a:effectLst/>
                        </a:rPr>
                        <a:t>Muối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ăn</a:t>
                      </a:r>
                      <a:r>
                        <a:rPr lang="en-US" sz="1400" dirty="0">
                          <a:effectLst/>
                        </a:rPr>
                        <a:t>), </a:t>
                      </a:r>
                      <a:r>
                        <a:rPr lang="en-US" sz="1400" dirty="0" err="1">
                          <a:effectLst/>
                        </a:rPr>
                        <a:t>NaCl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48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Nước</a:t>
                      </a:r>
                      <a:r>
                        <a:rPr lang="en-US" sz="1400" dirty="0">
                          <a:effectLst/>
                        </a:rPr>
                        <a:t>, H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045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Sodium bicarbonate, NaHCO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22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802190"/>
              </p:ext>
            </p:extLst>
          </p:nvPr>
        </p:nvGraphicFramePr>
        <p:xfrm>
          <a:off x="68581" y="182880"/>
          <a:ext cx="8875393" cy="488858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3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7332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Các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hợp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chất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thông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dụng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Nguyên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tố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hóa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học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tạo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hợp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chất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Số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nguyên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tử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của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mỗi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nguyên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tố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Khối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lượng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phân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tử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93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Ammonia, NH</a:t>
                      </a:r>
                      <a:r>
                        <a:rPr lang="en-US" sz="1800" b="1" baseline="-25000" dirty="0">
                          <a:effectLst/>
                        </a:rPr>
                        <a:t>3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589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Saccharose</a:t>
                      </a:r>
                      <a:r>
                        <a:rPr lang="en-US" sz="1800" b="1" dirty="0">
                          <a:effectLst/>
                        </a:rPr>
                        <a:t>(</a:t>
                      </a:r>
                      <a:r>
                        <a:rPr lang="en-US" sz="1800" b="1" dirty="0" err="1">
                          <a:effectLst/>
                        </a:rPr>
                        <a:t>Đường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ăn</a:t>
                      </a:r>
                      <a:r>
                        <a:rPr lang="en-US" sz="1800" b="1" dirty="0">
                          <a:effectLst/>
                        </a:rPr>
                        <a:t>), C</a:t>
                      </a:r>
                      <a:r>
                        <a:rPr lang="en-US" sz="1800" b="1" baseline="-25000" dirty="0">
                          <a:effectLst/>
                        </a:rPr>
                        <a:t>12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</a:rPr>
                        <a:t>22</a:t>
                      </a:r>
                      <a:r>
                        <a:rPr lang="en-US" sz="1800" b="1" dirty="0">
                          <a:effectLst/>
                        </a:rPr>
                        <a:t>O</a:t>
                      </a:r>
                      <a:r>
                        <a:rPr lang="en-US" sz="1800" b="1" baseline="-25000" dirty="0">
                          <a:effectLst/>
                        </a:rPr>
                        <a:t>11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785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Solium</a:t>
                      </a:r>
                      <a:r>
                        <a:rPr lang="en-US" sz="1800" b="1" dirty="0">
                          <a:effectLst/>
                        </a:rPr>
                        <a:t> chloride(</a:t>
                      </a:r>
                      <a:r>
                        <a:rPr lang="en-US" sz="1800" b="1" dirty="0" err="1">
                          <a:effectLst/>
                        </a:rPr>
                        <a:t>Muối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ăn</a:t>
                      </a:r>
                      <a:r>
                        <a:rPr lang="en-US" sz="1800" b="1" dirty="0">
                          <a:effectLst/>
                        </a:rPr>
                        <a:t>), </a:t>
                      </a:r>
                      <a:r>
                        <a:rPr lang="en-US" sz="1800" b="1" dirty="0" err="1">
                          <a:effectLst/>
                        </a:rPr>
                        <a:t>NaCl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158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Nước</a:t>
                      </a:r>
                      <a:r>
                        <a:rPr lang="en-US" sz="1800" b="1" dirty="0">
                          <a:effectLst/>
                        </a:rPr>
                        <a:t>, H</a:t>
                      </a:r>
                      <a:r>
                        <a:rPr lang="en-US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O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332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Sodium bicarbonate, NaHCO</a:t>
                      </a:r>
                      <a:r>
                        <a:rPr lang="en-US" sz="1800" b="1" baseline="-25000" dirty="0">
                          <a:effectLst/>
                        </a:rPr>
                        <a:t>3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338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1" y="182880"/>
          <a:ext cx="8875393" cy="488858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3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7332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Các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hợp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chất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thông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dụng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Nguyên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tố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hóa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học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tạo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hợp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chất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Số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nguyên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tử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của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mỗi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nguyên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tố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Khối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lượng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phân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tử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93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Ammonia, NH</a:t>
                      </a:r>
                      <a:r>
                        <a:rPr lang="en-US" sz="1800" b="1" baseline="-25000" dirty="0">
                          <a:effectLst/>
                        </a:rPr>
                        <a:t>3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N, H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1N, 3H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17 amu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589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Saccharose</a:t>
                      </a:r>
                      <a:r>
                        <a:rPr lang="en-US" sz="1800" b="1" dirty="0">
                          <a:effectLst/>
                        </a:rPr>
                        <a:t>(</a:t>
                      </a:r>
                      <a:r>
                        <a:rPr lang="en-US" sz="1800" b="1" dirty="0" err="1">
                          <a:effectLst/>
                        </a:rPr>
                        <a:t>Đường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ăn</a:t>
                      </a:r>
                      <a:r>
                        <a:rPr lang="en-US" sz="1800" b="1" dirty="0">
                          <a:effectLst/>
                        </a:rPr>
                        <a:t>), C</a:t>
                      </a:r>
                      <a:r>
                        <a:rPr lang="en-US" sz="1800" b="1" baseline="-25000" dirty="0">
                          <a:effectLst/>
                        </a:rPr>
                        <a:t>12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</a:rPr>
                        <a:t>22</a:t>
                      </a:r>
                      <a:r>
                        <a:rPr lang="en-US" sz="1800" b="1" dirty="0">
                          <a:effectLst/>
                        </a:rPr>
                        <a:t>O</a:t>
                      </a:r>
                      <a:r>
                        <a:rPr lang="en-US" sz="1800" b="1" baseline="-25000" dirty="0">
                          <a:effectLst/>
                        </a:rPr>
                        <a:t>11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C,H,O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12C, 22H, 11O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342 amu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785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Solium</a:t>
                      </a:r>
                      <a:r>
                        <a:rPr lang="en-US" sz="1800" b="1" dirty="0">
                          <a:effectLst/>
                        </a:rPr>
                        <a:t> chloride(</a:t>
                      </a:r>
                      <a:r>
                        <a:rPr lang="en-US" sz="1800" b="1" dirty="0" err="1">
                          <a:effectLst/>
                        </a:rPr>
                        <a:t>Muối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ăn</a:t>
                      </a:r>
                      <a:r>
                        <a:rPr lang="en-US" sz="1800" b="1" dirty="0">
                          <a:effectLst/>
                        </a:rPr>
                        <a:t>), </a:t>
                      </a:r>
                      <a:r>
                        <a:rPr lang="en-US" sz="1800" b="1" dirty="0" err="1">
                          <a:effectLst/>
                        </a:rPr>
                        <a:t>NaCl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Na, Cl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1Na, 1Cl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58,5 </a:t>
                      </a:r>
                      <a:r>
                        <a:rPr lang="en-US" sz="1800" b="1" dirty="0" err="1">
                          <a:effectLst/>
                        </a:rPr>
                        <a:t>amu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158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Nước</a:t>
                      </a:r>
                      <a:r>
                        <a:rPr lang="en-US" sz="1800" b="1" dirty="0">
                          <a:effectLst/>
                        </a:rPr>
                        <a:t>, H</a:t>
                      </a:r>
                      <a:r>
                        <a:rPr lang="en-US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O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H, O</a:t>
                      </a:r>
                      <a:endParaRPr lang="en-US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2H, 1O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18 </a:t>
                      </a:r>
                      <a:r>
                        <a:rPr lang="en-US" sz="1800" b="1" dirty="0" err="1">
                          <a:effectLst/>
                        </a:rPr>
                        <a:t>amu</a:t>
                      </a:r>
                      <a:endParaRPr lang="en-US" sz="1600" b="1" dirty="0">
                        <a:effectLst/>
                      </a:endParaRPr>
                    </a:p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332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Sodium bicarbonate, NaHCO</a:t>
                      </a:r>
                      <a:r>
                        <a:rPr lang="en-US" sz="1800" b="1" baseline="-25000" dirty="0">
                          <a:effectLst/>
                        </a:rPr>
                        <a:t>3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Na, H, C, O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1Na, 1H, 1C, 3O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84 </a:t>
                      </a:r>
                      <a:r>
                        <a:rPr lang="en-US" sz="1800" b="1" dirty="0" err="1">
                          <a:effectLst/>
                        </a:rPr>
                        <a:t>amu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48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596AB-1FA3-44C2-85AB-CBED3141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CHÀO MỪNG CÁC EM HỌC SINH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>
                <a:solidFill>
                  <a:schemeClr val="accent2"/>
                </a:solidFill>
              </a:rPr>
              <a:t>HÓA HỌC</a:t>
            </a:r>
            <a:endParaRPr lang="en-US" sz="98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9" y="688124"/>
            <a:ext cx="1905266" cy="1619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0612" y="499730"/>
            <a:ext cx="4231760" cy="82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(O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34586" y="765544"/>
            <a:ext cx="1286539" cy="86123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34586" y="1626781"/>
            <a:ext cx="1286539" cy="24454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9479" y="2569535"/>
            <a:ext cx="3519377" cy="5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80613" y="1626782"/>
            <a:ext cx="3519377" cy="850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(I)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9478" y="3902149"/>
            <a:ext cx="8332382" cy="5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2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882" y="111322"/>
            <a:ext cx="858793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3375" y="1314450"/>
            <a:ext cx="4210050" cy="34099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SGK/41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39, 14, 63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K, N, 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933950" y="1314450"/>
            <a:ext cx="4210050" cy="34099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Bước 1. Tính khối lượng phân tử hợp chất.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Bước 2. Tính phần trăm khối lượng các nguyên tố trong hợp chất.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43425" y="2724150"/>
            <a:ext cx="400050" cy="29527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882" y="111322"/>
            <a:ext cx="858793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3375" y="1314450"/>
            <a:ext cx="4210050" cy="34099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SGK/41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39, 14, 63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K, N, 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981575" y="1200150"/>
            <a:ext cx="4210050" cy="34099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8p: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Cu, S, 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Copper sulfate CuSO</a:t>
            </a:r>
            <a:r>
              <a:rPr lang="de-DE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43425" y="2724150"/>
            <a:ext cx="400050" cy="29527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26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49" y="269855"/>
            <a:ext cx="8773010" cy="40318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1. Tính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64.1 + 32.1 + 16.4 = 160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- Bước 2.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%Cu = ((64.1) : 160).100%= 40%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%S = ((32.1) : 160).100%= 20%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%O = 100% - %Cu - % S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= 100% - 40%- 20%= 40%)</a:t>
            </a:r>
          </a:p>
        </p:txBody>
      </p:sp>
    </p:spTree>
    <p:extLst>
      <p:ext uri="{BB962C8B-B14F-4D97-AF65-F5344CB8AC3E}">
        <p14:creationId xmlns:p14="http://schemas.microsoft.com/office/powerpoint/2010/main" val="1980823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0999" y="69742"/>
            <a:ext cx="6283271" cy="96848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C20B8-F291-4234-BACC-6F01E75D842F}"/>
              </a:ext>
            </a:extLst>
          </p:cNvPr>
          <p:cNvSpPr txBox="1"/>
          <p:nvPr/>
        </p:nvSpPr>
        <p:spPr>
          <a:xfrm>
            <a:off x="798163" y="1518834"/>
            <a:ext cx="7826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 trị là con số biểu thị khả năng liên kết của nguyên tử nguyên tố này với nguyên tử nguyên tố khác.</a:t>
            </a:r>
            <a:endParaRPr lang="en-US" sz="3600" b="1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43067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A8E09-D2C1-4F3D-B076-2944DF209B7F}"/>
              </a:ext>
            </a:extLst>
          </p:cNvPr>
          <p:cNvSpPr txBox="1"/>
          <p:nvPr/>
        </p:nvSpPr>
        <p:spPr>
          <a:xfrm>
            <a:off x="261257" y="699247"/>
            <a:ext cx="8729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chất cộng hóa trị, hóa trị của nguyên tố được xác định bằng số cặp e dùng chung của nguyên tử nguyên tố đó với nguyên tử khác. </a:t>
            </a:r>
          </a:p>
        </p:txBody>
      </p:sp>
    </p:spTree>
    <p:extLst>
      <p:ext uri="{BB962C8B-B14F-4D97-AF65-F5344CB8AC3E}">
        <p14:creationId xmlns:p14="http://schemas.microsoft.com/office/powerpoint/2010/main" val="4063392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1" name="Google Shape;15241;p54"/>
          <p:cNvGrpSpPr/>
          <p:nvPr/>
        </p:nvGrpSpPr>
        <p:grpSpPr>
          <a:xfrm>
            <a:off x="-18359" y="360036"/>
            <a:ext cx="470274" cy="548630"/>
            <a:chOff x="9873" y="1240062"/>
            <a:chExt cx="545434" cy="640998"/>
          </a:xfrm>
        </p:grpSpPr>
        <p:cxnSp>
          <p:nvCxnSpPr>
            <p:cNvPr id="15242" name="Google Shape;15242;p54"/>
            <p:cNvCxnSpPr>
              <a:stCxn id="15243" idx="6"/>
              <a:endCxn id="15244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245" name="Google Shape;15245;p54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5246" name="Google Shape;15246;p54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7" name="Google Shape;15247;p54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48" name="Google Shape;15248;p54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5244" name="Google Shape;15244;p54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9" name="Google Shape;15249;p54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0" name="Google Shape;15250;p54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5243" name="Google Shape;15243;p54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1" name="Google Shape;15251;p54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252" name="Google Shape;15252;p54"/>
            <p:cNvCxnSpPr>
              <a:stCxn id="15246" idx="3"/>
              <a:endCxn id="15243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Rectangle 19"/>
          <p:cNvSpPr/>
          <p:nvPr/>
        </p:nvSpPr>
        <p:spPr>
          <a:xfrm>
            <a:off x="383992" y="3238816"/>
            <a:ext cx="748746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6.6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mô tả sự hình thành liên kết cộng hoá trị trong phân tử nước.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3" descr="Clip nghệ thuật dấu chấm Hỏi Western Véc tơ đồ Hoạ - png tải về - Miễn phí  trong suốt Hành Vi Con Người png Tải v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5" descr="Clip nghệ thuật dấu chấm Hỏi Western Véc tơ đồ Hoạ - png tải về - Miễn phí  trong suốt Hành Vi Con Người png Tải về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3" y="1048319"/>
            <a:ext cx="7761787" cy="2266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95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5" y="261646"/>
            <a:ext cx="7939620" cy="359970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52400" y="3657600"/>
            <a:ext cx="9105900" cy="148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Chlorine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H)</a:t>
            </a:r>
          </a:p>
        </p:txBody>
      </p:sp>
    </p:spTree>
    <p:extLst>
      <p:ext uri="{BB962C8B-B14F-4D97-AF65-F5344CB8AC3E}">
        <p14:creationId xmlns:p14="http://schemas.microsoft.com/office/powerpoint/2010/main" val="5570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85751"/>
            <a:ext cx="3067050" cy="4095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2505205"/>
            <a:ext cx="8496300" cy="1809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 nguyên tố này bằng tích chỉ số và hóa trị của nguyên tố kia (H/c 2 nguyên tố)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09494"/>
            <a:ext cx="8345065" cy="1867161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95324" y="4114800"/>
            <a:ext cx="7248525" cy="10287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9975" y="3886200"/>
            <a:ext cx="514350" cy="4097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4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101" y="381594"/>
            <a:ext cx="8906605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0" y="1304794"/>
            <a:ext cx="3853075" cy="1867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933" y="3484662"/>
            <a:ext cx="8025891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A;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x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A; 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4156039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40" y="684312"/>
            <a:ext cx="8765413" cy="95410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79317" y="1863924"/>
            <a:ext cx="88638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P, S, N, 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970978" y="2918847"/>
            <a:ext cx="923651" cy="661690"/>
            <a:chOff x="2386950" y="2365117"/>
            <a:chExt cx="923651" cy="661690"/>
          </a:xfrm>
        </p:grpSpPr>
        <p:sp>
          <p:nvSpPr>
            <p:cNvPr id="6" name="Rectangle 5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86950" y="2503587"/>
              <a:ext cx="92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3603" y="2912090"/>
            <a:ext cx="784189" cy="661690"/>
            <a:chOff x="2386950" y="2365117"/>
            <a:chExt cx="784189" cy="661690"/>
          </a:xfrm>
        </p:grpSpPr>
        <p:sp>
          <p:nvSpPr>
            <p:cNvPr id="11" name="Rectangle 10"/>
            <p:cNvSpPr/>
            <p:nvPr/>
          </p:nvSpPr>
          <p:spPr>
            <a:xfrm>
              <a:off x="2841996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86950" y="2503587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06271" y="2855059"/>
            <a:ext cx="904601" cy="661690"/>
            <a:chOff x="2386950" y="2365117"/>
            <a:chExt cx="904601" cy="661690"/>
          </a:xfrm>
        </p:grpSpPr>
        <p:sp>
          <p:nvSpPr>
            <p:cNvPr id="15" name="Rectangle 14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86950" y="2503587"/>
              <a:ext cx="843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NO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16021" y="2892862"/>
            <a:ext cx="904601" cy="661690"/>
            <a:chOff x="2386950" y="2365117"/>
            <a:chExt cx="904601" cy="661690"/>
          </a:xfrm>
        </p:grpSpPr>
        <p:sp>
          <p:nvSpPr>
            <p:cNvPr id="19" name="Rectangle 18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6950" y="2503587"/>
              <a:ext cx="843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171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CHƠI TRÒ CHƠI: NHÌN HÌNH ĐOÁN CHẤT</a:t>
            </a:r>
          </a:p>
        </p:txBody>
      </p:sp>
    </p:spTree>
    <p:extLst>
      <p:ext uri="{BB962C8B-B14F-4D97-AF65-F5344CB8AC3E}">
        <p14:creationId xmlns:p14="http://schemas.microsoft.com/office/powerpoint/2010/main" val="226704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047" y="184417"/>
            <a:ext cx="8531171" cy="44534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2.a = 5.II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V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67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75" y="290840"/>
            <a:ext cx="8248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CTHH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KO, K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K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I, 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II)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824" y="1675835"/>
            <a:ext cx="7934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- Công thức KO có: 1.I khác 1.II=&gt; Công thức KO không thỏa mãn quy tắc hóa trị.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- Công thức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 có: 2.I= 1.II=&gt; Công thức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 thỏa mãn quy tắc hóa trị.</a:t>
            </a:r>
          </a:p>
          <a:p>
            <a:pPr algn="just"/>
            <a:r>
              <a:rPr lang="de-DE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Vậy công thức hóa </a:t>
            </a:r>
            <a:r>
              <a:rPr lang="de-DE" sz="2800" b="1">
                <a:latin typeface="Times New Roman" pitchFamily="18" charset="0"/>
                <a:cs typeface="Times New Roman" pitchFamily="18" charset="0"/>
              </a:rPr>
              <a:t>học đúng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là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98768"/>
            <a:ext cx="8505825" cy="48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01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8" y="586255"/>
            <a:ext cx="7363853" cy="30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4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74" y="194660"/>
            <a:ext cx="8734426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Lập công thức hóa học của hợp chất.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Lập công thức hóa học của hợp chất khi biết hóa trị.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7741" y="1438275"/>
            <a:ext cx="7620000" cy="6191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7740" y="2381250"/>
            <a:ext cx="7620000" cy="6191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7740" y="3305175"/>
            <a:ext cx="7620000" cy="6191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x: y 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739" y="4257675"/>
            <a:ext cx="7620000" cy="6191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798012" y="2057400"/>
            <a:ext cx="398974" cy="3238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/>
          </a:p>
        </p:txBody>
      </p:sp>
      <p:sp>
        <p:nvSpPr>
          <p:cNvPr id="13" name="Down Arrow 12"/>
          <p:cNvSpPr/>
          <p:nvPr/>
        </p:nvSpPr>
        <p:spPr>
          <a:xfrm>
            <a:off x="4798011" y="3000375"/>
            <a:ext cx="398973" cy="3238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/>
          </a:p>
        </p:txBody>
      </p:sp>
      <p:sp>
        <p:nvSpPr>
          <p:cNvPr id="14" name="Down Arrow 13"/>
          <p:cNvSpPr/>
          <p:nvPr/>
        </p:nvSpPr>
        <p:spPr>
          <a:xfrm>
            <a:off x="4765773" y="3933825"/>
            <a:ext cx="438431" cy="3238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721481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205085"/>
            <a:ext cx="85820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Lập công thức hóa học của các chất được tạo nên bởi: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1. Al(III) và O(II)  - Nhóm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2. Fe(III) và Cl(I) - Nhóm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3. K(I) và nhóm SO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(II) - Nhóm 3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5974" y="737354"/>
            <a:ext cx="2707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Đáp án:</a:t>
            </a:r>
          </a:p>
          <a:p>
            <a:pPr marL="514350" indent="-514350">
              <a:buAutoNum type="arabicPeriod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996" y="2594456"/>
            <a:ext cx="8749499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latin typeface="Times New Roman" pitchFamily="18" charset="0"/>
                <a:cs typeface="Times New Roman" pitchFamily="18" charset="0"/>
              </a:rPr>
              <a:t>Cách viết nhanh CTHH khi biết hóa trị (Quy tắc chéo): Hóa trị rút gọn nguyên tố này là chỉ số của nguyên tố kia, hóa trị rút gọn nguyên tố kia là chỉ số nguyên tố này.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099" y="303312"/>
            <a:ext cx="8834470" cy="95410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Lập công thức hóa học của hợp chất theo phần trăm </a:t>
            </a:r>
          </a:p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 tố.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5674B-693D-426B-9EC8-866A85E34C7E}"/>
              </a:ext>
            </a:extLst>
          </p:cNvPr>
          <p:cNvSpPr txBox="1"/>
          <p:nvPr/>
        </p:nvSpPr>
        <p:spPr>
          <a:xfrm>
            <a:off x="243840" y="1630680"/>
            <a:ext cx="8900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CTHH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y.</a:t>
            </a:r>
          </a:p>
        </p:txBody>
      </p:sp>
    </p:spTree>
    <p:extLst>
      <p:ext uri="{BB962C8B-B14F-4D97-AF65-F5344CB8AC3E}">
        <p14:creationId xmlns:p14="http://schemas.microsoft.com/office/powerpoint/2010/main" val="1569484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74320"/>
            <a:ext cx="8096250" cy="41148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" y="786892"/>
            <a:ext cx="8191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Lập nhanh CTHH của hợp chất tạo bởi: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 Nguyên tố hóa học là Mg hóa trị II, O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Nguyên tố hóa học là Fe hóa trị III, O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Nguyên tố hóa học là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hóa trị I,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FeCl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I, 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II.</a:t>
            </a:r>
          </a:p>
        </p:txBody>
      </p:sp>
    </p:spTree>
    <p:extLst>
      <p:ext uri="{BB962C8B-B14F-4D97-AF65-F5344CB8AC3E}">
        <p14:creationId xmlns:p14="http://schemas.microsoft.com/office/powerpoint/2010/main" val="2992207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759716"/>
            <a:ext cx="7658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a. MgO;             b. Fe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c. H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de-DE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90192"/>
              </p:ext>
            </p:extLst>
          </p:nvPr>
        </p:nvGraphicFramePr>
        <p:xfrm>
          <a:off x="628650" y="1452213"/>
          <a:ext cx="82677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625">
                <a:tc>
                  <a:txBody>
                    <a:bodyPr/>
                    <a:lstStyle/>
                    <a:p>
                      <a:r>
                        <a:rPr lang="de-DE" sz="2800" b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 Trong công thức Fe</a:t>
                      </a:r>
                      <a:r>
                        <a:rPr lang="de-DE" sz="2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e-DE" sz="28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Theo quy tắc hóa trị ta có: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Hóa trị Fe.2= 3.II= VI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Hóa trị Fe= VI:2= III.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Vậy Fe có hóa trị III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- Trong công thức FeCl</a:t>
                      </a:r>
                      <a:r>
                        <a:rPr lang="de-DE" sz="2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Theo quy tắc hóa trị ta có: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Hóa trị Fe.1= 2.I= II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Hóa trị Fe= II: 1= II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Vậy Fe có hóa </a:t>
                      </a:r>
                      <a:r>
                        <a:rPr lang="de-DE" sz="2800">
                          <a:latin typeface="Times New Roman" pitchFamily="18" charset="0"/>
                          <a:cs typeface="Times New Roman" pitchFamily="18" charset="0"/>
                        </a:rPr>
                        <a:t>trị II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01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1985"/>
            <a:ext cx="88239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%N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 algn="just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- Học thuộc tên nguyên tố, hóa </a:t>
            </a:r>
            <a:r>
              <a:rPr lang="de-DE" sz="2800">
                <a:latin typeface="Times New Roman" pitchFamily="18" charset="0"/>
                <a:cs typeface="Times New Roman" pitchFamily="18" charset="0"/>
              </a:rPr>
              <a:t>trị nguyên tố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bảng 7.2, hóa trị nhóm nguyên tố 7.3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- Lập CTHH  của hợp chất khi biết hóa trị của nguyên tố hoặc biết phần trăm khối lượng nguyên tố.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- Vận dụng kiến thức vào thực tế khi đọc số liệu trên các bao bì.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04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0F4F65-A7ED-40F1-A030-A9D5BC5C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2" y="98039"/>
            <a:ext cx="8850209" cy="4675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3023" y="4242391"/>
            <a:ext cx="2073349" cy="531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53023" y="4242391"/>
            <a:ext cx="2073349" cy="531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312091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7B0B66-7A4C-4D7C-BFD4-64BF992E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142508"/>
            <a:ext cx="8155172" cy="404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4726" y="4190758"/>
            <a:ext cx="3519377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6" y="0"/>
            <a:ext cx="8885426" cy="43699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4725" y="4286451"/>
            <a:ext cx="3519377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Carbon dioxide</a:t>
            </a:r>
          </a:p>
        </p:txBody>
      </p:sp>
    </p:spTree>
    <p:extLst>
      <p:ext uri="{BB962C8B-B14F-4D97-AF65-F5344CB8AC3E}">
        <p14:creationId xmlns:p14="http://schemas.microsoft.com/office/powerpoint/2010/main" val="39907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849525" y="457200"/>
            <a:ext cx="3327991" cy="32216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carbon dioxide,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092" y="457200"/>
            <a:ext cx="2601433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516" y="506814"/>
            <a:ext cx="2601433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5297" y="1539947"/>
            <a:ext cx="1605516" cy="680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5297" y="2560672"/>
            <a:ext cx="1605516" cy="680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Oxygen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75474" y="1880189"/>
            <a:ext cx="1851838" cy="1020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Carbon dioxide</a:t>
            </a:r>
          </a:p>
        </p:txBody>
      </p:sp>
    </p:spTree>
    <p:extLst>
      <p:ext uri="{BB962C8B-B14F-4D97-AF65-F5344CB8AC3E}">
        <p14:creationId xmlns:p14="http://schemas.microsoft.com/office/powerpoint/2010/main" val="41802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829340" y="329609"/>
            <a:ext cx="7262038" cy="289205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981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6944" y="792480"/>
            <a:ext cx="4029739" cy="37571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Công thức hóa học của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 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được biểu diễn như thế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43325" y="2259415"/>
            <a:ext cx="1119791" cy="1690577"/>
            <a:chOff x="4143325" y="2259415"/>
            <a:chExt cx="1119791" cy="1690577"/>
          </a:xfrm>
        </p:grpSpPr>
        <p:cxnSp>
          <p:nvCxnSpPr>
            <p:cNvPr id="5" name="Straight Arrow Connector 4"/>
            <p:cNvCxnSpPr>
              <a:cxnSpLocks/>
              <a:stCxn id="3" idx="0"/>
            </p:cNvCxnSpPr>
            <p:nvPr/>
          </p:nvCxnSpPr>
          <p:spPr>
            <a:xfrm>
              <a:off x="4143325" y="2671053"/>
              <a:ext cx="566898" cy="4431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Left Brace 5"/>
            <p:cNvSpPr/>
            <p:nvPr/>
          </p:nvSpPr>
          <p:spPr>
            <a:xfrm>
              <a:off x="4710223" y="2259415"/>
              <a:ext cx="552893" cy="1690577"/>
            </a:xfrm>
            <a:prstGeom prst="leftBrac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lowchart: Punched Tape 6"/>
          <p:cNvSpPr/>
          <p:nvPr/>
        </p:nvSpPr>
        <p:spPr>
          <a:xfrm>
            <a:off x="5497019" y="1531088"/>
            <a:ext cx="2721935" cy="1398179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KHHH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5263116" y="3221131"/>
            <a:ext cx="2721935" cy="1648049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KHHH)</a:t>
            </a:r>
          </a:p>
        </p:txBody>
      </p:sp>
    </p:spTree>
    <p:extLst>
      <p:ext uri="{BB962C8B-B14F-4D97-AF65-F5344CB8AC3E}">
        <p14:creationId xmlns:p14="http://schemas.microsoft.com/office/powerpoint/2010/main" val="611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708</TotalTime>
  <Words>1924</Words>
  <Application>Microsoft Office PowerPoint</Application>
  <PresentationFormat>On-screen Show (16:9)</PresentationFormat>
  <Paragraphs>224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Angles</vt:lpstr>
      <vt:lpstr>PowerPoint Presentation</vt:lpstr>
      <vt:lpstr>CHÀO MỪNG CÁC EM HỌC SINH  HÓA HỌC</vt:lpstr>
      <vt:lpstr>CHƠI TRÒ CHƠI: NHÌN HÌNH ĐOÁN CHẤT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Công thức hóa học</vt:lpstr>
      <vt:lpstr>  Ví dụ: + CTHH của oxygen: O2    </vt:lpstr>
      <vt:lpstr>PowerPoint Presentation</vt:lpstr>
      <vt:lpstr>PowerPoint Presentation</vt:lpstr>
      <vt:lpstr>PowerPoint Presentation</vt:lpstr>
      <vt:lpstr>Ví dụ: Tìm những CTHH viết sai: NaCl, O2, S2,O3, C2, 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theo nhóm </vt:lpstr>
      <vt:lpstr>Đáp án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oanh phạm</cp:lastModifiedBy>
  <cp:revision>222</cp:revision>
  <dcterms:created xsi:type="dcterms:W3CDTF">2021-09-18T19:41:49Z</dcterms:created>
  <dcterms:modified xsi:type="dcterms:W3CDTF">2024-11-08T03:30:35Z</dcterms:modified>
</cp:coreProperties>
</file>