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59" r:id="rId4"/>
    <p:sldId id="260" r:id="rId5"/>
    <p:sldId id="261" r:id="rId6"/>
    <p:sldId id="264" r:id="rId7"/>
    <p:sldId id="263" r:id="rId8"/>
    <p:sldId id="291" r:id="rId9"/>
    <p:sldId id="265" r:id="rId10"/>
    <p:sldId id="284" r:id="rId11"/>
    <p:sldId id="281" r:id="rId12"/>
    <p:sldId id="262" r:id="rId13"/>
    <p:sldId id="283" r:id="rId14"/>
    <p:sldId id="282" r:id="rId15"/>
    <p:sldId id="286" r:id="rId16"/>
    <p:sldId id="266" r:id="rId17"/>
    <p:sldId id="267" r:id="rId18"/>
    <p:sldId id="287" r:id="rId19"/>
    <p:sldId id="268" r:id="rId20"/>
    <p:sldId id="269" r:id="rId21"/>
    <p:sldId id="270" r:id="rId22"/>
    <p:sldId id="275" r:id="rId23"/>
    <p:sldId id="277" r:id="rId24"/>
    <p:sldId id="288" r:id="rId25"/>
    <p:sldId id="272" r:id="rId26"/>
    <p:sldId id="273" r:id="rId27"/>
    <p:sldId id="274" r:id="rId28"/>
    <p:sldId id="289" r:id="rId29"/>
    <p:sldId id="280" r:id="rId30"/>
    <p:sldId id="279"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06D7B-8C34-46E2-8454-9F5E8DB44A20}" type="datetimeFigureOut">
              <a:rPr lang="en-US" smtClean="0"/>
              <a:t>10/13/2024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551E-B9DA-4CB1-BF44-D1EA95271EA9}" type="slidenum">
              <a:rPr lang="en-US" smtClean="0"/>
              <a:t>‹#›</a:t>
            </a:fld>
            <a:endParaRPr lang="en-US"/>
          </a:p>
        </p:txBody>
      </p:sp>
    </p:spTree>
    <p:extLst>
      <p:ext uri="{BB962C8B-B14F-4D97-AF65-F5344CB8AC3E}">
        <p14:creationId xmlns:p14="http://schemas.microsoft.com/office/powerpoint/2010/main" val="321801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6610A-5807-47E9-85B6-F6FE36DCC417}" type="slidenum">
              <a:rPr lang="en-US" smtClean="0"/>
              <a:pPr/>
              <a:t>23</a:t>
            </a:fld>
            <a:endParaRPr lang="en-US"/>
          </a:p>
        </p:txBody>
      </p:sp>
    </p:spTree>
    <p:extLst>
      <p:ext uri="{BB962C8B-B14F-4D97-AF65-F5344CB8AC3E}">
        <p14:creationId xmlns:p14="http://schemas.microsoft.com/office/powerpoint/2010/main" val="200474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6610A-5807-47E9-85B6-F6FE36DCC417}" type="slidenum">
              <a:rPr lang="en-US" smtClean="0"/>
              <a:pPr/>
              <a:t>24</a:t>
            </a:fld>
            <a:endParaRPr lang="en-US"/>
          </a:p>
        </p:txBody>
      </p:sp>
    </p:spTree>
    <p:extLst>
      <p:ext uri="{BB962C8B-B14F-4D97-AF65-F5344CB8AC3E}">
        <p14:creationId xmlns:p14="http://schemas.microsoft.com/office/powerpoint/2010/main" val="306806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30369D-7B04-4030-B75C-043B342868ED}" type="slidenum">
              <a:rPr lang="en-US" smtClean="0"/>
              <a:pPr fontAlgn="base">
                <a:spcBef>
                  <a:spcPct val="0"/>
                </a:spcBef>
                <a:spcAft>
                  <a:spcPct val="0"/>
                </a:spcAft>
                <a:defRPr/>
              </a:pPr>
              <a:t>30</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a:latin typeface="Calibri" pitchFamily="34" charset="0"/>
            </a:endParaRPr>
          </a:p>
        </p:txBody>
      </p:sp>
    </p:spTree>
    <p:extLst>
      <p:ext uri="{BB962C8B-B14F-4D97-AF65-F5344CB8AC3E}">
        <p14:creationId xmlns:p14="http://schemas.microsoft.com/office/powerpoint/2010/main" val="220458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9124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87101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667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87031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27780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6863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45501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774645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2570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420801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0295E5-85A8-41C3-8A3B-9CBAC72B7021}" type="datetimeFigureOut">
              <a:rPr lang="en-US" smtClean="0"/>
              <a:pPr/>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295E5-85A8-41C3-8A3B-9CBAC72B7021}" type="datetimeFigureOut">
              <a:rPr lang="en-US" smtClean="0"/>
              <a:pPr/>
              <a:t>10/13/2024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AE6B3-9067-4755-9A92-E766FB54C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6" r:id="rId2"/>
    <p:sldLayoutId id="2147483684" r:id="rId3"/>
    <p:sldLayoutId id="2147483674" r:id="rId4"/>
    <p:sldLayoutId id="2147483693" r:id="rId5"/>
    <p:sldLayoutId id="2147483675" r:id="rId6"/>
    <p:sldLayoutId id="2147483676" r:id="rId7"/>
    <p:sldLayoutId id="2147483677" r:id="rId8"/>
    <p:sldLayoutId id="2147483678" r:id="rId9"/>
    <p:sldLayoutId id="2147483679" r:id="rId10"/>
    <p:sldLayoutId id="2147483692" r:id="rId11"/>
    <p:sldLayoutId id="2147483691" r:id="rId12"/>
    <p:sldLayoutId id="2147483690" r:id="rId13"/>
    <p:sldLayoutId id="2147483689" r:id="rId14"/>
    <p:sldLayoutId id="2147483688" r:id="rId15"/>
    <p:sldLayoutId id="2147483687" r:id="rId16"/>
    <p:sldLayoutId id="2147483685" r:id="rId17"/>
    <p:sldLayoutId id="2147483680" r:id="rId18"/>
    <p:sldLayoutId id="2147483681" r:id="rId19"/>
    <p:sldLayoutId id="2147483682" r:id="rId20"/>
    <p:sldLayoutId id="2147483683"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600200"/>
            <a:ext cx="8229600" cy="2286000"/>
          </a:xfrm>
        </p:spPr>
        <p:txBody>
          <a:bodyPr>
            <a:noAutofit/>
          </a:bodyPr>
          <a:lstStyle/>
          <a:p>
            <a:r>
              <a:rPr lang="vi-VN" sz="4000" b="1" dirty="0"/>
              <a:t>CHƯƠNG II </a:t>
            </a:r>
            <a:br>
              <a:rPr lang="en-US" sz="4000" b="1" dirty="0"/>
            </a:br>
            <a:r>
              <a:rPr lang="vi-VN" sz="4000" b="1" dirty="0"/>
              <a:t>PHÂN TỬ</a:t>
            </a:r>
            <a:br>
              <a:rPr lang="en-US" sz="4000" b="1" dirty="0"/>
            </a:br>
            <a:r>
              <a:rPr lang="vi-VN" sz="4000" b="1" dirty="0"/>
              <a:t> LIÊN KẾT HÓA HỌC</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8F5903D-A2D2-4691-9DE5-FB6DA686C0A7}"/>
              </a:ext>
            </a:extLst>
          </p:cNvPr>
          <p:cNvPicPr>
            <a:picLocks noChangeAspect="1" noChangeArrowheads="1"/>
          </p:cNvPicPr>
          <p:nvPr/>
        </p:nvPicPr>
        <p:blipFill>
          <a:blip r:embed="rId2" cstate="print"/>
          <a:srcRect/>
          <a:stretch>
            <a:fillRect/>
          </a:stretch>
        </p:blipFill>
        <p:spPr bwMode="auto">
          <a:xfrm>
            <a:off x="990600" y="1066800"/>
            <a:ext cx="7467600" cy="4419600"/>
          </a:xfrm>
          <a:prstGeom prst="rect">
            <a:avLst/>
          </a:prstGeom>
          <a:noFill/>
          <a:ln w="9525">
            <a:noFill/>
            <a:miter lim="800000"/>
            <a:headEnd/>
            <a:tailEnd/>
          </a:ln>
          <a:effectLst/>
        </p:spPr>
      </p:pic>
    </p:spTree>
    <p:extLst>
      <p:ext uri="{BB962C8B-B14F-4D97-AF65-F5344CB8AC3E}">
        <p14:creationId xmlns:p14="http://schemas.microsoft.com/office/powerpoint/2010/main" val="2912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81000" y="152400"/>
            <a:ext cx="8229600" cy="62478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2</a:t>
            </a:r>
            <a:r>
              <a:rPr kumimoji="0" lang="en-US" sz="4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Hợp</a:t>
            </a:r>
            <a:r>
              <a:rPr kumimoji="0" lang="en-US" sz="4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chất</a:t>
            </a:r>
            <a:r>
              <a:rPr kumimoji="0" lang="en-US" sz="4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hai</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học</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trở</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lên</a:t>
            </a:r>
            <a:endParaRPr kumimoji="0" lang="en-US" sz="4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(Na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Cl</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carbon dioxide (C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O), glucose (C, H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O),…</a:t>
            </a:r>
            <a:endParaRPr kumimoji="0" lang="en-US" sz="4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vô</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carbon dioxide,…</a:t>
            </a:r>
            <a:endParaRPr kumimoji="0" lang="en-US" sz="4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hữu</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40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glucose, protein,…</a:t>
            </a:r>
            <a:endParaRPr kumimoji="0" lang="en-US" sz="4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8118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ipe(down)">
                                      <p:cBhvr>
                                        <p:cTn id="7"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1066800" y="457200"/>
            <a:ext cx="74676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800" b="1" dirty="0" err="1">
                <a:solidFill>
                  <a:schemeClr val="accent1">
                    <a:lumMod val="75000"/>
                  </a:schemeClr>
                </a:solidFill>
                <a:latin typeface="+mj-lt"/>
              </a:rPr>
              <a:t>T</a:t>
            </a:r>
            <a:r>
              <a:rPr lang="en-US" sz="2800" b="1" dirty="0" err="1">
                <a:solidFill>
                  <a:schemeClr val="accent1">
                    <a:lumMod val="75000"/>
                  </a:schemeClr>
                </a:solidFill>
                <a:latin typeface="+mj-lt"/>
              </a:rPr>
              <a:t>hảo</a:t>
            </a:r>
            <a:r>
              <a:rPr lang="en-US" sz="2800" b="1" dirty="0">
                <a:solidFill>
                  <a:schemeClr val="accent1">
                    <a:lumMod val="75000"/>
                  </a:schemeClr>
                </a:solidFill>
                <a:latin typeface="+mj-lt"/>
              </a:rPr>
              <a:t> </a:t>
            </a:r>
            <a:r>
              <a:rPr lang="en-US" sz="2800" b="1" dirty="0" err="1">
                <a:solidFill>
                  <a:schemeClr val="accent1">
                    <a:lumMod val="75000"/>
                  </a:schemeClr>
                </a:solidFill>
                <a:latin typeface="+mj-lt"/>
              </a:rPr>
              <a:t>luận</a:t>
            </a:r>
            <a:r>
              <a:rPr lang="en-US" sz="2800" b="1" dirty="0">
                <a:solidFill>
                  <a:schemeClr val="accent1">
                    <a:lumMod val="75000"/>
                  </a:schemeClr>
                </a:solidFill>
                <a:latin typeface="+mj-lt"/>
              </a:rPr>
              <a:t> </a:t>
            </a:r>
            <a:r>
              <a:rPr lang="en-US" sz="2800" b="1" dirty="0" err="1">
                <a:solidFill>
                  <a:schemeClr val="accent1">
                    <a:lumMod val="75000"/>
                  </a:schemeClr>
                </a:solidFill>
                <a:latin typeface="+mj-lt"/>
              </a:rPr>
              <a:t>cặp</a:t>
            </a:r>
            <a:r>
              <a:rPr lang="en-US" sz="2800" b="1" dirty="0">
                <a:solidFill>
                  <a:schemeClr val="accent1">
                    <a:lumMod val="75000"/>
                  </a:schemeClr>
                </a:solidFill>
                <a:latin typeface="+mj-lt"/>
              </a:rPr>
              <a:t> </a:t>
            </a:r>
            <a:r>
              <a:rPr lang="en-US" sz="2800" b="1" err="1">
                <a:solidFill>
                  <a:schemeClr val="accent1">
                    <a:lumMod val="75000"/>
                  </a:schemeClr>
                </a:solidFill>
                <a:latin typeface="+mj-lt"/>
              </a:rPr>
              <a:t>đôi</a:t>
            </a:r>
            <a:r>
              <a:rPr lang="en-US" sz="2800" b="1">
                <a:solidFill>
                  <a:schemeClr val="accent1">
                    <a:lumMod val="75000"/>
                  </a:schemeClr>
                </a:solidFill>
                <a:latin typeface="+mj-lt"/>
              </a:rPr>
              <a:t>  </a:t>
            </a:r>
            <a:endParaRPr lang="en-US" sz="2800" b="1" dirty="0">
              <a:solidFill>
                <a:schemeClr val="accent1">
                  <a:lumMod val="75000"/>
                </a:schemeClr>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988869290"/>
              </p:ext>
            </p:extLst>
          </p:nvPr>
        </p:nvGraphicFramePr>
        <p:xfrm>
          <a:off x="406400" y="2590800"/>
          <a:ext cx="8280400" cy="1899032"/>
        </p:xfrm>
        <a:graphic>
          <a:graphicData uri="http://schemas.openxmlformats.org/drawingml/2006/table">
            <a:tbl>
              <a:tblPr/>
              <a:tblGrid>
                <a:gridCol w="2558873">
                  <a:extLst>
                    <a:ext uri="{9D8B030D-6E8A-4147-A177-3AD203B41FA5}">
                      <a16:colId xmlns:a16="http://schemas.microsoft.com/office/drawing/2014/main" val="20000"/>
                    </a:ext>
                  </a:extLst>
                </a:gridCol>
                <a:gridCol w="2558873">
                  <a:extLst>
                    <a:ext uri="{9D8B030D-6E8A-4147-A177-3AD203B41FA5}">
                      <a16:colId xmlns:a16="http://schemas.microsoft.com/office/drawing/2014/main" val="20001"/>
                    </a:ext>
                  </a:extLst>
                </a:gridCol>
                <a:gridCol w="3162654">
                  <a:extLst>
                    <a:ext uri="{9D8B030D-6E8A-4147-A177-3AD203B41FA5}">
                      <a16:colId xmlns:a16="http://schemas.microsoft.com/office/drawing/2014/main" val="20002"/>
                    </a:ext>
                  </a:extLst>
                </a:gridCol>
              </a:tblGrid>
              <a:tr h="312514">
                <a:tc>
                  <a:txBody>
                    <a:bodyPr/>
                    <a:lstStyle/>
                    <a:p>
                      <a:pPr algn="just">
                        <a:lnSpc>
                          <a:spcPct val="107000"/>
                        </a:lnSpc>
                        <a:spcBef>
                          <a:spcPts val="600"/>
                        </a:spcBef>
                        <a:spcAft>
                          <a:spcPts val="600"/>
                        </a:spcAft>
                      </a:pPr>
                      <a:endParaRPr lang="vi-VN"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err="1">
                          <a:latin typeface="Times New Roman"/>
                          <a:ea typeface="Calibri"/>
                          <a:cs typeface="Times New Roman"/>
                        </a:rPr>
                        <a:t>Đơn</a:t>
                      </a:r>
                      <a:r>
                        <a:rPr lang="en-US" sz="2400" dirty="0">
                          <a:latin typeface="Times New Roman"/>
                          <a:ea typeface="Calibri"/>
                          <a:cs typeface="Times New Roman"/>
                        </a:rPr>
                        <a:t> </a:t>
                      </a:r>
                      <a:r>
                        <a:rPr lang="en-US" sz="2400" dirty="0" err="1">
                          <a:latin typeface="Times New Roman"/>
                          <a:ea typeface="Calibri"/>
                          <a:cs typeface="Times New Roman"/>
                        </a:rPr>
                        <a:t>chất</a:t>
                      </a:r>
                      <a:r>
                        <a:rPr lang="en-US" sz="2400" dirty="0">
                          <a:latin typeface="Times New Roman"/>
                          <a:ea typeface="Calibri"/>
                          <a:cs typeface="Times New Roman"/>
                        </a:rPr>
                        <a:t> oxygen</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err="1">
                          <a:latin typeface="Times New Roman"/>
                          <a:ea typeface="Calibri"/>
                          <a:cs typeface="Times New Roman"/>
                        </a:rPr>
                        <a:t>Hợp</a:t>
                      </a:r>
                      <a:r>
                        <a:rPr lang="en-US" sz="2400" dirty="0">
                          <a:latin typeface="Times New Roman"/>
                          <a:ea typeface="Calibri"/>
                          <a:cs typeface="Times New Roman"/>
                        </a:rPr>
                        <a:t> </a:t>
                      </a:r>
                      <a:r>
                        <a:rPr lang="en-US" sz="2400" dirty="0" err="1">
                          <a:latin typeface="Times New Roman"/>
                          <a:ea typeface="Calibri"/>
                          <a:cs typeface="Times New Roman"/>
                        </a:rPr>
                        <a:t>chất</a:t>
                      </a:r>
                      <a:r>
                        <a:rPr lang="en-US" sz="2400" dirty="0">
                          <a:latin typeface="Times New Roman"/>
                          <a:ea typeface="Calibri"/>
                          <a:cs typeface="Times New Roman"/>
                        </a:rPr>
                        <a:t> carbon dioxide</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2514">
                <a:tc>
                  <a:txBody>
                    <a:bodyPr/>
                    <a:lstStyle/>
                    <a:p>
                      <a:pPr algn="just">
                        <a:lnSpc>
                          <a:spcPct val="107000"/>
                        </a:lnSpc>
                        <a:spcBef>
                          <a:spcPts val="600"/>
                        </a:spcBef>
                        <a:spcAft>
                          <a:spcPts val="600"/>
                        </a:spcAft>
                      </a:pPr>
                      <a:r>
                        <a:rPr lang="en-US" sz="2400" dirty="0" err="1">
                          <a:latin typeface="Times New Roman"/>
                          <a:ea typeface="Calibri"/>
                          <a:cs typeface="Times New Roman"/>
                        </a:rPr>
                        <a:t>Thành</a:t>
                      </a: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a:t>
                      </a:r>
                      <a:r>
                        <a:rPr lang="en-US" sz="2400" dirty="0" err="1">
                          <a:latin typeface="Times New Roman"/>
                          <a:ea typeface="Calibri"/>
                          <a:cs typeface="Times New Roman"/>
                        </a:rPr>
                        <a:t>nguyên</a:t>
                      </a:r>
                      <a:r>
                        <a:rPr lang="en-US" sz="2400" dirty="0">
                          <a:latin typeface="Times New Roman"/>
                          <a:ea typeface="Calibri"/>
                          <a:cs typeface="Times New Roman"/>
                        </a:rPr>
                        <a:t> </a:t>
                      </a:r>
                      <a:r>
                        <a:rPr lang="en-US" sz="2400" dirty="0" err="1">
                          <a:latin typeface="Times New Roman"/>
                          <a:ea typeface="Calibri"/>
                          <a:cs typeface="Times New Roman"/>
                        </a:rPr>
                        <a:t>tố</a:t>
                      </a:r>
                      <a:r>
                        <a:rPr lang="en-US" sz="2400" dirty="0">
                          <a:latin typeface="Times New Roman"/>
                          <a:ea typeface="Calibri"/>
                          <a:cs typeface="Times New Roman"/>
                        </a:rPr>
                        <a:t>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1288">
                <a:tc>
                  <a:txBody>
                    <a:bodyPr/>
                    <a:lstStyle/>
                    <a:p>
                      <a:pPr algn="just">
                        <a:lnSpc>
                          <a:spcPct val="107000"/>
                        </a:lnSpc>
                        <a:spcBef>
                          <a:spcPts val="600"/>
                        </a:spcBef>
                        <a:spcAft>
                          <a:spcPts val="600"/>
                        </a:spcAft>
                      </a:pPr>
                      <a:r>
                        <a:rPr lang="en-US" sz="2400" dirty="0" err="1">
                          <a:latin typeface="Times New Roman"/>
                          <a:ea typeface="Calibri"/>
                          <a:cs typeface="Times New Roman"/>
                        </a:rPr>
                        <a:t>Vai</a:t>
                      </a:r>
                      <a:r>
                        <a:rPr lang="en-US" sz="2400" dirty="0">
                          <a:latin typeface="Times New Roman"/>
                          <a:ea typeface="Calibri"/>
                          <a:cs typeface="Times New Roman"/>
                        </a:rPr>
                        <a:t> </a:t>
                      </a:r>
                      <a:r>
                        <a:rPr lang="en-US" sz="2400" dirty="0" err="1">
                          <a:latin typeface="Times New Roman"/>
                          <a:ea typeface="Calibri"/>
                          <a:cs typeface="Times New Roman"/>
                        </a:rPr>
                        <a:t>trò</a:t>
                      </a:r>
                      <a:r>
                        <a:rPr lang="en-US" sz="2400" dirty="0">
                          <a:latin typeface="Times New Roman"/>
                          <a:ea typeface="Calibri"/>
                          <a:cs typeface="Times New Roman"/>
                        </a:rPr>
                        <a:t> </a:t>
                      </a:r>
                      <a:r>
                        <a:rPr lang="en-US" sz="2400" dirty="0" err="1">
                          <a:latin typeface="Times New Roman"/>
                          <a:ea typeface="Calibri"/>
                          <a:cs typeface="Times New Roman"/>
                        </a:rPr>
                        <a:t>đối</a:t>
                      </a:r>
                      <a:r>
                        <a:rPr lang="en-US" sz="2400" dirty="0">
                          <a:latin typeface="Times New Roman"/>
                          <a:ea typeface="Calibri"/>
                          <a:cs typeface="Times New Roman"/>
                        </a:rPr>
                        <a:t> </a:t>
                      </a:r>
                      <a:r>
                        <a:rPr lang="en-US" sz="2400" dirty="0" err="1">
                          <a:latin typeface="Times New Roman"/>
                          <a:ea typeface="Calibri"/>
                          <a:cs typeface="Times New Roman"/>
                        </a:rPr>
                        <a:t>với</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sống</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cháy</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vi-VN"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406400" y="4648200"/>
            <a:ext cx="8458198" cy="1569660"/>
          </a:xfrm>
          <a:prstGeom prst="rect">
            <a:avLst/>
          </a:prstGeom>
        </p:spPr>
        <p:txBody>
          <a:bodyPr wrap="square">
            <a:spAutoFit/>
          </a:bodyPr>
          <a:lstStyle/>
          <a:p>
            <a:pPr lvl="0" indent="450850" algn="just" eaLnBrk="0" fontAlgn="base" hangingPunct="0">
              <a:spcBef>
                <a:spcPct val="0"/>
              </a:spcBef>
              <a:spcAft>
                <a:spcPct val="0"/>
              </a:spcAft>
            </a:pPr>
            <a:r>
              <a:rPr lang="en-US" sz="3200" b="1" dirty="0" err="1">
                <a:latin typeface="Times New Roman" pitchFamily="18" charset="0"/>
                <a:ea typeface="Calibri" pitchFamily="34" charset="0"/>
                <a:cs typeface="Times New Roman" pitchFamily="18" charset="0"/>
              </a:rPr>
              <a:t>Câu</a:t>
            </a:r>
            <a:r>
              <a:rPr lang="en-US" sz="3200" b="1" dirty="0">
                <a:latin typeface="Times New Roman" pitchFamily="18" charset="0"/>
                <a:ea typeface="Calibri" pitchFamily="34" charset="0"/>
                <a:cs typeface="Times New Roman" pitchFamily="18" charset="0"/>
              </a:rPr>
              <a:t> 3:</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Hãy</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dự</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đoán</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số</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lượng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của</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các</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đơn</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chất</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nhiều</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hơn</a:t>
            </a:r>
            <a:r>
              <a:rPr lang="en-US" sz="3200" dirty="0">
                <a:latin typeface="Times New Roman" pitchFamily="18" charset="0"/>
                <a:ea typeface="Calibri" pitchFamily="34" charset="0"/>
                <a:cs typeface="Times New Roman" pitchFamily="18" charset="0"/>
              </a:rPr>
              <a:t> hay </a:t>
            </a:r>
            <a:r>
              <a:rPr lang="en-US" sz="3200" dirty="0" err="1">
                <a:latin typeface="Times New Roman" pitchFamily="18" charset="0"/>
                <a:ea typeface="Calibri" pitchFamily="34" charset="0"/>
                <a:cs typeface="Times New Roman" pitchFamily="18" charset="0"/>
              </a:rPr>
              <a:t>ít</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hơn</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số</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lượng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của</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các</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hợp</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chất</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Giải</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thích</a:t>
            </a:r>
            <a:r>
              <a:rPr lang="vi-VN" sz="3200" dirty="0">
                <a:latin typeface="Times New Roman" pitchFamily="18" charset="0"/>
                <a:ea typeface="Calibri" pitchFamily="34" charset="0"/>
                <a:cs typeface="Times New Roman" pitchFamily="18" charset="0"/>
              </a:rPr>
              <a:t>.</a:t>
            </a:r>
            <a:endParaRPr lang="en-US" sz="3200" dirty="0">
              <a:latin typeface="Times New Roman" pitchFamily="18" charset="0"/>
              <a:cs typeface="Times New Roman" pitchFamily="18" charset="0"/>
            </a:endParaRPr>
          </a:p>
        </p:txBody>
      </p:sp>
      <p:sp>
        <p:nvSpPr>
          <p:cNvPr id="8" name="Rectangle 7"/>
          <p:cNvSpPr/>
          <p:nvPr/>
        </p:nvSpPr>
        <p:spPr>
          <a:xfrm>
            <a:off x="228599" y="1066800"/>
            <a:ext cx="8458199" cy="1569660"/>
          </a:xfrm>
          <a:prstGeom prst="rect">
            <a:avLst/>
          </a:prstGeom>
        </p:spPr>
        <p:txBody>
          <a:bodyPr wrap="square">
            <a:spAutoFit/>
          </a:bodyPr>
          <a:lstStyle/>
          <a:p>
            <a:pPr lvl="0" indent="450850" algn="just" eaLnBrk="0" fontAlgn="base" hangingPunct="0">
              <a:spcBef>
                <a:spcPct val="0"/>
              </a:spcBef>
              <a:spcAft>
                <a:spcPct val="0"/>
              </a:spcAft>
            </a:pPr>
            <a:r>
              <a:rPr lang="en-US" sz="3200" b="1" dirty="0" err="1">
                <a:latin typeface="Times New Roman" pitchFamily="18" charset="0"/>
                <a:ea typeface="Calibri" pitchFamily="34" charset="0"/>
                <a:cs typeface="Times New Roman" pitchFamily="18" charset="0"/>
              </a:rPr>
              <a:t>Câu</a:t>
            </a:r>
            <a:r>
              <a:rPr lang="en-US" sz="3200" b="1" dirty="0">
                <a:latin typeface="Times New Roman" pitchFamily="18" charset="0"/>
                <a:ea typeface="Calibri" pitchFamily="34" charset="0"/>
                <a:cs typeface="Times New Roman" pitchFamily="18" charset="0"/>
              </a:rPr>
              <a:t> 2: </a:t>
            </a:r>
            <a:r>
              <a:rPr lang="en-US" sz="3200" dirty="0">
                <a:latin typeface="Times New Roman" pitchFamily="18" charset="0"/>
                <a:ea typeface="Calibri" pitchFamily="34" charset="0"/>
                <a:cs typeface="Times New Roman" pitchFamily="18" charset="0"/>
              </a:rPr>
              <a:t>So </a:t>
            </a:r>
            <a:r>
              <a:rPr lang="en-US" sz="3200" dirty="0" err="1">
                <a:latin typeface="Times New Roman" pitchFamily="18" charset="0"/>
                <a:ea typeface="Calibri" pitchFamily="34" charset="0"/>
                <a:cs typeface="Times New Roman" pitchFamily="18" charset="0"/>
              </a:rPr>
              <a:t>sánh</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đơn</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chất</a:t>
            </a:r>
            <a:r>
              <a:rPr lang="en-US" sz="3200" dirty="0">
                <a:latin typeface="Times New Roman" pitchFamily="18" charset="0"/>
                <a:ea typeface="Calibri" pitchFamily="34" charset="0"/>
                <a:cs typeface="Times New Roman" pitchFamily="18" charset="0"/>
              </a:rPr>
              <a:t> oxygen </a:t>
            </a:r>
            <a:r>
              <a:rPr lang="en-US" sz="3200" dirty="0" err="1">
                <a:latin typeface="Times New Roman" pitchFamily="18" charset="0"/>
                <a:ea typeface="Calibri" pitchFamily="34" charset="0"/>
                <a:cs typeface="Times New Roman" pitchFamily="18" charset="0"/>
              </a:rPr>
              <a:t>và</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hợp</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chất</a:t>
            </a:r>
            <a:r>
              <a:rPr lang="en-US" sz="3200" dirty="0">
                <a:latin typeface="Times New Roman" pitchFamily="18" charset="0"/>
                <a:ea typeface="Calibri" pitchFamily="34" charset="0"/>
                <a:cs typeface="Times New Roman" pitchFamily="18" charset="0"/>
              </a:rPr>
              <a:t> carbon dioxide </a:t>
            </a:r>
            <a:r>
              <a:rPr lang="en-US" sz="3200" dirty="0" err="1">
                <a:latin typeface="Times New Roman" pitchFamily="18" charset="0"/>
                <a:ea typeface="Calibri" pitchFamily="34" charset="0"/>
                <a:cs typeface="Times New Roman" pitchFamily="18" charset="0"/>
              </a:rPr>
              <a:t>th</a:t>
            </a:r>
            <a:r>
              <a:rPr lang="vi-VN" sz="3200" dirty="0">
                <a:latin typeface="Times New Roman" pitchFamily="18" charset="0"/>
                <a:ea typeface="Calibri" pitchFamily="34" charset="0"/>
                <a:cs typeface="Times New Roman" pitchFamily="18" charset="0"/>
              </a:rPr>
              <a:t>eo</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bảng</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sau</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Rút</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ra</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kết</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luận</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về</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sự</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khác</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nhau</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về</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đơn</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chất</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và</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hợp</a:t>
            </a:r>
            <a:r>
              <a:rPr lang="en-US" sz="3200" dirty="0">
                <a:latin typeface="Times New Roman" pitchFamily="18" charset="0"/>
                <a:ea typeface="Calibri" pitchFamily="34" charset="0"/>
                <a:cs typeface="Times New Roman" pitchFamily="18" charset="0"/>
              </a:rPr>
              <a:t> </a:t>
            </a:r>
            <a:r>
              <a:rPr lang="en-US" sz="3200" dirty="0" err="1">
                <a:latin typeface="Times New Roman" pitchFamily="18" charset="0"/>
                <a:ea typeface="Calibri" pitchFamily="34" charset="0"/>
                <a:cs typeface="Times New Roman" pitchFamily="18" charset="0"/>
              </a:rPr>
              <a:t>chất</a:t>
            </a:r>
            <a:r>
              <a:rPr lang="vi-VN" sz="3200" dirty="0">
                <a:latin typeface="Times New Roman" pitchFamily="18" charset="0"/>
                <a:ea typeface="Calibri" pitchFamily="34" charset="0"/>
                <a:cs typeface="Times New Roman" pitchFamily="18" charset="0"/>
              </a:rPr>
              <a:t>.</a:t>
            </a:r>
            <a:endParaRPr lang="en-US" sz="3200" dirty="0">
              <a:latin typeface="Times New Roman" pitchFamily="18" charset="0"/>
              <a:cs typeface="Times New Roman" pitchFamily="18" charset="0"/>
            </a:endParaRPr>
          </a:p>
        </p:txBody>
      </p:sp>
      <p:pic>
        <p:nvPicPr>
          <p:cNvPr id="10" name="Picture 3"/>
          <p:cNvPicPr>
            <a:picLocks noChangeAspect="1" noChangeArrowheads="1"/>
          </p:cNvPicPr>
          <p:nvPr/>
        </p:nvPicPr>
        <p:blipFill>
          <a:blip r:embed="rId3" cstate="print"/>
          <a:srcRect/>
          <a:stretch>
            <a:fillRect/>
          </a:stretch>
        </p:blipFill>
        <p:spPr bwMode="auto">
          <a:xfrm>
            <a:off x="228600" y="1219200"/>
            <a:ext cx="571500" cy="385763"/>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304800" y="4343400"/>
            <a:ext cx="564444" cy="381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Table 3"/>
          <p:cNvGraphicFramePr>
            <a:graphicFrameLocks noGrp="1"/>
          </p:cNvGraphicFramePr>
          <p:nvPr>
            <p:extLst>
              <p:ext uri="{D42A27DB-BD31-4B8C-83A1-F6EECF244321}">
                <p14:modId xmlns:p14="http://schemas.microsoft.com/office/powerpoint/2010/main" val="1898254698"/>
              </p:ext>
            </p:extLst>
          </p:nvPr>
        </p:nvGraphicFramePr>
        <p:xfrm>
          <a:off x="152400" y="1617368"/>
          <a:ext cx="8839200" cy="4097593"/>
        </p:xfrm>
        <a:graphic>
          <a:graphicData uri="http://schemas.openxmlformats.org/drawingml/2006/table">
            <a:tbl>
              <a:tblPr/>
              <a:tblGrid>
                <a:gridCol w="2895600">
                  <a:extLst>
                    <a:ext uri="{9D8B030D-6E8A-4147-A177-3AD203B41FA5}">
                      <a16:colId xmlns:a16="http://schemas.microsoft.com/office/drawing/2014/main" val="20000"/>
                    </a:ext>
                  </a:extLst>
                </a:gridCol>
                <a:gridCol w="3012626">
                  <a:extLst>
                    <a:ext uri="{9D8B030D-6E8A-4147-A177-3AD203B41FA5}">
                      <a16:colId xmlns:a16="http://schemas.microsoft.com/office/drawing/2014/main" val="20001"/>
                    </a:ext>
                  </a:extLst>
                </a:gridCol>
                <a:gridCol w="2930974">
                  <a:extLst>
                    <a:ext uri="{9D8B030D-6E8A-4147-A177-3AD203B41FA5}">
                      <a16:colId xmlns:a16="http://schemas.microsoft.com/office/drawing/2014/main" val="20002"/>
                    </a:ext>
                  </a:extLst>
                </a:gridCol>
              </a:tblGrid>
              <a:tr h="304801">
                <a:tc>
                  <a:txBody>
                    <a:bodyPr/>
                    <a:lstStyle/>
                    <a:p>
                      <a:pPr algn="just">
                        <a:lnSpc>
                          <a:spcPct val="107000"/>
                        </a:lnSpc>
                        <a:spcBef>
                          <a:spcPts val="600"/>
                        </a:spcBef>
                        <a:spcAft>
                          <a:spcPts val="600"/>
                        </a:spcAft>
                      </a:pPr>
                      <a:endParaRPr lang="vi-VN" sz="3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3200">
                          <a:latin typeface="Times New Roman"/>
                          <a:ea typeface="Calibri"/>
                          <a:cs typeface="Times New Roman"/>
                        </a:rPr>
                        <a:t>Đơn</a:t>
                      </a:r>
                      <a:r>
                        <a:rPr lang="en-US" sz="3200" dirty="0">
                          <a:latin typeface="Times New Roman"/>
                          <a:ea typeface="Calibri"/>
                          <a:cs typeface="Times New Roman"/>
                        </a:rPr>
                        <a:t> </a:t>
                      </a:r>
                      <a:r>
                        <a:rPr lang="en-US" sz="3200">
                          <a:latin typeface="Times New Roman"/>
                          <a:ea typeface="Calibri"/>
                          <a:cs typeface="Times New Roman"/>
                        </a:rPr>
                        <a:t>chất </a:t>
                      </a:r>
                      <a:r>
                        <a:rPr lang="en-US" sz="3200" dirty="0">
                          <a:latin typeface="Times New Roman"/>
                          <a:ea typeface="Calibri"/>
                          <a:cs typeface="Times New Roman"/>
                        </a:rPr>
                        <a:t>oxygen</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3200" dirty="0" err="1">
                          <a:latin typeface="Times New Roman"/>
                          <a:ea typeface="Calibri"/>
                          <a:cs typeface="Times New Roman"/>
                        </a:rPr>
                        <a:t>Hợp</a:t>
                      </a:r>
                      <a:r>
                        <a:rPr lang="en-US" sz="3200" dirty="0">
                          <a:latin typeface="Times New Roman"/>
                          <a:ea typeface="Calibri"/>
                          <a:cs typeface="Times New Roman"/>
                        </a:rPr>
                        <a:t> </a:t>
                      </a:r>
                      <a:r>
                        <a:rPr lang="en-US" sz="3200" dirty="0" err="1">
                          <a:latin typeface="Times New Roman"/>
                          <a:ea typeface="Calibri"/>
                          <a:cs typeface="Times New Roman"/>
                        </a:rPr>
                        <a:t>chất</a:t>
                      </a:r>
                      <a:r>
                        <a:rPr lang="en-US" sz="3200" dirty="0">
                          <a:latin typeface="Times New Roman"/>
                          <a:ea typeface="Calibri"/>
                          <a:cs typeface="Times New Roman"/>
                        </a:rPr>
                        <a:t> carbon dioxide</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algn="just">
                        <a:lnSpc>
                          <a:spcPct val="107000"/>
                        </a:lnSpc>
                        <a:spcBef>
                          <a:spcPts val="600"/>
                        </a:spcBef>
                        <a:spcAft>
                          <a:spcPts val="600"/>
                        </a:spcAft>
                      </a:pPr>
                      <a:r>
                        <a:rPr lang="en-US" sz="3200" dirty="0" err="1">
                          <a:latin typeface="Times New Roman"/>
                          <a:ea typeface="Calibri"/>
                          <a:cs typeface="Times New Roman"/>
                        </a:rPr>
                        <a:t>Thành</a:t>
                      </a:r>
                      <a:r>
                        <a:rPr lang="en-US" sz="3200" dirty="0">
                          <a:latin typeface="Times New Roman"/>
                          <a:ea typeface="Calibri"/>
                          <a:cs typeface="Times New Roman"/>
                        </a:rPr>
                        <a:t> </a:t>
                      </a:r>
                      <a:r>
                        <a:rPr lang="en-US" sz="3200" dirty="0" err="1">
                          <a:latin typeface="Times New Roman"/>
                          <a:ea typeface="Calibri"/>
                          <a:cs typeface="Times New Roman"/>
                        </a:rPr>
                        <a:t>phần</a:t>
                      </a:r>
                      <a:r>
                        <a:rPr lang="en-US" sz="3200" dirty="0">
                          <a:latin typeface="Times New Roman"/>
                          <a:ea typeface="Calibri"/>
                          <a:cs typeface="Times New Roman"/>
                        </a:rPr>
                        <a:t> </a:t>
                      </a:r>
                      <a:r>
                        <a:rPr lang="en-US" sz="3200" dirty="0" err="1">
                          <a:latin typeface="Times New Roman"/>
                          <a:ea typeface="Calibri"/>
                          <a:cs typeface="Times New Roman"/>
                        </a:rPr>
                        <a:t>nguyên</a:t>
                      </a:r>
                      <a:r>
                        <a:rPr lang="en-US" sz="3200" dirty="0">
                          <a:latin typeface="Times New Roman"/>
                          <a:ea typeface="Calibri"/>
                          <a:cs typeface="Times New Roman"/>
                        </a:rPr>
                        <a:t> </a:t>
                      </a:r>
                      <a:r>
                        <a:rPr lang="en-US" sz="3200" dirty="0" err="1">
                          <a:latin typeface="Times New Roman"/>
                          <a:ea typeface="Calibri"/>
                          <a:cs typeface="Times New Roman"/>
                        </a:rPr>
                        <a:t>tố</a:t>
                      </a:r>
                      <a:r>
                        <a:rPr lang="en-US" sz="3200" dirty="0">
                          <a:latin typeface="Times New Roman"/>
                          <a:ea typeface="Calibri"/>
                          <a:cs typeface="Times New Roman"/>
                        </a:rPr>
                        <a:t> </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3200" dirty="0" err="1">
                          <a:solidFill>
                            <a:srgbClr val="FF0000"/>
                          </a:solidFill>
                          <a:latin typeface="Times New Roman"/>
                          <a:ea typeface="Calibri"/>
                          <a:cs typeface="Times New Roman"/>
                        </a:rPr>
                        <a:t>Chỉ</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chứa</a:t>
                      </a:r>
                      <a:r>
                        <a:rPr lang="en-US" sz="3200" dirty="0">
                          <a:solidFill>
                            <a:srgbClr val="FF0000"/>
                          </a:solidFill>
                          <a:latin typeface="Times New Roman"/>
                          <a:ea typeface="Calibri"/>
                          <a:cs typeface="Times New Roman"/>
                        </a:rPr>
                        <a:t> </a:t>
                      </a:r>
                      <a:r>
                        <a:rPr lang="en-US" sz="3200" err="1">
                          <a:solidFill>
                            <a:srgbClr val="FF0000"/>
                          </a:solidFill>
                          <a:latin typeface="Times New Roman"/>
                          <a:ea typeface="Calibri"/>
                          <a:cs typeface="Times New Roman"/>
                        </a:rPr>
                        <a:t>một</a:t>
                      </a:r>
                      <a:r>
                        <a:rPr lang="en-US" sz="3200">
                          <a:solidFill>
                            <a:srgbClr val="FF0000"/>
                          </a:solidFill>
                          <a:latin typeface="Times New Roman"/>
                          <a:ea typeface="Calibri"/>
                          <a:cs typeface="Times New Roman"/>
                        </a:rPr>
                        <a:t> nguyên</a:t>
                      </a:r>
                      <a:r>
                        <a:rPr lang="en-US" sz="3200" dirty="0">
                          <a:solidFill>
                            <a:srgbClr val="FF0000"/>
                          </a:solidFill>
                          <a:latin typeface="Times New Roman"/>
                          <a:ea typeface="Calibri"/>
                          <a:cs typeface="Times New Roman"/>
                        </a:rPr>
                        <a:t> </a:t>
                      </a:r>
                      <a:r>
                        <a:rPr lang="en-US" sz="3200">
                          <a:solidFill>
                            <a:srgbClr val="FF0000"/>
                          </a:solidFill>
                          <a:latin typeface="Times New Roman"/>
                          <a:ea typeface="Calibri"/>
                          <a:cs typeface="Times New Roman"/>
                        </a:rPr>
                        <a:t>tố </a:t>
                      </a:r>
                      <a:r>
                        <a:rPr lang="en-US" sz="3200" dirty="0">
                          <a:solidFill>
                            <a:srgbClr val="FF0000"/>
                          </a:solidFill>
                          <a:latin typeface="Times New Roman"/>
                          <a:ea typeface="Calibri"/>
                          <a:cs typeface="Times New Roman"/>
                        </a:rPr>
                        <a:t>oxygen</a:t>
                      </a:r>
                      <a:endParaRPr lang="en-US" sz="32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3200" dirty="0" err="1">
                          <a:solidFill>
                            <a:srgbClr val="FF0000"/>
                          </a:solidFill>
                          <a:latin typeface="Times New Roman"/>
                          <a:ea typeface="Calibri"/>
                          <a:cs typeface="Times New Roman"/>
                        </a:rPr>
                        <a:t>Chứa</a:t>
                      </a:r>
                      <a:r>
                        <a:rPr lang="en-US" sz="3200" dirty="0">
                          <a:solidFill>
                            <a:srgbClr val="FF0000"/>
                          </a:solidFill>
                          <a:latin typeface="Times New Roman"/>
                          <a:ea typeface="Calibri"/>
                          <a:cs typeface="Times New Roman"/>
                        </a:rPr>
                        <a:t> 2 </a:t>
                      </a:r>
                      <a:r>
                        <a:rPr lang="en-US" sz="3200" dirty="0" err="1">
                          <a:solidFill>
                            <a:srgbClr val="FF0000"/>
                          </a:solidFill>
                          <a:latin typeface="Times New Roman"/>
                          <a:ea typeface="Calibri"/>
                          <a:cs typeface="Times New Roman"/>
                        </a:rPr>
                        <a:t>nguyên</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tố</a:t>
                      </a:r>
                      <a:r>
                        <a:rPr lang="en-US" sz="3200" dirty="0">
                          <a:solidFill>
                            <a:srgbClr val="FF0000"/>
                          </a:solidFill>
                          <a:latin typeface="Times New Roman"/>
                          <a:ea typeface="Calibri"/>
                          <a:cs typeface="Times New Roman"/>
                        </a:rPr>
                        <a:t>: carbon </a:t>
                      </a:r>
                      <a:r>
                        <a:rPr lang="en-US" sz="3200" dirty="0" err="1">
                          <a:solidFill>
                            <a:srgbClr val="FF0000"/>
                          </a:solidFill>
                          <a:latin typeface="Times New Roman"/>
                          <a:ea typeface="Calibri"/>
                          <a:cs typeface="Times New Roman"/>
                        </a:rPr>
                        <a:t>và</a:t>
                      </a:r>
                      <a:r>
                        <a:rPr lang="en-US" sz="3200" dirty="0">
                          <a:solidFill>
                            <a:srgbClr val="FF0000"/>
                          </a:solidFill>
                          <a:latin typeface="Times New Roman"/>
                          <a:ea typeface="Calibri"/>
                          <a:cs typeface="Times New Roman"/>
                        </a:rPr>
                        <a:t> oxygen</a:t>
                      </a:r>
                      <a:endParaRPr lang="en-US" sz="32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algn="just">
                        <a:lnSpc>
                          <a:spcPct val="107000"/>
                        </a:lnSpc>
                        <a:spcBef>
                          <a:spcPts val="600"/>
                        </a:spcBef>
                        <a:spcAft>
                          <a:spcPts val="600"/>
                        </a:spcAft>
                      </a:pPr>
                      <a:r>
                        <a:rPr lang="en-US" sz="3200" dirty="0" err="1">
                          <a:latin typeface="Times New Roman"/>
                          <a:ea typeface="Calibri"/>
                          <a:cs typeface="Times New Roman"/>
                        </a:rPr>
                        <a:t>Vai</a:t>
                      </a:r>
                      <a:r>
                        <a:rPr lang="en-US" sz="3200" dirty="0">
                          <a:latin typeface="Times New Roman"/>
                          <a:ea typeface="Calibri"/>
                          <a:cs typeface="Times New Roman"/>
                        </a:rPr>
                        <a:t> </a:t>
                      </a:r>
                      <a:r>
                        <a:rPr lang="en-US" sz="3200" dirty="0" err="1">
                          <a:latin typeface="Times New Roman"/>
                          <a:ea typeface="Calibri"/>
                          <a:cs typeface="Times New Roman"/>
                        </a:rPr>
                        <a:t>trò</a:t>
                      </a:r>
                      <a:r>
                        <a:rPr lang="en-US" sz="3200" dirty="0">
                          <a:latin typeface="Times New Roman"/>
                          <a:ea typeface="Calibri"/>
                          <a:cs typeface="Times New Roman"/>
                        </a:rPr>
                        <a:t> </a:t>
                      </a:r>
                      <a:r>
                        <a:rPr lang="en-US" sz="3200" err="1">
                          <a:latin typeface="Times New Roman"/>
                          <a:ea typeface="Calibri"/>
                          <a:cs typeface="Times New Roman"/>
                        </a:rPr>
                        <a:t>đối</a:t>
                      </a:r>
                      <a:r>
                        <a:rPr lang="en-US" sz="3200">
                          <a:latin typeface="Times New Roman"/>
                          <a:ea typeface="Calibri"/>
                          <a:cs typeface="Times New Roman"/>
                        </a:rPr>
                        <a:t> với sự sống và </a:t>
                      </a:r>
                      <a:r>
                        <a:rPr lang="en-US" sz="3200" dirty="0" err="1">
                          <a:latin typeface="Times New Roman"/>
                          <a:ea typeface="Calibri"/>
                          <a:cs typeface="Times New Roman"/>
                        </a:rPr>
                        <a:t>sự</a:t>
                      </a:r>
                      <a:r>
                        <a:rPr lang="en-US" sz="3200" dirty="0">
                          <a:latin typeface="Times New Roman"/>
                          <a:ea typeface="Calibri"/>
                          <a:cs typeface="Times New Roman"/>
                        </a:rPr>
                        <a:t> </a:t>
                      </a:r>
                      <a:r>
                        <a:rPr lang="en-US" sz="3200" dirty="0" err="1">
                          <a:latin typeface="Times New Roman"/>
                          <a:ea typeface="Calibri"/>
                          <a:cs typeface="Times New Roman"/>
                        </a:rPr>
                        <a:t>cháy</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3200" dirty="0" err="1">
                          <a:solidFill>
                            <a:srgbClr val="FF0000"/>
                          </a:solidFill>
                          <a:latin typeface="Times New Roman"/>
                          <a:ea typeface="Calibri"/>
                          <a:cs typeface="Times New Roman"/>
                        </a:rPr>
                        <a:t>Duy</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trì</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sự</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sống</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và</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sự</a:t>
                      </a:r>
                      <a:r>
                        <a:rPr lang="en-US" sz="3200" dirty="0">
                          <a:solidFill>
                            <a:srgbClr val="FF0000"/>
                          </a:solidFill>
                          <a:latin typeface="Times New Roman"/>
                          <a:ea typeface="Calibri"/>
                          <a:cs typeface="Times New Roman"/>
                        </a:rPr>
                        <a:t> </a:t>
                      </a:r>
                      <a:r>
                        <a:rPr lang="en-US" sz="3200" dirty="0" err="1">
                          <a:solidFill>
                            <a:srgbClr val="FF0000"/>
                          </a:solidFill>
                          <a:latin typeface="Times New Roman"/>
                          <a:ea typeface="Calibri"/>
                          <a:cs typeface="Times New Roman"/>
                        </a:rPr>
                        <a:t>cháy</a:t>
                      </a:r>
                      <a:endParaRPr lang="en-US" sz="32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3200" dirty="0" err="1">
                          <a:solidFill>
                            <a:srgbClr val="FF0000"/>
                          </a:solidFill>
                          <a:latin typeface="Times New Roman"/>
                          <a:ea typeface="Calibri"/>
                          <a:cs typeface="Times New Roman"/>
                        </a:rPr>
                        <a:t>Không</a:t>
                      </a:r>
                      <a:r>
                        <a:rPr lang="en-US" sz="3200" dirty="0">
                          <a:solidFill>
                            <a:srgbClr val="FF0000"/>
                          </a:solidFill>
                          <a:latin typeface="Times New Roman"/>
                          <a:ea typeface="Calibri"/>
                          <a:cs typeface="Times New Roman"/>
                        </a:rPr>
                        <a:t> </a:t>
                      </a:r>
                      <a:r>
                        <a:rPr lang="vi-VN" sz="3200" dirty="0">
                          <a:solidFill>
                            <a:srgbClr val="FF0000"/>
                          </a:solidFill>
                          <a:latin typeface="Times New Roman"/>
                          <a:ea typeface="Calibri"/>
                          <a:cs typeface="Times New Roman"/>
                        </a:rPr>
                        <a:t>duy trì sự sống và sự cháy</a:t>
                      </a:r>
                      <a:endParaRPr lang="en-US" sz="32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6" name="Rectangle 2"/>
          <p:cNvSpPr>
            <a:spLocks noChangeArrowheads="1"/>
          </p:cNvSpPr>
          <p:nvPr/>
        </p:nvSpPr>
        <p:spPr bwMode="auto">
          <a:xfrm>
            <a:off x="419100" y="914400"/>
            <a:ext cx="838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Câu</a:t>
            </a:r>
            <a:r>
              <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2:</a:t>
            </a: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8967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381000" y="1828800"/>
            <a:ext cx="8305800" cy="3170099"/>
          </a:xfrm>
          <a:prstGeom prst="rect">
            <a:avLst/>
          </a:prstGeom>
        </p:spPr>
        <p:txBody>
          <a:bodyPr wrap="square">
            <a:spAutoFit/>
          </a:bodyPr>
          <a:lstStyle/>
          <a:p>
            <a:pPr lvl="0" indent="450850" algn="just" eaLnBrk="0" fontAlgn="base" hangingPunct="0">
              <a:spcBef>
                <a:spcPct val="0"/>
              </a:spcBef>
              <a:spcAft>
                <a:spcPct val="0"/>
              </a:spcAft>
            </a:pPr>
            <a:r>
              <a:rPr lang="en-US" sz="4000" b="1" dirty="0" err="1">
                <a:latin typeface="Times New Roman" pitchFamily="18" charset="0"/>
                <a:ea typeface="Calibri" pitchFamily="34" charset="0"/>
                <a:cs typeface="Times New Roman" pitchFamily="18" charset="0"/>
              </a:rPr>
              <a:t>Câu</a:t>
            </a:r>
            <a:r>
              <a:rPr lang="en-US" sz="4000" b="1" dirty="0">
                <a:latin typeface="Times New Roman" pitchFamily="18" charset="0"/>
                <a:ea typeface="Calibri" pitchFamily="34" charset="0"/>
                <a:cs typeface="Times New Roman" pitchFamily="18" charset="0"/>
              </a:rPr>
              <a:t> 3: </a:t>
            </a:r>
            <a:r>
              <a:rPr lang="en-US" sz="4000" b="1" dirty="0" err="1">
                <a:latin typeface="Times New Roman" pitchFamily="18" charset="0"/>
                <a:ea typeface="Calibri" pitchFamily="34" charset="0"/>
                <a:cs typeface="Times New Roman" pitchFamily="18" charset="0"/>
              </a:rPr>
              <a:t>Số</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lượng</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các</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hợp</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chất</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nhiều</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hơn</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số</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lượng</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các</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đơn</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chất</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vì</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đơn</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chất</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chỉ</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chứa</a:t>
            </a:r>
            <a:r>
              <a:rPr lang="en-US" sz="4000" b="1" dirty="0">
                <a:latin typeface="Times New Roman" pitchFamily="18" charset="0"/>
                <a:ea typeface="Calibri" pitchFamily="34" charset="0"/>
                <a:cs typeface="Times New Roman" pitchFamily="18" charset="0"/>
              </a:rPr>
              <a:t> 1 </a:t>
            </a:r>
            <a:r>
              <a:rPr lang="en-US" sz="4000" b="1" dirty="0" err="1">
                <a:latin typeface="Times New Roman" pitchFamily="18" charset="0"/>
                <a:ea typeface="Calibri" pitchFamily="34" charset="0"/>
                <a:cs typeface="Times New Roman" pitchFamily="18" charset="0"/>
              </a:rPr>
              <a:t>nguyên</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tố</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hoá</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học</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còn</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hợp</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chất</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chứa</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từ</a:t>
            </a:r>
            <a:r>
              <a:rPr lang="en-US" sz="4000" b="1" dirty="0">
                <a:latin typeface="Times New Roman" pitchFamily="18" charset="0"/>
                <a:ea typeface="Calibri" pitchFamily="34" charset="0"/>
                <a:cs typeface="Times New Roman" pitchFamily="18" charset="0"/>
              </a:rPr>
              <a:t> 2 </a:t>
            </a:r>
            <a:r>
              <a:rPr lang="en-US" sz="4000" b="1" dirty="0" err="1">
                <a:latin typeface="Times New Roman" pitchFamily="18" charset="0"/>
                <a:ea typeface="Calibri" pitchFamily="34" charset="0"/>
                <a:cs typeface="Times New Roman" pitchFamily="18" charset="0"/>
              </a:rPr>
              <a:t>nguyên</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tố</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hoá</a:t>
            </a:r>
            <a:r>
              <a:rPr lang="en-US" sz="4000" b="1" dirty="0">
                <a:latin typeface="Times New Roman" pitchFamily="18" charset="0"/>
                <a:ea typeface="Calibri" pitchFamily="34" charset="0"/>
                <a:cs typeface="Times New Roman" pitchFamily="18" charset="0"/>
              </a:rPr>
              <a:t> </a:t>
            </a:r>
            <a:r>
              <a:rPr lang="en-US" sz="4000" b="1" dirty="0" err="1">
                <a:latin typeface="Times New Roman" pitchFamily="18" charset="0"/>
                <a:ea typeface="Calibri" pitchFamily="34" charset="0"/>
                <a:cs typeface="Times New Roman" pitchFamily="18" charset="0"/>
              </a:rPr>
              <a:t>học</a:t>
            </a:r>
            <a:r>
              <a:rPr lang="en-US" sz="4000" b="1" dirty="0">
                <a:latin typeface="Times New Roman" pitchFamily="18" charset="0"/>
                <a:ea typeface="Calibri" pitchFamily="34" charset="0"/>
                <a:cs typeface="Times New Roman" pitchFamily="18" charset="0"/>
              </a:rPr>
              <a:t> </a:t>
            </a:r>
            <a:r>
              <a:rPr lang="en-US" sz="4000" b="1" err="1">
                <a:latin typeface="Times New Roman" pitchFamily="18" charset="0"/>
                <a:ea typeface="Calibri" pitchFamily="34" charset="0"/>
                <a:cs typeface="Times New Roman" pitchFamily="18" charset="0"/>
              </a:rPr>
              <a:t>trở</a:t>
            </a:r>
            <a:r>
              <a:rPr lang="en-US" sz="4000" b="1">
                <a:latin typeface="Times New Roman" pitchFamily="18" charset="0"/>
                <a:ea typeface="Calibri" pitchFamily="34" charset="0"/>
                <a:cs typeface="Times New Roman" pitchFamily="18" charset="0"/>
              </a:rPr>
              <a:t> lên.</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8384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8F5903D-A2D2-4691-9DE5-FB6DA686C0A7}"/>
              </a:ext>
            </a:extLst>
          </p:cNvPr>
          <p:cNvPicPr>
            <a:picLocks noChangeAspect="1" noChangeArrowheads="1"/>
          </p:cNvPicPr>
          <p:nvPr/>
        </p:nvPicPr>
        <p:blipFill>
          <a:blip r:embed="rId2" cstate="print"/>
          <a:srcRect/>
          <a:stretch>
            <a:fillRect/>
          </a:stretch>
        </p:blipFill>
        <p:spPr bwMode="auto">
          <a:xfrm>
            <a:off x="990600" y="1066800"/>
            <a:ext cx="7467600" cy="4419600"/>
          </a:xfrm>
          <a:prstGeom prst="rect">
            <a:avLst/>
          </a:prstGeom>
          <a:noFill/>
          <a:ln w="9525">
            <a:noFill/>
            <a:miter lim="800000"/>
            <a:headEnd/>
            <a:tailEnd/>
          </a:ln>
          <a:effectLst/>
        </p:spPr>
      </p:pic>
    </p:spTree>
    <p:extLst>
      <p:ext uri="{BB962C8B-B14F-4D97-AF65-F5344CB8AC3E}">
        <p14:creationId xmlns:p14="http://schemas.microsoft.com/office/powerpoint/2010/main" val="27199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533400" y="838200"/>
            <a:ext cx="3505200" cy="707886"/>
          </a:xfrm>
          <a:prstGeom prst="rect">
            <a:avLst/>
          </a:prstGeom>
          <a:noFill/>
        </p:spPr>
        <p:txBody>
          <a:bodyPr wrap="square" rtlCol="0">
            <a:spAutoFit/>
          </a:bodyPr>
          <a:lstStyle/>
          <a:p>
            <a:r>
              <a:rPr lang="vi-VN" sz="4000" b="1" dirty="0">
                <a:latin typeface="+mj-lt"/>
              </a:rPr>
              <a:t>II. Phân tử</a:t>
            </a:r>
            <a:endParaRPr lang="en-US" sz="4000" b="1" dirty="0">
              <a:latin typeface="+mj-lt"/>
            </a:endParaRPr>
          </a:p>
        </p:txBody>
      </p:sp>
      <p:sp>
        <p:nvSpPr>
          <p:cNvPr id="5" name="TextBox 4"/>
          <p:cNvSpPr txBox="1"/>
          <p:nvPr/>
        </p:nvSpPr>
        <p:spPr>
          <a:xfrm>
            <a:off x="762000" y="1600200"/>
            <a:ext cx="4267200" cy="707886"/>
          </a:xfrm>
          <a:prstGeom prst="rect">
            <a:avLst/>
          </a:prstGeom>
          <a:noFill/>
        </p:spPr>
        <p:txBody>
          <a:bodyPr wrap="square" rtlCol="0">
            <a:spAutoFit/>
          </a:bodyPr>
          <a:lstStyle/>
          <a:p>
            <a:r>
              <a:rPr lang="vi-VN" sz="4000" b="1" i="1" dirty="0">
                <a:latin typeface="Times New Roman" pitchFamily="18" charset="0"/>
                <a:cs typeface="Times New Roman" pitchFamily="18" charset="0"/>
              </a:rPr>
              <a:t>1. Khái niệm</a:t>
            </a:r>
            <a:endParaRPr lang="en-US" sz="4000" b="1" i="1" dirty="0">
              <a:latin typeface="Times New Roman" pitchFamily="18" charset="0"/>
              <a:cs typeface="Times New Roman" pitchFamily="18" charset="0"/>
            </a:endParaRPr>
          </a:p>
        </p:txBody>
      </p:sp>
      <p:sp>
        <p:nvSpPr>
          <p:cNvPr id="22529" name="Rectangle 1"/>
          <p:cNvSpPr>
            <a:spLocks noChangeArrowheads="1"/>
          </p:cNvSpPr>
          <p:nvPr/>
        </p:nvSpPr>
        <p:spPr bwMode="auto">
          <a:xfrm>
            <a:off x="914400" y="2188965"/>
            <a:ext cx="7772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de-DE" sz="40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Phân tử là hạt đại diện cho chất, gồm một số nguyên tử liên kết với nhau và thể hiện đầy đủ tính chất hoá học của chất</a:t>
            </a:r>
            <a:endParaRPr kumimoji="0" lang="de-DE" sz="4000" b="1"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29"/>
                                        </p:tgtEl>
                                        <p:attrNameLst>
                                          <p:attrName>style.visibility</p:attrName>
                                        </p:attrNameLst>
                                      </p:cBhvr>
                                      <p:to>
                                        <p:strVal val="visible"/>
                                      </p:to>
                                    </p:set>
                                    <p:animEffect transition="in" filter="wipe(down)">
                                      <p:cBhvr>
                                        <p:cTn id="17"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25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131507" y="181689"/>
            <a:ext cx="9012493"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vi-VN" sz="2800" b="1" dirty="0" err="1">
                <a:solidFill>
                  <a:srgbClr val="FF0000"/>
                </a:solidFill>
                <a:latin typeface="+mj-lt"/>
                <a:ea typeface="Calibri" pitchFamily="34" charset="0"/>
                <a:cs typeface="Times New Roman" pitchFamily="18" charset="0"/>
              </a:rPr>
              <a:t>T</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hảo</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luận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cặp</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đôi</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quan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sát</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hình</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ảnh</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5.3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cho</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biết</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mô</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hình</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nào</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biểu</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diễn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phân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tử</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đơn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chất</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mô</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hình</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nào</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biểu</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diễn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phân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tử</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hợp</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chất</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Giải</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thích</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Từ</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đó</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nhận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xét</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sự</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khác</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nhau</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về</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phân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tử</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đơn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chất</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và</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phân</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tử</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hợp</a:t>
            </a:r>
            <a:r>
              <a:rPr kumimoji="0" lang="en-US" sz="2800" b="1" i="0" u="none" strike="noStrike" cap="none" normalizeH="0" baseline="0" dirty="0">
                <a:ln>
                  <a:noFill/>
                </a:ln>
                <a:solidFill>
                  <a:srgbClr val="FF0000"/>
                </a:solidFill>
                <a:effectLst/>
                <a:latin typeface="+mj-lt"/>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mj-lt"/>
                <a:ea typeface="Calibri" pitchFamily="34" charset="0"/>
                <a:cs typeface="Times New Roman" pitchFamily="18" charset="0"/>
              </a:rPr>
              <a:t>chất</a:t>
            </a:r>
            <a:endParaRPr kumimoji="0" lang="en-US" sz="2800" b="1" i="0" u="none" strike="noStrike" cap="none" normalizeH="0" baseline="0" dirty="0">
              <a:ln>
                <a:noFill/>
              </a:ln>
              <a:solidFill>
                <a:srgbClr val="FF0000"/>
              </a:solidFill>
              <a:effectLst/>
              <a:latin typeface="+mj-lt"/>
              <a:cs typeface="Arial"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762000" y="2209800"/>
            <a:ext cx="8250493" cy="373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down)">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down)">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4809EA-BDF1-4B84-A1D1-02CF07A74D9B}"/>
              </a:ext>
            </a:extLst>
          </p:cNvPr>
          <p:cNvSpPr txBox="1"/>
          <p:nvPr/>
        </p:nvSpPr>
        <p:spPr>
          <a:xfrm>
            <a:off x="152400" y="1219200"/>
            <a:ext cx="8839200" cy="4154984"/>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 Phân tử  đơn chất được tạo bởi các nguyên tử của cùng một NTHH.</a:t>
            </a:r>
          </a:p>
          <a:p>
            <a:r>
              <a:rPr lang="en-US" sz="4400" b="1">
                <a:latin typeface="Times New Roman" panose="02020603050405020304" pitchFamily="18" charset="0"/>
                <a:cs typeface="Times New Roman" panose="02020603050405020304" pitchFamily="18" charset="0"/>
              </a:rPr>
              <a:t>- Phân tử  hợp chất được tạo bởi các nguyên tử của các NTHH khác nhau.</a:t>
            </a:r>
          </a:p>
          <a:p>
            <a:endParaRPr 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24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3886200" cy="523220"/>
          </a:xfrm>
          <a:prstGeom prst="rect">
            <a:avLst/>
          </a:prstGeom>
          <a:noFill/>
        </p:spPr>
        <p:txBody>
          <a:bodyPr wrap="square" rtlCol="0">
            <a:spAutoFit/>
          </a:bodyPr>
          <a:lstStyle/>
          <a:p>
            <a:r>
              <a:rPr lang="vi-VN" sz="2800" b="1" i="1" dirty="0">
                <a:latin typeface="Times New Roman" pitchFamily="18" charset="0"/>
                <a:cs typeface="Times New Roman" pitchFamily="18" charset="0"/>
              </a:rPr>
              <a:t>2. Khối lượng phân tử</a:t>
            </a:r>
            <a:endParaRPr lang="en-US" sz="2800" b="1" i="1" dirty="0">
              <a:latin typeface="Times New Roman" pitchFamily="18" charset="0"/>
              <a:cs typeface="Times New Roman" pitchFamily="18" charset="0"/>
            </a:endParaRPr>
          </a:p>
        </p:txBody>
      </p:sp>
      <p:sp>
        <p:nvSpPr>
          <p:cNvPr id="4" name="Rectangle 3"/>
          <p:cNvSpPr/>
          <p:nvPr/>
        </p:nvSpPr>
        <p:spPr>
          <a:xfrm>
            <a:off x="152400" y="2533471"/>
            <a:ext cx="89154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dirty="0"/>
              <a:t>Sử dụng giá trị khối lượng nguyên tử của một số nguyên tố trong bảng tuần hoàn để tính khối lượng phân tử của các chất được biểu diễn trong Hình 5.3a và Hình 5.3b.</a:t>
            </a:r>
            <a:endParaRPr lang="en-US" sz="2400" dirty="0"/>
          </a:p>
        </p:txBody>
      </p:sp>
      <p:pic>
        <p:nvPicPr>
          <p:cNvPr id="5" name="Picture 3"/>
          <p:cNvPicPr>
            <a:picLocks noChangeAspect="1" noChangeArrowheads="1"/>
          </p:cNvPicPr>
          <p:nvPr/>
        </p:nvPicPr>
        <p:blipFill>
          <a:blip r:embed="rId2" cstate="print"/>
          <a:srcRect/>
          <a:stretch>
            <a:fillRect/>
          </a:stretch>
        </p:blipFill>
        <p:spPr bwMode="auto">
          <a:xfrm>
            <a:off x="533400" y="2133600"/>
            <a:ext cx="564444" cy="3810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r="32113" b="27340"/>
          <a:stretch>
            <a:fillRect/>
          </a:stretch>
        </p:blipFill>
        <p:spPr bwMode="auto">
          <a:xfrm>
            <a:off x="1524000" y="3657600"/>
            <a:ext cx="5820697" cy="2819400"/>
          </a:xfrm>
          <a:prstGeom prst="rect">
            <a:avLst/>
          </a:prstGeom>
          <a:noFill/>
          <a:ln w="9525">
            <a:noFill/>
            <a:miter lim="800000"/>
            <a:headEnd/>
            <a:tailEnd/>
          </a:ln>
          <a:effectLst/>
        </p:spPr>
      </p:pic>
      <p:sp>
        <p:nvSpPr>
          <p:cNvPr id="24578" name="Rectangle 2"/>
          <p:cNvSpPr>
            <a:spLocks noChangeArrowheads="1"/>
          </p:cNvSpPr>
          <p:nvPr/>
        </p:nvSpPr>
        <p:spPr bwMode="auto">
          <a:xfrm>
            <a:off x="152400" y="697469"/>
            <a:ext cx="8991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32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3200" b="1"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45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324600"/>
            <a:ext cx="7772400" cy="461665"/>
          </a:xfrm>
          <a:prstGeom prst="rect">
            <a:avLst/>
          </a:prstGeom>
        </p:spPr>
        <p:txBody>
          <a:bodyPr wrap="square">
            <a:spAutoFit/>
          </a:bodyPr>
          <a:lstStyle/>
          <a:p>
            <a:r>
              <a:rPr lang="vi-VN" sz="2400" b="1" dirty="0">
                <a:solidFill>
                  <a:srgbClr val="C00000"/>
                </a:solidFill>
                <a:latin typeface="Times New Roman" pitchFamily="18" charset="0"/>
                <a:cs typeface="Times New Roman" pitchFamily="18" charset="0"/>
              </a:rPr>
              <a:t>Từ các hình ảnh trên, em có nhận xét gì về các chất?</a:t>
            </a:r>
            <a:endParaRPr lang="en-US" sz="2400" dirty="0">
              <a:solidFill>
                <a:srgbClr val="C00000"/>
              </a:solidFill>
            </a:endParaRPr>
          </a:p>
        </p:txBody>
      </p:sp>
      <p:pic>
        <p:nvPicPr>
          <p:cNvPr id="3" name="Picture 2" descr="C:\Users\NC\Desktop\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l="37500" r="27534"/>
          <a:stretch>
            <a:fillRect/>
          </a:stretch>
        </p:blipFill>
        <p:spPr bwMode="auto">
          <a:xfrm>
            <a:off x="228600" y="152400"/>
            <a:ext cx="2209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ại sao lại nằm chiêm bao thấy nước - Tin ngôi sao, đời sống của giới  Showbiz"/>
          <p:cNvPicPr>
            <a:picLocks noChangeAspect="1" noChangeArrowheads="1"/>
          </p:cNvPicPr>
          <p:nvPr/>
        </p:nvPicPr>
        <p:blipFill>
          <a:blip r:embed="rId3" cstate="print"/>
          <a:srcRect l="15296" r="31168"/>
          <a:stretch>
            <a:fillRect/>
          </a:stretch>
        </p:blipFill>
        <p:spPr bwMode="auto">
          <a:xfrm>
            <a:off x="2819400" y="152400"/>
            <a:ext cx="2590800" cy="2667000"/>
          </a:xfrm>
          <a:prstGeom prst="rect">
            <a:avLst/>
          </a:prstGeom>
          <a:noFill/>
        </p:spPr>
      </p:pic>
      <p:sp>
        <p:nvSpPr>
          <p:cNvPr id="2052" name="AutoShape 4"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sodium"/>
          <p:cNvPicPr>
            <a:picLocks noChangeAspect="1" noChangeArrowheads="1"/>
          </p:cNvPicPr>
          <p:nvPr/>
        </p:nvPicPr>
        <p:blipFill>
          <a:blip r:embed="rId4" cstate="print"/>
          <a:srcRect/>
          <a:stretch>
            <a:fillRect/>
          </a:stretch>
        </p:blipFill>
        <p:spPr bwMode="auto">
          <a:xfrm>
            <a:off x="5867400" y="152400"/>
            <a:ext cx="2895600" cy="2667000"/>
          </a:xfrm>
          <a:prstGeom prst="rect">
            <a:avLst/>
          </a:prstGeom>
          <a:noFill/>
        </p:spPr>
      </p:pic>
      <p:sp>
        <p:nvSpPr>
          <p:cNvPr id="2060" name="AutoShape 12"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khí chlorine.jpg"/>
          <p:cNvPicPr>
            <a:picLocks noChangeAspect="1"/>
          </p:cNvPicPr>
          <p:nvPr/>
        </p:nvPicPr>
        <p:blipFill>
          <a:blip r:embed="rId5" cstate="print"/>
          <a:stretch>
            <a:fillRect/>
          </a:stretch>
        </p:blipFill>
        <p:spPr>
          <a:xfrm>
            <a:off x="228600" y="3200400"/>
            <a:ext cx="2209800" cy="2723284"/>
          </a:xfrm>
          <a:prstGeom prst="rect">
            <a:avLst/>
          </a:prstGeom>
        </p:spPr>
      </p:pic>
      <p:pic>
        <p:nvPicPr>
          <p:cNvPr id="2066" name="Picture 18" descr="Có bảo hành] [Chính hãng] [Ảnh thật] [Có sẵn] Muối hột SAHU | Lazada.vn"/>
          <p:cNvPicPr>
            <a:picLocks noChangeAspect="1" noChangeArrowheads="1"/>
          </p:cNvPicPr>
          <p:nvPr/>
        </p:nvPicPr>
        <p:blipFill>
          <a:blip r:embed="rId6" cstate="print"/>
          <a:srcRect l="7615" r="6081"/>
          <a:stretch>
            <a:fillRect/>
          </a:stretch>
        </p:blipFill>
        <p:spPr bwMode="auto">
          <a:xfrm>
            <a:off x="2895600" y="3124200"/>
            <a:ext cx="2590800" cy="2819400"/>
          </a:xfrm>
          <a:prstGeom prst="rect">
            <a:avLst/>
          </a:prstGeom>
          <a:noFill/>
        </p:spPr>
      </p:pic>
      <p:pic>
        <p:nvPicPr>
          <p:cNvPr id="2068" name="Picture 20" descr="Đường phèn là gì? Đường phèn có tốt không? Cách làm, công dụng"/>
          <p:cNvPicPr>
            <a:picLocks noChangeAspect="1" noChangeArrowheads="1"/>
          </p:cNvPicPr>
          <p:nvPr/>
        </p:nvPicPr>
        <p:blipFill>
          <a:blip r:embed="rId7" cstate="print"/>
          <a:srcRect/>
          <a:stretch>
            <a:fillRect/>
          </a:stretch>
        </p:blipFill>
        <p:spPr bwMode="auto">
          <a:xfrm>
            <a:off x="5867400" y="3124200"/>
            <a:ext cx="3048000" cy="2819400"/>
          </a:xfrm>
          <a:prstGeom prst="rect">
            <a:avLst/>
          </a:prstGeom>
          <a:noFill/>
        </p:spPr>
      </p:pic>
      <p:sp>
        <p:nvSpPr>
          <p:cNvPr id="16" name="TextBox 15"/>
          <p:cNvSpPr txBox="1"/>
          <p:nvPr/>
        </p:nvSpPr>
        <p:spPr>
          <a:xfrm>
            <a:off x="609600" y="2819400"/>
            <a:ext cx="1447800" cy="369332"/>
          </a:xfrm>
          <a:prstGeom prst="rect">
            <a:avLst/>
          </a:prstGeom>
          <a:noFill/>
        </p:spPr>
        <p:txBody>
          <a:bodyPr wrap="square" rtlCol="0">
            <a:spAutoFit/>
          </a:bodyPr>
          <a:lstStyle/>
          <a:p>
            <a:r>
              <a:rPr lang="vi-VN" b="1" dirty="0">
                <a:solidFill>
                  <a:schemeClr val="accent1">
                    <a:lumMod val="75000"/>
                  </a:schemeClr>
                </a:solidFill>
                <a:latin typeface="+mj-lt"/>
              </a:rPr>
              <a:t>Khí oxygen</a:t>
            </a:r>
            <a:endParaRPr lang="en-US" b="1" dirty="0">
              <a:solidFill>
                <a:schemeClr val="accent1">
                  <a:lumMod val="75000"/>
                </a:schemeClr>
              </a:solidFill>
              <a:latin typeface="+mj-lt"/>
            </a:endParaRPr>
          </a:p>
        </p:txBody>
      </p:sp>
      <p:sp>
        <p:nvSpPr>
          <p:cNvPr id="17" name="TextBox 16"/>
          <p:cNvSpPr txBox="1"/>
          <p:nvPr/>
        </p:nvSpPr>
        <p:spPr>
          <a:xfrm>
            <a:off x="3276600" y="2743200"/>
            <a:ext cx="1447800" cy="369332"/>
          </a:xfrm>
          <a:prstGeom prst="rect">
            <a:avLst/>
          </a:prstGeom>
          <a:noFill/>
        </p:spPr>
        <p:txBody>
          <a:bodyPr wrap="square" rtlCol="0">
            <a:spAutoFit/>
          </a:bodyPr>
          <a:lstStyle/>
          <a:p>
            <a:pPr algn="ctr"/>
            <a:r>
              <a:rPr lang="vi-VN" b="1" dirty="0">
                <a:solidFill>
                  <a:schemeClr val="accent1">
                    <a:lumMod val="75000"/>
                  </a:schemeClr>
                </a:solidFill>
                <a:latin typeface="+mj-lt"/>
              </a:rPr>
              <a:t>Nước</a:t>
            </a:r>
            <a:endParaRPr lang="en-US" b="1" dirty="0">
              <a:solidFill>
                <a:schemeClr val="accent1">
                  <a:lumMod val="75000"/>
                </a:schemeClr>
              </a:solidFill>
              <a:latin typeface="+mj-lt"/>
            </a:endParaRPr>
          </a:p>
        </p:txBody>
      </p:sp>
      <p:sp>
        <p:nvSpPr>
          <p:cNvPr id="18" name="TextBox 17"/>
          <p:cNvSpPr txBox="1"/>
          <p:nvPr/>
        </p:nvSpPr>
        <p:spPr>
          <a:xfrm>
            <a:off x="6248400" y="2743200"/>
            <a:ext cx="1828800" cy="369332"/>
          </a:xfrm>
          <a:prstGeom prst="rect">
            <a:avLst/>
          </a:prstGeom>
          <a:noFill/>
        </p:spPr>
        <p:txBody>
          <a:bodyPr wrap="square" rtlCol="0">
            <a:spAutoFit/>
          </a:bodyPr>
          <a:lstStyle/>
          <a:p>
            <a:pPr algn="ctr"/>
            <a:r>
              <a:rPr lang="vi-VN" b="1" dirty="0">
                <a:solidFill>
                  <a:schemeClr val="accent1">
                    <a:lumMod val="75000"/>
                  </a:schemeClr>
                </a:solidFill>
                <a:latin typeface="+mj-lt"/>
              </a:rPr>
              <a:t>Kim loại sodium</a:t>
            </a:r>
            <a:endParaRPr lang="en-US" b="1" dirty="0">
              <a:solidFill>
                <a:schemeClr val="accent1">
                  <a:lumMod val="75000"/>
                </a:schemeClr>
              </a:solidFill>
              <a:latin typeface="+mj-lt"/>
            </a:endParaRPr>
          </a:p>
        </p:txBody>
      </p:sp>
      <p:sp>
        <p:nvSpPr>
          <p:cNvPr id="19" name="TextBox 18"/>
          <p:cNvSpPr txBox="1"/>
          <p:nvPr/>
        </p:nvSpPr>
        <p:spPr>
          <a:xfrm>
            <a:off x="533400" y="6019800"/>
            <a:ext cx="1447800" cy="369332"/>
          </a:xfrm>
          <a:prstGeom prst="rect">
            <a:avLst/>
          </a:prstGeom>
          <a:noFill/>
        </p:spPr>
        <p:txBody>
          <a:bodyPr wrap="square" rtlCol="0">
            <a:spAutoFit/>
          </a:bodyPr>
          <a:lstStyle/>
          <a:p>
            <a:r>
              <a:rPr lang="vi-VN" b="1" dirty="0">
                <a:solidFill>
                  <a:schemeClr val="accent1">
                    <a:lumMod val="75000"/>
                  </a:schemeClr>
                </a:solidFill>
                <a:latin typeface="+mj-lt"/>
              </a:rPr>
              <a:t>Khí chlorine</a:t>
            </a:r>
            <a:endParaRPr lang="en-US" b="1" dirty="0">
              <a:solidFill>
                <a:schemeClr val="accent1">
                  <a:lumMod val="75000"/>
                </a:schemeClr>
              </a:solidFill>
              <a:latin typeface="+mj-lt"/>
            </a:endParaRPr>
          </a:p>
        </p:txBody>
      </p:sp>
      <p:sp>
        <p:nvSpPr>
          <p:cNvPr id="20" name="TextBox 19"/>
          <p:cNvSpPr txBox="1"/>
          <p:nvPr/>
        </p:nvSpPr>
        <p:spPr>
          <a:xfrm>
            <a:off x="3505200" y="6019800"/>
            <a:ext cx="1447800" cy="369332"/>
          </a:xfrm>
          <a:prstGeom prst="rect">
            <a:avLst/>
          </a:prstGeom>
          <a:noFill/>
        </p:spPr>
        <p:txBody>
          <a:bodyPr wrap="square" rtlCol="0">
            <a:spAutoFit/>
          </a:bodyPr>
          <a:lstStyle/>
          <a:p>
            <a:pPr algn="ctr"/>
            <a:r>
              <a:rPr lang="vi-VN" b="1" dirty="0">
                <a:solidFill>
                  <a:schemeClr val="accent1">
                    <a:lumMod val="75000"/>
                  </a:schemeClr>
                </a:solidFill>
                <a:latin typeface="+mj-lt"/>
              </a:rPr>
              <a:t>Muối ăn</a:t>
            </a:r>
            <a:endParaRPr lang="en-US" b="1" dirty="0">
              <a:solidFill>
                <a:schemeClr val="accent1">
                  <a:lumMod val="75000"/>
                </a:schemeClr>
              </a:solidFill>
              <a:latin typeface="+mj-lt"/>
            </a:endParaRPr>
          </a:p>
        </p:txBody>
      </p:sp>
      <p:sp>
        <p:nvSpPr>
          <p:cNvPr id="21" name="TextBox 20"/>
          <p:cNvSpPr txBox="1"/>
          <p:nvPr/>
        </p:nvSpPr>
        <p:spPr>
          <a:xfrm>
            <a:off x="6705600" y="5943600"/>
            <a:ext cx="1447800" cy="369332"/>
          </a:xfrm>
          <a:prstGeom prst="rect">
            <a:avLst/>
          </a:prstGeom>
          <a:noFill/>
        </p:spPr>
        <p:txBody>
          <a:bodyPr wrap="square" rtlCol="0">
            <a:spAutoFit/>
          </a:bodyPr>
          <a:lstStyle/>
          <a:p>
            <a:pPr algn="ctr"/>
            <a:r>
              <a:rPr lang="vi-VN" b="1" dirty="0">
                <a:solidFill>
                  <a:schemeClr val="accent1">
                    <a:lumMod val="75000"/>
                  </a:schemeClr>
                </a:solidFill>
                <a:latin typeface="+mj-lt"/>
              </a:rPr>
              <a:t>Đường ăn</a:t>
            </a:r>
            <a:endParaRPr lang="en-US" b="1"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wipe(down)">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66"/>
                                        </p:tgtEl>
                                        <p:attrNameLst>
                                          <p:attrName>style.visibility</p:attrName>
                                        </p:attrNameLst>
                                      </p:cBhvr>
                                      <p:to>
                                        <p:strVal val="visible"/>
                                      </p:to>
                                    </p:set>
                                    <p:animEffect transition="in" filter="wipe(down)">
                                      <p:cBhvr>
                                        <p:cTn id="27" dur="500"/>
                                        <p:tgtEl>
                                          <p:spTgt spid="20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68"/>
                                        </p:tgtEl>
                                        <p:attrNameLst>
                                          <p:attrName>style.visibility</p:attrName>
                                        </p:attrNameLst>
                                      </p:cBhvr>
                                      <p:to>
                                        <p:strVal val="visible"/>
                                      </p:to>
                                    </p:set>
                                    <p:animEffect transition="in" filter="wipe(down)">
                                      <p:cBhvr>
                                        <p:cTn id="32" dur="500"/>
                                        <p:tgtEl>
                                          <p:spTgt spid="206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5105400" cy="707886"/>
          </a:xfrm>
          <a:prstGeom prst="rect">
            <a:avLst/>
          </a:prstGeom>
          <a:noFill/>
        </p:spPr>
        <p:txBody>
          <a:bodyPr wrap="square" rtlCol="0">
            <a:spAutoFit/>
          </a:bodyPr>
          <a:lstStyle/>
          <a:p>
            <a:r>
              <a:rPr lang="vi-VN" sz="4000" b="1" i="1" dirty="0">
                <a:latin typeface="Times New Roman" pitchFamily="18" charset="0"/>
                <a:cs typeface="Times New Roman" pitchFamily="18" charset="0"/>
              </a:rPr>
              <a:t>2. Khối lượng phân tử</a:t>
            </a:r>
            <a:endParaRPr lang="en-US" sz="4000" b="1" i="1" dirty="0">
              <a:latin typeface="Times New Roman" pitchFamily="18" charset="0"/>
              <a:cs typeface="Times New Roman" pitchFamily="18" charset="0"/>
            </a:endParaRPr>
          </a:p>
        </p:txBody>
      </p:sp>
      <p:sp>
        <p:nvSpPr>
          <p:cNvPr id="3" name="Rectangle 2"/>
          <p:cNvSpPr>
            <a:spLocks noChangeArrowheads="1"/>
          </p:cNvSpPr>
          <p:nvPr/>
        </p:nvSpPr>
        <p:spPr bwMode="auto">
          <a:xfrm>
            <a:off x="152400" y="1478340"/>
            <a:ext cx="8610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32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3200" b="1"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
        <p:nvSpPr>
          <p:cNvPr id="25601" name="Rectangle 1"/>
          <p:cNvSpPr>
            <a:spLocks noChangeArrowheads="1"/>
          </p:cNvSpPr>
          <p:nvPr/>
        </p:nvSpPr>
        <p:spPr bwMode="auto">
          <a:xfrm>
            <a:off x="228600" y="3160455"/>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3200" b="1"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nitrogen: 2.14 = 28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methane: 12 + 4.1 = 16 (</a:t>
            </a:r>
            <a:r>
              <a:rPr kumimoji="0" lang="en-US" sz="3200" b="1"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3200" b="1"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a:ln>
                  <a:noFill/>
                </a:ln>
                <a:solidFill>
                  <a:schemeClr val="tx2">
                    <a:lumMod val="75000"/>
                  </a:schemeClr>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ipe(down)">
                                      <p:cBhvr>
                                        <p:cTn id="7" dur="500"/>
                                        <p:tgtEl>
                                          <p:spTgt spid="2560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5601">
                                            <p:txEl>
                                              <p:pRg st="1" end="1"/>
                                            </p:txEl>
                                          </p:spTgt>
                                        </p:tgtEl>
                                        <p:attrNameLst>
                                          <p:attrName>style.visibility</p:attrName>
                                        </p:attrNameLst>
                                      </p:cBhvr>
                                      <p:to>
                                        <p:strVal val="visible"/>
                                      </p:to>
                                    </p:set>
                                    <p:animEffect transition="in" filter="wipe(down)">
                                      <p:cBhvr>
                                        <p:cTn id="10" dur="500"/>
                                        <p:tgtEl>
                                          <p:spTgt spid="2560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5601">
                                            <p:txEl>
                                              <p:pRg st="2" end="2"/>
                                            </p:txEl>
                                          </p:spTgt>
                                        </p:tgtEl>
                                        <p:attrNameLst>
                                          <p:attrName>style.visibility</p:attrName>
                                        </p:attrNameLst>
                                      </p:cBhvr>
                                      <p:to>
                                        <p:strVal val="visible"/>
                                      </p:to>
                                    </p:set>
                                    <p:animEffect transition="in" filter="wipe(down)">
                                      <p:cBhvr>
                                        <p:cTn id="13" dur="500"/>
                                        <p:tgtEl>
                                          <p:spTgt spid="256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III/ LUYỆN TẬP</a:t>
            </a:r>
          </a:p>
        </p:txBody>
      </p:sp>
    </p:spTree>
    <p:extLst>
      <p:ext uri="{BB962C8B-B14F-4D97-AF65-F5344CB8AC3E}">
        <p14:creationId xmlns:p14="http://schemas.microsoft.com/office/powerpoint/2010/main" val="359173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3733800" y="533400"/>
            <a:ext cx="11430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CHẤT</a:t>
            </a:r>
          </a:p>
        </p:txBody>
      </p:sp>
      <p:sp>
        <p:nvSpPr>
          <p:cNvPr id="19462" name="Text Box 6"/>
          <p:cNvSpPr txBox="1">
            <a:spLocks noChangeArrowheads="1"/>
          </p:cNvSpPr>
          <p:nvPr/>
        </p:nvSpPr>
        <p:spPr bwMode="auto">
          <a:xfrm>
            <a:off x="1490663" y="22098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ĐƠN CHẤT</a:t>
            </a:r>
          </a:p>
        </p:txBody>
      </p:sp>
      <p:sp>
        <p:nvSpPr>
          <p:cNvPr id="19463" name="Text Box 7"/>
          <p:cNvSpPr txBox="1">
            <a:spLocks noChangeArrowheads="1"/>
          </p:cNvSpPr>
          <p:nvPr/>
        </p:nvSpPr>
        <p:spPr bwMode="auto">
          <a:xfrm>
            <a:off x="4953000" y="21336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a:t>
            </a:r>
          </a:p>
        </p:txBody>
      </p:sp>
      <p:sp>
        <p:nvSpPr>
          <p:cNvPr id="19464" name="Text Box 8"/>
          <p:cNvSpPr txBox="1">
            <a:spLocks noChangeArrowheads="1"/>
          </p:cNvSpPr>
          <p:nvPr/>
        </p:nvSpPr>
        <p:spPr bwMode="auto">
          <a:xfrm>
            <a:off x="13382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KIM LOẠI </a:t>
            </a:r>
          </a:p>
        </p:txBody>
      </p:sp>
      <p:sp>
        <p:nvSpPr>
          <p:cNvPr id="19465" name="Text Box 9"/>
          <p:cNvSpPr txBox="1">
            <a:spLocks noChangeArrowheads="1"/>
          </p:cNvSpPr>
          <p:nvPr/>
        </p:nvSpPr>
        <p:spPr bwMode="auto">
          <a:xfrm>
            <a:off x="26336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PHI KIM</a:t>
            </a:r>
          </a:p>
        </p:txBody>
      </p:sp>
      <p:sp>
        <p:nvSpPr>
          <p:cNvPr id="19466" name="Text Box 10"/>
          <p:cNvSpPr txBox="1">
            <a:spLocks noChangeArrowheads="1"/>
          </p:cNvSpPr>
          <p:nvPr/>
        </p:nvSpPr>
        <p:spPr bwMode="auto">
          <a:xfrm>
            <a:off x="4419600" y="3581400"/>
            <a:ext cx="11430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VÔ   CƠ</a:t>
            </a:r>
          </a:p>
        </p:txBody>
      </p:sp>
      <p:sp>
        <p:nvSpPr>
          <p:cNvPr id="19467" name="Text Box 11"/>
          <p:cNvSpPr txBox="1">
            <a:spLocks noChangeArrowheads="1"/>
          </p:cNvSpPr>
          <p:nvPr/>
        </p:nvSpPr>
        <p:spPr bwMode="auto">
          <a:xfrm>
            <a:off x="6400800" y="3505200"/>
            <a:ext cx="12192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HỮU CƠ</a:t>
            </a:r>
          </a:p>
        </p:txBody>
      </p:sp>
      <p:sp>
        <p:nvSpPr>
          <p:cNvPr id="19468" name="Line 12"/>
          <p:cNvSpPr>
            <a:spLocks noChangeShapeType="1"/>
          </p:cNvSpPr>
          <p:nvPr/>
        </p:nvSpPr>
        <p:spPr bwMode="auto">
          <a:xfrm flipH="1">
            <a:off x="2438400" y="1066800"/>
            <a:ext cx="1752600" cy="9906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69" name="Line 13"/>
          <p:cNvSpPr>
            <a:spLocks noChangeShapeType="1"/>
          </p:cNvSpPr>
          <p:nvPr/>
        </p:nvSpPr>
        <p:spPr bwMode="auto">
          <a:xfrm>
            <a:off x="4191000" y="1085850"/>
            <a:ext cx="1676400" cy="89535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0" name="Line 14"/>
          <p:cNvSpPr>
            <a:spLocks noChangeShapeType="1"/>
          </p:cNvSpPr>
          <p:nvPr/>
        </p:nvSpPr>
        <p:spPr bwMode="auto">
          <a:xfrm flipH="1">
            <a:off x="18716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1" name="Line 15"/>
          <p:cNvSpPr>
            <a:spLocks noChangeShapeType="1"/>
          </p:cNvSpPr>
          <p:nvPr/>
        </p:nvSpPr>
        <p:spPr bwMode="auto">
          <a:xfrm>
            <a:off x="24050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2" name="Line 16"/>
          <p:cNvSpPr>
            <a:spLocks noChangeShapeType="1"/>
          </p:cNvSpPr>
          <p:nvPr/>
        </p:nvSpPr>
        <p:spPr bwMode="auto">
          <a:xfrm flipH="1">
            <a:off x="5257800" y="2667000"/>
            <a:ext cx="685800" cy="7620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3" name="Line 17"/>
          <p:cNvSpPr>
            <a:spLocks noChangeShapeType="1"/>
          </p:cNvSpPr>
          <p:nvPr/>
        </p:nvSpPr>
        <p:spPr bwMode="auto">
          <a:xfrm>
            <a:off x="6019800" y="2667000"/>
            <a:ext cx="762000" cy="7620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4" name="Text Box 18"/>
          <p:cNvSpPr txBox="1">
            <a:spLocks noChangeArrowheads="1"/>
          </p:cNvSpPr>
          <p:nvPr/>
        </p:nvSpPr>
        <p:spPr bwMode="auto">
          <a:xfrm>
            <a:off x="685800" y="5486400"/>
            <a:ext cx="7848600" cy="1077218"/>
          </a:xfrm>
          <a:prstGeom prst="rect">
            <a:avLst/>
          </a:prstGeom>
          <a:solidFill>
            <a:schemeClr val="accent3"/>
          </a:solidFill>
          <a:ln w="9525">
            <a:solidFill>
              <a:srgbClr val="0000FF"/>
            </a:solidFill>
            <a:miter lim="800000"/>
            <a:headEnd/>
            <a:tailEnd/>
          </a:ln>
          <a:effectLst/>
          <a:scene3d>
            <a:camera prst="orthographicFront"/>
            <a:lightRig rig="threePt" dir="t"/>
          </a:scene3d>
          <a:sp3d>
            <a:bevelT/>
          </a:sp3d>
        </p:spPr>
        <p:txBody>
          <a:bodyPr wrap="square">
            <a:spAutoFit/>
          </a:bodyPr>
          <a:lstStyle/>
          <a:p>
            <a:pPr algn="ctr" fontAlgn="auto">
              <a:spcBef>
                <a:spcPct val="50000"/>
              </a:spcBef>
              <a:spcAft>
                <a:spcPts val="0"/>
              </a:spcAft>
              <a:defRPr/>
            </a:pPr>
            <a:r>
              <a:rPr lang="en-US" sz="3200" b="1" dirty="0">
                <a:latin typeface="Times New Roman" pitchFamily="18" charset="0"/>
                <a:cs typeface="Times New Roman" pitchFamily="18" charset="0"/>
              </a:rPr>
              <a:t>Điền cụm từ thích hợp vào các ô số trong sơ đồ  thể hiện sự phân loại chất ở trên .</a:t>
            </a:r>
          </a:p>
        </p:txBody>
      </p:sp>
      <p:sp>
        <p:nvSpPr>
          <p:cNvPr id="19475" name="AutoShape 19"/>
          <p:cNvSpPr>
            <a:spLocks noChangeArrowheads="1"/>
          </p:cNvSpPr>
          <p:nvPr/>
        </p:nvSpPr>
        <p:spPr bwMode="auto">
          <a:xfrm>
            <a:off x="1490663" y="20701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dirty="0">
                <a:solidFill>
                  <a:schemeClr val="bg1"/>
                </a:solidFill>
                <a:latin typeface="Times New Roman" pitchFamily="18" charset="0"/>
                <a:cs typeface="Times New Roman" pitchFamily="18" charset="0"/>
              </a:rPr>
              <a:t>1</a:t>
            </a:r>
          </a:p>
        </p:txBody>
      </p:sp>
      <p:sp>
        <p:nvSpPr>
          <p:cNvPr id="19476" name="AutoShape 20"/>
          <p:cNvSpPr>
            <a:spLocks noChangeArrowheads="1"/>
          </p:cNvSpPr>
          <p:nvPr/>
        </p:nvSpPr>
        <p:spPr bwMode="auto">
          <a:xfrm>
            <a:off x="4953000" y="20574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chemeClr val="bg1"/>
                </a:solidFill>
                <a:latin typeface="Times New Roman" pitchFamily="18" charset="0"/>
                <a:cs typeface="Times New Roman" pitchFamily="18" charset="0"/>
              </a:rPr>
              <a:t>2</a:t>
            </a:r>
            <a:r>
              <a:rPr lang="en-US" sz="2400" b="1">
                <a:solidFill>
                  <a:srgbClr val="FF0000"/>
                </a:solidFill>
                <a:latin typeface="Times New Roman" pitchFamily="18" charset="0"/>
                <a:cs typeface="Times New Roman" pitchFamily="18" charset="0"/>
              </a:rPr>
              <a:t>1</a:t>
            </a:r>
          </a:p>
        </p:txBody>
      </p:sp>
      <p:sp>
        <p:nvSpPr>
          <p:cNvPr id="19477" name="AutoShape 21"/>
          <p:cNvSpPr>
            <a:spLocks noChangeArrowheads="1"/>
          </p:cNvSpPr>
          <p:nvPr/>
        </p:nvSpPr>
        <p:spPr bwMode="auto">
          <a:xfrm>
            <a:off x="1262063" y="3490913"/>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4</a:t>
            </a:r>
          </a:p>
        </p:txBody>
      </p:sp>
      <p:sp>
        <p:nvSpPr>
          <p:cNvPr id="19478" name="AutoShape 22"/>
          <p:cNvSpPr>
            <a:spLocks noChangeArrowheads="1"/>
          </p:cNvSpPr>
          <p:nvPr/>
        </p:nvSpPr>
        <p:spPr bwMode="auto">
          <a:xfrm>
            <a:off x="2590800" y="3429000"/>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5</a:t>
            </a:r>
          </a:p>
        </p:txBody>
      </p:sp>
      <p:sp>
        <p:nvSpPr>
          <p:cNvPr id="19479" name="AutoShape 23"/>
          <p:cNvSpPr>
            <a:spLocks noChangeArrowheads="1"/>
          </p:cNvSpPr>
          <p:nvPr/>
        </p:nvSpPr>
        <p:spPr bwMode="auto">
          <a:xfrm>
            <a:off x="4343400" y="35052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6</a:t>
            </a:r>
          </a:p>
        </p:txBody>
      </p:sp>
      <p:sp>
        <p:nvSpPr>
          <p:cNvPr id="19480" name="AutoShape 24"/>
          <p:cNvSpPr>
            <a:spLocks noChangeArrowheads="1"/>
          </p:cNvSpPr>
          <p:nvPr/>
        </p:nvSpPr>
        <p:spPr bwMode="auto">
          <a:xfrm>
            <a:off x="6434138" y="34290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7</a:t>
            </a:r>
          </a:p>
        </p:txBody>
      </p:sp>
      <p:sp>
        <p:nvSpPr>
          <p:cNvPr id="2" name="TextBox 1">
            <a:extLst>
              <a:ext uri="{FF2B5EF4-FFF2-40B4-BE49-F238E27FC236}">
                <a16:creationId xmlns:a16="http://schemas.microsoft.com/office/drawing/2014/main" id="{60F79E49-69BC-4C18-A646-6B11CE7C2809}"/>
              </a:ext>
            </a:extLst>
          </p:cNvPr>
          <p:cNvSpPr txBox="1"/>
          <p:nvPr/>
        </p:nvSpPr>
        <p:spPr>
          <a:xfrm>
            <a:off x="152400" y="228600"/>
            <a:ext cx="304800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Câu 1. Hoàn thành sơ đồ sau.</a:t>
            </a:r>
          </a:p>
        </p:txBody>
      </p:sp>
      <p:sp>
        <p:nvSpPr>
          <p:cNvPr id="23" name="AutoShape 21">
            <a:extLst>
              <a:ext uri="{FF2B5EF4-FFF2-40B4-BE49-F238E27FC236}">
                <a16:creationId xmlns:a16="http://schemas.microsoft.com/office/drawing/2014/main" id="{B03D893B-40E9-4057-AB06-5B72630B31ED}"/>
              </a:ext>
            </a:extLst>
          </p:cNvPr>
          <p:cNvSpPr>
            <a:spLocks noChangeArrowheads="1"/>
          </p:cNvSpPr>
          <p:nvPr/>
        </p:nvSpPr>
        <p:spPr bwMode="auto">
          <a:xfrm>
            <a:off x="0" y="3505200"/>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3</a:t>
            </a:r>
          </a:p>
        </p:txBody>
      </p:sp>
      <p:sp>
        <p:nvSpPr>
          <p:cNvPr id="24" name="Line 14">
            <a:extLst>
              <a:ext uri="{FF2B5EF4-FFF2-40B4-BE49-F238E27FC236}">
                <a16:creationId xmlns:a16="http://schemas.microsoft.com/office/drawing/2014/main" id="{D0EF5148-377C-4401-879C-77B3AB3D7EA2}"/>
              </a:ext>
            </a:extLst>
          </p:cNvPr>
          <p:cNvSpPr>
            <a:spLocks noChangeShapeType="1"/>
          </p:cNvSpPr>
          <p:nvPr/>
        </p:nvSpPr>
        <p:spPr bwMode="auto">
          <a:xfrm flipH="1">
            <a:off x="1038543" y="2738438"/>
            <a:ext cx="1290320" cy="750888"/>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4096BAF2-B9A4-4A8B-AD60-5AE8FB30C2DA}"/>
              </a:ext>
            </a:extLst>
          </p:cNvPr>
          <p:cNvSpPr txBox="1"/>
          <p:nvPr/>
        </p:nvSpPr>
        <p:spPr>
          <a:xfrm>
            <a:off x="76199" y="3429000"/>
            <a:ext cx="1185863" cy="954107"/>
          </a:xfrm>
          <a:prstGeom prst="rect">
            <a:avLst/>
          </a:prstGeom>
          <a:noFill/>
          <a:ln>
            <a:solidFill>
              <a:schemeClr val="bg1"/>
            </a:solidFill>
          </a:ln>
        </p:spPr>
        <p:txBody>
          <a:bodyPr wrap="square" rtlCol="0">
            <a:spAutoFit/>
          </a:bodyPr>
          <a:lstStyle/>
          <a:p>
            <a:r>
              <a:rPr lang="en-US" sz="2800" b="1">
                <a:latin typeface="Times New Roman" panose="02020603050405020304" pitchFamily="18" charset="0"/>
                <a:cs typeface="Times New Roman" panose="02020603050405020304" pitchFamily="18" charset="0"/>
              </a:rPr>
              <a:t>Khí Hiếm</a:t>
            </a:r>
          </a:p>
        </p:txBody>
      </p:sp>
    </p:spTree>
    <p:extLst>
      <p:ext uri="{BB962C8B-B14F-4D97-AF65-F5344CB8AC3E}">
        <p14:creationId xmlns:p14="http://schemas.microsoft.com/office/powerpoint/2010/main" val="2234148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nodeType="clickEffect">
                                  <p:stCondLst>
                                    <p:cond delay="0"/>
                                  </p:stCondLst>
                                  <p:childTnLst>
                                    <p:animEffect transition="out" filter="strips(downLeft)">
                                      <p:cBhvr>
                                        <p:cTn id="6" dur="500"/>
                                        <p:tgtEl>
                                          <p:spTgt spid="19475"/>
                                        </p:tgtEl>
                                      </p:cBhvr>
                                    </p:animEffect>
                                    <p:set>
                                      <p:cBhvr>
                                        <p:cTn id="7" dur="1" fill="hold">
                                          <p:stCondLst>
                                            <p:cond delay="499"/>
                                          </p:stCondLst>
                                        </p:cTn>
                                        <p:tgtEl>
                                          <p:spTgt spid="194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nodeType="clickEffect">
                                  <p:stCondLst>
                                    <p:cond delay="0"/>
                                  </p:stCondLst>
                                  <p:childTnLst>
                                    <p:animEffect transition="out" filter="strips(downLeft)">
                                      <p:cBhvr>
                                        <p:cTn id="11" dur="500"/>
                                        <p:tgtEl>
                                          <p:spTgt spid="19476"/>
                                        </p:tgtEl>
                                      </p:cBhvr>
                                    </p:animEffect>
                                    <p:set>
                                      <p:cBhvr>
                                        <p:cTn id="12" dur="1" fill="hold">
                                          <p:stCondLst>
                                            <p:cond delay="499"/>
                                          </p:stCondLst>
                                        </p:cTn>
                                        <p:tgtEl>
                                          <p:spTgt spid="194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nodeType="clickEffect">
                                  <p:stCondLst>
                                    <p:cond delay="0"/>
                                  </p:stCondLst>
                                  <p:childTnLst>
                                    <p:animEffect transition="out" filter="strips(downLeft)">
                                      <p:cBhvr>
                                        <p:cTn id="16" dur="500"/>
                                        <p:tgtEl>
                                          <p:spTgt spid="19477"/>
                                        </p:tgtEl>
                                      </p:cBhvr>
                                    </p:animEffect>
                                    <p:set>
                                      <p:cBhvr>
                                        <p:cTn id="17" dur="1" fill="hold">
                                          <p:stCondLst>
                                            <p:cond delay="499"/>
                                          </p:stCondLst>
                                        </p:cTn>
                                        <p:tgtEl>
                                          <p:spTgt spid="194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12" fill="hold" nodeType="clickEffect">
                                  <p:stCondLst>
                                    <p:cond delay="0"/>
                                  </p:stCondLst>
                                  <p:childTnLst>
                                    <p:animEffect transition="out" filter="strips(downLeft)">
                                      <p:cBhvr>
                                        <p:cTn id="21" dur="500"/>
                                        <p:tgtEl>
                                          <p:spTgt spid="19478"/>
                                        </p:tgtEl>
                                      </p:cBhvr>
                                    </p:animEffect>
                                    <p:set>
                                      <p:cBhvr>
                                        <p:cTn id="22" dur="1" fill="hold">
                                          <p:stCondLst>
                                            <p:cond delay="499"/>
                                          </p:stCondLst>
                                        </p:cTn>
                                        <p:tgtEl>
                                          <p:spTgt spid="1947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xit" presetSubtype="12" fill="hold" nodeType="clickEffect">
                                  <p:stCondLst>
                                    <p:cond delay="0"/>
                                  </p:stCondLst>
                                  <p:childTnLst>
                                    <p:animEffect transition="out" filter="strips(downLeft)">
                                      <p:cBhvr>
                                        <p:cTn id="26" dur="500"/>
                                        <p:tgtEl>
                                          <p:spTgt spid="19479"/>
                                        </p:tgtEl>
                                      </p:cBhvr>
                                    </p:animEffect>
                                    <p:set>
                                      <p:cBhvr>
                                        <p:cTn id="27" dur="1" fill="hold">
                                          <p:stCondLst>
                                            <p:cond delay="499"/>
                                          </p:stCondLst>
                                        </p:cTn>
                                        <p:tgtEl>
                                          <p:spTgt spid="194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xit" presetSubtype="12" fill="hold" nodeType="clickEffect">
                                  <p:stCondLst>
                                    <p:cond delay="0"/>
                                  </p:stCondLst>
                                  <p:childTnLst>
                                    <p:animEffect transition="out" filter="strips(downLeft)">
                                      <p:cBhvr>
                                        <p:cTn id="31" dur="500"/>
                                        <p:tgtEl>
                                          <p:spTgt spid="19480"/>
                                        </p:tgtEl>
                                      </p:cBhvr>
                                    </p:animEffect>
                                    <p:set>
                                      <p:cBhvr>
                                        <p:cTn id="32" dur="1" fill="hold">
                                          <p:stCondLst>
                                            <p:cond delay="499"/>
                                          </p:stCondLst>
                                        </p:cTn>
                                        <p:tgtEl>
                                          <p:spTgt spid="1948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nodeType="clickEffect">
                                  <p:stCondLst>
                                    <p:cond delay="0"/>
                                  </p:stCondLst>
                                  <p:childTnLst>
                                    <p:animEffect transition="out" filter="strips(downLeft)">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152400" y="685800"/>
            <a:ext cx="8610600" cy="4495800"/>
          </a:xfrm>
        </p:spPr>
        <p:txBody>
          <a:bodyPr>
            <a:noAutofit/>
          </a:bodyPr>
          <a:lstStyle/>
          <a:p>
            <a:pPr marL="609600" indent="-609600" algn="l"/>
            <a:r>
              <a:rPr lang="en-US" b="1" err="1">
                <a:solidFill>
                  <a:srgbClr val="C00000"/>
                </a:solidFill>
                <a:latin typeface="Times New Roman" pitchFamily="18" charset="0"/>
                <a:cs typeface="Times New Roman" pitchFamily="18" charset="0"/>
              </a:rPr>
              <a:t>Câu</a:t>
            </a:r>
            <a:r>
              <a:rPr lang="en-US" b="1">
                <a:solidFill>
                  <a:srgbClr val="C00000"/>
                </a:solidFill>
                <a:latin typeface="Times New Roman" pitchFamily="18" charset="0"/>
                <a:cs typeface="Times New Roman" pitchFamily="18" charset="0"/>
              </a:rPr>
              <a:t> 2: </a:t>
            </a:r>
            <a:r>
              <a:rPr lang="en-US" b="1" dirty="0" err="1">
                <a:solidFill>
                  <a:schemeClr val="tx1">
                    <a:lumMod val="95000"/>
                    <a:lumOff val="5000"/>
                  </a:schemeClr>
                </a:solidFill>
                <a:latin typeface="Times New Roman" pitchFamily="18" charset="0"/>
                <a:cs typeface="Times New Roman" pitchFamily="18" charset="0"/>
              </a:rPr>
              <a:t>Trong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số</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các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dưới</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đây</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hãy</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chỉ</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ra</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và</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giải</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thích</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nào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là</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đơn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nào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là</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hợp</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a:t>
            </a:r>
          </a:p>
          <a:p>
            <a:pPr marL="609600" indent="-609600" algn="l">
              <a:buFont typeface="Wingdings" pitchFamily="2" charset="2"/>
              <a:buAutoNum type="alphaLcPeriod"/>
            </a:pPr>
            <a:r>
              <a:rPr lang="en-US" b="1" dirty="0" err="1">
                <a:solidFill>
                  <a:schemeClr val="tx1">
                    <a:lumMod val="95000"/>
                    <a:lumOff val="5000"/>
                  </a:schemeClr>
                </a:solidFill>
                <a:latin typeface="Times New Roman" pitchFamily="18" charset="0"/>
                <a:cs typeface="Times New Roman" pitchFamily="18" charset="0"/>
              </a:rPr>
              <a:t>Khí</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amoniac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N &amp; H.</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Phosphorus </a:t>
            </a:r>
            <a:r>
              <a:rPr lang="en-US" b="1" dirty="0" err="1">
                <a:solidFill>
                  <a:schemeClr val="tx1">
                    <a:lumMod val="95000"/>
                    <a:lumOff val="5000"/>
                  </a:schemeClr>
                </a:solidFill>
                <a:latin typeface="Times New Roman" pitchFamily="18" charset="0"/>
                <a:cs typeface="Times New Roman" pitchFamily="18" charset="0"/>
              </a:rPr>
              <a:t>đỏ</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P.</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Acid </a:t>
            </a:r>
            <a:r>
              <a:rPr lang="en-US" b="1" dirty="0" err="1">
                <a:solidFill>
                  <a:schemeClr val="tx1">
                    <a:lumMod val="95000"/>
                    <a:lumOff val="5000"/>
                  </a:schemeClr>
                </a:solidFill>
                <a:latin typeface="Times New Roman" pitchFamily="18" charset="0"/>
                <a:cs typeface="Times New Roman" pitchFamily="18" charset="0"/>
              </a:rPr>
              <a:t>chlohiđric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H&amp; Cl.</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Calcium </a:t>
            </a:r>
            <a:r>
              <a:rPr lang="en-US" b="1" dirty="0" err="1">
                <a:solidFill>
                  <a:schemeClr val="tx1">
                    <a:lumMod val="95000"/>
                    <a:lumOff val="5000"/>
                  </a:schemeClr>
                </a:solidFill>
                <a:latin typeface="Times New Roman" pitchFamily="18" charset="0"/>
                <a:cs typeface="Times New Roman" pitchFamily="18" charset="0"/>
              </a:rPr>
              <a:t>carbonat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Ca, C, O.</a:t>
            </a:r>
          </a:p>
          <a:p>
            <a:pPr marL="609600" indent="-609600" algn="l">
              <a:buFont typeface="Wingdings" pitchFamily="2" charset="2"/>
              <a:buAutoNum type="alphaLcPeriod"/>
            </a:pPr>
            <a:r>
              <a:rPr lang="en-US" b="1" dirty="0" err="1">
                <a:solidFill>
                  <a:schemeClr val="tx1">
                    <a:lumMod val="95000"/>
                    <a:lumOff val="5000"/>
                  </a:schemeClr>
                </a:solidFill>
                <a:latin typeface="Times New Roman" pitchFamily="18" charset="0"/>
                <a:cs typeface="Times New Roman" pitchFamily="18" charset="0"/>
              </a:rPr>
              <a:t>Glucozo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C, H, O.</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Kim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loại</a:t>
            </a:r>
            <a:r>
              <a:rPr lang="en-US" sz="2800" b="1" dirty="0">
                <a:solidFill>
                  <a:schemeClr val="tx1">
                    <a:lumMod val="95000"/>
                    <a:lumOff val="5000"/>
                  </a:schemeClr>
                </a:solidFill>
                <a:latin typeface="Times New Roman" pitchFamily="18" charset="0"/>
                <a:cs typeface="Times New Roman" pitchFamily="18" charset="0"/>
              </a:rPr>
              <a:t> </a:t>
            </a:r>
            <a:r>
              <a:rPr lang="vi-VN" sz="2800" b="1" dirty="0">
                <a:latin typeface="Times New Roman" panose="02020603050405020304" pitchFamily="18" charset="0"/>
                <a:cs typeface="Times New Roman" panose="02020603050405020304" pitchFamily="18" charset="0"/>
              </a:rPr>
              <a:t>Magnesium</a:t>
            </a:r>
            <a:r>
              <a:rPr lang="en-US" sz="2800" b="1" dirty="0">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Mg.</a:t>
            </a:r>
          </a:p>
        </p:txBody>
      </p:sp>
      <p:sp>
        <p:nvSpPr>
          <p:cNvPr id="17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261BA-D98C-45AF-9A49-6DEF98261DFA}" type="slidenum">
              <a:rPr lang="en-US" b="1" smtClean="0">
                <a:latin typeface="Times New Roman" pitchFamily="18" charset="0"/>
                <a:cs typeface="Times New Roman" pitchFamily="18" charset="0"/>
              </a:rPr>
              <a:pPr eaLnBrk="1" hangingPunct="1"/>
              <a:t>23</a:t>
            </a:fld>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200801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152400" y="685800"/>
            <a:ext cx="8610600" cy="4495800"/>
          </a:xfrm>
        </p:spPr>
        <p:txBody>
          <a:bodyPr>
            <a:noAutofit/>
          </a:bodyPr>
          <a:lstStyle/>
          <a:p>
            <a:pPr marL="609600" indent="-609600" algn="l"/>
            <a:r>
              <a:rPr lang="en-US" b="1" err="1">
                <a:solidFill>
                  <a:srgbClr val="C00000"/>
                </a:solidFill>
                <a:latin typeface="Times New Roman" pitchFamily="18" charset="0"/>
                <a:cs typeface="Times New Roman" pitchFamily="18" charset="0"/>
              </a:rPr>
              <a:t>Câu</a:t>
            </a:r>
            <a:r>
              <a:rPr lang="en-US" b="1">
                <a:solidFill>
                  <a:srgbClr val="C00000"/>
                </a:solidFill>
                <a:latin typeface="Times New Roman" pitchFamily="18" charset="0"/>
                <a:cs typeface="Times New Roman" pitchFamily="18" charset="0"/>
              </a:rPr>
              <a:t> 2: </a:t>
            </a:r>
            <a:r>
              <a:rPr lang="en-US" b="1" dirty="0" err="1">
                <a:solidFill>
                  <a:schemeClr val="tx1">
                    <a:lumMod val="95000"/>
                    <a:lumOff val="5000"/>
                  </a:schemeClr>
                </a:solidFill>
                <a:latin typeface="Times New Roman" pitchFamily="18" charset="0"/>
                <a:cs typeface="Times New Roman" pitchFamily="18" charset="0"/>
              </a:rPr>
              <a:t>Trong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số</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các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dưới</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đây</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hãy</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chỉ</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ra</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và</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giải</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thích</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nào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là</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đơn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nào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là</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hợp</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chất</a:t>
            </a:r>
            <a:r>
              <a:rPr lang="en-US" b="1" dirty="0">
                <a:solidFill>
                  <a:schemeClr val="tx1">
                    <a:lumMod val="95000"/>
                    <a:lumOff val="5000"/>
                  </a:schemeClr>
                </a:solidFill>
                <a:latin typeface="Times New Roman" pitchFamily="18" charset="0"/>
                <a:cs typeface="Times New Roman" pitchFamily="18" charset="0"/>
              </a:rPr>
              <a:t>?</a:t>
            </a:r>
          </a:p>
          <a:p>
            <a:pPr marL="609600" indent="-609600" algn="l">
              <a:buFont typeface="Wingdings" pitchFamily="2" charset="2"/>
              <a:buAutoNum type="alphaLcPeriod"/>
            </a:pPr>
            <a:r>
              <a:rPr lang="en-US" b="1" dirty="0" err="1">
                <a:solidFill>
                  <a:schemeClr val="tx1">
                    <a:lumMod val="95000"/>
                    <a:lumOff val="5000"/>
                  </a:schemeClr>
                </a:solidFill>
                <a:latin typeface="Times New Roman" pitchFamily="18" charset="0"/>
                <a:cs typeface="Times New Roman" pitchFamily="18" charset="0"/>
              </a:rPr>
              <a:t>Khí</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amoniac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N &amp; H.</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Phosphorus </a:t>
            </a:r>
            <a:r>
              <a:rPr lang="en-US" b="1" dirty="0" err="1">
                <a:solidFill>
                  <a:schemeClr val="tx1">
                    <a:lumMod val="95000"/>
                    <a:lumOff val="5000"/>
                  </a:schemeClr>
                </a:solidFill>
                <a:latin typeface="Times New Roman" pitchFamily="18" charset="0"/>
                <a:cs typeface="Times New Roman" pitchFamily="18" charset="0"/>
              </a:rPr>
              <a:t>đỏ</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P.</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Acid </a:t>
            </a:r>
            <a:r>
              <a:rPr lang="en-US" b="1" dirty="0" err="1">
                <a:solidFill>
                  <a:schemeClr val="tx1">
                    <a:lumMod val="95000"/>
                    <a:lumOff val="5000"/>
                  </a:schemeClr>
                </a:solidFill>
                <a:latin typeface="Times New Roman" pitchFamily="18" charset="0"/>
                <a:cs typeface="Times New Roman" pitchFamily="18" charset="0"/>
              </a:rPr>
              <a:t>chlohiđric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H&amp; Cl.</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Calcium </a:t>
            </a:r>
            <a:r>
              <a:rPr lang="en-US" b="1" dirty="0" err="1">
                <a:solidFill>
                  <a:schemeClr val="tx1">
                    <a:lumMod val="95000"/>
                    <a:lumOff val="5000"/>
                  </a:schemeClr>
                </a:solidFill>
                <a:latin typeface="Times New Roman" pitchFamily="18" charset="0"/>
                <a:cs typeface="Times New Roman" pitchFamily="18" charset="0"/>
              </a:rPr>
              <a:t>carbonat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Ca, C, O.</a:t>
            </a:r>
          </a:p>
          <a:p>
            <a:pPr marL="609600" indent="-609600" algn="l">
              <a:buFont typeface="Wingdings" pitchFamily="2" charset="2"/>
              <a:buAutoNum type="alphaLcPeriod"/>
            </a:pPr>
            <a:r>
              <a:rPr lang="en-US" b="1" dirty="0" err="1">
                <a:solidFill>
                  <a:schemeClr val="tx1">
                    <a:lumMod val="95000"/>
                    <a:lumOff val="5000"/>
                  </a:schemeClr>
                </a:solidFill>
                <a:latin typeface="Times New Roman" pitchFamily="18" charset="0"/>
                <a:cs typeface="Times New Roman" pitchFamily="18" charset="0"/>
              </a:rPr>
              <a:t>Glucozo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C, H, O.</a:t>
            </a:r>
          </a:p>
          <a:p>
            <a:pPr marL="609600" indent="-609600" algn="l">
              <a:buFont typeface="Wingdings" pitchFamily="2" charset="2"/>
              <a:buAutoNum type="alphaLcPeriod"/>
            </a:pPr>
            <a:r>
              <a:rPr lang="en-US" b="1" dirty="0">
                <a:solidFill>
                  <a:schemeClr val="tx1">
                    <a:lumMod val="95000"/>
                    <a:lumOff val="5000"/>
                  </a:schemeClr>
                </a:solidFill>
                <a:latin typeface="Times New Roman" pitchFamily="18" charset="0"/>
                <a:cs typeface="Times New Roman" pitchFamily="18" charset="0"/>
              </a:rPr>
              <a:t>Kim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loại</a:t>
            </a:r>
            <a:r>
              <a:rPr lang="en-US" sz="2800" b="1" dirty="0">
                <a:solidFill>
                  <a:schemeClr val="tx1">
                    <a:lumMod val="95000"/>
                    <a:lumOff val="5000"/>
                  </a:schemeClr>
                </a:solidFill>
                <a:latin typeface="Times New Roman" pitchFamily="18" charset="0"/>
                <a:cs typeface="Times New Roman" pitchFamily="18" charset="0"/>
              </a:rPr>
              <a:t> </a:t>
            </a:r>
            <a:r>
              <a:rPr lang="vi-VN" sz="2800" b="1" dirty="0">
                <a:latin typeface="Times New Roman" panose="02020603050405020304" pitchFamily="18" charset="0"/>
                <a:cs typeface="Times New Roman" panose="02020603050405020304" pitchFamily="18" charset="0"/>
              </a:rPr>
              <a:t>Magnesium</a:t>
            </a:r>
            <a:r>
              <a:rPr lang="en-US" sz="2800" b="1" dirty="0">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itchFamily="18" charset="0"/>
                <a:cs typeface="Times New Roman" pitchFamily="18" charset="0"/>
              </a:rPr>
              <a:t>tạo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nên</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từ</a:t>
            </a:r>
            <a:r>
              <a:rPr lang="en-US" b="1" dirty="0">
                <a:solidFill>
                  <a:schemeClr val="tx1">
                    <a:lumMod val="95000"/>
                    <a:lumOff val="5000"/>
                  </a:schemeClr>
                </a:solidFill>
                <a:latin typeface="Times New Roman" pitchFamily="18" charset="0"/>
                <a:cs typeface="Times New Roman" pitchFamily="18" charset="0"/>
              </a:rPr>
              <a:t> Mg.</a:t>
            </a:r>
          </a:p>
        </p:txBody>
      </p:sp>
      <p:sp>
        <p:nvSpPr>
          <p:cNvPr id="58376" name="Text Box 8"/>
          <p:cNvSpPr txBox="1">
            <a:spLocks noChangeArrowheads="1"/>
          </p:cNvSpPr>
          <p:nvPr/>
        </p:nvSpPr>
        <p:spPr bwMode="auto">
          <a:xfrm>
            <a:off x="7236216" y="229718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endParaRPr lang="en-US" sz="2400" b="1" dirty="0">
              <a:solidFill>
                <a:srgbClr val="FF0000"/>
              </a:solidFill>
              <a:latin typeface="Times New Roman" pitchFamily="18" charset="0"/>
              <a:cs typeface="Times New Roman" pitchFamily="18" charset="0"/>
            </a:endParaRPr>
          </a:p>
        </p:txBody>
      </p:sp>
      <p:sp>
        <p:nvSpPr>
          <p:cNvPr id="58377" name="Text Box 9"/>
          <p:cNvSpPr txBox="1">
            <a:spLocks noChangeArrowheads="1"/>
          </p:cNvSpPr>
          <p:nvPr/>
        </p:nvSpPr>
        <p:spPr bwMode="auto">
          <a:xfrm>
            <a:off x="7236216" y="2873047"/>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FF0000"/>
                </a:solidFill>
                <a:latin typeface="Times New Roman" pitchFamily="18" charset="0"/>
                <a:cs typeface="Times New Roman" pitchFamily="18" charset="0"/>
              </a:rPr>
              <a:t>Đơn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endParaRPr lang="en-US" sz="2400" b="1" dirty="0">
              <a:solidFill>
                <a:srgbClr val="FF0000"/>
              </a:solidFill>
              <a:latin typeface="Times New Roman" pitchFamily="18" charset="0"/>
              <a:cs typeface="Times New Roman" pitchFamily="18" charset="0"/>
            </a:endParaRPr>
          </a:p>
        </p:txBody>
      </p:sp>
      <p:sp>
        <p:nvSpPr>
          <p:cNvPr id="58378" name="Text Box 10"/>
          <p:cNvSpPr txBox="1">
            <a:spLocks noChangeArrowheads="1"/>
          </p:cNvSpPr>
          <p:nvPr/>
        </p:nvSpPr>
        <p:spPr bwMode="auto">
          <a:xfrm>
            <a:off x="7315200" y="513073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FF0000"/>
                </a:solidFill>
                <a:latin typeface="Times New Roman" pitchFamily="18" charset="0"/>
                <a:cs typeface="Times New Roman" pitchFamily="18" charset="0"/>
              </a:rPr>
              <a:t>Đơn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endParaRPr lang="en-US" sz="2400" b="1" dirty="0">
              <a:solidFill>
                <a:srgbClr val="FF0000"/>
              </a:solidFill>
              <a:latin typeface="Times New Roman" pitchFamily="18" charset="0"/>
              <a:cs typeface="Times New Roman" pitchFamily="18" charset="0"/>
            </a:endParaRPr>
          </a:p>
        </p:txBody>
      </p:sp>
      <p:sp>
        <p:nvSpPr>
          <p:cNvPr id="58379" name="Text Box 11"/>
          <p:cNvSpPr txBox="1">
            <a:spLocks noChangeArrowheads="1"/>
          </p:cNvSpPr>
          <p:nvPr/>
        </p:nvSpPr>
        <p:spPr bwMode="auto">
          <a:xfrm>
            <a:off x="7248916" y="341674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endParaRPr lang="en-US" sz="2400" b="1" dirty="0">
              <a:solidFill>
                <a:srgbClr val="FF0000"/>
              </a:solidFill>
              <a:latin typeface="Times New Roman" pitchFamily="18" charset="0"/>
              <a:cs typeface="Times New Roman" pitchFamily="18" charset="0"/>
            </a:endParaRPr>
          </a:p>
        </p:txBody>
      </p:sp>
      <p:sp>
        <p:nvSpPr>
          <p:cNvPr id="58381" name="Text Box 13"/>
          <p:cNvSpPr txBox="1">
            <a:spLocks noChangeArrowheads="1"/>
          </p:cNvSpPr>
          <p:nvPr/>
        </p:nvSpPr>
        <p:spPr bwMode="auto">
          <a:xfrm>
            <a:off x="7302500" y="4004122"/>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endParaRPr lang="en-US" sz="2400" b="1" dirty="0">
              <a:solidFill>
                <a:srgbClr val="FF0000"/>
              </a:solidFill>
              <a:latin typeface="Times New Roman" pitchFamily="18" charset="0"/>
              <a:cs typeface="Times New Roman" pitchFamily="18" charset="0"/>
            </a:endParaRPr>
          </a:p>
        </p:txBody>
      </p:sp>
      <p:sp>
        <p:nvSpPr>
          <p:cNvPr id="58382" name="Text Box 14"/>
          <p:cNvSpPr txBox="1">
            <a:spLocks noChangeArrowheads="1"/>
          </p:cNvSpPr>
          <p:nvPr/>
        </p:nvSpPr>
        <p:spPr bwMode="auto">
          <a:xfrm>
            <a:off x="7315200" y="455963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endParaRPr lang="en-US" sz="2400" b="1" dirty="0">
              <a:solidFill>
                <a:srgbClr val="FF0000"/>
              </a:solidFill>
              <a:latin typeface="Times New Roman" pitchFamily="18" charset="0"/>
              <a:cs typeface="Times New Roman" pitchFamily="18" charset="0"/>
            </a:endParaRPr>
          </a:p>
        </p:txBody>
      </p:sp>
      <p:sp>
        <p:nvSpPr>
          <p:cNvPr id="17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261BA-D98C-45AF-9A49-6DEF98261DFA}" type="slidenum">
              <a:rPr lang="en-US" b="1" smtClean="0">
                <a:latin typeface="Times New Roman" pitchFamily="18" charset="0"/>
                <a:cs typeface="Times New Roman" pitchFamily="18" charset="0"/>
              </a:rPr>
              <a:pPr eaLnBrk="1" hangingPunct="1"/>
              <a:t>24</a:t>
            </a:fld>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207741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5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blinds(horizontal)">
                                      <p:cBhvr>
                                        <p:cTn id="12" dur="500"/>
                                        <p:tgtEl>
                                          <p:spTgt spid="58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379">
                                            <p:txEl>
                                              <p:pRg st="0" end="0"/>
                                            </p:txEl>
                                          </p:spTgt>
                                        </p:tgtEl>
                                        <p:attrNameLst>
                                          <p:attrName>style.visibility</p:attrName>
                                        </p:attrNameLst>
                                      </p:cBhvr>
                                      <p:to>
                                        <p:strVal val="visible"/>
                                      </p:to>
                                    </p:set>
                                    <p:animEffect transition="in" filter="blinds(horizontal)">
                                      <p:cBhvr>
                                        <p:cTn id="17" dur="500"/>
                                        <p:tgtEl>
                                          <p:spTgt spid="583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81">
                                            <p:txEl>
                                              <p:pRg st="0" end="0"/>
                                            </p:txEl>
                                          </p:spTgt>
                                        </p:tgtEl>
                                        <p:attrNameLst>
                                          <p:attrName>style.visibility</p:attrName>
                                        </p:attrNameLst>
                                      </p:cBhvr>
                                      <p:to>
                                        <p:strVal val="visible"/>
                                      </p:to>
                                    </p:set>
                                    <p:animEffect transition="in" filter="blinds(horizontal)">
                                      <p:cBhvr>
                                        <p:cTn id="22" dur="500"/>
                                        <p:tgtEl>
                                          <p:spTgt spid="5838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82"/>
                                        </p:tgtEl>
                                        <p:attrNameLst>
                                          <p:attrName>style.visibility</p:attrName>
                                        </p:attrNameLst>
                                      </p:cBhvr>
                                      <p:to>
                                        <p:strVal val="visible"/>
                                      </p:to>
                                    </p:set>
                                    <p:animEffect transition="in" filter="blinds(horizontal)">
                                      <p:cBhvr>
                                        <p:cTn id="27" dur="500"/>
                                        <p:tgtEl>
                                          <p:spTgt spid="583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78"/>
                                        </p:tgtEl>
                                        <p:attrNameLst>
                                          <p:attrName>style.visibility</p:attrName>
                                        </p:attrNameLst>
                                      </p:cBhvr>
                                      <p:to>
                                        <p:strVal val="visible"/>
                                      </p:to>
                                    </p:set>
                                    <p:animEffect transition="in" filter="blinds(horizontal)">
                                      <p:cBhvr>
                                        <p:cTn id="3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8" grpId="0"/>
      <p:bldP spid="583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705600"/>
          </a:xfrm>
        </p:spPr>
        <p:txBody>
          <a:bodyPr>
            <a:noAutofit/>
          </a:bodyPr>
          <a:lstStyle/>
          <a:p>
            <a:pPr marL="0" indent="0" algn="ctr">
              <a:buNone/>
            </a:pP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Cho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ính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sau</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en-US" b="1">
                <a:latin typeface="Times New Roman" panose="02020603050405020304" pitchFamily="18" charset="0"/>
                <a:cs typeface="Times New Roman" panose="02020603050405020304" pitchFamily="18" charset="0"/>
              </a:rPr>
              <a:t>a/ </a:t>
            </a:r>
            <a:r>
              <a:rPr lang="en-US" b="1">
                <a:latin typeface="Times New Roman" panose="02020603050405020304" pitchFamily="18" charset="0"/>
                <a:ea typeface="Calibri" panose="020F0502020204030204" pitchFamily="34" charset="0"/>
                <a:cs typeface="Times New Roman" panose="02020603050405020304" pitchFamily="18" charset="0"/>
              </a:rPr>
              <a:t>Copper </a:t>
            </a:r>
            <a:r>
              <a:rPr lang="en-US" b="1" dirty="0">
                <a:latin typeface="Times New Roman" panose="02020603050405020304" pitchFamily="18" charset="0"/>
                <a:ea typeface="Calibri" panose="020F0502020204030204" pitchFamily="34" charset="0"/>
                <a:cs typeface="Times New Roman" panose="02020603050405020304" pitchFamily="18" charset="0"/>
              </a:rPr>
              <a:t>sulfate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Cu,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S </a:t>
            </a:r>
            <a:r>
              <a:rPr lang="en-US" b="1" dirty="0" err="1">
                <a:latin typeface="Times New Roman" panose="02020603050405020304" pitchFamily="18" charset="0"/>
                <a:ea typeface="Calibri" panose="020F0502020204030204" pitchFamily="34" charset="0"/>
                <a:cs typeface="Times New Roman" panose="02020603050405020304" pitchFamily="18" charset="0"/>
              </a:rPr>
              <a:t>và</a:t>
            </a:r>
            <a:r>
              <a:rPr lang="en-US" b="1" dirty="0">
                <a:latin typeface="Times New Roman" panose="02020603050405020304" pitchFamily="18" charset="0"/>
                <a:ea typeface="Calibri" panose="020F0502020204030204" pitchFamily="34" charset="0"/>
                <a:cs typeface="Times New Roman" panose="02020603050405020304" pitchFamily="18" charset="0"/>
              </a:rPr>
              <a:t> 4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O</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b="1">
                <a:latin typeface="Times New Roman" panose="02020603050405020304" pitchFamily="18" charset="0"/>
                <a:cs typeface="Times New Roman" panose="02020603050405020304" pitchFamily="18" charset="0"/>
              </a:rPr>
              <a:t>b/ </a:t>
            </a:r>
            <a:r>
              <a:rPr lang="en-US" b="1">
                <a:latin typeface="Times New Roman" panose="02020603050405020304" pitchFamily="18" charset="0"/>
                <a:ea typeface="Calibri" panose="020F0502020204030204" pitchFamily="34" charset="0"/>
                <a:cs typeface="Times New Roman" panose="02020603050405020304" pitchFamily="18" charset="0"/>
              </a:rPr>
              <a:t>Oxygen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2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O</a:t>
            </a:r>
            <a:br>
              <a:rPr lang="en-US" b="1" dirty="0">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c/ </a:t>
            </a:r>
            <a:r>
              <a:rPr lang="en-US" b="1">
                <a:latin typeface="Times New Roman" panose="02020603050405020304" pitchFamily="18" charset="0"/>
                <a:ea typeface="Calibri" panose="020F0502020204030204" pitchFamily="34" charset="0"/>
                <a:cs typeface="Times New Roman" panose="02020603050405020304" pitchFamily="18" charset="0"/>
              </a:rPr>
              <a:t>Muối </a:t>
            </a:r>
            <a:r>
              <a:rPr lang="en-US" b="1" dirty="0" err="1">
                <a:latin typeface="Times New Roman" panose="02020603050405020304" pitchFamily="18" charset="0"/>
                <a:ea typeface="Calibri" panose="020F0502020204030204" pitchFamily="34" charset="0"/>
                <a:cs typeface="Times New Roman" panose="02020603050405020304" pitchFamily="18" charset="0"/>
              </a:rPr>
              <a:t>ăn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Na </a:t>
            </a:r>
            <a:r>
              <a:rPr lang="en-US" b="1" dirty="0" err="1">
                <a:latin typeface="Times New Roman" panose="02020603050405020304" pitchFamily="18" charset="0"/>
                <a:ea typeface="Calibri" panose="020F0502020204030204" pitchFamily="34" charset="0"/>
                <a:cs typeface="Times New Roman" panose="02020603050405020304" pitchFamily="18" charset="0"/>
              </a:rPr>
              <a:t>và</a:t>
            </a:r>
            <a:r>
              <a:rPr lang="en-US" b="1" dirty="0">
                <a:latin typeface="Times New Roman" panose="02020603050405020304" pitchFamily="18" charset="0"/>
                <a:ea typeface="Calibri" panose="020F0502020204030204" pitchFamily="34" charset="0"/>
                <a:cs typeface="Times New Roman" panose="02020603050405020304" pitchFamily="18" charset="0"/>
              </a:rPr>
              <a:t>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Cl</a:t>
            </a:r>
            <a:r>
              <a:rPr lang="en-US" b="1" dirty="0">
                <a:latin typeface="Times New Roman" panose="02020603050405020304" pitchFamily="18" charset="0"/>
                <a:ea typeface="Calibri" panose="020F0502020204030204" pitchFamily="34"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d/ </a:t>
            </a:r>
            <a:r>
              <a:rPr lang="en-US" b="1">
                <a:latin typeface="Times New Roman" panose="02020603050405020304" pitchFamily="18" charset="0"/>
                <a:ea typeface="Calibri" panose="020F0502020204030204" pitchFamily="34" charset="0"/>
                <a:cs typeface="Times New Roman" panose="02020603050405020304" pitchFamily="18" charset="0"/>
              </a:rPr>
              <a:t>Khí </a:t>
            </a:r>
            <a:r>
              <a:rPr lang="en-US" b="1" dirty="0" err="1">
                <a:latin typeface="Times New Roman" panose="02020603050405020304" pitchFamily="18" charset="0"/>
                <a:ea typeface="Calibri" panose="020F0502020204030204" pitchFamily="34" charset="0"/>
                <a:cs typeface="Times New Roman" panose="02020603050405020304" pitchFamily="18" charset="0"/>
              </a:rPr>
              <a:t>amoniac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N </a:t>
            </a:r>
            <a:r>
              <a:rPr lang="en-US" b="1" dirty="0" err="1">
                <a:latin typeface="Times New Roman" panose="02020603050405020304" pitchFamily="18" charset="0"/>
                <a:ea typeface="Calibri" panose="020F0502020204030204" pitchFamily="34" charset="0"/>
                <a:cs typeface="Times New Roman" panose="02020603050405020304" pitchFamily="18" charset="0"/>
              </a:rPr>
              <a:t>và</a:t>
            </a:r>
            <a:r>
              <a:rPr lang="en-US" b="1" dirty="0">
                <a:latin typeface="Times New Roman" panose="02020603050405020304" pitchFamily="18" charset="0"/>
                <a:ea typeface="Calibri" panose="020F0502020204030204" pitchFamily="34" charset="0"/>
                <a:cs typeface="Times New Roman" panose="02020603050405020304" pitchFamily="18" charset="0"/>
              </a:rPr>
              <a:t> 3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H</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e/ </a:t>
            </a:r>
            <a:r>
              <a:rPr lang="en-US" b="1">
                <a:latin typeface="Times New Roman" panose="02020603050405020304" pitchFamily="18" charset="0"/>
                <a:ea typeface="Calibri" panose="020F0502020204030204" pitchFamily="34" charset="0"/>
                <a:cs typeface="Times New Roman" panose="02020603050405020304" pitchFamily="18" charset="0"/>
              </a:rPr>
              <a:t>Bromine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2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Br</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31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4525963"/>
          </a:xfrm>
        </p:spPr>
        <p:txBody>
          <a:bodyPr>
            <a:normAutofit/>
          </a:bodyPr>
          <a:lstStyle/>
          <a:p>
            <a:pPr marL="0" indent="0">
              <a:buNone/>
            </a:pPr>
            <a:r>
              <a:rPr lang="en-US" b="1" dirty="0">
                <a:solidFill>
                  <a:srgbClr val="002060"/>
                </a:solidFill>
                <a:latin typeface="Times New Roman" panose="02020603050405020304" pitchFamily="18" charset="0"/>
                <a:cs typeface="Times New Roman" panose="02020603050405020304" pitchFamily="18" charset="0"/>
              </a:rPr>
              <a:t>a/</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Copper sulfate :</a:t>
            </a:r>
            <a:r>
              <a:rPr lang="en-US" b="1" dirty="0" err="1">
                <a:solidFill>
                  <a:srgbClr val="002060"/>
                </a:solidFill>
                <a:latin typeface="Times New Roman" panose="02020603050405020304" pitchFamily="18" charset="0"/>
                <a:cs typeface="Times New Roman" panose="02020603050405020304" pitchFamily="18" charset="0"/>
              </a:rPr>
              <a:t>Hợp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chất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vì</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tạo</a:t>
            </a:r>
            <a:r>
              <a:rPr lang="en-US" b="1" dirty="0">
                <a:solidFill>
                  <a:srgbClr val="002060"/>
                </a:solidFill>
                <a:latin typeface="Times New Roman" panose="02020603050405020304" pitchFamily="18" charset="0"/>
                <a:cs typeface="Times New Roman" panose="02020603050405020304" pitchFamily="18" charset="0"/>
              </a:rPr>
              <a:t> 3 </a:t>
            </a:r>
            <a:r>
              <a:rPr lang="en-US" b="1" dirty="0" err="1">
                <a:solidFill>
                  <a:srgbClr val="002060"/>
                </a:solidFill>
                <a:latin typeface="Times New Roman" panose="02020603050405020304" pitchFamily="18" charset="0"/>
                <a:cs typeface="Times New Roman" panose="02020603050405020304" pitchFamily="18" charset="0"/>
              </a:rPr>
              <a:t>nguyên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tố</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là</a:t>
            </a:r>
            <a:r>
              <a:rPr lang="en-US" b="1" dirty="0">
                <a:solidFill>
                  <a:srgbClr val="002060"/>
                </a:solidFill>
                <a:latin typeface="Times New Roman" panose="02020603050405020304" pitchFamily="18" charset="0"/>
                <a:cs typeface="Times New Roman" panose="02020603050405020304" pitchFamily="18" charset="0"/>
              </a:rPr>
              <a:t> Cu ( copper), S ( sulfur) </a:t>
            </a:r>
            <a:r>
              <a:rPr lang="en-US" b="1" dirty="0" err="1">
                <a:solidFill>
                  <a:srgbClr val="002060"/>
                </a:solidFill>
                <a:latin typeface="Times New Roman" panose="02020603050405020304" pitchFamily="18" charset="0"/>
                <a:cs typeface="Times New Roman" panose="02020603050405020304" pitchFamily="18" charset="0"/>
              </a:rPr>
              <a:t>và</a:t>
            </a:r>
            <a:r>
              <a:rPr lang="en-US" b="1" dirty="0">
                <a:solidFill>
                  <a:srgbClr val="002060"/>
                </a:solidFill>
                <a:latin typeface="Times New Roman" panose="02020603050405020304" pitchFamily="18" charset="0"/>
                <a:cs typeface="Times New Roman" panose="02020603050405020304" pitchFamily="18" charset="0"/>
              </a:rPr>
              <a:t> oxygen</a:t>
            </a:r>
          </a:p>
          <a:p>
            <a:pPr marL="0" indent="0">
              <a:buNone/>
            </a:pPr>
            <a:r>
              <a:rPr lang="en-US" b="1">
                <a:solidFill>
                  <a:srgbClr val="002060"/>
                </a:solidFill>
                <a:latin typeface="Times New Roman" panose="02020603050405020304" pitchFamily="18" charset="0"/>
                <a:cs typeface="Times New Roman" panose="02020603050405020304" pitchFamily="18" charset="0"/>
              </a:rPr>
              <a:t>PTK </a:t>
            </a:r>
            <a:r>
              <a:rPr lang="en-US" b="1" dirty="0">
                <a:solidFill>
                  <a:srgbClr val="002060"/>
                </a:solidFill>
                <a:latin typeface="Times New Roman" panose="02020603050405020304" pitchFamily="18" charset="0"/>
                <a:cs typeface="Times New Roman" panose="02020603050405020304" pitchFamily="18" charset="0"/>
              </a:rPr>
              <a:t>= Cu + S + 4 O = 64 + 32 + 4. 16 = 160 </a:t>
            </a:r>
            <a:r>
              <a:rPr lang="en-US" b="1" dirty="0" err="1">
                <a:solidFill>
                  <a:srgbClr val="002060"/>
                </a:solidFill>
                <a:latin typeface="Times New Roman" panose="02020603050405020304" pitchFamily="18" charset="0"/>
                <a:cs typeface="Times New Roman" panose="02020603050405020304" pitchFamily="18" charset="0"/>
              </a:rPr>
              <a:t>amu</a:t>
            </a:r>
            <a:r>
              <a:rPr lang="en-US" b="1" dirty="0">
                <a:solidFill>
                  <a:srgbClr val="00206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509529" y="2209800"/>
            <a:ext cx="8405871" cy="1569660"/>
          </a:xfrm>
          <a:prstGeom prst="rect">
            <a:avLst/>
          </a:prstGeom>
        </p:spPr>
        <p:txBody>
          <a:bodyPr wrap="square">
            <a:spAutoFit/>
          </a:bodyPr>
          <a:lstStyle/>
          <a:p>
            <a:r>
              <a:rPr lang="en-US" sz="3200" b="1" dirty="0">
                <a:latin typeface="Arial" panose="020B0604020202020204" pitchFamily="34" charset="0"/>
              </a:rPr>
              <a:t>b/ </a:t>
            </a:r>
            <a:r>
              <a:rPr lang="en-US" sz="3200" b="1" dirty="0">
                <a:latin typeface="Arial" panose="020B0604020202020204" pitchFamily="34" charset="0"/>
                <a:ea typeface="Calibri" panose="020F0502020204030204" pitchFamily="34" charset="0"/>
              </a:rPr>
              <a:t>Oxygen: </a:t>
            </a:r>
            <a:r>
              <a:rPr lang="en-US" sz="3200" b="1" dirty="0" err="1">
                <a:latin typeface="Arial" panose="020B0604020202020204" pitchFamily="34" charset="0"/>
                <a:ea typeface="Calibri" panose="020F0502020204030204" pitchFamily="34" charset="0"/>
              </a:rPr>
              <a:t>đơn</a:t>
            </a:r>
            <a:r>
              <a:rPr lang="en-US" sz="3200" b="1" dirty="0">
                <a:latin typeface="Arial" panose="020B0604020202020204" pitchFamily="34" charset="0"/>
                <a:ea typeface="Calibri" panose="020F0502020204030204" pitchFamily="34" charset="0"/>
              </a:rPr>
              <a:t> </a:t>
            </a:r>
            <a:r>
              <a:rPr lang="en-US" sz="3200" b="1" dirty="0" err="1">
                <a:latin typeface="Arial" panose="020B0604020202020204" pitchFamily="34" charset="0"/>
                <a:ea typeface="Calibri" panose="020F0502020204030204" pitchFamily="34" charset="0"/>
              </a:rPr>
              <a:t>chất</a:t>
            </a:r>
            <a:r>
              <a:rPr lang="en-US" sz="3200" b="1" dirty="0">
                <a:latin typeface="Arial" panose="020B0604020202020204" pitchFamily="34" charset="0"/>
                <a:ea typeface="Calibri" panose="020F0502020204030204" pitchFamily="34" charset="0"/>
              </a:rPr>
              <a:t> </a:t>
            </a:r>
            <a:r>
              <a:rPr lang="en-US" sz="3200" b="1" dirty="0" err="1">
                <a:latin typeface="Arial" panose="020B0604020202020204" pitchFamily="34" charset="0"/>
                <a:ea typeface="Calibri" panose="020F0502020204030204" pitchFamily="34" charset="0"/>
              </a:rPr>
              <a:t>tạo</a:t>
            </a:r>
            <a:r>
              <a:rPr lang="en-US" sz="3200" b="1" dirty="0">
                <a:latin typeface="Arial" panose="020B0604020202020204" pitchFamily="34" charset="0"/>
                <a:ea typeface="Calibri" panose="020F0502020204030204" pitchFamily="34" charset="0"/>
              </a:rPr>
              <a:t> </a:t>
            </a:r>
            <a:r>
              <a:rPr lang="en-US" sz="3200" b="1" dirty="0" err="1">
                <a:latin typeface="Arial" panose="020B0604020202020204" pitchFamily="34" charset="0"/>
                <a:ea typeface="Calibri" panose="020F0502020204030204" pitchFamily="34" charset="0"/>
              </a:rPr>
              <a:t>bởi</a:t>
            </a:r>
            <a:r>
              <a:rPr lang="en-US" sz="3200" b="1" dirty="0">
                <a:latin typeface="Arial" panose="020B0604020202020204" pitchFamily="34" charset="0"/>
                <a:ea typeface="Calibri" panose="020F0502020204030204" pitchFamily="34" charset="0"/>
              </a:rPr>
              <a:t> 1 </a:t>
            </a:r>
            <a:r>
              <a:rPr lang="en-US" sz="3200" b="1" dirty="0" err="1">
                <a:latin typeface="Arial" panose="020B0604020202020204" pitchFamily="34" charset="0"/>
                <a:ea typeface="Calibri" panose="020F0502020204030204" pitchFamily="34" charset="0"/>
              </a:rPr>
              <a:t>nguyên</a:t>
            </a:r>
            <a:r>
              <a:rPr lang="en-US" sz="3200" b="1" dirty="0">
                <a:latin typeface="Arial" panose="020B0604020202020204" pitchFamily="34" charset="0"/>
                <a:ea typeface="Calibri" panose="020F0502020204030204" pitchFamily="34" charset="0"/>
              </a:rPr>
              <a:t> </a:t>
            </a:r>
            <a:r>
              <a:rPr lang="en-US" sz="3200" b="1" dirty="0" err="1">
                <a:latin typeface="Arial" panose="020B0604020202020204" pitchFamily="34" charset="0"/>
                <a:ea typeface="Calibri" panose="020F0502020204030204" pitchFamily="34" charset="0"/>
              </a:rPr>
              <a:t>tố</a:t>
            </a:r>
            <a:r>
              <a:rPr lang="en-US" sz="3200" b="1" dirty="0">
                <a:latin typeface="Arial" panose="020B0604020202020204" pitchFamily="34" charset="0"/>
                <a:ea typeface="Calibri" panose="020F0502020204030204" pitchFamily="34" charset="0"/>
              </a:rPr>
              <a:t> </a:t>
            </a:r>
            <a:r>
              <a:rPr lang="en-US" sz="3200" b="1" err="1">
                <a:latin typeface="Arial" panose="020B0604020202020204" pitchFamily="34" charset="0"/>
                <a:ea typeface="Calibri" panose="020F0502020204030204" pitchFamily="34" charset="0"/>
              </a:rPr>
              <a:t>là</a:t>
            </a:r>
            <a:r>
              <a:rPr lang="en-US" sz="3200" b="1">
                <a:latin typeface="Arial" panose="020B0604020202020204" pitchFamily="34" charset="0"/>
                <a:ea typeface="Calibri" panose="020F0502020204030204" pitchFamily="34" charset="0"/>
              </a:rPr>
              <a:t> O. </a:t>
            </a:r>
            <a:r>
              <a:rPr lang="en-US" sz="3200" b="1">
                <a:latin typeface="Arial" panose="020B0604020202020204" pitchFamily="34" charset="0"/>
              </a:rPr>
              <a:t>PTK </a:t>
            </a:r>
            <a:r>
              <a:rPr lang="en-US" sz="3200" b="1" dirty="0">
                <a:latin typeface="Arial" panose="020B0604020202020204" pitchFamily="34" charset="0"/>
              </a:rPr>
              <a:t>= 2 . O = 16.2 =32 </a:t>
            </a:r>
            <a:r>
              <a:rPr lang="en-US" sz="3200" b="1" dirty="0" err="1">
                <a:latin typeface="Arial" panose="020B0604020202020204" pitchFamily="34" charset="0"/>
              </a:rPr>
              <a:t>amu</a:t>
            </a:r>
            <a:br>
              <a:rPr lang="en-US" sz="3200" b="1" dirty="0">
                <a:latin typeface="Arial" panose="020B0604020202020204" pitchFamily="34" charset="0"/>
              </a:rPr>
            </a:br>
            <a:endParaRPr lang="en-US" sz="3200" b="1" dirty="0"/>
          </a:p>
        </p:txBody>
      </p:sp>
      <p:sp>
        <p:nvSpPr>
          <p:cNvPr id="5" name="Rectangle 4"/>
          <p:cNvSpPr/>
          <p:nvPr/>
        </p:nvSpPr>
        <p:spPr>
          <a:xfrm>
            <a:off x="467360" y="3200400"/>
            <a:ext cx="8676640" cy="2071379"/>
          </a:xfrm>
          <a:prstGeom prst="rect">
            <a:avLst/>
          </a:prstGeom>
        </p:spPr>
        <p:txBody>
          <a:bodyPr wrap="square">
            <a:spAutoFit/>
          </a:bodyPr>
          <a:lstStyle/>
          <a:p>
            <a:endParaRPr lang="en-US" sz="3200" b="1">
              <a:solidFill>
                <a:srgbClr val="002060"/>
              </a:solidFill>
              <a:latin typeface="Arial" panose="020B0604020202020204" pitchFamily="34" charset="0"/>
            </a:endParaRPr>
          </a:p>
          <a:p>
            <a:r>
              <a:rPr lang="en-US" sz="3200" b="1">
                <a:solidFill>
                  <a:srgbClr val="002060"/>
                </a:solidFill>
                <a:latin typeface="Arial" panose="020B0604020202020204" pitchFamily="34" charset="0"/>
              </a:rPr>
              <a:t>c/ </a:t>
            </a:r>
            <a:r>
              <a:rPr lang="en-US" sz="3200" b="1">
                <a:solidFill>
                  <a:srgbClr val="002060"/>
                </a:solidFill>
                <a:latin typeface="Arial" panose="020B0604020202020204" pitchFamily="34" charset="0"/>
                <a:ea typeface="Calibri" panose="020F0502020204030204" pitchFamily="34" charset="0"/>
              </a:rPr>
              <a:t>Muối </a:t>
            </a:r>
            <a:r>
              <a:rPr lang="en-US" sz="3200" b="1" dirty="0" err="1">
                <a:solidFill>
                  <a:srgbClr val="002060"/>
                </a:solidFill>
                <a:latin typeface="Arial" panose="020B0604020202020204" pitchFamily="34" charset="0"/>
                <a:ea typeface="Calibri" panose="020F0502020204030204" pitchFamily="34" charset="0"/>
              </a:rPr>
              <a:t>ăn</a:t>
            </a:r>
            <a:r>
              <a:rPr lang="en-US" sz="3200" b="1" dirty="0">
                <a:solidFill>
                  <a:srgbClr val="002060"/>
                </a:solidFill>
                <a:latin typeface="Arial" panose="020B0604020202020204" pitchFamily="34" charset="0"/>
                <a:ea typeface="Calibri" panose="020F0502020204030204" pitchFamily="34" charset="0"/>
              </a:rPr>
              <a:t> : </a:t>
            </a:r>
            <a:r>
              <a:rPr lang="en-US" sz="3200" b="1" dirty="0" err="1">
                <a:solidFill>
                  <a:srgbClr val="002060"/>
                </a:solidFill>
                <a:latin typeface="Arial" panose="020B0604020202020204" pitchFamily="34" charset="0"/>
                <a:ea typeface="Calibri" panose="020F0502020204030204" pitchFamily="34" charset="0"/>
              </a:rPr>
              <a:t>hợp</a:t>
            </a:r>
            <a:r>
              <a:rPr lang="en-US" sz="3200" b="1" dirty="0">
                <a:solidFill>
                  <a:srgbClr val="002060"/>
                </a:solidFill>
                <a:latin typeface="Arial" panose="020B0604020202020204" pitchFamily="34" charset="0"/>
                <a:ea typeface="Calibri" panose="020F0502020204030204" pitchFamily="34" charset="0"/>
              </a:rPr>
              <a:t> </a:t>
            </a:r>
            <a:r>
              <a:rPr lang="en-US" sz="3200" b="1" dirty="0" err="1">
                <a:solidFill>
                  <a:srgbClr val="002060"/>
                </a:solidFill>
                <a:latin typeface="Arial" panose="020B0604020202020204" pitchFamily="34" charset="0"/>
                <a:ea typeface="Calibri" panose="020F0502020204030204" pitchFamily="34" charset="0"/>
              </a:rPr>
              <a:t>chất</a:t>
            </a:r>
            <a:r>
              <a:rPr lang="en-US" sz="3200" b="1" dirty="0">
                <a:solidFill>
                  <a:srgbClr val="002060"/>
                </a:solidFill>
                <a:latin typeface="Arial" panose="020B0604020202020204" pitchFamily="34" charset="0"/>
                <a:ea typeface="Calibri" panose="020F0502020204030204" pitchFamily="34" charset="0"/>
              </a:rPr>
              <a:t> </a:t>
            </a:r>
            <a:r>
              <a:rPr lang="en-US" sz="3200" b="1" dirty="0" err="1">
                <a:solidFill>
                  <a:srgbClr val="002060"/>
                </a:solidFill>
                <a:latin typeface="Arial" panose="020B0604020202020204" pitchFamily="34" charset="0"/>
                <a:ea typeface="Calibri" panose="020F0502020204030204" pitchFamily="34" charset="0"/>
              </a:rPr>
              <a:t>vì</a:t>
            </a:r>
            <a:r>
              <a:rPr lang="en-US" sz="3200" b="1" dirty="0">
                <a:solidFill>
                  <a:srgbClr val="002060"/>
                </a:solidFill>
                <a:latin typeface="Arial" panose="020B0604020202020204" pitchFamily="34" charset="0"/>
                <a:ea typeface="Calibri" panose="020F0502020204030204" pitchFamily="34" charset="0"/>
              </a:rPr>
              <a:t> </a:t>
            </a:r>
            <a:r>
              <a:rPr lang="en-US" sz="3200" b="1" dirty="0" err="1">
                <a:solidFill>
                  <a:srgbClr val="002060"/>
                </a:solidFill>
                <a:latin typeface="Arial" panose="020B0604020202020204" pitchFamily="34" charset="0"/>
                <a:ea typeface="Calibri" panose="020F0502020204030204" pitchFamily="34" charset="0"/>
              </a:rPr>
              <a:t>tạo</a:t>
            </a:r>
            <a:r>
              <a:rPr lang="en-US" sz="3200" b="1" dirty="0">
                <a:solidFill>
                  <a:srgbClr val="002060"/>
                </a:solidFill>
                <a:latin typeface="Arial" panose="020B0604020202020204" pitchFamily="34" charset="0"/>
                <a:ea typeface="Calibri" panose="020F0502020204030204" pitchFamily="34" charset="0"/>
              </a:rPr>
              <a:t> </a:t>
            </a:r>
            <a:r>
              <a:rPr lang="en-US" sz="3200" b="1" dirty="0" err="1">
                <a:solidFill>
                  <a:srgbClr val="002060"/>
                </a:solidFill>
                <a:latin typeface="Arial" panose="020B0604020202020204" pitchFamily="34" charset="0"/>
                <a:ea typeface="Calibri" panose="020F0502020204030204" pitchFamily="34" charset="0"/>
              </a:rPr>
              <a:t>bởi</a:t>
            </a:r>
            <a:r>
              <a:rPr lang="en-US" sz="3200" b="1" dirty="0">
                <a:solidFill>
                  <a:srgbClr val="002060"/>
                </a:solidFill>
                <a:latin typeface="Arial" panose="020B0604020202020204" pitchFamily="34" charset="0"/>
                <a:ea typeface="Calibri" panose="020F0502020204030204" pitchFamily="34" charset="0"/>
              </a:rPr>
              <a:t> 2 </a:t>
            </a:r>
            <a:r>
              <a:rPr lang="en-US" sz="3200" b="1" dirty="0" err="1">
                <a:solidFill>
                  <a:srgbClr val="002060"/>
                </a:solidFill>
                <a:latin typeface="Arial" panose="020B0604020202020204" pitchFamily="34" charset="0"/>
                <a:ea typeface="Calibri" panose="020F0502020204030204" pitchFamily="34" charset="0"/>
              </a:rPr>
              <a:t>nguyên</a:t>
            </a:r>
            <a:r>
              <a:rPr lang="en-US" sz="3200" b="1" dirty="0">
                <a:solidFill>
                  <a:srgbClr val="002060"/>
                </a:solidFill>
                <a:latin typeface="Arial" panose="020B0604020202020204" pitchFamily="34" charset="0"/>
                <a:ea typeface="Calibri" panose="020F0502020204030204" pitchFamily="34" charset="0"/>
              </a:rPr>
              <a:t> </a:t>
            </a:r>
            <a:r>
              <a:rPr lang="en-US" sz="3200" b="1" dirty="0" err="1">
                <a:solidFill>
                  <a:srgbClr val="002060"/>
                </a:solidFill>
                <a:latin typeface="Arial" panose="020B0604020202020204" pitchFamily="34" charset="0"/>
                <a:ea typeface="Calibri" panose="020F0502020204030204" pitchFamily="34" charset="0"/>
              </a:rPr>
              <a:t>tố</a:t>
            </a:r>
            <a:r>
              <a:rPr lang="en-US" sz="3200" b="1" dirty="0">
                <a:solidFill>
                  <a:srgbClr val="002060"/>
                </a:solidFill>
                <a:latin typeface="Arial" panose="020B0604020202020204" pitchFamily="34" charset="0"/>
                <a:ea typeface="Calibri" panose="020F0502020204030204" pitchFamily="34" charset="0"/>
              </a:rPr>
              <a:t>   </a:t>
            </a:r>
            <a:r>
              <a:rPr lang="en-US" sz="3200" b="1" dirty="0" err="1">
                <a:solidFill>
                  <a:srgbClr val="002060"/>
                </a:solidFill>
                <a:latin typeface="Arial" panose="020B0604020202020204" pitchFamily="34" charset="0"/>
                <a:ea typeface="Calibri" panose="020F0502020204030204" pitchFamily="34" charset="0"/>
              </a:rPr>
              <a:t>gồm</a:t>
            </a:r>
            <a:r>
              <a:rPr lang="en-US" sz="3200" b="1" dirty="0">
                <a:solidFill>
                  <a:srgbClr val="002060"/>
                </a:solidFill>
                <a:latin typeface="Arial" panose="020B0604020202020204" pitchFamily="34" charset="0"/>
                <a:ea typeface="Calibri" panose="020F0502020204030204" pitchFamily="34" charset="0"/>
              </a:rPr>
              <a:t>  Na( sodium) </a:t>
            </a:r>
            <a:r>
              <a:rPr lang="en-US" sz="3200" b="1" dirty="0" err="1">
                <a:solidFill>
                  <a:srgbClr val="002060"/>
                </a:solidFill>
                <a:latin typeface="Arial" panose="020B0604020202020204" pitchFamily="34" charset="0"/>
                <a:ea typeface="Calibri" panose="020F0502020204030204" pitchFamily="34" charset="0"/>
              </a:rPr>
              <a:t>và</a:t>
            </a:r>
            <a:r>
              <a:rPr lang="en-US" sz="3200" b="1" dirty="0">
                <a:solidFill>
                  <a:srgbClr val="002060"/>
                </a:solidFill>
                <a:latin typeface="Arial" panose="020B0604020202020204" pitchFamily="34" charset="0"/>
                <a:ea typeface="Calibri" panose="020F0502020204030204" pitchFamily="34" charset="0"/>
              </a:rPr>
              <a:t> </a:t>
            </a:r>
            <a:r>
              <a:rPr lang="en-US" sz="3200" b="1" dirty="0" err="1">
                <a:solidFill>
                  <a:srgbClr val="002060"/>
                </a:solidFill>
                <a:latin typeface="Arial" panose="020B0604020202020204" pitchFamily="34" charset="0"/>
                <a:ea typeface="Calibri" panose="020F0502020204030204" pitchFamily="34" charset="0"/>
              </a:rPr>
              <a:t>Cl</a:t>
            </a:r>
            <a:r>
              <a:rPr lang="en-US" sz="3200" b="1" dirty="0">
                <a:solidFill>
                  <a:srgbClr val="002060"/>
                </a:solidFill>
                <a:latin typeface="Arial" panose="020B0604020202020204" pitchFamily="34" charset="0"/>
                <a:ea typeface="Calibri" panose="020F0502020204030204" pitchFamily="34" charset="0"/>
              </a:rPr>
              <a:t> ( chlorine)</a:t>
            </a:r>
          </a:p>
          <a:p>
            <a:r>
              <a:rPr lang="en-US" sz="3200" b="1" dirty="0">
                <a:solidFill>
                  <a:srgbClr val="002060"/>
                </a:solidFill>
                <a:latin typeface="Arial" panose="020B0604020202020204" pitchFamily="34" charset="0"/>
                <a:ea typeface="Calibri" panose="020F0502020204030204" pitchFamily="34" charset="0"/>
              </a:rPr>
              <a:t>PTK = Na + </a:t>
            </a:r>
            <a:r>
              <a:rPr lang="en-US" sz="3200" b="1" dirty="0" err="1">
                <a:solidFill>
                  <a:srgbClr val="002060"/>
                </a:solidFill>
                <a:latin typeface="Arial" panose="020B0604020202020204" pitchFamily="34" charset="0"/>
                <a:ea typeface="Calibri" panose="020F0502020204030204" pitchFamily="34" charset="0"/>
              </a:rPr>
              <a:t>Cl</a:t>
            </a:r>
            <a:r>
              <a:rPr lang="en-US" sz="3200" b="1" dirty="0">
                <a:solidFill>
                  <a:srgbClr val="002060"/>
                </a:solidFill>
                <a:latin typeface="Arial" panose="020B0604020202020204" pitchFamily="34" charset="0"/>
                <a:ea typeface="Calibri" panose="020F0502020204030204" pitchFamily="34" charset="0"/>
              </a:rPr>
              <a:t> = 23 + 35,5 = 58,5 </a:t>
            </a:r>
            <a:r>
              <a:rPr lang="en-US" sz="3200" b="1" dirty="0" err="1">
                <a:solidFill>
                  <a:srgbClr val="002060"/>
                </a:solidFill>
                <a:latin typeface="Arial" panose="020B0604020202020204" pitchFamily="34" charset="0"/>
                <a:ea typeface="Calibri" panose="020F0502020204030204" pitchFamily="34" charset="0"/>
              </a:rPr>
              <a:t>amu</a:t>
            </a:r>
            <a:r>
              <a:rPr lang="en-US" sz="3200" b="1" dirty="0">
                <a:solidFill>
                  <a:srgbClr val="002060"/>
                </a:solidFill>
                <a:latin typeface="Arial" panose="020B0604020202020204" pitchFamily="34" charset="0"/>
                <a:ea typeface="Calibri" panose="020F0502020204030204" pitchFamily="34" charset="0"/>
              </a:rPr>
              <a:t>  </a:t>
            </a:r>
            <a:endParaRPr lang="en-US" sz="3200" b="1" dirty="0">
              <a:solidFill>
                <a:srgbClr val="002060"/>
              </a:solidFill>
            </a:endParaRPr>
          </a:p>
        </p:txBody>
      </p:sp>
    </p:spTree>
    <p:extLst>
      <p:ext uri="{BB962C8B-B14F-4D97-AF65-F5344CB8AC3E}">
        <p14:creationId xmlns:p14="http://schemas.microsoft.com/office/powerpoint/2010/main" val="29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1905000"/>
          </a:xfrm>
        </p:spPr>
        <p:txBody>
          <a:bodyPr>
            <a:normAutofit/>
          </a:bodyPr>
          <a:lstStyle/>
          <a:p>
            <a:pPr marL="0" indent="0">
              <a:buNone/>
            </a:pPr>
            <a:r>
              <a:rPr lang="en-US" b="1" dirty="0">
                <a:solidFill>
                  <a:srgbClr val="0070C0"/>
                </a:solidFill>
                <a:latin typeface="Arial" panose="020B0604020202020204" pitchFamily="34" charset="0"/>
                <a:ea typeface="Calibri" panose="020F0502020204030204" pitchFamily="34" charset="0"/>
              </a:rPr>
              <a:t>d/ </a:t>
            </a:r>
            <a:r>
              <a:rPr lang="en-US" b="1" dirty="0" err="1">
                <a:solidFill>
                  <a:srgbClr val="0070C0"/>
                </a:solidFill>
                <a:latin typeface="Arial" panose="020B0604020202020204" pitchFamily="34" charset="0"/>
                <a:ea typeface="Calibri" panose="020F0502020204030204" pitchFamily="34" charset="0"/>
              </a:rPr>
              <a:t>Khí</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amoniac</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hợp</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chất</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vì</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tạo</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bởi</a:t>
            </a:r>
            <a:r>
              <a:rPr lang="en-US" b="1" dirty="0">
                <a:solidFill>
                  <a:srgbClr val="0070C0"/>
                </a:solidFill>
                <a:latin typeface="Arial" panose="020B0604020202020204" pitchFamily="34" charset="0"/>
                <a:ea typeface="Calibri" panose="020F0502020204030204" pitchFamily="34" charset="0"/>
              </a:rPr>
              <a:t> 2 </a:t>
            </a:r>
            <a:r>
              <a:rPr 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tố</a:t>
            </a:r>
            <a:r>
              <a:rPr lang="en-US" b="1" dirty="0">
                <a:solidFill>
                  <a:srgbClr val="0070C0"/>
                </a:solidFill>
                <a:latin typeface="Arial" panose="020B0604020202020204" pitchFamily="34" charset="0"/>
                <a:ea typeface="Calibri" panose="020F0502020204030204" pitchFamily="34" charset="0"/>
              </a:rPr>
              <a:t> </a:t>
            </a:r>
            <a:r>
              <a:rPr lang="en-US" b="1" dirty="0" err="1">
                <a:solidFill>
                  <a:srgbClr val="0070C0"/>
                </a:solidFill>
                <a:latin typeface="Arial" panose="020B0604020202020204" pitchFamily="34" charset="0"/>
                <a:ea typeface="Calibri" panose="020F0502020204030204" pitchFamily="34" charset="0"/>
              </a:rPr>
              <a:t>là</a:t>
            </a:r>
            <a:r>
              <a:rPr lang="en-US" b="1" dirty="0">
                <a:solidFill>
                  <a:srgbClr val="0070C0"/>
                </a:solidFill>
                <a:latin typeface="Arial" panose="020B0604020202020204" pitchFamily="34" charset="0"/>
                <a:ea typeface="Calibri" panose="020F0502020204030204" pitchFamily="34" charset="0"/>
              </a:rPr>
              <a:t> N </a:t>
            </a:r>
            <a:r>
              <a:rPr lang="en-US" b="1" dirty="0" err="1">
                <a:solidFill>
                  <a:srgbClr val="0070C0"/>
                </a:solidFill>
                <a:latin typeface="Arial" panose="020B0604020202020204" pitchFamily="34" charset="0"/>
                <a:ea typeface="Calibri" panose="020F0502020204030204" pitchFamily="34" charset="0"/>
              </a:rPr>
              <a:t>và</a:t>
            </a:r>
            <a:r>
              <a:rPr lang="en-US" b="1" dirty="0">
                <a:solidFill>
                  <a:srgbClr val="0070C0"/>
                </a:solidFill>
                <a:latin typeface="Arial" panose="020B0604020202020204" pitchFamily="34" charset="0"/>
                <a:ea typeface="Calibri" panose="020F0502020204030204" pitchFamily="34" charset="0"/>
              </a:rPr>
              <a:t> H</a:t>
            </a:r>
          </a:p>
          <a:p>
            <a:pPr marL="0" indent="0">
              <a:buNone/>
            </a:pPr>
            <a:r>
              <a:rPr lang="en-US" b="1">
                <a:solidFill>
                  <a:srgbClr val="0070C0"/>
                </a:solidFill>
                <a:latin typeface="Arial" panose="020B0604020202020204" pitchFamily="34" charset="0"/>
              </a:rPr>
              <a:t>PTK </a:t>
            </a:r>
            <a:r>
              <a:rPr lang="en-US" b="1" dirty="0">
                <a:solidFill>
                  <a:srgbClr val="0070C0"/>
                </a:solidFill>
                <a:latin typeface="Arial" panose="020B0604020202020204" pitchFamily="34" charset="0"/>
              </a:rPr>
              <a:t>= N + 3H = 14 + 3.1 =17amu</a:t>
            </a:r>
          </a:p>
        </p:txBody>
      </p:sp>
      <p:sp>
        <p:nvSpPr>
          <p:cNvPr id="4" name="Rectangle 3"/>
          <p:cNvSpPr/>
          <p:nvPr/>
        </p:nvSpPr>
        <p:spPr>
          <a:xfrm>
            <a:off x="342900" y="3230940"/>
            <a:ext cx="8648700" cy="1569660"/>
          </a:xfrm>
          <a:prstGeom prst="rect">
            <a:avLst/>
          </a:prstGeom>
        </p:spPr>
        <p:txBody>
          <a:bodyPr wrap="square">
            <a:spAutoFit/>
          </a:bodyPr>
          <a:lstStyle/>
          <a:p>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 Bromine: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bởi</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Br. </a:t>
            </a:r>
            <a:r>
              <a:rPr lang="en-US" sz="3200" b="1">
                <a:solidFill>
                  <a:srgbClr val="0070C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PTK = 2 Br = 2.80 = 160 </a:t>
            </a:r>
            <a:r>
              <a:rPr lang="en-US" sz="3200" b="1" dirty="0" err="1">
                <a:solidFill>
                  <a:srgbClr val="0070C0"/>
                </a:solidFill>
                <a:latin typeface="Times New Roman" panose="02020603050405020304" pitchFamily="18" charset="0"/>
                <a:cs typeface="Times New Roman" panose="02020603050405020304" pitchFamily="18" charset="0"/>
              </a:rPr>
              <a:t>amu</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0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705600"/>
          </a:xfrm>
        </p:spPr>
        <p:txBody>
          <a:bodyPr>
            <a:noAutofit/>
          </a:bodyPr>
          <a:lstStyle/>
          <a:p>
            <a:pPr marL="0" indent="0" algn="ctr">
              <a:buNone/>
            </a:pP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Cho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chất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ính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sau</a:t>
            </a:r>
            <a:endPar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en-US" b="1">
                <a:latin typeface="Times New Roman" panose="02020603050405020304" pitchFamily="18" charset="0"/>
                <a:cs typeface="Times New Roman" panose="02020603050405020304" pitchFamily="18" charset="0"/>
              </a:rPr>
              <a:t>1.  Calcium</a:t>
            </a:r>
            <a:r>
              <a:rPr lang="en-US" b="1">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sulfate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Ca, </a:t>
            </a:r>
            <a:r>
              <a:rPr lang="en-US" b="1" dirty="0">
                <a:latin typeface="Times New Roman" panose="02020603050405020304" pitchFamily="18" charset="0"/>
                <a:ea typeface="Calibri" panose="020F0502020204030204" pitchFamily="34" charset="0"/>
                <a:cs typeface="Times New Roman" panose="02020603050405020304" pitchFamily="18" charset="0"/>
              </a:rPr>
              <a:t>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S </a:t>
            </a:r>
            <a:r>
              <a:rPr lang="en-US" b="1" dirty="0" err="1">
                <a:latin typeface="Times New Roman" panose="02020603050405020304" pitchFamily="18" charset="0"/>
                <a:ea typeface="Calibri" panose="020F0502020204030204" pitchFamily="34" charset="0"/>
                <a:cs typeface="Times New Roman" panose="02020603050405020304" pitchFamily="18" charset="0"/>
              </a:rPr>
              <a:t>và</a:t>
            </a:r>
            <a:r>
              <a:rPr lang="en-US" b="1" dirty="0">
                <a:latin typeface="Times New Roman" panose="02020603050405020304" pitchFamily="18" charset="0"/>
                <a:ea typeface="Calibri" panose="020F0502020204030204" pitchFamily="34" charset="0"/>
                <a:cs typeface="Times New Roman" panose="02020603050405020304" pitchFamily="18" charset="0"/>
              </a:rPr>
              <a:t> 4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O</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b="1">
                <a:latin typeface="Times New Roman" panose="02020603050405020304" pitchFamily="18" charset="0"/>
                <a:cs typeface="Times New Roman" panose="02020603050405020304" pitchFamily="18" charset="0"/>
              </a:rPr>
              <a:t>2.  Nitrogen</a:t>
            </a:r>
            <a:r>
              <a:rPr lang="en-US" b="1">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2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N</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3. Nước</a:t>
            </a:r>
            <a:r>
              <a:rPr lang="en-US" b="1">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O </a:t>
            </a:r>
            <a:r>
              <a:rPr lang="en-US" b="1" err="1">
                <a:latin typeface="Times New Roman" panose="02020603050405020304" pitchFamily="18" charset="0"/>
                <a:ea typeface="Calibri" panose="020F0502020204030204" pitchFamily="34" charset="0"/>
                <a:cs typeface="Times New Roman" panose="02020603050405020304" pitchFamily="18" charset="0"/>
              </a:rPr>
              <a:t>và</a:t>
            </a:r>
            <a:r>
              <a:rPr lang="en-US" b="1">
                <a:latin typeface="Times New Roman" panose="02020603050405020304" pitchFamily="18" charset="0"/>
                <a:ea typeface="Calibri" panose="020F0502020204030204" pitchFamily="34" charset="0"/>
                <a:cs typeface="Times New Roman" panose="02020603050405020304" pitchFamily="18" charset="0"/>
              </a:rPr>
              <a:t> 2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H.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4.  </a:t>
            </a:r>
            <a:r>
              <a:rPr lang="en-US" b="1">
                <a:latin typeface="Times New Roman" panose="02020603050405020304" pitchFamily="18" charset="0"/>
                <a:ea typeface="Calibri" panose="020F0502020204030204" pitchFamily="34" charset="0"/>
                <a:cs typeface="Times New Roman" panose="02020603050405020304" pitchFamily="18" charset="0"/>
              </a:rPr>
              <a:t>Khí carbon dioxide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b="1" dirty="0">
                <a:latin typeface="Times New Roman" panose="02020603050405020304" pitchFamily="18" charset="0"/>
                <a:ea typeface="Calibri" panose="020F0502020204030204" pitchFamily="34" charset="0"/>
                <a:cs typeface="Times New Roman" panose="02020603050405020304" pitchFamily="18" charset="0"/>
              </a:rPr>
              <a:t> 1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C </a:t>
            </a:r>
            <a:r>
              <a:rPr lang="en-US" b="1" err="1">
                <a:latin typeface="Times New Roman" panose="02020603050405020304" pitchFamily="18" charset="0"/>
                <a:ea typeface="Calibri" panose="020F0502020204030204" pitchFamily="34" charset="0"/>
                <a:cs typeface="Times New Roman" panose="02020603050405020304" pitchFamily="18" charset="0"/>
              </a:rPr>
              <a:t>và</a:t>
            </a:r>
            <a:r>
              <a:rPr lang="en-US" b="1">
                <a:latin typeface="Times New Roman" panose="02020603050405020304" pitchFamily="18" charset="0"/>
                <a:ea typeface="Calibri" panose="020F0502020204030204" pitchFamily="34" charset="0"/>
                <a:cs typeface="Times New Roman" panose="02020603050405020304" pitchFamily="18" charset="0"/>
              </a:rPr>
              <a:t> 2 </a:t>
            </a:r>
            <a:r>
              <a:rPr lang="en-US" b="1" err="1">
                <a:latin typeface="Times New Roman" panose="02020603050405020304" pitchFamily="18" charset="0"/>
                <a:ea typeface="Calibri" panose="020F0502020204030204" pitchFamily="34" charset="0"/>
                <a:cs typeface="Times New Roman" panose="02020603050405020304" pitchFamily="18" charset="0"/>
              </a:rPr>
              <a:t>nguyên</a:t>
            </a:r>
            <a:r>
              <a:rPr lang="en-US" b="1">
                <a:latin typeface="Times New Roman" panose="02020603050405020304" pitchFamily="18" charset="0"/>
                <a:ea typeface="Calibri" panose="020F0502020204030204" pitchFamily="34" charset="0"/>
                <a:cs typeface="Times New Roman" panose="02020603050405020304" pitchFamily="18" charset="0"/>
              </a:rPr>
              <a:t> tử O.</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5/ Đường Glucose</a:t>
            </a:r>
            <a:r>
              <a:rPr lang="en-US" b="1">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tử</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gồm</a:t>
            </a:r>
            <a:r>
              <a:rPr lang="en-US" b="1">
                <a:latin typeface="Times New Roman" panose="02020603050405020304" pitchFamily="18" charset="0"/>
                <a:ea typeface="Calibri" panose="020F0502020204030204" pitchFamily="34" charset="0"/>
                <a:cs typeface="Times New Roman" panose="02020603050405020304" pitchFamily="18" charset="0"/>
              </a:rPr>
              <a:t> 6 </a:t>
            </a:r>
            <a:r>
              <a:rPr lang="en-US"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err="1">
                <a:latin typeface="Times New Roman" panose="02020603050405020304" pitchFamily="18" charset="0"/>
                <a:ea typeface="Calibri" panose="020F0502020204030204" pitchFamily="34" charset="0"/>
                <a:cs typeface="Times New Roman" panose="02020603050405020304" pitchFamily="18" charset="0"/>
              </a:rPr>
              <a:t>tử</a:t>
            </a:r>
            <a:r>
              <a:rPr lang="en-US" b="1">
                <a:latin typeface="Times New Roman" panose="02020603050405020304" pitchFamily="18" charset="0"/>
                <a:ea typeface="Calibri" panose="020F0502020204030204" pitchFamily="34" charset="0"/>
                <a:cs typeface="Times New Roman" panose="02020603050405020304" pitchFamily="18" charset="0"/>
              </a:rPr>
              <a:t> C, 6 nguyên tử O, 12 nguyên tử H.</a:t>
            </a:r>
            <a:br>
              <a:rPr lang="en-US" b="1">
                <a:latin typeface="Times New Roman" panose="02020603050405020304" pitchFamily="18" charset="0"/>
                <a:cs typeface="Times New Roman" panose="02020603050405020304" pitchFamily="18" charset="0"/>
              </a:rPr>
            </a:br>
            <a:br>
              <a:rPr lang="en-US" b="1">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253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lstStyle/>
          <a:p>
            <a:r>
              <a:rPr lang="en-US" dirty="0"/>
              <a:t>VẬN DỤNG</a:t>
            </a:r>
          </a:p>
        </p:txBody>
      </p:sp>
      <p:sp>
        <p:nvSpPr>
          <p:cNvPr id="3" name="Subtitle 2"/>
          <p:cNvSpPr>
            <a:spLocks noGrp="1"/>
          </p:cNvSpPr>
          <p:nvPr>
            <p:ph type="subTitle" idx="1"/>
          </p:nvPr>
        </p:nvSpPr>
        <p:spPr>
          <a:xfrm>
            <a:off x="571500" y="1676400"/>
            <a:ext cx="8305800" cy="3699803"/>
          </a:xfrm>
        </p:spPr>
        <p:txBody>
          <a:bodyPr>
            <a:normAutofit fontScale="92500" lnSpcReduction="10000"/>
          </a:bodyPr>
          <a:lstStyle/>
          <a:p>
            <a:r>
              <a:rPr lang="en-US" b="1" dirty="0">
                <a:solidFill>
                  <a:srgbClr val="0070C0"/>
                </a:solidFill>
              </a:rPr>
              <a:t>VỀ NHÀ HOÀN THÀNH </a:t>
            </a:r>
          </a:p>
          <a:p>
            <a:r>
              <a:rPr lang="en-US" b="1" dirty="0">
                <a:solidFill>
                  <a:srgbClr val="0070C0"/>
                </a:solidFill>
              </a:rPr>
              <a:t> PHIẾU HỌC TẬP SỐ 3</a:t>
            </a:r>
            <a:endParaRPr lang="en-US" dirty="0">
              <a:solidFill>
                <a:srgbClr val="0070C0"/>
              </a:solidFill>
            </a:endParaRPr>
          </a:p>
          <a:p>
            <a:r>
              <a:rPr lang="en-US" b="1" dirty="0" err="1">
                <a:solidFill>
                  <a:srgbClr val="0070C0"/>
                </a:solidFill>
              </a:rPr>
              <a:t>Câu</a:t>
            </a:r>
            <a:r>
              <a:rPr lang="en-US" b="1" dirty="0">
                <a:solidFill>
                  <a:srgbClr val="0070C0"/>
                </a:solidFill>
              </a:rPr>
              <a:t> 1:</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hãy</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vì</a:t>
            </a:r>
            <a:r>
              <a:rPr lang="en-US" dirty="0">
                <a:solidFill>
                  <a:srgbClr val="0070C0"/>
                </a:solidFill>
              </a:rPr>
              <a:t> </a:t>
            </a:r>
            <a:r>
              <a:rPr lang="en-US" dirty="0" err="1">
                <a:solidFill>
                  <a:srgbClr val="0070C0"/>
                </a:solidFill>
              </a:rPr>
              <a:t>sao</a:t>
            </a:r>
            <a:r>
              <a:rPr lang="en-US" dirty="0">
                <a:solidFill>
                  <a:srgbClr val="0070C0"/>
                </a:solidFill>
              </a:rPr>
              <a:t> </a:t>
            </a:r>
            <a:r>
              <a:rPr lang="en-US" dirty="0" err="1">
                <a:solidFill>
                  <a:srgbClr val="0070C0"/>
                </a:solidFill>
              </a:rPr>
              <a:t>khi</a:t>
            </a:r>
            <a:r>
              <a:rPr lang="en-US" dirty="0">
                <a:solidFill>
                  <a:srgbClr val="0070C0"/>
                </a:solidFill>
              </a:rPr>
              <a:t> </a:t>
            </a:r>
            <a:r>
              <a:rPr lang="en-US" dirty="0" err="1">
                <a:solidFill>
                  <a:srgbClr val="0070C0"/>
                </a:solidFill>
              </a:rPr>
              <a:t>mở</a:t>
            </a:r>
            <a:r>
              <a:rPr lang="en-US" dirty="0">
                <a:solidFill>
                  <a:srgbClr val="0070C0"/>
                </a:solidFill>
              </a:rPr>
              <a:t> </a:t>
            </a:r>
            <a:r>
              <a:rPr lang="en-US" dirty="0" err="1">
                <a:solidFill>
                  <a:srgbClr val="0070C0"/>
                </a:solidFill>
              </a:rPr>
              <a:t>lọ</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dirty="0">
                <a:solidFill>
                  <a:srgbClr val="0070C0"/>
                </a:solidFill>
              </a:rPr>
              <a:t>, </a:t>
            </a:r>
            <a:r>
              <a:rPr lang="en-US" dirty="0" err="1">
                <a:solidFill>
                  <a:srgbClr val="0070C0"/>
                </a:solidFill>
              </a:rPr>
              <a:t>một</a:t>
            </a:r>
            <a:r>
              <a:rPr lang="en-US" dirty="0">
                <a:solidFill>
                  <a:srgbClr val="0070C0"/>
                </a:solidFill>
              </a:rPr>
              <a:t> </a:t>
            </a:r>
            <a:r>
              <a:rPr lang="en-US" dirty="0" err="1">
                <a:solidFill>
                  <a:srgbClr val="0070C0"/>
                </a:solidFill>
              </a:rPr>
              <a:t>lát</a:t>
            </a:r>
            <a:r>
              <a:rPr lang="en-US" dirty="0">
                <a:solidFill>
                  <a:srgbClr val="0070C0"/>
                </a:solidFill>
              </a:rPr>
              <a:t> </a:t>
            </a:r>
            <a:r>
              <a:rPr lang="en-US" dirty="0" err="1">
                <a:solidFill>
                  <a:srgbClr val="0070C0"/>
                </a:solidFill>
              </a:rPr>
              <a:t>sau</a:t>
            </a:r>
            <a:r>
              <a:rPr lang="en-US" dirty="0">
                <a:solidFill>
                  <a:srgbClr val="0070C0"/>
                </a:solidFill>
              </a:rPr>
              <a:t> </a:t>
            </a:r>
            <a:r>
              <a:rPr lang="en-US" dirty="0" err="1">
                <a:solidFill>
                  <a:srgbClr val="0070C0"/>
                </a:solidFill>
              </a:rPr>
              <a:t>có</a:t>
            </a:r>
            <a:r>
              <a:rPr lang="en-US" dirty="0">
                <a:solidFill>
                  <a:srgbClr val="0070C0"/>
                </a:solidFill>
              </a:rPr>
              <a:t> </a:t>
            </a:r>
            <a:r>
              <a:rPr lang="en-US" dirty="0" err="1">
                <a:solidFill>
                  <a:srgbClr val="0070C0"/>
                </a:solidFill>
              </a:rPr>
              <a:t>thể</a:t>
            </a:r>
            <a:r>
              <a:rPr lang="en-US" dirty="0">
                <a:solidFill>
                  <a:srgbClr val="0070C0"/>
                </a:solidFill>
              </a:rPr>
              <a:t> </a:t>
            </a:r>
            <a:r>
              <a:rPr lang="en-US" dirty="0" err="1">
                <a:solidFill>
                  <a:srgbClr val="0070C0"/>
                </a:solidFill>
              </a:rPr>
              <a:t>ngửi</a:t>
            </a:r>
            <a:r>
              <a:rPr lang="en-US" dirty="0">
                <a:solidFill>
                  <a:srgbClr val="0070C0"/>
                </a:solidFill>
              </a:rPr>
              <a:t> </a:t>
            </a:r>
            <a:r>
              <a:rPr lang="en-US" dirty="0" err="1">
                <a:solidFill>
                  <a:srgbClr val="0070C0"/>
                </a:solidFill>
              </a:rPr>
              <a:t>thấy</a:t>
            </a:r>
            <a:r>
              <a:rPr lang="en-US" dirty="0">
                <a:solidFill>
                  <a:srgbClr val="0070C0"/>
                </a:solidFill>
              </a:rPr>
              <a:t> </a:t>
            </a:r>
            <a:r>
              <a:rPr lang="en-US" dirty="0" err="1">
                <a:solidFill>
                  <a:srgbClr val="0070C0"/>
                </a:solidFill>
              </a:rPr>
              <a:t>mùi</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i="1" dirty="0">
                <a:solidFill>
                  <a:srgbClr val="0070C0"/>
                </a:solidFill>
              </a:rPr>
              <a:t> </a:t>
            </a:r>
            <a:endParaRPr lang="en-US" dirty="0">
              <a:solidFill>
                <a:srgbClr val="0070C0"/>
              </a:solidFill>
            </a:endParaRPr>
          </a:p>
          <a:p>
            <a:r>
              <a:rPr lang="en-US" b="1" dirty="0" err="1">
                <a:solidFill>
                  <a:srgbClr val="0070C0"/>
                </a:solidFill>
              </a:rPr>
              <a:t>Câu</a:t>
            </a:r>
            <a:r>
              <a:rPr lang="en-US" b="1" dirty="0">
                <a:solidFill>
                  <a:srgbClr val="0070C0"/>
                </a:solidFill>
              </a:rPr>
              <a:t> 2:</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video </a:t>
            </a:r>
            <a:r>
              <a:rPr lang="en-US" dirty="0" err="1">
                <a:solidFill>
                  <a:srgbClr val="0070C0"/>
                </a:solidFill>
              </a:rPr>
              <a:t>thí</a:t>
            </a:r>
            <a:r>
              <a:rPr lang="en-US" dirty="0">
                <a:solidFill>
                  <a:srgbClr val="0070C0"/>
                </a:solidFill>
              </a:rPr>
              <a:t> </a:t>
            </a:r>
            <a:r>
              <a:rPr lang="en-US" dirty="0" err="1">
                <a:solidFill>
                  <a:srgbClr val="0070C0"/>
                </a:solidFill>
              </a:rPr>
              <a:t>nghiệm</a:t>
            </a:r>
            <a:r>
              <a:rPr lang="en-US" dirty="0">
                <a:solidFill>
                  <a:srgbClr val="0070C0"/>
                </a:solidFill>
              </a:rPr>
              <a:t>: </a:t>
            </a:r>
            <a:r>
              <a:rPr lang="en-US" dirty="0" err="1">
                <a:solidFill>
                  <a:srgbClr val="0070C0"/>
                </a:solidFill>
              </a:rPr>
              <a:t>hoà</a:t>
            </a:r>
            <a:r>
              <a:rPr lang="en-US" dirty="0">
                <a:solidFill>
                  <a:srgbClr val="0070C0"/>
                </a:solidFill>
              </a:rPr>
              <a:t> tan </a:t>
            </a:r>
            <a:r>
              <a:rPr lang="en-US" dirty="0" err="1">
                <a:solidFill>
                  <a:srgbClr val="0070C0"/>
                </a:solidFill>
              </a:rPr>
              <a:t>thuốc</a:t>
            </a:r>
            <a:r>
              <a:rPr lang="en-US" dirty="0">
                <a:solidFill>
                  <a:srgbClr val="0070C0"/>
                </a:solidFill>
              </a:rPr>
              <a:t> </a:t>
            </a:r>
            <a:r>
              <a:rPr lang="en-US" dirty="0" err="1">
                <a:solidFill>
                  <a:srgbClr val="0070C0"/>
                </a:solidFill>
              </a:rPr>
              <a:t>tím</a:t>
            </a:r>
            <a:r>
              <a:rPr lang="en-US" dirty="0">
                <a:solidFill>
                  <a:srgbClr val="0070C0"/>
                </a:solidFill>
              </a:rPr>
              <a:t> </a:t>
            </a:r>
            <a:r>
              <a:rPr lang="en-US" dirty="0" err="1">
                <a:solidFill>
                  <a:srgbClr val="0070C0"/>
                </a:solidFill>
              </a:rPr>
              <a:t>vào</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hiện</a:t>
            </a:r>
            <a:r>
              <a:rPr lang="en-US" dirty="0">
                <a:solidFill>
                  <a:srgbClr val="0070C0"/>
                </a:solidFill>
              </a:rPr>
              <a:t> </a:t>
            </a:r>
            <a:r>
              <a:rPr lang="en-US" dirty="0" err="1">
                <a:solidFill>
                  <a:srgbClr val="0070C0"/>
                </a:solidFill>
              </a:rPr>
              <a:t>tượng</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a:t>
            </a:r>
            <a:r>
              <a:rPr lang="en-US" dirty="0" err="1">
                <a:solidFill>
                  <a:srgbClr val="0070C0"/>
                </a:solidFill>
              </a:rPr>
              <a:t>được</a:t>
            </a:r>
            <a:r>
              <a:rPr lang="en-US" dirty="0">
                <a:solidFill>
                  <a:srgbClr val="0070C0"/>
                </a:solidFill>
              </a:rPr>
              <a:t> (Link </a:t>
            </a:r>
            <a:r>
              <a:rPr lang="en-US" dirty="0">
                <a:solidFill>
                  <a:srgbClr val="FF0000"/>
                </a:solidFill>
              </a:rPr>
              <a:t>https://www.youtube.com/watch?v=O2uyagAE-BA)</a:t>
            </a:r>
          </a:p>
        </p:txBody>
      </p:sp>
    </p:spTree>
    <p:extLst>
      <p:ext uri="{BB962C8B-B14F-4D97-AF65-F5344CB8AC3E}">
        <p14:creationId xmlns:p14="http://schemas.microsoft.com/office/powerpoint/2010/main" val="129401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990600" y="1676400"/>
            <a:ext cx="7620000" cy="1938992"/>
          </a:xfrm>
          <a:prstGeom prst="rect">
            <a:avLst/>
          </a:prstGeom>
          <a:noFill/>
        </p:spPr>
        <p:txBody>
          <a:bodyPr wrap="square" rtlCol="0">
            <a:spAutoFit/>
          </a:bodyPr>
          <a:lstStyle/>
          <a:p>
            <a:pPr algn="ctr"/>
            <a:r>
              <a:rPr lang="vi-VN" sz="4000" b="1">
                <a:solidFill>
                  <a:srgbClr val="FF0000"/>
                </a:solidFill>
                <a:latin typeface="+mj-lt"/>
              </a:rPr>
              <a:t>BÀI 5</a:t>
            </a:r>
            <a:r>
              <a:rPr lang="en-US" sz="4000" b="1">
                <a:solidFill>
                  <a:srgbClr val="FF0000"/>
                </a:solidFill>
                <a:latin typeface="+mj-lt"/>
              </a:rPr>
              <a:t> (Tiết 21-24)</a:t>
            </a:r>
            <a:endParaRPr lang="vi-VN" sz="4000" b="1" dirty="0">
              <a:solidFill>
                <a:srgbClr val="FF0000"/>
              </a:solidFill>
              <a:latin typeface="+mj-lt"/>
            </a:endParaRPr>
          </a:p>
          <a:p>
            <a:pPr algn="ctr"/>
            <a:r>
              <a:rPr lang="vi-VN" sz="4000" b="1" dirty="0">
                <a:solidFill>
                  <a:srgbClr val="FF0000"/>
                </a:solidFill>
                <a:latin typeface="+mj-lt"/>
              </a:rPr>
              <a:t>PHÂN TỬ - ĐƠN CHẤT – HỢP CHẤT</a:t>
            </a:r>
            <a:endParaRPr lang="en-US" sz="4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ED46389A-5C84-4412-B8BD-71D9A25DECB6}" type="slidenum">
              <a:rPr lang="en-US"/>
              <a:pPr>
                <a:defRPr/>
              </a:pPr>
              <a:t>30</a:t>
            </a:fld>
            <a:endParaRPr lang="en-US"/>
          </a:p>
        </p:txBody>
      </p:sp>
      <p:pic>
        <p:nvPicPr>
          <p:cNvPr id="137226" name="Picture 10"/>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1508" name="Picture 14" descr="blumen-pflanzen111"/>
          <p:cNvPicPr>
            <a:picLocks noChangeAspect="1" noChangeArrowheads="1" noCrop="1"/>
          </p:cNvPicPr>
          <p:nvPr/>
        </p:nvPicPr>
        <p:blipFill>
          <a:blip r:embed="rId5"/>
          <a:srcRect/>
          <a:stretch>
            <a:fillRect/>
          </a:stretch>
        </p:blipFill>
        <p:spPr bwMode="auto">
          <a:xfrm>
            <a:off x="-50800" y="12700"/>
            <a:ext cx="3482975" cy="3306763"/>
          </a:xfrm>
          <a:prstGeom prst="rect">
            <a:avLst/>
          </a:prstGeom>
          <a:noFill/>
          <a:ln w="9525">
            <a:noFill/>
            <a:miter lim="800000"/>
            <a:headEnd/>
            <a:tailEnd/>
          </a:ln>
        </p:spPr>
      </p:pic>
      <p:sp>
        <p:nvSpPr>
          <p:cNvPr id="137232" name="WordArt 16"/>
          <p:cNvSpPr>
            <a:spLocks noChangeArrowheads="1" noChangeShapeType="1" noTextEdit="1"/>
          </p:cNvSpPr>
          <p:nvPr/>
        </p:nvSpPr>
        <p:spPr bwMode="auto">
          <a:xfrm>
            <a:off x="1447800" y="2857500"/>
            <a:ext cx="6238875" cy="666750"/>
          </a:xfrm>
          <a:prstGeom prst="rect">
            <a:avLst/>
          </a:prstGeom>
        </p:spPr>
        <p:txBody>
          <a:bodyPr wrap="none" fromWordArt="1">
            <a:prstTxWarp prst="textPlain">
              <a:avLst>
                <a:gd name="adj" fmla="val 50000"/>
              </a:avLst>
            </a:prstTxWarp>
          </a:bodyPr>
          <a:lstStyle/>
          <a:p>
            <a:pPr algn="ctr"/>
            <a:r>
              <a:rPr lang="vi-VN" sz="28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8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HỌC BÀI VÀ LÀM ……..</a:t>
            </a:r>
          </a:p>
        </p:txBody>
      </p:sp>
      <p:sp>
        <p:nvSpPr>
          <p:cNvPr id="137233" name="WordArt 17"/>
          <p:cNvSpPr>
            <a:spLocks noChangeArrowheads="1" noChangeShapeType="1" noTextEdit="1"/>
          </p:cNvSpPr>
          <p:nvPr/>
        </p:nvSpPr>
        <p:spPr bwMode="auto">
          <a:xfrm>
            <a:off x="1533525" y="3676650"/>
            <a:ext cx="6238875" cy="666750"/>
          </a:xfrm>
          <a:prstGeom prst="rect">
            <a:avLst/>
          </a:prstGeom>
        </p:spPr>
        <p:txBody>
          <a:bodyPr wrap="none" fromWordArt="1">
            <a:prstTxWarp prst="textPlain">
              <a:avLst>
                <a:gd name="adj" fmla="val 50000"/>
              </a:avLst>
            </a:prstTxWarp>
          </a:bodyPr>
          <a:lstStyle/>
          <a:p>
            <a:pPr algn="ctr"/>
            <a:r>
              <a:rPr lang="vi-VN"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Đọc và tìm hiểu trước </a:t>
            </a:r>
            <a:r>
              <a:rPr lang="en-US"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a:t>
            </a:r>
            <a:r>
              <a:rPr lang="vi-VN"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a:t>
            </a:r>
            <a:endParaRPr lang="en-US"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endParaRPr>
          </a:p>
        </p:txBody>
      </p:sp>
      <p:pic>
        <p:nvPicPr>
          <p:cNvPr id="21511" name="Picture 20" descr="1PTRIGB20"/>
          <p:cNvPicPr>
            <a:picLocks noChangeAspect="1" noChangeArrowheads="1" noCrop="1"/>
          </p:cNvPicPr>
          <p:nvPr/>
        </p:nvPicPr>
        <p:blipFill>
          <a:blip r:embed="rId6"/>
          <a:srcRect/>
          <a:stretch>
            <a:fillRect/>
          </a:stretch>
        </p:blipFill>
        <p:spPr bwMode="auto">
          <a:xfrm>
            <a:off x="8389938" y="0"/>
            <a:ext cx="754062" cy="762000"/>
          </a:xfrm>
          <a:prstGeom prst="rect">
            <a:avLst/>
          </a:prstGeom>
          <a:noFill/>
          <a:ln w="9525">
            <a:noFill/>
            <a:miter lim="800000"/>
            <a:headEnd/>
            <a:tailEnd/>
          </a:ln>
        </p:spPr>
      </p:pic>
      <p:grpSp>
        <p:nvGrpSpPr>
          <p:cNvPr id="2" name="Group 21"/>
          <p:cNvGrpSpPr>
            <a:grpSpLocks/>
          </p:cNvGrpSpPr>
          <p:nvPr/>
        </p:nvGrpSpPr>
        <p:grpSpPr bwMode="auto">
          <a:xfrm>
            <a:off x="3200400" y="1143000"/>
            <a:ext cx="2590800" cy="1384300"/>
            <a:chOff x="2064" y="48"/>
            <a:chExt cx="1632" cy="872"/>
          </a:xfrm>
        </p:grpSpPr>
        <p:grpSp>
          <p:nvGrpSpPr>
            <p:cNvPr id="3" name="Group 12"/>
            <p:cNvGrpSpPr>
              <a:grpSpLocks/>
            </p:cNvGrpSpPr>
            <p:nvPr/>
          </p:nvGrpSpPr>
          <p:grpSpPr bwMode="auto">
            <a:xfrm>
              <a:off x="2064" y="48"/>
              <a:ext cx="1632" cy="872"/>
              <a:chOff x="1997" y="1314"/>
              <a:chExt cx="1889" cy="1009"/>
            </a:xfrm>
          </p:grpSpPr>
          <p:grpSp>
            <p:nvGrpSpPr>
              <p:cNvPr id="4"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fontAlgn="auto">
                    <a:spcBef>
                      <a:spcPts val="0"/>
                    </a:spcBef>
                    <a:spcAft>
                      <a:spcPts val="0"/>
                    </a:spcAft>
                    <a:defRPr/>
                  </a:pPr>
                  <a:endParaRPr lang="en-US">
                    <a:latin typeface="+mn-lt"/>
                  </a:endParaRPr>
                </a:p>
              </p:txBody>
            </p:sp>
            <p:sp>
              <p:nvSpPr>
                <p:cNvPr id="21523"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vi-VN">
                    <a:latin typeface="Calibri" pitchFamily="34" charset="0"/>
                  </a:endParaRPr>
                </a:p>
              </p:txBody>
            </p:sp>
          </p:grpSp>
          <p:sp>
            <p:nvSpPr>
              <p:cNvPr id="21518"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19"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0"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1"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grpSp>
        <p:sp>
          <p:nvSpPr>
            <p:cNvPr id="21516" name="Text Box 20"/>
            <p:cNvSpPr txBox="1">
              <a:spLocks noChangeArrowheads="1"/>
            </p:cNvSpPr>
            <p:nvPr/>
          </p:nvSpPr>
          <p:spPr bwMode="auto">
            <a:xfrm>
              <a:off x="2411" y="217"/>
              <a:ext cx="1000" cy="327"/>
            </a:xfrm>
            <a:prstGeom prst="rect">
              <a:avLst/>
            </a:prstGeom>
            <a:noFill/>
            <a:ln w="9525" algn="ctr">
              <a:noFill/>
              <a:miter lim="800000"/>
              <a:headEnd/>
              <a:tailEnd/>
            </a:ln>
          </p:spPr>
          <p:txBody>
            <a:bodyPr wrap="none">
              <a:spAutoFit/>
            </a:bodyPr>
            <a:lstStyle/>
            <a:p>
              <a:pPr algn="ctr" eaLnBrk="0" hangingPunct="0"/>
              <a:r>
                <a:rPr lang="en-US" sz="2800" b="1">
                  <a:latin typeface="Calibri" pitchFamily="34" charset="0"/>
                </a:rPr>
                <a:t>DẶN DÒ</a:t>
              </a:r>
            </a:p>
          </p:txBody>
        </p:sp>
      </p:grpSp>
    </p:spTree>
    <p:extLst>
      <p:ext uri="{BB962C8B-B14F-4D97-AF65-F5344CB8AC3E}">
        <p14:creationId xmlns:p14="http://schemas.microsoft.com/office/powerpoint/2010/main" val="209064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7226"/>
                                        </p:tgtEl>
                                        <p:attrNameLst>
                                          <p:attrName>style.visibility</p:attrName>
                                        </p:attrNameLst>
                                      </p:cBhvr>
                                      <p:to>
                                        <p:strVal val="visible"/>
                                      </p:to>
                                    </p:set>
                                    <p:animEffect transition="in" filter="wheel(4)">
                                      <p:cBhvr>
                                        <p:cTn id="7" dur="1000"/>
                                        <p:tgtEl>
                                          <p:spTgt spid="1372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par>
                          <p:cTn id="12" fill="hold" nodeType="afterGroup">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37232"/>
                                        </p:tgtEl>
                                        <p:attrNameLst>
                                          <p:attrName>style.visibility</p:attrName>
                                        </p:attrNameLst>
                                      </p:cBhvr>
                                      <p:to>
                                        <p:strVal val="visible"/>
                                      </p:to>
                                    </p:set>
                                    <p:animEffect transition="in" filter="slide(fromBottom)">
                                      <p:cBhvr>
                                        <p:cTn id="15" dur="1000"/>
                                        <p:tgtEl>
                                          <p:spTgt spid="137232"/>
                                        </p:tgtEl>
                                      </p:cBhvr>
                                    </p:animEffect>
                                  </p:childTnLst>
                                </p:cTn>
                              </p:par>
                            </p:childTnLst>
                          </p:cTn>
                        </p:par>
                        <p:par>
                          <p:cTn id="16" fill="hold" nodeType="afterGroup">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37233"/>
                                        </p:tgtEl>
                                        <p:attrNameLst>
                                          <p:attrName>style.visibility</p:attrName>
                                        </p:attrNameLst>
                                      </p:cBhvr>
                                      <p:to>
                                        <p:strVal val="visible"/>
                                      </p:to>
                                    </p:set>
                                    <p:animEffect transition="in" filter="slide(fromBottom)">
                                      <p:cBhvr>
                                        <p:cTn id="19" dur="3000"/>
                                        <p:tgtEl>
                                          <p:spTgt spid="13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P spid="1372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5029200" cy="553998"/>
          </a:xfrm>
          <a:prstGeom prst="rect">
            <a:avLst/>
          </a:prstGeom>
          <a:noFill/>
        </p:spPr>
        <p:txBody>
          <a:bodyPr wrap="square" rtlCol="0">
            <a:spAutoFit/>
          </a:bodyPr>
          <a:lstStyle/>
          <a:p>
            <a:r>
              <a:rPr lang="vi-VN" sz="3000" b="1" dirty="0">
                <a:latin typeface="+mj-lt"/>
              </a:rPr>
              <a:t>I. Đơn chất và hợp chất</a:t>
            </a:r>
            <a:endParaRPr lang="en-US" sz="3000" b="1" dirty="0">
              <a:latin typeface="+mj-lt"/>
            </a:endParaRPr>
          </a:p>
        </p:txBody>
      </p:sp>
      <p:pic>
        <p:nvPicPr>
          <p:cNvPr id="16386" name="Picture 2"/>
          <p:cNvPicPr>
            <a:picLocks noChangeAspect="1" noChangeArrowheads="1"/>
          </p:cNvPicPr>
          <p:nvPr/>
        </p:nvPicPr>
        <p:blipFill>
          <a:blip r:embed="rId2" cstate="print"/>
          <a:srcRect/>
          <a:stretch>
            <a:fillRect/>
          </a:stretch>
        </p:blipFill>
        <p:spPr bwMode="auto">
          <a:xfrm>
            <a:off x="914400" y="533400"/>
            <a:ext cx="7010400" cy="4403970"/>
          </a:xfrm>
          <a:prstGeom prst="rect">
            <a:avLst/>
          </a:prstGeom>
          <a:noFill/>
          <a:ln w="9525">
            <a:noFill/>
            <a:miter lim="800000"/>
            <a:headEnd/>
            <a:tailEnd/>
          </a:ln>
          <a:effectLst/>
        </p:spPr>
      </p:pic>
      <p:sp>
        <p:nvSpPr>
          <p:cNvPr id="6" name="TextBox 5"/>
          <p:cNvSpPr txBox="1"/>
          <p:nvPr/>
        </p:nvSpPr>
        <p:spPr>
          <a:xfrm>
            <a:off x="381000" y="4919008"/>
            <a:ext cx="8610600" cy="1938992"/>
          </a:xfrm>
          <a:prstGeom prst="rect">
            <a:avLst/>
          </a:prstGeom>
          <a:noFill/>
        </p:spPr>
        <p:txBody>
          <a:bodyPr wrap="square" rtlCol="0">
            <a:spAutoFit/>
          </a:bodyPr>
          <a:lstStyle/>
          <a:p>
            <a:pPr algn="just"/>
            <a:r>
              <a:rPr lang="vi-VN" sz="2400" b="1" i="1" dirty="0">
                <a:solidFill>
                  <a:schemeClr val="accent1">
                    <a:lumMod val="75000"/>
                  </a:schemeClr>
                </a:solidFill>
                <a:latin typeface="+mj-lt"/>
              </a:rPr>
              <a:t>Quan sát các mô hình trong Hình 5.1, thào luận </a:t>
            </a:r>
            <a:r>
              <a:rPr lang="vi-VN" sz="2400" b="1" i="1">
                <a:solidFill>
                  <a:schemeClr val="accent1">
                    <a:lumMod val="75000"/>
                  </a:schemeClr>
                </a:solidFill>
                <a:latin typeface="+mj-lt"/>
              </a:rPr>
              <a:t>nhóm và </a:t>
            </a:r>
            <a:r>
              <a:rPr lang="vi-VN" sz="2400" b="1" i="1" dirty="0">
                <a:solidFill>
                  <a:schemeClr val="accent1">
                    <a:lumMod val="75000"/>
                  </a:schemeClr>
                </a:solidFill>
                <a:latin typeface="+mj-lt"/>
              </a:rPr>
              <a:t>thực hiện yêu cầu sau:</a:t>
            </a:r>
            <a:endParaRPr lang="en-US" sz="2400" b="1" dirty="0">
              <a:solidFill>
                <a:schemeClr val="accent1">
                  <a:lumMod val="75000"/>
                </a:schemeClr>
              </a:solidFill>
              <a:latin typeface="+mj-lt"/>
            </a:endParaRPr>
          </a:p>
          <a:p>
            <a:pPr algn="just"/>
            <a:r>
              <a:rPr lang="vi-VN" sz="2400" dirty="0">
                <a:latin typeface="+mj-lt"/>
              </a:rPr>
              <a:t>Dựa vào thành phần nguyên tố, em hãy phân loại các chất trên thành hai loại chất được tạo nên từ một nguyên tố hoá học và chất được tạo nên từ hai nguyên tố hoá học</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 y="3048000"/>
            <a:ext cx="4143152" cy="1524000"/>
          </a:xfrm>
          <a:prstGeom prst="rect">
            <a:avLst/>
          </a:prstGeom>
          <a:noFill/>
          <a:ln w="9525">
            <a:noFill/>
            <a:miter lim="800000"/>
            <a:headEnd/>
            <a:tailEnd/>
          </a:ln>
          <a:effectLst/>
        </p:spPr>
      </p:pic>
      <p:cxnSp>
        <p:nvCxnSpPr>
          <p:cNvPr id="7" name="Straight Connector 6"/>
          <p:cNvCxnSpPr/>
          <p:nvPr/>
        </p:nvCxnSpPr>
        <p:spPr>
          <a:xfrm>
            <a:off x="441960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Picture 4"/>
          <p:cNvPicPr>
            <a:picLocks noChangeAspect="1" noChangeArrowheads="1"/>
          </p:cNvPicPr>
          <p:nvPr/>
        </p:nvPicPr>
        <p:blipFill>
          <a:blip r:embed="rId3" cstate="print"/>
          <a:srcRect/>
          <a:stretch>
            <a:fillRect/>
          </a:stretch>
        </p:blipFill>
        <p:spPr bwMode="auto">
          <a:xfrm>
            <a:off x="4572000" y="3048000"/>
            <a:ext cx="4286250" cy="1524000"/>
          </a:xfrm>
          <a:prstGeom prst="rect">
            <a:avLst/>
          </a:prstGeom>
          <a:noFill/>
          <a:ln w="9525">
            <a:noFill/>
            <a:miter lim="800000"/>
            <a:headEnd/>
            <a:tailEnd/>
          </a:ln>
          <a:effectLst/>
        </p:spPr>
      </p:pic>
      <p:sp>
        <p:nvSpPr>
          <p:cNvPr id="10" name="Rectangle 9"/>
          <p:cNvSpPr/>
          <p:nvPr/>
        </p:nvSpPr>
        <p:spPr>
          <a:xfrm>
            <a:off x="152400" y="577096"/>
            <a:ext cx="4191000" cy="1785104"/>
          </a:xfrm>
          <a:prstGeom prst="rect">
            <a:avLst/>
          </a:prstGeom>
        </p:spPr>
        <p:txBody>
          <a:bodyPr wrap="square">
            <a:spAutoFit/>
          </a:bodyPr>
          <a:lstStyle/>
          <a:p>
            <a:pPr algn="just"/>
            <a:r>
              <a:rPr lang="vi-VN" sz="2200" b="1" dirty="0">
                <a:solidFill>
                  <a:schemeClr val="accent1">
                    <a:lumMod val="75000"/>
                  </a:schemeClr>
                </a:solidFill>
                <a:latin typeface="+mj-lt"/>
              </a:rPr>
              <a:t>Chất được tạo nên từ một nguyên tố hoá học: </a:t>
            </a:r>
          </a:p>
          <a:p>
            <a:pPr marL="457200" indent="-457200" algn="just">
              <a:buAutoNum type="alphaLcParenR"/>
            </a:pPr>
            <a:r>
              <a:rPr lang="vi-VN" sz="2200" b="1" dirty="0">
                <a:latin typeface="+mj-lt"/>
              </a:rPr>
              <a:t>Đồng ở thể rắn	</a:t>
            </a:r>
            <a:endParaRPr lang="en-US" sz="2200" b="1" dirty="0">
              <a:latin typeface="+mj-lt"/>
            </a:endParaRPr>
          </a:p>
          <a:p>
            <a:pPr algn="just"/>
            <a:r>
              <a:rPr lang="vi-VN" sz="2200" b="1" dirty="0">
                <a:latin typeface="+mj-lt"/>
              </a:rPr>
              <a:t>b) Khí oxygen</a:t>
            </a:r>
          </a:p>
          <a:p>
            <a:pPr algn="just"/>
            <a:r>
              <a:rPr lang="vi-VN" sz="2200" b="1" dirty="0">
                <a:latin typeface="+mj-lt"/>
              </a:rPr>
              <a:t>c) Khí helium</a:t>
            </a:r>
            <a:endParaRPr lang="en-US" sz="2200" b="1" dirty="0">
              <a:latin typeface="+mj-lt"/>
            </a:endParaRPr>
          </a:p>
        </p:txBody>
      </p:sp>
      <p:sp>
        <p:nvSpPr>
          <p:cNvPr id="11" name="Rectangle 10"/>
          <p:cNvSpPr/>
          <p:nvPr/>
        </p:nvSpPr>
        <p:spPr>
          <a:xfrm>
            <a:off x="4638822" y="633718"/>
            <a:ext cx="4419600" cy="1446550"/>
          </a:xfrm>
          <a:prstGeom prst="rect">
            <a:avLst/>
          </a:prstGeom>
        </p:spPr>
        <p:txBody>
          <a:bodyPr wrap="square">
            <a:spAutoFit/>
          </a:bodyPr>
          <a:lstStyle/>
          <a:p>
            <a:pPr algn="just"/>
            <a:r>
              <a:rPr lang="vi-VN" sz="2200" b="1" dirty="0">
                <a:solidFill>
                  <a:schemeClr val="accent1">
                    <a:lumMod val="75000"/>
                  </a:schemeClr>
                </a:solidFill>
                <a:latin typeface="+mj-lt"/>
              </a:rPr>
              <a:t>Chất được tạo nên từ hai nguyên tố hoá học:</a:t>
            </a:r>
          </a:p>
          <a:p>
            <a:pPr algn="just"/>
            <a:r>
              <a:rPr lang="vi-VN" sz="2200" b="1" dirty="0">
                <a:latin typeface="+mj-lt"/>
              </a:rPr>
              <a:t>d) Khí carbon dioxide</a:t>
            </a:r>
          </a:p>
          <a:p>
            <a:pPr algn="just"/>
            <a:r>
              <a:rPr lang="vi-VN" sz="2200" b="1" dirty="0">
                <a:latin typeface="+mj-lt"/>
              </a:rPr>
              <a:t>e) Muối ở thể rắn</a:t>
            </a:r>
            <a:endParaRPr lang="en-US" sz="2200" b="1" dirty="0">
              <a:latin typeface="+mj-lt"/>
            </a:endParaRPr>
          </a:p>
        </p:txBody>
      </p:sp>
      <p:sp>
        <p:nvSpPr>
          <p:cNvPr id="2" name="Right Brace 1"/>
          <p:cNvSpPr/>
          <p:nvPr/>
        </p:nvSpPr>
        <p:spPr>
          <a:xfrm>
            <a:off x="2595825" y="1220940"/>
            <a:ext cx="514350" cy="1072850"/>
          </a:xfrm>
          <a:prstGeom prst="rightBrace">
            <a:avLst>
              <a:gd name="adj1" fmla="val 8333"/>
              <a:gd name="adj2" fmla="val 455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3" name="Rectangle 2"/>
          <p:cNvSpPr/>
          <p:nvPr/>
        </p:nvSpPr>
        <p:spPr>
          <a:xfrm>
            <a:off x="3124200" y="1498045"/>
            <a:ext cx="1467068"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Đơn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 </a:t>
            </a:r>
            <a:endParaRPr lang="en-US" sz="2400" b="1" dirty="0">
              <a:solidFill>
                <a:srgbClr val="FF0000"/>
              </a:solidFill>
            </a:endParaRPr>
          </a:p>
        </p:txBody>
      </p:sp>
      <p:sp>
        <p:nvSpPr>
          <p:cNvPr id="15" name="Right Brace 14"/>
          <p:cNvSpPr/>
          <p:nvPr/>
        </p:nvSpPr>
        <p:spPr>
          <a:xfrm>
            <a:off x="7200901" y="1154200"/>
            <a:ext cx="419099" cy="953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6" name="Rectangle 15"/>
          <p:cNvSpPr/>
          <p:nvPr/>
        </p:nvSpPr>
        <p:spPr>
          <a:xfrm>
            <a:off x="7583958" y="1514205"/>
            <a:ext cx="1560042"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 </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wipe(down)">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1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3"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57200" y="1115199"/>
            <a:ext cx="8153400" cy="50783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1. </a:t>
            </a:r>
            <a:r>
              <a:rPr kumimoji="0" lang="en-US" sz="36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Đơn</a:t>
            </a:r>
            <a:r>
              <a:rPr kumimoji="0" lang="en-US" sz="36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chất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một</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học</a:t>
            </a:r>
            <a:endParaRPr kumimoji="0" lang="en-US" sz="3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(Cu),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a:ln>
                  <a:noFill/>
                </a:ln>
                <a:solidFill>
                  <a:schemeClr val="tx2">
                    <a:lumMod val="75000"/>
                  </a:schemeClr>
                </a:solidFill>
                <a:effectLst/>
                <a:latin typeface="Times New Roman" pitchFamily="18" charset="0"/>
                <a:ea typeface="Calibri" pitchFamily="34" charset="0"/>
                <a:cs typeface="Times New Roman" pitchFamily="18" charset="0"/>
              </a:rPr>
              <a:t>oxygen (</a:t>
            </a:r>
            <a:r>
              <a:rPr lang="en-US" sz="3600">
                <a:latin typeface="Times New Roman" panose="02020603050405020304" pitchFamily="18" charset="0"/>
                <a:cs typeface="Times New Roman" panose="02020603050405020304" pitchFamily="18" charset="0"/>
              </a:rPr>
              <a:t>O</a:t>
            </a:r>
            <a:r>
              <a:rPr lang="en-US" sz="3600" baseline="-25000">
                <a:latin typeface="Times New Roman" panose="02020603050405020304" pitchFamily="18" charset="0"/>
                <a:cs typeface="Times New Roman" panose="02020603050405020304" pitchFamily="18" charset="0"/>
              </a:rPr>
              <a:t>2</a:t>
            </a:r>
            <a:r>
              <a:rPr kumimoji="0" lang="en-US" sz="3600" b="0" i="0" u="none" strike="noStrike" cap="none" normalizeH="0" baseline="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helium (He), …  </a:t>
            </a:r>
            <a:endParaRPr kumimoji="0" lang="en-US" sz="3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Kim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sắt</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nhôm</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+Phi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kim</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sulfur, carbon,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oxygen,…</a:t>
            </a:r>
            <a:endParaRPr kumimoji="0" lang="en-US" sz="3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a:ln>
                  <a:noFill/>
                </a:ln>
                <a:solidFill>
                  <a:schemeClr val="tx2">
                    <a:lumMod val="75000"/>
                  </a:schemeClr>
                </a:solidFill>
                <a:effectLst/>
                <a:latin typeface="Times New Roman" pitchFamily="18" charset="0"/>
                <a:ea typeface="Calibri" pitchFamily="34" charset="0"/>
                <a:cs typeface="Times New Roman" pitchFamily="18" charset="0"/>
              </a:rPr>
              <a:t>hiếm</a:t>
            </a:r>
            <a:r>
              <a:rPr kumimoji="0" lang="en-US" sz="3600" b="0" i="0" u="none" strike="noStrike" cap="none" normalizeH="0" baseline="0" dirty="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3600" b="0" i="0" u="none" strike="noStrike" cap="none" normalizeH="0" baseline="0">
                <a:ln>
                  <a:noFill/>
                </a:ln>
                <a:solidFill>
                  <a:schemeClr val="tx2">
                    <a:lumMod val="75000"/>
                  </a:schemeClr>
                </a:solidFill>
                <a:effectLst/>
                <a:latin typeface="Times New Roman" pitchFamily="18" charset="0"/>
                <a:ea typeface="Calibri" pitchFamily="34" charset="0"/>
                <a:cs typeface="Times New Roman" pitchFamily="18" charset="0"/>
              </a:rPr>
              <a:t>helium,…</a:t>
            </a:r>
            <a:endParaRPr kumimoji="0" lang="en-US" sz="3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
        <p:nvSpPr>
          <p:cNvPr id="3" name="Rectangle 2"/>
          <p:cNvSpPr/>
          <p:nvPr/>
        </p:nvSpPr>
        <p:spPr>
          <a:xfrm>
            <a:off x="2057400" y="458688"/>
            <a:ext cx="5330305" cy="646331"/>
          </a:xfrm>
          <a:prstGeom prst="rect">
            <a:avLst/>
          </a:prstGeom>
        </p:spPr>
        <p:txBody>
          <a:bodyPr wrap="none">
            <a:spAutoFit/>
          </a:bodyPr>
          <a:lstStyle/>
          <a:p>
            <a:r>
              <a:rPr lang="vi-VN" sz="3600" b="1" dirty="0">
                <a:solidFill>
                  <a:srgbClr val="0070C0"/>
                </a:solidFill>
              </a:rPr>
              <a:t>I. Đơn chất và hợp chất</a:t>
            </a:r>
            <a:endParaRPr lang="en-US" sz="3600" b="1" dirty="0">
              <a:solidFill>
                <a:srgbClr val="0070C0"/>
              </a:solidFill>
            </a:endParaRPr>
          </a:p>
        </p:txBody>
      </p:sp>
    </p:spTree>
    <p:extLst>
      <p:ext uri="{BB962C8B-B14F-4D97-AF65-F5344CB8AC3E}">
        <p14:creationId xmlns:p14="http://schemas.microsoft.com/office/powerpoint/2010/main" val="2312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ipe(down)">
                                      <p:cBhvr>
                                        <p:cTn id="7"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7" name="Rectangle 1"/>
          <p:cNvSpPr>
            <a:spLocks noChangeArrowheads="1"/>
          </p:cNvSpPr>
          <p:nvPr/>
        </p:nvSpPr>
        <p:spPr bwMode="auto">
          <a:xfrm>
            <a:off x="228600" y="382488"/>
            <a:ext cx="8839200" cy="52322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0795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Một</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số</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nguyên</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tố</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tạo</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nên</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các</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dạng</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đơn</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chất</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khác</a:t>
            </a:r>
            <a:r>
              <a:rPr kumimoji="0" lang="en-US" sz="28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nhau</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5" name="Rectangle 4"/>
          <p:cNvSpPr/>
          <p:nvPr/>
        </p:nvSpPr>
        <p:spPr>
          <a:xfrm>
            <a:off x="533400" y="3810000"/>
            <a:ext cx="4114800"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indent="107950" algn="just" eaLnBrk="0" fontAlgn="base" hangingPunct="0">
              <a:spcBef>
                <a:spcPct val="0"/>
              </a:spcBef>
              <a:spcAft>
                <a:spcPct val="0"/>
              </a:spcAft>
            </a:pPr>
            <a:r>
              <a:rPr lang="en-US" sz="3200" b="1" dirty="0" err="1">
                <a:latin typeface="Times New Roman" pitchFamily="18" charset="0"/>
                <a:ea typeface="Arial" pitchFamily="34" charset="0"/>
                <a:cs typeface="Times New Roman" pitchFamily="18" charset="0"/>
              </a:rPr>
              <a:t>Đơn</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chất</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phân</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loại</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thành</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kim</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loại</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rắn</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lỏng</a:t>
            </a:r>
            <a:r>
              <a:rPr lang="en-US" sz="3200" b="1" dirty="0">
                <a:latin typeface="Times New Roman" pitchFamily="18" charset="0"/>
                <a:ea typeface="Arial" pitchFamily="34" charset="0"/>
                <a:cs typeface="Times New Roman" pitchFamily="18" charset="0"/>
              </a:rPr>
              <a:t>), phi </a:t>
            </a:r>
            <a:r>
              <a:rPr lang="en-US" sz="3200" b="1" dirty="0" err="1">
                <a:latin typeface="Times New Roman" pitchFamily="18" charset="0"/>
                <a:ea typeface="Arial" pitchFamily="34" charset="0"/>
                <a:cs typeface="Times New Roman" pitchFamily="18" charset="0"/>
              </a:rPr>
              <a:t>kim</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rắn</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lỏng</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khí</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khí</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hiếm</a:t>
            </a:r>
            <a:r>
              <a:rPr lang="en-US" sz="3200" b="1" dirty="0">
                <a:latin typeface="Times New Roman" pitchFamily="18" charset="0"/>
                <a:ea typeface="Arial" pitchFamily="34" charset="0"/>
                <a:cs typeface="Times New Roman" pitchFamily="18" charset="0"/>
              </a:rPr>
              <a:t> (</a:t>
            </a:r>
            <a:r>
              <a:rPr lang="en-US" sz="3200" b="1" dirty="0" err="1">
                <a:latin typeface="Times New Roman" pitchFamily="18" charset="0"/>
                <a:ea typeface="Arial" pitchFamily="34" charset="0"/>
                <a:cs typeface="Times New Roman" pitchFamily="18" charset="0"/>
              </a:rPr>
              <a:t>khí</a:t>
            </a:r>
            <a:r>
              <a:rPr lang="en-US" sz="3200" b="1" dirty="0">
                <a:latin typeface="Times New Roman" pitchFamily="18" charset="0"/>
                <a:ea typeface="Arial" pitchFamily="34" charset="0"/>
                <a:cs typeface="Times New Roman" pitchFamily="18" charset="0"/>
              </a:rPr>
              <a:t>)</a:t>
            </a:r>
            <a:endParaRPr lang="en-US" sz="3200" b="1" dirty="0">
              <a:latin typeface="Times New Roman" pitchFamily="18" charset="0"/>
              <a:cs typeface="Times New Roman" pitchFamily="18" charset="0"/>
            </a:endParaRPr>
          </a:p>
        </p:txBody>
      </p:sp>
      <p:sp>
        <p:nvSpPr>
          <p:cNvPr id="6" name="Rectangle 5"/>
          <p:cNvSpPr/>
          <p:nvPr/>
        </p:nvSpPr>
        <p:spPr>
          <a:xfrm>
            <a:off x="6705600" y="953631"/>
            <a:ext cx="22098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i="1" dirty="0">
                <a:latin typeface="+mj-lt"/>
              </a:rPr>
              <a:t>Than chì và kim cương đều tạo nên từ nguyên tố carbon</a:t>
            </a:r>
            <a:endParaRPr lang="en-US" sz="2800" i="1" dirty="0">
              <a:latin typeface="+mj-lt"/>
            </a:endParaRPr>
          </a:p>
        </p:txBody>
      </p:sp>
      <p:sp>
        <p:nvSpPr>
          <p:cNvPr id="19459" name="AutoShape 3" descr="Câu chuyện về than chì và kim cương... ⋆ ONETECH Blo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1" name="Picture 5" descr="Câu chuyện về than chì và kim cương... ⋆ ONETECH Blogs"/>
          <p:cNvPicPr>
            <a:picLocks noChangeAspect="1" noChangeArrowheads="1"/>
          </p:cNvPicPr>
          <p:nvPr/>
        </p:nvPicPr>
        <p:blipFill>
          <a:blip r:embed="rId3" cstate="print"/>
          <a:srcRect/>
          <a:stretch>
            <a:fillRect/>
          </a:stretch>
        </p:blipFill>
        <p:spPr bwMode="auto">
          <a:xfrm>
            <a:off x="1752601" y="914401"/>
            <a:ext cx="4495799" cy="2234440"/>
          </a:xfrm>
          <a:prstGeom prst="rect">
            <a:avLst/>
          </a:prstGeom>
          <a:noFill/>
        </p:spPr>
      </p:pic>
      <p:pic>
        <p:nvPicPr>
          <p:cNvPr id="11" name="Picture 11" descr="Nh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200400"/>
            <a:ext cx="1727623" cy="12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au 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581400"/>
            <a:ext cx="1676400" cy="13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Mau Hyd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4572000"/>
            <a:ext cx="2209800" cy="12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543800" y="3581400"/>
            <a:ext cx="1828800" cy="369332"/>
          </a:xfrm>
          <a:prstGeom prst="rect">
            <a:avLst/>
          </a:prstGeom>
          <a:noFill/>
        </p:spPr>
        <p:txBody>
          <a:bodyPr wrap="square" rtlCol="0">
            <a:spAutoFit/>
          </a:bodyPr>
          <a:lstStyle/>
          <a:p>
            <a:r>
              <a:rPr lang="vi-VN" dirty="0">
                <a:solidFill>
                  <a:srgbClr val="FF0000"/>
                </a:solidFill>
                <a:latin typeface="Times New Roman" pitchFamily="18" charset="0"/>
                <a:ea typeface="Calibri" pitchFamily="34" charset="0"/>
                <a:cs typeface="Times New Roman" pitchFamily="18" charset="0"/>
              </a:rPr>
              <a:t>S</a:t>
            </a:r>
            <a:r>
              <a:rPr lang="en-US" dirty="0" err="1">
                <a:solidFill>
                  <a:srgbClr val="FF0000"/>
                </a:solidFill>
                <a:latin typeface="Times New Roman" pitchFamily="18" charset="0"/>
                <a:ea typeface="Calibri" pitchFamily="34" charset="0"/>
                <a:cs typeface="Times New Roman" pitchFamily="18" charset="0"/>
              </a:rPr>
              <a:t>ulfur</a:t>
            </a:r>
            <a:r>
              <a:rPr lang="vi-VN" dirty="0">
                <a:solidFill>
                  <a:srgbClr val="FF0000"/>
                </a:solidFill>
                <a:latin typeface="Times New Roman" pitchFamily="18" charset="0"/>
                <a:cs typeface="Times New Roman" pitchFamily="18" charset="0"/>
              </a:rPr>
              <a:t> (S)</a:t>
            </a:r>
            <a:endParaRPr lang="en-US" dirty="0">
              <a:solidFill>
                <a:srgbClr val="FF0000"/>
              </a:solidFill>
              <a:latin typeface="Times New Roman" pitchFamily="18" charset="0"/>
              <a:cs typeface="Times New Roman" pitchFamily="18" charset="0"/>
            </a:endParaRPr>
          </a:p>
        </p:txBody>
      </p:sp>
      <p:sp>
        <p:nvSpPr>
          <p:cNvPr id="15" name="Rectangle 14"/>
          <p:cNvSpPr/>
          <p:nvPr/>
        </p:nvSpPr>
        <p:spPr>
          <a:xfrm>
            <a:off x="6858000" y="4876800"/>
            <a:ext cx="1219200" cy="923330"/>
          </a:xfrm>
          <a:prstGeom prst="rect">
            <a:avLst/>
          </a:prstGeom>
        </p:spPr>
        <p:txBody>
          <a:bodyPr wrap="square">
            <a:spAutoFit/>
          </a:bodyPr>
          <a:lstStyle/>
          <a:p>
            <a:pPr fontAlgn="auto">
              <a:spcBef>
                <a:spcPct val="50000"/>
              </a:spcBef>
              <a:spcAft>
                <a:spcPts val="0"/>
              </a:spcAft>
              <a:defRPr/>
            </a:pPr>
            <a:r>
              <a:rPr lang="en-US" dirty="0" err="1">
                <a:solidFill>
                  <a:srgbClr val="FF3300"/>
                </a:solidFill>
                <a:effectLst>
                  <a:outerShdw blurRad="38100" dist="38100" dir="2700000" algn="tl">
                    <a:srgbClr val="C0C0C0"/>
                  </a:outerShdw>
                </a:effectLst>
                <a:latin typeface="Times New Roman" pitchFamily="18" charset="0"/>
                <a:cs typeface="Times New Roman" pitchFamily="18" charset="0"/>
              </a:rPr>
              <a:t>Khí</a:t>
            </a:r>
            <a:r>
              <a:rPr lang="en-US" dirty="0">
                <a:solidFill>
                  <a:srgbClr val="FF3300"/>
                </a:solidFill>
                <a:effectLst>
                  <a:outerShdw blurRad="38100" dist="38100" dir="2700000" algn="tl">
                    <a:srgbClr val="C0C0C0"/>
                  </a:outerShdw>
                </a:effectLst>
                <a:latin typeface="Times New Roman" pitchFamily="18" charset="0"/>
                <a:cs typeface="Times New Roman" pitchFamily="18" charset="0"/>
              </a:rPr>
              <a:t> H</a:t>
            </a:r>
            <a:r>
              <a:rPr lang="vi-VN" dirty="0">
                <a:solidFill>
                  <a:srgbClr val="FF3300"/>
                </a:solidFill>
                <a:effectLst>
                  <a:outerShdw blurRad="38100" dist="38100" dir="2700000" algn="tl">
                    <a:srgbClr val="C0C0C0"/>
                  </a:outerShdw>
                </a:effectLst>
                <a:latin typeface="Times New Roman" pitchFamily="18" charset="0"/>
                <a:cs typeface="Times New Roman" pitchFamily="18" charset="0"/>
              </a:rPr>
              <a:t>ydrogen</a:t>
            </a:r>
            <a:r>
              <a:rPr lang="en-US" dirty="0">
                <a:solidFill>
                  <a:srgbClr val="FF3300"/>
                </a:solidFill>
                <a:effectLst>
                  <a:outerShdw blurRad="38100" dist="38100" dir="2700000" algn="tl">
                    <a:srgbClr val="C0C0C0"/>
                  </a:outerShdw>
                </a:effectLst>
                <a:latin typeface="Times New Roman" pitchFamily="18" charset="0"/>
                <a:cs typeface="Times New Roman" pitchFamily="18" charset="0"/>
              </a:rPr>
              <a:t> H</a:t>
            </a:r>
            <a:r>
              <a:rPr lang="en-US" baseline="-25000" dirty="0">
                <a:solidFill>
                  <a:srgbClr val="FF3300"/>
                </a:solidFill>
                <a:effectLst>
                  <a:outerShdw blurRad="38100" dist="38100" dir="2700000" algn="tl">
                    <a:srgbClr val="C0C0C0"/>
                  </a:outerShdw>
                </a:effectLst>
                <a:latin typeface="Times New Roman" pitchFamily="18" charset="0"/>
                <a:cs typeface="Times New Roman" pitchFamily="18" charset="0"/>
              </a:rPr>
              <a:t>2</a:t>
            </a:r>
          </a:p>
        </p:txBody>
      </p:sp>
      <p:sp>
        <p:nvSpPr>
          <p:cNvPr id="16" name="TextBox 15"/>
          <p:cNvSpPr txBox="1"/>
          <p:nvPr/>
        </p:nvSpPr>
        <p:spPr>
          <a:xfrm>
            <a:off x="5867400" y="3276600"/>
            <a:ext cx="1417319" cy="338554"/>
          </a:xfrm>
          <a:prstGeom prst="rect">
            <a:avLst/>
          </a:prstGeom>
          <a:noFill/>
        </p:spPr>
        <p:txBody>
          <a:bodyPr wrap="square" rtlCol="0">
            <a:spAutoFit/>
          </a:bodyPr>
          <a:lstStyle/>
          <a:p>
            <a:r>
              <a:rPr lang="vi-VN" sz="1600" dirty="0">
                <a:solidFill>
                  <a:srgbClr val="FF0000"/>
                </a:solidFill>
              </a:rPr>
              <a:t>Nhôm</a:t>
            </a:r>
            <a:endParaRPr lang="en-US" sz="1600" dirty="0">
              <a:solidFill>
                <a:srgbClr val="FF0000"/>
              </a:solidFill>
            </a:endParaRPr>
          </a:p>
        </p:txBody>
      </p:sp>
    </p:spTree>
    <p:extLst>
      <p:ext uri="{BB962C8B-B14F-4D97-AF65-F5344CB8AC3E}">
        <p14:creationId xmlns:p14="http://schemas.microsoft.com/office/powerpoint/2010/main" val="30509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amond(in)">
                                      <p:cBhvr>
                                        <p:cTn id="12" dur="20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5" grpId="0" animBg="1"/>
      <p:bldP spid="6"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BC5257-5047-4C9A-B83D-41FBB315C572}"/>
              </a:ext>
            </a:extLst>
          </p:cNvPr>
          <p:cNvPicPr>
            <a:picLocks noChangeAspect="1" noChangeArrowheads="1"/>
          </p:cNvPicPr>
          <p:nvPr/>
        </p:nvPicPr>
        <p:blipFill>
          <a:blip r:embed="rId2" cstate="print"/>
          <a:srcRect/>
          <a:stretch>
            <a:fillRect/>
          </a:stretch>
        </p:blipFill>
        <p:spPr bwMode="auto">
          <a:xfrm>
            <a:off x="914400" y="609600"/>
            <a:ext cx="7467600" cy="3657600"/>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37C80461-765D-4AFF-A18B-9DCFA9492CBD}"/>
              </a:ext>
            </a:extLst>
          </p:cNvPr>
          <p:cNvSpPr txBox="1"/>
          <p:nvPr/>
        </p:nvSpPr>
        <p:spPr>
          <a:xfrm>
            <a:off x="609600" y="4495800"/>
            <a:ext cx="7924800" cy="1754326"/>
          </a:xfrm>
          <a:prstGeom prst="rect">
            <a:avLst/>
          </a:prstGeom>
          <a:noFill/>
        </p:spPr>
        <p:txBody>
          <a:bodyPr wrap="square">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Câu 1:</a:t>
            </a:r>
            <a:r>
              <a:rPr kumimoji="0" lang="en-US" sz="3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Dựa vào hình 5.2 và các kiến thức thực tế, em hãy kể ra các ứng dụng của đồng, hydrogen, carbon mà em biết</a:t>
            </a:r>
            <a:r>
              <a:rPr kumimoji="0" lang="vi-VN" sz="3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a:t>
            </a:r>
            <a:endParaRPr kumimoji="0" lang="vi-VN" sz="3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4222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919639"/>
            <a:ext cx="8610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Câu</a:t>
            </a:r>
            <a:r>
              <a:rPr kumimoji="0" lang="en-US" sz="4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ứng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dụng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Đồng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làm</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tượng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lõi</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dây</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điện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chế</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tạo</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động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cơ</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điện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các</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loại</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nhạc</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cụ</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Hydrogen:</a:t>
            </a:r>
            <a:r>
              <a:rPr kumimoji="0" lang="vi-VN" sz="4000" b="0" i="0" u="none" strike="noStrike" cap="none" normalizeH="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làm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nhiên</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liệu</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bơm</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trong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khinh</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khí</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cầu</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bong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bóng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bay,…</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Carbon</a:t>
            </a:r>
            <a:r>
              <a:rPr kumimoji="0" lang="en-US" sz="40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lang="en-US" sz="4000">
                <a:latin typeface="Times New Roman" pitchFamily="18" charset="0"/>
                <a:ea typeface="Calibri" pitchFamily="34" charset="0"/>
                <a:cs typeface="Times New Roman" pitchFamily="18" charset="0"/>
              </a:rPr>
              <a:t>đ</a:t>
            </a:r>
            <a:r>
              <a:rPr kumimoji="0" lang="en-US" sz="40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ồ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trang</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sức</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ruột</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bút</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chì</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than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hoạt</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tính</a:t>
            </a:r>
            <a:r>
              <a:rPr kumimoji="0" lang="en-US" sz="4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613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381898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TotalTime>
  <Words>1631</Words>
  <Application>Microsoft Office PowerPoint</Application>
  <PresentationFormat>On-screen Show (4:3)</PresentationFormat>
  <Paragraphs>145</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CHƯƠNG II  PHÂN TỬ  LIÊN KẾT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PHÂN TỬ. LIÊN KẾT HÓA HỌC</dc:title>
  <dc:creator>PC</dc:creator>
  <cp:lastModifiedBy>mai78vs@gmail.com</cp:lastModifiedBy>
  <cp:revision>47</cp:revision>
  <dcterms:created xsi:type="dcterms:W3CDTF">2022-06-22T03:25:52Z</dcterms:created>
  <dcterms:modified xsi:type="dcterms:W3CDTF">2024-10-13T13:59:51Z</dcterms:modified>
</cp:coreProperties>
</file>