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18"/>
  </p:notesMasterIdLst>
  <p:sldIdLst>
    <p:sldId id="257" r:id="rId3"/>
    <p:sldId id="256" r:id="rId4"/>
    <p:sldId id="262" r:id="rId5"/>
    <p:sldId id="263" r:id="rId6"/>
    <p:sldId id="259" r:id="rId7"/>
    <p:sldId id="264" r:id="rId8"/>
    <p:sldId id="266" r:id="rId9"/>
    <p:sldId id="267" r:id="rId10"/>
    <p:sldId id="268" r:id="rId11"/>
    <p:sldId id="270" r:id="rId12"/>
    <p:sldId id="269" r:id="rId13"/>
    <p:sldId id="271" r:id="rId14"/>
    <p:sldId id="273" r:id="rId15"/>
    <p:sldId id="272" r:id="rId16"/>
    <p:sldId id="27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53" autoAdjust="0"/>
    <p:restoredTop sz="94660"/>
  </p:normalViewPr>
  <p:slideViewPr>
    <p:cSldViewPr snapToGrid="0">
      <p:cViewPr varScale="1">
        <p:scale>
          <a:sx n="109" d="100"/>
          <a:sy n="109" d="100"/>
        </p:scale>
        <p:origin x="114" y="126"/>
      </p:cViewPr>
      <p:guideLst/>
    </p:cSldViewPr>
  </p:slideViewPr>
  <p:notesTextViewPr>
    <p:cViewPr>
      <p:scale>
        <a:sx n="1" d="1"/>
        <a:sy n="1" d="1"/>
      </p:scale>
      <p:origin x="0" y="0"/>
    </p:cViewPr>
  </p:notesTextViewPr>
  <p:notesViewPr>
    <p:cSldViewPr snapToGrid="0">
      <p:cViewPr varScale="1">
        <p:scale>
          <a:sx n="57" d="100"/>
          <a:sy n="57" d="100"/>
        </p:scale>
        <p:origin x="2790" y="4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B8E886-CA72-49EA-BFF5-FE075733FEF3}" type="datetimeFigureOut">
              <a:rPr lang="en-US" smtClean="0"/>
              <a:t>6/8/2021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5EE9E-32F5-4EC3-A697-442CB76CACC3}" type="slidenum">
              <a:rPr lang="en-US" smtClean="0"/>
              <a:t>‹#›</a:t>
            </a:fld>
            <a:endParaRPr lang="en-US"/>
          </a:p>
        </p:txBody>
      </p:sp>
    </p:spTree>
    <p:extLst>
      <p:ext uri="{BB962C8B-B14F-4D97-AF65-F5344CB8AC3E}">
        <p14:creationId xmlns:p14="http://schemas.microsoft.com/office/powerpoint/2010/main" val="317074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7A26A9-6229-4147-998F-4536EA9A7230}" type="datetimeFigureOut">
              <a:rPr lang="en-US" smtClean="0"/>
              <a:t>6/8/2021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C48BB2-3FBE-4164-BC64-DFD072DE5218}" type="slidenum">
              <a:rPr lang="en-US" smtClean="0"/>
              <a:t>‹#›</a:t>
            </a:fld>
            <a:endParaRPr lang="en-US"/>
          </a:p>
        </p:txBody>
      </p:sp>
    </p:spTree>
    <p:extLst>
      <p:ext uri="{BB962C8B-B14F-4D97-AF65-F5344CB8AC3E}">
        <p14:creationId xmlns:p14="http://schemas.microsoft.com/office/powerpoint/2010/main" val="373902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7A26A9-6229-4147-998F-4536EA9A7230}" type="datetimeFigureOut">
              <a:rPr lang="en-US" smtClean="0"/>
              <a:t>6/8/2021</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C48BB2-3FBE-4164-BC64-DFD072DE5218}" type="slidenum">
              <a:rPr lang="en-US" smtClean="0"/>
              <a:t>‹#›</a:t>
            </a:fld>
            <a:endParaRPr lang="en-US"/>
          </a:p>
        </p:txBody>
      </p:sp>
    </p:spTree>
    <p:extLst>
      <p:ext uri="{BB962C8B-B14F-4D97-AF65-F5344CB8AC3E}">
        <p14:creationId xmlns:p14="http://schemas.microsoft.com/office/powerpoint/2010/main" val="3302423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7A26A9-6229-4147-998F-4536EA9A7230}" type="datetimeFigureOut">
              <a:rPr lang="en-US" smtClean="0"/>
              <a:t>6/8/2021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C48BB2-3FBE-4164-BC64-DFD072DE5218}" type="slidenum">
              <a:rPr lang="en-US" smtClean="0"/>
              <a:t>‹#›</a:t>
            </a:fld>
            <a:endParaRPr lang="en-US"/>
          </a:p>
        </p:txBody>
      </p:sp>
    </p:spTree>
    <p:extLst>
      <p:ext uri="{BB962C8B-B14F-4D97-AF65-F5344CB8AC3E}">
        <p14:creationId xmlns:p14="http://schemas.microsoft.com/office/powerpoint/2010/main" val="397976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7A26A9-6229-4147-998F-4536EA9A7230}" type="datetimeFigureOut">
              <a:rPr lang="en-US" smtClean="0"/>
              <a:t>6/8/2021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C48BB2-3FBE-4164-BC64-DFD072DE5218}" type="slidenum">
              <a:rPr lang="en-US" smtClean="0"/>
              <a:t>‹#›</a:t>
            </a:fld>
            <a:endParaRPr lang="en-US"/>
          </a:p>
        </p:txBody>
      </p:sp>
    </p:spTree>
    <p:extLst>
      <p:ext uri="{BB962C8B-B14F-4D97-AF65-F5344CB8AC3E}">
        <p14:creationId xmlns:p14="http://schemas.microsoft.com/office/powerpoint/2010/main" val="1359244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7A26A9-6229-4147-998F-4536EA9A7230}" type="datetimeFigureOut">
              <a:rPr lang="en-US" smtClean="0"/>
              <a:t>6/8/2021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C48BB2-3FBE-4164-BC64-DFD072DE5218}" type="slidenum">
              <a:rPr lang="en-US" smtClean="0"/>
              <a:t>‹#›</a:t>
            </a:fld>
            <a:endParaRPr lang="en-US"/>
          </a:p>
        </p:txBody>
      </p:sp>
    </p:spTree>
    <p:extLst>
      <p:ext uri="{BB962C8B-B14F-4D97-AF65-F5344CB8AC3E}">
        <p14:creationId xmlns:p14="http://schemas.microsoft.com/office/powerpoint/2010/main" val="3112970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7A26A9-6229-4147-998F-4536EA9A7230}" type="datetimeFigureOut">
              <a:rPr lang="en-US" smtClean="0"/>
              <a:t>6/8/2021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C48BB2-3FBE-4164-BC64-DFD072DE5218}" type="slidenum">
              <a:rPr lang="en-US" smtClean="0"/>
              <a:t>‹#›</a:t>
            </a:fld>
            <a:endParaRPr lang="en-US"/>
          </a:p>
        </p:txBody>
      </p:sp>
    </p:spTree>
    <p:extLst>
      <p:ext uri="{BB962C8B-B14F-4D97-AF65-F5344CB8AC3E}">
        <p14:creationId xmlns:p14="http://schemas.microsoft.com/office/powerpoint/2010/main" val="3494929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091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989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5098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418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3426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08350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4629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829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3294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119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7565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239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7019925"/>
          </a:xfrm>
          <a:prstGeom prst="rect">
            <a:avLst/>
          </a:prstGeom>
        </p:spPr>
      </p:pic>
    </p:spTree>
    <p:extLst>
      <p:ext uri="{BB962C8B-B14F-4D97-AF65-F5344CB8AC3E}">
        <p14:creationId xmlns:p14="http://schemas.microsoft.com/office/powerpoint/2010/main" val="3587456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8086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825499"/>
          </a:xfrm>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0" y="939800"/>
            <a:ext cx="12192000" cy="5918200"/>
          </a:xfrm>
        </p:spPr>
        <p:txBody>
          <a:bodyPr>
            <a:normAutofit/>
          </a:bodyPr>
          <a:lstStyle>
            <a:lvl1pPr>
              <a:defRPr sz="2800" b="1">
                <a:latin typeface="Arial" panose="020B0604020202020204" pitchFamily="34" charset="0"/>
                <a:cs typeface="Arial" panose="020B0604020202020204" pitchFamily="34" charset="0"/>
              </a:defRPr>
            </a:lvl1pPr>
            <a:lvl2pPr>
              <a:defRPr sz="2800" b="1">
                <a:latin typeface="Arial" panose="020B0604020202020204" pitchFamily="34" charset="0"/>
                <a:cs typeface="Arial" panose="020B0604020202020204" pitchFamily="34" charset="0"/>
              </a:defRPr>
            </a:lvl2pPr>
            <a:lvl3pPr>
              <a:defRPr sz="2800" b="1">
                <a:latin typeface="Arial" panose="020B0604020202020204" pitchFamily="34" charset="0"/>
                <a:cs typeface="Arial" panose="020B0604020202020204" pitchFamily="34" charset="0"/>
              </a:defRPr>
            </a:lvl3pPr>
            <a:lvl4pPr>
              <a:defRPr sz="2800" b="1">
                <a:latin typeface="Arial" panose="020B0604020202020204" pitchFamily="34" charset="0"/>
                <a:cs typeface="Arial" panose="020B0604020202020204" pitchFamily="34" charset="0"/>
              </a:defRPr>
            </a:lvl4pPr>
            <a:lvl5pPr>
              <a:defRPr sz="2800" b="1">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05095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7A26A9-6229-4147-998F-4536EA9A7230}" type="datetimeFigureOut">
              <a:rPr lang="en-US" smtClean="0"/>
              <a:t>6/8/2021</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C48BB2-3FBE-4164-BC64-DFD072DE5218}" type="slidenum">
              <a:rPr lang="en-US" smtClean="0"/>
              <a:t>‹#›</a:t>
            </a:fld>
            <a:endParaRPr lang="en-US"/>
          </a:p>
        </p:txBody>
      </p:sp>
    </p:spTree>
    <p:extLst>
      <p:ext uri="{BB962C8B-B14F-4D97-AF65-F5344CB8AC3E}">
        <p14:creationId xmlns:p14="http://schemas.microsoft.com/office/powerpoint/2010/main" val="158628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7A26A9-6229-4147-998F-4536EA9A7230}" type="datetimeFigureOut">
              <a:rPr lang="en-US" smtClean="0"/>
              <a:t>6/8/2021</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C48BB2-3FBE-4164-BC64-DFD072DE5218}" type="slidenum">
              <a:rPr lang="en-US" smtClean="0"/>
              <a:t>‹#›</a:t>
            </a:fld>
            <a:endParaRPr lang="en-US"/>
          </a:p>
        </p:txBody>
      </p:sp>
    </p:spTree>
    <p:extLst>
      <p:ext uri="{BB962C8B-B14F-4D97-AF65-F5344CB8AC3E}">
        <p14:creationId xmlns:p14="http://schemas.microsoft.com/office/powerpoint/2010/main" val="97823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7A26A9-6229-4147-998F-4536EA9A7230}" type="datetimeFigureOut">
              <a:rPr lang="en-US" smtClean="0"/>
              <a:t>6/8/2021</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C48BB2-3FBE-4164-BC64-DFD072DE5218}" type="slidenum">
              <a:rPr lang="en-US" smtClean="0"/>
              <a:t>‹#›</a:t>
            </a:fld>
            <a:endParaRPr lang="en-US"/>
          </a:p>
        </p:txBody>
      </p:sp>
    </p:spTree>
    <p:extLst>
      <p:ext uri="{BB962C8B-B14F-4D97-AF65-F5344CB8AC3E}">
        <p14:creationId xmlns:p14="http://schemas.microsoft.com/office/powerpoint/2010/main" val="417740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7A26A9-6229-4147-998F-4536EA9A7230}" type="datetimeFigureOut">
              <a:rPr lang="en-US" smtClean="0"/>
              <a:t>6/8/2021</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C48BB2-3FBE-4164-BC64-DFD072DE5218}" type="slidenum">
              <a:rPr lang="en-US" smtClean="0"/>
              <a:t>‹#›</a:t>
            </a:fld>
            <a:endParaRPr lang="en-US"/>
          </a:p>
        </p:txBody>
      </p:sp>
    </p:spTree>
    <p:extLst>
      <p:ext uri="{BB962C8B-B14F-4D97-AF65-F5344CB8AC3E}">
        <p14:creationId xmlns:p14="http://schemas.microsoft.com/office/powerpoint/2010/main" val="2797425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8635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0" y="889000"/>
            <a:ext cx="12192000" cy="5969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38950"/>
          </a:xfrm>
          <a:prstGeom prst="rect">
            <a:avLst/>
          </a:prstGeom>
        </p:spPr>
      </p:pic>
    </p:spTree>
    <p:extLst>
      <p:ext uri="{BB962C8B-B14F-4D97-AF65-F5344CB8AC3E}">
        <p14:creationId xmlns:p14="http://schemas.microsoft.com/office/powerpoint/2010/main" val="64332742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116C-D9FD-4910-B06D-71922AD99635}" type="datetimeFigureOut">
              <a:rPr lang="en-US">
                <a:solidFill>
                  <a:prstClr val="black">
                    <a:tint val="75000"/>
                  </a:prstClr>
                </a:solidFill>
              </a:rPr>
              <a:pPr/>
              <a:t>6/8/2021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94FE8B-B36E-43C2-AF54-1FC22A5A6B4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59070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6.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12192000" cy="6858000"/>
          </a:xfrm>
        </p:spPr>
        <p:txBody>
          <a:bodyPr>
            <a:normAutofit/>
          </a:bodyPr>
          <a:lstStyle/>
          <a:p>
            <a:pPr marL="0" indent="0" algn="ctr">
              <a:buNone/>
            </a:pPr>
            <a:endParaRPr lang="en-US" sz="6600"/>
          </a:p>
          <a:p>
            <a:pPr marL="0" indent="0" algn="ctr">
              <a:buNone/>
            </a:pPr>
            <a:endParaRPr lang="en-US" sz="6600"/>
          </a:p>
          <a:p>
            <a:pPr marL="0" indent="0" algn="ctr">
              <a:buNone/>
            </a:pPr>
            <a:r>
              <a:rPr lang="en-US" sz="7200">
                <a:solidFill>
                  <a:schemeClr val="accent6">
                    <a:lumMod val="50000"/>
                  </a:schemeClr>
                </a:solidFill>
              </a:rPr>
              <a:t>BÀI 50</a:t>
            </a:r>
          </a:p>
          <a:p>
            <a:pPr marL="0" indent="0" algn="ctr">
              <a:buNone/>
            </a:pPr>
            <a:r>
              <a:rPr lang="en-US" sz="7200">
                <a:solidFill>
                  <a:schemeClr val="accent6">
                    <a:lumMod val="50000"/>
                  </a:schemeClr>
                </a:solidFill>
              </a:rPr>
              <a:t> NĂNG LƯỢNG TÁI TẠO</a:t>
            </a:r>
          </a:p>
        </p:txBody>
      </p:sp>
    </p:spTree>
    <p:extLst>
      <p:ext uri="{BB962C8B-B14F-4D97-AF65-F5344CB8AC3E}">
        <p14:creationId xmlns:p14="http://schemas.microsoft.com/office/powerpoint/2010/main" val="2876119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161" y="951607"/>
            <a:ext cx="8062175" cy="643942"/>
          </a:xfrm>
        </p:spPr>
        <p:txBody>
          <a:bodyPr/>
          <a:lstStyle/>
          <a:p>
            <a:pPr algn="ctr"/>
            <a:r>
              <a:rPr lang="en-US" b="1">
                <a:solidFill>
                  <a:schemeClr val="accent6">
                    <a:lumMod val="50000"/>
                  </a:schemeClr>
                </a:solidFill>
              </a:rPr>
              <a:t>1. Cách sản xuất điện bằng Pin Mặt Trời</a:t>
            </a:r>
          </a:p>
        </p:txBody>
      </p:sp>
      <p:sp>
        <p:nvSpPr>
          <p:cNvPr id="3" name="Title 1"/>
          <p:cNvSpPr txBox="1">
            <a:spLocks/>
          </p:cNvSpPr>
          <p:nvPr/>
        </p:nvSpPr>
        <p:spPr>
          <a:xfrm>
            <a:off x="338137" y="88008"/>
            <a:ext cx="12192000" cy="8635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pPr algn="ctr"/>
            <a:r>
              <a:rPr lang="en-US" b="1">
                <a:solidFill>
                  <a:schemeClr val="accent6">
                    <a:lumMod val="50000"/>
                  </a:schemeClr>
                </a:solidFill>
              </a:rPr>
              <a:t>SỬ DỤNG NĂNG LƯỢNG MẶT TRỜI</a:t>
            </a:r>
          </a:p>
        </p:txBody>
      </p:sp>
      <p:grpSp>
        <p:nvGrpSpPr>
          <p:cNvPr id="9" name="Group 8"/>
          <p:cNvGrpSpPr/>
          <p:nvPr/>
        </p:nvGrpSpPr>
        <p:grpSpPr>
          <a:xfrm>
            <a:off x="903958" y="1717488"/>
            <a:ext cx="10532478" cy="1962935"/>
            <a:chOff x="903958" y="1717488"/>
            <a:chExt cx="10532478" cy="1962935"/>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3958" y="1717488"/>
              <a:ext cx="2161211" cy="196293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9596" y="1717488"/>
              <a:ext cx="2164787" cy="196293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0745" y="1722835"/>
              <a:ext cx="2155691" cy="1957588"/>
            </a:xfrm>
            <a:prstGeom prst="rect">
              <a:avLst/>
            </a:prstGeom>
          </p:spPr>
        </p:pic>
        <p:sp>
          <p:nvSpPr>
            <p:cNvPr id="7" name="Right Arrow 6"/>
            <p:cNvSpPr/>
            <p:nvPr/>
          </p:nvSpPr>
          <p:spPr>
            <a:xfrm>
              <a:off x="3692489" y="2525090"/>
              <a:ext cx="901521" cy="347729"/>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882101" y="2525089"/>
              <a:ext cx="901521" cy="347729"/>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itle 1"/>
          <p:cNvSpPr txBox="1">
            <a:spLocks/>
          </p:cNvSpPr>
          <p:nvPr/>
        </p:nvSpPr>
        <p:spPr>
          <a:xfrm>
            <a:off x="112161" y="3802358"/>
            <a:ext cx="9168585" cy="64394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a:lstStyle>
          <a:p>
            <a:pPr algn="ctr"/>
            <a:r>
              <a:rPr lang="en-US" b="1">
                <a:solidFill>
                  <a:schemeClr val="accent6">
                    <a:lumMod val="50000"/>
                  </a:schemeClr>
                </a:solidFill>
              </a:rPr>
              <a:t>2. Cách sản xuất nhiên liệu sinh học từ thực vật</a:t>
            </a:r>
          </a:p>
        </p:txBody>
      </p:sp>
      <p:grpSp>
        <p:nvGrpSpPr>
          <p:cNvPr id="20" name="Group 19"/>
          <p:cNvGrpSpPr/>
          <p:nvPr/>
        </p:nvGrpSpPr>
        <p:grpSpPr>
          <a:xfrm>
            <a:off x="112161" y="4690170"/>
            <a:ext cx="11843595" cy="1962943"/>
            <a:chOff x="112161" y="4690170"/>
            <a:chExt cx="11843595" cy="1962943"/>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7946" y="4690174"/>
              <a:ext cx="2161211" cy="1962939"/>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161" y="4690174"/>
              <a:ext cx="2161211" cy="1962935"/>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5524" y="4690170"/>
              <a:ext cx="2159078" cy="1962939"/>
            </a:xfrm>
            <a:prstGeom prst="rect">
              <a:avLst/>
            </a:prstGeom>
          </p:spPr>
        </p:pic>
        <p:grpSp>
          <p:nvGrpSpPr>
            <p:cNvPr id="16" name="Group 15"/>
            <p:cNvGrpSpPr/>
            <p:nvPr/>
          </p:nvGrpSpPr>
          <p:grpSpPr>
            <a:xfrm>
              <a:off x="9790969" y="4690170"/>
              <a:ext cx="2164787" cy="1962939"/>
              <a:chOff x="9790969" y="4690170"/>
              <a:chExt cx="2164787" cy="1962939"/>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90969" y="4690170"/>
                <a:ext cx="2164787" cy="1962939"/>
              </a:xfrm>
              <a:prstGeom prst="rect">
                <a:avLst/>
              </a:prstGeom>
            </p:spPr>
          </p:pic>
          <p:sp>
            <p:nvSpPr>
              <p:cNvPr id="15" name="TextBox 14"/>
              <p:cNvSpPr txBox="1"/>
              <p:nvPr/>
            </p:nvSpPr>
            <p:spPr>
              <a:xfrm>
                <a:off x="10601325" y="5557339"/>
                <a:ext cx="835111" cy="461665"/>
              </a:xfrm>
              <a:prstGeom prst="rect">
                <a:avLst/>
              </a:prstGeom>
              <a:noFill/>
            </p:spPr>
            <p:txBody>
              <a:bodyPr wrap="square" rtlCol="0">
                <a:spAutoFit/>
              </a:bodyPr>
              <a:lstStyle/>
              <a:p>
                <a:r>
                  <a:rPr lang="en-US" sz="2400">
                    <a:solidFill>
                      <a:schemeClr val="accent6">
                        <a:lumMod val="50000"/>
                      </a:schemeClr>
                    </a:solidFill>
                    <a:latin typeface="Arial" panose="020B0604020202020204" pitchFamily="34" charset="0"/>
                    <a:cs typeface="Arial" panose="020B0604020202020204" pitchFamily="34" charset="0"/>
                  </a:rPr>
                  <a:t>gas</a:t>
                </a:r>
              </a:p>
            </p:txBody>
          </p:sp>
        </p:grpSp>
        <p:sp>
          <p:nvSpPr>
            <p:cNvPr id="17" name="Right Arrow 16"/>
            <p:cNvSpPr/>
            <p:nvPr/>
          </p:nvSpPr>
          <p:spPr>
            <a:xfrm>
              <a:off x="2490150" y="5497774"/>
              <a:ext cx="616951" cy="38945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5664277" y="5476910"/>
              <a:ext cx="616951" cy="38945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8972269" y="5476910"/>
              <a:ext cx="616951" cy="389458"/>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9531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 y="115911"/>
            <a:ext cx="12428113" cy="2021982"/>
          </a:xfrm>
        </p:spPr>
        <p:txBody>
          <a:bodyPr>
            <a:noAutofit/>
          </a:bodyPr>
          <a:lstStyle/>
          <a:p>
            <a:pPr algn="ctr">
              <a:lnSpc>
                <a:spcPct val="150000"/>
              </a:lnSpc>
            </a:pPr>
            <a:r>
              <a:rPr lang="en-US" b="1">
                <a:solidFill>
                  <a:schemeClr val="accent6">
                    <a:lumMod val="75000"/>
                  </a:schemeClr>
                </a:solidFill>
              </a:rPr>
              <a:t>HOẠT ĐỘNG NHÓM (4 NHÓM):</a:t>
            </a:r>
            <a:br>
              <a:rPr lang="en-US" b="1">
                <a:solidFill>
                  <a:schemeClr val="accent6">
                    <a:lumMod val="75000"/>
                  </a:schemeClr>
                </a:solidFill>
              </a:rPr>
            </a:br>
            <a:r>
              <a:rPr lang="en-US" b="1">
                <a:solidFill>
                  <a:srgbClr val="FF0000"/>
                </a:solidFill>
              </a:rPr>
              <a:t>THẢO LUẬN ƯU ĐIỂM VÀ NHƯỢC ĐIỂM CỦA VIỆC SỬ DỤNG </a:t>
            </a:r>
            <a:br>
              <a:rPr lang="en-US" b="1">
                <a:solidFill>
                  <a:srgbClr val="FF0000"/>
                </a:solidFill>
              </a:rPr>
            </a:br>
            <a:r>
              <a:rPr lang="en-US" b="1">
                <a:solidFill>
                  <a:srgbClr val="FF0000"/>
                </a:solidFill>
              </a:rPr>
              <a:t>NĂNG LƯỢNG MẶT TRỜI</a:t>
            </a:r>
          </a:p>
        </p:txBody>
      </p:sp>
      <p:sp>
        <p:nvSpPr>
          <p:cNvPr id="3" name="Rectangle 2"/>
          <p:cNvSpPr/>
          <p:nvPr/>
        </p:nvSpPr>
        <p:spPr>
          <a:xfrm>
            <a:off x="333375" y="2417124"/>
            <a:ext cx="11710988" cy="1951496"/>
          </a:xfrm>
          <a:prstGeom prst="rect">
            <a:avLst/>
          </a:prstGeom>
        </p:spPr>
        <p:txBody>
          <a:bodyPr wrap="square">
            <a:spAutoFit/>
          </a:bodyPr>
          <a:lstStyle/>
          <a:p>
            <a:pPr algn="just">
              <a:lnSpc>
                <a:spcPct val="150000"/>
              </a:lnSpc>
              <a:spcAft>
                <a:spcPts val="0"/>
              </a:spcAft>
            </a:pPr>
            <a:r>
              <a:rPr lang="en-US" sz="2800" b="1">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 Sản phẩm: </a:t>
            </a:r>
            <a:r>
              <a:rPr lang="en-US" sz="2800">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hoặc </a:t>
            </a:r>
            <a:r>
              <a:rPr lang="en-US" sz="2800">
                <a:solidFill>
                  <a:srgbClr val="FF0000"/>
                </a:solidFill>
                <a:latin typeface="Arial" panose="020B0604020202020204" pitchFamily="34" charset="0"/>
                <a:ea typeface="Arial" panose="020B0604020202020204" pitchFamily="34" charset="0"/>
                <a:cs typeface="Arial" panose="020B0604020202020204" pitchFamily="34" charset="0"/>
              </a:rPr>
              <a:t>poster</a:t>
            </a:r>
            <a:r>
              <a:rPr lang="en-US" sz="2800">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 hoặc </a:t>
            </a:r>
            <a:r>
              <a:rPr lang="en-US" sz="2800">
                <a:solidFill>
                  <a:srgbClr val="FF0000"/>
                </a:solidFill>
                <a:latin typeface="Arial" panose="020B0604020202020204" pitchFamily="34" charset="0"/>
                <a:ea typeface="Arial" panose="020B0604020202020204" pitchFamily="34" charset="0"/>
                <a:cs typeface="Arial" panose="020B0604020202020204" pitchFamily="34" charset="0"/>
              </a:rPr>
              <a:t>powerpoint</a:t>
            </a:r>
            <a:r>
              <a:rPr lang="en-US" sz="2800">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 hoặc </a:t>
            </a:r>
            <a:r>
              <a:rPr lang="en-US" sz="2800">
                <a:solidFill>
                  <a:srgbClr val="FF0000"/>
                </a:solidFill>
                <a:latin typeface="Arial" panose="020B0604020202020204" pitchFamily="34" charset="0"/>
                <a:ea typeface="Arial" panose="020B0604020202020204" pitchFamily="34" charset="0"/>
                <a:cs typeface="Arial" panose="020B0604020202020204" pitchFamily="34" charset="0"/>
              </a:rPr>
              <a:t>sơ đồ tư duy </a:t>
            </a:r>
            <a:r>
              <a:rPr lang="en-US" sz="2800">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nêu ưu điểm, nhược điểm và sự cần thiết của việc sự dụng năng lượng Mặt Trời thay thế năng lượng hóa thạch.</a:t>
            </a:r>
            <a:endParaRPr lang="en-US" sz="28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333375" y="4387321"/>
            <a:ext cx="11710988" cy="1305165"/>
          </a:xfrm>
          <a:prstGeom prst="rect">
            <a:avLst/>
          </a:prstGeom>
        </p:spPr>
        <p:txBody>
          <a:bodyPr wrap="square">
            <a:spAutoFit/>
          </a:bodyPr>
          <a:lstStyle/>
          <a:p>
            <a:pPr algn="just">
              <a:lnSpc>
                <a:spcPct val="150000"/>
              </a:lnSpc>
            </a:pPr>
            <a:r>
              <a:rPr lang="en-US" sz="2800" b="1">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 </a:t>
            </a:r>
            <a:r>
              <a:rPr lang="en-US" sz="2800">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Các nhóm lần lượt cử đại diện thuyết trình sản phẩm của nhóm mình trong </a:t>
            </a:r>
            <a:r>
              <a:rPr lang="en-US" sz="2800">
                <a:solidFill>
                  <a:srgbClr val="FF0000"/>
                </a:solidFill>
                <a:latin typeface="Arial" panose="020B0604020202020204" pitchFamily="34" charset="0"/>
                <a:ea typeface="Arial" panose="020B0604020202020204" pitchFamily="34" charset="0"/>
                <a:cs typeface="Arial" panose="020B0604020202020204" pitchFamily="34" charset="0"/>
              </a:rPr>
              <a:t>3 phút</a:t>
            </a:r>
            <a:r>
              <a:rPr lang="en-US" sz="2800">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a:t>
            </a:r>
            <a:endParaRPr lang="en-US" sz="280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28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Brace 2"/>
          <p:cNvSpPr/>
          <p:nvPr/>
        </p:nvSpPr>
        <p:spPr>
          <a:xfrm>
            <a:off x="3100390" y="1778790"/>
            <a:ext cx="671513" cy="3250407"/>
          </a:xfrm>
          <a:prstGeom prst="leftBrace">
            <a:avLst/>
          </a:prstGeom>
          <a:ln w="317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ounded Rectangle 3"/>
          <p:cNvSpPr/>
          <p:nvPr/>
        </p:nvSpPr>
        <p:spPr>
          <a:xfrm>
            <a:off x="3771903" y="775093"/>
            <a:ext cx="8293894" cy="26289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Arial" panose="020B0604020202020204" pitchFamily="34" charset="0"/>
                <a:cs typeface="Arial" panose="020B0604020202020204" pitchFamily="34" charset="0"/>
              </a:rPr>
              <a:t>Ưu điểm:</a:t>
            </a:r>
          </a:p>
          <a:p>
            <a:pPr marL="285750" indent="-285750" algn="just">
              <a:buFontTx/>
              <a:buChar char="-"/>
            </a:pPr>
            <a:r>
              <a:rPr lang="en-US" sz="2800">
                <a:solidFill>
                  <a:schemeClr val="accent6">
                    <a:lumMod val="50000"/>
                  </a:schemeClr>
                </a:solidFill>
                <a:latin typeface="Arial" panose="020B0604020202020204" pitchFamily="34" charset="0"/>
                <a:cs typeface="Arial" panose="020B0604020202020204" pitchFamily="34" charset="0"/>
              </a:rPr>
              <a:t>Năng lượng Mặt Trời chuyển hóa thành nhiệt năng và điện năng, thay thế nhiên liệu hóa thạch.</a:t>
            </a:r>
          </a:p>
          <a:p>
            <a:pPr marL="285750" indent="-285750" algn="just">
              <a:buFontTx/>
              <a:buChar char="-"/>
            </a:pPr>
            <a:r>
              <a:rPr lang="en-US" sz="2800">
                <a:solidFill>
                  <a:schemeClr val="accent6">
                    <a:lumMod val="50000"/>
                  </a:schemeClr>
                </a:solidFill>
                <a:latin typeface="Arial" panose="020B0604020202020204" pitchFamily="34" charset="0"/>
                <a:cs typeface="Arial" panose="020B0604020202020204" pitchFamily="34" charset="0"/>
              </a:rPr>
              <a:t>Là nguồn năng lượng có sẵn và vô hạn.</a:t>
            </a:r>
          </a:p>
          <a:p>
            <a:pPr algn="just"/>
            <a:r>
              <a:rPr lang="en-US" sz="2800">
                <a:solidFill>
                  <a:schemeClr val="accent6">
                    <a:lumMod val="50000"/>
                  </a:schemeClr>
                </a:solidFill>
                <a:latin typeface="Arial" panose="020B0604020202020204" pitchFamily="34" charset="0"/>
                <a:cs typeface="Arial" panose="020B0604020202020204" pitchFamily="34" charset="0"/>
              </a:rPr>
              <a:t>- Không gây ô nhiễm môi trường.</a:t>
            </a:r>
          </a:p>
        </p:txBody>
      </p:sp>
      <p:sp>
        <p:nvSpPr>
          <p:cNvPr id="6" name="Rounded Rectangle 5"/>
          <p:cNvSpPr/>
          <p:nvPr/>
        </p:nvSpPr>
        <p:spPr>
          <a:xfrm>
            <a:off x="3771903" y="3998116"/>
            <a:ext cx="8293894" cy="206216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Arial" panose="020B0604020202020204" pitchFamily="34" charset="0"/>
                <a:cs typeface="Arial" panose="020B0604020202020204" pitchFamily="34" charset="0"/>
              </a:rPr>
              <a:t>Nhược điểm:</a:t>
            </a:r>
          </a:p>
          <a:p>
            <a:pPr marL="457200" indent="-457200" algn="just">
              <a:buFontTx/>
              <a:buChar char="-"/>
            </a:pPr>
            <a:r>
              <a:rPr lang="en-US" sz="2800">
                <a:solidFill>
                  <a:schemeClr val="accent6">
                    <a:lumMod val="50000"/>
                  </a:schemeClr>
                </a:solidFill>
                <a:latin typeface="Arial" panose="020B0604020202020204" pitchFamily="34" charset="0"/>
                <a:cs typeface="Arial" panose="020B0604020202020204" pitchFamily="34" charset="0"/>
              </a:rPr>
              <a:t>Giá thành và chi phí lắp đặt cao.</a:t>
            </a:r>
          </a:p>
          <a:p>
            <a:pPr marL="457200" indent="-457200" algn="just">
              <a:buFontTx/>
              <a:buChar char="-"/>
            </a:pPr>
            <a:r>
              <a:rPr lang="en-US" sz="2800">
                <a:solidFill>
                  <a:schemeClr val="accent6">
                    <a:lumMod val="50000"/>
                  </a:schemeClr>
                </a:solidFill>
                <a:latin typeface="Arial" panose="020B0604020202020204" pitchFamily="34" charset="0"/>
                <a:cs typeface="Arial" panose="020B0604020202020204" pitchFamily="34" charset="0"/>
              </a:rPr>
              <a:t>Vấn đề xử lý rác thải pin mặt trời, chứa nhiều hóa chất độc hại.</a:t>
            </a:r>
          </a:p>
        </p:txBody>
      </p:sp>
      <p:sp>
        <p:nvSpPr>
          <p:cNvPr id="7" name="Rounded Rectangle 6"/>
          <p:cNvSpPr/>
          <p:nvPr/>
        </p:nvSpPr>
        <p:spPr>
          <a:xfrm>
            <a:off x="42864" y="2411011"/>
            <a:ext cx="2957513" cy="1985963"/>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Arial" panose="020B0604020202020204" pitchFamily="34" charset="0"/>
                <a:cs typeface="Arial" panose="020B0604020202020204" pitchFamily="34" charset="0"/>
              </a:rPr>
              <a:t>SỬ DỤNG </a:t>
            </a:r>
            <a:br>
              <a:rPr lang="en-US" sz="2800" b="1">
                <a:solidFill>
                  <a:srgbClr val="FF0000"/>
                </a:solidFill>
                <a:latin typeface="Arial" panose="020B0604020202020204" pitchFamily="34" charset="0"/>
                <a:cs typeface="Arial" panose="020B0604020202020204" pitchFamily="34" charset="0"/>
              </a:rPr>
            </a:br>
            <a:r>
              <a:rPr lang="en-US" sz="2800" b="1">
                <a:solidFill>
                  <a:srgbClr val="FF0000"/>
                </a:solidFill>
                <a:latin typeface="Arial" panose="020B0604020202020204" pitchFamily="34" charset="0"/>
                <a:cs typeface="Arial" panose="020B0604020202020204" pitchFamily="34" charset="0"/>
              </a:rPr>
              <a:t>NĂNG LƯỢNG MẶT TRỜI</a:t>
            </a:r>
            <a:endParaRPr lang="en-US" sz="28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85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additive="base">
                                        <p:cTn id="2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Mặt tối của năng lượng tái tạo ít ai nhắc đến - Trí Thức 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82475" cy="6863366"/>
          </a:xfrm>
          <a:prstGeom prst="rect">
            <a:avLst/>
          </a:prstGeom>
        </p:spPr>
      </p:pic>
    </p:spTree>
    <p:extLst>
      <p:ext uri="{BB962C8B-B14F-4D97-AF65-F5344CB8AC3E}">
        <p14:creationId xmlns:p14="http://schemas.microsoft.com/office/powerpoint/2010/main" val="376157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9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a:solidFill>
                  <a:srgbClr val="FF0000"/>
                </a:solidFill>
              </a:rPr>
              <a:t>PHIẾU HỌC TẬP BÀI 50 NĂNG LƯỢNG TÁI TẠO</a:t>
            </a:r>
            <a:endParaRPr lang="en-US" sz="2800">
              <a:solidFill>
                <a:srgbClr val="FF0000"/>
              </a:solidFill>
            </a:endParaRPr>
          </a:p>
        </p:txBody>
      </p:sp>
      <p:sp>
        <p:nvSpPr>
          <p:cNvPr id="3" name="Rectangle 2"/>
          <p:cNvSpPr/>
          <p:nvPr/>
        </p:nvSpPr>
        <p:spPr>
          <a:xfrm>
            <a:off x="0" y="702973"/>
            <a:ext cx="12192000" cy="3563220"/>
          </a:xfrm>
          <a:prstGeom prst="rect">
            <a:avLst/>
          </a:prstGeom>
        </p:spPr>
        <p:txBody>
          <a:bodyPr wrap="square">
            <a:spAutoFit/>
          </a:bodyPr>
          <a:lstStyle/>
          <a:p>
            <a:pPr algn="just">
              <a:lnSpc>
                <a:spcPct val="115000"/>
              </a:lnSpc>
              <a:spcAft>
                <a:spcPts val="0"/>
              </a:spcAft>
              <a:tabLst>
                <a:tab pos="6301105" algn="l"/>
              </a:tabLst>
            </a:pPr>
            <a:r>
              <a:rPr lang="en-US" sz="2200" b="1">
                <a:latin typeface="Arial" panose="020B0604020202020204" pitchFamily="34" charset="0"/>
                <a:ea typeface="Calibri" panose="020F0502020204030204" pitchFamily="34" charset="0"/>
                <a:cs typeface="Arial" panose="020B0604020202020204" pitchFamily="34" charset="0"/>
              </a:rPr>
              <a:t>Câu 1.</a:t>
            </a:r>
            <a:r>
              <a:rPr lang="en-US" sz="2200">
                <a:latin typeface="Arial" panose="020B0604020202020204" pitchFamily="34" charset="0"/>
                <a:ea typeface="Calibri" panose="020F0502020204030204" pitchFamily="34" charset="0"/>
                <a:cs typeface="Arial" panose="020B0604020202020204" pitchFamily="34" charset="0"/>
              </a:rPr>
              <a:t> Năng lượng Mặt Trời, năng lượng gió, năng lượng nước, năng lượng sinh khối được gọi là năng lượng tái tạo. Câu nào sau đây không đúng?</a:t>
            </a:r>
          </a:p>
          <a:p>
            <a:pPr indent="180340" algn="just">
              <a:lnSpc>
                <a:spcPct val="115000"/>
              </a:lnSpc>
              <a:spcAft>
                <a:spcPts val="0"/>
              </a:spcAft>
              <a:tabLst>
                <a:tab pos="6301105" algn="l"/>
              </a:tabLst>
            </a:pPr>
            <a:r>
              <a:rPr lang="en-US" sz="2200">
                <a:latin typeface="Arial" panose="020B0604020202020204" pitchFamily="34" charset="0"/>
                <a:ea typeface="Calibri" panose="020F0502020204030204" pitchFamily="34" charset="0"/>
                <a:cs typeface="Arial" panose="020B0604020202020204" pitchFamily="34" charset="0"/>
              </a:rPr>
              <a:t>A. Chúng an toàn nhưng khó khai thác.</a:t>
            </a:r>
          </a:p>
          <a:p>
            <a:pPr indent="180340" algn="just">
              <a:lnSpc>
                <a:spcPct val="115000"/>
              </a:lnSpc>
              <a:spcAft>
                <a:spcPts val="0"/>
              </a:spcAft>
              <a:tabLst>
                <a:tab pos="6301105" algn="l"/>
              </a:tabLst>
            </a:pPr>
            <a:r>
              <a:rPr lang="en-US" sz="2200">
                <a:latin typeface="Arial" panose="020B0604020202020204" pitchFamily="34" charset="0"/>
                <a:ea typeface="Calibri" panose="020F0502020204030204" pitchFamily="34" charset="0"/>
                <a:cs typeface="Arial" panose="020B0604020202020204" pitchFamily="34" charset="0"/>
              </a:rPr>
              <a:t>B. Chúng hầu như không giải phóng các chất gây ô nhiễm không khí.</a:t>
            </a:r>
          </a:p>
          <a:p>
            <a:pPr marL="180340" algn="just">
              <a:lnSpc>
                <a:spcPct val="115000"/>
              </a:lnSpc>
              <a:spcAft>
                <a:spcPts val="0"/>
              </a:spcAft>
              <a:tabLst>
                <a:tab pos="6301105" algn="l"/>
              </a:tabLst>
            </a:pPr>
            <a:r>
              <a:rPr lang="en-US" sz="2200">
                <a:latin typeface="Arial" panose="020B0604020202020204" pitchFamily="34" charset="0"/>
                <a:ea typeface="Calibri" panose="020F0502020204030204" pitchFamily="34" charset="0"/>
                <a:cs typeface="Arial" panose="020B0604020202020204" pitchFamily="34" charset="0"/>
              </a:rPr>
              <a:t>C. Chúng có thể được thiên nhiên tái tạo trong khoảng thời gian ngắn hoặc được bổ sung liên tục qua các quá trình thiên nhiên.</a:t>
            </a:r>
          </a:p>
          <a:p>
            <a:pPr indent="180340" algn="just">
              <a:lnSpc>
                <a:spcPct val="115000"/>
              </a:lnSpc>
              <a:spcAft>
                <a:spcPts val="0"/>
              </a:spcAft>
              <a:tabLst>
                <a:tab pos="6301105" algn="l"/>
              </a:tabLst>
            </a:pPr>
            <a:r>
              <a:rPr lang="en-US" sz="2200">
                <a:latin typeface="Arial" panose="020B0604020202020204" pitchFamily="34" charset="0"/>
                <a:ea typeface="Calibri" panose="020F0502020204030204" pitchFamily="34" charset="0"/>
                <a:cs typeface="Arial" panose="020B0604020202020204" pitchFamily="34" charset="0"/>
              </a:rPr>
              <a:t>D. Chúng có thể biến đổi thành nhiệt năng hoặc điện năng.</a:t>
            </a:r>
          </a:p>
          <a:p>
            <a:pPr algn="just">
              <a:lnSpc>
                <a:spcPct val="115000"/>
              </a:lnSpc>
              <a:spcAft>
                <a:spcPts val="0"/>
              </a:spcAft>
              <a:tabLst>
                <a:tab pos="6301105" algn="l"/>
              </a:tabLst>
            </a:pPr>
            <a:r>
              <a:rPr lang="en-US" sz="2200" b="1">
                <a:latin typeface="Arial" panose="020B0604020202020204" pitchFamily="34" charset="0"/>
                <a:ea typeface="Calibri" panose="020F0502020204030204" pitchFamily="34" charset="0"/>
                <a:cs typeface="Arial" panose="020B0604020202020204" pitchFamily="34" charset="0"/>
              </a:rPr>
              <a:t>Câu 2.</a:t>
            </a:r>
            <a:r>
              <a:rPr lang="en-US" sz="2200">
                <a:latin typeface="Arial" panose="020B0604020202020204" pitchFamily="34" charset="0"/>
                <a:ea typeface="Calibri" panose="020F0502020204030204" pitchFamily="34" charset="0"/>
                <a:cs typeface="Arial" panose="020B0604020202020204" pitchFamily="34" charset="0"/>
              </a:rPr>
              <a:t> Hãy liệt kê một số nguồn năng lượng tái tạo, nguồn năng lượng không tái tạo vào bảng dưới đây (Yêu cầu mỗi loại liệt kê ít nhất 5 nguồn).</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22295044"/>
              </p:ext>
            </p:extLst>
          </p:nvPr>
        </p:nvGraphicFramePr>
        <p:xfrm>
          <a:off x="0" y="4266192"/>
          <a:ext cx="12192000" cy="2591808"/>
        </p:xfrm>
        <a:graphic>
          <a:graphicData uri="http://schemas.openxmlformats.org/drawingml/2006/table">
            <a:tbl>
              <a:tblPr firstRow="1" firstCol="1" bandRow="1">
                <a:tableStyleId>{5C22544A-7EE6-4342-B048-85BDC9FD1C3A}</a:tableStyleId>
              </a:tblPr>
              <a:tblGrid>
                <a:gridCol w="6094699">
                  <a:extLst>
                    <a:ext uri="{9D8B030D-6E8A-4147-A177-3AD203B41FA5}">
                      <a16:colId xmlns:a16="http://schemas.microsoft.com/office/drawing/2014/main" val="20000"/>
                    </a:ext>
                  </a:extLst>
                </a:gridCol>
                <a:gridCol w="6097301">
                  <a:extLst>
                    <a:ext uri="{9D8B030D-6E8A-4147-A177-3AD203B41FA5}">
                      <a16:colId xmlns:a16="http://schemas.microsoft.com/office/drawing/2014/main" val="20001"/>
                    </a:ext>
                  </a:extLst>
                </a:gridCol>
              </a:tblGrid>
              <a:tr h="445219">
                <a:tc>
                  <a:txBody>
                    <a:bodyPr/>
                    <a:lstStyle/>
                    <a:p>
                      <a:pPr algn="ctr">
                        <a:lnSpc>
                          <a:spcPct val="115000"/>
                        </a:lnSpc>
                        <a:spcAft>
                          <a:spcPts val="0"/>
                        </a:spcAft>
                        <a:tabLst>
                          <a:tab pos="6301105" algn="l"/>
                        </a:tabLst>
                      </a:pPr>
                      <a:r>
                        <a:rPr lang="en-US" sz="2400">
                          <a:solidFill>
                            <a:schemeClr val="accent6">
                              <a:lumMod val="75000"/>
                            </a:schemeClr>
                          </a:solidFill>
                          <a:effectLst/>
                          <a:latin typeface="Arial" panose="020B0604020202020204" pitchFamily="34" charset="0"/>
                          <a:cs typeface="Arial" panose="020B0604020202020204" pitchFamily="34" charset="0"/>
                        </a:rPr>
                        <a:t>Năng lượng tái tạo</a:t>
                      </a:r>
                      <a:endParaRPr lang="en-US" sz="24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20000"/>
                        <a:lumOff val="80000"/>
                      </a:schemeClr>
                    </a:solidFill>
                  </a:tcPr>
                </a:tc>
                <a:tc>
                  <a:txBody>
                    <a:bodyPr/>
                    <a:lstStyle/>
                    <a:p>
                      <a:pPr algn="ctr">
                        <a:lnSpc>
                          <a:spcPct val="115000"/>
                        </a:lnSpc>
                        <a:spcAft>
                          <a:spcPts val="0"/>
                        </a:spcAft>
                        <a:tabLst>
                          <a:tab pos="6301105" algn="l"/>
                        </a:tabLst>
                      </a:pPr>
                      <a:r>
                        <a:rPr lang="en-US" sz="2400">
                          <a:solidFill>
                            <a:schemeClr val="accent6">
                              <a:lumMod val="75000"/>
                            </a:schemeClr>
                          </a:solidFill>
                          <a:effectLst/>
                          <a:latin typeface="Arial" panose="020B0604020202020204" pitchFamily="34" charset="0"/>
                          <a:cs typeface="Arial" panose="020B0604020202020204" pitchFamily="34" charset="0"/>
                        </a:rPr>
                        <a:t>Năng lượng không tái tạo</a:t>
                      </a:r>
                      <a:endParaRPr lang="en-US" sz="240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10000"/>
                  </a:ext>
                </a:extLst>
              </a:tr>
              <a:tr h="2146589">
                <a:tc>
                  <a:txBody>
                    <a:bodyPr/>
                    <a:lstStyle/>
                    <a:p>
                      <a:pPr algn="just">
                        <a:lnSpc>
                          <a:spcPct val="115000"/>
                        </a:lnSpc>
                        <a:spcAft>
                          <a:spcPts val="0"/>
                        </a:spcAft>
                        <a:tabLst>
                          <a:tab pos="6301105" algn="l"/>
                        </a:tabLst>
                      </a:pPr>
                      <a:r>
                        <a:rPr lang="en-US" sz="2800">
                          <a:effectLst/>
                          <a:latin typeface="Arial" panose="020B0604020202020204" pitchFamily="34" charset="0"/>
                          <a:cs typeface="Arial" panose="020B0604020202020204" pitchFamily="34" charset="0"/>
                        </a:rPr>
                        <a:t> </a:t>
                      </a:r>
                    </a:p>
                    <a:p>
                      <a:pPr algn="just">
                        <a:lnSpc>
                          <a:spcPct val="115000"/>
                        </a:lnSpc>
                        <a:spcAft>
                          <a:spcPts val="0"/>
                        </a:spcAft>
                        <a:tabLst>
                          <a:tab pos="6301105" algn="l"/>
                        </a:tabLst>
                      </a:pPr>
                      <a:endParaRPr lang="en-US" sz="2800">
                        <a:effectLst/>
                        <a:latin typeface="Arial" panose="020B0604020202020204" pitchFamily="34" charset="0"/>
                        <a:cs typeface="Arial" panose="020B0604020202020204" pitchFamily="34" charset="0"/>
                      </a:endParaRPr>
                    </a:p>
                  </a:txBody>
                  <a:tcPr marL="68580" marR="68580" marT="0" marB="0">
                    <a:solidFill>
                      <a:schemeClr val="accent6">
                        <a:lumMod val="20000"/>
                        <a:lumOff val="80000"/>
                      </a:schemeClr>
                    </a:solidFill>
                  </a:tcPr>
                </a:tc>
                <a:tc>
                  <a:txBody>
                    <a:bodyPr/>
                    <a:lstStyle/>
                    <a:p>
                      <a:pPr algn="just">
                        <a:lnSpc>
                          <a:spcPct val="115000"/>
                        </a:lnSpc>
                        <a:spcAft>
                          <a:spcPts val="0"/>
                        </a:spcAft>
                        <a:tabLst>
                          <a:tab pos="6301105" algn="l"/>
                        </a:tabLst>
                      </a:pPr>
                      <a:r>
                        <a:rPr lang="en-US" sz="2800">
                          <a:effectLst/>
                          <a:latin typeface="Arial" panose="020B0604020202020204" pitchFamily="34" charset="0"/>
                          <a:cs typeface="Arial" panose="020B0604020202020204" pitchFamily="34" charset="0"/>
                        </a:rPr>
                        <a:t> </a:t>
                      </a:r>
                      <a:endParaRPr lang="en-US" sz="28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5" name="Oval 4"/>
          <p:cNvSpPr/>
          <p:nvPr/>
        </p:nvSpPr>
        <p:spPr>
          <a:xfrm>
            <a:off x="157163" y="1500186"/>
            <a:ext cx="442913" cy="42862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944225" y="1"/>
            <a:ext cx="1247775" cy="702972"/>
          </a:xfrm>
          <a:prstGeom prst="rect">
            <a:avLst/>
          </a:prstGeom>
        </p:spPr>
      </p:pic>
    </p:spTree>
    <p:extLst>
      <p:ext uri="{BB962C8B-B14F-4D97-AF65-F5344CB8AC3E}">
        <p14:creationId xmlns:p14="http://schemas.microsoft.com/office/powerpoint/2010/main" val="309595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4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6"/>
                </p:tgtEl>
              </p:cMediaNode>
            </p:vide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1109"/>
            <a:ext cx="12192000" cy="863599"/>
          </a:xfrm>
        </p:spPr>
        <p:txBody>
          <a:bodyPr>
            <a:normAutofit/>
          </a:bodyPr>
          <a:lstStyle/>
          <a:p>
            <a:pPr algn="ctr"/>
            <a:r>
              <a:rPr lang="en-US" sz="2800" b="1">
                <a:solidFill>
                  <a:schemeClr val="accent6">
                    <a:lumMod val="50000"/>
                  </a:schemeClr>
                </a:solidFill>
              </a:rPr>
              <a:t>TỰ LÀM MÔ HÌNH TUABIN HOẠT ĐỘNG BẰNG NGUỒN NĂNG LƯỢNG TÁI TẠO</a:t>
            </a:r>
          </a:p>
        </p:txBody>
      </p:sp>
      <p:sp>
        <p:nvSpPr>
          <p:cNvPr id="5" name="TextBox 4"/>
          <p:cNvSpPr txBox="1"/>
          <p:nvPr/>
        </p:nvSpPr>
        <p:spPr>
          <a:xfrm>
            <a:off x="100014" y="1004708"/>
            <a:ext cx="12091986" cy="4832092"/>
          </a:xfrm>
          <a:prstGeom prst="rect">
            <a:avLst/>
          </a:prstGeom>
          <a:noFill/>
        </p:spPr>
        <p:txBody>
          <a:bodyPr wrap="square" rtlCol="0">
            <a:spAutoFit/>
          </a:bodyPr>
          <a:lstStyle/>
          <a:p>
            <a:pPr algn="just"/>
            <a:r>
              <a:rPr lang="en-US" sz="2800" b="1">
                <a:solidFill>
                  <a:srgbClr val="FF0000"/>
                </a:solidFill>
                <a:latin typeface="Arial" panose="020B0604020202020204" pitchFamily="34" charset="0"/>
                <a:cs typeface="Arial" panose="020B0604020202020204" pitchFamily="34" charset="0"/>
              </a:rPr>
              <a:t>1. Mỗi nhóm chuẩn bị (4 nhóm):</a:t>
            </a:r>
          </a:p>
          <a:p>
            <a:pPr marL="285750" indent="-285750" algn="just">
              <a:buFontTx/>
              <a:buChar char="-"/>
            </a:pPr>
            <a:r>
              <a:rPr lang="en-US" sz="2800">
                <a:latin typeface="Arial" panose="020B0604020202020204" pitchFamily="34" charset="0"/>
                <a:cs typeface="Arial" panose="020B0604020202020204" pitchFamily="34" charset="0"/>
              </a:rPr>
              <a:t>Làm một chong chóng cắt ra từ vỏ lon nước ngọt.</a:t>
            </a:r>
          </a:p>
          <a:p>
            <a:pPr marL="285750" indent="-285750" algn="just">
              <a:buFontTx/>
              <a:buChar char="-"/>
            </a:pPr>
            <a:r>
              <a:rPr lang="en-US" sz="2800">
                <a:latin typeface="Arial" panose="020B0604020202020204" pitchFamily="34" charset="0"/>
                <a:cs typeface="Arial" panose="020B0604020202020204" pitchFamily="34" charset="0"/>
              </a:rPr>
              <a:t>Một que cứng gắn trên một giá cố định để làm trục quay.</a:t>
            </a:r>
          </a:p>
          <a:p>
            <a:pPr marL="285750" indent="-285750" algn="just">
              <a:buFontTx/>
              <a:buChar char="-"/>
            </a:pPr>
            <a:r>
              <a:rPr lang="en-US" sz="2800">
                <a:latin typeface="Arial" panose="020B0604020202020204" pitchFamily="34" charset="0"/>
                <a:cs typeface="Arial" panose="020B0604020202020204" pitchFamily="34" charset="0"/>
              </a:rPr>
              <a:t>Một nút áo cột vào đầu sợi dây dài 1m quấn quanh trục.</a:t>
            </a:r>
          </a:p>
          <a:p>
            <a:pPr algn="just"/>
            <a:r>
              <a:rPr lang="en-US" sz="2800" b="1">
                <a:solidFill>
                  <a:srgbClr val="FF0000"/>
                </a:solidFill>
                <a:latin typeface="Arial" panose="020B0604020202020204" pitchFamily="34" charset="0"/>
                <a:cs typeface="Arial" panose="020B0604020202020204" pitchFamily="34" charset="0"/>
              </a:rPr>
              <a:t>2. Tiến hành</a:t>
            </a:r>
          </a:p>
          <a:p>
            <a:pPr marL="285750" indent="-285750" algn="just">
              <a:buFontTx/>
              <a:buChar char="-"/>
            </a:pPr>
            <a:r>
              <a:rPr lang="en-US" sz="2800">
                <a:latin typeface="Arial" panose="020B0604020202020204" pitchFamily="34" charset="0"/>
                <a:cs typeface="Arial" panose="020B0604020202020204" pitchFamily="34" charset="0"/>
              </a:rPr>
              <a:t>Đặt các cánh quạt của chong chóng bên dưới vòi nước.</a:t>
            </a:r>
          </a:p>
          <a:p>
            <a:pPr marL="285750" indent="-285750" algn="just">
              <a:buFontTx/>
              <a:buChar char="-"/>
            </a:pPr>
            <a:r>
              <a:rPr lang="en-US" sz="2800">
                <a:latin typeface="Arial" panose="020B0604020202020204" pitchFamily="34" charset="0"/>
                <a:cs typeface="Arial" panose="020B0604020202020204" pitchFamily="34" charset="0"/>
              </a:rPr>
              <a:t>Mở vòi nước, sức nước chảy mạnh làm chong chóng quay và tọa ra lực nâng vật lên cao.</a:t>
            </a:r>
          </a:p>
          <a:p>
            <a:pPr algn="just"/>
            <a:r>
              <a:rPr lang="en-US" sz="2800" b="1">
                <a:solidFill>
                  <a:srgbClr val="FF0000"/>
                </a:solidFill>
                <a:latin typeface="Arial" panose="020B0604020202020204" pitchFamily="34" charset="0"/>
                <a:cs typeface="Arial" panose="020B0604020202020204" pitchFamily="34" charset="0"/>
              </a:rPr>
              <a:t>3. Thảo luận</a:t>
            </a:r>
          </a:p>
          <a:p>
            <a:pPr marL="285750" indent="-285750" algn="just">
              <a:buFontTx/>
              <a:buChar char="-"/>
            </a:pPr>
            <a:r>
              <a:rPr lang="en-US" sz="2800">
                <a:latin typeface="Arial" panose="020B0604020202020204" pitchFamily="34" charset="0"/>
                <a:cs typeface="Arial" panose="020B0604020202020204" pitchFamily="34" charset="0"/>
              </a:rPr>
              <a:t>Có sự chuyển hóa năng lượng gì xảy ra?</a:t>
            </a:r>
          </a:p>
          <a:p>
            <a:pPr marL="285750" indent="-285750" algn="just">
              <a:buFontTx/>
              <a:buChar char="-"/>
            </a:pPr>
            <a:r>
              <a:rPr lang="en-US" sz="2800">
                <a:latin typeface="Arial" panose="020B0604020202020204" pitchFamily="34" charset="0"/>
                <a:cs typeface="Arial" panose="020B0604020202020204" pitchFamily="34" charset="0"/>
              </a:rPr>
              <a:t>Nghĩ cách cải tiếnlàm cho chong chóng quay nhanh hơn và liên tục.</a:t>
            </a:r>
          </a:p>
        </p:txBody>
      </p:sp>
    </p:spTree>
    <p:extLst>
      <p:ext uri="{BB962C8B-B14F-4D97-AF65-F5344CB8AC3E}">
        <p14:creationId xmlns:p14="http://schemas.microsoft.com/office/powerpoint/2010/main" val="2213654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11" name="TextBox 10"/>
          <p:cNvSpPr txBox="1"/>
          <p:nvPr/>
        </p:nvSpPr>
        <p:spPr>
          <a:xfrm>
            <a:off x="8384145" y="2369713"/>
            <a:ext cx="278183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Nhiệt điện than</a:t>
            </a:r>
          </a:p>
        </p:txBody>
      </p:sp>
      <p:sp>
        <p:nvSpPr>
          <p:cNvPr id="13" name="TextBox 12"/>
          <p:cNvSpPr txBox="1"/>
          <p:nvPr/>
        </p:nvSpPr>
        <p:spPr>
          <a:xfrm>
            <a:off x="8510787" y="4235003"/>
            <a:ext cx="278183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Nhiệt điện dầu</a:t>
            </a:r>
          </a:p>
        </p:txBody>
      </p:sp>
      <p:sp>
        <p:nvSpPr>
          <p:cNvPr id="14" name="TextBox 13"/>
          <p:cNvSpPr txBox="1"/>
          <p:nvPr/>
        </p:nvSpPr>
        <p:spPr>
          <a:xfrm>
            <a:off x="8008511" y="5284891"/>
            <a:ext cx="2781838"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Nhiệt điện khí</a:t>
            </a:r>
          </a:p>
        </p:txBody>
      </p:sp>
      <p:sp>
        <p:nvSpPr>
          <p:cNvPr id="15" name="TextBox 14"/>
          <p:cNvSpPr txBox="1"/>
          <p:nvPr/>
        </p:nvSpPr>
        <p:spPr>
          <a:xfrm>
            <a:off x="1491801" y="3132787"/>
            <a:ext cx="2178677" cy="954107"/>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Năng lượng tái tạo</a:t>
            </a:r>
          </a:p>
        </p:txBody>
      </p:sp>
    </p:spTree>
    <p:extLst>
      <p:ext uri="{BB962C8B-B14F-4D97-AF65-F5344CB8AC3E}">
        <p14:creationId xmlns:p14="http://schemas.microsoft.com/office/powerpoint/2010/main" val="409614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38798" y="234502"/>
            <a:ext cx="3402336" cy="2337250"/>
            <a:chOff x="138798" y="234502"/>
            <a:chExt cx="3402336" cy="233725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035" y="234502"/>
              <a:ext cx="2802099" cy="2337250"/>
            </a:xfrm>
            <a:prstGeom prst="rect">
              <a:avLst/>
            </a:prstGeom>
          </p:spPr>
        </p:pic>
        <p:sp>
          <p:nvSpPr>
            <p:cNvPr id="17" name="TextBox 16"/>
            <p:cNvSpPr txBox="1"/>
            <p:nvPr/>
          </p:nvSpPr>
          <p:spPr>
            <a:xfrm>
              <a:off x="138798" y="2171642"/>
              <a:ext cx="1665962" cy="400110"/>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Mặt Trời</a:t>
              </a:r>
            </a:p>
          </p:txBody>
        </p:sp>
      </p:grpSp>
      <p:grpSp>
        <p:nvGrpSpPr>
          <p:cNvPr id="23" name="Group 22"/>
          <p:cNvGrpSpPr/>
          <p:nvPr/>
        </p:nvGrpSpPr>
        <p:grpSpPr>
          <a:xfrm>
            <a:off x="3866810" y="234502"/>
            <a:ext cx="3197870" cy="2424932"/>
            <a:chOff x="3866810" y="234502"/>
            <a:chExt cx="3197870" cy="242493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5973" y="234502"/>
              <a:ext cx="2578707" cy="2337250"/>
            </a:xfrm>
            <a:prstGeom prst="rect">
              <a:avLst/>
            </a:prstGeom>
          </p:spPr>
        </p:pic>
        <p:sp>
          <p:nvSpPr>
            <p:cNvPr id="18" name="TextBox 17"/>
            <p:cNvSpPr txBox="1"/>
            <p:nvPr/>
          </p:nvSpPr>
          <p:spPr>
            <a:xfrm>
              <a:off x="3866810" y="2259324"/>
              <a:ext cx="817923" cy="400110"/>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Gió</a:t>
              </a:r>
            </a:p>
          </p:txBody>
        </p:sp>
      </p:grpSp>
      <p:grpSp>
        <p:nvGrpSpPr>
          <p:cNvPr id="24" name="Group 23"/>
          <p:cNvGrpSpPr/>
          <p:nvPr/>
        </p:nvGrpSpPr>
        <p:grpSpPr>
          <a:xfrm>
            <a:off x="7716033" y="234502"/>
            <a:ext cx="3427956" cy="2437458"/>
            <a:chOff x="7716033" y="234502"/>
            <a:chExt cx="3427956" cy="243745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3009" y="234502"/>
              <a:ext cx="2620980" cy="2337250"/>
            </a:xfrm>
            <a:prstGeom prst="rect">
              <a:avLst/>
            </a:prstGeom>
          </p:spPr>
        </p:pic>
        <p:sp>
          <p:nvSpPr>
            <p:cNvPr id="19" name="TextBox 18"/>
            <p:cNvSpPr txBox="1"/>
            <p:nvPr/>
          </p:nvSpPr>
          <p:spPr>
            <a:xfrm>
              <a:off x="7716033" y="2271850"/>
              <a:ext cx="994165" cy="400110"/>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Nước</a:t>
              </a:r>
            </a:p>
          </p:txBody>
        </p:sp>
      </p:grpSp>
      <p:grpSp>
        <p:nvGrpSpPr>
          <p:cNvPr id="25" name="Group 24"/>
          <p:cNvGrpSpPr/>
          <p:nvPr/>
        </p:nvGrpSpPr>
        <p:grpSpPr>
          <a:xfrm>
            <a:off x="1478071" y="3200507"/>
            <a:ext cx="3862069" cy="2417045"/>
            <a:chOff x="1478071" y="3451027"/>
            <a:chExt cx="3862069" cy="2417045"/>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9160" y="3451027"/>
              <a:ext cx="2620980" cy="2337250"/>
            </a:xfrm>
            <a:prstGeom prst="rect">
              <a:avLst/>
            </a:prstGeom>
          </p:spPr>
        </p:pic>
        <p:sp>
          <p:nvSpPr>
            <p:cNvPr id="20" name="TextBox 19"/>
            <p:cNvSpPr txBox="1"/>
            <p:nvPr/>
          </p:nvSpPr>
          <p:spPr>
            <a:xfrm>
              <a:off x="1478071" y="5467962"/>
              <a:ext cx="1528176" cy="400110"/>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Địa nhiệt</a:t>
              </a:r>
            </a:p>
          </p:txBody>
        </p:sp>
      </p:grpSp>
      <p:grpSp>
        <p:nvGrpSpPr>
          <p:cNvPr id="26" name="Group 25"/>
          <p:cNvGrpSpPr/>
          <p:nvPr/>
        </p:nvGrpSpPr>
        <p:grpSpPr>
          <a:xfrm>
            <a:off x="6969961" y="3200507"/>
            <a:ext cx="4292374" cy="2417045"/>
            <a:chOff x="6969961" y="3451027"/>
            <a:chExt cx="4292374" cy="2417045"/>
          </a:xfrm>
        </p:grpSpPr>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69961" y="3451027"/>
              <a:ext cx="2662553" cy="2337250"/>
            </a:xfrm>
            <a:prstGeom prst="rect">
              <a:avLst/>
            </a:prstGeom>
          </p:spPr>
        </p:pic>
        <p:sp>
          <p:nvSpPr>
            <p:cNvPr id="21" name="TextBox 20"/>
            <p:cNvSpPr txBox="1"/>
            <p:nvPr/>
          </p:nvSpPr>
          <p:spPr>
            <a:xfrm>
              <a:off x="9734159" y="5467962"/>
              <a:ext cx="1528176" cy="400110"/>
            </a:xfrm>
            <a:prstGeom prst="rect">
              <a:avLst/>
            </a:prstGeom>
            <a:noFill/>
          </p:spPr>
          <p:txBody>
            <a:bodyPr wrap="square" rtlCol="0">
              <a:spAutoFit/>
            </a:bodyPr>
            <a:lstStyle/>
            <a:p>
              <a:r>
                <a:rPr lang="en-US" sz="2000" b="1">
                  <a:solidFill>
                    <a:srgbClr val="FF0000"/>
                  </a:solidFill>
                  <a:latin typeface="Arial" panose="020B0604020202020204" pitchFamily="34" charset="0"/>
                  <a:cs typeface="Arial" panose="020B0604020202020204" pitchFamily="34" charset="0"/>
                </a:rPr>
                <a:t>Sinh khối</a:t>
              </a:r>
            </a:p>
          </p:txBody>
        </p:sp>
      </p:grpSp>
      <p:sp>
        <p:nvSpPr>
          <p:cNvPr id="27" name="TextBox 26"/>
          <p:cNvSpPr txBox="1"/>
          <p:nvPr/>
        </p:nvSpPr>
        <p:spPr>
          <a:xfrm>
            <a:off x="3164934" y="6078830"/>
            <a:ext cx="7290148" cy="584775"/>
          </a:xfrm>
          <a:prstGeom prst="rect">
            <a:avLst/>
          </a:prstGeom>
          <a:noFill/>
        </p:spPr>
        <p:txBody>
          <a:bodyPr wrap="square" rtlCol="0">
            <a:spAutoFit/>
          </a:bodyPr>
          <a:lstStyle/>
          <a:p>
            <a:r>
              <a:rPr lang="en-US" sz="3200" b="1">
                <a:solidFill>
                  <a:schemeClr val="accent6">
                    <a:lumMod val="50000"/>
                  </a:schemeClr>
                </a:solidFill>
                <a:latin typeface="Arial" panose="020B0604020202020204" pitchFamily="34" charset="0"/>
                <a:cs typeface="Arial" panose="020B0604020202020204" pitchFamily="34" charset="0"/>
              </a:rPr>
              <a:t>NGUỒN NĂNG LƯỢNG TÁI TẠO</a:t>
            </a:r>
          </a:p>
        </p:txBody>
      </p:sp>
    </p:spTree>
    <p:extLst>
      <p:ext uri="{BB962C8B-B14F-4D97-AF65-F5344CB8AC3E}">
        <p14:creationId xmlns:p14="http://schemas.microsoft.com/office/powerpoint/2010/main" val="345361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6461" y="4610121"/>
            <a:ext cx="8305800" cy="877888"/>
          </a:xfrm>
        </p:spPr>
        <p:txBody>
          <a:bodyPr>
            <a:normAutofit/>
          </a:bodyPr>
          <a:lstStyle/>
          <a:p>
            <a:r>
              <a:rPr lang="en-US" sz="3200" b="1">
                <a:solidFill>
                  <a:schemeClr val="accent6">
                    <a:lumMod val="50000"/>
                  </a:schemeClr>
                </a:solidFill>
                <a:latin typeface="Arial" panose="020B0604020202020204" pitchFamily="34" charset="0"/>
                <a:cs typeface="Arial" panose="020B0604020202020204" pitchFamily="34" charset="0"/>
              </a:rPr>
              <a:t>NGUỒN NĂNG LƯỢNG KHÔNG TÁI TẠO</a:t>
            </a:r>
          </a:p>
        </p:txBody>
      </p:sp>
      <p:grpSp>
        <p:nvGrpSpPr>
          <p:cNvPr id="17" name="Group 16"/>
          <p:cNvGrpSpPr/>
          <p:nvPr/>
        </p:nvGrpSpPr>
        <p:grpSpPr>
          <a:xfrm>
            <a:off x="244170" y="1180904"/>
            <a:ext cx="2578707" cy="2999916"/>
            <a:chOff x="244170" y="1180904"/>
            <a:chExt cx="2578707" cy="2999916"/>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170" y="1180904"/>
              <a:ext cx="2578707" cy="2337250"/>
            </a:xfrm>
            <a:prstGeom prst="rect">
              <a:avLst/>
            </a:prstGeom>
          </p:spPr>
        </p:pic>
        <p:sp>
          <p:nvSpPr>
            <p:cNvPr id="13" name="TextBox 12"/>
            <p:cNvSpPr txBox="1"/>
            <p:nvPr/>
          </p:nvSpPr>
          <p:spPr>
            <a:xfrm>
              <a:off x="711992" y="3657600"/>
              <a:ext cx="1643062"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Dầu mỏ</a:t>
              </a:r>
            </a:p>
          </p:txBody>
        </p:sp>
      </p:grpSp>
      <p:grpSp>
        <p:nvGrpSpPr>
          <p:cNvPr id="18" name="Group 17"/>
          <p:cNvGrpSpPr/>
          <p:nvPr/>
        </p:nvGrpSpPr>
        <p:grpSpPr>
          <a:xfrm>
            <a:off x="3357748" y="1180904"/>
            <a:ext cx="2578707" cy="2999916"/>
            <a:chOff x="3357748" y="1180904"/>
            <a:chExt cx="2578707" cy="299991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748" y="1180904"/>
              <a:ext cx="2578707" cy="2337250"/>
            </a:xfrm>
            <a:prstGeom prst="rect">
              <a:avLst/>
            </a:prstGeom>
          </p:spPr>
        </p:pic>
        <p:sp>
          <p:nvSpPr>
            <p:cNvPr id="14" name="TextBox 13"/>
            <p:cNvSpPr txBox="1"/>
            <p:nvPr/>
          </p:nvSpPr>
          <p:spPr>
            <a:xfrm>
              <a:off x="3825570" y="3657600"/>
              <a:ext cx="1643062"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Than đá</a:t>
              </a:r>
            </a:p>
          </p:txBody>
        </p:sp>
      </p:grpSp>
      <p:grpSp>
        <p:nvGrpSpPr>
          <p:cNvPr id="19" name="Group 18"/>
          <p:cNvGrpSpPr/>
          <p:nvPr/>
        </p:nvGrpSpPr>
        <p:grpSpPr>
          <a:xfrm>
            <a:off x="6442750" y="1180904"/>
            <a:ext cx="2578707" cy="2999916"/>
            <a:chOff x="6471326" y="1180904"/>
            <a:chExt cx="2578707" cy="2999916"/>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326" y="1180904"/>
              <a:ext cx="2578707" cy="2337250"/>
            </a:xfrm>
            <a:prstGeom prst="rect">
              <a:avLst/>
            </a:prstGeom>
          </p:spPr>
        </p:pic>
        <p:sp>
          <p:nvSpPr>
            <p:cNvPr id="15" name="TextBox 14"/>
            <p:cNvSpPr txBox="1"/>
            <p:nvPr/>
          </p:nvSpPr>
          <p:spPr>
            <a:xfrm>
              <a:off x="6600825" y="3657600"/>
              <a:ext cx="2300288"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Khí tự nhiên</a:t>
              </a:r>
            </a:p>
          </p:txBody>
        </p:sp>
      </p:grpSp>
      <p:grpSp>
        <p:nvGrpSpPr>
          <p:cNvPr id="20" name="Group 19"/>
          <p:cNvGrpSpPr/>
          <p:nvPr/>
        </p:nvGrpSpPr>
        <p:grpSpPr>
          <a:xfrm>
            <a:off x="9486442" y="1180904"/>
            <a:ext cx="2743657" cy="2999916"/>
            <a:chOff x="9486442" y="1180904"/>
            <a:chExt cx="2743657" cy="2999916"/>
          </a:xfrm>
        </p:grpSpPr>
        <p:grpSp>
          <p:nvGrpSpPr>
            <p:cNvPr id="11" name="Group 10"/>
            <p:cNvGrpSpPr/>
            <p:nvPr/>
          </p:nvGrpSpPr>
          <p:grpSpPr>
            <a:xfrm>
              <a:off x="9486442" y="1180904"/>
              <a:ext cx="2743657" cy="2337250"/>
              <a:chOff x="6514647" y="3272546"/>
              <a:chExt cx="2743657" cy="2365826"/>
            </a:xfrm>
          </p:grpSpPr>
          <p:sp>
            <p:nvSpPr>
              <p:cNvPr id="4" name="Rectangle 3"/>
              <p:cNvSpPr/>
              <p:nvPr/>
            </p:nvSpPr>
            <p:spPr>
              <a:xfrm>
                <a:off x="6514647" y="3272546"/>
                <a:ext cx="2578707" cy="23372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0" b="1">
                    <a:latin typeface=".VnBlackH" panose="020B7200000000000000" pitchFamily="34" charset="0"/>
                    <a:cs typeface="Arial" panose="020B0604020202020204" pitchFamily="34" charset="0"/>
                  </a:rPr>
                  <a:t>u</a:t>
                </a:r>
              </a:p>
            </p:txBody>
          </p:sp>
          <p:sp>
            <p:nvSpPr>
              <p:cNvPr id="5" name="TextBox 4"/>
              <p:cNvSpPr txBox="1"/>
              <p:nvPr/>
            </p:nvSpPr>
            <p:spPr>
              <a:xfrm>
                <a:off x="7153920" y="5115152"/>
                <a:ext cx="1357312"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URANI</a:t>
                </a:r>
              </a:p>
            </p:txBody>
          </p:sp>
          <p:sp>
            <p:nvSpPr>
              <p:cNvPr id="6" name="TextBox 5"/>
              <p:cNvSpPr txBox="1"/>
              <p:nvPr/>
            </p:nvSpPr>
            <p:spPr>
              <a:xfrm>
                <a:off x="8286753" y="3486615"/>
                <a:ext cx="971551" cy="523220"/>
              </a:xfrm>
              <a:prstGeom prst="rect">
                <a:avLst/>
              </a:prstGeom>
              <a:no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235</a:t>
                </a:r>
              </a:p>
            </p:txBody>
          </p:sp>
        </p:grpSp>
        <p:sp>
          <p:nvSpPr>
            <p:cNvPr id="16" name="TextBox 15"/>
            <p:cNvSpPr txBox="1"/>
            <p:nvPr/>
          </p:nvSpPr>
          <p:spPr>
            <a:xfrm>
              <a:off x="10297165" y="3657600"/>
              <a:ext cx="1643062" cy="523220"/>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Urani </a:t>
              </a:r>
            </a:p>
          </p:txBody>
        </p:sp>
      </p:grpSp>
    </p:spTree>
    <p:extLst>
      <p:ext uri="{BB962C8B-B14F-4D97-AF65-F5344CB8AC3E}">
        <p14:creationId xmlns:p14="http://schemas.microsoft.com/office/powerpoint/2010/main" val="321497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71689" y="371476"/>
            <a:ext cx="9029700" cy="584775"/>
          </a:xfrm>
          <a:prstGeom prst="rect">
            <a:avLst/>
          </a:prstGeom>
          <a:noFill/>
        </p:spPr>
        <p:txBody>
          <a:bodyPr wrap="square" rtlCol="0">
            <a:spAutoFit/>
          </a:bodyPr>
          <a:lstStyle/>
          <a:p>
            <a:r>
              <a:rPr lang="en-US" sz="3200" b="1">
                <a:solidFill>
                  <a:srgbClr val="FF0000"/>
                </a:solidFill>
                <a:latin typeface="Arial" panose="020B0604020202020204" pitchFamily="34" charset="0"/>
                <a:cs typeface="Arial" panose="020B0604020202020204" pitchFamily="34" charset="0"/>
              </a:rPr>
              <a:t>NGUỒN NĂNG LƯỢNG TRONG TỰ NHIÊN</a:t>
            </a:r>
          </a:p>
        </p:txBody>
      </p:sp>
      <p:sp>
        <p:nvSpPr>
          <p:cNvPr id="7" name="Rounded Rectangle 6"/>
          <p:cNvSpPr/>
          <p:nvPr/>
        </p:nvSpPr>
        <p:spPr>
          <a:xfrm>
            <a:off x="1271591" y="1524001"/>
            <a:ext cx="4019552" cy="42767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Arial" panose="020B0604020202020204" pitchFamily="34" charset="0"/>
                <a:cs typeface="Arial" panose="020B0604020202020204" pitchFamily="34" charset="0"/>
              </a:rPr>
              <a:t>Nguồn năng lượng tái tạo </a:t>
            </a:r>
            <a:r>
              <a:rPr lang="en-US" sz="2800">
                <a:solidFill>
                  <a:schemeClr val="accent6">
                    <a:lumMod val="75000"/>
                  </a:schemeClr>
                </a:solidFill>
                <a:latin typeface="Arial" panose="020B0604020202020204" pitchFamily="34" charset="0"/>
                <a:cs typeface="Arial" panose="020B0604020202020204" pitchFamily="34" charset="0"/>
              </a:rPr>
              <a:t>là nguồn năng lượng có sẵn trong thiên nhiên, liên tự được bổ sung qua các quá trình.</a:t>
            </a:r>
          </a:p>
        </p:txBody>
      </p:sp>
      <p:sp>
        <p:nvSpPr>
          <p:cNvPr id="8" name="Rounded Rectangle 7"/>
          <p:cNvSpPr/>
          <p:nvPr/>
        </p:nvSpPr>
        <p:spPr>
          <a:xfrm>
            <a:off x="6772276" y="1524001"/>
            <a:ext cx="4019552" cy="4276724"/>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solidFill>
                  <a:srgbClr val="FF0000"/>
                </a:solidFill>
                <a:latin typeface="Arial" panose="020B0604020202020204" pitchFamily="34" charset="0"/>
                <a:cs typeface="Arial" panose="020B0604020202020204" pitchFamily="34" charset="0"/>
              </a:rPr>
              <a:t>Nguồn năng lượng không tái tạo </a:t>
            </a:r>
            <a:r>
              <a:rPr lang="en-US" sz="2800">
                <a:solidFill>
                  <a:schemeClr val="accent6">
                    <a:lumMod val="75000"/>
                  </a:schemeClr>
                </a:solidFill>
                <a:latin typeface="Arial" panose="020B0604020202020204" pitchFamily="34" charset="0"/>
                <a:cs typeface="Arial" panose="020B0604020202020204" pitchFamily="34" charset="0"/>
              </a:rPr>
              <a:t>phải mất hàng triệu đến hàng trăm triệu năm để hình thành và không thể bổ sung nhanh nên sẽ cạn kiệt trong tương lai.</a:t>
            </a:r>
          </a:p>
        </p:txBody>
      </p:sp>
      <p:grpSp>
        <p:nvGrpSpPr>
          <p:cNvPr id="41" name="Group 40"/>
          <p:cNvGrpSpPr/>
          <p:nvPr/>
        </p:nvGrpSpPr>
        <p:grpSpPr>
          <a:xfrm>
            <a:off x="3809999" y="856235"/>
            <a:ext cx="4519613" cy="689198"/>
            <a:chOff x="3809999" y="856235"/>
            <a:chExt cx="4519613" cy="689198"/>
          </a:xfrm>
        </p:grpSpPr>
        <p:grpSp>
          <p:nvGrpSpPr>
            <p:cNvPr id="37" name="Group 36"/>
            <p:cNvGrpSpPr/>
            <p:nvPr/>
          </p:nvGrpSpPr>
          <p:grpSpPr>
            <a:xfrm>
              <a:off x="3814762" y="856235"/>
              <a:ext cx="4514850" cy="408207"/>
              <a:chOff x="3814762" y="956251"/>
              <a:chExt cx="4514850" cy="408207"/>
            </a:xfrm>
          </p:grpSpPr>
          <p:cxnSp>
            <p:nvCxnSpPr>
              <p:cNvPr id="29" name="Straight Connector 28"/>
              <p:cNvCxnSpPr/>
              <p:nvPr/>
            </p:nvCxnSpPr>
            <p:spPr>
              <a:xfrm>
                <a:off x="6072188" y="956251"/>
                <a:ext cx="0" cy="372487"/>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072187" y="1328738"/>
                <a:ext cx="2257425" cy="1428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3814762" y="1350170"/>
                <a:ext cx="2257425" cy="14288"/>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39" name="Straight Arrow Connector 38"/>
            <p:cNvCxnSpPr/>
            <p:nvPr/>
          </p:nvCxnSpPr>
          <p:spPr>
            <a:xfrm>
              <a:off x="8329612" y="1228722"/>
              <a:ext cx="0" cy="29527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809999" y="1250154"/>
              <a:ext cx="0" cy="295279"/>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306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1" y="2413740"/>
            <a:ext cx="11787466" cy="3323987"/>
          </a:xfrm>
          <a:prstGeom prst="rect">
            <a:avLst/>
          </a:prstGeom>
        </p:spPr>
        <p:txBody>
          <a:bodyPr wrap="square">
            <a:spAutoFit/>
          </a:bodyPr>
          <a:lstStyle/>
          <a:p>
            <a:pPr lvl="0" algn="just">
              <a:lnSpc>
                <a:spcPct val="150000"/>
              </a:lnSpc>
              <a:spcAft>
                <a:spcPts val="0"/>
              </a:spcAft>
              <a:tabLst>
                <a:tab pos="450215" algn="l"/>
              </a:tabLst>
            </a:pPr>
            <a:r>
              <a:rPr lang="en-US" sz="2800" b="1">
                <a:latin typeface="Arial" panose="020B0604020202020204" pitchFamily="34" charset="0"/>
                <a:ea typeface="Arial" panose="020B0604020202020204" pitchFamily="34" charset="0"/>
                <a:cs typeface="Arial" panose="020B0604020202020204" pitchFamily="34" charset="0"/>
              </a:rPr>
              <a:t>Câu 1:</a:t>
            </a:r>
            <a:r>
              <a:rPr lang="en-US" sz="2800">
                <a:latin typeface="Arial" panose="020B0604020202020204" pitchFamily="34" charset="0"/>
                <a:ea typeface="Arial" panose="020B0604020202020204" pitchFamily="34" charset="0"/>
                <a:cs typeface="Arial" panose="020B0604020202020204" pitchFamily="34" charset="0"/>
              </a:rPr>
              <a:t> Nêu những điểm khác nhau giữa nguồn năng lượng tái tạo và nguồn năng lượng không tái tạo.</a:t>
            </a:r>
          </a:p>
          <a:p>
            <a:pPr lvl="0" algn="just">
              <a:lnSpc>
                <a:spcPct val="150000"/>
              </a:lnSpc>
              <a:spcAft>
                <a:spcPts val="0"/>
              </a:spcAft>
              <a:tabLst>
                <a:tab pos="450215" algn="l"/>
              </a:tabLst>
            </a:pPr>
            <a:r>
              <a:rPr lang="en-US" sz="2800" b="1">
                <a:latin typeface="Arial" panose="020B0604020202020204" pitchFamily="34" charset="0"/>
                <a:ea typeface="Arial" panose="020B0604020202020204" pitchFamily="34" charset="0"/>
                <a:cs typeface="Arial" panose="020B0604020202020204" pitchFamily="34" charset="0"/>
              </a:rPr>
              <a:t>Câu 2:</a:t>
            </a:r>
            <a:r>
              <a:rPr lang="en-US" sz="2800">
                <a:latin typeface="Arial" panose="020B0604020202020204" pitchFamily="34" charset="0"/>
                <a:ea typeface="Arial" panose="020B0604020202020204" pitchFamily="34" charset="0"/>
                <a:cs typeface="Arial" panose="020B0604020202020204" pitchFamily="34" charset="0"/>
              </a:rPr>
              <a:t> Lấy ví dụ các dụng cụ có trong lớp học, đồ dùng trong gia đình hoạt động bằng năng lượng lấy từ nguồn năng lượng tái tạo hay nguồn năng lượng không tái tạo.</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228601" y="1735885"/>
            <a:ext cx="7116051" cy="523220"/>
          </a:xfrm>
          <a:prstGeom prst="rect">
            <a:avLst/>
          </a:prstGeom>
        </p:spPr>
        <p:txBody>
          <a:bodyPr wrap="none">
            <a:spAutoFit/>
          </a:bodyPr>
          <a:lstStyle/>
          <a:p>
            <a:r>
              <a:rPr lang="en-US" sz="2800" b="1">
                <a:solidFill>
                  <a:srgbClr val="FF0000"/>
                </a:solidFill>
                <a:latin typeface="Arial" panose="020B0604020202020204" pitchFamily="34" charset="0"/>
                <a:ea typeface="Arial" panose="020B0604020202020204" pitchFamily="34" charset="0"/>
                <a:cs typeface="Arial" panose="020B0604020202020204" pitchFamily="34" charset="0"/>
              </a:rPr>
              <a:t>Học sinh làm việc theo cặp trong 2 phút:</a:t>
            </a:r>
            <a:endParaRPr lang="en-US" sz="2800" b="1">
              <a:solidFill>
                <a:srgbClr val="FF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10435137" y="0"/>
            <a:ext cx="1371719" cy="1377815"/>
          </a:xfrm>
          <a:prstGeom prst="rect">
            <a:avLst/>
          </a:prstGeom>
        </p:spPr>
      </p:pic>
      <p:pic>
        <p:nvPicPr>
          <p:cNvPr id="10"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48488" y="1275998"/>
            <a:ext cx="1745015" cy="983107"/>
          </a:xfrm>
          <a:prstGeom prst="rect">
            <a:avLst/>
          </a:prstGeom>
        </p:spPr>
      </p:pic>
    </p:spTree>
    <p:extLst>
      <p:ext uri="{BB962C8B-B14F-4D97-AF65-F5344CB8AC3E}">
        <p14:creationId xmlns:p14="http://schemas.microsoft.com/office/powerpoint/2010/main" val="188399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4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98791" y="2487443"/>
            <a:ext cx="1911668" cy="244587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50000"/>
                  </a:schemeClr>
                </a:solidFill>
                <a:latin typeface="Arial" panose="020B0604020202020204" pitchFamily="34" charset="0"/>
                <a:cs typeface="Arial" panose="020B0604020202020204" pitchFamily="34" charset="0"/>
              </a:rPr>
              <a:t>Năng lượng từ Mặt Trời</a:t>
            </a:r>
          </a:p>
        </p:txBody>
      </p:sp>
      <p:sp>
        <p:nvSpPr>
          <p:cNvPr id="33" name="Rounded Rectangle 32"/>
          <p:cNvSpPr/>
          <p:nvPr/>
        </p:nvSpPr>
        <p:spPr>
          <a:xfrm>
            <a:off x="2329476" y="152190"/>
            <a:ext cx="7584559" cy="8714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6">
                    <a:lumMod val="50000"/>
                  </a:schemeClr>
                </a:solidFill>
                <a:latin typeface="Arial" panose="020B0604020202020204" pitchFamily="34" charset="0"/>
                <a:cs typeface="Arial" panose="020B0604020202020204" pitchFamily="34" charset="0"/>
              </a:rPr>
              <a:t>NGUỒN NĂNG LƯỢNG TÁI TẠO</a:t>
            </a:r>
          </a:p>
        </p:txBody>
      </p:sp>
      <p:sp>
        <p:nvSpPr>
          <p:cNvPr id="34" name="Rounded Rectangle 33"/>
          <p:cNvSpPr/>
          <p:nvPr/>
        </p:nvSpPr>
        <p:spPr>
          <a:xfrm>
            <a:off x="5023859" y="2507383"/>
            <a:ext cx="1911668" cy="244587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50000"/>
                  </a:schemeClr>
                </a:solidFill>
                <a:latin typeface="Arial" panose="020B0604020202020204" pitchFamily="34" charset="0"/>
                <a:cs typeface="Arial" panose="020B0604020202020204" pitchFamily="34" charset="0"/>
              </a:rPr>
              <a:t>Năng lượng nước</a:t>
            </a:r>
          </a:p>
        </p:txBody>
      </p:sp>
      <p:sp>
        <p:nvSpPr>
          <p:cNvPr id="35" name="Rounded Rectangle 34"/>
          <p:cNvSpPr/>
          <p:nvPr/>
        </p:nvSpPr>
        <p:spPr>
          <a:xfrm>
            <a:off x="7512364" y="2507383"/>
            <a:ext cx="1911668" cy="244587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50000"/>
                  </a:schemeClr>
                </a:solidFill>
                <a:latin typeface="Arial" panose="020B0604020202020204" pitchFamily="34" charset="0"/>
                <a:cs typeface="Arial" panose="020B0604020202020204" pitchFamily="34" charset="0"/>
              </a:rPr>
              <a:t>Năng lượng </a:t>
            </a:r>
          </a:p>
          <a:p>
            <a:pPr algn="ctr"/>
            <a:r>
              <a:rPr lang="en-US" sz="2800">
                <a:solidFill>
                  <a:schemeClr val="accent6">
                    <a:lumMod val="50000"/>
                  </a:schemeClr>
                </a:solidFill>
                <a:latin typeface="Arial" panose="020B0604020202020204" pitchFamily="34" charset="0"/>
                <a:cs typeface="Arial" panose="020B0604020202020204" pitchFamily="34" charset="0"/>
              </a:rPr>
              <a:t>địa nhiệt</a:t>
            </a:r>
          </a:p>
        </p:txBody>
      </p:sp>
      <p:sp>
        <p:nvSpPr>
          <p:cNvPr id="36" name="Rounded Rectangle 35"/>
          <p:cNvSpPr/>
          <p:nvPr/>
        </p:nvSpPr>
        <p:spPr>
          <a:xfrm>
            <a:off x="9951175" y="2526180"/>
            <a:ext cx="1911668" cy="244587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50000"/>
                  </a:schemeClr>
                </a:solidFill>
                <a:latin typeface="Arial" panose="020B0604020202020204" pitchFamily="34" charset="0"/>
                <a:cs typeface="Arial" panose="020B0604020202020204" pitchFamily="34" charset="0"/>
              </a:rPr>
              <a:t>Năng lượng sinh khối</a:t>
            </a:r>
          </a:p>
        </p:txBody>
      </p:sp>
      <p:grpSp>
        <p:nvGrpSpPr>
          <p:cNvPr id="40" name="Group 39"/>
          <p:cNvGrpSpPr/>
          <p:nvPr/>
        </p:nvGrpSpPr>
        <p:grpSpPr>
          <a:xfrm>
            <a:off x="768009" y="1485901"/>
            <a:ext cx="10830156" cy="685053"/>
            <a:chOff x="435131" y="1259737"/>
            <a:chExt cx="10830156" cy="958296"/>
          </a:xfrm>
        </p:grpSpPr>
        <p:grpSp>
          <p:nvGrpSpPr>
            <p:cNvPr id="6" name="Group 5"/>
            <p:cNvGrpSpPr>
              <a:grpSpLocks/>
            </p:cNvGrpSpPr>
            <p:nvPr/>
          </p:nvGrpSpPr>
          <p:grpSpPr bwMode="auto">
            <a:xfrm>
              <a:off x="435131" y="1259737"/>
              <a:ext cx="8659384" cy="898900"/>
              <a:chOff x="300124" y="1555220"/>
              <a:chExt cx="8659384" cy="898900"/>
            </a:xfrm>
          </p:grpSpPr>
          <p:grpSp>
            <p:nvGrpSpPr>
              <p:cNvPr id="7" name="Group 7"/>
              <p:cNvGrpSpPr>
                <a:grpSpLocks/>
              </p:cNvGrpSpPr>
              <p:nvPr/>
            </p:nvGrpSpPr>
            <p:grpSpPr bwMode="auto">
              <a:xfrm>
                <a:off x="300124" y="1555220"/>
                <a:ext cx="8659384" cy="898900"/>
                <a:chOff x="707" y="1152"/>
                <a:chExt cx="3997" cy="691"/>
              </a:xfrm>
            </p:grpSpPr>
            <p:sp>
              <p:nvSpPr>
                <p:cNvPr id="12" name="Rectangle 8"/>
                <p:cNvSpPr>
                  <a:spLocks noChangeArrowheads="1"/>
                </p:cNvSpPr>
                <p:nvPr/>
              </p:nvSpPr>
              <p:spPr bwMode="gray">
                <a:xfrm rot="3419336">
                  <a:off x="707" y="1171"/>
                  <a:ext cx="672" cy="672"/>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defRPr/>
                  </a:pPr>
                  <a:endParaRPr lang="en-US" kern="0">
                    <a:solidFill>
                      <a:srgbClr val="000000"/>
                    </a:solidFill>
                    <a:latin typeface="Arial" pitchFamily="34" charset="0"/>
                    <a:cs typeface="Arial" charset="0"/>
                  </a:endParaRPr>
                </a:p>
              </p:txBody>
            </p:sp>
            <p:grpSp>
              <p:nvGrpSpPr>
                <p:cNvPr id="13" name="Group 9"/>
                <p:cNvGrpSpPr>
                  <a:grpSpLocks/>
                </p:cNvGrpSpPr>
                <p:nvPr/>
              </p:nvGrpSpPr>
              <p:grpSpPr bwMode="auto">
                <a:xfrm>
                  <a:off x="1384" y="1276"/>
                  <a:ext cx="603" cy="110"/>
                  <a:chOff x="2077" y="3324"/>
                  <a:chExt cx="454" cy="274"/>
                </a:xfrm>
              </p:grpSpPr>
              <p:sp>
                <p:nvSpPr>
                  <p:cNvPr id="27" name="Oval 10"/>
                  <p:cNvSpPr>
                    <a:spLocks noChangeArrowheads="1"/>
                  </p:cNvSpPr>
                  <p:nvPr/>
                </p:nvSpPr>
                <p:spPr bwMode="gray">
                  <a:xfrm>
                    <a:off x="2077" y="3356"/>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28" name="Rectangle 11"/>
                  <p:cNvSpPr>
                    <a:spLocks noChangeArrowheads="1"/>
                  </p:cNvSpPr>
                  <p:nvPr/>
                </p:nvSpPr>
                <p:spPr bwMode="gray">
                  <a:xfrm>
                    <a:off x="2118" y="3352"/>
                    <a:ext cx="388" cy="241"/>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29" name="Oval 12"/>
                  <p:cNvSpPr>
                    <a:spLocks noChangeArrowheads="1"/>
                  </p:cNvSpPr>
                  <p:nvPr/>
                </p:nvSpPr>
                <p:spPr bwMode="gray">
                  <a:xfrm>
                    <a:off x="2460" y="3324"/>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30" name="Oval 13"/>
                  <p:cNvSpPr>
                    <a:spLocks noChangeArrowheads="1"/>
                  </p:cNvSpPr>
                  <p:nvPr/>
                </p:nvSpPr>
                <p:spPr bwMode="gray">
                  <a:xfrm>
                    <a:off x="2503" y="3442"/>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grpSp>
            <p:sp>
              <p:nvSpPr>
                <p:cNvPr id="14" name="Rectangle 14"/>
                <p:cNvSpPr>
                  <a:spLocks noChangeArrowheads="1"/>
                </p:cNvSpPr>
                <p:nvPr/>
              </p:nvSpPr>
              <p:spPr bwMode="gray">
                <a:xfrm rot="3419336">
                  <a:off x="1776" y="1155"/>
                  <a:ext cx="671" cy="668"/>
                </a:xfrm>
                <a:prstGeom prst="rect">
                  <a:avLst/>
                </a:prstGeom>
                <a:solidFill>
                  <a:srgbClr val="E5730B"/>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E5730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defRPr/>
                  </a:pPr>
                  <a:endParaRPr lang="en-US" kern="0">
                    <a:solidFill>
                      <a:srgbClr val="000000"/>
                    </a:solidFill>
                    <a:latin typeface="Arial" pitchFamily="34" charset="0"/>
                    <a:cs typeface="Arial" charset="0"/>
                  </a:endParaRPr>
                </a:p>
              </p:txBody>
            </p:sp>
            <p:grpSp>
              <p:nvGrpSpPr>
                <p:cNvPr id="15" name="Group 15"/>
                <p:cNvGrpSpPr>
                  <a:grpSpLocks/>
                </p:cNvGrpSpPr>
                <p:nvPr/>
              </p:nvGrpSpPr>
              <p:grpSpPr bwMode="auto">
                <a:xfrm>
                  <a:off x="2448" y="1296"/>
                  <a:ext cx="624" cy="96"/>
                  <a:chOff x="2003" y="3439"/>
                  <a:chExt cx="468" cy="244"/>
                </a:xfrm>
              </p:grpSpPr>
              <p:sp>
                <p:nvSpPr>
                  <p:cNvPr id="23" name="Oval 16"/>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24" name="Rectangle 17"/>
                  <p:cNvSpPr>
                    <a:spLocks noChangeArrowheads="1"/>
                  </p:cNvSpPr>
                  <p:nvPr/>
                </p:nvSpPr>
                <p:spPr bwMode="gray">
                  <a:xfrm>
                    <a:off x="2048"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25" name="Oval 18"/>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26" name="Oval 19"/>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grpSp>
            <p:sp>
              <p:nvSpPr>
                <p:cNvPr id="16" name="Rectangle 20"/>
                <p:cNvSpPr>
                  <a:spLocks noChangeArrowheads="1"/>
                </p:cNvSpPr>
                <p:nvPr/>
              </p:nvSpPr>
              <p:spPr bwMode="gray">
                <a:xfrm rot="3419336">
                  <a:off x="2880" y="1154"/>
                  <a:ext cx="671" cy="669"/>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defRPr/>
                  </a:pPr>
                  <a:endParaRPr lang="en-US" kern="0">
                    <a:solidFill>
                      <a:srgbClr val="000000"/>
                    </a:solidFill>
                    <a:latin typeface="Arial" pitchFamily="34" charset="0"/>
                    <a:cs typeface="Arial" charset="0"/>
                  </a:endParaRPr>
                </a:p>
              </p:txBody>
            </p:sp>
            <p:grpSp>
              <p:nvGrpSpPr>
                <p:cNvPr id="17" name="Group 21"/>
                <p:cNvGrpSpPr>
                  <a:grpSpLocks/>
                </p:cNvGrpSpPr>
                <p:nvPr/>
              </p:nvGrpSpPr>
              <p:grpSpPr bwMode="auto">
                <a:xfrm>
                  <a:off x="3600" y="1296"/>
                  <a:ext cx="816" cy="96"/>
                  <a:chOff x="2003" y="3439"/>
                  <a:chExt cx="468" cy="244"/>
                </a:xfrm>
              </p:grpSpPr>
              <p:sp>
                <p:nvSpPr>
                  <p:cNvPr id="19" name="Oval 22"/>
                  <p:cNvSpPr>
                    <a:spLocks noChangeArrowheads="1"/>
                  </p:cNvSpPr>
                  <p:nvPr/>
                </p:nvSpPr>
                <p:spPr bwMode="gray">
                  <a:xfrm>
                    <a:off x="2003" y="3439"/>
                    <a:ext cx="79" cy="242"/>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20" name="Rectangle 23"/>
                  <p:cNvSpPr>
                    <a:spLocks noChangeArrowheads="1"/>
                  </p:cNvSpPr>
                  <p:nvPr/>
                </p:nvSpPr>
                <p:spPr bwMode="gray">
                  <a:xfrm>
                    <a:off x="2048" y="3442"/>
                    <a:ext cx="388" cy="242"/>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21" name="Oval 24"/>
                  <p:cNvSpPr>
                    <a:spLocks noChangeArrowheads="1"/>
                  </p:cNvSpPr>
                  <p:nvPr/>
                </p:nvSpPr>
                <p:spPr bwMode="gray">
                  <a:xfrm>
                    <a:off x="2400" y="3442"/>
                    <a:ext cx="71" cy="236"/>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w="127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22" name="Oval 25"/>
                  <p:cNvSpPr>
                    <a:spLocks noChangeArrowheads="1"/>
                  </p:cNvSpPr>
                  <p:nvPr/>
                </p:nvSpPr>
                <p:spPr bwMode="gray">
                  <a:xfrm>
                    <a:off x="2438" y="3520"/>
                    <a:ext cx="20" cy="68"/>
                  </a:xfrm>
                  <a:prstGeom prst="ellipse">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grpSp>
            <p:sp>
              <p:nvSpPr>
                <p:cNvPr id="18" name="Rectangle 26"/>
                <p:cNvSpPr>
                  <a:spLocks noChangeArrowheads="1"/>
                </p:cNvSpPr>
                <p:nvPr/>
              </p:nvSpPr>
              <p:spPr bwMode="gray">
                <a:xfrm rot="3419336">
                  <a:off x="4032" y="1152"/>
                  <a:ext cx="672" cy="672"/>
                </a:xfrm>
                <a:prstGeom prst="rect">
                  <a:avLst/>
                </a:prstGeom>
                <a:solidFill>
                  <a:srgbClr val="E5730B"/>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E5730B"/>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defRPr/>
                  </a:pPr>
                  <a:endParaRPr lang="en-US" kern="0">
                    <a:solidFill>
                      <a:srgbClr val="000000"/>
                    </a:solidFill>
                    <a:latin typeface="Arial" pitchFamily="34" charset="0"/>
                    <a:cs typeface="Arial" charset="0"/>
                  </a:endParaRPr>
                </a:p>
              </p:txBody>
            </p:sp>
          </p:grpSp>
          <p:sp>
            <p:nvSpPr>
              <p:cNvPr id="8" name="Rectangle 27"/>
              <p:cNvSpPr>
                <a:spLocks noChangeArrowheads="1"/>
              </p:cNvSpPr>
              <p:nvPr/>
            </p:nvSpPr>
            <p:spPr bwMode="gray">
              <a:xfrm>
                <a:off x="828333" y="1669520"/>
                <a:ext cx="2841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en-US" sz="2800" b="1" kern="0" dirty="0">
                    <a:solidFill>
                      <a:srgbClr val="FFFFFF"/>
                    </a:solidFill>
                    <a:latin typeface="Arial" pitchFamily="34" charset="0"/>
                    <a:cs typeface="Arial" charset="0"/>
                  </a:rPr>
                  <a:t>I</a:t>
                </a:r>
              </a:p>
            </p:txBody>
          </p:sp>
          <p:sp>
            <p:nvSpPr>
              <p:cNvPr id="9" name="Rectangle 28"/>
              <p:cNvSpPr>
                <a:spLocks noChangeArrowheads="1"/>
              </p:cNvSpPr>
              <p:nvPr/>
            </p:nvSpPr>
            <p:spPr bwMode="gray">
              <a:xfrm>
                <a:off x="3184183" y="1718733"/>
                <a:ext cx="382588"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defRPr/>
                </a:pPr>
                <a:r>
                  <a:rPr lang="en-US" sz="2800" b="1" kern="0" dirty="0">
                    <a:solidFill>
                      <a:srgbClr val="FFFFFF"/>
                    </a:solidFill>
                    <a:latin typeface="Arial" pitchFamily="34" charset="0"/>
                    <a:cs typeface="Arial" charset="0"/>
                  </a:rPr>
                  <a:t>II</a:t>
                </a:r>
              </a:p>
            </p:txBody>
          </p:sp>
          <p:sp>
            <p:nvSpPr>
              <p:cNvPr id="10" name="Rectangle 29"/>
              <p:cNvSpPr>
                <a:spLocks noChangeArrowheads="1"/>
              </p:cNvSpPr>
              <p:nvPr/>
            </p:nvSpPr>
            <p:spPr bwMode="gray">
              <a:xfrm>
                <a:off x="5590833" y="1669520"/>
                <a:ext cx="4826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defRPr/>
                </a:pPr>
                <a:r>
                  <a:rPr lang="en-US" sz="2800" b="1" kern="0">
                    <a:solidFill>
                      <a:srgbClr val="FFFFFF"/>
                    </a:solidFill>
                    <a:latin typeface="Arial" pitchFamily="34" charset="0"/>
                    <a:cs typeface="Arial" charset="0"/>
                  </a:rPr>
                  <a:t>III</a:t>
                </a:r>
                <a:endParaRPr lang="en-US" sz="2800" b="1" kern="0" dirty="0">
                  <a:solidFill>
                    <a:srgbClr val="FFFFFF"/>
                  </a:solidFill>
                  <a:latin typeface="Arial" pitchFamily="34" charset="0"/>
                  <a:cs typeface="Arial" charset="0"/>
                </a:endParaRPr>
              </a:p>
            </p:txBody>
          </p:sp>
          <p:sp>
            <p:nvSpPr>
              <p:cNvPr id="11" name="Rectangle 30"/>
              <p:cNvSpPr>
                <a:spLocks noChangeArrowheads="1"/>
              </p:cNvSpPr>
              <p:nvPr/>
            </p:nvSpPr>
            <p:spPr bwMode="gray">
              <a:xfrm>
                <a:off x="8024471" y="1718733"/>
                <a:ext cx="5238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defRPr/>
                </a:pPr>
                <a:r>
                  <a:rPr lang="en-US" sz="2800" b="1" kern="0" dirty="0">
                    <a:solidFill>
                      <a:srgbClr val="FFFFFF"/>
                    </a:solidFill>
                    <a:latin typeface="Arial" pitchFamily="34" charset="0"/>
                    <a:cs typeface="Arial" charset="0"/>
                  </a:rPr>
                  <a:t>IV</a:t>
                </a:r>
              </a:p>
            </p:txBody>
          </p:sp>
        </p:grpSp>
        <p:sp>
          <p:nvSpPr>
            <p:cNvPr id="37" name="Rectangle 17"/>
            <p:cNvSpPr>
              <a:spLocks noChangeArrowheads="1"/>
            </p:cNvSpPr>
            <p:nvPr/>
          </p:nvSpPr>
          <p:spPr bwMode="gray">
            <a:xfrm>
              <a:off x="9215129" y="1400948"/>
              <a:ext cx="1120788" cy="123859"/>
            </a:xfrm>
            <a:prstGeom prst="rect">
              <a:avLst/>
            </a:prstGeom>
            <a:gradFill rotWithShape="0">
              <a:gsLst>
                <a:gs pos="0">
                  <a:srgbClr val="FFFFFF">
                    <a:gamma/>
                    <a:shade val="46275"/>
                    <a:invGamma/>
                  </a:srgbClr>
                </a:gs>
                <a:gs pos="50000">
                  <a:srgbClr val="FFFFFF"/>
                </a:gs>
                <a:gs pos="100000">
                  <a:srgbClr val="FFFFFF">
                    <a:gamma/>
                    <a:shade val="46275"/>
                    <a:invGamma/>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38" name="Rectangle 8"/>
            <p:cNvSpPr>
              <a:spLocks noChangeArrowheads="1"/>
            </p:cNvSpPr>
            <p:nvPr/>
          </p:nvSpPr>
          <p:spPr bwMode="gray">
            <a:xfrm rot="3419336">
              <a:off x="10100261" y="1053008"/>
              <a:ext cx="874183" cy="1455868"/>
            </a:xfrm>
            <a:prstGeom prst="rect">
              <a:avLst/>
            </a:prstGeom>
            <a:gradFill rotWithShape="1">
              <a:gsLst>
                <a:gs pos="0">
                  <a:srgbClr val="1A72D2"/>
                </a:gs>
                <a:gs pos="100000">
                  <a:srgbClr val="1A72D2">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rgbClr val="1A72D2"/>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pPr fontAlgn="auto">
                <a:spcBef>
                  <a:spcPts val="0"/>
                </a:spcBef>
                <a:spcAft>
                  <a:spcPts val="0"/>
                </a:spcAft>
                <a:defRPr/>
              </a:pPr>
              <a:endParaRPr lang="en-US" kern="0">
                <a:solidFill>
                  <a:srgbClr val="000000"/>
                </a:solidFill>
                <a:latin typeface="Arial" pitchFamily="34" charset="0"/>
                <a:cs typeface="Arial" charset="0"/>
              </a:endParaRPr>
            </a:p>
          </p:txBody>
        </p:sp>
        <p:sp>
          <p:nvSpPr>
            <p:cNvPr id="39" name="Rectangle 27"/>
            <p:cNvSpPr>
              <a:spLocks noChangeArrowheads="1"/>
            </p:cNvSpPr>
            <p:nvPr/>
          </p:nvSpPr>
          <p:spPr bwMode="gray">
            <a:xfrm>
              <a:off x="10462456" y="1370081"/>
              <a:ext cx="4235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auto">
                <a:spcBef>
                  <a:spcPts val="0"/>
                </a:spcBef>
                <a:spcAft>
                  <a:spcPts val="0"/>
                </a:spcAft>
                <a:defRPr/>
              </a:pPr>
              <a:r>
                <a:rPr lang="en-US" sz="2800" b="1" kern="0" dirty="0">
                  <a:solidFill>
                    <a:srgbClr val="FFFFFF"/>
                  </a:solidFill>
                  <a:latin typeface="Arial" pitchFamily="34" charset="0"/>
                  <a:cs typeface="Arial" charset="0"/>
                </a:rPr>
                <a:t>V</a:t>
              </a:r>
            </a:p>
          </p:txBody>
        </p:sp>
      </p:grpSp>
      <p:sp>
        <p:nvSpPr>
          <p:cNvPr id="42" name="Rounded Rectangle 41"/>
          <p:cNvSpPr/>
          <p:nvPr/>
        </p:nvSpPr>
        <p:spPr>
          <a:xfrm>
            <a:off x="2528085" y="2507383"/>
            <a:ext cx="1911668" cy="2445870"/>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accent6">
                    <a:lumMod val="50000"/>
                  </a:schemeClr>
                </a:solidFill>
                <a:latin typeface="Arial" panose="020B0604020202020204" pitchFamily="34" charset="0"/>
                <a:cs typeface="Arial" panose="020B0604020202020204" pitchFamily="34" charset="0"/>
              </a:rPr>
              <a:t>Năng lượng </a:t>
            </a:r>
          </a:p>
          <a:p>
            <a:pPr algn="ctr"/>
            <a:r>
              <a:rPr lang="en-US" sz="2800">
                <a:solidFill>
                  <a:schemeClr val="accent6">
                    <a:lumMod val="50000"/>
                  </a:schemeClr>
                </a:solidFill>
                <a:latin typeface="Arial" panose="020B0604020202020204" pitchFamily="34" charset="0"/>
                <a:cs typeface="Arial" panose="020B0604020202020204" pitchFamily="34" charset="0"/>
              </a:rPr>
              <a:t>từ gió</a:t>
            </a:r>
          </a:p>
        </p:txBody>
      </p:sp>
    </p:spTree>
    <p:extLst>
      <p:ext uri="{BB962C8B-B14F-4D97-AF65-F5344CB8AC3E}">
        <p14:creationId xmlns:p14="http://schemas.microsoft.com/office/powerpoint/2010/main" val="19126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additive="base">
                                        <p:cTn id="19" dur="500" fill="hold"/>
                                        <p:tgtEl>
                                          <p:spTgt spid="42"/>
                                        </p:tgtEl>
                                        <p:attrNameLst>
                                          <p:attrName>ppt_x</p:attrName>
                                        </p:attrNameLst>
                                      </p:cBhvr>
                                      <p:tavLst>
                                        <p:tav tm="0">
                                          <p:val>
                                            <p:strVal val="#ppt_x"/>
                                          </p:val>
                                        </p:tav>
                                        <p:tav tm="100000">
                                          <p:val>
                                            <p:strVal val="#ppt_x"/>
                                          </p:val>
                                        </p:tav>
                                      </p:tavLst>
                                    </p:anim>
                                    <p:anim calcmode="lin" valueType="num">
                                      <p:cBhvr additive="base">
                                        <p:cTn id="2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ppt_x"/>
                                          </p:val>
                                        </p:tav>
                                        <p:tav tm="100000">
                                          <p:val>
                                            <p:strVal val="#ppt_x"/>
                                          </p:val>
                                        </p:tav>
                                      </p:tavLst>
                                    </p:anim>
                                    <p:anim calcmode="lin" valueType="num">
                                      <p:cBhvr additive="base">
                                        <p:cTn id="3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4" grpId="0" animBg="1"/>
      <p:bldP spid="35" grpId="0" animBg="1"/>
      <p:bldP spid="36" grpId="0" animBg="1"/>
      <p:bldP spid="4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9258" y="352229"/>
            <a:ext cx="9632155" cy="863599"/>
          </a:xfrm>
        </p:spPr>
        <p:txBody>
          <a:bodyPr/>
          <a:lstStyle/>
          <a:p>
            <a:r>
              <a:rPr lang="en-US" b="1">
                <a:solidFill>
                  <a:schemeClr val="accent6">
                    <a:lumMod val="50000"/>
                  </a:schemeClr>
                </a:solidFill>
              </a:rPr>
              <a:t>ƯU ĐIỂM CỦA NGUỒN NĂNG LƯỢNG TÁI TẠO</a:t>
            </a:r>
          </a:p>
        </p:txBody>
      </p:sp>
      <p:grpSp>
        <p:nvGrpSpPr>
          <p:cNvPr id="18" name="Group 17"/>
          <p:cNvGrpSpPr/>
          <p:nvPr/>
        </p:nvGrpSpPr>
        <p:grpSpPr>
          <a:xfrm>
            <a:off x="829491" y="1229322"/>
            <a:ext cx="10386197" cy="1497843"/>
            <a:chOff x="829491" y="1229322"/>
            <a:chExt cx="10386197" cy="1497843"/>
          </a:xfrm>
        </p:grpSpPr>
        <p:grpSp>
          <p:nvGrpSpPr>
            <p:cNvPr id="13" name="Group 12"/>
            <p:cNvGrpSpPr/>
            <p:nvPr/>
          </p:nvGrpSpPr>
          <p:grpSpPr>
            <a:xfrm>
              <a:off x="1057275" y="1665128"/>
              <a:ext cx="10158413" cy="1062037"/>
              <a:chOff x="1057275" y="1195388"/>
              <a:chExt cx="10158413" cy="1062037"/>
            </a:xfrm>
          </p:grpSpPr>
          <p:sp>
            <p:nvSpPr>
              <p:cNvPr id="5" name="Hình chữ nhật 1"/>
              <p:cNvSpPr/>
              <p:nvPr/>
            </p:nvSpPr>
            <p:spPr bwMode="auto">
              <a:xfrm>
                <a:off x="1057275" y="1195388"/>
                <a:ext cx="10158413" cy="1062037"/>
              </a:xfrm>
              <a:prstGeom prst="rect">
                <a:avLst/>
              </a:prstGeom>
              <a:solidFill>
                <a:schemeClr val="accent6">
                  <a:lumMod val="60000"/>
                  <a:lumOff val="40000"/>
                </a:schemeClr>
              </a:solidFill>
              <a:ln>
                <a:noFill/>
              </a:ln>
              <a:effectLst>
                <a:outerShdw blurRad="254000" dist="127000" dir="18600000" algn="bl" rotWithShape="0">
                  <a:prstClr val="black">
                    <a:alpha val="40000"/>
                  </a:prstClr>
                </a:outerShdw>
              </a:effectLst>
            </p:spPr>
            <p:txBody>
              <a:bodyPr wrap="none" anchor="ctr"/>
              <a:lstStyle/>
              <a:p>
                <a:pPr fontAlgn="auto">
                  <a:spcBef>
                    <a:spcPts val="0"/>
                  </a:spcBef>
                  <a:spcAft>
                    <a:spcPts val="0"/>
                  </a:spcAft>
                  <a:defRPr/>
                </a:pPr>
                <a:endParaRPr lang="en-US" sz="2400" kern="0">
                  <a:solidFill>
                    <a:srgbClr val="4D4D4D"/>
                  </a:solidFill>
                  <a:latin typeface="Arial" pitchFamily="34" charset="0"/>
                  <a:cs typeface="Arial" charset="0"/>
                </a:endParaRPr>
              </a:p>
            </p:txBody>
          </p:sp>
          <p:sp>
            <p:nvSpPr>
              <p:cNvPr id="6" name="Hình chữ nhật 41"/>
              <p:cNvSpPr/>
              <p:nvPr/>
            </p:nvSpPr>
            <p:spPr bwMode="auto">
              <a:xfrm>
                <a:off x="1357314" y="1335843"/>
                <a:ext cx="9586912" cy="778708"/>
              </a:xfrm>
              <a:prstGeom prst="rect">
                <a:avLst/>
              </a:prstGeom>
              <a:solidFill>
                <a:schemeClr val="accent6">
                  <a:lumMod val="60000"/>
                  <a:lumOff val="40000"/>
                </a:schemeClr>
              </a:solidFill>
              <a:ln w="25400">
                <a:solidFill>
                  <a:schemeClr val="accent6">
                    <a:lumMod val="50000"/>
                  </a:schemeClr>
                </a:solidFill>
                <a:prstDash val="dash"/>
              </a:ln>
              <a:effectLst/>
            </p:spPr>
            <p:txBody>
              <a:bodyPr wrap="none" anchor="ctr"/>
              <a:lstStyle/>
              <a:p>
                <a:pPr fontAlgn="auto">
                  <a:spcBef>
                    <a:spcPts val="0"/>
                  </a:spcBef>
                  <a:spcAft>
                    <a:spcPts val="0"/>
                  </a:spcAft>
                  <a:defRPr/>
                </a:pPr>
                <a:r>
                  <a:rPr lang="en-US" sz="2800" kern="0">
                    <a:solidFill>
                      <a:schemeClr val="accent6">
                        <a:lumMod val="50000"/>
                      </a:schemeClr>
                    </a:solidFill>
                    <a:latin typeface="Arial" pitchFamily="34" charset="0"/>
                    <a:cs typeface="Arial" charset="0"/>
                  </a:rPr>
                  <a:t>Liên tục được bổ sung nhanh chóng và có sẵn để sử dụng.</a:t>
                </a:r>
              </a:p>
            </p:txBody>
          </p:sp>
        </p:grpSp>
        <p:grpSp>
          <p:nvGrpSpPr>
            <p:cNvPr id="10" name="Group 9"/>
            <p:cNvGrpSpPr/>
            <p:nvPr/>
          </p:nvGrpSpPr>
          <p:grpSpPr>
            <a:xfrm>
              <a:off x="829491" y="1229322"/>
              <a:ext cx="1055643" cy="957262"/>
              <a:chOff x="363538" y="2116193"/>
              <a:chExt cx="1055643" cy="957262"/>
            </a:xfrm>
          </p:grpSpPr>
          <p:sp>
            <p:nvSpPr>
              <p:cNvPr id="7" name="Freeform 6"/>
              <p:cNvSpPr/>
              <p:nvPr/>
            </p:nvSpPr>
            <p:spPr bwMode="auto">
              <a:xfrm>
                <a:off x="363538" y="2116193"/>
                <a:ext cx="993775" cy="957262"/>
              </a:xfrm>
              <a:custGeom>
                <a:avLst/>
                <a:gdLst>
                  <a:gd name="connsiteX0" fmla="*/ 0 w 2309813"/>
                  <a:gd name="connsiteY0" fmla="*/ 485775 h 942975"/>
                  <a:gd name="connsiteX1" fmla="*/ 585788 w 2309813"/>
                  <a:gd name="connsiteY1" fmla="*/ 352425 h 942975"/>
                  <a:gd name="connsiteX2" fmla="*/ 1333500 w 2309813"/>
                  <a:gd name="connsiteY2" fmla="*/ 228600 h 942975"/>
                  <a:gd name="connsiteX3" fmla="*/ 2205038 w 2309813"/>
                  <a:gd name="connsiteY3" fmla="*/ 0 h 942975"/>
                  <a:gd name="connsiteX4" fmla="*/ 2309813 w 2309813"/>
                  <a:gd name="connsiteY4" fmla="*/ 447675 h 942975"/>
                  <a:gd name="connsiteX5" fmla="*/ 1214438 w 2309813"/>
                  <a:gd name="connsiteY5" fmla="*/ 719137 h 942975"/>
                  <a:gd name="connsiteX6" fmla="*/ 114300 w 2309813"/>
                  <a:gd name="connsiteY6" fmla="*/ 942975 h 942975"/>
                  <a:gd name="connsiteX7" fmla="*/ 0 w 2309813"/>
                  <a:gd name="connsiteY7" fmla="*/ 485775 h 942975"/>
                  <a:gd name="connsiteX0" fmla="*/ 0 w 2309813"/>
                  <a:gd name="connsiteY0" fmla="*/ 478632 h 942975"/>
                  <a:gd name="connsiteX1" fmla="*/ 585788 w 2309813"/>
                  <a:gd name="connsiteY1" fmla="*/ 352425 h 942975"/>
                  <a:gd name="connsiteX2" fmla="*/ 1333500 w 2309813"/>
                  <a:gd name="connsiteY2" fmla="*/ 228600 h 942975"/>
                  <a:gd name="connsiteX3" fmla="*/ 2205038 w 2309813"/>
                  <a:gd name="connsiteY3" fmla="*/ 0 h 942975"/>
                  <a:gd name="connsiteX4" fmla="*/ 2309813 w 2309813"/>
                  <a:gd name="connsiteY4" fmla="*/ 447675 h 942975"/>
                  <a:gd name="connsiteX5" fmla="*/ 1214438 w 2309813"/>
                  <a:gd name="connsiteY5" fmla="*/ 719137 h 942975"/>
                  <a:gd name="connsiteX6" fmla="*/ 114300 w 2309813"/>
                  <a:gd name="connsiteY6" fmla="*/ 942975 h 942975"/>
                  <a:gd name="connsiteX7" fmla="*/ 0 w 2309813"/>
                  <a:gd name="connsiteY7" fmla="*/ 478632 h 942975"/>
                  <a:gd name="connsiteX0" fmla="*/ 0 w 2309813"/>
                  <a:gd name="connsiteY0" fmla="*/ 478632 h 942975"/>
                  <a:gd name="connsiteX1" fmla="*/ 585788 w 2309813"/>
                  <a:gd name="connsiteY1" fmla="*/ 352425 h 942975"/>
                  <a:gd name="connsiteX2" fmla="*/ 1333500 w 2309813"/>
                  <a:gd name="connsiteY2" fmla="*/ 228600 h 942975"/>
                  <a:gd name="connsiteX3" fmla="*/ 2205038 w 2309813"/>
                  <a:gd name="connsiteY3" fmla="*/ 0 h 942975"/>
                  <a:gd name="connsiteX4" fmla="*/ 2309813 w 2309813"/>
                  <a:gd name="connsiteY4" fmla="*/ 447675 h 942975"/>
                  <a:gd name="connsiteX5" fmla="*/ 1214438 w 2309813"/>
                  <a:gd name="connsiteY5" fmla="*/ 719137 h 942975"/>
                  <a:gd name="connsiteX6" fmla="*/ 114300 w 2309813"/>
                  <a:gd name="connsiteY6" fmla="*/ 942975 h 942975"/>
                  <a:gd name="connsiteX7" fmla="*/ 0 w 2309813"/>
                  <a:gd name="connsiteY7" fmla="*/ 478632 h 942975"/>
                  <a:gd name="connsiteX0" fmla="*/ 0 w 2309813"/>
                  <a:gd name="connsiteY0" fmla="*/ 478632 h 954881"/>
                  <a:gd name="connsiteX1" fmla="*/ 585788 w 2309813"/>
                  <a:gd name="connsiteY1" fmla="*/ 352425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5788 w 2309813"/>
                  <a:gd name="connsiteY1" fmla="*/ 352425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5788 w 2309813"/>
                  <a:gd name="connsiteY1" fmla="*/ 352425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90550 w 2309813"/>
                  <a:gd name="connsiteY1" fmla="*/ 345281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90550 w 2309813"/>
                  <a:gd name="connsiteY1" fmla="*/ 345281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90550 w 2309813"/>
                  <a:gd name="connsiteY1" fmla="*/ 345281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107281 w 2309813"/>
                  <a:gd name="connsiteY2" fmla="*/ 245268 h 954881"/>
                  <a:gd name="connsiteX3" fmla="*/ 1328738 w 2309813"/>
                  <a:gd name="connsiteY3" fmla="*/ 219075 h 954881"/>
                  <a:gd name="connsiteX4" fmla="*/ 2205038 w 2309813"/>
                  <a:gd name="connsiteY4" fmla="*/ 0 h 954881"/>
                  <a:gd name="connsiteX5" fmla="*/ 2309813 w 2309813"/>
                  <a:gd name="connsiteY5" fmla="*/ 447675 h 954881"/>
                  <a:gd name="connsiteX6" fmla="*/ 1214438 w 2309813"/>
                  <a:gd name="connsiteY6" fmla="*/ 719137 h 954881"/>
                  <a:gd name="connsiteX7" fmla="*/ 109537 w 2309813"/>
                  <a:gd name="connsiteY7" fmla="*/ 954881 h 954881"/>
                  <a:gd name="connsiteX8" fmla="*/ 0 w 2309813"/>
                  <a:gd name="connsiteY8"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9813" h="957263">
                    <a:moveTo>
                      <a:pt x="0" y="481014"/>
                    </a:moveTo>
                    <a:cubicBezTo>
                      <a:pt x="207170" y="407989"/>
                      <a:pt x="414336" y="380206"/>
                      <a:pt x="583406" y="350044"/>
                    </a:cubicBezTo>
                    <a:cubicBezTo>
                      <a:pt x="804862" y="306785"/>
                      <a:pt x="1077516" y="262732"/>
                      <a:pt x="1328738" y="221457"/>
                    </a:cubicBezTo>
                    <a:cubicBezTo>
                      <a:pt x="1637507" y="155576"/>
                      <a:pt x="1901032" y="73025"/>
                      <a:pt x="2193132" y="0"/>
                    </a:cubicBezTo>
                    <a:cubicBezTo>
                      <a:pt x="2222501" y="180976"/>
                      <a:pt x="2263775" y="373856"/>
                      <a:pt x="2309813" y="450057"/>
                    </a:cubicBezTo>
                    <a:cubicBezTo>
                      <a:pt x="1932781" y="578644"/>
                      <a:pt x="1593850" y="652464"/>
                      <a:pt x="1214438" y="721519"/>
                    </a:cubicBezTo>
                    <a:cubicBezTo>
                      <a:pt x="824706" y="771525"/>
                      <a:pt x="494505" y="826294"/>
                      <a:pt x="109537" y="957263"/>
                    </a:cubicBezTo>
                    <a:cubicBezTo>
                      <a:pt x="61912" y="883444"/>
                      <a:pt x="11906" y="704851"/>
                      <a:pt x="0" y="481014"/>
                    </a:cubicBezTo>
                    <a:close/>
                  </a:path>
                </a:pathLst>
              </a:custGeom>
              <a:gradFill flip="none" rotWithShape="1">
                <a:gsLst>
                  <a:gs pos="0">
                    <a:srgbClr val="37AA0F">
                      <a:lumMod val="70000"/>
                      <a:lumOff val="30000"/>
                    </a:srgbClr>
                  </a:gs>
                  <a:gs pos="50000">
                    <a:srgbClr val="37AA0F"/>
                  </a:gs>
                  <a:gs pos="100000">
                    <a:srgbClr val="37AA0F">
                      <a:lumMod val="70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24"/>
              <p:cNvSpPr txBox="1">
                <a:spLocks noChangeArrowheads="1"/>
              </p:cNvSpPr>
              <p:nvPr/>
            </p:nvSpPr>
            <p:spPr bwMode="auto">
              <a:xfrm rot="20935164">
                <a:off x="430464" y="2345711"/>
                <a:ext cx="98871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algn="ctr" eaLnBrk="1" hangingPunct="1">
                  <a:defRPr/>
                </a:pPr>
                <a:r>
                  <a:rPr lang="en-US" sz="2400" b="1">
                    <a:solidFill>
                      <a:schemeClr val="bg1"/>
                    </a:solidFill>
                    <a:effectLst>
                      <a:outerShdw blurRad="38100" dist="38100" dir="2700000" algn="tl">
                        <a:srgbClr val="000000">
                          <a:alpha val="43137"/>
                        </a:srgbClr>
                      </a:outerShdw>
                    </a:effectLst>
                    <a:latin typeface="Arial" charset="0"/>
                  </a:rPr>
                  <a:t>1</a:t>
                </a:r>
                <a:endParaRPr lang="en-US" sz="2400" b="1" i="1" dirty="0">
                  <a:solidFill>
                    <a:schemeClr val="bg1"/>
                  </a:solidFill>
                  <a:effectLst>
                    <a:outerShdw blurRad="38100" dist="38100" dir="2700000" algn="tl">
                      <a:srgbClr val="000000">
                        <a:alpha val="43137"/>
                      </a:srgbClr>
                    </a:outerShdw>
                  </a:effectLst>
                  <a:latin typeface="Arial" charset="0"/>
                </a:endParaRPr>
              </a:p>
            </p:txBody>
          </p:sp>
          <p:sp>
            <p:nvSpPr>
              <p:cNvPr id="9" name="Freeform 8"/>
              <p:cNvSpPr/>
              <p:nvPr/>
            </p:nvSpPr>
            <p:spPr bwMode="auto">
              <a:xfrm>
                <a:off x="528638" y="2338388"/>
                <a:ext cx="266700" cy="671512"/>
              </a:xfrm>
              <a:custGeom>
                <a:avLst/>
                <a:gdLst>
                  <a:gd name="connsiteX0" fmla="*/ 138534 w 233414"/>
                  <a:gd name="connsiteY0" fmla="*/ 107763 h 679858"/>
                  <a:gd name="connsiteX1" fmla="*/ 1374 w 233414"/>
                  <a:gd name="connsiteY1" fmla="*/ 31563 h 679858"/>
                  <a:gd name="connsiteX2" fmla="*/ 77574 w 233414"/>
                  <a:gd name="connsiteY2" fmla="*/ 564963 h 679858"/>
                  <a:gd name="connsiteX3" fmla="*/ 229974 w 233414"/>
                  <a:gd name="connsiteY3" fmla="*/ 656403 h 679858"/>
                  <a:gd name="connsiteX4" fmla="*/ 169014 w 233414"/>
                  <a:gd name="connsiteY4" fmla="*/ 244923 h 679858"/>
                  <a:gd name="connsiteX0" fmla="*/ 121287 w 232835"/>
                  <a:gd name="connsiteY0" fmla="*/ 109484 h 679198"/>
                  <a:gd name="connsiteX1" fmla="*/ 795 w 232835"/>
                  <a:gd name="connsiteY1" fmla="*/ 30903 h 679198"/>
                  <a:gd name="connsiteX2" fmla="*/ 76995 w 232835"/>
                  <a:gd name="connsiteY2" fmla="*/ 564303 h 679198"/>
                  <a:gd name="connsiteX3" fmla="*/ 229395 w 232835"/>
                  <a:gd name="connsiteY3" fmla="*/ 655743 h 679198"/>
                  <a:gd name="connsiteX4" fmla="*/ 168435 w 232835"/>
                  <a:gd name="connsiteY4" fmla="*/ 244263 h 679198"/>
                  <a:gd name="connsiteX0" fmla="*/ 121287 w 232835"/>
                  <a:gd name="connsiteY0" fmla="*/ 109484 h 679198"/>
                  <a:gd name="connsiteX1" fmla="*/ 795 w 232835"/>
                  <a:gd name="connsiteY1" fmla="*/ 30903 h 679198"/>
                  <a:gd name="connsiteX2" fmla="*/ 76995 w 232835"/>
                  <a:gd name="connsiteY2" fmla="*/ 564303 h 679198"/>
                  <a:gd name="connsiteX3" fmla="*/ 229395 w 232835"/>
                  <a:gd name="connsiteY3" fmla="*/ 655743 h 679198"/>
                  <a:gd name="connsiteX4" fmla="*/ 168435 w 232835"/>
                  <a:gd name="connsiteY4" fmla="*/ 244263 h 679198"/>
                  <a:gd name="connsiteX0" fmla="*/ 151979 w 263527"/>
                  <a:gd name="connsiteY0" fmla="*/ 79462 h 647956"/>
                  <a:gd name="connsiteX1" fmla="*/ 531 w 263527"/>
                  <a:gd name="connsiteY1" fmla="*/ 41362 h 647956"/>
                  <a:gd name="connsiteX2" fmla="*/ 107687 w 263527"/>
                  <a:gd name="connsiteY2" fmla="*/ 534281 h 647956"/>
                  <a:gd name="connsiteX3" fmla="*/ 260087 w 263527"/>
                  <a:gd name="connsiteY3" fmla="*/ 625721 h 647956"/>
                  <a:gd name="connsiteX4" fmla="*/ 199127 w 263527"/>
                  <a:gd name="connsiteY4" fmla="*/ 214241 h 647956"/>
                  <a:gd name="connsiteX0" fmla="*/ 161486 w 273034"/>
                  <a:gd name="connsiteY0" fmla="*/ 95161 h 663655"/>
                  <a:gd name="connsiteX1" fmla="*/ 10038 w 273034"/>
                  <a:gd name="connsiteY1" fmla="*/ 57061 h 663655"/>
                  <a:gd name="connsiteX2" fmla="*/ 117194 w 273034"/>
                  <a:gd name="connsiteY2" fmla="*/ 549980 h 663655"/>
                  <a:gd name="connsiteX3" fmla="*/ 269594 w 273034"/>
                  <a:gd name="connsiteY3" fmla="*/ 641420 h 663655"/>
                  <a:gd name="connsiteX4" fmla="*/ 208634 w 273034"/>
                  <a:gd name="connsiteY4" fmla="*/ 229940 h 663655"/>
                  <a:gd name="connsiteX0" fmla="*/ 152214 w 264162"/>
                  <a:gd name="connsiteY0" fmla="*/ 80505 h 653200"/>
                  <a:gd name="connsiteX1" fmla="*/ 766 w 264162"/>
                  <a:gd name="connsiteY1" fmla="*/ 42405 h 653200"/>
                  <a:gd name="connsiteX2" fmla="*/ 100778 w 264162"/>
                  <a:gd name="connsiteY2" fmla="*/ 549612 h 653200"/>
                  <a:gd name="connsiteX3" fmla="*/ 260322 w 264162"/>
                  <a:gd name="connsiteY3" fmla="*/ 626764 h 653200"/>
                  <a:gd name="connsiteX4" fmla="*/ 199362 w 264162"/>
                  <a:gd name="connsiteY4" fmla="*/ 215284 h 653200"/>
                  <a:gd name="connsiteX0" fmla="*/ 152631 w 265125"/>
                  <a:gd name="connsiteY0" fmla="*/ 80678 h 654141"/>
                  <a:gd name="connsiteX1" fmla="*/ 1183 w 265125"/>
                  <a:gd name="connsiteY1" fmla="*/ 42578 h 654141"/>
                  <a:gd name="connsiteX2" fmla="*/ 91670 w 265125"/>
                  <a:gd name="connsiteY2" fmla="*/ 552166 h 654141"/>
                  <a:gd name="connsiteX3" fmla="*/ 260739 w 265125"/>
                  <a:gd name="connsiteY3" fmla="*/ 626937 h 654141"/>
                  <a:gd name="connsiteX4" fmla="*/ 199779 w 265125"/>
                  <a:gd name="connsiteY4" fmla="*/ 215457 h 654141"/>
                  <a:gd name="connsiteX0" fmla="*/ 152520 w 265014"/>
                  <a:gd name="connsiteY0" fmla="*/ 80678 h 661846"/>
                  <a:gd name="connsiteX1" fmla="*/ 1072 w 265014"/>
                  <a:gd name="connsiteY1" fmla="*/ 42578 h 661846"/>
                  <a:gd name="connsiteX2" fmla="*/ 91559 w 265014"/>
                  <a:gd name="connsiteY2" fmla="*/ 552166 h 661846"/>
                  <a:gd name="connsiteX3" fmla="*/ 260628 w 265014"/>
                  <a:gd name="connsiteY3" fmla="*/ 626937 h 661846"/>
                  <a:gd name="connsiteX4" fmla="*/ 199668 w 265014"/>
                  <a:gd name="connsiteY4" fmla="*/ 215457 h 661846"/>
                  <a:gd name="connsiteX0" fmla="*/ 152638 w 267341"/>
                  <a:gd name="connsiteY0" fmla="*/ 80678 h 641495"/>
                  <a:gd name="connsiteX1" fmla="*/ 1190 w 267341"/>
                  <a:gd name="connsiteY1" fmla="*/ 42578 h 641495"/>
                  <a:gd name="connsiteX2" fmla="*/ 91677 w 267341"/>
                  <a:gd name="connsiteY2" fmla="*/ 552166 h 641495"/>
                  <a:gd name="connsiteX3" fmla="*/ 263127 w 267341"/>
                  <a:gd name="connsiteY3" fmla="*/ 610268 h 641495"/>
                  <a:gd name="connsiteX4" fmla="*/ 199786 w 267341"/>
                  <a:gd name="connsiteY4" fmla="*/ 215457 h 641495"/>
                  <a:gd name="connsiteX0" fmla="*/ 152526 w 267229"/>
                  <a:gd name="connsiteY0" fmla="*/ 80678 h 655222"/>
                  <a:gd name="connsiteX1" fmla="*/ 1078 w 267229"/>
                  <a:gd name="connsiteY1" fmla="*/ 42578 h 655222"/>
                  <a:gd name="connsiteX2" fmla="*/ 91565 w 267229"/>
                  <a:gd name="connsiteY2" fmla="*/ 552166 h 655222"/>
                  <a:gd name="connsiteX3" fmla="*/ 263015 w 267229"/>
                  <a:gd name="connsiteY3" fmla="*/ 610268 h 655222"/>
                  <a:gd name="connsiteX4" fmla="*/ 199674 w 267229"/>
                  <a:gd name="connsiteY4" fmla="*/ 215457 h 655222"/>
                  <a:gd name="connsiteX0" fmla="*/ 152526 w 266562"/>
                  <a:gd name="connsiteY0" fmla="*/ 80678 h 655222"/>
                  <a:gd name="connsiteX1" fmla="*/ 1078 w 266562"/>
                  <a:gd name="connsiteY1" fmla="*/ 42578 h 655222"/>
                  <a:gd name="connsiteX2" fmla="*/ 91565 w 266562"/>
                  <a:gd name="connsiteY2" fmla="*/ 552166 h 655222"/>
                  <a:gd name="connsiteX3" fmla="*/ 263015 w 266562"/>
                  <a:gd name="connsiteY3" fmla="*/ 610268 h 655222"/>
                  <a:gd name="connsiteX4" fmla="*/ 199674 w 266562"/>
                  <a:gd name="connsiteY4" fmla="*/ 215457 h 655222"/>
                  <a:gd name="connsiteX0" fmla="*/ 152526 w 266562"/>
                  <a:gd name="connsiteY0" fmla="*/ 93775 h 668319"/>
                  <a:gd name="connsiteX1" fmla="*/ 1078 w 266562"/>
                  <a:gd name="connsiteY1" fmla="*/ 55675 h 668319"/>
                  <a:gd name="connsiteX2" fmla="*/ 91565 w 266562"/>
                  <a:gd name="connsiteY2" fmla="*/ 565263 h 668319"/>
                  <a:gd name="connsiteX3" fmla="*/ 263015 w 266562"/>
                  <a:gd name="connsiteY3" fmla="*/ 623365 h 668319"/>
                  <a:gd name="connsiteX4" fmla="*/ 199674 w 266562"/>
                  <a:gd name="connsiteY4" fmla="*/ 228554 h 668319"/>
                  <a:gd name="connsiteX0" fmla="*/ 152526 w 265706"/>
                  <a:gd name="connsiteY0" fmla="*/ 93775 h 671546"/>
                  <a:gd name="connsiteX1" fmla="*/ 1078 w 265706"/>
                  <a:gd name="connsiteY1" fmla="*/ 55675 h 671546"/>
                  <a:gd name="connsiteX2" fmla="*/ 91565 w 265706"/>
                  <a:gd name="connsiteY2" fmla="*/ 565263 h 671546"/>
                  <a:gd name="connsiteX3" fmla="*/ 263015 w 265706"/>
                  <a:gd name="connsiteY3" fmla="*/ 623365 h 671546"/>
                  <a:gd name="connsiteX4" fmla="*/ 190149 w 265706"/>
                  <a:gd name="connsiteY4" fmla="*/ 180929 h 671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06" h="671546">
                    <a:moveTo>
                      <a:pt x="152526" y="93775"/>
                    </a:moveTo>
                    <a:cubicBezTo>
                      <a:pt x="112838" y="-25288"/>
                      <a:pt x="11238" y="-22906"/>
                      <a:pt x="1078" y="55675"/>
                    </a:cubicBezTo>
                    <a:cubicBezTo>
                      <a:pt x="-9082" y="134256"/>
                      <a:pt x="55052" y="425404"/>
                      <a:pt x="91565" y="565263"/>
                    </a:cubicBezTo>
                    <a:cubicBezTo>
                      <a:pt x="128078" y="705122"/>
                      <a:pt x="246584" y="687421"/>
                      <a:pt x="263015" y="623365"/>
                    </a:cubicBezTo>
                    <a:cubicBezTo>
                      <a:pt x="279446" y="559309"/>
                      <a:pt x="216342" y="245699"/>
                      <a:pt x="190149" y="180929"/>
                    </a:cubicBezTo>
                  </a:path>
                </a:pathLst>
              </a:cu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19" name="Group 18"/>
          <p:cNvGrpSpPr/>
          <p:nvPr/>
        </p:nvGrpSpPr>
        <p:grpSpPr>
          <a:xfrm>
            <a:off x="861240" y="3010344"/>
            <a:ext cx="7122045" cy="1449942"/>
            <a:chOff x="864668" y="2817258"/>
            <a:chExt cx="7122045" cy="1449942"/>
          </a:xfrm>
        </p:grpSpPr>
        <p:sp>
          <p:nvSpPr>
            <p:cNvPr id="11" name="Hình chữ nhật 1"/>
            <p:cNvSpPr/>
            <p:nvPr/>
          </p:nvSpPr>
          <p:spPr bwMode="auto">
            <a:xfrm>
              <a:off x="1057275" y="3205163"/>
              <a:ext cx="6929438" cy="1062037"/>
            </a:xfrm>
            <a:prstGeom prst="rect">
              <a:avLst/>
            </a:prstGeom>
            <a:solidFill>
              <a:schemeClr val="accent6">
                <a:lumMod val="60000"/>
                <a:lumOff val="40000"/>
              </a:schemeClr>
            </a:solidFill>
            <a:ln>
              <a:noFill/>
            </a:ln>
            <a:effectLst>
              <a:outerShdw blurRad="254000" dist="127000" dir="18600000" algn="bl" rotWithShape="0">
                <a:prstClr val="black">
                  <a:alpha val="40000"/>
                </a:prstClr>
              </a:outerShdw>
            </a:effectLst>
          </p:spPr>
          <p:txBody>
            <a:bodyPr wrap="none" anchor="ctr"/>
            <a:lstStyle/>
            <a:p>
              <a:pPr fontAlgn="auto">
                <a:spcBef>
                  <a:spcPts val="0"/>
                </a:spcBef>
                <a:spcAft>
                  <a:spcPts val="0"/>
                </a:spcAft>
                <a:defRPr/>
              </a:pPr>
              <a:endParaRPr lang="en-US" sz="2400" kern="0">
                <a:solidFill>
                  <a:srgbClr val="4D4D4D"/>
                </a:solidFill>
                <a:latin typeface="Arial" pitchFamily="34" charset="0"/>
                <a:cs typeface="Arial" charset="0"/>
              </a:endParaRPr>
            </a:p>
          </p:txBody>
        </p:sp>
        <p:sp>
          <p:nvSpPr>
            <p:cNvPr id="12" name="Hình chữ nhật 41"/>
            <p:cNvSpPr/>
            <p:nvPr/>
          </p:nvSpPr>
          <p:spPr bwMode="auto">
            <a:xfrm>
              <a:off x="1357314" y="3345618"/>
              <a:ext cx="6386512" cy="778708"/>
            </a:xfrm>
            <a:prstGeom prst="rect">
              <a:avLst/>
            </a:prstGeom>
            <a:solidFill>
              <a:schemeClr val="accent6">
                <a:lumMod val="60000"/>
                <a:lumOff val="40000"/>
              </a:schemeClr>
            </a:solidFill>
            <a:ln w="25400">
              <a:solidFill>
                <a:schemeClr val="accent6">
                  <a:lumMod val="50000"/>
                </a:schemeClr>
              </a:solidFill>
              <a:prstDash val="dash"/>
            </a:ln>
            <a:effectLst/>
          </p:spPr>
          <p:txBody>
            <a:bodyPr wrap="none" anchor="ctr"/>
            <a:lstStyle/>
            <a:p>
              <a:pPr fontAlgn="auto">
                <a:spcBef>
                  <a:spcPts val="0"/>
                </a:spcBef>
                <a:spcAft>
                  <a:spcPts val="0"/>
                </a:spcAft>
                <a:defRPr/>
              </a:pPr>
              <a:r>
                <a:rPr lang="en-US" sz="2800" kern="0">
                  <a:solidFill>
                    <a:schemeClr val="accent6">
                      <a:lumMod val="50000"/>
                    </a:schemeClr>
                  </a:solidFill>
                  <a:latin typeface="Arial" pitchFamily="34" charset="0"/>
                  <a:cs typeface="Arial" charset="0"/>
                </a:rPr>
                <a:t>Có thể sử dụng để tạo ra điện và nhiệt.</a:t>
              </a:r>
            </a:p>
          </p:txBody>
        </p:sp>
        <p:grpSp>
          <p:nvGrpSpPr>
            <p:cNvPr id="14" name="Group 13"/>
            <p:cNvGrpSpPr/>
            <p:nvPr/>
          </p:nvGrpSpPr>
          <p:grpSpPr>
            <a:xfrm>
              <a:off x="864668" y="2817258"/>
              <a:ext cx="1055643" cy="957262"/>
              <a:chOff x="363538" y="2116193"/>
              <a:chExt cx="1055643" cy="957262"/>
            </a:xfrm>
          </p:grpSpPr>
          <p:sp>
            <p:nvSpPr>
              <p:cNvPr id="15" name="Freeform 14"/>
              <p:cNvSpPr/>
              <p:nvPr/>
            </p:nvSpPr>
            <p:spPr bwMode="auto">
              <a:xfrm>
                <a:off x="363538" y="2116193"/>
                <a:ext cx="993775" cy="957262"/>
              </a:xfrm>
              <a:custGeom>
                <a:avLst/>
                <a:gdLst>
                  <a:gd name="connsiteX0" fmla="*/ 0 w 2309813"/>
                  <a:gd name="connsiteY0" fmla="*/ 485775 h 942975"/>
                  <a:gd name="connsiteX1" fmla="*/ 585788 w 2309813"/>
                  <a:gd name="connsiteY1" fmla="*/ 352425 h 942975"/>
                  <a:gd name="connsiteX2" fmla="*/ 1333500 w 2309813"/>
                  <a:gd name="connsiteY2" fmla="*/ 228600 h 942975"/>
                  <a:gd name="connsiteX3" fmla="*/ 2205038 w 2309813"/>
                  <a:gd name="connsiteY3" fmla="*/ 0 h 942975"/>
                  <a:gd name="connsiteX4" fmla="*/ 2309813 w 2309813"/>
                  <a:gd name="connsiteY4" fmla="*/ 447675 h 942975"/>
                  <a:gd name="connsiteX5" fmla="*/ 1214438 w 2309813"/>
                  <a:gd name="connsiteY5" fmla="*/ 719137 h 942975"/>
                  <a:gd name="connsiteX6" fmla="*/ 114300 w 2309813"/>
                  <a:gd name="connsiteY6" fmla="*/ 942975 h 942975"/>
                  <a:gd name="connsiteX7" fmla="*/ 0 w 2309813"/>
                  <a:gd name="connsiteY7" fmla="*/ 485775 h 942975"/>
                  <a:gd name="connsiteX0" fmla="*/ 0 w 2309813"/>
                  <a:gd name="connsiteY0" fmla="*/ 478632 h 942975"/>
                  <a:gd name="connsiteX1" fmla="*/ 585788 w 2309813"/>
                  <a:gd name="connsiteY1" fmla="*/ 352425 h 942975"/>
                  <a:gd name="connsiteX2" fmla="*/ 1333500 w 2309813"/>
                  <a:gd name="connsiteY2" fmla="*/ 228600 h 942975"/>
                  <a:gd name="connsiteX3" fmla="*/ 2205038 w 2309813"/>
                  <a:gd name="connsiteY3" fmla="*/ 0 h 942975"/>
                  <a:gd name="connsiteX4" fmla="*/ 2309813 w 2309813"/>
                  <a:gd name="connsiteY4" fmla="*/ 447675 h 942975"/>
                  <a:gd name="connsiteX5" fmla="*/ 1214438 w 2309813"/>
                  <a:gd name="connsiteY5" fmla="*/ 719137 h 942975"/>
                  <a:gd name="connsiteX6" fmla="*/ 114300 w 2309813"/>
                  <a:gd name="connsiteY6" fmla="*/ 942975 h 942975"/>
                  <a:gd name="connsiteX7" fmla="*/ 0 w 2309813"/>
                  <a:gd name="connsiteY7" fmla="*/ 478632 h 942975"/>
                  <a:gd name="connsiteX0" fmla="*/ 0 w 2309813"/>
                  <a:gd name="connsiteY0" fmla="*/ 478632 h 942975"/>
                  <a:gd name="connsiteX1" fmla="*/ 585788 w 2309813"/>
                  <a:gd name="connsiteY1" fmla="*/ 352425 h 942975"/>
                  <a:gd name="connsiteX2" fmla="*/ 1333500 w 2309813"/>
                  <a:gd name="connsiteY2" fmla="*/ 228600 h 942975"/>
                  <a:gd name="connsiteX3" fmla="*/ 2205038 w 2309813"/>
                  <a:gd name="connsiteY3" fmla="*/ 0 h 942975"/>
                  <a:gd name="connsiteX4" fmla="*/ 2309813 w 2309813"/>
                  <a:gd name="connsiteY4" fmla="*/ 447675 h 942975"/>
                  <a:gd name="connsiteX5" fmla="*/ 1214438 w 2309813"/>
                  <a:gd name="connsiteY5" fmla="*/ 719137 h 942975"/>
                  <a:gd name="connsiteX6" fmla="*/ 114300 w 2309813"/>
                  <a:gd name="connsiteY6" fmla="*/ 942975 h 942975"/>
                  <a:gd name="connsiteX7" fmla="*/ 0 w 2309813"/>
                  <a:gd name="connsiteY7" fmla="*/ 478632 h 942975"/>
                  <a:gd name="connsiteX0" fmla="*/ 0 w 2309813"/>
                  <a:gd name="connsiteY0" fmla="*/ 478632 h 954881"/>
                  <a:gd name="connsiteX1" fmla="*/ 585788 w 2309813"/>
                  <a:gd name="connsiteY1" fmla="*/ 352425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5788 w 2309813"/>
                  <a:gd name="connsiteY1" fmla="*/ 352425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5788 w 2309813"/>
                  <a:gd name="connsiteY1" fmla="*/ 352425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90550 w 2309813"/>
                  <a:gd name="connsiteY1" fmla="*/ 345281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90550 w 2309813"/>
                  <a:gd name="connsiteY1" fmla="*/ 345281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90550 w 2309813"/>
                  <a:gd name="connsiteY1" fmla="*/ 345281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107281 w 2309813"/>
                  <a:gd name="connsiteY2" fmla="*/ 245268 h 954881"/>
                  <a:gd name="connsiteX3" fmla="*/ 1328738 w 2309813"/>
                  <a:gd name="connsiteY3" fmla="*/ 219075 h 954881"/>
                  <a:gd name="connsiteX4" fmla="*/ 2205038 w 2309813"/>
                  <a:gd name="connsiteY4" fmla="*/ 0 h 954881"/>
                  <a:gd name="connsiteX5" fmla="*/ 2309813 w 2309813"/>
                  <a:gd name="connsiteY5" fmla="*/ 447675 h 954881"/>
                  <a:gd name="connsiteX6" fmla="*/ 1214438 w 2309813"/>
                  <a:gd name="connsiteY6" fmla="*/ 719137 h 954881"/>
                  <a:gd name="connsiteX7" fmla="*/ 109537 w 2309813"/>
                  <a:gd name="connsiteY7" fmla="*/ 954881 h 954881"/>
                  <a:gd name="connsiteX8" fmla="*/ 0 w 2309813"/>
                  <a:gd name="connsiteY8"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9813" h="957263">
                    <a:moveTo>
                      <a:pt x="0" y="481014"/>
                    </a:moveTo>
                    <a:cubicBezTo>
                      <a:pt x="207170" y="407989"/>
                      <a:pt x="414336" y="380206"/>
                      <a:pt x="583406" y="350044"/>
                    </a:cubicBezTo>
                    <a:cubicBezTo>
                      <a:pt x="804862" y="306785"/>
                      <a:pt x="1077516" y="262732"/>
                      <a:pt x="1328738" y="221457"/>
                    </a:cubicBezTo>
                    <a:cubicBezTo>
                      <a:pt x="1637507" y="155576"/>
                      <a:pt x="1901032" y="73025"/>
                      <a:pt x="2193132" y="0"/>
                    </a:cubicBezTo>
                    <a:cubicBezTo>
                      <a:pt x="2222501" y="180976"/>
                      <a:pt x="2263775" y="373856"/>
                      <a:pt x="2309813" y="450057"/>
                    </a:cubicBezTo>
                    <a:cubicBezTo>
                      <a:pt x="1932781" y="578644"/>
                      <a:pt x="1593850" y="652464"/>
                      <a:pt x="1214438" y="721519"/>
                    </a:cubicBezTo>
                    <a:cubicBezTo>
                      <a:pt x="824706" y="771525"/>
                      <a:pt x="494505" y="826294"/>
                      <a:pt x="109537" y="957263"/>
                    </a:cubicBezTo>
                    <a:cubicBezTo>
                      <a:pt x="61912" y="883444"/>
                      <a:pt x="11906" y="704851"/>
                      <a:pt x="0" y="481014"/>
                    </a:cubicBezTo>
                    <a:close/>
                  </a:path>
                </a:pathLst>
              </a:custGeom>
              <a:gradFill flip="none" rotWithShape="1">
                <a:gsLst>
                  <a:gs pos="0">
                    <a:srgbClr val="37AA0F">
                      <a:lumMod val="70000"/>
                      <a:lumOff val="30000"/>
                    </a:srgbClr>
                  </a:gs>
                  <a:gs pos="50000">
                    <a:srgbClr val="37AA0F"/>
                  </a:gs>
                  <a:gs pos="100000">
                    <a:srgbClr val="37AA0F">
                      <a:lumMod val="70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TextBox 24"/>
              <p:cNvSpPr txBox="1">
                <a:spLocks noChangeArrowheads="1"/>
              </p:cNvSpPr>
              <p:nvPr/>
            </p:nvSpPr>
            <p:spPr bwMode="auto">
              <a:xfrm rot="20935164">
                <a:off x="430464" y="2345711"/>
                <a:ext cx="98871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algn="ctr" eaLnBrk="1" hangingPunct="1">
                  <a:defRPr/>
                </a:pPr>
                <a:r>
                  <a:rPr lang="en-US" sz="2400" b="1">
                    <a:solidFill>
                      <a:schemeClr val="bg1"/>
                    </a:solidFill>
                    <a:effectLst>
                      <a:outerShdw blurRad="38100" dist="38100" dir="2700000" algn="tl">
                        <a:srgbClr val="000000">
                          <a:alpha val="43137"/>
                        </a:srgbClr>
                      </a:outerShdw>
                    </a:effectLst>
                    <a:latin typeface="Arial" charset="0"/>
                  </a:rPr>
                  <a:t>2</a:t>
                </a:r>
                <a:endParaRPr lang="en-US" sz="2400" b="1" i="1" dirty="0">
                  <a:solidFill>
                    <a:schemeClr val="bg1"/>
                  </a:solidFill>
                  <a:effectLst>
                    <a:outerShdw blurRad="38100" dist="38100" dir="2700000" algn="tl">
                      <a:srgbClr val="000000">
                        <a:alpha val="43137"/>
                      </a:srgbClr>
                    </a:outerShdw>
                  </a:effectLst>
                  <a:latin typeface="Arial" charset="0"/>
                </a:endParaRPr>
              </a:p>
            </p:txBody>
          </p:sp>
          <p:sp>
            <p:nvSpPr>
              <p:cNvPr id="17" name="Freeform 16"/>
              <p:cNvSpPr/>
              <p:nvPr/>
            </p:nvSpPr>
            <p:spPr bwMode="auto">
              <a:xfrm>
                <a:off x="528638" y="2338388"/>
                <a:ext cx="266700" cy="671512"/>
              </a:xfrm>
              <a:custGeom>
                <a:avLst/>
                <a:gdLst>
                  <a:gd name="connsiteX0" fmla="*/ 138534 w 233414"/>
                  <a:gd name="connsiteY0" fmla="*/ 107763 h 679858"/>
                  <a:gd name="connsiteX1" fmla="*/ 1374 w 233414"/>
                  <a:gd name="connsiteY1" fmla="*/ 31563 h 679858"/>
                  <a:gd name="connsiteX2" fmla="*/ 77574 w 233414"/>
                  <a:gd name="connsiteY2" fmla="*/ 564963 h 679858"/>
                  <a:gd name="connsiteX3" fmla="*/ 229974 w 233414"/>
                  <a:gd name="connsiteY3" fmla="*/ 656403 h 679858"/>
                  <a:gd name="connsiteX4" fmla="*/ 169014 w 233414"/>
                  <a:gd name="connsiteY4" fmla="*/ 244923 h 679858"/>
                  <a:gd name="connsiteX0" fmla="*/ 121287 w 232835"/>
                  <a:gd name="connsiteY0" fmla="*/ 109484 h 679198"/>
                  <a:gd name="connsiteX1" fmla="*/ 795 w 232835"/>
                  <a:gd name="connsiteY1" fmla="*/ 30903 h 679198"/>
                  <a:gd name="connsiteX2" fmla="*/ 76995 w 232835"/>
                  <a:gd name="connsiteY2" fmla="*/ 564303 h 679198"/>
                  <a:gd name="connsiteX3" fmla="*/ 229395 w 232835"/>
                  <a:gd name="connsiteY3" fmla="*/ 655743 h 679198"/>
                  <a:gd name="connsiteX4" fmla="*/ 168435 w 232835"/>
                  <a:gd name="connsiteY4" fmla="*/ 244263 h 679198"/>
                  <a:gd name="connsiteX0" fmla="*/ 121287 w 232835"/>
                  <a:gd name="connsiteY0" fmla="*/ 109484 h 679198"/>
                  <a:gd name="connsiteX1" fmla="*/ 795 w 232835"/>
                  <a:gd name="connsiteY1" fmla="*/ 30903 h 679198"/>
                  <a:gd name="connsiteX2" fmla="*/ 76995 w 232835"/>
                  <a:gd name="connsiteY2" fmla="*/ 564303 h 679198"/>
                  <a:gd name="connsiteX3" fmla="*/ 229395 w 232835"/>
                  <a:gd name="connsiteY3" fmla="*/ 655743 h 679198"/>
                  <a:gd name="connsiteX4" fmla="*/ 168435 w 232835"/>
                  <a:gd name="connsiteY4" fmla="*/ 244263 h 679198"/>
                  <a:gd name="connsiteX0" fmla="*/ 151979 w 263527"/>
                  <a:gd name="connsiteY0" fmla="*/ 79462 h 647956"/>
                  <a:gd name="connsiteX1" fmla="*/ 531 w 263527"/>
                  <a:gd name="connsiteY1" fmla="*/ 41362 h 647956"/>
                  <a:gd name="connsiteX2" fmla="*/ 107687 w 263527"/>
                  <a:gd name="connsiteY2" fmla="*/ 534281 h 647956"/>
                  <a:gd name="connsiteX3" fmla="*/ 260087 w 263527"/>
                  <a:gd name="connsiteY3" fmla="*/ 625721 h 647956"/>
                  <a:gd name="connsiteX4" fmla="*/ 199127 w 263527"/>
                  <a:gd name="connsiteY4" fmla="*/ 214241 h 647956"/>
                  <a:gd name="connsiteX0" fmla="*/ 161486 w 273034"/>
                  <a:gd name="connsiteY0" fmla="*/ 95161 h 663655"/>
                  <a:gd name="connsiteX1" fmla="*/ 10038 w 273034"/>
                  <a:gd name="connsiteY1" fmla="*/ 57061 h 663655"/>
                  <a:gd name="connsiteX2" fmla="*/ 117194 w 273034"/>
                  <a:gd name="connsiteY2" fmla="*/ 549980 h 663655"/>
                  <a:gd name="connsiteX3" fmla="*/ 269594 w 273034"/>
                  <a:gd name="connsiteY3" fmla="*/ 641420 h 663655"/>
                  <a:gd name="connsiteX4" fmla="*/ 208634 w 273034"/>
                  <a:gd name="connsiteY4" fmla="*/ 229940 h 663655"/>
                  <a:gd name="connsiteX0" fmla="*/ 152214 w 264162"/>
                  <a:gd name="connsiteY0" fmla="*/ 80505 h 653200"/>
                  <a:gd name="connsiteX1" fmla="*/ 766 w 264162"/>
                  <a:gd name="connsiteY1" fmla="*/ 42405 h 653200"/>
                  <a:gd name="connsiteX2" fmla="*/ 100778 w 264162"/>
                  <a:gd name="connsiteY2" fmla="*/ 549612 h 653200"/>
                  <a:gd name="connsiteX3" fmla="*/ 260322 w 264162"/>
                  <a:gd name="connsiteY3" fmla="*/ 626764 h 653200"/>
                  <a:gd name="connsiteX4" fmla="*/ 199362 w 264162"/>
                  <a:gd name="connsiteY4" fmla="*/ 215284 h 653200"/>
                  <a:gd name="connsiteX0" fmla="*/ 152631 w 265125"/>
                  <a:gd name="connsiteY0" fmla="*/ 80678 h 654141"/>
                  <a:gd name="connsiteX1" fmla="*/ 1183 w 265125"/>
                  <a:gd name="connsiteY1" fmla="*/ 42578 h 654141"/>
                  <a:gd name="connsiteX2" fmla="*/ 91670 w 265125"/>
                  <a:gd name="connsiteY2" fmla="*/ 552166 h 654141"/>
                  <a:gd name="connsiteX3" fmla="*/ 260739 w 265125"/>
                  <a:gd name="connsiteY3" fmla="*/ 626937 h 654141"/>
                  <a:gd name="connsiteX4" fmla="*/ 199779 w 265125"/>
                  <a:gd name="connsiteY4" fmla="*/ 215457 h 654141"/>
                  <a:gd name="connsiteX0" fmla="*/ 152520 w 265014"/>
                  <a:gd name="connsiteY0" fmla="*/ 80678 h 661846"/>
                  <a:gd name="connsiteX1" fmla="*/ 1072 w 265014"/>
                  <a:gd name="connsiteY1" fmla="*/ 42578 h 661846"/>
                  <a:gd name="connsiteX2" fmla="*/ 91559 w 265014"/>
                  <a:gd name="connsiteY2" fmla="*/ 552166 h 661846"/>
                  <a:gd name="connsiteX3" fmla="*/ 260628 w 265014"/>
                  <a:gd name="connsiteY3" fmla="*/ 626937 h 661846"/>
                  <a:gd name="connsiteX4" fmla="*/ 199668 w 265014"/>
                  <a:gd name="connsiteY4" fmla="*/ 215457 h 661846"/>
                  <a:gd name="connsiteX0" fmla="*/ 152638 w 267341"/>
                  <a:gd name="connsiteY0" fmla="*/ 80678 h 641495"/>
                  <a:gd name="connsiteX1" fmla="*/ 1190 w 267341"/>
                  <a:gd name="connsiteY1" fmla="*/ 42578 h 641495"/>
                  <a:gd name="connsiteX2" fmla="*/ 91677 w 267341"/>
                  <a:gd name="connsiteY2" fmla="*/ 552166 h 641495"/>
                  <a:gd name="connsiteX3" fmla="*/ 263127 w 267341"/>
                  <a:gd name="connsiteY3" fmla="*/ 610268 h 641495"/>
                  <a:gd name="connsiteX4" fmla="*/ 199786 w 267341"/>
                  <a:gd name="connsiteY4" fmla="*/ 215457 h 641495"/>
                  <a:gd name="connsiteX0" fmla="*/ 152526 w 267229"/>
                  <a:gd name="connsiteY0" fmla="*/ 80678 h 655222"/>
                  <a:gd name="connsiteX1" fmla="*/ 1078 w 267229"/>
                  <a:gd name="connsiteY1" fmla="*/ 42578 h 655222"/>
                  <a:gd name="connsiteX2" fmla="*/ 91565 w 267229"/>
                  <a:gd name="connsiteY2" fmla="*/ 552166 h 655222"/>
                  <a:gd name="connsiteX3" fmla="*/ 263015 w 267229"/>
                  <a:gd name="connsiteY3" fmla="*/ 610268 h 655222"/>
                  <a:gd name="connsiteX4" fmla="*/ 199674 w 267229"/>
                  <a:gd name="connsiteY4" fmla="*/ 215457 h 655222"/>
                  <a:gd name="connsiteX0" fmla="*/ 152526 w 266562"/>
                  <a:gd name="connsiteY0" fmla="*/ 80678 h 655222"/>
                  <a:gd name="connsiteX1" fmla="*/ 1078 w 266562"/>
                  <a:gd name="connsiteY1" fmla="*/ 42578 h 655222"/>
                  <a:gd name="connsiteX2" fmla="*/ 91565 w 266562"/>
                  <a:gd name="connsiteY2" fmla="*/ 552166 h 655222"/>
                  <a:gd name="connsiteX3" fmla="*/ 263015 w 266562"/>
                  <a:gd name="connsiteY3" fmla="*/ 610268 h 655222"/>
                  <a:gd name="connsiteX4" fmla="*/ 199674 w 266562"/>
                  <a:gd name="connsiteY4" fmla="*/ 215457 h 655222"/>
                  <a:gd name="connsiteX0" fmla="*/ 152526 w 266562"/>
                  <a:gd name="connsiteY0" fmla="*/ 93775 h 668319"/>
                  <a:gd name="connsiteX1" fmla="*/ 1078 w 266562"/>
                  <a:gd name="connsiteY1" fmla="*/ 55675 h 668319"/>
                  <a:gd name="connsiteX2" fmla="*/ 91565 w 266562"/>
                  <a:gd name="connsiteY2" fmla="*/ 565263 h 668319"/>
                  <a:gd name="connsiteX3" fmla="*/ 263015 w 266562"/>
                  <a:gd name="connsiteY3" fmla="*/ 623365 h 668319"/>
                  <a:gd name="connsiteX4" fmla="*/ 199674 w 266562"/>
                  <a:gd name="connsiteY4" fmla="*/ 228554 h 668319"/>
                  <a:gd name="connsiteX0" fmla="*/ 152526 w 265706"/>
                  <a:gd name="connsiteY0" fmla="*/ 93775 h 671546"/>
                  <a:gd name="connsiteX1" fmla="*/ 1078 w 265706"/>
                  <a:gd name="connsiteY1" fmla="*/ 55675 h 671546"/>
                  <a:gd name="connsiteX2" fmla="*/ 91565 w 265706"/>
                  <a:gd name="connsiteY2" fmla="*/ 565263 h 671546"/>
                  <a:gd name="connsiteX3" fmla="*/ 263015 w 265706"/>
                  <a:gd name="connsiteY3" fmla="*/ 623365 h 671546"/>
                  <a:gd name="connsiteX4" fmla="*/ 190149 w 265706"/>
                  <a:gd name="connsiteY4" fmla="*/ 180929 h 671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06" h="671546">
                    <a:moveTo>
                      <a:pt x="152526" y="93775"/>
                    </a:moveTo>
                    <a:cubicBezTo>
                      <a:pt x="112838" y="-25288"/>
                      <a:pt x="11238" y="-22906"/>
                      <a:pt x="1078" y="55675"/>
                    </a:cubicBezTo>
                    <a:cubicBezTo>
                      <a:pt x="-9082" y="134256"/>
                      <a:pt x="55052" y="425404"/>
                      <a:pt x="91565" y="565263"/>
                    </a:cubicBezTo>
                    <a:cubicBezTo>
                      <a:pt x="128078" y="705122"/>
                      <a:pt x="246584" y="687421"/>
                      <a:pt x="263015" y="623365"/>
                    </a:cubicBezTo>
                    <a:cubicBezTo>
                      <a:pt x="279446" y="559309"/>
                      <a:pt x="216342" y="245699"/>
                      <a:pt x="190149" y="180929"/>
                    </a:cubicBezTo>
                  </a:path>
                </a:pathLst>
              </a:cu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grpSp>
        <p:nvGrpSpPr>
          <p:cNvPr id="20" name="Group 19"/>
          <p:cNvGrpSpPr/>
          <p:nvPr/>
        </p:nvGrpSpPr>
        <p:grpSpPr>
          <a:xfrm>
            <a:off x="829491" y="4743466"/>
            <a:ext cx="11029134" cy="1497843"/>
            <a:chOff x="829491" y="1229322"/>
            <a:chExt cx="11029134" cy="1497843"/>
          </a:xfrm>
        </p:grpSpPr>
        <p:grpSp>
          <p:nvGrpSpPr>
            <p:cNvPr id="21" name="Group 20"/>
            <p:cNvGrpSpPr/>
            <p:nvPr/>
          </p:nvGrpSpPr>
          <p:grpSpPr>
            <a:xfrm>
              <a:off x="1057275" y="1665128"/>
              <a:ext cx="10801350" cy="1062037"/>
              <a:chOff x="1057275" y="1195388"/>
              <a:chExt cx="10801350" cy="1062037"/>
            </a:xfrm>
          </p:grpSpPr>
          <p:sp>
            <p:nvSpPr>
              <p:cNvPr id="26" name="Hình chữ nhật 1"/>
              <p:cNvSpPr/>
              <p:nvPr/>
            </p:nvSpPr>
            <p:spPr bwMode="auto">
              <a:xfrm>
                <a:off x="1057275" y="1195388"/>
                <a:ext cx="10801350" cy="1062037"/>
              </a:xfrm>
              <a:prstGeom prst="rect">
                <a:avLst/>
              </a:prstGeom>
              <a:solidFill>
                <a:schemeClr val="accent6">
                  <a:lumMod val="60000"/>
                  <a:lumOff val="40000"/>
                </a:schemeClr>
              </a:solidFill>
              <a:ln>
                <a:noFill/>
              </a:ln>
              <a:effectLst>
                <a:outerShdw blurRad="254000" dist="127000" dir="18600000" algn="bl" rotWithShape="0">
                  <a:prstClr val="black">
                    <a:alpha val="40000"/>
                  </a:prstClr>
                </a:outerShdw>
              </a:effectLst>
            </p:spPr>
            <p:txBody>
              <a:bodyPr wrap="none" anchor="ctr"/>
              <a:lstStyle/>
              <a:p>
                <a:pPr fontAlgn="auto">
                  <a:spcBef>
                    <a:spcPts val="0"/>
                  </a:spcBef>
                  <a:spcAft>
                    <a:spcPts val="0"/>
                  </a:spcAft>
                  <a:defRPr/>
                </a:pPr>
                <a:endParaRPr lang="en-US" sz="2400" kern="0">
                  <a:solidFill>
                    <a:srgbClr val="4D4D4D"/>
                  </a:solidFill>
                  <a:latin typeface="Arial" pitchFamily="34" charset="0"/>
                  <a:cs typeface="Arial" charset="0"/>
                </a:endParaRPr>
              </a:p>
            </p:txBody>
          </p:sp>
          <p:sp>
            <p:nvSpPr>
              <p:cNvPr id="27" name="Hình chữ nhật 41"/>
              <p:cNvSpPr/>
              <p:nvPr/>
            </p:nvSpPr>
            <p:spPr bwMode="auto">
              <a:xfrm>
                <a:off x="1357314" y="1335843"/>
                <a:ext cx="10244136" cy="778708"/>
              </a:xfrm>
              <a:prstGeom prst="rect">
                <a:avLst/>
              </a:prstGeom>
              <a:solidFill>
                <a:schemeClr val="accent6">
                  <a:lumMod val="60000"/>
                  <a:lumOff val="40000"/>
                </a:schemeClr>
              </a:solidFill>
              <a:ln w="25400">
                <a:solidFill>
                  <a:schemeClr val="accent6">
                    <a:lumMod val="50000"/>
                  </a:schemeClr>
                </a:solidFill>
                <a:prstDash val="dash"/>
              </a:ln>
              <a:effectLst/>
            </p:spPr>
            <p:txBody>
              <a:bodyPr wrap="none" anchor="ctr"/>
              <a:lstStyle/>
              <a:p>
                <a:pPr fontAlgn="auto">
                  <a:spcBef>
                    <a:spcPts val="0"/>
                  </a:spcBef>
                  <a:spcAft>
                    <a:spcPts val="0"/>
                  </a:spcAft>
                  <a:defRPr/>
                </a:pPr>
                <a:r>
                  <a:rPr lang="en-US" sz="2800" kern="0">
                    <a:solidFill>
                      <a:schemeClr val="accent6">
                        <a:lumMod val="50000"/>
                      </a:schemeClr>
                    </a:solidFill>
                    <a:latin typeface="Arial" pitchFamily="34" charset="0"/>
                    <a:cs typeface="Arial" charset="0"/>
                  </a:rPr>
                  <a:t>Ít tác động tiêu cực đến môi trường so với nhiên liệu hóa thạch.</a:t>
                </a:r>
              </a:p>
            </p:txBody>
          </p:sp>
        </p:grpSp>
        <p:grpSp>
          <p:nvGrpSpPr>
            <p:cNvPr id="22" name="Group 21"/>
            <p:cNvGrpSpPr/>
            <p:nvPr/>
          </p:nvGrpSpPr>
          <p:grpSpPr>
            <a:xfrm>
              <a:off x="829491" y="1229322"/>
              <a:ext cx="1055643" cy="957262"/>
              <a:chOff x="363538" y="2116193"/>
              <a:chExt cx="1055643" cy="957262"/>
            </a:xfrm>
          </p:grpSpPr>
          <p:sp>
            <p:nvSpPr>
              <p:cNvPr id="23" name="Freeform 22"/>
              <p:cNvSpPr/>
              <p:nvPr/>
            </p:nvSpPr>
            <p:spPr bwMode="auto">
              <a:xfrm>
                <a:off x="363538" y="2116193"/>
                <a:ext cx="993775" cy="957262"/>
              </a:xfrm>
              <a:custGeom>
                <a:avLst/>
                <a:gdLst>
                  <a:gd name="connsiteX0" fmla="*/ 0 w 2309813"/>
                  <a:gd name="connsiteY0" fmla="*/ 485775 h 942975"/>
                  <a:gd name="connsiteX1" fmla="*/ 585788 w 2309813"/>
                  <a:gd name="connsiteY1" fmla="*/ 352425 h 942975"/>
                  <a:gd name="connsiteX2" fmla="*/ 1333500 w 2309813"/>
                  <a:gd name="connsiteY2" fmla="*/ 228600 h 942975"/>
                  <a:gd name="connsiteX3" fmla="*/ 2205038 w 2309813"/>
                  <a:gd name="connsiteY3" fmla="*/ 0 h 942975"/>
                  <a:gd name="connsiteX4" fmla="*/ 2309813 w 2309813"/>
                  <a:gd name="connsiteY4" fmla="*/ 447675 h 942975"/>
                  <a:gd name="connsiteX5" fmla="*/ 1214438 w 2309813"/>
                  <a:gd name="connsiteY5" fmla="*/ 719137 h 942975"/>
                  <a:gd name="connsiteX6" fmla="*/ 114300 w 2309813"/>
                  <a:gd name="connsiteY6" fmla="*/ 942975 h 942975"/>
                  <a:gd name="connsiteX7" fmla="*/ 0 w 2309813"/>
                  <a:gd name="connsiteY7" fmla="*/ 485775 h 942975"/>
                  <a:gd name="connsiteX0" fmla="*/ 0 w 2309813"/>
                  <a:gd name="connsiteY0" fmla="*/ 478632 h 942975"/>
                  <a:gd name="connsiteX1" fmla="*/ 585788 w 2309813"/>
                  <a:gd name="connsiteY1" fmla="*/ 352425 h 942975"/>
                  <a:gd name="connsiteX2" fmla="*/ 1333500 w 2309813"/>
                  <a:gd name="connsiteY2" fmla="*/ 228600 h 942975"/>
                  <a:gd name="connsiteX3" fmla="*/ 2205038 w 2309813"/>
                  <a:gd name="connsiteY3" fmla="*/ 0 h 942975"/>
                  <a:gd name="connsiteX4" fmla="*/ 2309813 w 2309813"/>
                  <a:gd name="connsiteY4" fmla="*/ 447675 h 942975"/>
                  <a:gd name="connsiteX5" fmla="*/ 1214438 w 2309813"/>
                  <a:gd name="connsiteY5" fmla="*/ 719137 h 942975"/>
                  <a:gd name="connsiteX6" fmla="*/ 114300 w 2309813"/>
                  <a:gd name="connsiteY6" fmla="*/ 942975 h 942975"/>
                  <a:gd name="connsiteX7" fmla="*/ 0 w 2309813"/>
                  <a:gd name="connsiteY7" fmla="*/ 478632 h 942975"/>
                  <a:gd name="connsiteX0" fmla="*/ 0 w 2309813"/>
                  <a:gd name="connsiteY0" fmla="*/ 478632 h 942975"/>
                  <a:gd name="connsiteX1" fmla="*/ 585788 w 2309813"/>
                  <a:gd name="connsiteY1" fmla="*/ 352425 h 942975"/>
                  <a:gd name="connsiteX2" fmla="*/ 1333500 w 2309813"/>
                  <a:gd name="connsiteY2" fmla="*/ 228600 h 942975"/>
                  <a:gd name="connsiteX3" fmla="*/ 2205038 w 2309813"/>
                  <a:gd name="connsiteY3" fmla="*/ 0 h 942975"/>
                  <a:gd name="connsiteX4" fmla="*/ 2309813 w 2309813"/>
                  <a:gd name="connsiteY4" fmla="*/ 447675 h 942975"/>
                  <a:gd name="connsiteX5" fmla="*/ 1214438 w 2309813"/>
                  <a:gd name="connsiteY5" fmla="*/ 719137 h 942975"/>
                  <a:gd name="connsiteX6" fmla="*/ 114300 w 2309813"/>
                  <a:gd name="connsiteY6" fmla="*/ 942975 h 942975"/>
                  <a:gd name="connsiteX7" fmla="*/ 0 w 2309813"/>
                  <a:gd name="connsiteY7" fmla="*/ 478632 h 942975"/>
                  <a:gd name="connsiteX0" fmla="*/ 0 w 2309813"/>
                  <a:gd name="connsiteY0" fmla="*/ 478632 h 954881"/>
                  <a:gd name="connsiteX1" fmla="*/ 585788 w 2309813"/>
                  <a:gd name="connsiteY1" fmla="*/ 352425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5788 w 2309813"/>
                  <a:gd name="connsiteY1" fmla="*/ 352425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5788 w 2309813"/>
                  <a:gd name="connsiteY1" fmla="*/ 352425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90550 w 2309813"/>
                  <a:gd name="connsiteY1" fmla="*/ 345281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90550 w 2309813"/>
                  <a:gd name="connsiteY1" fmla="*/ 345281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90550 w 2309813"/>
                  <a:gd name="connsiteY1" fmla="*/ 345281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33500 w 2309813"/>
                  <a:gd name="connsiteY2" fmla="*/ 228600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107281 w 2309813"/>
                  <a:gd name="connsiteY2" fmla="*/ 245268 h 954881"/>
                  <a:gd name="connsiteX3" fmla="*/ 1328738 w 2309813"/>
                  <a:gd name="connsiteY3" fmla="*/ 219075 h 954881"/>
                  <a:gd name="connsiteX4" fmla="*/ 2205038 w 2309813"/>
                  <a:gd name="connsiteY4" fmla="*/ 0 h 954881"/>
                  <a:gd name="connsiteX5" fmla="*/ 2309813 w 2309813"/>
                  <a:gd name="connsiteY5" fmla="*/ 447675 h 954881"/>
                  <a:gd name="connsiteX6" fmla="*/ 1214438 w 2309813"/>
                  <a:gd name="connsiteY6" fmla="*/ 719137 h 954881"/>
                  <a:gd name="connsiteX7" fmla="*/ 109537 w 2309813"/>
                  <a:gd name="connsiteY7" fmla="*/ 954881 h 954881"/>
                  <a:gd name="connsiteX8" fmla="*/ 0 w 2309813"/>
                  <a:gd name="connsiteY8"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78632 h 954881"/>
                  <a:gd name="connsiteX1" fmla="*/ 583406 w 2309813"/>
                  <a:gd name="connsiteY1" fmla="*/ 347662 h 954881"/>
                  <a:gd name="connsiteX2" fmla="*/ 1328738 w 2309813"/>
                  <a:gd name="connsiteY2" fmla="*/ 219075 h 954881"/>
                  <a:gd name="connsiteX3" fmla="*/ 2205038 w 2309813"/>
                  <a:gd name="connsiteY3" fmla="*/ 0 h 954881"/>
                  <a:gd name="connsiteX4" fmla="*/ 2309813 w 2309813"/>
                  <a:gd name="connsiteY4" fmla="*/ 447675 h 954881"/>
                  <a:gd name="connsiteX5" fmla="*/ 1214438 w 2309813"/>
                  <a:gd name="connsiteY5" fmla="*/ 719137 h 954881"/>
                  <a:gd name="connsiteX6" fmla="*/ 109537 w 2309813"/>
                  <a:gd name="connsiteY6" fmla="*/ 954881 h 954881"/>
                  <a:gd name="connsiteX7" fmla="*/ 0 w 2309813"/>
                  <a:gd name="connsiteY7" fmla="*/ 478632 h 954881"/>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 name="connsiteX0" fmla="*/ 0 w 2309813"/>
                  <a:gd name="connsiteY0" fmla="*/ 481014 h 957263"/>
                  <a:gd name="connsiteX1" fmla="*/ 583406 w 2309813"/>
                  <a:gd name="connsiteY1" fmla="*/ 350044 h 957263"/>
                  <a:gd name="connsiteX2" fmla="*/ 1328738 w 2309813"/>
                  <a:gd name="connsiteY2" fmla="*/ 221457 h 957263"/>
                  <a:gd name="connsiteX3" fmla="*/ 2193132 w 2309813"/>
                  <a:gd name="connsiteY3" fmla="*/ 0 h 957263"/>
                  <a:gd name="connsiteX4" fmla="*/ 2309813 w 2309813"/>
                  <a:gd name="connsiteY4" fmla="*/ 450057 h 957263"/>
                  <a:gd name="connsiteX5" fmla="*/ 1214438 w 2309813"/>
                  <a:gd name="connsiteY5" fmla="*/ 721519 h 957263"/>
                  <a:gd name="connsiteX6" fmla="*/ 109537 w 2309813"/>
                  <a:gd name="connsiteY6" fmla="*/ 957263 h 957263"/>
                  <a:gd name="connsiteX7" fmla="*/ 0 w 2309813"/>
                  <a:gd name="connsiteY7" fmla="*/ 481014 h 957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9813" h="957263">
                    <a:moveTo>
                      <a:pt x="0" y="481014"/>
                    </a:moveTo>
                    <a:cubicBezTo>
                      <a:pt x="207170" y="407989"/>
                      <a:pt x="414336" y="380206"/>
                      <a:pt x="583406" y="350044"/>
                    </a:cubicBezTo>
                    <a:cubicBezTo>
                      <a:pt x="804862" y="306785"/>
                      <a:pt x="1077516" y="262732"/>
                      <a:pt x="1328738" y="221457"/>
                    </a:cubicBezTo>
                    <a:cubicBezTo>
                      <a:pt x="1637507" y="155576"/>
                      <a:pt x="1901032" y="73025"/>
                      <a:pt x="2193132" y="0"/>
                    </a:cubicBezTo>
                    <a:cubicBezTo>
                      <a:pt x="2222501" y="180976"/>
                      <a:pt x="2263775" y="373856"/>
                      <a:pt x="2309813" y="450057"/>
                    </a:cubicBezTo>
                    <a:cubicBezTo>
                      <a:pt x="1932781" y="578644"/>
                      <a:pt x="1593850" y="652464"/>
                      <a:pt x="1214438" y="721519"/>
                    </a:cubicBezTo>
                    <a:cubicBezTo>
                      <a:pt x="824706" y="771525"/>
                      <a:pt x="494505" y="826294"/>
                      <a:pt x="109537" y="957263"/>
                    </a:cubicBezTo>
                    <a:cubicBezTo>
                      <a:pt x="61912" y="883444"/>
                      <a:pt x="11906" y="704851"/>
                      <a:pt x="0" y="481014"/>
                    </a:cubicBezTo>
                    <a:close/>
                  </a:path>
                </a:pathLst>
              </a:custGeom>
              <a:gradFill flip="none" rotWithShape="1">
                <a:gsLst>
                  <a:gs pos="0">
                    <a:srgbClr val="37AA0F">
                      <a:lumMod val="70000"/>
                      <a:lumOff val="30000"/>
                    </a:srgbClr>
                  </a:gs>
                  <a:gs pos="50000">
                    <a:srgbClr val="37AA0F"/>
                  </a:gs>
                  <a:gs pos="100000">
                    <a:srgbClr val="37AA0F">
                      <a:lumMod val="70000"/>
                    </a:srgbClr>
                  </a:gs>
                </a:gsLst>
                <a:lin ang="0" scaled="1"/>
                <a:tileRect/>
              </a:gra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extBox 24"/>
              <p:cNvSpPr txBox="1">
                <a:spLocks noChangeArrowheads="1"/>
              </p:cNvSpPr>
              <p:nvPr/>
            </p:nvSpPr>
            <p:spPr bwMode="auto">
              <a:xfrm rot="20935164">
                <a:off x="430464" y="2345711"/>
                <a:ext cx="98871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Palatino Linotype" pitchFamily="18" charset="0"/>
                    <a:cs typeface="Arial" charset="0"/>
                  </a:defRPr>
                </a:lvl1pPr>
                <a:lvl2pPr marL="742950" indent="-285750" eaLnBrk="0" hangingPunct="0">
                  <a:defRPr>
                    <a:solidFill>
                      <a:schemeClr val="tx1"/>
                    </a:solidFill>
                    <a:latin typeface="Palatino Linotype" pitchFamily="18" charset="0"/>
                    <a:cs typeface="Arial" charset="0"/>
                  </a:defRPr>
                </a:lvl2pPr>
                <a:lvl3pPr marL="1143000" indent="-228600" eaLnBrk="0" hangingPunct="0">
                  <a:defRPr>
                    <a:solidFill>
                      <a:schemeClr val="tx1"/>
                    </a:solidFill>
                    <a:latin typeface="Palatino Linotype" pitchFamily="18" charset="0"/>
                    <a:cs typeface="Arial" charset="0"/>
                  </a:defRPr>
                </a:lvl3pPr>
                <a:lvl4pPr marL="1600200" indent="-228600" eaLnBrk="0" hangingPunct="0">
                  <a:defRPr>
                    <a:solidFill>
                      <a:schemeClr val="tx1"/>
                    </a:solidFill>
                    <a:latin typeface="Palatino Linotype" pitchFamily="18" charset="0"/>
                    <a:cs typeface="Arial" charset="0"/>
                  </a:defRPr>
                </a:lvl4pPr>
                <a:lvl5pPr marL="2057400" indent="-228600" eaLnBrk="0" hangingPunct="0">
                  <a:defRPr>
                    <a:solidFill>
                      <a:schemeClr val="tx1"/>
                    </a:solidFill>
                    <a:latin typeface="Palatino Linotype" pitchFamily="18" charset="0"/>
                    <a:cs typeface="Arial" charset="0"/>
                  </a:defRPr>
                </a:lvl5pPr>
                <a:lvl6pPr marL="2514600" indent="-228600" eaLnBrk="0" fontAlgn="base" hangingPunct="0">
                  <a:spcBef>
                    <a:spcPct val="0"/>
                  </a:spcBef>
                  <a:spcAft>
                    <a:spcPct val="0"/>
                  </a:spcAft>
                  <a:defRPr>
                    <a:solidFill>
                      <a:schemeClr val="tx1"/>
                    </a:solidFill>
                    <a:latin typeface="Palatino Linotype" pitchFamily="18" charset="0"/>
                    <a:cs typeface="Arial" charset="0"/>
                  </a:defRPr>
                </a:lvl6pPr>
                <a:lvl7pPr marL="2971800" indent="-228600" eaLnBrk="0" fontAlgn="base" hangingPunct="0">
                  <a:spcBef>
                    <a:spcPct val="0"/>
                  </a:spcBef>
                  <a:spcAft>
                    <a:spcPct val="0"/>
                  </a:spcAft>
                  <a:defRPr>
                    <a:solidFill>
                      <a:schemeClr val="tx1"/>
                    </a:solidFill>
                    <a:latin typeface="Palatino Linotype" pitchFamily="18" charset="0"/>
                    <a:cs typeface="Arial" charset="0"/>
                  </a:defRPr>
                </a:lvl7pPr>
                <a:lvl8pPr marL="3429000" indent="-228600" eaLnBrk="0" fontAlgn="base" hangingPunct="0">
                  <a:spcBef>
                    <a:spcPct val="0"/>
                  </a:spcBef>
                  <a:spcAft>
                    <a:spcPct val="0"/>
                  </a:spcAft>
                  <a:defRPr>
                    <a:solidFill>
                      <a:schemeClr val="tx1"/>
                    </a:solidFill>
                    <a:latin typeface="Palatino Linotype" pitchFamily="18" charset="0"/>
                    <a:cs typeface="Arial" charset="0"/>
                  </a:defRPr>
                </a:lvl8pPr>
                <a:lvl9pPr marL="3886200" indent="-228600" eaLnBrk="0" fontAlgn="base" hangingPunct="0">
                  <a:spcBef>
                    <a:spcPct val="0"/>
                  </a:spcBef>
                  <a:spcAft>
                    <a:spcPct val="0"/>
                  </a:spcAft>
                  <a:defRPr>
                    <a:solidFill>
                      <a:schemeClr val="tx1"/>
                    </a:solidFill>
                    <a:latin typeface="Palatino Linotype" pitchFamily="18" charset="0"/>
                    <a:cs typeface="Arial" charset="0"/>
                  </a:defRPr>
                </a:lvl9pPr>
              </a:lstStyle>
              <a:p>
                <a:pPr algn="ctr" eaLnBrk="1" hangingPunct="1">
                  <a:defRPr/>
                </a:pPr>
                <a:r>
                  <a:rPr lang="en-US" sz="2400" b="1">
                    <a:solidFill>
                      <a:schemeClr val="bg1"/>
                    </a:solidFill>
                    <a:effectLst>
                      <a:outerShdw blurRad="38100" dist="38100" dir="2700000" algn="tl">
                        <a:srgbClr val="000000">
                          <a:alpha val="43137"/>
                        </a:srgbClr>
                      </a:outerShdw>
                    </a:effectLst>
                    <a:latin typeface="Arial" charset="0"/>
                  </a:rPr>
                  <a:t>1</a:t>
                </a:r>
                <a:endParaRPr lang="en-US" sz="2400" b="1" i="1" dirty="0">
                  <a:solidFill>
                    <a:schemeClr val="bg1"/>
                  </a:solidFill>
                  <a:effectLst>
                    <a:outerShdw blurRad="38100" dist="38100" dir="2700000" algn="tl">
                      <a:srgbClr val="000000">
                        <a:alpha val="43137"/>
                      </a:srgbClr>
                    </a:outerShdw>
                  </a:effectLst>
                  <a:latin typeface="Arial" charset="0"/>
                </a:endParaRPr>
              </a:p>
            </p:txBody>
          </p:sp>
          <p:sp>
            <p:nvSpPr>
              <p:cNvPr id="25" name="Freeform 24"/>
              <p:cNvSpPr/>
              <p:nvPr/>
            </p:nvSpPr>
            <p:spPr bwMode="auto">
              <a:xfrm>
                <a:off x="528638" y="2338388"/>
                <a:ext cx="266700" cy="671512"/>
              </a:xfrm>
              <a:custGeom>
                <a:avLst/>
                <a:gdLst>
                  <a:gd name="connsiteX0" fmla="*/ 138534 w 233414"/>
                  <a:gd name="connsiteY0" fmla="*/ 107763 h 679858"/>
                  <a:gd name="connsiteX1" fmla="*/ 1374 w 233414"/>
                  <a:gd name="connsiteY1" fmla="*/ 31563 h 679858"/>
                  <a:gd name="connsiteX2" fmla="*/ 77574 w 233414"/>
                  <a:gd name="connsiteY2" fmla="*/ 564963 h 679858"/>
                  <a:gd name="connsiteX3" fmla="*/ 229974 w 233414"/>
                  <a:gd name="connsiteY3" fmla="*/ 656403 h 679858"/>
                  <a:gd name="connsiteX4" fmla="*/ 169014 w 233414"/>
                  <a:gd name="connsiteY4" fmla="*/ 244923 h 679858"/>
                  <a:gd name="connsiteX0" fmla="*/ 121287 w 232835"/>
                  <a:gd name="connsiteY0" fmla="*/ 109484 h 679198"/>
                  <a:gd name="connsiteX1" fmla="*/ 795 w 232835"/>
                  <a:gd name="connsiteY1" fmla="*/ 30903 h 679198"/>
                  <a:gd name="connsiteX2" fmla="*/ 76995 w 232835"/>
                  <a:gd name="connsiteY2" fmla="*/ 564303 h 679198"/>
                  <a:gd name="connsiteX3" fmla="*/ 229395 w 232835"/>
                  <a:gd name="connsiteY3" fmla="*/ 655743 h 679198"/>
                  <a:gd name="connsiteX4" fmla="*/ 168435 w 232835"/>
                  <a:gd name="connsiteY4" fmla="*/ 244263 h 679198"/>
                  <a:gd name="connsiteX0" fmla="*/ 121287 w 232835"/>
                  <a:gd name="connsiteY0" fmla="*/ 109484 h 679198"/>
                  <a:gd name="connsiteX1" fmla="*/ 795 w 232835"/>
                  <a:gd name="connsiteY1" fmla="*/ 30903 h 679198"/>
                  <a:gd name="connsiteX2" fmla="*/ 76995 w 232835"/>
                  <a:gd name="connsiteY2" fmla="*/ 564303 h 679198"/>
                  <a:gd name="connsiteX3" fmla="*/ 229395 w 232835"/>
                  <a:gd name="connsiteY3" fmla="*/ 655743 h 679198"/>
                  <a:gd name="connsiteX4" fmla="*/ 168435 w 232835"/>
                  <a:gd name="connsiteY4" fmla="*/ 244263 h 679198"/>
                  <a:gd name="connsiteX0" fmla="*/ 151979 w 263527"/>
                  <a:gd name="connsiteY0" fmla="*/ 79462 h 647956"/>
                  <a:gd name="connsiteX1" fmla="*/ 531 w 263527"/>
                  <a:gd name="connsiteY1" fmla="*/ 41362 h 647956"/>
                  <a:gd name="connsiteX2" fmla="*/ 107687 w 263527"/>
                  <a:gd name="connsiteY2" fmla="*/ 534281 h 647956"/>
                  <a:gd name="connsiteX3" fmla="*/ 260087 w 263527"/>
                  <a:gd name="connsiteY3" fmla="*/ 625721 h 647956"/>
                  <a:gd name="connsiteX4" fmla="*/ 199127 w 263527"/>
                  <a:gd name="connsiteY4" fmla="*/ 214241 h 647956"/>
                  <a:gd name="connsiteX0" fmla="*/ 161486 w 273034"/>
                  <a:gd name="connsiteY0" fmla="*/ 95161 h 663655"/>
                  <a:gd name="connsiteX1" fmla="*/ 10038 w 273034"/>
                  <a:gd name="connsiteY1" fmla="*/ 57061 h 663655"/>
                  <a:gd name="connsiteX2" fmla="*/ 117194 w 273034"/>
                  <a:gd name="connsiteY2" fmla="*/ 549980 h 663655"/>
                  <a:gd name="connsiteX3" fmla="*/ 269594 w 273034"/>
                  <a:gd name="connsiteY3" fmla="*/ 641420 h 663655"/>
                  <a:gd name="connsiteX4" fmla="*/ 208634 w 273034"/>
                  <a:gd name="connsiteY4" fmla="*/ 229940 h 663655"/>
                  <a:gd name="connsiteX0" fmla="*/ 152214 w 264162"/>
                  <a:gd name="connsiteY0" fmla="*/ 80505 h 653200"/>
                  <a:gd name="connsiteX1" fmla="*/ 766 w 264162"/>
                  <a:gd name="connsiteY1" fmla="*/ 42405 h 653200"/>
                  <a:gd name="connsiteX2" fmla="*/ 100778 w 264162"/>
                  <a:gd name="connsiteY2" fmla="*/ 549612 h 653200"/>
                  <a:gd name="connsiteX3" fmla="*/ 260322 w 264162"/>
                  <a:gd name="connsiteY3" fmla="*/ 626764 h 653200"/>
                  <a:gd name="connsiteX4" fmla="*/ 199362 w 264162"/>
                  <a:gd name="connsiteY4" fmla="*/ 215284 h 653200"/>
                  <a:gd name="connsiteX0" fmla="*/ 152631 w 265125"/>
                  <a:gd name="connsiteY0" fmla="*/ 80678 h 654141"/>
                  <a:gd name="connsiteX1" fmla="*/ 1183 w 265125"/>
                  <a:gd name="connsiteY1" fmla="*/ 42578 h 654141"/>
                  <a:gd name="connsiteX2" fmla="*/ 91670 w 265125"/>
                  <a:gd name="connsiteY2" fmla="*/ 552166 h 654141"/>
                  <a:gd name="connsiteX3" fmla="*/ 260739 w 265125"/>
                  <a:gd name="connsiteY3" fmla="*/ 626937 h 654141"/>
                  <a:gd name="connsiteX4" fmla="*/ 199779 w 265125"/>
                  <a:gd name="connsiteY4" fmla="*/ 215457 h 654141"/>
                  <a:gd name="connsiteX0" fmla="*/ 152520 w 265014"/>
                  <a:gd name="connsiteY0" fmla="*/ 80678 h 661846"/>
                  <a:gd name="connsiteX1" fmla="*/ 1072 w 265014"/>
                  <a:gd name="connsiteY1" fmla="*/ 42578 h 661846"/>
                  <a:gd name="connsiteX2" fmla="*/ 91559 w 265014"/>
                  <a:gd name="connsiteY2" fmla="*/ 552166 h 661846"/>
                  <a:gd name="connsiteX3" fmla="*/ 260628 w 265014"/>
                  <a:gd name="connsiteY3" fmla="*/ 626937 h 661846"/>
                  <a:gd name="connsiteX4" fmla="*/ 199668 w 265014"/>
                  <a:gd name="connsiteY4" fmla="*/ 215457 h 661846"/>
                  <a:gd name="connsiteX0" fmla="*/ 152638 w 267341"/>
                  <a:gd name="connsiteY0" fmla="*/ 80678 h 641495"/>
                  <a:gd name="connsiteX1" fmla="*/ 1190 w 267341"/>
                  <a:gd name="connsiteY1" fmla="*/ 42578 h 641495"/>
                  <a:gd name="connsiteX2" fmla="*/ 91677 w 267341"/>
                  <a:gd name="connsiteY2" fmla="*/ 552166 h 641495"/>
                  <a:gd name="connsiteX3" fmla="*/ 263127 w 267341"/>
                  <a:gd name="connsiteY3" fmla="*/ 610268 h 641495"/>
                  <a:gd name="connsiteX4" fmla="*/ 199786 w 267341"/>
                  <a:gd name="connsiteY4" fmla="*/ 215457 h 641495"/>
                  <a:gd name="connsiteX0" fmla="*/ 152526 w 267229"/>
                  <a:gd name="connsiteY0" fmla="*/ 80678 h 655222"/>
                  <a:gd name="connsiteX1" fmla="*/ 1078 w 267229"/>
                  <a:gd name="connsiteY1" fmla="*/ 42578 h 655222"/>
                  <a:gd name="connsiteX2" fmla="*/ 91565 w 267229"/>
                  <a:gd name="connsiteY2" fmla="*/ 552166 h 655222"/>
                  <a:gd name="connsiteX3" fmla="*/ 263015 w 267229"/>
                  <a:gd name="connsiteY3" fmla="*/ 610268 h 655222"/>
                  <a:gd name="connsiteX4" fmla="*/ 199674 w 267229"/>
                  <a:gd name="connsiteY4" fmla="*/ 215457 h 655222"/>
                  <a:gd name="connsiteX0" fmla="*/ 152526 w 266562"/>
                  <a:gd name="connsiteY0" fmla="*/ 80678 h 655222"/>
                  <a:gd name="connsiteX1" fmla="*/ 1078 w 266562"/>
                  <a:gd name="connsiteY1" fmla="*/ 42578 h 655222"/>
                  <a:gd name="connsiteX2" fmla="*/ 91565 w 266562"/>
                  <a:gd name="connsiteY2" fmla="*/ 552166 h 655222"/>
                  <a:gd name="connsiteX3" fmla="*/ 263015 w 266562"/>
                  <a:gd name="connsiteY3" fmla="*/ 610268 h 655222"/>
                  <a:gd name="connsiteX4" fmla="*/ 199674 w 266562"/>
                  <a:gd name="connsiteY4" fmla="*/ 215457 h 655222"/>
                  <a:gd name="connsiteX0" fmla="*/ 152526 w 266562"/>
                  <a:gd name="connsiteY0" fmla="*/ 93775 h 668319"/>
                  <a:gd name="connsiteX1" fmla="*/ 1078 w 266562"/>
                  <a:gd name="connsiteY1" fmla="*/ 55675 h 668319"/>
                  <a:gd name="connsiteX2" fmla="*/ 91565 w 266562"/>
                  <a:gd name="connsiteY2" fmla="*/ 565263 h 668319"/>
                  <a:gd name="connsiteX3" fmla="*/ 263015 w 266562"/>
                  <a:gd name="connsiteY3" fmla="*/ 623365 h 668319"/>
                  <a:gd name="connsiteX4" fmla="*/ 199674 w 266562"/>
                  <a:gd name="connsiteY4" fmla="*/ 228554 h 668319"/>
                  <a:gd name="connsiteX0" fmla="*/ 152526 w 265706"/>
                  <a:gd name="connsiteY0" fmla="*/ 93775 h 671546"/>
                  <a:gd name="connsiteX1" fmla="*/ 1078 w 265706"/>
                  <a:gd name="connsiteY1" fmla="*/ 55675 h 671546"/>
                  <a:gd name="connsiteX2" fmla="*/ 91565 w 265706"/>
                  <a:gd name="connsiteY2" fmla="*/ 565263 h 671546"/>
                  <a:gd name="connsiteX3" fmla="*/ 263015 w 265706"/>
                  <a:gd name="connsiteY3" fmla="*/ 623365 h 671546"/>
                  <a:gd name="connsiteX4" fmla="*/ 190149 w 265706"/>
                  <a:gd name="connsiteY4" fmla="*/ 180929 h 671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06" h="671546">
                    <a:moveTo>
                      <a:pt x="152526" y="93775"/>
                    </a:moveTo>
                    <a:cubicBezTo>
                      <a:pt x="112838" y="-25288"/>
                      <a:pt x="11238" y="-22906"/>
                      <a:pt x="1078" y="55675"/>
                    </a:cubicBezTo>
                    <a:cubicBezTo>
                      <a:pt x="-9082" y="134256"/>
                      <a:pt x="55052" y="425404"/>
                      <a:pt x="91565" y="565263"/>
                    </a:cubicBezTo>
                    <a:cubicBezTo>
                      <a:pt x="128078" y="705122"/>
                      <a:pt x="246584" y="687421"/>
                      <a:pt x="263015" y="623365"/>
                    </a:cubicBezTo>
                    <a:cubicBezTo>
                      <a:pt x="279446" y="559309"/>
                      <a:pt x="216342" y="245699"/>
                      <a:pt x="190149" y="180929"/>
                    </a:cubicBezTo>
                  </a:path>
                </a:pathLst>
              </a:cu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grpSp>
    </p:spTree>
    <p:extLst>
      <p:ext uri="{BB962C8B-B14F-4D97-AF65-F5344CB8AC3E}">
        <p14:creationId xmlns:p14="http://schemas.microsoft.com/office/powerpoint/2010/main" val="31632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 y="605308"/>
            <a:ext cx="7817476" cy="863599"/>
          </a:xfrm>
        </p:spPr>
        <p:txBody>
          <a:bodyPr>
            <a:normAutofit/>
          </a:bodyPr>
          <a:lstStyle/>
          <a:p>
            <a:r>
              <a:rPr lang="en-US" b="1">
                <a:solidFill>
                  <a:srgbClr val="FF0000"/>
                </a:solidFill>
              </a:rPr>
              <a:t>TRÒ CHƠI AI TRẢ LỜI NHANH NHẤT?</a:t>
            </a:r>
          </a:p>
        </p:txBody>
      </p:sp>
      <p:sp>
        <p:nvSpPr>
          <p:cNvPr id="3" name="Rectangle 2"/>
          <p:cNvSpPr/>
          <p:nvPr/>
        </p:nvSpPr>
        <p:spPr>
          <a:xfrm>
            <a:off x="0" y="1262845"/>
            <a:ext cx="11925836" cy="3323987"/>
          </a:xfrm>
          <a:prstGeom prst="rect">
            <a:avLst/>
          </a:prstGeom>
        </p:spPr>
        <p:txBody>
          <a:bodyPr wrap="square">
            <a:spAutoFit/>
          </a:bodyPr>
          <a:lstStyle/>
          <a:p>
            <a:pPr algn="just">
              <a:lnSpc>
                <a:spcPct val="150000"/>
              </a:lnSpc>
              <a:spcAft>
                <a:spcPts val="0"/>
              </a:spcAft>
            </a:pPr>
            <a:r>
              <a:rPr lang="en-US" sz="2800" b="1">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Câu 1: </a:t>
            </a:r>
            <a:r>
              <a:rPr lang="en-US" sz="2800">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Những nguồn năng lượng nào sau đây là năng lượng tái tạo, năng lượng không tái tạo: Than, xăng, Mặt Trời, khí tự nhiên, gió.</a:t>
            </a:r>
          </a:p>
          <a:p>
            <a:pPr algn="just">
              <a:lnSpc>
                <a:spcPct val="150000"/>
              </a:lnSpc>
              <a:spcAft>
                <a:spcPts val="0"/>
              </a:spcAft>
            </a:pPr>
            <a:r>
              <a:rPr lang="en-US" sz="2800" b="1">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Câu 2:</a:t>
            </a:r>
            <a:r>
              <a:rPr lang="en-US" sz="2800">
                <a:solidFill>
                  <a:schemeClr val="accent6">
                    <a:lumMod val="50000"/>
                  </a:schemeClr>
                </a:solidFill>
                <a:latin typeface="Arial" panose="020B0604020202020204" pitchFamily="34" charset="0"/>
                <a:ea typeface="Arial" panose="020B0604020202020204" pitchFamily="34" charset="0"/>
                <a:cs typeface="Arial" panose="020B0604020202020204" pitchFamily="34" charset="0"/>
              </a:rPr>
              <a:t> Các nhà khoa học dự đoán rằng đến năm 2100 sẽ không còn dầu và than trên Trái Đất. Cuộc sống của chúng ta sẽ thay đổi ra sao khi nguồn nhiên liệu này cạn kiệt?</a:t>
            </a:r>
            <a:endParaRPr lang="en-US" sz="280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6" name="Đồng hồ đếm ngược 2 phút có tiế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22794" y="5692250"/>
            <a:ext cx="2069206" cy="1165750"/>
          </a:xfrm>
          <a:prstGeom prst="rect">
            <a:avLst/>
          </a:prstGeom>
        </p:spPr>
      </p:pic>
    </p:spTree>
    <p:extLst>
      <p:ext uri="{BB962C8B-B14F-4D97-AF65-F5344CB8AC3E}">
        <p14:creationId xmlns:p14="http://schemas.microsoft.com/office/powerpoint/2010/main" val="1870980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54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TotalTime>
  <Words>823</Words>
  <Application>Microsoft Office PowerPoint</Application>
  <PresentationFormat>Widescreen</PresentationFormat>
  <Paragraphs>88</Paragraphs>
  <Slides>15</Slides>
  <Notes>0</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15</vt:i4>
      </vt:variant>
    </vt:vector>
  </HeadingPairs>
  <TitlesOfParts>
    <vt:vector size="21" baseType="lpstr">
      <vt:lpstr>.VnBlackH</vt:lpstr>
      <vt:lpstr>Arial</vt:lpstr>
      <vt:lpstr>Calibri</vt:lpstr>
      <vt:lpstr>Calibri Light</vt:lpstr>
      <vt:lpstr>Office Theme</vt:lpstr>
      <vt:lpstr>1_Office Theme</vt:lpstr>
      <vt:lpstr>PowerPoint Presentation</vt:lpstr>
      <vt:lpstr>PowerPoint Presentation</vt:lpstr>
      <vt:lpstr>PowerPoint Presentation</vt:lpstr>
      <vt:lpstr>NGUỒN NĂNG LƯỢNG KHÔNG TÁI TẠO</vt:lpstr>
      <vt:lpstr>PowerPoint Presentation</vt:lpstr>
      <vt:lpstr>PowerPoint Presentation</vt:lpstr>
      <vt:lpstr>PowerPoint Presentation</vt:lpstr>
      <vt:lpstr>ƯU ĐIỂM CỦA NGUỒN NĂNG LƯỢNG TÁI TẠO</vt:lpstr>
      <vt:lpstr>TRÒ CHƠI AI TRẢ LỜI NHANH NHẤT?</vt:lpstr>
      <vt:lpstr>1. Cách sản xuất điện bằng Pin Mặt Trời</vt:lpstr>
      <vt:lpstr>HOẠT ĐỘNG NHÓM (4 NHÓM): THẢO LUẬN ƯU ĐIỂM VÀ NHƯỢC ĐIỂM CỦA VIỆC SỬ DỤNG  NĂNG LƯỢNG MẶT TRỜI</vt:lpstr>
      <vt:lpstr>PowerPoint Presentation</vt:lpstr>
      <vt:lpstr>PowerPoint Presentation</vt:lpstr>
      <vt:lpstr>PHIẾU HỌC TẬP BÀI 50 NĂNG LƯỢNG TÁI TẠO</vt:lpstr>
      <vt:lpstr>TỰ LÀM MÔ HÌNH TUABIN HOẠT ĐỘNG BẰNG NGUỒN NĂNG LƯỢNG TÁI TẠO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UserName</dc:creator>
  <cp:lastModifiedBy>Nguyễn Phượng</cp:lastModifiedBy>
  <cp:revision>58</cp:revision>
  <dcterms:created xsi:type="dcterms:W3CDTF">2021-06-06T13:32:26Z</dcterms:created>
  <dcterms:modified xsi:type="dcterms:W3CDTF">2021-06-07T23:29:17Z</dcterms:modified>
</cp:coreProperties>
</file>