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83" r:id="rId2"/>
    <p:sldId id="284" r:id="rId3"/>
    <p:sldId id="383" r:id="rId4"/>
    <p:sldId id="385" r:id="rId5"/>
    <p:sldId id="378" r:id="rId6"/>
    <p:sldId id="379" r:id="rId7"/>
    <p:sldId id="384" r:id="rId8"/>
    <p:sldId id="413" r:id="rId9"/>
    <p:sldId id="415" r:id="rId10"/>
    <p:sldId id="414" r:id="rId11"/>
    <p:sldId id="416" r:id="rId12"/>
    <p:sldId id="417" r:id="rId13"/>
    <p:sldId id="418" r:id="rId14"/>
    <p:sldId id="419" r:id="rId15"/>
    <p:sldId id="421" r:id="rId16"/>
    <p:sldId id="424" r:id="rId17"/>
    <p:sldId id="426" r:id="rId18"/>
    <p:sldId id="428" r:id="rId19"/>
    <p:sldId id="437" r:id="rId20"/>
    <p:sldId id="436" r:id="rId21"/>
    <p:sldId id="435" r:id="rId22"/>
    <p:sldId id="430" r:id="rId23"/>
    <p:sldId id="431" r:id="rId24"/>
    <p:sldId id="432" r:id="rId25"/>
    <p:sldId id="433" r:id="rId26"/>
    <p:sldId id="438" r:id="rId27"/>
    <p:sldId id="439" r:id="rId28"/>
    <p:sldId id="258" r:id="rId29"/>
    <p:sldId id="356" r:id="rId30"/>
    <p:sldId id="444" r:id="rId31"/>
    <p:sldId id="445" r:id="rId32"/>
    <p:sldId id="446" r:id="rId33"/>
    <p:sldId id="440" r:id="rId34"/>
    <p:sldId id="289" r:id="rId35"/>
    <p:sldId id="441" r:id="rId36"/>
    <p:sldId id="443" r:id="rId37"/>
    <p:sldId id="442" r:id="rId38"/>
    <p:sldId id="355" r:id="rId39"/>
    <p:sldId id="282" r:id="rId4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364"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t>9/6/2024</a:t>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xfrm>
            <a:off x="242888" y="1431925"/>
            <a:ext cx="6872287" cy="386556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9</a:t>
            </a:fld>
            <a:endParaRPr lang="en-US" altLang="zh-CN"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2024/9/6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2024/9/6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2024/9/6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2024/9/6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2024/9/6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208915" y="314325"/>
            <a:ext cx="12336780" cy="1754326"/>
          </a:xfrm>
          <a:prstGeom prst="rect">
            <a:avLst/>
          </a:prstGeom>
          <a:noFill/>
        </p:spPr>
        <p:txBody>
          <a:bodyPr wrap="square" rtlCol="0">
            <a:spAutoFit/>
          </a:bodyPr>
          <a:lstStyle/>
          <a:p>
            <a:pPr algn="ctr"/>
            <a:r>
              <a:rPr lang="en-US" sz="5400" b="1" dirty="0" err="1">
                <a:solidFill>
                  <a:schemeClr val="accent2">
                    <a:lumMod val="75000"/>
                  </a:schemeClr>
                </a:solidFill>
                <a:latin typeface="+mj-lt"/>
                <a:cs typeface="+mj-lt"/>
              </a:rPr>
              <a:t>Bài</a:t>
            </a:r>
            <a:r>
              <a:rPr lang="en-US" sz="5400" b="1" dirty="0">
                <a:solidFill>
                  <a:schemeClr val="accent2">
                    <a:lumMod val="75000"/>
                  </a:schemeClr>
                </a:solidFill>
                <a:latin typeface="+mj-lt"/>
                <a:cs typeface="+mj-lt"/>
              </a:rPr>
              <a:t> 1: SỬ DỤNG MỘT SỐ HÓA CHẤT, THIẾT BỊ CƠ BẢN TRONG PHÒNG THÍ NGHIỆM</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579120" y="889000"/>
          <a:ext cx="10811510" cy="3955415"/>
        </p:xfrm>
        <a:graphic>
          <a:graphicData uri="http://schemas.openxmlformats.org/drawingml/2006/table">
            <a:tbl>
              <a:tblPr firstRow="1" bandRow="1">
                <a:tableStyleId>{5940675A-B579-460E-94D1-54222C63F5DA}</a:tableStyleId>
              </a:tblPr>
              <a:tblGrid>
                <a:gridCol w="2701290">
                  <a:extLst>
                    <a:ext uri="{9D8B030D-6E8A-4147-A177-3AD203B41FA5}">
                      <a16:colId xmlns:a16="http://schemas.microsoft.com/office/drawing/2014/main" val="20000"/>
                    </a:ext>
                  </a:extLst>
                </a:gridCol>
                <a:gridCol w="2703195">
                  <a:extLst>
                    <a:ext uri="{9D8B030D-6E8A-4147-A177-3AD203B41FA5}">
                      <a16:colId xmlns:a16="http://schemas.microsoft.com/office/drawing/2014/main" val="20001"/>
                    </a:ext>
                  </a:extLst>
                </a:gridCol>
                <a:gridCol w="2703195">
                  <a:extLst>
                    <a:ext uri="{9D8B030D-6E8A-4147-A177-3AD203B41FA5}">
                      <a16:colId xmlns:a16="http://schemas.microsoft.com/office/drawing/2014/main" val="20002"/>
                    </a:ext>
                  </a:extLst>
                </a:gridCol>
                <a:gridCol w="2703830">
                  <a:extLst>
                    <a:ext uri="{9D8B030D-6E8A-4147-A177-3AD203B41FA5}">
                      <a16:colId xmlns:a16="http://schemas.microsoft.com/office/drawing/2014/main" val="20003"/>
                    </a:ext>
                  </a:extLst>
                </a:gridCol>
              </a:tblGrid>
              <a:tr h="2945130">
                <a:tc>
                  <a:txBody>
                    <a:bodyPr/>
                    <a:lstStyle/>
                    <a:p>
                      <a:pPr indent="0" algn="ctr">
                        <a:buNone/>
                      </a:pP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0285">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Chất ăn mòn kim loại</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hiểm môi trường</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Độc</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hại sức khỏe</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 name="Picture 2"/>
          <p:cNvPicPr/>
          <p:nvPr/>
        </p:nvPicPr>
        <p:blipFill>
          <a:blip r:embed="rId2"/>
          <a:stretch>
            <a:fillRect/>
          </a:stretch>
        </p:blipFill>
        <p:spPr>
          <a:xfrm>
            <a:off x="720725" y="1129030"/>
            <a:ext cx="2244725" cy="2232025"/>
          </a:xfrm>
          <a:prstGeom prst="rect">
            <a:avLst/>
          </a:prstGeom>
          <a:noFill/>
          <a:ln w="9525">
            <a:noFill/>
          </a:ln>
        </p:spPr>
      </p:pic>
      <p:pic>
        <p:nvPicPr>
          <p:cNvPr id="4" name="Picture 3"/>
          <p:cNvPicPr/>
          <p:nvPr/>
        </p:nvPicPr>
        <p:blipFill>
          <a:blip r:embed="rId3"/>
          <a:stretch>
            <a:fillRect/>
          </a:stretch>
        </p:blipFill>
        <p:spPr>
          <a:xfrm>
            <a:off x="3620135" y="1128395"/>
            <a:ext cx="2202815" cy="2232660"/>
          </a:xfrm>
          <a:prstGeom prst="rect">
            <a:avLst/>
          </a:prstGeom>
          <a:noFill/>
          <a:ln w="9525">
            <a:noFill/>
          </a:ln>
        </p:spPr>
      </p:pic>
      <p:pic>
        <p:nvPicPr>
          <p:cNvPr id="5" name="Picture 4"/>
          <p:cNvPicPr/>
          <p:nvPr/>
        </p:nvPicPr>
        <p:blipFill>
          <a:blip r:embed="rId4"/>
          <a:stretch>
            <a:fillRect/>
          </a:stretch>
        </p:blipFill>
        <p:spPr>
          <a:xfrm>
            <a:off x="6245225" y="1129665"/>
            <a:ext cx="2312035" cy="2231390"/>
          </a:xfrm>
          <a:prstGeom prst="rect">
            <a:avLst/>
          </a:prstGeom>
          <a:noFill/>
          <a:ln w="9525">
            <a:noFill/>
          </a:ln>
        </p:spPr>
      </p:pic>
      <p:pic>
        <p:nvPicPr>
          <p:cNvPr id="6" name="Picture 5"/>
          <p:cNvPicPr/>
          <p:nvPr/>
        </p:nvPicPr>
        <p:blipFill>
          <a:blip r:embed="rId5"/>
          <a:stretch>
            <a:fillRect/>
          </a:stretch>
        </p:blipFill>
        <p:spPr>
          <a:xfrm>
            <a:off x="8844915" y="1130300"/>
            <a:ext cx="2350135" cy="2230755"/>
          </a:xfrm>
          <a:prstGeom prst="rect">
            <a:avLst/>
          </a:prstGeom>
          <a:noFill/>
          <a:ln w="9525">
            <a:noFill/>
          </a:ln>
        </p:spPr>
      </p:pic>
      <p:sp>
        <p:nvSpPr>
          <p:cNvPr id="7" name="Text Box 6"/>
          <p:cNvSpPr txBox="1"/>
          <p:nvPr/>
        </p:nvSpPr>
        <p:spPr>
          <a:xfrm>
            <a:off x="2230755" y="203200"/>
            <a:ext cx="8163560"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a:solidFill>
                  <a:schemeClr val="accent6">
                    <a:lumMod val="75000"/>
                  </a:schemeClr>
                </a:solidFill>
              </a:rPr>
              <a:t>Ý nghĩa của các kí hiệu cảnh báo trên nhãn hóa chất: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203835" y="820420"/>
            <a:ext cx="12049125" cy="603758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200" b="1">
                <a:solidFill>
                  <a:schemeClr val="tx1"/>
                </a:solidFill>
              </a:rPr>
              <a:t>- Trong phòng thí nghiệm, cần tuân thủ nội quy, hướng dẫn của GV và đọc kỹ thông tin trên nhãn hóa chất (như tên chất, công thức hóa học, các kí hiệu cảnh báo, hạn sử dụng...) trước khi sử dụng. Không sử dụng hóa chất đựng trong đồ chứa không có nhãn hoặc nhãn mờ, mất chữ.</a:t>
            </a:r>
          </a:p>
          <a:p>
            <a:pPr algn="l"/>
            <a:r>
              <a:rPr lang="en-US" altLang="zh-CN" sz="3200" b="1">
                <a:solidFill>
                  <a:schemeClr val="tx1"/>
                </a:solidFill>
              </a:rPr>
              <a:t>-</a:t>
            </a:r>
            <a:r>
              <a:rPr lang="zh-CN" altLang="en-US" sz="3200" b="1">
                <a:solidFill>
                  <a:schemeClr val="tx1"/>
                </a:solidFill>
              </a:rPr>
              <a:t> Thực hiện thí nghiệm cẩn thận, không dùng tay trực tiếp lấy hóa chất. Đối với hóa chất rắn: Ở dạng hạt nhỏ hoặc bột, dùng thìa kim loại hoặc thủy tinh để xúc; ở dạng hạt to, dây, thanh, dùng panh để gắp. Đối với hóa chất lỏng: Lấy lượng lớn thì phải rót qua phễu hoặc qua cốc, ống đong có mỏ; lấy lượng nhỏ thì dùng ống hút nhỏ giọt.</a:t>
            </a:r>
          </a:p>
        </p:txBody>
      </p:sp>
      <p:sp>
        <p:nvSpPr>
          <p:cNvPr id="15" name="圆角矩形 14"/>
          <p:cNvSpPr/>
          <p:nvPr/>
        </p:nvSpPr>
        <p:spPr bwMode="auto">
          <a:xfrm>
            <a:off x="4883785" y="9842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0" y="-161925"/>
            <a:ext cx="1607820" cy="13722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Nhận biết hóa chất và quy tắc sử dụng hóa chất an toàn trong  phòng thí nghiệm</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0" y="3281680"/>
            <a:ext cx="12074525" cy="1296035"/>
            <a:chOff x="4696668" y="2150758"/>
            <a:chExt cx="13024652" cy="1295990"/>
          </a:xfrm>
        </p:grpSpPr>
        <p:sp>
          <p:nvSpPr>
            <p:cNvPr id="47" name="圆角矩形 25"/>
            <p:cNvSpPr/>
            <p:nvPr/>
          </p:nvSpPr>
          <p:spPr>
            <a:xfrm>
              <a:off x="5980982" y="2533015"/>
              <a:ext cx="11740338" cy="913733"/>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p>
          </p:txBody>
        </p:sp>
        <p:sp>
          <p:nvSpPr>
            <p:cNvPr id="48" name="圆角矩形 5"/>
            <p:cNvSpPr/>
            <p:nvPr/>
          </p:nvSpPr>
          <p:spPr>
            <a:xfrm>
              <a:off x="4696668" y="2150758"/>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 NỘI DUNG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9"/>
                                        </p:tgtEl>
                                        <p:attrNameLst>
                                          <p:attrName>style.opacity</p:attrName>
                                        </p:attrNameLst>
                                      </p:cBhvr>
                                      <p:to>
                                        <p:strVal val="0.5"/>
                                      </p:to>
                                    </p:set>
                                    <p:animEffect filter="image" prLst="opacity: 0.5">
                                      <p:cBhvr rctx="IE">
                                        <p:cTn id="7" dur="indefinite"/>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25"/>
          <p:cNvSpPr/>
          <p:nvPr/>
        </p:nvSpPr>
        <p:spPr>
          <a:xfrm>
            <a:off x="764540" y="0"/>
            <a:ext cx="11336655" cy="5867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dirty="0">
                <a:solidFill>
                  <a:schemeClr val="tx1">
                    <a:lumMod val="75000"/>
                    <a:lumOff val="25000"/>
                  </a:schemeClr>
                </a:solidFill>
                <a:latin typeface="Microsoft YaHei" panose="020B0503020204020204" charset="-122"/>
                <a:ea typeface="Microsoft YaHei" panose="020B0503020204020204" charset="-122"/>
              </a:rPr>
              <a:t>            </a:t>
            </a:r>
            <a:r>
              <a:rPr lang="en-US" altLang="zh-CN" sz="2400" dirty="0">
                <a:solidFill>
                  <a:schemeClr val="tx1">
                    <a:lumMod val="75000"/>
                    <a:lumOff val="25000"/>
                  </a:schemeClr>
                </a:solidFill>
                <a:latin typeface="Microsoft YaHei" panose="020B0503020204020204" charset="-122"/>
                <a:ea typeface="Microsoft YaHei" panose="020B0503020204020204" charset="-122"/>
              </a:rPr>
              <a:t> Giới thiệu về một số dụng cụ thí nghiệm, thiết bị và cách sử dụng</a:t>
            </a:r>
            <a:endParaRPr lang="en-US" altLang="zh-CN" sz="2400" b="1" dirty="0">
              <a:solidFill>
                <a:schemeClr val="accent4">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73660" y="0"/>
            <a:ext cx="18630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sp>
        <p:nvSpPr>
          <p:cNvPr id="15" name="圆角矩形 14"/>
          <p:cNvSpPr/>
          <p:nvPr/>
        </p:nvSpPr>
        <p:spPr bwMode="auto">
          <a:xfrm>
            <a:off x="0" y="924560"/>
            <a:ext cx="6614160" cy="5346065"/>
          </a:xfrm>
          <a:prstGeom prst="roundRect">
            <a:avLst>
              <a:gd name="adj" fmla="val 50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8816" tIns="54408" rIns="108816" bIns="54408" numCol="1" rtlCol="0" anchor="t" anchorCtr="0" compatLnSpc="1"/>
          <a:lstStyle/>
          <a:p>
            <a:pPr algn="ctr" defTabSz="815975"/>
            <a:r>
              <a:rPr lang="en-US" altLang="zh-CN" sz="3000" b="1" dirty="0">
                <a:gradFill>
                  <a:gsLst>
                    <a:gs pos="0">
                      <a:srgbClr val="012D86"/>
                    </a:gs>
                    <a:gs pos="100000">
                      <a:srgbClr val="0E2557"/>
                    </a:gs>
                  </a:gsLst>
                  <a:lin scaled="0"/>
                </a:gradFill>
                <a:latin typeface="Calibri Light" panose="020F0302020204030204" charset="0"/>
                <a:ea typeface="Microsoft YaHei" panose="020B0503020204020204" charset="-122"/>
                <a:cs typeface="Calibri Light" panose="020F0302020204030204" charset="0"/>
              </a:rPr>
              <a:t>Lớp chia thành 2 nhóm lớn A và B, mỗi nhóm lớn chia thành 4 nhóm (4-6 HS), mỗi nhóm thực hiện nhiệm vụ trong phiếu học tập tại mỗi trạm là 9 phút. Sau 9 phút, các nhóm di chuyển sang các trạm khác để thực hiện nhiệm vụ, cho đến khi hoàn thành các trạm.</a:t>
            </a:r>
          </a:p>
        </p:txBody>
      </p:sp>
      <p:sp>
        <p:nvSpPr>
          <p:cNvPr id="6" name="椭圆 3"/>
          <p:cNvSpPr/>
          <p:nvPr/>
        </p:nvSpPr>
        <p:spPr>
          <a:xfrm>
            <a:off x="9517380" y="782955"/>
            <a:ext cx="2675255" cy="247205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7" name="椭圆 3"/>
          <p:cNvSpPr/>
          <p:nvPr/>
        </p:nvSpPr>
        <p:spPr>
          <a:xfrm>
            <a:off x="6438900" y="782955"/>
            <a:ext cx="2663825" cy="24110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8" name="椭圆 14"/>
          <p:cNvSpPr/>
          <p:nvPr/>
        </p:nvSpPr>
        <p:spPr>
          <a:xfrm>
            <a:off x="6707505" y="1016635"/>
            <a:ext cx="2167255" cy="1933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1"/>
                </a:solidFill>
                <a:latin typeface="Aharoni" panose="02010803020104030203" pitchFamily="2" charset="-79"/>
                <a:cs typeface="Aharoni" panose="02010803020104030203" pitchFamily="2" charset="-79"/>
              </a:rPr>
              <a:t>Nhóm A</a:t>
            </a:r>
          </a:p>
          <a:p>
            <a:pPr algn="ctr"/>
            <a:r>
              <a:rPr lang="en-US" altLang="zh-CN" sz="2800" dirty="0">
                <a:solidFill>
                  <a:schemeClr val="accent1"/>
                </a:solidFill>
                <a:latin typeface="Aharoni" panose="02010803020104030203" pitchFamily="2" charset="-79"/>
                <a:cs typeface="Aharoni" panose="02010803020104030203" pitchFamily="2" charset="-79"/>
              </a:rPr>
              <a:t>( Tổ 1,3)</a:t>
            </a:r>
          </a:p>
        </p:txBody>
      </p:sp>
      <p:sp>
        <p:nvSpPr>
          <p:cNvPr id="9" name="椭圆 14"/>
          <p:cNvSpPr/>
          <p:nvPr/>
        </p:nvSpPr>
        <p:spPr>
          <a:xfrm>
            <a:off x="9756140" y="1016635"/>
            <a:ext cx="2237105" cy="2014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1"/>
                </a:solidFill>
                <a:latin typeface="Aharoni" panose="02010803020104030203" pitchFamily="2" charset="-79"/>
                <a:cs typeface="Aharoni" panose="02010803020104030203" pitchFamily="2" charset="-79"/>
              </a:rPr>
              <a:t>Nhóm B</a:t>
            </a:r>
          </a:p>
          <a:p>
            <a:pPr algn="ctr"/>
            <a:r>
              <a:rPr lang="en-US" altLang="zh-CN" sz="2800" dirty="0">
                <a:solidFill>
                  <a:schemeClr val="accent1"/>
                </a:solidFill>
                <a:latin typeface="Aharoni" panose="02010803020104030203" pitchFamily="2" charset="-79"/>
                <a:cs typeface="Aharoni" panose="02010803020104030203" pitchFamily="2" charset="-79"/>
              </a:rPr>
              <a:t>(Tổ 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45" grpId="0" bldLvl="0" animBg="1"/>
      <p:bldP spid="15" grpId="0" bldLvl="0" animBg="1"/>
      <p:bldP spid="6" grpId="0" bldLvl="0" animBg="1"/>
      <p:bldP spid="7" grpId="0" bldLvl="0" animBg="1"/>
      <p:bldP spid="8" grpId="0" bldLvl="0" animBg="1"/>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526415" y="570230"/>
            <a:ext cx="4544695" cy="3391535"/>
            <a:chOff x="0" y="0"/>
            <a:chExt cx="2549445" cy="2403231"/>
          </a:xfrm>
        </p:grpSpPr>
        <p:sp>
          <p:nvSpPr>
            <p:cNvPr id="4" name="Oval 1"/>
            <p:cNvSpPr/>
            <p:nvPr/>
          </p:nvSpPr>
          <p:spPr>
            <a:xfrm>
              <a:off x="844062" y="0"/>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1</a:t>
              </a:r>
            </a:p>
          </p:txBody>
        </p:sp>
        <p:sp>
          <p:nvSpPr>
            <p:cNvPr id="5" name="Oval 2"/>
            <p:cNvSpPr/>
            <p:nvPr/>
          </p:nvSpPr>
          <p:spPr>
            <a:xfrm>
              <a:off x="1729154"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2</a:t>
              </a:r>
            </a:p>
          </p:txBody>
        </p:sp>
        <p:sp>
          <p:nvSpPr>
            <p:cNvPr id="6" name="Oval 3"/>
            <p:cNvSpPr/>
            <p:nvPr/>
          </p:nvSpPr>
          <p:spPr>
            <a:xfrm>
              <a:off x="861646" y="1717431"/>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p>
          </p:txBody>
        </p:sp>
        <p:sp>
          <p:nvSpPr>
            <p:cNvPr id="7" name="Oval 4"/>
            <p:cNvSpPr/>
            <p:nvPr/>
          </p:nvSpPr>
          <p:spPr>
            <a:xfrm>
              <a:off x="0"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p>
          </p:txBody>
        </p:sp>
        <p:sp>
          <p:nvSpPr>
            <p:cNvPr id="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2"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2" name="Oval 1"/>
            <p:cNvSpPr/>
            <p:nvPr/>
          </p:nvSpPr>
          <p:spPr>
            <a:xfrm>
              <a:off x="855461" y="7649"/>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p>
          </p:txBody>
        </p:sp>
        <p:sp>
          <p:nvSpPr>
            <p:cNvPr id="23" name="Oval 2"/>
            <p:cNvSpPr/>
            <p:nvPr/>
          </p:nvSpPr>
          <p:spPr>
            <a:xfrm>
              <a:off x="1740553" y="869295"/>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p>
          </p:txBody>
        </p:sp>
      </p:grpSp>
      <p:grpSp>
        <p:nvGrpSpPr>
          <p:cNvPr id="13" name="Group 11"/>
          <p:cNvGrpSpPr/>
          <p:nvPr/>
        </p:nvGrpSpPr>
        <p:grpSpPr>
          <a:xfrm>
            <a:off x="7049135" y="569595"/>
            <a:ext cx="4757420" cy="3463290"/>
            <a:chOff x="0" y="0"/>
            <a:chExt cx="2538046" cy="2403231"/>
          </a:xfrm>
        </p:grpSpPr>
        <p:sp>
          <p:nvSpPr>
            <p:cNvPr id="14" name="Oval 1"/>
            <p:cNvSpPr/>
            <p:nvPr/>
          </p:nvSpPr>
          <p:spPr>
            <a:xfrm>
              <a:off x="844062" y="0"/>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p>
          </p:txBody>
        </p:sp>
        <p:sp>
          <p:nvSpPr>
            <p:cNvPr id="15" name="Oval 2"/>
            <p:cNvSpPr/>
            <p:nvPr/>
          </p:nvSpPr>
          <p:spPr>
            <a:xfrm>
              <a:off x="1729154"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p>
          </p:txBody>
        </p:sp>
        <p:sp>
          <p:nvSpPr>
            <p:cNvPr id="16" name="Oval 3"/>
            <p:cNvSpPr/>
            <p:nvPr/>
          </p:nvSpPr>
          <p:spPr>
            <a:xfrm>
              <a:off x="861646" y="1717431"/>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p>
          </p:txBody>
        </p:sp>
        <p:sp>
          <p:nvSpPr>
            <p:cNvPr id="17" name="Oval 4"/>
            <p:cNvSpPr/>
            <p:nvPr/>
          </p:nvSpPr>
          <p:spPr>
            <a:xfrm>
              <a:off x="0"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p>
          </p:txBody>
        </p:sp>
        <p:sp>
          <p:nvSpPr>
            <p:cNvPr id="1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1"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grpSp>
      <p:sp>
        <p:nvSpPr>
          <p:cNvPr id="24" name="Text Box 23"/>
          <p:cNvSpPr txBox="1"/>
          <p:nvPr/>
        </p:nvSpPr>
        <p:spPr>
          <a:xfrm>
            <a:off x="1542415" y="4581525"/>
            <a:ext cx="2418715" cy="52197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a:solidFill>
                  <a:schemeClr val="accent6">
                    <a:lumMod val="50000"/>
                  </a:schemeClr>
                </a:solidFill>
              </a:rPr>
              <a:t>TRẠM NHÓM A</a:t>
            </a:r>
          </a:p>
        </p:txBody>
      </p:sp>
      <p:sp>
        <p:nvSpPr>
          <p:cNvPr id="25" name="Text Box 24"/>
          <p:cNvSpPr txBox="1"/>
          <p:nvPr/>
        </p:nvSpPr>
        <p:spPr>
          <a:xfrm>
            <a:off x="8288655" y="4527550"/>
            <a:ext cx="2418715"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solidFill>
                  <a:schemeClr val="accent6">
                    <a:lumMod val="50000"/>
                  </a:schemeClr>
                </a:solidFill>
              </a:rPr>
              <a:t>TRẠM NHÓM B</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9494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1</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p>
                    <a:p>
                      <a:pPr indent="0" algn="l">
                        <a:buNone/>
                      </a:pPr>
                      <a:r>
                        <a:rPr lang="en-US" sz="2400" b="0">
                          <a:solidFill>
                            <a:srgbClr val="000000"/>
                          </a:solidFill>
                          <a:latin typeface="Arial" panose="020B0604020202020204" pitchFamily="34" charset="0"/>
                          <a:cs typeface="Arial" panose="020B0604020202020204" pitchFamily="34" charset="0"/>
                        </a:rPr>
                        <a:t>   ............................................................................................................................................</a:t>
                      </a: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2.a. Nêu cách sử dụng ống nghiệm</a:t>
                      </a: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b. Nêu cách sử dụng ống hút nhỏ giọt</a:t>
                      </a: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3. Thực hiện thí nghiệm sau:</a:t>
                      </a:r>
                      <a:r>
                        <a:rPr lang="en-US" sz="2400" b="0">
                          <a:solidFill>
                            <a:srgbClr val="000000"/>
                          </a:solidFill>
                          <a:latin typeface="Arial" panose="020B0604020202020204" pitchFamily="34" charset="0"/>
                          <a:cs typeface="Arial" panose="020B0604020202020204" pitchFamily="34" charset="0"/>
                        </a:rPr>
                        <a:t> Dùng ống hút nhỏ giọt lấy một ít nước cho vào ống nghiệm và đun nóng trên đèn cồn. Quay lại video thí nghiệm.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300990"/>
          <a:ext cx="12208510" cy="584771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584771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2</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thiết bị đo pH để xác định pH của các mẫu sau: nước máy, nước mưa, nước ao hồ, nước chanh, nước cam, nước vôi trong.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226060" y="4399280"/>
          <a:ext cx="12073255" cy="1749425"/>
        </p:xfrm>
        <a:graphic>
          <a:graphicData uri="http://schemas.openxmlformats.org/drawingml/2006/table">
            <a:tbl>
              <a:tblPr firstRow="1" bandRow="1">
                <a:tableStyleId>{5C22544A-7EE6-4342-B048-85BDC9FD1C3A}</a:tableStyleId>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gridCol w="1695450">
                  <a:extLst>
                    <a:ext uri="{9D8B030D-6E8A-4147-A177-3AD203B41FA5}">
                      <a16:colId xmlns:a16="http://schemas.microsoft.com/office/drawing/2014/main" val="20004"/>
                    </a:ext>
                  </a:extLst>
                </a:gridCol>
                <a:gridCol w="1695450">
                  <a:extLst>
                    <a:ext uri="{9D8B030D-6E8A-4147-A177-3AD203B41FA5}">
                      <a16:colId xmlns:a16="http://schemas.microsoft.com/office/drawing/2014/main" val="20005"/>
                    </a:ext>
                  </a:extLst>
                </a:gridCol>
                <a:gridCol w="1900555">
                  <a:extLst>
                    <a:ext uri="{9D8B030D-6E8A-4147-A177-3AD203B41FA5}">
                      <a16:colId xmlns:a16="http://schemas.microsoft.com/office/drawing/2014/main" val="20006"/>
                    </a:ext>
                  </a:extLst>
                </a:gridCol>
              </a:tblGrid>
              <a:tr h="768350">
                <a:tc>
                  <a:txBody>
                    <a:bodyPr/>
                    <a:lstStyle/>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81075">
                <a:tc>
                  <a:txBody>
                    <a:bodyPr/>
                    <a:lstStyle/>
                    <a:p>
                      <a:pPr>
                        <a:buNone/>
                      </a:pPr>
                      <a:r>
                        <a:rPr lang="en-US" sz="2400"/>
                        <a:t>Giá trị pH</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85863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481330" y="5108575"/>
          <a:ext cx="11897360" cy="1656715"/>
        </p:xfrm>
        <a:graphic>
          <a:graphicData uri="http://schemas.openxmlformats.org/drawingml/2006/table">
            <a:tbl>
              <a:tblPr firstRow="1" bandRow="1">
                <a:tableStyleId>{5C22544A-7EE6-4342-B048-85BDC9FD1C3A}</a:tableStyleId>
              </a:tblPr>
              <a:tblGrid>
                <a:gridCol w="2974340">
                  <a:extLst>
                    <a:ext uri="{9D8B030D-6E8A-4147-A177-3AD203B41FA5}">
                      <a16:colId xmlns:a16="http://schemas.microsoft.com/office/drawing/2014/main" val="20000"/>
                    </a:ext>
                  </a:extLst>
                </a:gridCol>
                <a:gridCol w="2974340">
                  <a:extLst>
                    <a:ext uri="{9D8B030D-6E8A-4147-A177-3AD203B41FA5}">
                      <a16:colId xmlns:a16="http://schemas.microsoft.com/office/drawing/2014/main" val="20001"/>
                    </a:ext>
                  </a:extLst>
                </a:gridCol>
                <a:gridCol w="2974340">
                  <a:extLst>
                    <a:ext uri="{9D8B030D-6E8A-4147-A177-3AD203B41FA5}">
                      <a16:colId xmlns:a16="http://schemas.microsoft.com/office/drawing/2014/main" val="20002"/>
                    </a:ext>
                  </a:extLst>
                </a:gridCol>
                <a:gridCol w="2974340">
                  <a:extLst>
                    <a:ext uri="{9D8B030D-6E8A-4147-A177-3AD203B41FA5}">
                      <a16:colId xmlns:a16="http://schemas.microsoft.com/office/drawing/2014/main" val="20003"/>
                    </a:ext>
                  </a:extLst>
                </a:gridCol>
              </a:tblGrid>
              <a:tr h="727710">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29005">
                <a:tc>
                  <a:txBody>
                    <a:bodyPr/>
                    <a:lstStyle/>
                    <a:p>
                      <a:pPr>
                        <a:buNone/>
                      </a:pPr>
                      <a:r>
                        <a:rPr lang="en-US" sz="2800"/>
                        <a:t>Giá trị huyết áp</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4</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1. a. Kể tên các loại nguồn điện</a:t>
                      </a:r>
                    </a:p>
                    <a:p>
                      <a:pPr indent="0" algn="l">
                        <a:buNone/>
                      </a:pPr>
                      <a:r>
                        <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b. Khi sử dụng biến áp nguồn cần lưu ý điều gì?</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Kể tên các thiết bị đo điện và khi sử dụng cần lưu ý điều gì để đảm bảo an toàn.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 Kể tên các loại thiết bị sử dụng điện và thiết bị điện hỗ trợ trong phòng thí nghiệm.</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890" y="1748155"/>
            <a:ext cx="3890645" cy="1325880"/>
          </a:xfrm>
        </p:spPr>
        <p:txBody>
          <a:bodyPr/>
          <a:lstStyle/>
          <a:p>
            <a:endParaRPr lang="en-US"/>
          </a:p>
        </p:txBody>
      </p:sp>
      <p:pic>
        <p:nvPicPr>
          <p:cNvPr id="44041" name="图片 44040" descr="11"/>
          <p:cNvPicPr>
            <a:picLocks noGrp="1" noChangeAspect="1"/>
          </p:cNvPicPr>
          <p:nvPr>
            <p:ph idx="1"/>
          </p:nvPr>
        </p:nvPicPr>
        <p:blipFill>
          <a:blip r:embed="rId2"/>
          <a:stretch>
            <a:fillRect/>
          </a:stretch>
        </p:blipFill>
        <p:spPr>
          <a:xfrm>
            <a:off x="3549650" y="268605"/>
            <a:ext cx="6546215" cy="3550285"/>
          </a:xfrm>
          <a:prstGeom prst="rect">
            <a:avLst/>
          </a:prstGeom>
          <a:noFill/>
          <a:ln w="9525">
            <a:noFill/>
          </a:ln>
        </p:spPr>
      </p:pic>
      <p:sp>
        <p:nvSpPr>
          <p:cNvPr id="4" name="Text Box 3"/>
          <p:cNvSpPr txBox="1"/>
          <p:nvPr/>
        </p:nvSpPr>
        <p:spPr>
          <a:xfrm>
            <a:off x="4344670" y="1779270"/>
            <a:ext cx="3999865" cy="706755"/>
          </a:xfrm>
          <a:prstGeom prst="rect">
            <a:avLst/>
          </a:prstGeom>
          <a:noFill/>
        </p:spPr>
        <p:txBody>
          <a:bodyPr wrap="square" rtlCol="0">
            <a:spAutoFit/>
          </a:bodyPr>
          <a:lstStyle/>
          <a:p>
            <a:r>
              <a:rPr lang="en-US" sz="4000">
                <a:solidFill>
                  <a:schemeClr val="accent5">
                    <a:lumMod val="75000"/>
                  </a:schemeClr>
                </a:solidFill>
              </a:rPr>
              <a:t>NỘP SẢN PHẨM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080" y="0"/>
            <a:ext cx="6230620" cy="5287010"/>
          </a:xfrm>
          <a:prstGeom prst="rect">
            <a:avLst/>
          </a:prstGeom>
        </p:spPr>
      </p:pic>
      <p:sp>
        <p:nvSpPr>
          <p:cNvPr id="6" name="Text Box 5"/>
          <p:cNvSpPr txBox="1"/>
          <p:nvPr/>
        </p:nvSpPr>
        <p:spPr>
          <a:xfrm>
            <a:off x="2910840" y="2495550"/>
            <a:ext cx="4076700" cy="144526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1: </a:t>
            </a:r>
          </a:p>
          <a:p>
            <a:pPr algn="ctr"/>
            <a:r>
              <a:rPr lang="en-US" sz="4400" b="1">
                <a:latin typeface="Cambria" panose="02040503050406030204" pitchFamily="18" charset="0"/>
                <a:cs typeface="Cambria" panose="02040503050406030204" pitchFamily="18" charset="0"/>
              </a:rPr>
              <a:t>MỞ ĐẦU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1" name="图片 44040" descr="11"/>
          <p:cNvPicPr>
            <a:picLocks noGrp="1" noChangeAspect="1"/>
          </p:cNvPicPr>
          <p:nvPr>
            <p:ph idx="1"/>
          </p:nvPr>
        </p:nvPicPr>
        <p:blipFill>
          <a:blip r:embed="rId2"/>
          <a:stretch>
            <a:fillRect/>
          </a:stretch>
        </p:blipFill>
        <p:spPr>
          <a:xfrm>
            <a:off x="2011045" y="499110"/>
            <a:ext cx="8990965" cy="5770245"/>
          </a:xfrm>
          <a:prstGeom prst="rect">
            <a:avLst/>
          </a:prstGeom>
          <a:noFill/>
          <a:ln w="9525">
            <a:noFill/>
          </a:ln>
        </p:spPr>
      </p:pic>
      <p:sp>
        <p:nvSpPr>
          <p:cNvPr id="5" name="Text Box 4"/>
          <p:cNvSpPr txBox="1"/>
          <p:nvPr/>
        </p:nvSpPr>
        <p:spPr>
          <a:xfrm>
            <a:off x="3282950" y="1885315"/>
            <a:ext cx="5132705" cy="3415030"/>
          </a:xfrm>
          <a:prstGeom prst="rect">
            <a:avLst/>
          </a:prstGeom>
          <a:noFill/>
        </p:spPr>
        <p:txBody>
          <a:bodyPr wrap="square" rtlCol="0">
            <a:spAutoFit/>
          </a:bodyPr>
          <a:lstStyle/>
          <a:p>
            <a:r>
              <a:rPr lang="en-US" sz="3600">
                <a:solidFill>
                  <a:schemeClr val="accent3">
                    <a:lumMod val="50000"/>
                  </a:schemeClr>
                </a:solidFill>
              </a:rPr>
              <a:t>Hoàn thiện các nhiệm vụ 3 ở phiếu học tập (trạm) 1,2,3 theo dạng bài trình chiếu powerpoint ở nhà, nộp lại và trình bày vào tiết sau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106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05480" cy="395224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73050" y="1851025"/>
            <a:ext cx="2932430" cy="255333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 đánh giá:</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2" name="Table 1"/>
          <p:cNvGraphicFramePr/>
          <p:nvPr/>
        </p:nvGraphicFramePr>
        <p:xfrm>
          <a:off x="3361055" y="0"/>
          <a:ext cx="8930005" cy="6858000"/>
        </p:xfrm>
        <a:graphic>
          <a:graphicData uri="http://schemas.openxmlformats.org/drawingml/2006/table">
            <a:tbl>
              <a:tblPr firstRow="1" bandRow="1">
                <a:tableStyleId>{5C22544A-7EE6-4342-B048-85BDC9FD1C3A}</a:tableStyleId>
              </a:tblPr>
              <a:tblGrid>
                <a:gridCol w="1748155">
                  <a:extLst>
                    <a:ext uri="{9D8B030D-6E8A-4147-A177-3AD203B41FA5}">
                      <a16:colId xmlns:a16="http://schemas.microsoft.com/office/drawing/2014/main" val="20000"/>
                    </a:ext>
                  </a:extLst>
                </a:gridCol>
                <a:gridCol w="1151890">
                  <a:extLst>
                    <a:ext uri="{9D8B030D-6E8A-4147-A177-3AD203B41FA5}">
                      <a16:colId xmlns:a16="http://schemas.microsoft.com/office/drawing/2014/main" val="20001"/>
                    </a:ext>
                  </a:extLst>
                </a:gridCol>
                <a:gridCol w="5073650">
                  <a:extLst>
                    <a:ext uri="{9D8B030D-6E8A-4147-A177-3AD203B41FA5}">
                      <a16:colId xmlns:a16="http://schemas.microsoft.com/office/drawing/2014/main" val="20002"/>
                    </a:ext>
                  </a:extLst>
                </a:gridCol>
                <a:gridCol w="956310">
                  <a:extLst>
                    <a:ext uri="{9D8B030D-6E8A-4147-A177-3AD203B41FA5}">
                      <a16:colId xmlns:a16="http://schemas.microsoft.com/office/drawing/2014/main" val="20003"/>
                    </a:ext>
                  </a:extLst>
                </a:gridCol>
              </a:tblGrid>
              <a:tr h="1036955">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Thang 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Mô tả 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416050">
                <a:tc>
                  <a:txBody>
                    <a:bodyPr/>
                    <a:lstStyle/>
                    <a:p>
                      <a:pPr indent="0">
                        <a:buNone/>
                      </a:pPr>
                      <a:r>
                        <a:rPr lang="en-US" sz="2000" b="0">
                          <a:solidFill>
                            <a:srgbClr val="000000"/>
                          </a:solidFill>
                          <a:latin typeface="Arial" panose="020B0604020202020204" pitchFamily="34" charset="0"/>
                          <a:cs typeface="Arial" panose="020B0604020202020204" pitchFamily="34" charset="0"/>
                        </a:rPr>
                        <a:t>Xuất sắc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10</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đúng các câu hỏi.</a:t>
                      </a:r>
                    </a:p>
                    <a:p>
                      <a:pPr indent="0">
                        <a:buNone/>
                      </a:pPr>
                      <a:r>
                        <a:rPr lang="en-US" sz="2000" b="0">
                          <a:solidFill>
                            <a:srgbClr val="000000"/>
                          </a:solidFill>
                          <a:latin typeface="Arial" panose="020B0604020202020204" pitchFamily="34" charset="0"/>
                          <a:cs typeface="Arial" panose="020B0604020202020204" pitchFamily="34" charset="0"/>
                        </a:rPr>
                        <a:t>- Làm đúng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sáng tạo.</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1"/>
                  </a:ext>
                </a:extLst>
              </a:tr>
              <a:tr h="1416050">
                <a:tc>
                  <a:txBody>
                    <a:bodyPr/>
                    <a:lstStyle/>
                    <a:p>
                      <a:pPr indent="0">
                        <a:buNone/>
                      </a:pPr>
                      <a:r>
                        <a:rPr lang="en-US" sz="2000" b="0">
                          <a:solidFill>
                            <a:srgbClr val="000000"/>
                          </a:solidFill>
                          <a:latin typeface="Arial" panose="020B0604020202020204" pitchFamily="34" charset="0"/>
                          <a:cs typeface="Arial" panose="020B0604020202020204" pitchFamily="34" charset="0"/>
                        </a:rPr>
                        <a:t>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8-9</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đúng các câu hỏi.</a:t>
                      </a:r>
                    </a:p>
                    <a:p>
                      <a:pPr indent="0">
                        <a:buNone/>
                      </a:pPr>
                      <a:r>
                        <a:rPr lang="en-US" sz="2000" b="0">
                          <a:solidFill>
                            <a:srgbClr val="000000"/>
                          </a:solidFill>
                          <a:latin typeface="Arial" panose="020B0604020202020204" pitchFamily="34" charset="0"/>
                          <a:cs typeface="Arial" panose="020B0604020202020204" pitchFamily="34" charset="0"/>
                        </a:rPr>
                        <a:t>- Làm đúng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2"/>
                  </a:ext>
                </a:extLst>
              </a:tr>
              <a:tr h="1415415">
                <a:tc>
                  <a:txBody>
                    <a:bodyPr/>
                    <a:lstStyle/>
                    <a:p>
                      <a:pPr indent="0">
                        <a:buNone/>
                      </a:pPr>
                      <a:r>
                        <a:rPr lang="en-US" sz="2000" b="0">
                          <a:solidFill>
                            <a:srgbClr val="000000"/>
                          </a:solidFill>
                          <a:latin typeface="Arial" panose="020B0604020202020204" pitchFamily="34" charset="0"/>
                          <a:cs typeface="Arial" panose="020B0604020202020204" pitchFamily="34" charset="0"/>
                        </a:rPr>
                        <a:t>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6-7</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còn thiếu ít các câu hỏi.</a:t>
                      </a:r>
                    </a:p>
                    <a:p>
                      <a:pPr indent="0">
                        <a:buNone/>
                      </a:pPr>
                      <a:r>
                        <a:rPr lang="en-US" sz="2000" b="0">
                          <a:solidFill>
                            <a:srgbClr val="000000"/>
                          </a:solidFill>
                          <a:latin typeface="Arial" panose="020B0604020202020204" pitchFamily="34" charset="0"/>
                          <a:cs typeface="Arial" panose="020B0604020202020204" pitchFamily="34" charset="0"/>
                        </a:rPr>
                        <a:t>- Làm chưa tốt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chưa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3"/>
                  </a:ext>
                </a:extLst>
              </a:tr>
              <a:tr h="1573530">
                <a:tc>
                  <a:txBody>
                    <a:bodyPr/>
                    <a:lstStyle/>
                    <a:p>
                      <a:pPr indent="0">
                        <a:buNone/>
                      </a:pPr>
                      <a:r>
                        <a:rPr lang="en-US" sz="2000" b="0">
                          <a:solidFill>
                            <a:srgbClr val="000000"/>
                          </a:solidFill>
                          <a:latin typeface="Arial" panose="020B0604020202020204" pitchFamily="34" charset="0"/>
                          <a:cs typeface="Arial" panose="020B0604020202020204" pitchFamily="34" charset="0"/>
                        </a:rPr>
                        <a:t>Chưa 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0-5</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còn thiếu nhiều hoặc sai các câu hỏi.</a:t>
                      </a:r>
                    </a:p>
                    <a:p>
                      <a:pPr indent="0">
                        <a:buNone/>
                      </a:pPr>
                      <a:r>
                        <a:rPr lang="en-US" sz="2000" b="0">
                          <a:solidFill>
                            <a:srgbClr val="000000"/>
                          </a:solidFill>
                          <a:latin typeface="Arial" panose="020B0604020202020204" pitchFamily="34" charset="0"/>
                          <a:cs typeface="Arial" panose="020B0604020202020204" pitchFamily="34" charset="0"/>
                        </a:rPr>
                        <a:t>- Làm chưa tốt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không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edg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9494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1</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p>
                    <a:p>
                      <a:pPr indent="0" algn="l">
                        <a:buNone/>
                      </a:pPr>
                      <a:r>
                        <a:rPr lang="en-US" sz="2400" b="0" u="dotted">
                          <a:solidFill>
                            <a:srgbClr val="000000"/>
                          </a:solidFill>
                          <a:latin typeface="Arial" panose="020B0604020202020204" pitchFamily="34" charset="0"/>
                          <a:cs typeface="Arial" panose="020B0604020202020204" pitchFamily="34" charset="0"/>
                        </a:rPr>
                        <a:t>   ống nghiệm, cốc thủy tinh, bình nón phễu lọc, ống đong, ống hút nhỏ giọt, kẹp gỗ....</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2.a. Nêu cách sử dụng ống nghiệm</a:t>
                      </a:r>
                    </a:p>
                    <a:p>
                      <a:pPr indent="0" algn="l">
                        <a:buNone/>
                      </a:pPr>
                      <a:r>
                        <a:rPr lang="en-US" sz="2400" b="0" u="dotted">
                          <a:solidFill>
                            <a:srgbClr val="000000"/>
                          </a:solidFill>
                          <a:latin typeface="Arial" panose="020B0604020202020204" pitchFamily="34" charset="0"/>
                          <a:cs typeface="Arial" panose="020B0604020202020204" pitchFamily="34" charset="0"/>
                        </a:rPr>
                        <a:t>   - Khi thực hiện thí nghiệm, giữ ống nghiệm bằng kẹp gỗ với tay không thuận, tay thuận để lấy hóa chất vào ống nghiệm.</a:t>
                      </a:r>
                    </a:p>
                    <a:p>
                      <a:pPr indent="0" algn="l">
                        <a:buNone/>
                      </a:pPr>
                      <a:r>
                        <a:rPr lang="en-US" sz="2400" b="0" u="dotted">
                          <a:solidFill>
                            <a:srgbClr val="000000"/>
                          </a:solidFill>
                          <a:latin typeface="Arial" panose="020B0604020202020204" pitchFamily="34" charset="0"/>
                          <a:cs typeface="Arial" panose="020B0604020202020204" pitchFamily="34" charset="0"/>
                        </a:rPr>
                        <a:t>   - Khi đun nóng hóa chất trong ống nghiệm cần kẹp ống nghiệm bằng kẹp gỗ ở khoảng 1/3 ống nghiệm tính từ miệng ống nghiệm. Đưa từ từ và làm nóng đều ống nghiệm trên ngọn lửa đèn cồn, rồi mới đun trực tiếp tại chỗ hóa chất. Miệng ống nghiệm hướng về phía không người và điều chỉnh đáy ống nghiệm phù hợp, không để sát vào bấc đèn cồn.</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  b. Nêu cách sử dụng ống hút nhỏ giọt</a:t>
                      </a:r>
                    </a:p>
                    <a:p>
                      <a:pPr indent="0" algn="l">
                        <a:buNone/>
                      </a:pPr>
                      <a:r>
                        <a:rPr lang="en-US" sz="2400" b="0" u="dotted">
                          <a:solidFill>
                            <a:srgbClr val="000000"/>
                          </a:solidFill>
                          <a:latin typeface="Arial" panose="020B0604020202020204" pitchFamily="34" charset="0"/>
                          <a:cs typeface="Arial" panose="020B0604020202020204" pitchFamily="34" charset="0"/>
                        </a:rPr>
                        <a:t>    Đưa ống hút nhỏ giọt vào lọ hóa chất, bọp chặt và giữ chặt quả bóp cao su, thả chậm quả bóp cao su để hút chất lỏng lên. Chuyển ống hút nhỏ giọt đến ống nghiệm và bóp nhẹ quả bóp cao su để chuyển từng giọt dung dịch vào ống nghiệm. Không chạm đầu ống hút nhỏ giọt vào thành ống nghiệm.</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3. Thực hiện thí nghiệm sau:</a:t>
                      </a:r>
                      <a:r>
                        <a:rPr lang="en-US" sz="2400" b="0">
                          <a:solidFill>
                            <a:srgbClr val="000000"/>
                          </a:solidFill>
                          <a:latin typeface="Arial" panose="020B0604020202020204" pitchFamily="34" charset="0"/>
                          <a:cs typeface="Arial" panose="020B0604020202020204" pitchFamily="34" charset="0"/>
                        </a:rPr>
                        <a:t> Dùng ống hút nhỏ giọt lấy một ít nước cho vào ống nghiệm và đun nóng trên đèn cồn. Quay lại video thí nghiệm.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0990"/>
          <a:ext cx="12208510" cy="584771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584771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2</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Máy đo pH, bút đo pH.</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Cho điện cực của thiết bị vào dung dịch cần đo pH, giá trị pH của dung dịch sẽ hiện trên thiết bị đó. </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thiết bị đo pH để xác định pH của các mẫu sau: nước máy, nước mưa, nước ao hồ, nước chanh, nước cam, nước vôi trong.</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59055" y="4399280"/>
          <a:ext cx="12073255" cy="1749425"/>
        </p:xfrm>
        <a:graphic>
          <a:graphicData uri="http://schemas.openxmlformats.org/drawingml/2006/table">
            <a:tbl>
              <a:tblPr firstRow="1" bandRow="1">
                <a:tableStyleId>{5C22544A-7EE6-4342-B048-85BDC9FD1C3A}</a:tableStyleId>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gridCol w="1695450">
                  <a:extLst>
                    <a:ext uri="{9D8B030D-6E8A-4147-A177-3AD203B41FA5}">
                      <a16:colId xmlns:a16="http://schemas.microsoft.com/office/drawing/2014/main" val="20004"/>
                    </a:ext>
                  </a:extLst>
                </a:gridCol>
                <a:gridCol w="1695450">
                  <a:extLst>
                    <a:ext uri="{9D8B030D-6E8A-4147-A177-3AD203B41FA5}">
                      <a16:colId xmlns:a16="http://schemas.microsoft.com/office/drawing/2014/main" val="20005"/>
                    </a:ext>
                  </a:extLst>
                </a:gridCol>
                <a:gridCol w="1900555">
                  <a:extLst>
                    <a:ext uri="{9D8B030D-6E8A-4147-A177-3AD203B41FA5}">
                      <a16:colId xmlns:a16="http://schemas.microsoft.com/office/drawing/2014/main" val="20006"/>
                    </a:ext>
                  </a:extLst>
                </a:gridCol>
              </a:tblGrid>
              <a:tr h="768350">
                <a:tc>
                  <a:txBody>
                    <a:bodyPr/>
                    <a:lstStyle/>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81075">
                <a:tc>
                  <a:txBody>
                    <a:bodyPr/>
                    <a:lstStyle/>
                    <a:p>
                      <a:pPr>
                        <a:buNone/>
                      </a:pPr>
                      <a:r>
                        <a:rPr lang="en-US" sz="2400"/>
                        <a:t>Giá trị pH</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85863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huyết áp kế thủy ngân, huyết áp kế điện tử…</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Quấn băng vải dài quanh cánh tay, băng vải này nối với áp kế đồng hồ, áp kế đồng hồ nối với bóp cao su có van và một ốc có thể vặn chặt hoặc nới lỏng, bóp cao su có van vài lần, sau đó từ từ thả ra, đọc kết quả trên áp kế đồng hồ.</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điện tử: Quấn băng vải dài quanh cánh tay, băng vải này nối với áp kế điện tử, nhấn nút trên áp kế điện tử, đọc kết quả trên áp kế điện tử.   </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238125" y="5108575"/>
          <a:ext cx="11897360" cy="1656715"/>
        </p:xfrm>
        <a:graphic>
          <a:graphicData uri="http://schemas.openxmlformats.org/drawingml/2006/table">
            <a:tbl>
              <a:tblPr firstRow="1" bandRow="1">
                <a:tableStyleId>{5C22544A-7EE6-4342-B048-85BDC9FD1C3A}</a:tableStyleId>
              </a:tblPr>
              <a:tblGrid>
                <a:gridCol w="2974340">
                  <a:extLst>
                    <a:ext uri="{9D8B030D-6E8A-4147-A177-3AD203B41FA5}">
                      <a16:colId xmlns:a16="http://schemas.microsoft.com/office/drawing/2014/main" val="20000"/>
                    </a:ext>
                  </a:extLst>
                </a:gridCol>
                <a:gridCol w="2974340">
                  <a:extLst>
                    <a:ext uri="{9D8B030D-6E8A-4147-A177-3AD203B41FA5}">
                      <a16:colId xmlns:a16="http://schemas.microsoft.com/office/drawing/2014/main" val="20001"/>
                    </a:ext>
                  </a:extLst>
                </a:gridCol>
                <a:gridCol w="2974340">
                  <a:extLst>
                    <a:ext uri="{9D8B030D-6E8A-4147-A177-3AD203B41FA5}">
                      <a16:colId xmlns:a16="http://schemas.microsoft.com/office/drawing/2014/main" val="20002"/>
                    </a:ext>
                  </a:extLst>
                </a:gridCol>
                <a:gridCol w="2974340">
                  <a:extLst>
                    <a:ext uri="{9D8B030D-6E8A-4147-A177-3AD203B41FA5}">
                      <a16:colId xmlns:a16="http://schemas.microsoft.com/office/drawing/2014/main" val="20003"/>
                    </a:ext>
                  </a:extLst>
                </a:gridCol>
              </a:tblGrid>
              <a:tr h="727710">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29005">
                <a:tc>
                  <a:txBody>
                    <a:bodyPr/>
                    <a:lstStyle/>
                    <a:p>
                      <a:pPr>
                        <a:buNone/>
                      </a:pPr>
                      <a:r>
                        <a:rPr lang="en-US" sz="2800"/>
                        <a:t>Giá trị huyết áp</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4</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a. Kể tên các loại nguồn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cung cấp điện (nguồn điện), biến áp nguồn.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b. Khi sử dụng biến áp nguồn cần lưu ý điều gì?</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Lựa chọn loại điện áp đầu ra phù hợp với 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Lựa chọn giá trị điện áp đầu ra phù hợp với giá trị định mức của các thiết bị điện trong</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Cấm đúng chốt dương (màu đỏ) và chốt âm (màu đen) để cung cấp điện từ biến áp</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nguồn cho 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Cần mắc mạch điện chính xác và kiểm tra trước khi bật công tác của biến áp nguồn.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Kể tên các thiết bị đo điện và khi sử dụng cần lưu ý điều gì để đảm bảo an toàn</a:t>
                      </a:r>
                      <a:r>
                        <a:rPr lang="en-US" sz="2400" b="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Các thiết bị đo điện: ampe kế, vôn kế, joulemeter…</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Điều lưu ý khi sử dụng để đảm bảo an toàn: Lựa chọn thiết bị đo điện có thang đo phải hợp. Cắm dây đo vào chốt cắm phù hợp với chức rằng đo. Mắc mạch điện đúng quy tắc, kiểm tra kỹ trước khi cấp nguồn điện cho mạch.</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Kể tên các loại thiết bị sử dụng điện và thiết bị điện hỗ trợ trong phòng thí nghiệm.</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sử dụng điện: biến trở, điôt phát quang, bóng đèn pin kèm đui 3V…</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điện hỗ trợ: công tắc, cầu chì ống, dây nối…</a:t>
                      </a:r>
                    </a:p>
                  </a:txBody>
                  <a:tcPr marL="68580" marR="68580" marT="0" marB="0">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635" y="467360"/>
            <a:ext cx="12252325" cy="639064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2800" b="1" dirty="0">
                <a:solidFill>
                  <a:schemeClr val="tx1"/>
                </a:solidFill>
              </a:rPr>
              <a:t>-</a:t>
            </a:r>
            <a:r>
              <a:rPr lang="zh-CN" altLang="en-US" sz="2800" b="1" dirty="0">
                <a:solidFill>
                  <a:schemeClr val="tx1"/>
                </a:solidFill>
              </a:rPr>
              <a:t> Để sử dụng an toàn các thiết bị điện, tránh làm hỏng thiết bị diện và gây nguy hiểm cho người sử dụng, cần lưu ý:</a:t>
            </a:r>
          </a:p>
          <a:p>
            <a:pPr algn="l"/>
            <a:r>
              <a:rPr lang="en-US" altLang="zh-CN" sz="2800" b="1" dirty="0">
                <a:solidFill>
                  <a:schemeClr val="tx1"/>
                </a:solidFill>
              </a:rPr>
              <a:t>  + </a:t>
            </a:r>
            <a:r>
              <a:rPr lang="zh-CN" altLang="en-US" sz="2800" b="1" dirty="0">
                <a:solidFill>
                  <a:schemeClr val="tx1"/>
                </a:solidFill>
              </a:rPr>
              <a:t>Đọc kĩ hướng dẫn sử dụng thiết bị và quan sát các chỉ dẫn các kí hiệu trên các thiết bị thí nghiệm.</a:t>
            </a:r>
          </a:p>
          <a:p>
            <a:pPr algn="l"/>
            <a:r>
              <a:rPr lang="en-US" altLang="zh-CN" sz="2800" b="1" dirty="0">
                <a:solidFill>
                  <a:schemeClr val="tx1"/>
                </a:solidFill>
              </a:rPr>
              <a:t>  + </a:t>
            </a:r>
            <a:r>
              <a:rPr lang="zh-CN" altLang="en-US" sz="2800" b="1" dirty="0">
                <a:solidFill>
                  <a:schemeClr val="tx1"/>
                </a:solidFill>
              </a:rPr>
              <a:t>Kiểm tra cẩn thận thiết bị phương tiện, dụng cụ thí nghiệm trước khi sử dụng.</a:t>
            </a:r>
          </a:p>
          <a:p>
            <a:pPr algn="l"/>
            <a:r>
              <a:rPr lang="en-US" altLang="zh-CN" sz="2800" b="1" dirty="0">
                <a:solidFill>
                  <a:schemeClr val="tx1"/>
                </a:solidFill>
              </a:rPr>
              <a:t>  + </a:t>
            </a:r>
            <a:r>
              <a:rPr lang="zh-CN" altLang="en-US" sz="2800" b="1" dirty="0">
                <a:solidFill>
                  <a:schemeClr val="tx1"/>
                </a:solidFill>
              </a:rPr>
              <a:t>Tắt công tắc nguồn thiết bị điện trước khi cầm hoặc tháo thiết bị điện.</a:t>
            </a:r>
          </a:p>
          <a:p>
            <a:pPr algn="l"/>
            <a:r>
              <a:rPr lang="en-US" altLang="zh-CN" sz="2800" b="1" dirty="0">
                <a:solidFill>
                  <a:schemeClr val="tx1"/>
                </a:solidFill>
              </a:rPr>
              <a:t>  + </a:t>
            </a:r>
            <a:r>
              <a:rPr lang="zh-CN" altLang="en-US" sz="2800" b="1" dirty="0">
                <a:solidFill>
                  <a:schemeClr val="tx1"/>
                </a:solidFill>
              </a:rPr>
              <a:t>Chỉ cắm dây cắm của thiết bị điện vào ổ cắm khi điện áp của nguồn điện tương ứng với điện áp của dụng cụ.</a:t>
            </a:r>
          </a:p>
          <a:p>
            <a:pPr algn="l"/>
            <a:r>
              <a:rPr lang="en-US" altLang="zh-CN" sz="2800" b="1" dirty="0">
                <a:solidFill>
                  <a:schemeClr val="tx1"/>
                </a:solidFill>
              </a:rPr>
              <a:t>  + </a:t>
            </a:r>
            <a:r>
              <a:rPr lang="zh-CN" altLang="en-US" sz="2800" b="1" dirty="0">
                <a:solidFill>
                  <a:schemeClr val="tx1"/>
                </a:solidFill>
              </a:rPr>
              <a:t>Không đặt mạch điện gần nơi ẩm ướt hoặc các vật liệu dễ cháy. Phải bố trí dây điện gọn gàng, không bị vướng khi qua lại.</a:t>
            </a:r>
          </a:p>
          <a:p>
            <a:pPr algn="l"/>
            <a:r>
              <a:rPr lang="en-US" altLang="zh-CN" sz="2800" b="1" dirty="0">
                <a:solidFill>
                  <a:schemeClr val="tx1"/>
                </a:solidFill>
              </a:rPr>
              <a:t>  + </a:t>
            </a:r>
            <a:r>
              <a:rPr lang="zh-CN" altLang="en-US" sz="2800" b="1" dirty="0">
                <a:solidFill>
                  <a:schemeClr val="tx1"/>
                </a:solidFill>
              </a:rPr>
              <a:t>Phải vệ sinh, sắp xếp gọn gàng các thiết bị và chung cụ thí nghiệm, bỏ rác thải thí nghiệm vào đúng nơi quy định sau khi tiến hành thí nghiệm.</a:t>
            </a:r>
          </a:p>
        </p:txBody>
      </p:sp>
      <p:sp>
        <p:nvSpPr>
          <p:cNvPr id="15" name="圆角矩形 14"/>
          <p:cNvSpPr/>
          <p:nvPr/>
        </p:nvSpPr>
        <p:spPr bwMode="auto">
          <a:xfrm>
            <a:off x="4883785" y="0"/>
            <a:ext cx="3117215" cy="58928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0" y="-292100"/>
            <a:ext cx="1607820" cy="13722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616835" y="2546350"/>
            <a:ext cx="5151120" cy="144526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3: </a:t>
            </a:r>
          </a:p>
          <a:p>
            <a:pPr algn="ctr"/>
            <a:r>
              <a:rPr lang="en-US" sz="4400" b="1">
                <a:latin typeface="Cambria" panose="02040503050406030204" pitchFamily="18" charset="0"/>
                <a:cs typeface="Cambria" panose="02040503050406030204" pitchFamily="18" charset="0"/>
              </a:rPr>
              <a:t>LUYỆN TẬP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2572385" y="204470"/>
            <a:ext cx="9457055" cy="155638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9525" y="98425"/>
            <a:ext cx="2583180" cy="1767205"/>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lstStyle/>
            <a:p>
              <a:r>
                <a:rPr lang="en-US" altLang="zh-CN"/>
                <a:t>   </a:t>
              </a:r>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1</a:t>
              </a:r>
              <a:r>
                <a:rPr lang="en-US" altLang="zh-CN" sz="2800" b="1"/>
                <a:t> </a:t>
              </a:r>
              <a:r>
                <a:rPr lang="en-US" altLang="zh-CN"/>
                <a:t> </a:t>
              </a:r>
            </a:p>
          </p:txBody>
        </p:sp>
      </p:grpSp>
      <p:sp>
        <p:nvSpPr>
          <p:cNvPr id="15" name="文本框 52"/>
          <p:cNvSpPr txBox="1"/>
          <p:nvPr/>
        </p:nvSpPr>
        <p:spPr>
          <a:xfrm>
            <a:off x="2894965" y="681355"/>
            <a:ext cx="8811895"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Truy cập phần mềm Quizziz  làm phần trắc nghiệm.</a:t>
            </a:r>
          </a:p>
        </p:txBody>
      </p:sp>
      <p:grpSp>
        <p:nvGrpSpPr>
          <p:cNvPr id="6" name="组合 13"/>
          <p:cNvGrpSpPr/>
          <p:nvPr/>
        </p:nvGrpSpPr>
        <p:grpSpPr>
          <a:xfrm>
            <a:off x="2592705" y="2126615"/>
            <a:ext cx="9457055" cy="1556385"/>
            <a:chOff x="4838820" y="2375552"/>
            <a:chExt cx="5544616" cy="1200507"/>
          </a:xfrm>
        </p:grpSpPr>
        <p:sp>
          <p:nvSpPr>
            <p:cNvPr id="7"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accent5">
                      <a:lumMod val="75000"/>
                    </a:schemeClr>
                  </a:solidFill>
                  <a:latin typeface="Arial" panose="020B0604020202020204" pitchFamily="34" charset="0"/>
                  <a:cs typeface="Arial" panose="020B0604020202020204" pitchFamily="34" charset="0"/>
                </a:rPr>
                <a:t> </a:t>
              </a:r>
              <a:r>
                <a:rPr lang="en-US" altLang="zh-CN" sz="2800" b="1">
                  <a:solidFill>
                    <a:schemeClr val="accent5">
                      <a:lumMod val="75000"/>
                    </a:schemeClr>
                  </a:solidFill>
                  <a:latin typeface="Arial" panose="020B0604020202020204" pitchFamily="34" charset="0"/>
                  <a:cs typeface="Arial" panose="020B0604020202020204" pitchFamily="34" charset="0"/>
                </a:rPr>
                <a:t>Làm </a:t>
              </a:r>
              <a:r>
                <a:rPr lang="zh-CN" altLang="en-US" sz="2800" b="1">
                  <a:solidFill>
                    <a:schemeClr val="accent5">
                      <a:lumMod val="75000"/>
                    </a:schemeClr>
                  </a:solidFill>
                  <a:latin typeface="Arial" panose="020B0604020202020204" pitchFamily="34" charset="0"/>
                  <a:cs typeface="Arial" panose="020B0604020202020204" pitchFamily="34" charset="0"/>
                </a:rPr>
                <a:t>bài tập phiếu học tập 3</a:t>
              </a:r>
            </a:p>
          </p:txBody>
        </p:sp>
      </p:grpSp>
      <p:grpSp>
        <p:nvGrpSpPr>
          <p:cNvPr id="9" name="组合 1"/>
          <p:cNvGrpSpPr/>
          <p:nvPr/>
        </p:nvGrpSpPr>
        <p:grpSpPr>
          <a:xfrm>
            <a:off x="-10795" y="2021205"/>
            <a:ext cx="2583180" cy="1767205"/>
            <a:chOff x="2713211" y="1988840"/>
            <a:chExt cx="1610824" cy="1452335"/>
          </a:xfrm>
          <a:solidFill>
            <a:schemeClr val="accent3"/>
          </a:solidFill>
        </p:grpSpPr>
        <p:sp>
          <p:nvSpPr>
            <p:cNvPr id="11"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16"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lstStyle/>
            <a:p>
              <a:r>
                <a:rPr lang="en-US" altLang="zh-CN"/>
                <a:t>   </a:t>
              </a:r>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2</a:t>
              </a:r>
              <a:r>
                <a:rPr lang="en-US" altLang="zh-CN" sz="2800" b="1"/>
                <a:t> </a:t>
              </a:r>
              <a:r>
                <a:rPr lang="en-US" altLang="zh-CN"/>
                <a:t> </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1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par>
                                <p:cTn id="24" presetID="45" presetClass="entr" presetSubtype="0" fill="hold"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anim calcmode="lin" valueType="num">
                                      <p:cBhvr>
                                        <p:cTn id="27" dur="750" fill="hold"/>
                                        <p:tgtEl>
                                          <p:spTgt spid="9"/>
                                        </p:tgtEl>
                                        <p:attrNameLst>
                                          <p:attrName>ppt_w</p:attrName>
                                        </p:attrNameLst>
                                      </p:cBhvr>
                                      <p:tavLst>
                                        <p:tav tm="0" fmla="#ppt_w*sin(2.5*pi*$)">
                                          <p:val>
                                            <p:fltVal val="0"/>
                                          </p:val>
                                        </p:tav>
                                        <p:tav tm="100000">
                                          <p:val>
                                            <p:fltVal val="1"/>
                                          </p:val>
                                        </p:tav>
                                      </p:tavLst>
                                    </p:anim>
                                    <p:anim calcmode="lin" valueType="num">
                                      <p:cBhvr>
                                        <p:cTn id="28"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0" y="118745"/>
            <a:ext cx="12192000" cy="6555641"/>
          </a:xfrm>
          <a:prstGeom prst="rect">
            <a:avLst/>
          </a:pr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indent="0" algn="l"/>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Bài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tập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trắc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nghiệm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phần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mềm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quizziz</a:t>
            </a:r>
            <a:r>
              <a:rPr lang="en-US" sz="2800" b="1" dirty="0">
                <a:latin typeface="Arial" panose="020B0604020202020204" pitchFamily="34" charset="0"/>
                <a:cs typeface="Arial" panose="020B0604020202020204" pitchFamily="34" charset="0"/>
              </a:rPr>
              <a:t>:</a:t>
            </a:r>
          </a:p>
          <a:p>
            <a:pPr indent="0" algn="l"/>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1:</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Thiết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bị</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nào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sau</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đây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dùng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để</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điện</a:t>
            </a:r>
            <a:r>
              <a:rPr lang="en-US" sz="2800" b="0" dirty="0">
                <a:latin typeface="Arial" panose="020B0604020202020204" pitchFamily="34" charset="0"/>
                <a:cs typeface="Arial" panose="020B0604020202020204" pitchFamily="34" charset="0"/>
              </a:rPr>
              <a:t>?</a:t>
            </a:r>
          </a:p>
          <a:p>
            <a:pPr indent="0" algn="l"/>
            <a:r>
              <a:rPr lang="en-US" sz="2800" b="0" dirty="0">
                <a:latin typeface="Arial" panose="020B0604020202020204" pitchFamily="34" charset="0"/>
                <a:cs typeface="Arial" panose="020B0604020202020204" pitchFamily="34" charset="0"/>
              </a:rPr>
              <a:t>  A. </a:t>
            </a:r>
            <a:r>
              <a:rPr lang="en-US" sz="2800" b="0" dirty="0" err="1">
                <a:latin typeface="Arial" panose="020B0604020202020204" pitchFamily="34" charset="0"/>
                <a:cs typeface="Arial" panose="020B0604020202020204" pitchFamily="34" charset="0"/>
              </a:rPr>
              <a:t>Ampe</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vôn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joulemeter.	            B. </a:t>
            </a:r>
            <a:r>
              <a:rPr lang="en-US" sz="2800" b="0" dirty="0" err="1">
                <a:latin typeface="Arial" panose="020B0604020202020204" pitchFamily="34" charset="0"/>
                <a:cs typeface="Arial" panose="020B0604020202020204" pitchFamily="34" charset="0"/>
              </a:rPr>
              <a:t>Biến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trở</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điôt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phát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quang</a:t>
            </a:r>
            <a:r>
              <a:rPr lang="en-US" sz="2800" b="0" dirty="0">
                <a:latin typeface="Arial" panose="020B0604020202020204" pitchFamily="34" charset="0"/>
                <a:cs typeface="Arial" panose="020B0604020202020204" pitchFamily="34" charset="0"/>
              </a:rPr>
              <a:t>.		</a:t>
            </a:r>
          </a:p>
          <a:p>
            <a:pPr indent="0" algn="l"/>
            <a:r>
              <a:rPr lang="en-US" sz="2800" b="0" dirty="0">
                <a:latin typeface="Arial" panose="020B0604020202020204" pitchFamily="34" charset="0"/>
                <a:cs typeface="Arial" panose="020B0604020202020204" pitchFamily="34" charset="0"/>
              </a:rPr>
              <a:t>  C. </a:t>
            </a:r>
            <a:r>
              <a:rPr lang="en-US" sz="2800" b="0" dirty="0" err="1">
                <a:latin typeface="Arial" panose="020B0604020202020204" pitchFamily="34" charset="0"/>
                <a:cs typeface="Arial" panose="020B0604020202020204" pitchFamily="34" charset="0"/>
              </a:rPr>
              <a:t>Biến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áp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nguồn</a:t>
            </a:r>
            <a:r>
              <a:rPr lang="en-US" sz="2800" b="0" dirty="0">
                <a:latin typeface="Arial" panose="020B0604020202020204" pitchFamily="34" charset="0"/>
                <a:cs typeface="Arial" panose="020B0604020202020204" pitchFamily="34" charset="0"/>
              </a:rPr>
              <a:t>				D. </a:t>
            </a:r>
            <a:r>
              <a:rPr lang="en-US" sz="2800" b="0" dirty="0" err="1">
                <a:latin typeface="Arial" panose="020B0604020202020204" pitchFamily="34" charset="0"/>
                <a:cs typeface="Arial" panose="020B0604020202020204" pitchFamily="34" charset="0"/>
              </a:rPr>
              <a:t>Công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tắc</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cầu</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chì</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ống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dây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nối</a:t>
            </a:r>
            <a:r>
              <a:rPr lang="en-US" sz="2800" b="0" dirty="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a:p>
            <a:pPr indent="0" algn="l"/>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2:</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Để</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giá</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trị</a:t>
            </a:r>
            <a:r>
              <a:rPr lang="en-US" sz="2800" b="0" dirty="0">
                <a:latin typeface="Arial" panose="020B0604020202020204" pitchFamily="34" charset="0"/>
                <a:cs typeface="Arial" panose="020B0604020202020204" pitchFamily="34" charset="0"/>
              </a:rPr>
              <a:t> pH </a:t>
            </a:r>
            <a:r>
              <a:rPr lang="en-US" sz="2800" b="0" dirty="0" err="1">
                <a:latin typeface="Arial" panose="020B0604020202020204" pitchFamily="34" charset="0"/>
                <a:cs typeface="Arial" panose="020B0604020202020204" pitchFamily="34" charset="0"/>
              </a:rPr>
              <a:t>của</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nước</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nuôi</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tôm</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cá</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người</a:t>
            </a:r>
            <a:r>
              <a:rPr lang="en-US" sz="2800" b="0" dirty="0">
                <a:latin typeface="Arial" panose="020B0604020202020204" pitchFamily="34" charset="0"/>
                <a:cs typeface="Arial" panose="020B0604020202020204" pitchFamily="34" charset="0"/>
              </a:rPr>
              <a:t> ta </a:t>
            </a:r>
            <a:r>
              <a:rPr lang="en-US" sz="2800" b="0" dirty="0" err="1">
                <a:latin typeface="Arial" panose="020B0604020202020204" pitchFamily="34" charset="0"/>
                <a:cs typeface="Arial" panose="020B0604020202020204" pitchFamily="34" charset="0"/>
              </a:rPr>
              <a:t>dùng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các</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thiết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bị</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nào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sau</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đây</a:t>
            </a:r>
            <a:r>
              <a:rPr lang="en-US" sz="2800" b="0" dirty="0">
                <a:latin typeface="Arial" panose="020B0604020202020204" pitchFamily="34" charset="0"/>
                <a:cs typeface="Arial" panose="020B0604020202020204" pitchFamily="34" charset="0"/>
              </a:rPr>
              <a:t>?</a:t>
            </a:r>
          </a:p>
          <a:p>
            <a:pPr indent="0" algn="l"/>
            <a:r>
              <a:rPr lang="en-US" sz="2800" b="0" dirty="0">
                <a:latin typeface="Arial" panose="020B0604020202020204" pitchFamily="34" charset="0"/>
                <a:cs typeface="Arial" panose="020B0604020202020204" pitchFamily="34" charset="0"/>
              </a:rPr>
              <a:t>  A. </a:t>
            </a:r>
            <a:r>
              <a:rPr lang="en-US" sz="2800" b="0" dirty="0" err="1">
                <a:latin typeface="Arial" panose="020B0604020202020204" pitchFamily="34" charset="0"/>
                <a:cs typeface="Arial" panose="020B0604020202020204" pitchFamily="34" charset="0"/>
              </a:rPr>
              <a:t>Huyết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áp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ampe</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B. </a:t>
            </a:r>
            <a:r>
              <a:rPr lang="en-US" sz="2800" b="0" dirty="0" err="1">
                <a:latin typeface="Arial" panose="020B0604020202020204" pitchFamily="34" charset="0"/>
                <a:cs typeface="Arial" panose="020B0604020202020204" pitchFamily="34" charset="0"/>
              </a:rPr>
              <a:t>Bút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đo</a:t>
            </a:r>
            <a:r>
              <a:rPr lang="en-US" sz="2800" b="0" dirty="0">
                <a:latin typeface="Arial" panose="020B0604020202020204" pitchFamily="34" charset="0"/>
                <a:cs typeface="Arial" panose="020B0604020202020204" pitchFamily="34" charset="0"/>
              </a:rPr>
              <a:t> pH, </a:t>
            </a:r>
            <a:r>
              <a:rPr lang="en-US" sz="2800" b="0" dirty="0" err="1">
                <a:latin typeface="Arial" panose="020B0604020202020204" pitchFamily="34" charset="0"/>
                <a:cs typeface="Arial" panose="020B0604020202020204" pitchFamily="34" charset="0"/>
              </a:rPr>
              <a:t>máy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pH.</a:t>
            </a:r>
            <a:r>
              <a:rPr lang="en-US" sz="2800" b="0" dirty="0">
                <a:latin typeface="Arial" panose="020B0604020202020204" pitchFamily="34" charset="0"/>
                <a:cs typeface="Arial" panose="020B0604020202020204" pitchFamily="34" charset="0"/>
              </a:rPr>
              <a:t>	</a:t>
            </a:r>
          </a:p>
          <a:p>
            <a:pPr indent="0" algn="l"/>
            <a:r>
              <a:rPr lang="en-US" sz="2800" b="0" dirty="0">
                <a:latin typeface="Arial" panose="020B0604020202020204" pitchFamily="34" charset="0"/>
                <a:cs typeface="Arial" panose="020B0604020202020204" pitchFamily="34" charset="0"/>
              </a:rPr>
              <a:t>  C. </a:t>
            </a:r>
            <a:r>
              <a:rPr lang="en-US" sz="2800" b="0" dirty="0" err="1">
                <a:latin typeface="Arial" panose="020B0604020202020204" pitchFamily="34" charset="0"/>
                <a:cs typeface="Arial" panose="020B0604020202020204" pitchFamily="34" charset="0"/>
              </a:rPr>
              <a:t>Bút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đo</a:t>
            </a:r>
            <a:r>
              <a:rPr lang="en-US" sz="2800" b="0" dirty="0">
                <a:latin typeface="Arial" panose="020B0604020202020204" pitchFamily="34" charset="0"/>
                <a:cs typeface="Arial" panose="020B0604020202020204" pitchFamily="34" charset="0"/>
              </a:rPr>
              <a:t> pH, </a:t>
            </a:r>
            <a:r>
              <a:rPr lang="en-US" sz="2800" b="0" dirty="0" err="1">
                <a:latin typeface="Arial" panose="020B0604020202020204" pitchFamily="34" charset="0"/>
                <a:cs typeface="Arial" panose="020B0604020202020204" pitchFamily="34" charset="0"/>
              </a:rPr>
              <a:t>huyết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áp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D. </a:t>
            </a:r>
            <a:r>
              <a:rPr lang="en-US" sz="2800" b="0" dirty="0" err="1">
                <a:latin typeface="Arial" panose="020B0604020202020204" pitchFamily="34" charset="0"/>
                <a:cs typeface="Arial" panose="020B0604020202020204" pitchFamily="34" charset="0"/>
              </a:rPr>
              <a:t>Vôn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joulemeter.</a:t>
            </a:r>
            <a:endParaRPr lang="en-US" sz="2800" b="1" dirty="0">
              <a:latin typeface="Arial" panose="020B0604020202020204" pitchFamily="34" charset="0"/>
              <a:cs typeface="Arial" panose="020B0604020202020204" pitchFamily="34" charset="0"/>
            </a:endParaRPr>
          </a:p>
          <a:p>
            <a:pPr indent="0" algn="l"/>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3</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Thực</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hiện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thí</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nghiệm</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cẩn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thận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không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dùng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tay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trực</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tiếp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để</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lấy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hóa</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chất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Nên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khi</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lấy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loại</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hóa</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chất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nào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sau</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đây</a:t>
            </a:r>
            <a:r>
              <a:rPr lang="en-US" sz="2800" b="0" dirty="0">
                <a:latin typeface="Arial" panose="020B0604020202020204" pitchFamily="34" charset="0"/>
                <a:cs typeface="Arial" panose="020B0604020202020204" pitchFamily="34" charset="0"/>
              </a:rPr>
              <a:t>, ta </a:t>
            </a:r>
            <a:r>
              <a:rPr lang="en-US" sz="2800" b="0" dirty="0" err="1">
                <a:latin typeface="Arial" panose="020B0604020202020204" pitchFamily="34" charset="0"/>
                <a:cs typeface="Arial" panose="020B0604020202020204" pitchFamily="34" charset="0"/>
              </a:rPr>
              <a:t>dùng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panh</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để</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gắp</a:t>
            </a:r>
            <a:r>
              <a:rPr lang="en-US" sz="2800" b="0" dirty="0">
                <a:latin typeface="Arial" panose="020B0604020202020204" pitchFamily="34" charset="0"/>
                <a:cs typeface="Arial" panose="020B0604020202020204" pitchFamily="34" charset="0"/>
              </a:rPr>
              <a:t>?</a:t>
            </a:r>
          </a:p>
          <a:p>
            <a:pPr indent="0" algn="l"/>
            <a:r>
              <a:rPr lang="en-US" sz="2800" b="0" dirty="0">
                <a:latin typeface="Arial" panose="020B0604020202020204" pitchFamily="34" charset="0"/>
                <a:cs typeface="Arial" panose="020B0604020202020204" pitchFamily="34" charset="0"/>
              </a:rPr>
              <a:t>   A. </a:t>
            </a:r>
            <a:r>
              <a:rPr lang="en-US" sz="2800" b="0" dirty="0" err="1">
                <a:latin typeface="Arial" panose="020B0604020202020204" pitchFamily="34" charset="0"/>
                <a:cs typeface="Arial" panose="020B0604020202020204" pitchFamily="34" charset="0"/>
              </a:rPr>
              <a:t>Hóa</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chất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rắn</a:t>
            </a:r>
            <a:r>
              <a:rPr lang="en-US" sz="2800" b="0" dirty="0">
                <a:latin typeface="Arial" panose="020B0604020202020204" pitchFamily="34" charset="0"/>
                <a:cs typeface="Arial" panose="020B0604020202020204" pitchFamily="34" charset="0"/>
              </a:rPr>
              <a:t>              			B. </a:t>
            </a:r>
            <a:r>
              <a:rPr lang="en-US" sz="2800" b="0" dirty="0" err="1">
                <a:latin typeface="Arial" panose="020B0604020202020204" pitchFamily="34" charset="0"/>
                <a:cs typeface="Arial" panose="020B0604020202020204" pitchFamily="34" charset="0"/>
              </a:rPr>
              <a:t>Hóa</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chất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rắn</a:t>
            </a:r>
            <a:r>
              <a:rPr lang="en-US" sz="2800" b="0" dirty="0">
                <a:latin typeface="Arial" panose="020B0604020202020204" pitchFamily="34" charset="0"/>
                <a:cs typeface="Arial" panose="020B0604020202020204" pitchFamily="34" charset="0"/>
              </a:rPr>
              <a:t> ở </a:t>
            </a:r>
            <a:r>
              <a:rPr lang="en-US" sz="2800" b="0" dirty="0" err="1">
                <a:latin typeface="Arial" panose="020B0604020202020204" pitchFamily="34" charset="0"/>
                <a:cs typeface="Arial" panose="020B0604020202020204" pitchFamily="34" charset="0"/>
              </a:rPr>
              <a:t>dạng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hạt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nhỏ</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bột</a:t>
            </a:r>
            <a:r>
              <a:rPr lang="en-US" sz="2800" b="0" dirty="0">
                <a:latin typeface="Arial" panose="020B0604020202020204" pitchFamily="34" charset="0"/>
                <a:cs typeface="Arial" panose="020B0604020202020204" pitchFamily="34" charset="0"/>
              </a:rPr>
              <a:t>                            </a:t>
            </a:r>
          </a:p>
          <a:p>
            <a:pPr indent="0" algn="l"/>
            <a:r>
              <a:rPr lang="en-US" sz="2800" b="0" dirty="0">
                <a:latin typeface="Arial" panose="020B0604020202020204" pitchFamily="34" charset="0"/>
                <a:cs typeface="Arial" panose="020B0604020202020204" pitchFamily="34" charset="0"/>
              </a:rPr>
              <a:t>   C. </a:t>
            </a:r>
            <a:r>
              <a:rPr lang="en-US" sz="2800" b="0" dirty="0" err="1">
                <a:latin typeface="Arial" panose="020B0604020202020204" pitchFamily="34" charset="0"/>
                <a:cs typeface="Arial" panose="020B0604020202020204" pitchFamily="34" charset="0"/>
              </a:rPr>
              <a:t>Hóa</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chất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lỏng</a:t>
            </a:r>
            <a:r>
              <a:rPr lang="en-US" sz="2800" b="0" dirty="0">
                <a:latin typeface="Arial" panose="020B0604020202020204" pitchFamily="34" charset="0"/>
                <a:cs typeface="Arial" panose="020B0604020202020204" pitchFamily="34" charset="0"/>
              </a:rPr>
              <a:t>				D. </a:t>
            </a:r>
            <a:r>
              <a:rPr lang="en-US" sz="2800" b="0" dirty="0" err="1">
                <a:latin typeface="Arial" panose="020B0604020202020204" pitchFamily="34" charset="0"/>
                <a:cs typeface="Arial" panose="020B0604020202020204" pitchFamily="34" charset="0"/>
              </a:rPr>
              <a:t>Hóa</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chất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rắn</a:t>
            </a:r>
            <a:r>
              <a:rPr lang="en-US" sz="2800" b="0" dirty="0">
                <a:latin typeface="Arial" panose="020B0604020202020204" pitchFamily="34" charset="0"/>
                <a:cs typeface="Arial" panose="020B0604020202020204" pitchFamily="34" charset="0"/>
              </a:rPr>
              <a:t> ở </a:t>
            </a:r>
            <a:r>
              <a:rPr lang="en-US" sz="2800" b="0" dirty="0" err="1">
                <a:latin typeface="Arial" panose="020B0604020202020204" pitchFamily="34" charset="0"/>
                <a:cs typeface="Arial" panose="020B0604020202020204" pitchFamily="34" charset="0"/>
              </a:rPr>
              <a:t>dạng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hạt</a:t>
            </a:r>
            <a:r>
              <a:rPr lang="en-US" sz="2800" b="0" dirty="0">
                <a:latin typeface="Arial" panose="020B0604020202020204" pitchFamily="34" charset="0"/>
                <a:cs typeface="Arial" panose="020B0604020202020204" pitchFamily="34" charset="0"/>
              </a:rPr>
              <a:t> to, </a:t>
            </a:r>
            <a:r>
              <a:rPr lang="en-US" sz="2800" b="0" dirty="0" err="1">
                <a:latin typeface="Arial" panose="020B0604020202020204" pitchFamily="34" charset="0"/>
                <a:cs typeface="Arial" panose="020B0604020202020204" pitchFamily="34" charset="0"/>
              </a:rPr>
              <a:t>dây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thanh</a:t>
            </a:r>
            <a:endParaRPr lang="en-US" sz="2800" b="1"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788920" y="2130425"/>
            <a:ext cx="5151120" cy="2122805"/>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2: </a:t>
            </a:r>
          </a:p>
          <a:p>
            <a:pPr algn="ctr"/>
            <a:r>
              <a:rPr lang="en-US" sz="4400" b="1">
                <a:latin typeface="Cambria" panose="02040503050406030204" pitchFamily="18" charset="0"/>
                <a:cs typeface="Cambria" panose="02040503050406030204" pitchFamily="18" charset="0"/>
              </a:rPr>
              <a:t>HÌNH THÀNH KIẾN THỨC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A586BE-1566-4FAE-953A-B27DE6B2859E}"/>
              </a:ext>
            </a:extLst>
          </p:cNvPr>
          <p:cNvSpPr txBox="1"/>
          <p:nvPr/>
        </p:nvSpPr>
        <p:spPr>
          <a:xfrm>
            <a:off x="0" y="609996"/>
            <a:ext cx="12192000" cy="4832092"/>
          </a:xfrm>
          <a:prstGeom prst="rect">
            <a:avLst/>
          </a:prstGeom>
          <a:noFill/>
        </p:spPr>
        <p:txBody>
          <a:bodyPr wrap="square">
            <a:spAutoFit/>
          </a:bodyPr>
          <a:lstStyle/>
          <a:p>
            <a:pPr indent="0" algn="l"/>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4:</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Thiết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bị</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nào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sau</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đây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là</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thiết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bị</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hỗ</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trợ</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điện</a:t>
            </a:r>
            <a:r>
              <a:rPr lang="en-US" sz="2800" b="0" dirty="0">
                <a:latin typeface="Arial" panose="020B0604020202020204" pitchFamily="34" charset="0"/>
                <a:cs typeface="Arial" panose="020B0604020202020204" pitchFamily="34" charset="0"/>
              </a:rPr>
              <a:t>?</a:t>
            </a:r>
          </a:p>
          <a:p>
            <a:pPr indent="0" algn="l"/>
            <a:r>
              <a:rPr lang="en-US" sz="2800" b="0" dirty="0">
                <a:latin typeface="Arial" panose="020B0604020202020204" pitchFamily="34" charset="0"/>
                <a:cs typeface="Arial" panose="020B0604020202020204" pitchFamily="34" charset="0"/>
              </a:rPr>
              <a:t>  A. </a:t>
            </a:r>
            <a:r>
              <a:rPr lang="en-US" sz="2800" b="0" dirty="0" err="1">
                <a:latin typeface="Arial" panose="020B0604020202020204" pitchFamily="34" charset="0"/>
                <a:cs typeface="Arial" panose="020B0604020202020204" pitchFamily="34" charset="0"/>
              </a:rPr>
              <a:t>Ampe</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vôn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joulemeter.	            B. </a:t>
            </a:r>
            <a:r>
              <a:rPr lang="en-US" sz="2800" b="0" dirty="0" err="1">
                <a:latin typeface="Arial" panose="020B0604020202020204" pitchFamily="34" charset="0"/>
                <a:cs typeface="Arial" panose="020B0604020202020204" pitchFamily="34" charset="0"/>
              </a:rPr>
              <a:t>Biến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trở</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điôt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phát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quang</a:t>
            </a:r>
            <a:r>
              <a:rPr lang="en-US" sz="2800" b="0" dirty="0">
                <a:latin typeface="Arial" panose="020B0604020202020204" pitchFamily="34" charset="0"/>
                <a:cs typeface="Arial" panose="020B0604020202020204" pitchFamily="34" charset="0"/>
              </a:rPr>
              <a:t>.		</a:t>
            </a:r>
          </a:p>
          <a:p>
            <a:pPr indent="0" algn="l"/>
            <a:r>
              <a:rPr lang="en-US" sz="2800" b="0" dirty="0">
                <a:latin typeface="Arial" panose="020B0604020202020204" pitchFamily="34" charset="0"/>
                <a:cs typeface="Arial" panose="020B0604020202020204" pitchFamily="34" charset="0"/>
              </a:rPr>
              <a:t>  C. </a:t>
            </a:r>
            <a:r>
              <a:rPr lang="en-US" sz="2800" b="0" dirty="0" err="1">
                <a:latin typeface="Arial" panose="020B0604020202020204" pitchFamily="34" charset="0"/>
                <a:cs typeface="Arial" panose="020B0604020202020204" pitchFamily="34" charset="0"/>
              </a:rPr>
              <a:t>Biến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áp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nguồn</a:t>
            </a:r>
            <a:r>
              <a:rPr lang="en-US" sz="2800" b="0" dirty="0">
                <a:latin typeface="Arial" panose="020B0604020202020204" pitchFamily="34" charset="0"/>
                <a:cs typeface="Arial" panose="020B0604020202020204" pitchFamily="34" charset="0"/>
              </a:rPr>
              <a:t>				D. </a:t>
            </a:r>
            <a:r>
              <a:rPr lang="en-US" sz="2800" b="0" dirty="0" err="1">
                <a:latin typeface="Arial" panose="020B0604020202020204" pitchFamily="34" charset="0"/>
                <a:cs typeface="Arial" panose="020B0604020202020204" pitchFamily="34" charset="0"/>
              </a:rPr>
              <a:t>Công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tắc</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cầu</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chì</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ống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dây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nối</a:t>
            </a:r>
            <a:r>
              <a:rPr lang="en-US" sz="2800" b="0" dirty="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a:p>
            <a:pPr indent="0" algn="l"/>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5:</a:t>
            </a:r>
            <a:r>
              <a:rPr lang="en-US" sz="2800" b="0" dirty="0">
                <a:latin typeface="Arial" panose="020B0604020202020204" pitchFamily="34" charset="0"/>
                <a:cs typeface="Arial" panose="020B0604020202020204" pitchFamily="34" charset="0"/>
              </a:rPr>
              <a:t> Cho </a:t>
            </a:r>
            <a:r>
              <a:rPr lang="en-US" sz="2800" b="0" dirty="0" err="1">
                <a:latin typeface="Arial" panose="020B0604020202020204" pitchFamily="34" charset="0"/>
                <a:cs typeface="Arial" panose="020B0604020202020204" pitchFamily="34" charset="0"/>
              </a:rPr>
              <a:t>các</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nội</a:t>
            </a:r>
            <a:r>
              <a:rPr lang="en-US" sz="2800" b="0" dirty="0">
                <a:latin typeface="Arial" panose="020B0604020202020204" pitchFamily="34" charset="0"/>
                <a:cs typeface="Arial" panose="020B0604020202020204" pitchFamily="34" charset="0"/>
              </a:rPr>
              <a:t> dung </a:t>
            </a:r>
            <a:r>
              <a:rPr lang="en-US" sz="2800" b="0" dirty="0" err="1">
                <a:latin typeface="Arial" panose="020B0604020202020204" pitchFamily="34" charset="0"/>
                <a:cs typeface="Arial" panose="020B0604020202020204" pitchFamily="34" charset="0"/>
              </a:rPr>
              <a:t>sau</a:t>
            </a:r>
            <a:r>
              <a:rPr lang="en-US" sz="2800" b="0" dirty="0">
                <a:latin typeface="Arial" panose="020B0604020202020204" pitchFamily="34" charset="0"/>
                <a:cs typeface="Arial" panose="020B0604020202020204" pitchFamily="34" charset="0"/>
              </a:rPr>
              <a:t>: (1) Khi </a:t>
            </a:r>
            <a:r>
              <a:rPr lang="en-US" sz="2800" b="0" dirty="0" err="1">
                <a:latin typeface="Arial" panose="020B0604020202020204" pitchFamily="34" charset="0"/>
                <a:cs typeface="Arial" panose="020B0604020202020204" pitchFamily="34" charset="0"/>
              </a:rPr>
              <a:t>đun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hóa</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chất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trong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ống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nghiệm</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cần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kẹp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ống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nghiệm</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bằng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kẹp</a:t>
            </a:r>
            <a:r>
              <a:rPr lang="en-US" sz="2800" b="0" dirty="0">
                <a:latin typeface="Arial" panose="020B0604020202020204" pitchFamily="34" charset="0"/>
                <a:cs typeface="Arial" panose="020B0604020202020204" pitchFamily="34" charset="0"/>
              </a:rPr>
              <a:t> ở </a:t>
            </a:r>
            <a:r>
              <a:rPr lang="en-US" sz="2800" b="0" dirty="0" err="1">
                <a:latin typeface="Arial" panose="020B0604020202020204" pitchFamily="34" charset="0"/>
                <a:cs typeface="Arial" panose="020B0604020202020204" pitchFamily="34" charset="0"/>
              </a:rPr>
              <a:t>khoảng</a:t>
            </a:r>
            <a:r>
              <a:rPr lang="en-US" sz="2800" b="0" dirty="0">
                <a:latin typeface="Arial" panose="020B0604020202020204" pitchFamily="34" charset="0"/>
                <a:cs typeface="Arial" panose="020B0604020202020204" pitchFamily="34" charset="0"/>
              </a:rPr>
              <a:t> 1/3 </a:t>
            </a:r>
            <a:r>
              <a:rPr lang="en-US" sz="2800" b="0" dirty="0" err="1">
                <a:latin typeface="Arial" panose="020B0604020202020204" pitchFamily="34" charset="0"/>
                <a:cs typeface="Arial" panose="020B0604020202020204" pitchFamily="34" charset="0"/>
              </a:rPr>
              <a:t>ống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nghiệm</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tính</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từ</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đáy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ống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nghiệm</a:t>
            </a:r>
            <a:r>
              <a:rPr lang="en-US" sz="2800" b="0" dirty="0">
                <a:latin typeface="Arial" panose="020B0604020202020204" pitchFamily="34" charset="0"/>
                <a:cs typeface="Arial" panose="020B0604020202020204" pitchFamily="34" charset="0"/>
              </a:rPr>
              <a:t>. (2) </a:t>
            </a:r>
            <a:r>
              <a:rPr lang="en-US" sz="2800" b="0" dirty="0" err="1">
                <a:latin typeface="Arial" panose="020B0604020202020204" pitchFamily="34" charset="0"/>
                <a:cs typeface="Arial" panose="020B0604020202020204" pitchFamily="34" charset="0"/>
              </a:rPr>
              <a:t>Dùng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ampe</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để</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hiệu</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điện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thế</a:t>
            </a:r>
            <a:r>
              <a:rPr lang="en-US" sz="2800" b="0" dirty="0">
                <a:latin typeface="Arial" panose="020B0604020202020204" pitchFamily="34" charset="0"/>
                <a:cs typeface="Arial" panose="020B0604020202020204" pitchFamily="34" charset="0"/>
              </a:rPr>
              <a:t>. (3) Joulemeter </a:t>
            </a:r>
            <a:r>
              <a:rPr lang="en-US" sz="2800" b="0" dirty="0" err="1">
                <a:latin typeface="Arial" panose="020B0604020202020204" pitchFamily="34" charset="0"/>
                <a:cs typeface="Arial" panose="020B0604020202020204" pitchFamily="34" charset="0"/>
              </a:rPr>
              <a:t>là</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thiết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bị</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có</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chức</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năng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dùng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để</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dòng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điện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điện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áp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công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suất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và</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năng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lượng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điện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cung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cấp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mạch</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điện</a:t>
            </a:r>
            <a:r>
              <a:rPr lang="en-US" sz="2800" b="0" dirty="0">
                <a:latin typeface="Arial" panose="020B0604020202020204" pitchFamily="34" charset="0"/>
                <a:cs typeface="Arial" panose="020B0604020202020204" pitchFamily="34" charset="0"/>
              </a:rPr>
              <a:t>. (4) </a:t>
            </a:r>
            <a:r>
              <a:rPr lang="en-US" sz="2800" b="0" dirty="0" err="1">
                <a:latin typeface="Arial" panose="020B0604020202020204" pitchFamily="34" charset="0"/>
                <a:cs typeface="Arial" panose="020B0604020202020204" pitchFamily="34" charset="0"/>
              </a:rPr>
              <a:t>Huyết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áp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dùng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để</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huyết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áp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Có</a:t>
            </a:r>
            <a:r>
              <a:rPr lang="en-US" sz="2800" b="0" dirty="0">
                <a:latin typeface="Arial" panose="020B0604020202020204" pitchFamily="34" charset="0"/>
                <a:cs typeface="Arial" panose="020B0604020202020204" pitchFamily="34" charset="0"/>
              </a:rPr>
              <a:t> bao </a:t>
            </a:r>
            <a:r>
              <a:rPr lang="en-US" sz="2800" b="0" dirty="0" err="1">
                <a:latin typeface="Arial" panose="020B0604020202020204" pitchFamily="34" charset="0"/>
                <a:cs typeface="Arial" panose="020B0604020202020204" pitchFamily="34" charset="0"/>
              </a:rPr>
              <a:t>nhiêu</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nội</a:t>
            </a:r>
            <a:r>
              <a:rPr lang="en-US" sz="2800" b="0" dirty="0">
                <a:latin typeface="Arial" panose="020B0604020202020204" pitchFamily="34" charset="0"/>
                <a:cs typeface="Arial" panose="020B0604020202020204" pitchFamily="34" charset="0"/>
              </a:rPr>
              <a:t> dung </a:t>
            </a:r>
            <a:r>
              <a:rPr lang="en-US" sz="2800" b="0" i="1" dirty="0" err="1">
                <a:latin typeface="Arial" panose="020B0604020202020204" pitchFamily="34" charset="0"/>
                <a:cs typeface="Arial" panose="020B0604020202020204" pitchFamily="34" charset="0"/>
              </a:rPr>
              <a:t>không</a:t>
            </a:r>
            <a:r>
              <a:rPr lang="en-US" sz="2800" b="0" i="1" dirty="0">
                <a:latin typeface="Arial" panose="020B0604020202020204" pitchFamily="34" charset="0"/>
                <a:cs typeface="Arial" panose="020B0604020202020204" pitchFamily="34" charset="0"/>
              </a:rPr>
              <a:t> </a:t>
            </a:r>
            <a:r>
              <a:rPr lang="en-US" sz="2800" b="0" i="1" dirty="0" err="1">
                <a:latin typeface="Arial" panose="020B0604020202020204" pitchFamily="34" charset="0"/>
                <a:cs typeface="Arial" panose="020B0604020202020204" pitchFamily="34" charset="0"/>
              </a:rPr>
              <a:t>đúng</a:t>
            </a:r>
            <a:r>
              <a:rPr lang="en-US" sz="2800" b="0" dirty="0">
                <a:latin typeface="Arial" panose="020B0604020202020204" pitchFamily="34" charset="0"/>
                <a:cs typeface="Arial" panose="020B0604020202020204" pitchFamily="34" charset="0"/>
              </a:rPr>
              <a:t>?</a:t>
            </a:r>
          </a:p>
          <a:p>
            <a:pPr indent="0" algn="l"/>
            <a:r>
              <a:rPr lang="en-US" sz="2800" b="0" dirty="0">
                <a:latin typeface="Arial" panose="020B0604020202020204" pitchFamily="34" charset="0"/>
                <a:cs typeface="Arial" panose="020B0604020202020204" pitchFamily="34" charset="0"/>
              </a:rPr>
              <a:t>    A. 4.			B. 3.			C. 2.			D. 1.</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0966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0" y="118745"/>
            <a:ext cx="12192000" cy="6555641"/>
          </a:xfrm>
          <a:prstGeom prst="rect">
            <a:avLst/>
          </a:pr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indent="0" algn="l"/>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Bài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tập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trắc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nghiệm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phần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mềm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quizziz</a:t>
            </a:r>
            <a:r>
              <a:rPr lang="en-US" sz="2800" b="1" dirty="0">
                <a:latin typeface="Arial" panose="020B0604020202020204" pitchFamily="34" charset="0"/>
                <a:cs typeface="Arial" panose="020B0604020202020204" pitchFamily="34" charset="0"/>
              </a:rPr>
              <a:t>:</a:t>
            </a:r>
          </a:p>
          <a:p>
            <a:pPr indent="0" algn="l"/>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1:</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Thiết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bị</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nào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sau</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đây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dùng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để</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điện</a:t>
            </a:r>
            <a:r>
              <a:rPr lang="en-US" sz="2800" b="0" dirty="0">
                <a:latin typeface="Arial" panose="020B0604020202020204" pitchFamily="34" charset="0"/>
                <a:cs typeface="Arial" panose="020B0604020202020204" pitchFamily="34" charset="0"/>
              </a:rPr>
              <a:t>?</a:t>
            </a:r>
          </a:p>
          <a:p>
            <a:pPr indent="0" algn="l"/>
            <a:r>
              <a:rPr lang="en-US" sz="2800" b="0" dirty="0">
                <a:latin typeface="Arial" panose="020B0604020202020204" pitchFamily="34" charset="0"/>
                <a:cs typeface="Arial" panose="020B0604020202020204" pitchFamily="34" charset="0"/>
              </a:rPr>
              <a:t>  A. </a:t>
            </a:r>
            <a:r>
              <a:rPr lang="en-US" sz="2800" b="0" dirty="0" err="1">
                <a:latin typeface="Arial" panose="020B0604020202020204" pitchFamily="34" charset="0"/>
                <a:cs typeface="Arial" panose="020B0604020202020204" pitchFamily="34" charset="0"/>
              </a:rPr>
              <a:t>Ampe</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vôn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joulemeter.	            B. </a:t>
            </a:r>
            <a:r>
              <a:rPr lang="en-US" sz="2800" b="0" dirty="0" err="1">
                <a:latin typeface="Arial" panose="020B0604020202020204" pitchFamily="34" charset="0"/>
                <a:cs typeface="Arial" panose="020B0604020202020204" pitchFamily="34" charset="0"/>
              </a:rPr>
              <a:t>Biến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trở</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điôt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phát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quang</a:t>
            </a:r>
            <a:r>
              <a:rPr lang="en-US" sz="2800" b="0" dirty="0">
                <a:latin typeface="Arial" panose="020B0604020202020204" pitchFamily="34" charset="0"/>
                <a:cs typeface="Arial" panose="020B0604020202020204" pitchFamily="34" charset="0"/>
              </a:rPr>
              <a:t>.		</a:t>
            </a:r>
          </a:p>
          <a:p>
            <a:pPr indent="0" algn="l"/>
            <a:r>
              <a:rPr lang="en-US" sz="2800" b="0" dirty="0">
                <a:latin typeface="Arial" panose="020B0604020202020204" pitchFamily="34" charset="0"/>
                <a:cs typeface="Arial" panose="020B0604020202020204" pitchFamily="34" charset="0"/>
              </a:rPr>
              <a:t>  C. </a:t>
            </a:r>
            <a:r>
              <a:rPr lang="en-US" sz="2800" b="0" dirty="0" err="1">
                <a:latin typeface="Arial" panose="020B0604020202020204" pitchFamily="34" charset="0"/>
                <a:cs typeface="Arial" panose="020B0604020202020204" pitchFamily="34" charset="0"/>
              </a:rPr>
              <a:t>Biến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áp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nguồn</a:t>
            </a:r>
            <a:r>
              <a:rPr lang="en-US" sz="2800" b="0" dirty="0">
                <a:latin typeface="Arial" panose="020B0604020202020204" pitchFamily="34" charset="0"/>
                <a:cs typeface="Arial" panose="020B0604020202020204" pitchFamily="34" charset="0"/>
              </a:rPr>
              <a:t>				D. </a:t>
            </a:r>
            <a:r>
              <a:rPr lang="en-US" sz="2800" b="0" dirty="0" err="1">
                <a:latin typeface="Arial" panose="020B0604020202020204" pitchFamily="34" charset="0"/>
                <a:cs typeface="Arial" panose="020B0604020202020204" pitchFamily="34" charset="0"/>
              </a:rPr>
              <a:t>Công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tắc</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cầu</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chì</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ống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dây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nối</a:t>
            </a:r>
            <a:r>
              <a:rPr lang="en-US" sz="2800" b="0" dirty="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a:p>
            <a:pPr indent="0" algn="l"/>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2:</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Để</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giá</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trị</a:t>
            </a:r>
            <a:r>
              <a:rPr lang="en-US" sz="2800" b="0" dirty="0">
                <a:latin typeface="Arial" panose="020B0604020202020204" pitchFamily="34" charset="0"/>
                <a:cs typeface="Arial" panose="020B0604020202020204" pitchFamily="34" charset="0"/>
              </a:rPr>
              <a:t> pH </a:t>
            </a:r>
            <a:r>
              <a:rPr lang="en-US" sz="2800" b="0" dirty="0" err="1">
                <a:latin typeface="Arial" panose="020B0604020202020204" pitchFamily="34" charset="0"/>
                <a:cs typeface="Arial" panose="020B0604020202020204" pitchFamily="34" charset="0"/>
              </a:rPr>
              <a:t>của</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nước</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nuôi</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tôm</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cá</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người</a:t>
            </a:r>
            <a:r>
              <a:rPr lang="en-US" sz="2800" b="0" dirty="0">
                <a:latin typeface="Arial" panose="020B0604020202020204" pitchFamily="34" charset="0"/>
                <a:cs typeface="Arial" panose="020B0604020202020204" pitchFamily="34" charset="0"/>
              </a:rPr>
              <a:t> ta </a:t>
            </a:r>
            <a:r>
              <a:rPr lang="en-US" sz="2800" b="0" dirty="0" err="1">
                <a:latin typeface="Arial" panose="020B0604020202020204" pitchFamily="34" charset="0"/>
                <a:cs typeface="Arial" panose="020B0604020202020204" pitchFamily="34" charset="0"/>
              </a:rPr>
              <a:t>dùng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các</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thiết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bị</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nào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sau</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đây</a:t>
            </a:r>
            <a:r>
              <a:rPr lang="en-US" sz="2800" b="0" dirty="0">
                <a:latin typeface="Arial" panose="020B0604020202020204" pitchFamily="34" charset="0"/>
                <a:cs typeface="Arial" panose="020B0604020202020204" pitchFamily="34" charset="0"/>
              </a:rPr>
              <a:t>?</a:t>
            </a:r>
          </a:p>
          <a:p>
            <a:pPr indent="0" algn="l"/>
            <a:r>
              <a:rPr lang="en-US" sz="2800" b="0" dirty="0">
                <a:latin typeface="Arial" panose="020B0604020202020204" pitchFamily="34" charset="0"/>
                <a:cs typeface="Arial" panose="020B0604020202020204" pitchFamily="34" charset="0"/>
              </a:rPr>
              <a:t>  A. </a:t>
            </a:r>
            <a:r>
              <a:rPr lang="en-US" sz="2800" b="0" dirty="0" err="1">
                <a:latin typeface="Arial" panose="020B0604020202020204" pitchFamily="34" charset="0"/>
                <a:cs typeface="Arial" panose="020B0604020202020204" pitchFamily="34" charset="0"/>
              </a:rPr>
              <a:t>Huyết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áp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ampe</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B. </a:t>
            </a:r>
            <a:r>
              <a:rPr lang="en-US" sz="2800" b="0" dirty="0" err="1">
                <a:latin typeface="Arial" panose="020B0604020202020204" pitchFamily="34" charset="0"/>
                <a:cs typeface="Arial" panose="020B0604020202020204" pitchFamily="34" charset="0"/>
              </a:rPr>
              <a:t>Bút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đo</a:t>
            </a:r>
            <a:r>
              <a:rPr lang="en-US" sz="2800" b="0" dirty="0">
                <a:latin typeface="Arial" panose="020B0604020202020204" pitchFamily="34" charset="0"/>
                <a:cs typeface="Arial" panose="020B0604020202020204" pitchFamily="34" charset="0"/>
              </a:rPr>
              <a:t> pH, </a:t>
            </a:r>
            <a:r>
              <a:rPr lang="en-US" sz="2800" b="0" dirty="0" err="1">
                <a:latin typeface="Arial" panose="020B0604020202020204" pitchFamily="34" charset="0"/>
                <a:cs typeface="Arial" panose="020B0604020202020204" pitchFamily="34" charset="0"/>
              </a:rPr>
              <a:t>máy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pH.</a:t>
            </a:r>
            <a:r>
              <a:rPr lang="en-US" sz="2800" b="0" dirty="0">
                <a:latin typeface="Arial" panose="020B0604020202020204" pitchFamily="34" charset="0"/>
                <a:cs typeface="Arial" panose="020B0604020202020204" pitchFamily="34" charset="0"/>
              </a:rPr>
              <a:t>	</a:t>
            </a:r>
          </a:p>
          <a:p>
            <a:pPr indent="0" algn="l"/>
            <a:r>
              <a:rPr lang="en-US" sz="2800" b="0" dirty="0">
                <a:latin typeface="Arial" panose="020B0604020202020204" pitchFamily="34" charset="0"/>
                <a:cs typeface="Arial" panose="020B0604020202020204" pitchFamily="34" charset="0"/>
              </a:rPr>
              <a:t>  C. </a:t>
            </a:r>
            <a:r>
              <a:rPr lang="en-US" sz="2800" b="0" dirty="0" err="1">
                <a:latin typeface="Arial" panose="020B0604020202020204" pitchFamily="34" charset="0"/>
                <a:cs typeface="Arial" panose="020B0604020202020204" pitchFamily="34" charset="0"/>
              </a:rPr>
              <a:t>Bút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đo</a:t>
            </a:r>
            <a:r>
              <a:rPr lang="en-US" sz="2800" b="0" dirty="0">
                <a:latin typeface="Arial" panose="020B0604020202020204" pitchFamily="34" charset="0"/>
                <a:cs typeface="Arial" panose="020B0604020202020204" pitchFamily="34" charset="0"/>
              </a:rPr>
              <a:t> pH, </a:t>
            </a:r>
            <a:r>
              <a:rPr lang="en-US" sz="2800" b="0" dirty="0" err="1">
                <a:latin typeface="Arial" panose="020B0604020202020204" pitchFamily="34" charset="0"/>
                <a:cs typeface="Arial" panose="020B0604020202020204" pitchFamily="34" charset="0"/>
              </a:rPr>
              <a:t>huyết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áp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D. </a:t>
            </a:r>
            <a:r>
              <a:rPr lang="en-US" sz="2800" b="0" dirty="0" err="1">
                <a:latin typeface="Arial" panose="020B0604020202020204" pitchFamily="34" charset="0"/>
                <a:cs typeface="Arial" panose="020B0604020202020204" pitchFamily="34" charset="0"/>
              </a:rPr>
              <a:t>Vôn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joulemeter.</a:t>
            </a:r>
            <a:endParaRPr lang="en-US" sz="2800" b="1" dirty="0">
              <a:latin typeface="Arial" panose="020B0604020202020204" pitchFamily="34" charset="0"/>
              <a:cs typeface="Arial" panose="020B0604020202020204" pitchFamily="34" charset="0"/>
            </a:endParaRPr>
          </a:p>
          <a:p>
            <a:pPr indent="0" algn="l"/>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3</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Thực</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hiện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thí</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nghiệm</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cẩn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thận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không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dùng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tay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trực</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tiếp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để</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lấy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hóa</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chất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Nên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khi</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lấy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loại</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hóa</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chất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nào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sau</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đây</a:t>
            </a:r>
            <a:r>
              <a:rPr lang="en-US" sz="2800" b="0" dirty="0">
                <a:latin typeface="Arial" panose="020B0604020202020204" pitchFamily="34" charset="0"/>
                <a:cs typeface="Arial" panose="020B0604020202020204" pitchFamily="34" charset="0"/>
              </a:rPr>
              <a:t>, ta </a:t>
            </a:r>
            <a:r>
              <a:rPr lang="en-US" sz="2800" b="0" dirty="0" err="1">
                <a:latin typeface="Arial" panose="020B0604020202020204" pitchFamily="34" charset="0"/>
                <a:cs typeface="Arial" panose="020B0604020202020204" pitchFamily="34" charset="0"/>
              </a:rPr>
              <a:t>dùng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panh</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để</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gắp</a:t>
            </a:r>
            <a:r>
              <a:rPr lang="en-US" sz="2800" b="0" dirty="0">
                <a:latin typeface="Arial" panose="020B0604020202020204" pitchFamily="34" charset="0"/>
                <a:cs typeface="Arial" panose="020B0604020202020204" pitchFamily="34" charset="0"/>
              </a:rPr>
              <a:t>?</a:t>
            </a:r>
          </a:p>
          <a:p>
            <a:pPr indent="0" algn="l"/>
            <a:r>
              <a:rPr lang="en-US" sz="2800" b="0" dirty="0">
                <a:latin typeface="Arial" panose="020B0604020202020204" pitchFamily="34" charset="0"/>
                <a:cs typeface="Arial" panose="020B0604020202020204" pitchFamily="34" charset="0"/>
              </a:rPr>
              <a:t>   A. </a:t>
            </a:r>
            <a:r>
              <a:rPr lang="en-US" sz="2800" b="0" dirty="0" err="1">
                <a:latin typeface="Arial" panose="020B0604020202020204" pitchFamily="34" charset="0"/>
                <a:cs typeface="Arial" panose="020B0604020202020204" pitchFamily="34" charset="0"/>
              </a:rPr>
              <a:t>Hóa</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chất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rắn</a:t>
            </a:r>
            <a:r>
              <a:rPr lang="en-US" sz="2800" b="0" dirty="0">
                <a:latin typeface="Arial" panose="020B0604020202020204" pitchFamily="34" charset="0"/>
                <a:cs typeface="Arial" panose="020B0604020202020204" pitchFamily="34" charset="0"/>
              </a:rPr>
              <a:t>              			B. </a:t>
            </a:r>
            <a:r>
              <a:rPr lang="en-US" sz="2800" b="0" dirty="0" err="1">
                <a:latin typeface="Arial" panose="020B0604020202020204" pitchFamily="34" charset="0"/>
                <a:cs typeface="Arial" panose="020B0604020202020204" pitchFamily="34" charset="0"/>
              </a:rPr>
              <a:t>Hóa</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chất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rắn</a:t>
            </a:r>
            <a:r>
              <a:rPr lang="en-US" sz="2800" b="0" dirty="0">
                <a:latin typeface="Arial" panose="020B0604020202020204" pitchFamily="34" charset="0"/>
                <a:cs typeface="Arial" panose="020B0604020202020204" pitchFamily="34" charset="0"/>
              </a:rPr>
              <a:t> ở </a:t>
            </a:r>
            <a:r>
              <a:rPr lang="en-US" sz="2800" b="0" dirty="0" err="1">
                <a:latin typeface="Arial" panose="020B0604020202020204" pitchFamily="34" charset="0"/>
                <a:cs typeface="Arial" panose="020B0604020202020204" pitchFamily="34" charset="0"/>
              </a:rPr>
              <a:t>dạng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hạt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nhỏ</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bột</a:t>
            </a:r>
            <a:r>
              <a:rPr lang="en-US" sz="2800" b="0" dirty="0">
                <a:latin typeface="Arial" panose="020B0604020202020204" pitchFamily="34" charset="0"/>
                <a:cs typeface="Arial" panose="020B0604020202020204" pitchFamily="34" charset="0"/>
              </a:rPr>
              <a:t>                            </a:t>
            </a:r>
          </a:p>
          <a:p>
            <a:pPr indent="0" algn="l"/>
            <a:r>
              <a:rPr lang="en-US" sz="2800" b="0" dirty="0">
                <a:latin typeface="Arial" panose="020B0604020202020204" pitchFamily="34" charset="0"/>
                <a:cs typeface="Arial" panose="020B0604020202020204" pitchFamily="34" charset="0"/>
              </a:rPr>
              <a:t>   C. </a:t>
            </a:r>
            <a:r>
              <a:rPr lang="en-US" sz="2800" b="0" dirty="0" err="1">
                <a:latin typeface="Arial" panose="020B0604020202020204" pitchFamily="34" charset="0"/>
                <a:cs typeface="Arial" panose="020B0604020202020204" pitchFamily="34" charset="0"/>
              </a:rPr>
              <a:t>Hóa</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chất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lỏng</a:t>
            </a:r>
            <a:r>
              <a:rPr lang="en-US" sz="2800" b="0" dirty="0">
                <a:latin typeface="Arial" panose="020B0604020202020204" pitchFamily="34" charset="0"/>
                <a:cs typeface="Arial" panose="020B0604020202020204" pitchFamily="34" charset="0"/>
              </a:rPr>
              <a:t>				D. </a:t>
            </a:r>
            <a:r>
              <a:rPr lang="en-US" sz="2800" b="0" dirty="0" err="1">
                <a:latin typeface="Arial" panose="020B0604020202020204" pitchFamily="34" charset="0"/>
                <a:cs typeface="Arial" panose="020B0604020202020204" pitchFamily="34" charset="0"/>
              </a:rPr>
              <a:t>Hóa</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chất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rắn</a:t>
            </a:r>
            <a:r>
              <a:rPr lang="en-US" sz="2800" b="0" dirty="0">
                <a:latin typeface="Arial" panose="020B0604020202020204" pitchFamily="34" charset="0"/>
                <a:cs typeface="Arial" panose="020B0604020202020204" pitchFamily="34" charset="0"/>
              </a:rPr>
              <a:t> ở </a:t>
            </a:r>
            <a:r>
              <a:rPr lang="en-US" sz="2800" b="0" dirty="0" err="1">
                <a:latin typeface="Arial" panose="020B0604020202020204" pitchFamily="34" charset="0"/>
                <a:cs typeface="Arial" panose="020B0604020202020204" pitchFamily="34" charset="0"/>
              </a:rPr>
              <a:t>dạng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hạt</a:t>
            </a:r>
            <a:r>
              <a:rPr lang="en-US" sz="2800" b="0" dirty="0">
                <a:latin typeface="Arial" panose="020B0604020202020204" pitchFamily="34" charset="0"/>
                <a:cs typeface="Arial" panose="020B0604020202020204" pitchFamily="34" charset="0"/>
              </a:rPr>
              <a:t> to, </a:t>
            </a:r>
            <a:r>
              <a:rPr lang="en-US" sz="2800" b="0" dirty="0" err="1">
                <a:latin typeface="Arial" panose="020B0604020202020204" pitchFamily="34" charset="0"/>
                <a:cs typeface="Arial" panose="020B0604020202020204" pitchFamily="34" charset="0"/>
              </a:rPr>
              <a:t>dây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thanh</a:t>
            </a:r>
            <a:endParaRPr lang="en-US" sz="2800" b="1" dirty="0">
              <a:latin typeface="Arial" panose="020B0604020202020204" pitchFamily="34" charset="0"/>
              <a:cs typeface="Arial" panose="020B0604020202020204" pitchFamily="34" charset="0"/>
            </a:endParaRPr>
          </a:p>
        </p:txBody>
      </p:sp>
      <p:pic>
        <p:nvPicPr>
          <p:cNvPr id="46125" name="图片 46124" descr="png-0730"/>
          <p:cNvPicPr>
            <a:picLocks noChangeAspect="1"/>
          </p:cNvPicPr>
          <p:nvPr/>
        </p:nvPicPr>
        <p:blipFill>
          <a:blip r:embed="rId2"/>
          <a:stretch>
            <a:fillRect/>
          </a:stretch>
        </p:blipFill>
        <p:spPr>
          <a:xfrm>
            <a:off x="-138158" y="1017360"/>
            <a:ext cx="403225" cy="403225"/>
          </a:xfrm>
          <a:prstGeom prst="rect">
            <a:avLst/>
          </a:prstGeom>
          <a:noFill/>
          <a:ln w="9525">
            <a:noFill/>
          </a:ln>
        </p:spPr>
      </p:pic>
      <p:pic>
        <p:nvPicPr>
          <p:cNvPr id="2" name="图片 46124" descr="png-0730"/>
          <p:cNvPicPr>
            <a:picLocks noChangeAspect="1"/>
          </p:cNvPicPr>
          <p:nvPr/>
        </p:nvPicPr>
        <p:blipFill>
          <a:blip r:embed="rId2"/>
          <a:stretch>
            <a:fillRect/>
          </a:stretch>
        </p:blipFill>
        <p:spPr>
          <a:xfrm>
            <a:off x="6094684" y="3180030"/>
            <a:ext cx="433070" cy="433070"/>
          </a:xfrm>
          <a:prstGeom prst="rect">
            <a:avLst/>
          </a:prstGeom>
          <a:noFill/>
          <a:ln w="9525">
            <a:noFill/>
          </a:ln>
        </p:spPr>
      </p:pic>
      <p:pic>
        <p:nvPicPr>
          <p:cNvPr id="3" name="图片 46124" descr="png-0730"/>
          <p:cNvPicPr>
            <a:picLocks noChangeAspect="1"/>
          </p:cNvPicPr>
          <p:nvPr/>
        </p:nvPicPr>
        <p:blipFill>
          <a:blip r:embed="rId2"/>
          <a:stretch>
            <a:fillRect/>
          </a:stretch>
        </p:blipFill>
        <p:spPr>
          <a:xfrm>
            <a:off x="6084660" y="5789567"/>
            <a:ext cx="393065" cy="393065"/>
          </a:xfrm>
          <a:prstGeom prst="rect">
            <a:avLst/>
          </a:prstGeom>
          <a:noFill/>
          <a:ln w="9525">
            <a:noFill/>
          </a:ln>
        </p:spPr>
      </p:pic>
    </p:spTree>
    <p:extLst>
      <p:ext uri="{BB962C8B-B14F-4D97-AF65-F5344CB8AC3E}">
        <p14:creationId xmlns:p14="http://schemas.microsoft.com/office/powerpoint/2010/main" val="55833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25"/>
                                        </p:tgtEl>
                                        <p:attrNameLst>
                                          <p:attrName>style.visibility</p:attrName>
                                        </p:attrNameLst>
                                      </p:cBhvr>
                                      <p:to>
                                        <p:strVal val="visible"/>
                                      </p:to>
                                    </p:set>
                                    <p:anim calcmode="lin" valueType="num">
                                      <p:cBhvr additive="base">
                                        <p:cTn id="7" dur="500" fill="hold"/>
                                        <p:tgtEl>
                                          <p:spTgt spid="46125"/>
                                        </p:tgtEl>
                                        <p:attrNameLst>
                                          <p:attrName>ppt_x</p:attrName>
                                        </p:attrNameLst>
                                      </p:cBhvr>
                                      <p:tavLst>
                                        <p:tav tm="0">
                                          <p:val>
                                            <p:strVal val="#ppt_x"/>
                                          </p:val>
                                        </p:tav>
                                        <p:tav tm="100000">
                                          <p:val>
                                            <p:strVal val="#ppt_x"/>
                                          </p:val>
                                        </p:tav>
                                      </p:tavLst>
                                    </p:anim>
                                    <p:anim calcmode="lin" valueType="num">
                                      <p:cBhvr additive="base">
                                        <p:cTn id="8" dur="500" fill="hold"/>
                                        <p:tgtEl>
                                          <p:spTgt spid="46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A586BE-1566-4FAE-953A-B27DE6B2859E}"/>
              </a:ext>
            </a:extLst>
          </p:cNvPr>
          <p:cNvSpPr txBox="1"/>
          <p:nvPr/>
        </p:nvSpPr>
        <p:spPr>
          <a:xfrm>
            <a:off x="0" y="609996"/>
            <a:ext cx="12192000" cy="4832092"/>
          </a:xfrm>
          <a:prstGeom prst="rect">
            <a:avLst/>
          </a:prstGeom>
          <a:noFill/>
        </p:spPr>
        <p:txBody>
          <a:bodyPr wrap="square">
            <a:spAutoFit/>
          </a:bodyPr>
          <a:lstStyle/>
          <a:p>
            <a:pPr indent="0" algn="l"/>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4:</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Thiết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bị</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nào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sau</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đây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là</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thiết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bị</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hỗ</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trợ</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điện</a:t>
            </a:r>
            <a:r>
              <a:rPr lang="en-US" sz="2800" b="0" dirty="0">
                <a:latin typeface="Arial" panose="020B0604020202020204" pitchFamily="34" charset="0"/>
                <a:cs typeface="Arial" panose="020B0604020202020204" pitchFamily="34" charset="0"/>
              </a:rPr>
              <a:t>?</a:t>
            </a:r>
          </a:p>
          <a:p>
            <a:pPr indent="0" algn="l"/>
            <a:r>
              <a:rPr lang="en-US" sz="2800" b="0" dirty="0">
                <a:latin typeface="Arial" panose="020B0604020202020204" pitchFamily="34" charset="0"/>
                <a:cs typeface="Arial" panose="020B0604020202020204" pitchFamily="34" charset="0"/>
              </a:rPr>
              <a:t>  A. </a:t>
            </a:r>
            <a:r>
              <a:rPr lang="en-US" sz="2800" b="0" dirty="0" err="1">
                <a:latin typeface="Arial" panose="020B0604020202020204" pitchFamily="34" charset="0"/>
                <a:cs typeface="Arial" panose="020B0604020202020204" pitchFamily="34" charset="0"/>
              </a:rPr>
              <a:t>Ampe</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vôn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joulemeter.	            B. </a:t>
            </a:r>
            <a:r>
              <a:rPr lang="en-US" sz="2800" b="0" dirty="0" err="1">
                <a:latin typeface="Arial" panose="020B0604020202020204" pitchFamily="34" charset="0"/>
                <a:cs typeface="Arial" panose="020B0604020202020204" pitchFamily="34" charset="0"/>
              </a:rPr>
              <a:t>Biến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trở</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điôt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phát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quang</a:t>
            </a:r>
            <a:r>
              <a:rPr lang="en-US" sz="2800" b="0" dirty="0">
                <a:latin typeface="Arial" panose="020B0604020202020204" pitchFamily="34" charset="0"/>
                <a:cs typeface="Arial" panose="020B0604020202020204" pitchFamily="34" charset="0"/>
              </a:rPr>
              <a:t>.		</a:t>
            </a:r>
          </a:p>
          <a:p>
            <a:pPr indent="0" algn="l"/>
            <a:r>
              <a:rPr lang="en-US" sz="2800" b="0" dirty="0">
                <a:latin typeface="Arial" panose="020B0604020202020204" pitchFamily="34" charset="0"/>
                <a:cs typeface="Arial" panose="020B0604020202020204" pitchFamily="34" charset="0"/>
              </a:rPr>
              <a:t>  C. </a:t>
            </a:r>
            <a:r>
              <a:rPr lang="en-US" sz="2800" b="0" dirty="0" err="1">
                <a:latin typeface="Arial" panose="020B0604020202020204" pitchFamily="34" charset="0"/>
                <a:cs typeface="Arial" panose="020B0604020202020204" pitchFamily="34" charset="0"/>
              </a:rPr>
              <a:t>Biến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áp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nguồn</a:t>
            </a:r>
            <a:r>
              <a:rPr lang="en-US" sz="2800" b="0" dirty="0">
                <a:latin typeface="Arial" panose="020B0604020202020204" pitchFamily="34" charset="0"/>
                <a:cs typeface="Arial" panose="020B0604020202020204" pitchFamily="34" charset="0"/>
              </a:rPr>
              <a:t>				D. </a:t>
            </a:r>
            <a:r>
              <a:rPr lang="en-US" sz="2800" b="0" dirty="0" err="1">
                <a:latin typeface="Arial" panose="020B0604020202020204" pitchFamily="34" charset="0"/>
                <a:cs typeface="Arial" panose="020B0604020202020204" pitchFamily="34" charset="0"/>
              </a:rPr>
              <a:t>Công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tắc</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cầu</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chì</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ống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dây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nối</a:t>
            </a:r>
            <a:r>
              <a:rPr lang="en-US" sz="2800" b="0" dirty="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a:p>
            <a:pPr indent="0" algn="l"/>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5:</a:t>
            </a:r>
            <a:r>
              <a:rPr lang="en-US" sz="2800" b="0" dirty="0">
                <a:latin typeface="Arial" panose="020B0604020202020204" pitchFamily="34" charset="0"/>
                <a:cs typeface="Arial" panose="020B0604020202020204" pitchFamily="34" charset="0"/>
              </a:rPr>
              <a:t> Cho </a:t>
            </a:r>
            <a:r>
              <a:rPr lang="en-US" sz="2800" b="0" dirty="0" err="1">
                <a:latin typeface="Arial" panose="020B0604020202020204" pitchFamily="34" charset="0"/>
                <a:cs typeface="Arial" panose="020B0604020202020204" pitchFamily="34" charset="0"/>
              </a:rPr>
              <a:t>các</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nội</a:t>
            </a:r>
            <a:r>
              <a:rPr lang="en-US" sz="2800" b="0" dirty="0">
                <a:latin typeface="Arial" panose="020B0604020202020204" pitchFamily="34" charset="0"/>
                <a:cs typeface="Arial" panose="020B0604020202020204" pitchFamily="34" charset="0"/>
              </a:rPr>
              <a:t> dung </a:t>
            </a:r>
            <a:r>
              <a:rPr lang="en-US" sz="2800" b="0" dirty="0" err="1">
                <a:latin typeface="Arial" panose="020B0604020202020204" pitchFamily="34" charset="0"/>
                <a:cs typeface="Arial" panose="020B0604020202020204" pitchFamily="34" charset="0"/>
              </a:rPr>
              <a:t>sau</a:t>
            </a:r>
            <a:r>
              <a:rPr lang="en-US" sz="2800" b="0" dirty="0">
                <a:latin typeface="Arial" panose="020B0604020202020204" pitchFamily="34" charset="0"/>
                <a:cs typeface="Arial" panose="020B0604020202020204" pitchFamily="34" charset="0"/>
              </a:rPr>
              <a:t>: (1) Khi </a:t>
            </a:r>
            <a:r>
              <a:rPr lang="en-US" sz="2800" b="0" dirty="0" err="1">
                <a:latin typeface="Arial" panose="020B0604020202020204" pitchFamily="34" charset="0"/>
                <a:cs typeface="Arial" panose="020B0604020202020204" pitchFamily="34" charset="0"/>
              </a:rPr>
              <a:t>đun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hóa</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chất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trong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ống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nghiệm</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cần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kẹp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ống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nghiệm</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bằng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kẹp</a:t>
            </a:r>
            <a:r>
              <a:rPr lang="en-US" sz="2800" b="0" dirty="0">
                <a:latin typeface="Arial" panose="020B0604020202020204" pitchFamily="34" charset="0"/>
                <a:cs typeface="Arial" panose="020B0604020202020204" pitchFamily="34" charset="0"/>
              </a:rPr>
              <a:t> ở </a:t>
            </a:r>
            <a:r>
              <a:rPr lang="en-US" sz="2800" b="0" dirty="0" err="1">
                <a:latin typeface="Arial" panose="020B0604020202020204" pitchFamily="34" charset="0"/>
                <a:cs typeface="Arial" panose="020B0604020202020204" pitchFamily="34" charset="0"/>
              </a:rPr>
              <a:t>khoảng</a:t>
            </a:r>
            <a:r>
              <a:rPr lang="en-US" sz="2800" b="0" dirty="0">
                <a:latin typeface="Arial" panose="020B0604020202020204" pitchFamily="34" charset="0"/>
                <a:cs typeface="Arial" panose="020B0604020202020204" pitchFamily="34" charset="0"/>
              </a:rPr>
              <a:t> 1/3 </a:t>
            </a:r>
            <a:r>
              <a:rPr lang="en-US" sz="2800" b="0" dirty="0" err="1">
                <a:latin typeface="Arial" panose="020B0604020202020204" pitchFamily="34" charset="0"/>
                <a:cs typeface="Arial" panose="020B0604020202020204" pitchFamily="34" charset="0"/>
              </a:rPr>
              <a:t>ống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nghiệm</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tính</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từ</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đáy</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ống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nghiệm</a:t>
            </a:r>
            <a:r>
              <a:rPr lang="en-US" sz="2800" b="0" dirty="0">
                <a:latin typeface="Arial" panose="020B0604020202020204" pitchFamily="34" charset="0"/>
                <a:cs typeface="Arial" panose="020B0604020202020204" pitchFamily="34" charset="0"/>
              </a:rPr>
              <a:t>. (2) </a:t>
            </a:r>
            <a:r>
              <a:rPr lang="en-US" sz="2800" b="0" dirty="0" err="1">
                <a:latin typeface="Arial" panose="020B0604020202020204" pitchFamily="34" charset="0"/>
                <a:cs typeface="Arial" panose="020B0604020202020204" pitchFamily="34" charset="0"/>
              </a:rPr>
              <a:t>Dùng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ampe</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để</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hiệu</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điện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thế</a:t>
            </a:r>
            <a:r>
              <a:rPr lang="en-US" sz="2800" b="0" dirty="0">
                <a:latin typeface="Arial" panose="020B0604020202020204" pitchFamily="34" charset="0"/>
                <a:cs typeface="Arial" panose="020B0604020202020204" pitchFamily="34" charset="0"/>
              </a:rPr>
              <a:t>. (3) Joulemeter </a:t>
            </a:r>
            <a:r>
              <a:rPr lang="en-US" sz="2800" b="0" dirty="0" err="1">
                <a:latin typeface="Arial" panose="020B0604020202020204" pitchFamily="34" charset="0"/>
                <a:cs typeface="Arial" panose="020B0604020202020204" pitchFamily="34" charset="0"/>
              </a:rPr>
              <a:t>là</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thiết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bị</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có</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chức</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năng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dùng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để</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dòng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điện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điện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áp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công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suất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và</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năng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lượng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điện</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cung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cấp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cho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mạch</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điện</a:t>
            </a:r>
            <a:r>
              <a:rPr lang="en-US" sz="2800" b="0" dirty="0">
                <a:latin typeface="Arial" panose="020B0604020202020204" pitchFamily="34" charset="0"/>
                <a:cs typeface="Arial" panose="020B0604020202020204" pitchFamily="34" charset="0"/>
              </a:rPr>
              <a:t>. (4) </a:t>
            </a:r>
            <a:r>
              <a:rPr lang="en-US" sz="2800" b="0" dirty="0" err="1">
                <a:latin typeface="Arial" panose="020B0604020202020204" pitchFamily="34" charset="0"/>
                <a:cs typeface="Arial" panose="020B0604020202020204" pitchFamily="34" charset="0"/>
              </a:rPr>
              <a:t>Huyết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áp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kế</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dùng</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để</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đo</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huyết</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áp</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Có</a:t>
            </a:r>
            <a:r>
              <a:rPr lang="en-US" sz="2800" b="0" dirty="0">
                <a:latin typeface="Arial" panose="020B0604020202020204" pitchFamily="34" charset="0"/>
                <a:cs typeface="Arial" panose="020B0604020202020204" pitchFamily="34" charset="0"/>
              </a:rPr>
              <a:t> bao </a:t>
            </a:r>
            <a:r>
              <a:rPr lang="en-US" sz="2800" b="0" dirty="0" err="1">
                <a:latin typeface="Arial" panose="020B0604020202020204" pitchFamily="34" charset="0"/>
                <a:cs typeface="Arial" panose="020B0604020202020204" pitchFamily="34" charset="0"/>
              </a:rPr>
              <a:t>nhiêu</a:t>
            </a:r>
            <a:r>
              <a:rPr lang="en-US" sz="2800" b="0" dirty="0">
                <a:latin typeface="Arial" panose="020B0604020202020204" pitchFamily="34" charset="0"/>
                <a:cs typeface="Arial" panose="020B0604020202020204" pitchFamily="34" charset="0"/>
              </a:rPr>
              <a:t> </a:t>
            </a:r>
            <a:r>
              <a:rPr lang="en-US" sz="2800" b="0" dirty="0" err="1">
                <a:latin typeface="Arial" panose="020B0604020202020204" pitchFamily="34" charset="0"/>
                <a:cs typeface="Arial" panose="020B0604020202020204" pitchFamily="34" charset="0"/>
              </a:rPr>
              <a:t>nội</a:t>
            </a:r>
            <a:r>
              <a:rPr lang="en-US" sz="2800" b="0" dirty="0">
                <a:latin typeface="Arial" panose="020B0604020202020204" pitchFamily="34" charset="0"/>
                <a:cs typeface="Arial" panose="020B0604020202020204" pitchFamily="34" charset="0"/>
              </a:rPr>
              <a:t> dung </a:t>
            </a:r>
            <a:r>
              <a:rPr lang="en-US" sz="2800" b="0" i="1" dirty="0" err="1">
                <a:latin typeface="Arial" panose="020B0604020202020204" pitchFamily="34" charset="0"/>
                <a:cs typeface="Arial" panose="020B0604020202020204" pitchFamily="34" charset="0"/>
              </a:rPr>
              <a:t>không</a:t>
            </a:r>
            <a:r>
              <a:rPr lang="en-US" sz="2800" b="0" i="1" dirty="0">
                <a:latin typeface="Arial" panose="020B0604020202020204" pitchFamily="34" charset="0"/>
                <a:cs typeface="Arial" panose="020B0604020202020204" pitchFamily="34" charset="0"/>
              </a:rPr>
              <a:t> </a:t>
            </a:r>
            <a:r>
              <a:rPr lang="en-US" sz="2800" b="0" i="1" dirty="0" err="1">
                <a:latin typeface="Arial" panose="020B0604020202020204" pitchFamily="34" charset="0"/>
                <a:cs typeface="Arial" panose="020B0604020202020204" pitchFamily="34" charset="0"/>
              </a:rPr>
              <a:t>đúng</a:t>
            </a:r>
            <a:r>
              <a:rPr lang="en-US" sz="2800" b="0" dirty="0">
                <a:latin typeface="Arial" panose="020B0604020202020204" pitchFamily="34" charset="0"/>
                <a:cs typeface="Arial" panose="020B0604020202020204" pitchFamily="34" charset="0"/>
              </a:rPr>
              <a:t>?</a:t>
            </a:r>
          </a:p>
          <a:p>
            <a:pPr indent="0" algn="l"/>
            <a:r>
              <a:rPr lang="en-US" sz="2800" b="0" dirty="0">
                <a:latin typeface="Arial" panose="020B0604020202020204" pitchFamily="34" charset="0"/>
                <a:cs typeface="Arial" panose="020B0604020202020204" pitchFamily="34" charset="0"/>
              </a:rPr>
              <a:t>    A. 4.			B. 3.			C. 2.			D. 1.</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923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extLst>
                    <a:ext uri="{9D8B030D-6E8A-4147-A177-3AD203B41FA5}">
                      <a16:colId xmlns:a16="http://schemas.microsoft.com/office/drawing/2014/main" val="20000"/>
                    </a:ext>
                  </a:extLst>
                </a:gridCol>
                <a:gridCol w="2595880">
                  <a:extLst>
                    <a:ext uri="{9D8B030D-6E8A-4147-A177-3AD203B41FA5}">
                      <a16:colId xmlns:a16="http://schemas.microsoft.com/office/drawing/2014/main" val="20001"/>
                    </a:ext>
                  </a:extLst>
                </a:gridCol>
                <a:gridCol w="5059045">
                  <a:extLst>
                    <a:ext uri="{9D8B030D-6E8A-4147-A177-3AD203B41FA5}">
                      <a16:colId xmlns:a16="http://schemas.microsoft.com/office/drawing/2014/main" val="20002"/>
                    </a:ext>
                  </a:extLst>
                </a:gridCol>
              </a:tblGrid>
              <a:tr h="1985645">
                <a:tc rowSpan="3">
                  <a:txBody>
                    <a:bodyPr/>
                    <a:lstStyle/>
                    <a:p>
                      <a:pPr>
                        <a:buNone/>
                      </a:pPr>
                      <a:endParaRPr lang="en-US"/>
                    </a:p>
                  </a:txBody>
                  <a:tcPr>
                    <a:solidFill>
                      <a:schemeClr val="bg2"/>
                    </a:solidFill>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Hãy cho biết thông tin có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0"/>
                  </a:ext>
                </a:extLst>
              </a:tr>
              <a:tr h="1985645">
                <a:tc vMerge="1">
                  <a:txBody>
                    <a:bodyPr/>
                    <a:lstStyle/>
                    <a:p>
                      <a:endParaRPr lang="en-US"/>
                    </a:p>
                  </a:txBody>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1"/>
                  </a:ext>
                </a:extLst>
              </a:tr>
              <a:tr h="1985645">
                <a:tc vMerge="1">
                  <a:txBody>
                    <a:bodyPr/>
                    <a:lstStyle/>
                    <a:p>
                      <a:endParaRPr lang="en-US"/>
                    </a:p>
                  </a:txBody>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Cách lấy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2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859530" y="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extLst>
                    <a:ext uri="{9D8B030D-6E8A-4147-A177-3AD203B41FA5}">
                      <a16:colId xmlns:a16="http://schemas.microsoft.com/office/drawing/2014/main" val="20000"/>
                    </a:ext>
                  </a:extLst>
                </a:gridCol>
                <a:gridCol w="2494915">
                  <a:extLst>
                    <a:ext uri="{9D8B030D-6E8A-4147-A177-3AD203B41FA5}">
                      <a16:colId xmlns:a16="http://schemas.microsoft.com/office/drawing/2014/main" val="20001"/>
                    </a:ext>
                  </a:extLst>
                </a:gridCol>
                <a:gridCol w="5160010">
                  <a:extLst>
                    <a:ext uri="{9D8B030D-6E8A-4147-A177-3AD203B41FA5}">
                      <a16:colId xmlns:a16="http://schemas.microsoft.com/office/drawing/2014/main" val="20002"/>
                    </a:ext>
                  </a:extLst>
                </a:gridCol>
              </a:tblGrid>
              <a:tr h="1985645">
                <a:tc rowSpan="3">
                  <a:txBody>
                    <a:bodyPr/>
                    <a:lstStyle/>
                    <a:p>
                      <a:pPr>
                        <a:buNone/>
                      </a:pPr>
                      <a:endParaRPr lang="en-US"/>
                    </a:p>
                  </a:txBody>
                  <a:tcPr>
                    <a:solidFill>
                      <a:schemeClr val="bg2"/>
                    </a:solid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Hãy cho biết thông tin có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0"/>
                  </a:ext>
                </a:extLst>
              </a:tr>
              <a:tr h="1985645">
                <a:tc vMerge="1">
                  <a:txBody>
                    <a:bodyPr/>
                    <a:lstStyle/>
                    <a:p>
                      <a:endParaRPr lang="en-US"/>
                    </a:p>
                  </a:txBody>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1"/>
                  </a:ext>
                </a:extLst>
              </a:tr>
              <a:tr h="1985645">
                <a:tc vMerge="1">
                  <a:txBody>
                    <a:bodyPr/>
                    <a:lstStyle/>
                    <a:p>
                      <a:endParaRPr lang="en-US"/>
                    </a:p>
                  </a:txBody>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Cách lấy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2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728085" y="-7239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p>
          </p:txBody>
        </p:sp>
      </p:grpSp>
      <p:sp>
        <p:nvSpPr>
          <p:cNvPr id="5" name="Text Box 4"/>
          <p:cNvSpPr txBox="1"/>
          <p:nvPr/>
        </p:nvSpPr>
        <p:spPr>
          <a:xfrm>
            <a:off x="7119620" y="901700"/>
            <a:ext cx="4766945" cy="2306955"/>
          </a:xfrm>
          <a:prstGeom prst="rect">
            <a:avLst/>
          </a:prstGeom>
          <a:noFill/>
        </p:spPr>
        <p:txBody>
          <a:bodyPr wrap="square" rtlCol="0">
            <a:spAutoFit/>
          </a:bodyPr>
          <a:lstStyle/>
          <a:p>
            <a:pPr indent="0">
              <a:buNone/>
            </a:pPr>
            <a:endParaRPr lang="en-US" sz="2400">
              <a:solidFill>
                <a:srgbClr val="000000"/>
              </a:solidFill>
              <a:latin typeface="Arial" panose="020B0604020202020204" pitchFamily="34" charset="0"/>
              <a:cs typeface="Arial" panose="020B0604020202020204" pitchFamily="34" charset="0"/>
              <a:sym typeface="+mn-ea"/>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Tên hóa chất: Ethanol</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Công thức hóa học: C</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2</a:t>
            </a:r>
            <a:r>
              <a:rPr lang="en-US" sz="2400">
                <a:solidFill>
                  <a:schemeClr val="accent5">
                    <a:lumMod val="75000"/>
                  </a:schemeClr>
                </a:solidFill>
                <a:latin typeface="Arial" panose="020B0604020202020204" pitchFamily="34" charset="0"/>
                <a:cs typeface="Arial" panose="020B0604020202020204" pitchFamily="34" charset="0"/>
                <a:sym typeface="+mn-ea"/>
              </a:rPr>
              <a:t>H</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6</a:t>
            </a:r>
            <a:r>
              <a:rPr lang="en-US" sz="2400">
                <a:solidFill>
                  <a:schemeClr val="accent5">
                    <a:lumMod val="75000"/>
                  </a:schemeClr>
                </a:solidFill>
                <a:latin typeface="Arial" panose="020B0604020202020204" pitchFamily="34" charset="0"/>
                <a:cs typeface="Arial" panose="020B0604020202020204" pitchFamily="34" charset="0"/>
                <a:sym typeface="+mn-ea"/>
              </a:rPr>
              <a:t>O</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Khối lượng phân tử: 46.07</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Các kí hiệu cảnh báo</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Text Box 8"/>
          <p:cNvSpPr txBox="1"/>
          <p:nvPr/>
        </p:nvSpPr>
        <p:spPr>
          <a:xfrm>
            <a:off x="7332980" y="3208655"/>
            <a:ext cx="4340860" cy="1198880"/>
          </a:xfrm>
          <a:prstGeom prst="rect">
            <a:avLst/>
          </a:prstGeom>
          <a:noFill/>
        </p:spPr>
        <p:txBody>
          <a:bodyPr wrap="square" rtlCol="0">
            <a:spAutoFit/>
          </a:bodyPr>
          <a:lstStyle/>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1: Dễ cháy</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2: Nguy hại sức khỏe</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3: Nguy hại</a:t>
            </a:r>
          </a:p>
        </p:txBody>
      </p:sp>
      <p:sp>
        <p:nvSpPr>
          <p:cNvPr id="10" name="Text Box 9"/>
          <p:cNvSpPr txBox="1"/>
          <p:nvPr/>
        </p:nvSpPr>
        <p:spPr>
          <a:xfrm>
            <a:off x="7281545" y="5083175"/>
            <a:ext cx="4848225" cy="1568450"/>
          </a:xfrm>
          <a:prstGeom prst="rect">
            <a:avLst/>
          </a:prstGeom>
          <a:noFill/>
        </p:spPr>
        <p:txBody>
          <a:bodyPr wrap="square" rtlCol="0">
            <a:spAutoFit/>
          </a:bodyPr>
          <a:lstStyle/>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Lấy lượng lớn thì phải rót qua phễu hoặc qua cốc, ống đong có mỏ; lấy lượng nhỏ thì dùng ống hút nhỏ giọt.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0" fill="hold"/>
                                        <p:tgtEl>
                                          <p:spTgt spid="9"/>
                                        </p:tgtEl>
                                        <p:attrNameLst>
                                          <p:attrName>ppt_x</p:attrName>
                                        </p:attrNameLst>
                                      </p:cBhvr>
                                      <p:tavLst>
                                        <p:tav tm="0">
                                          <p:val>
                                            <p:strVal val="#ppt_x"/>
                                          </p:val>
                                        </p:tav>
                                        <p:tav tm="100000">
                                          <p:val>
                                            <p:strVal val="#ppt_x"/>
                                          </p:val>
                                        </p:tav>
                                      </p:tavLst>
                                    </p:anim>
                                    <p:anim calcmode="lin" valueType="num">
                                      <p:cBhvr additive="base">
                                        <p:cTn id="19"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0085" cy="36906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52197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297555" y="273050"/>
            <a:ext cx="8833485"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a:latin typeface="Arial" panose="020B0604020202020204" pitchFamily="34" charset="0"/>
                <a:cs typeface="Arial" panose="020B0604020202020204" pitchFamily="34" charset="0"/>
                <a:sym typeface="+mn-ea"/>
              </a:rPr>
              <a:t>Phiếu học tập số 1:</a:t>
            </a: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284855" y="1996440"/>
          <a:ext cx="8817610" cy="4763135"/>
        </p:xfrm>
        <a:graphic>
          <a:graphicData uri="http://schemas.openxmlformats.org/drawingml/2006/table">
            <a:tbl>
              <a:tblPr firstRow="1" bandRow="1">
                <a:tableStyleId>{5C22544A-7EE6-4342-B048-85BDC9FD1C3A}</a:tableStyleId>
              </a:tblPr>
              <a:tblGrid>
                <a:gridCol w="3767455">
                  <a:extLst>
                    <a:ext uri="{9D8B030D-6E8A-4147-A177-3AD203B41FA5}">
                      <a16:colId xmlns:a16="http://schemas.microsoft.com/office/drawing/2014/main" val="20000"/>
                    </a:ext>
                  </a:extLst>
                </a:gridCol>
                <a:gridCol w="2540635">
                  <a:extLst>
                    <a:ext uri="{9D8B030D-6E8A-4147-A177-3AD203B41FA5}">
                      <a16:colId xmlns:a16="http://schemas.microsoft.com/office/drawing/2014/main" val="20001"/>
                    </a:ext>
                  </a:extLst>
                </a:gridCol>
                <a:gridCol w="2509520">
                  <a:extLst>
                    <a:ext uri="{9D8B030D-6E8A-4147-A177-3AD203B41FA5}">
                      <a16:colId xmlns:a16="http://schemas.microsoft.com/office/drawing/2014/main" val="20002"/>
                    </a:ext>
                  </a:extLst>
                </a:gridCol>
              </a:tblGrid>
              <a:tr h="1623695">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0000"/>
                  </a:ext>
                </a:extLst>
              </a:tr>
              <a:tr h="3139440">
                <a:tc>
                  <a:txBody>
                    <a:bodyPr/>
                    <a:lstStyle/>
                    <a:p>
                      <a:pPr>
                        <a:buNone/>
                      </a:pPr>
                      <a:endParaRPr lang="en-US" sz="2700">
                        <a:gradFill>
                          <a:gsLst>
                            <a:gs pos="0">
                              <a:srgbClr val="012D86"/>
                            </a:gs>
                            <a:gs pos="100000">
                              <a:srgbClr val="0E2557"/>
                            </a:gs>
                          </a:gsLst>
                          <a:lin scaled="0"/>
                        </a:gradFill>
                      </a:endParaRPr>
                    </a:p>
                  </a:txBody>
                  <a:tcPr/>
                </a:tc>
                <a:tc>
                  <a:txBody>
                    <a:bodyPr/>
                    <a:lstStyle/>
                    <a:p>
                      <a:pPr>
                        <a:buNone/>
                      </a:pPr>
                      <a:endParaRPr lang="en-US" sz="2800">
                        <a:solidFill>
                          <a:schemeClr val="accent5">
                            <a:lumMod val="75000"/>
                          </a:schemeClr>
                        </a:solidFill>
                      </a:endParaRPr>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
        <p:nvSpPr>
          <p:cNvPr id="3" name="Text Box 2"/>
          <p:cNvSpPr txBox="1"/>
          <p:nvPr/>
        </p:nvSpPr>
        <p:spPr>
          <a:xfrm>
            <a:off x="419100" y="1657985"/>
            <a:ext cx="2800985" cy="243014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 Thảo luận, hoàn thành nốt cột 3 - Phiếu học tập 1:</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
        <p:nvSpPr>
          <p:cNvPr id="5" name="Text Box 4"/>
          <p:cNvSpPr txBox="1"/>
          <p:nvPr/>
        </p:nvSpPr>
        <p:spPr>
          <a:xfrm>
            <a:off x="3284855" y="3596005"/>
            <a:ext cx="3782060" cy="3107690"/>
          </a:xfrm>
          <a:prstGeom prst="rect">
            <a:avLst/>
          </a:prstGeom>
          <a:noFill/>
        </p:spPr>
        <p:txBody>
          <a:bodyPr wrap="square" rtlCol="0">
            <a:spAutoFit/>
          </a:bodyPr>
          <a:lstStyle/>
          <a:p>
            <a:pPr>
              <a:buNone/>
            </a:pPr>
            <a:r>
              <a:rPr lang="en-US" sz="2800">
                <a:gradFill>
                  <a:gsLst>
                    <a:gs pos="0">
                      <a:srgbClr val="012D86"/>
                    </a:gs>
                    <a:gs pos="100000">
                      <a:srgbClr val="0E2557"/>
                    </a:gs>
                  </a:gsLst>
                  <a:lin scaled="0"/>
                </a:gradFill>
                <a:sym typeface="+mn-ea"/>
              </a:rPr>
              <a:t>- Dụng cụ đo thời gian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Cổng quang điện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chiều dài</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khối lượng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thể tích chất lỏng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nhiệt độ</a:t>
            </a:r>
            <a:endParaRPr lang="en-US" sz="2800"/>
          </a:p>
        </p:txBody>
      </p:sp>
      <p:sp>
        <p:nvSpPr>
          <p:cNvPr id="6" name="Text Box 5"/>
          <p:cNvSpPr txBox="1"/>
          <p:nvPr/>
        </p:nvSpPr>
        <p:spPr>
          <a:xfrm>
            <a:off x="7078345" y="3690620"/>
            <a:ext cx="2506980" cy="1383665"/>
          </a:xfrm>
          <a:prstGeom prst="rect">
            <a:avLst/>
          </a:prstGeom>
          <a:noFill/>
        </p:spPr>
        <p:txBody>
          <a:bodyPr wrap="square" rtlCol="0">
            <a:spAutoFit/>
          </a:bodyPr>
          <a:lstStyle/>
          <a:p>
            <a:pPr>
              <a:buNone/>
            </a:pPr>
            <a:r>
              <a:rPr lang="en-US" sz="2800">
                <a:solidFill>
                  <a:schemeClr val="accent5">
                    <a:lumMod val="75000"/>
                  </a:schemeClr>
                </a:solidFill>
                <a:sym typeface="+mn-ea"/>
              </a:rPr>
              <a:t>Các dụng cụ, thiết bị khác và cách sử dụng</a:t>
            </a:r>
            <a:r>
              <a:rPr lang="en-US">
                <a:solidFill>
                  <a:schemeClr val="accent5">
                    <a:lumMod val="75000"/>
                  </a:schemeClr>
                </a:solidFill>
                <a:sym typeface="+mn-ea"/>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lstStyle/>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p>
        </p:txBody>
      </p:sp>
      <p:sp>
        <p:nvSpPr>
          <p:cNvPr id="2" name="Text Box 1"/>
          <p:cNvSpPr txBox="1"/>
          <p:nvPr/>
        </p:nvSpPr>
        <p:spPr>
          <a:xfrm>
            <a:off x="2204720" y="2194560"/>
            <a:ext cx="8335010" cy="1938020"/>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2 nhãn hóa chất và nêu các thông tin có trên nhãn hóa chất, giải thích các kí hiệu cảnh báo. Tìm hiểu các thiết bị để khám sức khỏe và nêu cách sử dụng. </a:t>
            </a:r>
          </a:p>
          <a:p>
            <a:pPr indent="457200"/>
            <a:r>
              <a:rPr lang="en-US" sz="2400" b="1">
                <a:solidFill>
                  <a:schemeClr val="accent6">
                    <a:lumMod val="50000"/>
                  </a:schemeClr>
                </a:solidFill>
                <a:latin typeface="Arial" panose="020B0604020202020204" pitchFamily="34" charset="0"/>
                <a:cs typeface="Arial" panose="020B0604020202020204" pitchFamily="34" charset="0"/>
              </a:rPr>
              <a:t>-  Nộp bài báo cáo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Nhận biết hóa chất và quy tắc sử dụng hóa chất an toàn trong  phòng thí nghiệm</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0" y="3169285"/>
            <a:ext cx="12074525" cy="1333501"/>
            <a:chOff x="4696668" y="2038367"/>
            <a:chExt cx="13024652" cy="1333454"/>
          </a:xfrm>
        </p:grpSpPr>
        <p:sp>
          <p:nvSpPr>
            <p:cNvPr id="47" name="圆角矩形 25"/>
            <p:cNvSpPr/>
            <p:nvPr/>
          </p:nvSpPr>
          <p:spPr>
            <a:xfrm>
              <a:off x="5980982" y="2533015"/>
              <a:ext cx="11740338" cy="83880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p>
          </p:txBody>
        </p:sp>
        <p:sp>
          <p:nvSpPr>
            <p:cNvPr id="48" name="圆角矩形 5"/>
            <p:cNvSpPr/>
            <p:nvPr/>
          </p:nvSpPr>
          <p:spPr>
            <a:xfrm>
              <a:off x="4696668" y="2038367"/>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 NỘI DUNG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1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4" name="Text Box 103"/>
          <p:cNvSpPr txBox="1"/>
          <p:nvPr/>
        </p:nvSpPr>
        <p:spPr>
          <a:xfrm>
            <a:off x="789940" y="2654300"/>
            <a:ext cx="3147060" cy="1814830"/>
          </a:xfrm>
          <a:prstGeom prst="rect">
            <a:avLst/>
          </a:prstGeom>
          <a:noFill/>
          <a:ln w="9525">
            <a:noFill/>
          </a:ln>
        </p:spPr>
        <p:txBody>
          <a:bodyPr wrap="square">
            <a:spAutoFit/>
          </a:bodyPr>
          <a:lstStyle/>
          <a:p>
            <a:pPr indent="342265"/>
            <a:r>
              <a:rPr lang="en-US" sz="2800" b="0">
                <a:solidFill>
                  <a:srgbClr val="212529"/>
                </a:solidFill>
                <a:latin typeface="Arial" panose="020B0604020202020204" pitchFamily="34" charset="0"/>
                <a:cs typeface="Arial" panose="020B0604020202020204" pitchFamily="34" charset="0"/>
              </a:rPr>
              <a:t>Quan sát hình sau, đọc thông tin SGK, hoàn thành phiếu học tập 2</a:t>
            </a:r>
          </a:p>
        </p:txBody>
      </p:sp>
      <p:grpSp>
        <p:nvGrpSpPr>
          <p:cNvPr id="1073742938" name="docshapegroup65"/>
          <p:cNvGrpSpPr/>
          <p:nvPr/>
        </p:nvGrpSpPr>
        <p:grpSpPr>
          <a:xfrm>
            <a:off x="4219575" y="1282700"/>
            <a:ext cx="7972425" cy="4038600"/>
            <a:chOff x="1019" y="234"/>
            <a:chExt cx="6501" cy="2481"/>
          </a:xfrm>
        </p:grpSpPr>
        <p:pic>
          <p:nvPicPr>
            <p:cNvPr id="1073742939" name="docshape66"/>
            <p:cNvPicPr>
              <a:picLocks noChangeAspect="1"/>
            </p:cNvPicPr>
            <p:nvPr/>
          </p:nvPicPr>
          <p:blipFill>
            <a:blip r:embed="rId3"/>
            <a:stretch>
              <a:fillRect/>
            </a:stretch>
          </p:blipFill>
          <p:spPr>
            <a:xfrm>
              <a:off x="1307" y="234"/>
              <a:ext cx="6213" cy="2480"/>
            </a:xfrm>
            <a:prstGeom prst="rect">
              <a:avLst/>
            </a:prstGeom>
            <a:noFill/>
            <a:ln w="9525">
              <a:noFill/>
            </a:ln>
          </p:spPr>
        </p:pic>
        <p:sp>
          <p:nvSpPr>
            <p:cNvPr id="1073742940" name="Straight Connector 1073742939"/>
            <p:cNvSpPr/>
            <p:nvPr/>
          </p:nvSpPr>
          <p:spPr>
            <a:xfrm flipV="1">
              <a:off x="1039" y="254"/>
              <a:ext cx="0" cy="2461"/>
            </a:xfrm>
            <a:prstGeom prst="line">
              <a:avLst/>
            </a:prstGeom>
            <a:ln w="18320" cap="flat" cmpd="sng">
              <a:solidFill>
                <a:srgbClr val="000000"/>
              </a:solidFill>
              <a:prstDash val="solid"/>
              <a:headEnd type="none" w="med" len="med"/>
              <a:tailEnd type="none" w="med" len="med"/>
            </a:ln>
          </p:spPr>
        </p:sp>
        <p:sp>
          <p:nvSpPr>
            <p:cNvPr id="1073742941" name="Straight Connector 1073742940"/>
            <p:cNvSpPr/>
            <p:nvPr/>
          </p:nvSpPr>
          <p:spPr>
            <a:xfrm>
              <a:off x="1019" y="259"/>
              <a:ext cx="654" cy="0"/>
            </a:xfrm>
            <a:prstGeom prst="line">
              <a:avLst/>
            </a:prstGeom>
            <a:ln w="12207" cap="flat" cmpd="sng">
              <a:solidFill>
                <a:srgbClr val="000000"/>
              </a:solidFill>
              <a:prstDash val="solid"/>
              <a:headEnd type="none" w="med" len="med"/>
              <a:tailEnd type="none" w="med" len="med"/>
            </a:ln>
          </p:spPr>
        </p:sp>
        <p:sp>
          <p:nvSpPr>
            <p:cNvPr id="1073742942" name="Straight Connector 1073742941"/>
            <p:cNvSpPr/>
            <p:nvPr/>
          </p:nvSpPr>
          <p:spPr>
            <a:xfrm>
              <a:off x="1019" y="2686"/>
              <a:ext cx="2770" cy="0"/>
            </a:xfrm>
            <a:prstGeom prst="line">
              <a:avLst/>
            </a:prstGeom>
            <a:ln w="21363" cap="flat" cmpd="sng">
              <a:solidFill>
                <a:srgbClr val="000000"/>
              </a:solidFill>
              <a:prstDash val="solid"/>
              <a:headEnd type="none" w="med" len="med"/>
              <a:tailEnd type="none" w="med" len="med"/>
            </a:ln>
          </p:spPr>
        </p:sp>
        <p:sp>
          <p:nvSpPr>
            <p:cNvPr id="1073742943" name="docshape67"/>
            <p:cNvSpPr txBox="1"/>
            <p:nvPr/>
          </p:nvSpPr>
          <p:spPr>
            <a:xfrm>
              <a:off x="1290" y="481"/>
              <a:ext cx="2285" cy="524"/>
            </a:xfrm>
            <a:prstGeom prst="rect">
              <a:avLst/>
            </a:prstGeom>
            <a:noFill/>
            <a:ln w="9525">
              <a:noFill/>
            </a:ln>
          </p:spPr>
          <p:txBody>
            <a:bodyPr lIns="0" tIns="0" rIns="0" bIns="0"/>
            <a:lstStyle/>
            <a:p>
              <a:pPr indent="0" algn="ctr">
                <a:lnSpc>
                  <a:spcPts val="1175"/>
                </a:lnSpc>
                <a:spcBef>
                  <a:spcPts val="0"/>
                </a:spcBef>
              </a:pPr>
              <a:r>
                <a:rPr lang="en-US" sz="2400" b="1" dirty="0"/>
                <a:t>SODIUM HYDROXIDE</a:t>
              </a:r>
            </a:p>
            <a:p>
              <a:pPr indent="0" algn="ctr">
                <a:spcBef>
                  <a:spcPts val="235"/>
                </a:spcBef>
              </a:pPr>
              <a:r>
                <a:rPr lang="en-US" sz="2400" b="1" dirty="0"/>
                <a:t>NaOH</a:t>
              </a:r>
            </a:p>
            <a:p>
              <a:endParaRPr lang="en-US" sz="2400" b="1" dirty="0"/>
            </a:p>
          </p:txBody>
        </p:sp>
        <p:sp>
          <p:nvSpPr>
            <p:cNvPr id="1073742944" name="docshape68"/>
            <p:cNvSpPr txBox="1"/>
            <p:nvPr/>
          </p:nvSpPr>
          <p:spPr>
            <a:xfrm>
              <a:off x="1490" y="1687"/>
              <a:ext cx="2267" cy="191"/>
            </a:xfrm>
            <a:prstGeom prst="rect">
              <a:avLst/>
            </a:prstGeom>
            <a:noFill/>
            <a:ln w="9525">
              <a:noFill/>
            </a:ln>
          </p:spPr>
          <p:txBody>
            <a:bodyPr lIns="0" tIns="0" rIns="0" bIns="0"/>
            <a:lstStyle/>
            <a:p>
              <a:pPr indent="0">
                <a:lnSpc>
                  <a:spcPts val="950"/>
                </a:lnSpc>
                <a:spcBef>
                  <a:spcPts val="0"/>
                </a:spcBef>
              </a:pPr>
              <a:r>
                <a:rPr lang="en-US">
                  <a:latin typeface="Times New Roman" panose="02020603050405020304" pitchFamily="18" charset="0"/>
                  <a:cs typeface="Times New Roman" panose="02020603050405020304" pitchFamily="18" charset="0"/>
                </a:rPr>
                <a:t>Khối lượ</a:t>
              </a:r>
              <a:r>
                <a:rPr lang="en-US">
                  <a:latin typeface="VNI-Times" charset="0"/>
                  <a:cs typeface="VNI-Times" charset="0"/>
                </a:rPr>
                <a:t>ng/Quantity: 500 g</a:t>
              </a:r>
            </a:p>
            <a:p>
              <a:endParaRPr lang="en-US">
                <a:latin typeface="VNI-Times" charset="0"/>
                <a:cs typeface="VNI-Times" charset="0"/>
              </a:endParaRPr>
            </a:p>
          </p:txBody>
        </p:sp>
        <p:sp>
          <p:nvSpPr>
            <p:cNvPr id="1073742945" name="docshape69"/>
            <p:cNvSpPr txBox="1"/>
            <p:nvPr/>
          </p:nvSpPr>
          <p:spPr>
            <a:xfrm>
              <a:off x="1490" y="1955"/>
              <a:ext cx="2220" cy="191"/>
            </a:xfrm>
            <a:prstGeom prst="rect">
              <a:avLst/>
            </a:prstGeom>
            <a:noFill/>
            <a:ln w="9525">
              <a:noFill/>
            </a:ln>
          </p:spPr>
          <p:txBody>
            <a:bodyPr lIns="0" tIns="0" rIns="0" bIns="0"/>
            <a:lstStyle/>
            <a:p>
              <a:pPr indent="0">
                <a:lnSpc>
                  <a:spcPts val="950"/>
                </a:lnSpc>
                <a:spcBef>
                  <a:spcPts val="0"/>
                </a:spcBef>
              </a:pPr>
              <a:r>
                <a:rPr lang="en-US"/>
                <a:t>TCCL: TCCS 51/2008/HCOG</a:t>
              </a:r>
            </a:p>
            <a:p>
              <a:endParaRPr lang="en-US"/>
            </a:p>
          </p:txBody>
        </p:sp>
        <p:sp>
          <p:nvSpPr>
            <p:cNvPr id="1073742946" name="docshape70"/>
            <p:cNvSpPr txBox="1"/>
            <p:nvPr/>
          </p:nvSpPr>
          <p:spPr>
            <a:xfrm>
              <a:off x="1410" y="2086"/>
              <a:ext cx="2012" cy="546"/>
            </a:xfrm>
            <a:prstGeom prst="rect">
              <a:avLst/>
            </a:prstGeom>
            <a:noFill/>
            <a:ln w="9525">
              <a:noFill/>
            </a:ln>
          </p:spPr>
          <p:txBody>
            <a:bodyPr lIns="0" tIns="0" rIns="0" bIns="0"/>
            <a:lstStyle/>
            <a:p>
              <a:pPr algn="ctr"/>
              <a:r>
                <a:rPr lang="en-US" i="1"/>
                <a:t>Hạn sử dụng 3 năm kể từ ngày sản xuất</a:t>
              </a:r>
            </a:p>
          </p:txBody>
        </p:sp>
      </p:grpSp>
      <p:sp>
        <p:nvSpPr>
          <p:cNvPr id="4" name="Text Box 3"/>
          <p:cNvSpPr txBox="1"/>
          <p:nvPr/>
        </p:nvSpPr>
        <p:spPr>
          <a:xfrm>
            <a:off x="5861050" y="5937885"/>
            <a:ext cx="4533900"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a:highlight>
                  <a:srgbClr val="C0C0C0"/>
                </a:highlight>
              </a:rPr>
              <a:t>Hình</a:t>
            </a:r>
            <a:r>
              <a:rPr lang="en-US" sz="2000" dirty="0">
                <a:highlight>
                  <a:srgbClr val="C0C0C0"/>
                </a:highlight>
              </a:rPr>
              <a:t> 1.1</a:t>
            </a:r>
            <a:r>
              <a:rPr lang="en-US" sz="2000" dirty="0"/>
              <a:t>    </a:t>
            </a:r>
            <a:r>
              <a:rPr lang="en-US" sz="2000" dirty="0" err="1"/>
              <a:t>Một</a:t>
            </a:r>
            <a:r>
              <a:rPr lang="en-US" sz="2000" dirty="0"/>
              <a:t> </a:t>
            </a:r>
            <a:r>
              <a:rPr lang="en-US" sz="2000" dirty="0" err="1"/>
              <a:t>số</a:t>
            </a:r>
            <a:r>
              <a:rPr lang="en-US" sz="2000" dirty="0"/>
              <a:t> </a:t>
            </a:r>
            <a:r>
              <a:rPr lang="en-US" sz="2000" dirty="0" err="1"/>
              <a:t>nhãn</a:t>
            </a:r>
            <a:r>
              <a:rPr lang="en-US" sz="2000" dirty="0"/>
              <a:t> </a:t>
            </a:r>
            <a:r>
              <a:rPr lang="en-US" sz="2000" dirty="0" err="1"/>
              <a:t>hóa</a:t>
            </a:r>
            <a:r>
              <a:rPr lang="en-US" sz="2000" dirty="0"/>
              <a:t> </a:t>
            </a:r>
            <a:r>
              <a:rPr lang="en-US" sz="2000" dirty="0" err="1"/>
              <a:t>chất</a:t>
            </a:r>
            <a:endParaRPr lang="en-US" sz="2000" dirty="0"/>
          </a:p>
        </p:txBody>
      </p:sp>
      <p:pic>
        <p:nvPicPr>
          <p:cNvPr id="22530" name="Picture 2" descr="F:\1-原创素材\1_mm1102\PPT\PPT_014\materaials\pageimg_g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68" y="0"/>
            <a:ext cx="3977005" cy="531939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5126355" y="5362575"/>
            <a:ext cx="6916420" cy="39878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a:ln>
                  <a:noFill/>
                </a:ln>
              </a:rPr>
              <a:t>a) Chất rắn                                     b) Chất lỏng                c) Chất khí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393440" y="267970"/>
            <a:ext cx="5800090" cy="645160"/>
          </a:xfrm>
          <a:prstGeom prst="rect">
            <a:avLst/>
          </a:prstGeom>
          <a:noFill/>
          <a:ln w="9525">
            <a:noFill/>
          </a:ln>
        </p:spPr>
        <p:txBody>
          <a:bodyPr wrap="square">
            <a:spAutoFit/>
          </a:bodyPr>
          <a:lstStyle/>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635" y="913130"/>
          <a:ext cx="12117705" cy="5945505"/>
        </p:xfrm>
        <a:graphic>
          <a:graphicData uri="http://schemas.openxmlformats.org/drawingml/2006/table">
            <a:tbl>
              <a:tblPr firstRow="1" bandRow="1">
                <a:tableStyleId>{5C22544A-7EE6-4342-B048-85BDC9FD1C3A}</a:tableStyleId>
              </a:tblPr>
              <a:tblGrid>
                <a:gridCol w="3039745">
                  <a:extLst>
                    <a:ext uri="{9D8B030D-6E8A-4147-A177-3AD203B41FA5}">
                      <a16:colId xmlns:a16="http://schemas.microsoft.com/office/drawing/2014/main" val="20000"/>
                    </a:ext>
                  </a:extLst>
                </a:gridCol>
                <a:gridCol w="3019425">
                  <a:extLst>
                    <a:ext uri="{9D8B030D-6E8A-4147-A177-3AD203B41FA5}">
                      <a16:colId xmlns:a16="http://schemas.microsoft.com/office/drawing/2014/main" val="20001"/>
                    </a:ext>
                  </a:extLst>
                </a:gridCol>
                <a:gridCol w="3029585">
                  <a:extLst>
                    <a:ext uri="{9D8B030D-6E8A-4147-A177-3AD203B41FA5}">
                      <a16:colId xmlns:a16="http://schemas.microsoft.com/office/drawing/2014/main" val="20002"/>
                    </a:ext>
                  </a:extLst>
                </a:gridCol>
                <a:gridCol w="3028950">
                  <a:extLst>
                    <a:ext uri="{9D8B030D-6E8A-4147-A177-3AD203B41FA5}">
                      <a16:colId xmlns:a16="http://schemas.microsoft.com/office/drawing/2014/main" val="20003"/>
                    </a:ext>
                  </a:extLst>
                </a:gridCol>
              </a:tblGrid>
              <a:tr h="1294765">
                <a:tc>
                  <a:txBody>
                    <a:bodyPr/>
                    <a:lstStyle/>
                    <a:p>
                      <a:pPr indent="0">
                        <a:buNone/>
                      </a:pPr>
                      <a:r>
                        <a:rPr lang="en-US" sz="2800" b="0">
                          <a:solidFill>
                            <a:srgbClr val="000000"/>
                          </a:solidFill>
                          <a:latin typeface="Arial" panose="020B0604020202020204" pitchFamily="34" charset="0"/>
                          <a:cs typeface="Arial" panose="020B0604020202020204" pitchFamily="34" charset="0"/>
                        </a:rPr>
                        <a:t>Một số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1.1.a</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1.1.b</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1.1.c</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552575">
                <a:tc>
                  <a:txBody>
                    <a:bodyPr/>
                    <a:lstStyle/>
                    <a:p>
                      <a:pPr indent="0">
                        <a:buNone/>
                      </a:pPr>
                      <a:r>
                        <a:rPr lang="en-US" sz="2800" b="0">
                          <a:solidFill>
                            <a:srgbClr val="000000"/>
                          </a:solidFill>
                          <a:latin typeface="Arial" panose="020B0604020202020204" pitchFamily="34" charset="0"/>
                          <a:cs typeface="Arial" panose="020B0604020202020204" pitchFamily="34" charset="0"/>
                        </a:rPr>
                        <a:t>Thông tin trên nhãn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098165">
                <a:tc>
                  <a:txBody>
                    <a:bodyPr/>
                    <a:lstStyle/>
                    <a:p>
                      <a:pPr indent="0">
                        <a:buNone/>
                      </a:pPr>
                      <a:r>
                        <a:rPr lang="en-US" sz="2800" b="0">
                          <a:solidFill>
                            <a:srgbClr val="000000"/>
                          </a:solidFill>
                          <a:latin typeface="Arial" panose="020B0604020202020204" pitchFamily="34" charset="0"/>
                          <a:cs typeface="Arial" panose="020B0604020202020204" pitchFamily="34" charset="0"/>
                        </a:rPr>
                        <a:t>Cách lấy hóa chất an toàn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i="1">
                          <a:solidFill>
                            <a:srgbClr val="000000"/>
                          </a:solidFill>
                          <a:latin typeface="Arial" panose="020B0604020202020204" pitchFamily="34" charset="0"/>
                          <a:ea typeface="Times New Roman" panose="02020603050405020304" pitchFamily="18" charset="0"/>
                          <a:cs typeface="Arial" panose="020B0604020202020204" pitchFamily="34" charset="0"/>
                        </a:rPr>
                        <a:t>Không thực hiện ô này</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to="" calcmode="lin" valueType="num">
                                      <p:cBhvr>
                                        <p:cTn id="7" dur="1" fill="hold"/>
                                        <p:tgtEl>
                                          <p:spTgt spid="22530"/>
                                        </p:tgtEl>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413760" y="0"/>
            <a:ext cx="5800090" cy="645160"/>
          </a:xfrm>
          <a:prstGeom prst="rect">
            <a:avLst/>
          </a:prstGeom>
          <a:noFill/>
          <a:ln w="9525">
            <a:noFill/>
          </a:ln>
        </p:spPr>
        <p:txBody>
          <a:bodyPr wrap="square">
            <a:spAutoFit/>
          </a:bodyPr>
          <a:lstStyle/>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0" y="645160"/>
          <a:ext cx="12280265" cy="6212840"/>
        </p:xfrm>
        <a:graphic>
          <a:graphicData uri="http://schemas.openxmlformats.org/drawingml/2006/table">
            <a:tbl>
              <a:tblPr firstRow="1" bandRow="1">
                <a:tableStyleId>{5C22544A-7EE6-4342-B048-85BDC9FD1C3A}</a:tableStyleId>
              </a:tblPr>
              <a:tblGrid>
                <a:gridCol w="2865120">
                  <a:extLst>
                    <a:ext uri="{9D8B030D-6E8A-4147-A177-3AD203B41FA5}">
                      <a16:colId xmlns:a16="http://schemas.microsoft.com/office/drawing/2014/main" val="20000"/>
                    </a:ext>
                  </a:extLst>
                </a:gridCol>
                <a:gridCol w="3018790">
                  <a:extLst>
                    <a:ext uri="{9D8B030D-6E8A-4147-A177-3AD203B41FA5}">
                      <a16:colId xmlns:a16="http://schemas.microsoft.com/office/drawing/2014/main" val="20001"/>
                    </a:ext>
                  </a:extLst>
                </a:gridCol>
                <a:gridCol w="3326765">
                  <a:extLst>
                    <a:ext uri="{9D8B030D-6E8A-4147-A177-3AD203B41FA5}">
                      <a16:colId xmlns:a16="http://schemas.microsoft.com/office/drawing/2014/main" val="20002"/>
                    </a:ext>
                  </a:extLst>
                </a:gridCol>
                <a:gridCol w="3069590">
                  <a:extLst>
                    <a:ext uri="{9D8B030D-6E8A-4147-A177-3AD203B41FA5}">
                      <a16:colId xmlns:a16="http://schemas.microsoft.com/office/drawing/2014/main" val="20003"/>
                    </a:ext>
                  </a:extLst>
                </a:gridCol>
              </a:tblGrid>
              <a:tr h="371475">
                <a:tc>
                  <a:txBody>
                    <a:bodyPr/>
                    <a:lstStyle/>
                    <a:p>
                      <a:pPr indent="0">
                        <a:buNone/>
                      </a:pPr>
                      <a:r>
                        <a:rPr lang="en-US" sz="2200" b="0">
                          <a:solidFill>
                            <a:srgbClr val="000000"/>
                          </a:solidFill>
                          <a:latin typeface="Arial" panose="020B0604020202020204" pitchFamily="34" charset="0"/>
                          <a:cs typeface="Arial" panose="020B0604020202020204" pitchFamily="34" charset="0"/>
                        </a:rPr>
                        <a:t>Một số nhãn hóa chất</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1.1.a</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1.1.b</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1.1.c</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616960">
                <a:tc>
                  <a:txBody>
                    <a:bodyPr/>
                    <a:lstStyle/>
                    <a:p>
                      <a:pPr indent="0">
                        <a:buNone/>
                      </a:pPr>
                      <a:r>
                        <a:rPr lang="en-US" sz="2400" b="0">
                          <a:solidFill>
                            <a:srgbClr val="000000"/>
                          </a:solidFill>
                          <a:latin typeface="Arial" panose="020B0604020202020204" pitchFamily="34" charset="0"/>
                          <a:cs typeface="Arial" panose="020B0604020202020204" pitchFamily="34" charset="0"/>
                        </a:rPr>
                        <a:t>Thông tin trên nhãn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224405">
                <a:tc>
                  <a:txBody>
                    <a:bodyPr/>
                    <a:lstStyle/>
                    <a:p>
                      <a:pPr indent="0">
                        <a:buNone/>
                      </a:pPr>
                      <a:r>
                        <a:rPr lang="en-US" sz="2400" b="0">
                          <a:solidFill>
                            <a:srgbClr val="000000"/>
                          </a:solidFill>
                          <a:latin typeface="Arial" panose="020B0604020202020204" pitchFamily="34" charset="0"/>
                          <a:cs typeface="Arial" panose="020B0604020202020204" pitchFamily="34" charset="0"/>
                        </a:rPr>
                        <a:t>Cách lấy hóa chất an toàn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i="1">
                          <a:solidFill>
                            <a:schemeClr val="accent6"/>
                          </a:solidFill>
                          <a:latin typeface="Arial" panose="020B0604020202020204" pitchFamily="34" charset="0"/>
                          <a:ea typeface="Times New Roman" panose="02020603050405020304" pitchFamily="18" charset="0"/>
                          <a:cs typeface="Arial" panose="020B0604020202020204" pitchFamily="34" charset="0"/>
                        </a:rPr>
                        <a:t>Không thực hiện ô này</a:t>
                      </a:r>
                    </a:p>
                  </a:txBody>
                  <a:tcPr marL="68580" marR="68580" marT="0" marB="0" anchor="ctr"/>
                </a:tc>
                <a:extLst>
                  <a:ext uri="{0D108BD9-81ED-4DB2-BD59-A6C34878D82A}">
                    <a16:rowId xmlns:a16="http://schemas.microsoft.com/office/drawing/2014/main" val="10002"/>
                  </a:ext>
                </a:extLst>
              </a:tr>
            </a:tbl>
          </a:graphicData>
        </a:graphic>
      </p:graphicFrame>
      <p:sp>
        <p:nvSpPr>
          <p:cNvPr id="2" name="Text Box 1"/>
          <p:cNvSpPr txBox="1"/>
          <p:nvPr/>
        </p:nvSpPr>
        <p:spPr>
          <a:xfrm>
            <a:off x="2905125" y="1166495"/>
            <a:ext cx="3013075" cy="3415030"/>
          </a:xfrm>
          <a:prstGeom prst="rect">
            <a:avLst/>
          </a:prstGeom>
          <a:noFill/>
        </p:spPr>
        <p:txBody>
          <a:bodyPr wrap="square" rtlCol="0">
            <a:spAutoFit/>
          </a:bodyPr>
          <a:lstStyle/>
          <a:p>
            <a:r>
              <a:rPr lang="en-US" sz="2400">
                <a:solidFill>
                  <a:schemeClr val="accent1">
                    <a:lumMod val="50000"/>
                  </a:schemeClr>
                </a:solidFill>
              </a:rPr>
              <a:t>- Tên hóa chất: Sodium hydroxide</a:t>
            </a:r>
          </a:p>
          <a:p>
            <a:r>
              <a:rPr lang="en-US" sz="2400">
                <a:solidFill>
                  <a:schemeClr val="accent1">
                    <a:lumMod val="50000"/>
                  </a:schemeClr>
                </a:solidFill>
              </a:rPr>
              <a:t>- Công thức hóa học: NaOH</a:t>
            </a:r>
          </a:p>
          <a:p>
            <a:r>
              <a:rPr lang="en-US" sz="2400">
                <a:solidFill>
                  <a:schemeClr val="accent1">
                    <a:lumMod val="50000"/>
                  </a:schemeClr>
                </a:solidFill>
              </a:rPr>
              <a:t>- Khối lượng phân tử: 40</a:t>
            </a:r>
          </a:p>
          <a:p>
            <a:r>
              <a:rPr lang="en-US" sz="2400">
                <a:solidFill>
                  <a:schemeClr val="accent1">
                    <a:lumMod val="50000"/>
                  </a:schemeClr>
                </a:solidFill>
              </a:rPr>
              <a:t>- Độ tinh khiết</a:t>
            </a:r>
          </a:p>
          <a:p>
            <a:r>
              <a:rPr lang="en-US" sz="2400">
                <a:solidFill>
                  <a:schemeClr val="accent1">
                    <a:lumMod val="50000"/>
                  </a:schemeClr>
                </a:solidFill>
              </a:rPr>
              <a:t>- Khối lượng: 500 g</a:t>
            </a:r>
          </a:p>
          <a:p>
            <a:r>
              <a:rPr lang="en-US" sz="2400">
                <a:solidFill>
                  <a:schemeClr val="accent1">
                    <a:lumMod val="50000"/>
                  </a:schemeClr>
                </a:solidFill>
              </a:rPr>
              <a:t>- Hạn sử dụng</a:t>
            </a:r>
          </a:p>
        </p:txBody>
      </p:sp>
      <p:sp>
        <p:nvSpPr>
          <p:cNvPr id="4" name="Text Box 3"/>
          <p:cNvSpPr txBox="1"/>
          <p:nvPr/>
        </p:nvSpPr>
        <p:spPr>
          <a:xfrm>
            <a:off x="2976880" y="5294630"/>
            <a:ext cx="2635885" cy="1198880"/>
          </a:xfrm>
          <a:prstGeom prst="rect">
            <a:avLst/>
          </a:prstGeom>
          <a:noFill/>
        </p:spPr>
        <p:txBody>
          <a:bodyPr wrap="square" rtlCol="0">
            <a:spAutoFit/>
          </a:bodyPr>
          <a:lstStyle/>
          <a:p>
            <a:r>
              <a:rPr lang="en-US" sz="2400">
                <a:solidFill>
                  <a:schemeClr val="accent3">
                    <a:lumMod val="50000"/>
                  </a:schemeClr>
                </a:solidFill>
              </a:rPr>
              <a:t>Dùng thìa kim loại hoặc thủy tinh để xúc</a:t>
            </a:r>
          </a:p>
        </p:txBody>
      </p:sp>
      <p:sp>
        <p:nvSpPr>
          <p:cNvPr id="5" name="Text Box 4"/>
          <p:cNvSpPr txBox="1"/>
          <p:nvPr/>
        </p:nvSpPr>
        <p:spPr>
          <a:xfrm>
            <a:off x="5969000" y="1058545"/>
            <a:ext cx="3128645" cy="3046095"/>
          </a:xfrm>
          <a:prstGeom prst="rect">
            <a:avLst/>
          </a:prstGeom>
          <a:noFill/>
        </p:spPr>
        <p:txBody>
          <a:bodyPr wrap="square" rtlCol="0">
            <a:spAutoFit/>
          </a:bodyPr>
          <a:lstStyle/>
          <a:p>
            <a:r>
              <a:rPr lang="en-US" sz="2400">
                <a:solidFill>
                  <a:schemeClr val="accent1">
                    <a:lumMod val="50000"/>
                  </a:schemeClr>
                </a:solidFill>
              </a:rPr>
              <a:t>- Tên hóa chất: hydrochloric acid</a:t>
            </a:r>
          </a:p>
          <a:p>
            <a:r>
              <a:rPr lang="en-US" sz="2400">
                <a:solidFill>
                  <a:schemeClr val="accent1">
                    <a:lumMod val="50000"/>
                  </a:schemeClr>
                </a:solidFill>
              </a:rPr>
              <a:t>- Công thức hóa học: HCl</a:t>
            </a:r>
          </a:p>
          <a:p>
            <a:r>
              <a:rPr lang="en-US" sz="2400">
                <a:solidFill>
                  <a:schemeClr val="accent1">
                    <a:lumMod val="50000"/>
                  </a:schemeClr>
                </a:solidFill>
              </a:rPr>
              <a:t>- Nồng độ: 37%</a:t>
            </a:r>
          </a:p>
          <a:p>
            <a:r>
              <a:rPr lang="en-US" sz="2400">
                <a:solidFill>
                  <a:schemeClr val="accent1">
                    <a:lumMod val="50000"/>
                  </a:schemeClr>
                </a:solidFill>
              </a:rPr>
              <a:t>- Khối lượng phân tử:</a:t>
            </a:r>
          </a:p>
          <a:p>
            <a:r>
              <a:rPr lang="en-US" sz="2400">
                <a:solidFill>
                  <a:schemeClr val="accent1">
                    <a:lumMod val="50000"/>
                  </a:schemeClr>
                </a:solidFill>
              </a:rPr>
              <a:t>36,46</a:t>
            </a:r>
          </a:p>
          <a:p>
            <a:r>
              <a:rPr lang="en-US" sz="2400">
                <a:solidFill>
                  <a:schemeClr val="accent1">
                    <a:lumMod val="50000"/>
                  </a:schemeClr>
                </a:solidFill>
              </a:rPr>
              <a:t>- Các kí hiệu cảnh báo</a:t>
            </a:r>
          </a:p>
        </p:txBody>
      </p:sp>
      <p:sp>
        <p:nvSpPr>
          <p:cNvPr id="6" name="Text Box 5"/>
          <p:cNvSpPr txBox="1"/>
          <p:nvPr/>
        </p:nvSpPr>
        <p:spPr>
          <a:xfrm>
            <a:off x="5918200" y="4818380"/>
            <a:ext cx="3295650" cy="1938020"/>
          </a:xfrm>
          <a:prstGeom prst="rect">
            <a:avLst/>
          </a:prstGeom>
          <a:noFill/>
        </p:spPr>
        <p:txBody>
          <a:bodyPr wrap="square" rtlCol="0">
            <a:spAutoFit/>
          </a:bodyPr>
          <a:lstStyle/>
          <a:p>
            <a:r>
              <a:rPr lang="en-US" sz="2400">
                <a:solidFill>
                  <a:schemeClr val="accent3">
                    <a:lumMod val="50000"/>
                  </a:schemeClr>
                </a:solidFill>
              </a:rPr>
              <a:t>Lấy lượng lớn thì phải rót qua phễu hoặc qua cốc, ống đong có mỏ.</a:t>
            </a:r>
          </a:p>
          <a:p>
            <a:r>
              <a:rPr lang="en-US" sz="2400">
                <a:solidFill>
                  <a:schemeClr val="accent3">
                    <a:lumMod val="50000"/>
                  </a:schemeClr>
                </a:solidFill>
              </a:rPr>
              <a:t>Lấy lượng nhỏ thì dùng ống hút nhỏ giọt.</a:t>
            </a:r>
          </a:p>
        </p:txBody>
      </p:sp>
      <p:sp>
        <p:nvSpPr>
          <p:cNvPr id="7" name="Text Box 6"/>
          <p:cNvSpPr txBox="1"/>
          <p:nvPr/>
        </p:nvSpPr>
        <p:spPr>
          <a:xfrm>
            <a:off x="9290685" y="1247775"/>
            <a:ext cx="2555875" cy="1938020"/>
          </a:xfrm>
          <a:prstGeom prst="rect">
            <a:avLst/>
          </a:prstGeom>
          <a:noFill/>
        </p:spPr>
        <p:txBody>
          <a:bodyPr wrap="square" rtlCol="0">
            <a:spAutoFit/>
          </a:bodyPr>
          <a:lstStyle/>
          <a:p>
            <a:r>
              <a:rPr lang="en-US" sz="2400">
                <a:solidFill>
                  <a:schemeClr val="accent1">
                    <a:lumMod val="50000"/>
                  </a:schemeClr>
                </a:solidFill>
              </a:rPr>
              <a:t>- Tên hóa chất: oxygen</a:t>
            </a:r>
          </a:p>
          <a:p>
            <a:r>
              <a:rPr lang="en-US" sz="2400">
                <a:solidFill>
                  <a:schemeClr val="accent1">
                    <a:lumMod val="50000"/>
                  </a:schemeClr>
                </a:solidFill>
              </a:rPr>
              <a:t>- Các kí hiệu cảnh báo</a:t>
            </a:r>
          </a:p>
          <a:p>
            <a:r>
              <a:rPr lang="en-US" sz="2400">
                <a:solidFill>
                  <a:schemeClr val="accent1">
                    <a:lumMod val="50000"/>
                  </a:schemeClr>
                </a:solidFill>
              </a:rPr>
              <a:t>- Khối lượng: 25 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1905" y="0"/>
            <a:ext cx="12192635" cy="6988810"/>
          </a:xfrm>
          <a:prstGeom prst="rect">
            <a:avLst/>
          </a:prstGeom>
          <a:noFill/>
          <a:ln w="9525">
            <a:noFill/>
          </a:ln>
        </p:spPr>
      </p:pic>
      <p:pic>
        <p:nvPicPr>
          <p:cNvPr id="3080" name="Picture 8" descr="8"/>
          <p:cNvPicPr>
            <a:picLocks noChangeAspect="1"/>
          </p:cNvPicPr>
          <p:nvPr/>
        </p:nvPicPr>
        <p:blipFill>
          <a:blip r:embed="rId4"/>
          <a:stretch>
            <a:fillRect/>
          </a:stretch>
        </p:blipFill>
        <p:spPr>
          <a:xfrm>
            <a:off x="2604135" y="455295"/>
            <a:ext cx="9045575" cy="3091180"/>
          </a:xfrm>
          <a:prstGeom prst="rect">
            <a:avLst/>
          </a:prstGeom>
          <a:noFill/>
          <a:ln w="9525">
            <a:noFill/>
          </a:ln>
        </p:spPr>
      </p:pic>
      <p:pic>
        <p:nvPicPr>
          <p:cNvPr id="3082" name="Picture 10" descr="10"/>
          <p:cNvPicPr>
            <a:picLocks noChangeAspect="1"/>
          </p:cNvPicPr>
          <p:nvPr/>
        </p:nvPicPr>
        <p:blipFill>
          <a:blip r:embed="rId5"/>
          <a:stretch>
            <a:fillRect/>
          </a:stretch>
        </p:blipFill>
        <p:spPr>
          <a:xfrm>
            <a:off x="2604135" y="3199130"/>
            <a:ext cx="9175750" cy="3941445"/>
          </a:xfrm>
          <a:prstGeom prst="rect">
            <a:avLst/>
          </a:prstGeom>
          <a:noFill/>
          <a:ln w="9525">
            <a:noFill/>
          </a:ln>
        </p:spPr>
      </p:pic>
      <p:sp>
        <p:nvSpPr>
          <p:cNvPr id="3084" name="Text Box 12"/>
          <p:cNvSpPr txBox="1"/>
          <p:nvPr/>
        </p:nvSpPr>
        <p:spPr>
          <a:xfrm>
            <a:off x="961390" y="1384300"/>
            <a:ext cx="1642745" cy="1814830"/>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Trả lời câu hỏi</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22530" name="Picture 2" descr="F:\1-原创素材\1_mm1102\PPT\PPT_014\materaials\pageimg_g17.pn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46100" y="0"/>
            <a:ext cx="2303145" cy="290195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3111500" y="1012190"/>
            <a:ext cx="8031480" cy="1383665"/>
          </a:xfrm>
          <a:prstGeom prst="rect">
            <a:avLst/>
          </a:prstGeom>
          <a:noFill/>
          <a:ln w="9525">
            <a:noFill/>
          </a:ln>
        </p:spPr>
        <p:txBody>
          <a:bodyPr wrap="square">
            <a:spAutoFit/>
          </a:bodyPr>
          <a:lstStyle/>
          <a:p>
            <a:pPr indent="266700"/>
            <a:r>
              <a:rPr lang="en-US" sz="2800">
                <a:latin typeface="Arial" panose="020B0604020202020204" pitchFamily="34" charset="0"/>
                <a:cs typeface="Arial" panose="020B0604020202020204" pitchFamily="34" charset="0"/>
              </a:rPr>
              <a:t>Đọc tên, công thức một số hóa chất thông dụng trong phòng thí nghiệm và cho biết  ý nghĩa của các kí hiệu cảnh báo trên nhãn hóa chất</a:t>
            </a:r>
          </a:p>
        </p:txBody>
      </p:sp>
      <p:sp>
        <p:nvSpPr>
          <p:cNvPr id="9" name="Text Box 8"/>
          <p:cNvSpPr txBox="1"/>
          <p:nvPr/>
        </p:nvSpPr>
        <p:spPr>
          <a:xfrm>
            <a:off x="2923540" y="4450080"/>
            <a:ext cx="8536940" cy="521970"/>
          </a:xfrm>
          <a:prstGeom prst="rect">
            <a:avLst/>
          </a:prstGeom>
          <a:noFill/>
          <a:ln w="9525">
            <a:noFill/>
          </a:ln>
        </p:spPr>
        <p:txBody>
          <a:bodyPr wrap="square" anchor="ctr" anchorCtr="0">
            <a:spAutoFit/>
          </a:bodyPr>
          <a:lstStyle/>
          <a:p>
            <a:pPr indent="266700"/>
            <a:r>
              <a:rPr lang="en-US" sz="2800" b="0">
                <a:solidFill>
                  <a:srgbClr val="202124"/>
                </a:solidFill>
                <a:latin typeface="Arial" panose="020B0604020202020204" pitchFamily="34" charset="0"/>
                <a:cs typeface="Arial" panose="020B0604020202020204" pitchFamily="34" charset="0"/>
              </a:rPr>
              <a:t>- Trình bày cách lấy hóa chất rắn và hóa chất lỏng</a:t>
            </a:r>
            <a:endParaRPr lang="en-US" sz="2800">
              <a:latin typeface="Arial" panose="020B0604020202020204" pitchFamily="34" charset="0"/>
              <a:cs typeface="Arial" panose="020B0604020202020204" pitchFamily="34" charset="0"/>
            </a:endParaRPr>
          </a:p>
        </p:txBody>
      </p:sp>
      <p:sp>
        <p:nvSpPr>
          <p:cNvPr id="10" name="Text Box 9"/>
          <p:cNvSpPr txBox="1"/>
          <p:nvPr/>
        </p:nvSpPr>
        <p:spPr>
          <a:xfrm>
            <a:off x="3234690" y="1084580"/>
            <a:ext cx="7455535" cy="1383665"/>
          </a:xfrm>
          <a:prstGeom prst="rect">
            <a:avLst/>
          </a:prstGeom>
          <a:noFill/>
          <a:ln w="9525">
            <a:noFill/>
          </a:ln>
        </p:spPr>
        <p:txBody>
          <a:bodyPr wrap="square">
            <a:spAutoFit/>
          </a:bodyPr>
          <a:lstStyle/>
          <a:p>
            <a:pPr indent="266700"/>
            <a:r>
              <a:rPr lang="en-US" sz="2800" b="0">
                <a:solidFill>
                  <a:schemeClr val="accent1">
                    <a:lumMod val="75000"/>
                  </a:schemeClr>
                </a:solidFill>
                <a:latin typeface="Arial" panose="020B0604020202020204" pitchFamily="34" charset="0"/>
                <a:cs typeface="Arial" panose="020B0604020202020204" pitchFamily="34" charset="0"/>
              </a:rPr>
              <a:t> Tên các hóa chất thông dụng trong phòng thí nghiệm: sodium hydroxide, hydrochloric acid, oxygen…</a:t>
            </a:r>
          </a:p>
        </p:txBody>
      </p:sp>
      <p:sp>
        <p:nvSpPr>
          <p:cNvPr id="11" name="Text Box 10"/>
          <p:cNvSpPr txBox="1"/>
          <p:nvPr/>
        </p:nvSpPr>
        <p:spPr>
          <a:xfrm>
            <a:off x="3111500" y="3546475"/>
            <a:ext cx="8030845" cy="2676525"/>
          </a:xfrm>
          <a:prstGeom prst="rect">
            <a:avLst/>
          </a:prstGeom>
          <a:noFill/>
          <a:ln w="9525">
            <a:noFill/>
          </a:ln>
        </p:spPr>
        <p:txBody>
          <a:bodyPr wrap="square">
            <a:spAutoFit/>
          </a:bodyPr>
          <a:lstStyle/>
          <a:p>
            <a:pPr indent="0"/>
            <a:r>
              <a:rPr lang="en-US" sz="2800" b="0">
                <a:solidFill>
                  <a:schemeClr val="accent4">
                    <a:lumMod val="50000"/>
                  </a:schemeClr>
                </a:solidFill>
                <a:latin typeface="Arial" panose="020B0604020202020204" pitchFamily="34" charset="0"/>
                <a:cs typeface="Arial" panose="020B0604020202020204" pitchFamily="34" charset="0"/>
              </a:rPr>
              <a:t>  Đối với hóa chất rắn: Ở dạng hạt nhỏ hoặc bột, dùng thìa kim loại hoặc thủy tinh để xúc; ở dạng hạt to, dây, thanh, dùng panh để gắp.</a:t>
            </a:r>
          </a:p>
          <a:p>
            <a:pPr indent="0"/>
            <a:r>
              <a:rPr lang="en-US" sz="2800" b="0">
                <a:solidFill>
                  <a:schemeClr val="accent4">
                    <a:lumMod val="50000"/>
                  </a:schemeClr>
                </a:solidFill>
                <a:latin typeface="Arial" panose="020B0604020202020204" pitchFamily="34" charset="0"/>
                <a:cs typeface="Arial" panose="020B0604020202020204" pitchFamily="34" charset="0"/>
              </a:rPr>
              <a:t>  Đối với hóa chất lỏng: Lấy lượng lớn thì phải rót qua phễu hoặc qua cốc, ống đong có mỏ; lấy lượng nhỏ thì dùng ống hút nhỏ giọt..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4" grpId="1"/>
      <p:bldP spid="8" grpId="0"/>
      <p:bldP spid="9" grpId="0"/>
      <p:bldP spid="10" grpId="0"/>
      <p:bldP spid="11" grpId="0"/>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4358</Words>
  <Application>Microsoft Office PowerPoint</Application>
  <PresentationFormat>Widescreen</PresentationFormat>
  <Paragraphs>374</Paragraphs>
  <Slides>39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Microsoft YaHei</vt:lpstr>
      <vt:lpstr>Aharoni</vt:lpstr>
      <vt:lpstr>Arial</vt:lpstr>
      <vt:lpstr>Calibri</vt:lpstr>
      <vt:lpstr>Calibri Light</vt:lpstr>
      <vt:lpstr>Cambria</vt:lpstr>
      <vt:lpstr>Impact</vt:lpstr>
      <vt:lpstr>Impact MT Std</vt:lpstr>
      <vt:lpstr>Times New Roman</vt:lpstr>
      <vt:lpstr>VNI-Times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Tung Trinh</cp:lastModifiedBy>
  <cp:revision>33</cp:revision>
  <dcterms:created xsi:type="dcterms:W3CDTF">2017-05-28T12:28:00Z</dcterms:created>
  <dcterms:modified xsi:type="dcterms:W3CDTF">2024-09-06T02:11:07Z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