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2"/>
  </p:notesMasterIdLst>
  <p:sldIdLst>
    <p:sldId id="256" r:id="rId3"/>
    <p:sldId id="262" r:id="rId4"/>
    <p:sldId id="263" r:id="rId5"/>
    <p:sldId id="266" r:id="rId6"/>
    <p:sldId id="270" r:id="rId7"/>
    <p:sldId id="260" r:id="rId8"/>
    <p:sldId id="373" r:id="rId9"/>
    <p:sldId id="374" r:id="rId10"/>
    <p:sldId id="377" r:id="rId11"/>
    <p:sldId id="376" r:id="rId12"/>
    <p:sldId id="375" r:id="rId13"/>
    <p:sldId id="378" r:id="rId14"/>
    <p:sldId id="316" r:id="rId15"/>
    <p:sldId id="347" r:id="rId16"/>
    <p:sldId id="352" r:id="rId17"/>
    <p:sldId id="354" r:id="rId18"/>
    <p:sldId id="353" r:id="rId19"/>
    <p:sldId id="355" r:id="rId20"/>
    <p:sldId id="357" r:id="rId21"/>
    <p:sldId id="356" r:id="rId22"/>
    <p:sldId id="358" r:id="rId23"/>
    <p:sldId id="359" r:id="rId24"/>
    <p:sldId id="283" r:id="rId25"/>
    <p:sldId id="360" r:id="rId26"/>
    <p:sldId id="276" r:id="rId27"/>
    <p:sldId id="298" r:id="rId28"/>
    <p:sldId id="361" r:id="rId29"/>
    <p:sldId id="269" r:id="rId30"/>
    <p:sldId id="370" r:id="rId31"/>
    <p:sldId id="369" r:id="rId32"/>
    <p:sldId id="368" r:id="rId33"/>
    <p:sldId id="371" r:id="rId34"/>
    <p:sldId id="367" r:id="rId35"/>
    <p:sldId id="372" r:id="rId36"/>
    <p:sldId id="364" r:id="rId37"/>
    <p:sldId id="365" r:id="rId38"/>
    <p:sldId id="366" r:id="rId39"/>
    <p:sldId id="314" r:id="rId40"/>
    <p:sldId id="33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FEE3AF"/>
    <a:srgbClr val="FF7886"/>
    <a:srgbClr val="6D9FB1"/>
    <a:srgbClr val="F7931D"/>
    <a:srgbClr val="FBC864"/>
    <a:srgbClr val="F8B417"/>
    <a:srgbClr val="77ADC0"/>
    <a:srgbClr val="0087B2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42" autoAdjust="0"/>
    <p:restoredTop sz="94676"/>
  </p:normalViewPr>
  <p:slideViewPr>
    <p:cSldViewPr snapToGrid="0" showGuides="1">
      <p:cViewPr varScale="1">
        <p:scale>
          <a:sx n="32" d="100"/>
          <a:sy n="32" d="100"/>
        </p:scale>
        <p:origin x="19" y="10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96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06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87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31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8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94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9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6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59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11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7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0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84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19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25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2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1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32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98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2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86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03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7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23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23169" y="-1237839"/>
            <a:ext cx="9566300" cy="95663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id="4" name="Freeform 4"/>
          <p:cNvSpPr/>
          <p:nvPr/>
        </p:nvSpPr>
        <p:spPr>
          <a:xfrm rot="315492">
            <a:off x="8162237" y="225671"/>
            <a:ext cx="2942791" cy="2317448"/>
          </a:xfrm>
          <a:custGeom>
            <a:avLst/>
            <a:gdLst/>
            <a:ahLst/>
            <a:cxnLst/>
            <a:rect l="l" t="t" r="r" b="b"/>
            <a:pathLst>
              <a:path w="4414186" h="3476172">
                <a:moveTo>
                  <a:pt x="0" y="0"/>
                </a:moveTo>
                <a:lnTo>
                  <a:pt x="4414186" y="0"/>
                </a:lnTo>
                <a:lnTo>
                  <a:pt x="4414186" y="3476171"/>
                </a:lnTo>
                <a:lnTo>
                  <a:pt x="0" y="347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86613">
            <a:off x="6951977" y="2600069"/>
            <a:ext cx="2942385" cy="1890483"/>
          </a:xfrm>
          <a:custGeom>
            <a:avLst/>
            <a:gdLst/>
            <a:ahLst/>
            <a:cxnLst/>
            <a:rect l="l" t="t" r="r" b="b"/>
            <a:pathLst>
              <a:path w="4413578" h="2835724">
                <a:moveTo>
                  <a:pt x="0" y="0"/>
                </a:moveTo>
                <a:lnTo>
                  <a:pt x="4413578" y="0"/>
                </a:lnTo>
                <a:lnTo>
                  <a:pt x="4413578" y="2835724"/>
                </a:lnTo>
                <a:lnTo>
                  <a:pt x="0" y="283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76583">
            <a:off x="8880969" y="3746427"/>
            <a:ext cx="2857083" cy="2653516"/>
          </a:xfrm>
          <a:custGeom>
            <a:avLst/>
            <a:gdLst/>
            <a:ahLst/>
            <a:cxnLst/>
            <a:rect l="l" t="t" r="r" b="b"/>
            <a:pathLst>
              <a:path w="4285624" h="3980274">
                <a:moveTo>
                  <a:pt x="0" y="0"/>
                </a:moveTo>
                <a:lnTo>
                  <a:pt x="4285624" y="0"/>
                </a:lnTo>
                <a:lnTo>
                  <a:pt x="4285624" y="3980273"/>
                </a:lnTo>
                <a:lnTo>
                  <a:pt x="0" y="3980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47577" y="798777"/>
            <a:ext cx="297439" cy="260929"/>
            <a:chOff x="0" y="0"/>
            <a:chExt cx="594879" cy="521857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847577" y="6228175"/>
            <a:ext cx="800537" cy="263237"/>
            <a:chOff x="0" y="0"/>
            <a:chExt cx="1305437" cy="429260"/>
          </a:xfrm>
        </p:grpSpPr>
        <p:sp>
          <p:nvSpPr>
            <p:cNvPr id="12" name="Freeform 12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58898" y="1230052"/>
            <a:ext cx="6724619" cy="4698468"/>
            <a:chOff x="0" y="-932042"/>
            <a:chExt cx="13449237" cy="820349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32042"/>
              <a:ext cx="12290329" cy="6733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10542"/>
                </a:lnSpc>
              </a:pPr>
              <a:r>
                <a:rPr lang="en-US" sz="8000" dirty="0">
                  <a:solidFill>
                    <a:srgbClr val="FFFFFF"/>
                  </a:solidFill>
                  <a:latin typeface="ROG Fonts" panose="00000500000000000000" pitchFamily="50" charset="0"/>
                  <a:ea typeface="Saira ExtraCondensed Bold"/>
                  <a:cs typeface="Saira ExtraCondensed Bold"/>
                  <a:sym typeface="Saira ExtraCondensed Bold"/>
                </a:rPr>
                <a:t>WELCOME TO OUR CLASS!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554955"/>
              <a:ext cx="13449237" cy="716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72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PRESENTED BY: ………………………..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858223">
            <a:off x="9856824" y="240448"/>
            <a:ext cx="2132548" cy="1907886"/>
          </a:xfrm>
          <a:custGeom>
            <a:avLst/>
            <a:gdLst/>
            <a:ahLst/>
            <a:cxnLst/>
            <a:rect l="l" t="t" r="r" b="b"/>
            <a:pathLst>
              <a:path w="2886519" h="2273133">
                <a:moveTo>
                  <a:pt x="0" y="0"/>
                </a:moveTo>
                <a:lnTo>
                  <a:pt x="2886519" y="0"/>
                </a:lnTo>
                <a:lnTo>
                  <a:pt x="2886519" y="2273133"/>
                </a:lnTo>
                <a:lnTo>
                  <a:pt x="0" y="2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6A0002-1163-2BDB-DE8E-4CAD8535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685" y="1194391"/>
            <a:ext cx="7145887" cy="4746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3BE24D37-6719-CDAC-10B2-559DFC2E8346}"/>
              </a:ext>
            </a:extLst>
          </p:cNvPr>
          <p:cNvGrpSpPr/>
          <p:nvPr/>
        </p:nvGrpSpPr>
        <p:grpSpPr>
          <a:xfrm>
            <a:off x="8316229" y="2678084"/>
            <a:ext cx="3531961" cy="2298362"/>
            <a:chOff x="0" y="-1"/>
            <a:chExt cx="13959319" cy="5043173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603FF6F3-D3B3-7B12-AD9E-4EE2EC09A8F5}"/>
                </a:ext>
              </a:extLst>
            </p:cNvPr>
            <p:cNvGrpSpPr/>
            <p:nvPr/>
          </p:nvGrpSpPr>
          <p:grpSpPr>
            <a:xfrm>
              <a:off x="0" y="-1"/>
              <a:ext cx="13679358" cy="5043173"/>
              <a:chOff x="0" y="-1"/>
              <a:chExt cx="9253515" cy="3411496"/>
            </a:xfrm>
          </p:grpSpPr>
          <p:sp>
            <p:nvSpPr>
              <p:cNvPr id="5" name="Freeform 10">
                <a:extLst>
                  <a:ext uri="{FF2B5EF4-FFF2-40B4-BE49-F238E27FC236}">
                    <a16:creationId xmlns:a16="http://schemas.microsoft.com/office/drawing/2014/main" id="{97FA0488-5672-7FF8-7B35-6ED8D891C439}"/>
                  </a:ext>
                </a:extLst>
              </p:cNvPr>
              <p:cNvSpPr/>
              <p:nvPr/>
            </p:nvSpPr>
            <p:spPr>
              <a:xfrm>
                <a:off x="0" y="-1"/>
                <a:ext cx="9253515" cy="3411496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F00A0C96-F392-465E-1DCE-CF937304AF4E}"/>
                </a:ext>
              </a:extLst>
            </p:cNvPr>
            <p:cNvSpPr txBox="1"/>
            <p:nvPr/>
          </p:nvSpPr>
          <p:spPr>
            <a:xfrm>
              <a:off x="89168" y="127671"/>
              <a:ext cx="13870151" cy="44572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  <a:cs typeface="+mn-cs"/>
                </a:rPr>
                <a:t>People are performing gong dance.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4C76"/>
                </a:solidFill>
                <a:effectLst/>
                <a:uLnTx/>
                <a:uFillTx/>
                <a:latin typeface="Bierstadt" panose="020B0004020202020204" pitchFamily="34" charset="0"/>
                <a:ea typeface="Saira ExtraCondensed Bold"/>
                <a:cs typeface="Saira ExtraCondensed Bold"/>
                <a:sym typeface="Saira ExtraCondensed Bold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-853640">
            <a:off x="-95687" y="134706"/>
            <a:ext cx="2012957" cy="1560041"/>
          </a:xfrm>
          <a:custGeom>
            <a:avLst/>
            <a:gdLst/>
            <a:ahLst/>
            <a:cxnLst/>
            <a:rect l="l" t="t" r="r" b="b"/>
            <a:pathLst>
              <a:path w="3019435" h="2340062">
                <a:moveTo>
                  <a:pt x="0" y="0"/>
                </a:moveTo>
                <a:lnTo>
                  <a:pt x="3019435" y="0"/>
                </a:lnTo>
                <a:lnTo>
                  <a:pt x="3019435" y="2340062"/>
                </a:lnTo>
                <a:lnTo>
                  <a:pt x="0" y="234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25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858223">
            <a:off x="9856824" y="240448"/>
            <a:ext cx="2132548" cy="1907886"/>
          </a:xfrm>
          <a:custGeom>
            <a:avLst/>
            <a:gdLst/>
            <a:ahLst/>
            <a:cxnLst/>
            <a:rect l="l" t="t" r="r" b="b"/>
            <a:pathLst>
              <a:path w="2886519" h="2273133">
                <a:moveTo>
                  <a:pt x="0" y="0"/>
                </a:moveTo>
                <a:lnTo>
                  <a:pt x="2886519" y="0"/>
                </a:lnTo>
                <a:lnTo>
                  <a:pt x="2886519" y="2273133"/>
                </a:lnTo>
                <a:lnTo>
                  <a:pt x="0" y="2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6A0002-1163-2BDB-DE8E-4CAD8535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685" y="1194391"/>
            <a:ext cx="7145887" cy="4746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3BE24D37-6719-CDAC-10B2-559DFC2E8346}"/>
              </a:ext>
            </a:extLst>
          </p:cNvPr>
          <p:cNvGrpSpPr/>
          <p:nvPr/>
        </p:nvGrpSpPr>
        <p:grpSpPr>
          <a:xfrm>
            <a:off x="8316229" y="2678084"/>
            <a:ext cx="3531961" cy="2298362"/>
            <a:chOff x="0" y="-1"/>
            <a:chExt cx="13959319" cy="5043173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603FF6F3-D3B3-7B12-AD9E-4EE2EC09A8F5}"/>
                </a:ext>
              </a:extLst>
            </p:cNvPr>
            <p:cNvGrpSpPr/>
            <p:nvPr/>
          </p:nvGrpSpPr>
          <p:grpSpPr>
            <a:xfrm>
              <a:off x="0" y="-1"/>
              <a:ext cx="13679358" cy="5043173"/>
              <a:chOff x="0" y="-1"/>
              <a:chExt cx="9253515" cy="3411496"/>
            </a:xfrm>
          </p:grpSpPr>
          <p:sp>
            <p:nvSpPr>
              <p:cNvPr id="5" name="Freeform 10">
                <a:extLst>
                  <a:ext uri="{FF2B5EF4-FFF2-40B4-BE49-F238E27FC236}">
                    <a16:creationId xmlns:a16="http://schemas.microsoft.com/office/drawing/2014/main" id="{97FA0488-5672-7FF8-7B35-6ED8D891C439}"/>
                  </a:ext>
                </a:extLst>
              </p:cNvPr>
              <p:cNvSpPr/>
              <p:nvPr/>
            </p:nvSpPr>
            <p:spPr>
              <a:xfrm>
                <a:off x="0" y="-1"/>
                <a:ext cx="9253515" cy="3411496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F00A0C96-F392-465E-1DCE-CF937304AF4E}"/>
                </a:ext>
              </a:extLst>
            </p:cNvPr>
            <p:cNvSpPr txBox="1"/>
            <p:nvPr/>
          </p:nvSpPr>
          <p:spPr>
            <a:xfrm>
              <a:off x="89168" y="127671"/>
              <a:ext cx="13870151" cy="44572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  <a:cs typeface="+mn-cs"/>
                </a:rPr>
                <a:t>People are exploring an area.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4C76"/>
                </a:solidFill>
                <a:effectLst/>
                <a:uLnTx/>
                <a:uFillTx/>
                <a:latin typeface="Bierstadt" panose="020B0004020202020204" pitchFamily="34" charset="0"/>
                <a:ea typeface="Saira ExtraCondensed Bold"/>
                <a:cs typeface="Saira ExtraCondensed Bold"/>
                <a:sym typeface="Saira ExtraCondensed Bold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-853640">
            <a:off x="-95687" y="134706"/>
            <a:ext cx="2012957" cy="1560041"/>
          </a:xfrm>
          <a:custGeom>
            <a:avLst/>
            <a:gdLst/>
            <a:ahLst/>
            <a:cxnLst/>
            <a:rect l="l" t="t" r="r" b="b"/>
            <a:pathLst>
              <a:path w="3019435" h="2340062">
                <a:moveTo>
                  <a:pt x="0" y="0"/>
                </a:moveTo>
                <a:lnTo>
                  <a:pt x="3019435" y="0"/>
                </a:lnTo>
                <a:lnTo>
                  <a:pt x="3019435" y="2340062"/>
                </a:lnTo>
                <a:lnTo>
                  <a:pt x="0" y="234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3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5882" y="428882"/>
            <a:ext cx="6000237" cy="600023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943731" y="2788765"/>
            <a:ext cx="6545044" cy="7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G Fonts" panose="00000500000000000000" pitchFamily="50" charset="0"/>
                <a:ea typeface="Saira ExtraCondensed Bold"/>
                <a:cs typeface="Saira ExtraCondensed Bold"/>
                <a:sym typeface="Saira ExtraCondensed Bold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 rot="700665">
            <a:off x="1901829" y="987687"/>
            <a:ext cx="2083804" cy="2123621"/>
          </a:xfrm>
          <a:custGeom>
            <a:avLst/>
            <a:gdLst/>
            <a:ahLst/>
            <a:cxnLst/>
            <a:rect l="l" t="t" r="r" b="b"/>
            <a:pathLst>
              <a:path w="3125706" h="3185432">
                <a:moveTo>
                  <a:pt x="0" y="0"/>
                </a:moveTo>
                <a:lnTo>
                  <a:pt x="3125706" y="0"/>
                </a:lnTo>
                <a:lnTo>
                  <a:pt x="3125706" y="3185432"/>
                </a:lnTo>
                <a:lnTo>
                  <a:pt x="0" y="3185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4463">
            <a:off x="7428978" y="4231901"/>
            <a:ext cx="2430270" cy="1901687"/>
          </a:xfrm>
          <a:custGeom>
            <a:avLst/>
            <a:gdLst/>
            <a:ahLst/>
            <a:cxnLst/>
            <a:rect l="l" t="t" r="r" b="b"/>
            <a:pathLst>
              <a:path w="3645405" h="2852530">
                <a:moveTo>
                  <a:pt x="0" y="0"/>
                </a:moveTo>
                <a:lnTo>
                  <a:pt x="3645405" y="0"/>
                </a:lnTo>
                <a:lnTo>
                  <a:pt x="3645405" y="2852529"/>
                </a:lnTo>
                <a:lnTo>
                  <a:pt x="0" y="2852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47577" y="798777"/>
            <a:ext cx="297439" cy="260929"/>
            <a:chOff x="0" y="0"/>
            <a:chExt cx="594879" cy="521857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0732336" y="5908964"/>
            <a:ext cx="800537" cy="263237"/>
            <a:chOff x="0" y="0"/>
            <a:chExt cx="1305437" cy="429260"/>
          </a:xfrm>
        </p:grpSpPr>
        <p:sp>
          <p:nvSpPr>
            <p:cNvPr id="12" name="Freeform 12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  <p:extLst>
      <p:ext uri="{BB962C8B-B14F-4D97-AF65-F5344CB8AC3E}">
        <p14:creationId xmlns:p14="http://schemas.microsoft.com/office/powerpoint/2010/main" val="1190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8501C0-55EB-1133-B0A0-395021788ED4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0F5D2FD-A472-76BD-97F1-A7E85196A2BC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23809" y="1668459"/>
            <a:ext cx="62242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experience 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7732" y="503198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trải</a:t>
            </a:r>
            <a:r>
              <a:rPr lang="en-US" sz="4800" dirty="0"/>
              <a:t> </a:t>
            </a:r>
            <a:r>
              <a:rPr lang="en-US" sz="4800" dirty="0" err="1"/>
              <a:t>nghiệm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967787" y="3551326"/>
            <a:ext cx="4009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ɪkˈspɪəriəns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1026" name="Picture 2" descr="Customer experience | Toonaangevende klanttevredenheidsscore van 97% |  Workday">
            <a:extLst>
              <a:ext uri="{FF2B5EF4-FFF2-40B4-BE49-F238E27FC236}">
                <a16:creationId xmlns:a16="http://schemas.microsoft.com/office/drawing/2014/main" id="{412D6DF7-CE2A-3475-6907-A9E495AD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41" y="2032599"/>
            <a:ext cx="6419203" cy="428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xperience__gb_1.mp3">
            <a:hlinkClick r:id="" action="ppaction://media"/>
            <a:extLst>
              <a:ext uri="{FF2B5EF4-FFF2-40B4-BE49-F238E27FC236}">
                <a16:creationId xmlns:a16="http://schemas.microsoft.com/office/drawing/2014/main" id="{608CA459-EB6A-51EA-990B-C24A502D3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09" y="3510485"/>
            <a:ext cx="812800" cy="8128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D762B7B7-95E9-2584-71CD-8361A3F33145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00ABD4A8-C00E-1B4A-4490-F04E6D86F13A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39E7E40-B38B-2425-4DC2-1DFB70964F01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59FCD6ED-C356-D27C-67CF-AFF64E0A7937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eco-tour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36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du </a:t>
            </a:r>
            <a:r>
              <a:rPr lang="en-US" sz="4800" dirty="0" err="1"/>
              <a:t>lịch</a:t>
            </a:r>
            <a:r>
              <a:rPr lang="en-US" sz="4800" dirty="0"/>
              <a:t>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thái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16473" y="3130480"/>
            <a:ext cx="37721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iːkə-tʊə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pic>
        <p:nvPicPr>
          <p:cNvPr id="2050" name="Picture 2" descr="Best Ecotourism Royalty-Free Images, Stock Photos &amp; Pictures | Shutterstock">
            <a:extLst>
              <a:ext uri="{FF2B5EF4-FFF2-40B4-BE49-F238E27FC236}">
                <a16:creationId xmlns:a16="http://schemas.microsoft.com/office/drawing/2014/main" id="{E08E814B-D1C4-7877-546A-FA9000183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62" y="2912062"/>
            <a:ext cx="6459566" cy="29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cotour.mp3">
            <a:hlinkClick r:id="" action="ppaction://media"/>
            <a:extLst>
              <a:ext uri="{FF2B5EF4-FFF2-40B4-BE49-F238E27FC236}">
                <a16:creationId xmlns:a16="http://schemas.microsoft.com/office/drawing/2014/main" id="{CE929E42-6A66-218A-CEFD-14E78C5A0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57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41322A8D-BB39-4F8A-4248-AC41C9222392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999F429-EA02-1D9E-F4E1-47971DB500C2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98D54EF-5DBC-119D-6C73-D838B1E84D57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memorable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đáng</a:t>
            </a:r>
            <a:r>
              <a:rPr lang="en-US" sz="4800" dirty="0"/>
              <a:t> </a:t>
            </a:r>
            <a:r>
              <a:rPr lang="en-US" sz="4800" dirty="0" err="1"/>
              <a:t>nhớ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72577" y="3130480"/>
            <a:ext cx="36599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memərəbl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074" name="Picture 2" descr="Traveler Hitchhiker Stock Illustrations – 493 Traveler Hitchhiker Stock  Illustrations, Vectors &amp; Clipart - Dreamstime">
            <a:extLst>
              <a:ext uri="{FF2B5EF4-FFF2-40B4-BE49-F238E27FC236}">
                <a16:creationId xmlns:a16="http://schemas.microsoft.com/office/drawing/2014/main" id="{B8AD19E9-E8EC-81CA-61D9-62A6F1080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06" y="2065894"/>
            <a:ext cx="5078266" cy="42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morable__gb_1.mp3">
            <a:hlinkClick r:id="" action="ppaction://media"/>
            <a:extLst>
              <a:ext uri="{FF2B5EF4-FFF2-40B4-BE49-F238E27FC236}">
                <a16:creationId xmlns:a16="http://schemas.microsoft.com/office/drawing/2014/main" id="{C3167304-3B3E-F28B-52E0-0BCA7CF7B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675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D29DD973-D3DD-EB5A-0E36-3088AC479211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ED0F3B-6FDF-0EA7-A990-9D8E271716E8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03C9827-DAE0-1E34-3341-433C53EEFB9F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brilliant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rất ấn tượng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36907" y="3130480"/>
            <a:ext cx="2931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brɪliənt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6146" name="Picture 2" descr="Awesome Stock Illustrations – 106,143 Awesome Stock Illustrations, Vectors  &amp; Clipart - Dreamstime">
            <a:extLst>
              <a:ext uri="{FF2B5EF4-FFF2-40B4-BE49-F238E27FC236}">
                <a16:creationId xmlns:a16="http://schemas.microsoft.com/office/drawing/2014/main" id="{096C1953-4668-E48F-C19A-F0DEC430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36" y="1312813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rilliant__gb_1.mp3">
            <a:hlinkClick r:id="" action="ppaction://media"/>
            <a:extLst>
              <a:ext uri="{FF2B5EF4-FFF2-40B4-BE49-F238E27FC236}">
                <a16:creationId xmlns:a16="http://schemas.microsoft.com/office/drawing/2014/main" id="{BD93DE91-5B06-20CE-9E24-06D47DC8C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950" y="33067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7470B4F7-6558-78B8-E123-8DC1D2BA771E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585C6E4-A432-7829-2177-D5AA10E27EA9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308DBF0D-DDFF-0330-6EEF-577F74B1D9D8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flora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519" y="4417019"/>
            <a:ext cx="5371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vực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620927" y="3130480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flɔːrə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4098" name="Picture 2" descr="Spring Clip Art Images - Free Download on Clipart Library - Clip Art Library">
            <a:extLst>
              <a:ext uri="{FF2B5EF4-FFF2-40B4-BE49-F238E27FC236}">
                <a16:creationId xmlns:a16="http://schemas.microsoft.com/office/drawing/2014/main" id="{864CDA21-1E3A-6EF4-AF64-9D1C39531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1" y="1803616"/>
            <a:ext cx="4183063" cy="41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flora__gb_1">
            <a:hlinkClick r:id="" action="ppaction://media"/>
            <a:extLst>
              <a:ext uri="{FF2B5EF4-FFF2-40B4-BE49-F238E27FC236}">
                <a16:creationId xmlns:a16="http://schemas.microsoft.com/office/drawing/2014/main" id="{2E95DD2E-1A6F-4A61-E55F-D1D18A0BC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6490" y="3148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A616A9E-EC22-9B5D-BBA6-1A8D8797F25D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DA2436C-316E-20AF-E80D-0FEE17A96366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9D48C81-9BEE-615F-7888-1F4ABCB2EF8B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fauna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519" y="4417019"/>
            <a:ext cx="5371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vực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640965" y="3130480"/>
            <a:ext cx="22990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fɔːnə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fauna__gb_1">
            <a:hlinkClick r:id="" action="ppaction://media"/>
            <a:extLst>
              <a:ext uri="{FF2B5EF4-FFF2-40B4-BE49-F238E27FC236}">
                <a16:creationId xmlns:a16="http://schemas.microsoft.com/office/drawing/2014/main" id="{17747528-7621-C5F3-C3A7-05360274C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519" y="3037398"/>
            <a:ext cx="812800" cy="812800"/>
          </a:xfrm>
          <a:prstGeom prst="rect">
            <a:avLst/>
          </a:prstGeom>
        </p:spPr>
      </p:pic>
      <p:pic>
        <p:nvPicPr>
          <p:cNvPr id="7170" name="Picture 2" descr="897,600+ Wildlife Stock Illustrations, Royalty-Free Vector Graphics &amp; Clip  Art - iStock | Wildlife icon, Uk wildlife, Nature">
            <a:extLst>
              <a:ext uri="{FF2B5EF4-FFF2-40B4-BE49-F238E27FC236}">
                <a16:creationId xmlns:a16="http://schemas.microsoft.com/office/drawing/2014/main" id="{4A7050B7-29CF-C8A4-D636-7A94353A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27" y="1974192"/>
            <a:ext cx="4906475" cy="37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4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1614FAB-C19E-13C6-CFCA-FA044B3269BB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141E4AE-8BAB-C138-606D-6728308F357D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CBA8E0B-E5AA-71C2-4E74-E5F31CBE9447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thrilling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phấn khích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37021" y="3130480"/>
            <a:ext cx="2331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l-GR" sz="4800" b="1" dirty="0">
                <a:solidFill>
                  <a:schemeClr val="accent5">
                    <a:lumMod val="50000"/>
                  </a:schemeClr>
                </a:solidFill>
              </a:rPr>
              <a:t>ˈθ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rɪlɪŋ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thrilling__gb_1">
            <a:hlinkClick r:id="" action="ppaction://media"/>
            <a:extLst>
              <a:ext uri="{FF2B5EF4-FFF2-40B4-BE49-F238E27FC236}">
                <a16:creationId xmlns:a16="http://schemas.microsoft.com/office/drawing/2014/main" id="{E98D63CB-0E4C-2F8B-CF5B-6B882C099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318" y="3022600"/>
            <a:ext cx="812800" cy="812800"/>
          </a:xfrm>
          <a:prstGeom prst="rect">
            <a:avLst/>
          </a:prstGeom>
        </p:spPr>
      </p:pic>
      <p:pic>
        <p:nvPicPr>
          <p:cNvPr id="9218" name="Picture 2" descr="Thrill clipart images and royalty-free illustrations | Clipart.com">
            <a:extLst>
              <a:ext uri="{FF2B5EF4-FFF2-40B4-BE49-F238E27FC236}">
                <a16:creationId xmlns:a16="http://schemas.microsoft.com/office/drawing/2014/main" id="{934CD1F0-C5AD-5E41-13E9-DB6E2B0D1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77" y="2720579"/>
            <a:ext cx="4445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5882" y="428882"/>
            <a:ext cx="6000237" cy="600023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943731" y="2788765"/>
            <a:ext cx="6545044" cy="167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</a:pPr>
            <a:r>
              <a:rPr lang="en-US" sz="5400" dirty="0">
                <a:solidFill>
                  <a:srgbClr val="C00000"/>
                </a:solidFill>
                <a:latin typeface="ROG Fonts" panose="00000500000000000000" pitchFamily="50" charset="0"/>
                <a:ea typeface="Saira ExtraCondensed Bold"/>
                <a:cs typeface="Saira ExtraCondensed Bold"/>
                <a:sym typeface="Saira ExtraCondensed Bold"/>
              </a:rPr>
              <a:t>MEMORIZING GAME</a:t>
            </a:r>
          </a:p>
        </p:txBody>
      </p:sp>
      <p:sp>
        <p:nvSpPr>
          <p:cNvPr id="5" name="Freeform 5"/>
          <p:cNvSpPr/>
          <p:nvPr/>
        </p:nvSpPr>
        <p:spPr>
          <a:xfrm rot="700665">
            <a:off x="1901829" y="987687"/>
            <a:ext cx="2083804" cy="2123621"/>
          </a:xfrm>
          <a:custGeom>
            <a:avLst/>
            <a:gdLst/>
            <a:ahLst/>
            <a:cxnLst/>
            <a:rect l="l" t="t" r="r" b="b"/>
            <a:pathLst>
              <a:path w="3125706" h="3185432">
                <a:moveTo>
                  <a:pt x="0" y="0"/>
                </a:moveTo>
                <a:lnTo>
                  <a:pt x="3125706" y="0"/>
                </a:lnTo>
                <a:lnTo>
                  <a:pt x="3125706" y="3185432"/>
                </a:lnTo>
                <a:lnTo>
                  <a:pt x="0" y="3185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4463">
            <a:off x="7428978" y="4231901"/>
            <a:ext cx="2430270" cy="1901687"/>
          </a:xfrm>
          <a:custGeom>
            <a:avLst/>
            <a:gdLst/>
            <a:ahLst/>
            <a:cxnLst/>
            <a:rect l="l" t="t" r="r" b="b"/>
            <a:pathLst>
              <a:path w="3645405" h="2852530">
                <a:moveTo>
                  <a:pt x="0" y="0"/>
                </a:moveTo>
                <a:lnTo>
                  <a:pt x="3645405" y="0"/>
                </a:lnTo>
                <a:lnTo>
                  <a:pt x="3645405" y="2852529"/>
                </a:lnTo>
                <a:lnTo>
                  <a:pt x="0" y="2852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47577" y="798777"/>
            <a:ext cx="297439" cy="260929"/>
            <a:chOff x="0" y="0"/>
            <a:chExt cx="594879" cy="521857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0732336" y="5908964"/>
            <a:ext cx="800537" cy="263237"/>
            <a:chOff x="0" y="0"/>
            <a:chExt cx="1305437" cy="429260"/>
          </a:xfrm>
        </p:grpSpPr>
        <p:sp>
          <p:nvSpPr>
            <p:cNvPr id="12" name="Freeform 12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F3ACD8C5-B90F-D5A7-BE33-789ABC5C12AC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3F6D58A-1A5E-531E-E6D2-EF33A4304D7A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DA5113C0-B5BB-4168-A86E-BD85322E04A5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explore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519" y="4417019"/>
            <a:ext cx="5371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khám</a:t>
            </a:r>
            <a:r>
              <a:rPr lang="en-US" sz="4800" dirty="0"/>
              <a:t> </a:t>
            </a:r>
            <a:r>
              <a:rPr lang="en-US" sz="4800" dirty="0" err="1"/>
              <a:t>phá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14566" y="3130480"/>
            <a:ext cx="3151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ɪkˈsplɔ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pic>
        <p:nvPicPr>
          <p:cNvPr id="6" name="explore__gb_1">
            <a:hlinkClick r:id="" action="ppaction://media"/>
            <a:extLst>
              <a:ext uri="{FF2B5EF4-FFF2-40B4-BE49-F238E27FC236}">
                <a16:creationId xmlns:a16="http://schemas.microsoft.com/office/drawing/2014/main" id="{D4153920-E37F-7D1D-1D3F-D7EFB976C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519" y="3148677"/>
            <a:ext cx="812800" cy="812800"/>
          </a:xfrm>
          <a:prstGeom prst="rect">
            <a:avLst/>
          </a:prstGeom>
        </p:spPr>
      </p:pic>
      <p:pic>
        <p:nvPicPr>
          <p:cNvPr id="8194" name="Picture 2" descr="29,400+ Explorer Stock Illustrations, Royalty-Free Vector Graphics &amp; Clip  Art - iStock | Adventure, Explore, Discovery">
            <a:extLst>
              <a:ext uri="{FF2B5EF4-FFF2-40B4-BE49-F238E27FC236}">
                <a16:creationId xmlns:a16="http://schemas.microsoft.com/office/drawing/2014/main" id="{33F8E2D9-47CB-3769-1DB0-252B3F156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92869"/>
            <a:ext cx="5609557" cy="46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2E9904E7-8F31-28FD-8EE2-3B4E4F299937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7AAE005-04DD-E26C-35C1-32E9F6A192BA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8D3F5F30-B5AC-0952-063B-F40657BDA9F2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seabed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519" y="4417019"/>
            <a:ext cx="5371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đáy</a:t>
            </a:r>
            <a:r>
              <a:rPr lang="en-US" sz="4800" dirty="0"/>
              <a:t> </a:t>
            </a:r>
            <a:r>
              <a:rPr lang="en-US" sz="4800" dirty="0" err="1"/>
              <a:t>biển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576846" y="3130480"/>
            <a:ext cx="2427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si:bed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seabed">
            <a:hlinkClick r:id="" action="ppaction://media"/>
            <a:extLst>
              <a:ext uri="{FF2B5EF4-FFF2-40B4-BE49-F238E27FC236}">
                <a16:creationId xmlns:a16="http://schemas.microsoft.com/office/drawing/2014/main" id="{79527F78-0CA1-542D-B20B-BD6C928B5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9132" y="3030550"/>
            <a:ext cx="812800" cy="812800"/>
          </a:xfrm>
          <a:prstGeom prst="rect">
            <a:avLst/>
          </a:prstGeom>
        </p:spPr>
      </p:pic>
      <p:pic>
        <p:nvPicPr>
          <p:cNvPr id="11268" name="Picture 4" descr="Underwater World Plants And Animals,ocean Day,seabed,decorative Pattern PNG  Image And Clipart Image For Free Download - Lovepik | 380515138">
            <a:extLst>
              <a:ext uri="{FF2B5EF4-FFF2-40B4-BE49-F238E27FC236}">
                <a16:creationId xmlns:a16="http://schemas.microsoft.com/office/drawing/2014/main" id="{6CD3683C-C11F-554F-C23C-B37DA1509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48" y="989331"/>
            <a:ext cx="6889652" cy="604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07E3FB0E-8AFE-2AFB-EFB8-8BDE9DC15898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A3AD4EF-32EA-B924-CAC9-F44BE3F8CF27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B71DB13-B63A-38BB-1588-CFBA2D4C3428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tribal dance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199" y="4645619"/>
            <a:ext cx="5371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điệu</a:t>
            </a:r>
            <a:r>
              <a:rPr lang="en-US" sz="4800" dirty="0"/>
              <a:t> </a:t>
            </a:r>
            <a:r>
              <a:rPr lang="en-US" sz="4800" dirty="0" err="1"/>
              <a:t>múa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bộ</a:t>
            </a:r>
            <a:r>
              <a:rPr lang="en-US" sz="4800" dirty="0"/>
              <a:t> </a:t>
            </a:r>
            <a:r>
              <a:rPr lang="en-US" sz="4800" dirty="0" err="1"/>
              <a:t>tộc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98139" y="3130480"/>
            <a:ext cx="3984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traɪbl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dɑːns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2290" name="Picture 2" descr="Dancers Poland Royalty-Free Images, Stock Photos &amp; Pictures | Shutterstock">
            <a:extLst>
              <a:ext uri="{FF2B5EF4-FFF2-40B4-BE49-F238E27FC236}">
                <a16:creationId xmlns:a16="http://schemas.microsoft.com/office/drawing/2014/main" id="{1A7865C9-BEDD-9386-0D1F-58B6741F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96" y="2631946"/>
            <a:ext cx="5715563" cy="285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ibal dance">
            <a:hlinkClick r:id="" action="ppaction://media"/>
            <a:extLst>
              <a:ext uri="{FF2B5EF4-FFF2-40B4-BE49-F238E27FC236}">
                <a16:creationId xmlns:a16="http://schemas.microsoft.com/office/drawing/2014/main" id="{CB9A13D4-165A-401B-4F2D-C923A1F3D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119" y="31219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856D4453-D150-CCD0-F43C-709EA12DCEE9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DE3D072-CF2A-897B-250F-0F65A37AEABF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9B38C8A7-7912-8287-27F6-AE3EAC52B826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203354"/>
              </p:ext>
            </p:extLst>
          </p:nvPr>
        </p:nvGraphicFramePr>
        <p:xfrm>
          <a:off x="967787" y="1322663"/>
          <a:ext cx="11087581" cy="524893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33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1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3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  <a:latin typeface="Bierstadt" panose="020B0004020202020204" pitchFamily="34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  <a:latin typeface="Bierstadt" panose="020B0004020202020204" pitchFamily="34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  <a:latin typeface="Bierstadt" panose="020B0004020202020204" pitchFamily="34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1. experience (n)</a:t>
                      </a:r>
                      <a:endParaRPr lang="en-VN" sz="360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/ɪkˈspɪəriəns/</a:t>
                      </a:r>
                      <a:endParaRPr lang="en-VN" sz="360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sự trải nghiệm</a:t>
                      </a:r>
                      <a:endParaRPr lang="en-VN" sz="360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2. eco-tour (n)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iːkə</a:t>
                      </a:r>
                      <a:r>
                        <a:rPr lang="vi-VN" sz="36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tʊə(r)</a:t>
                      </a:r>
                      <a:r>
                        <a:rPr lang="en-US" sz="360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VN" sz="360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du lịch sinh thái</a:t>
                      </a:r>
                      <a:endParaRPr lang="en-VN" sz="360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3. memorable (adj)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/ ˈ</a:t>
                      </a:r>
                      <a:r>
                        <a:rPr lang="en-US" sz="3600" dirty="0" err="1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memərəbl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đáng</a:t>
                      </a:r>
                      <a:r>
                        <a:rPr lang="vi-VN" sz="3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nhớ</a:t>
                      </a:r>
                      <a:endParaRPr lang="en-VN" sz="360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4218186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4. 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brilliant </a:t>
                      </a:r>
                      <a:r>
                        <a:rPr lang="vi-VN" sz="3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(adj) 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3600" dirty="0" err="1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brɪliənt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rất ấn tượng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918573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flora (n) 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600" dirty="0" err="1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flɔːrə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thực vật của một khu vực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8057455"/>
                  </a:ext>
                </a:extLst>
              </a:tr>
            </a:tbl>
          </a:graphicData>
        </a:graphic>
      </p:graphicFrame>
      <p:pic>
        <p:nvPicPr>
          <p:cNvPr id="2" name="memorable__gb_1">
            <a:hlinkClick r:id="" action="ppaction://media"/>
            <a:extLst>
              <a:ext uri="{FF2B5EF4-FFF2-40B4-BE49-F238E27FC236}">
                <a16:creationId xmlns:a16="http://schemas.microsoft.com/office/drawing/2014/main" id="{0878826A-AD28-0140-7482-7F02D7C23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3935240"/>
            <a:ext cx="812800" cy="812800"/>
          </a:xfrm>
          <a:prstGeom prst="rect">
            <a:avLst/>
          </a:prstGeom>
        </p:spPr>
      </p:pic>
      <p:pic>
        <p:nvPicPr>
          <p:cNvPr id="5" name="experience__gb_1">
            <a:hlinkClick r:id="" action="ppaction://media"/>
            <a:extLst>
              <a:ext uri="{FF2B5EF4-FFF2-40B4-BE49-F238E27FC236}">
                <a16:creationId xmlns:a16="http://schemas.microsoft.com/office/drawing/2014/main" id="{779055F6-C343-6B7D-FC3F-81DE45AB3D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2111684"/>
            <a:ext cx="812800" cy="812800"/>
          </a:xfrm>
          <a:prstGeom prst="rect">
            <a:avLst/>
          </a:prstGeom>
        </p:spPr>
      </p:pic>
      <p:pic>
        <p:nvPicPr>
          <p:cNvPr id="7" name="ecotour">
            <a:hlinkClick r:id="" action="ppaction://media"/>
            <a:extLst>
              <a:ext uri="{FF2B5EF4-FFF2-40B4-BE49-F238E27FC236}">
                <a16:creationId xmlns:a16="http://schemas.microsoft.com/office/drawing/2014/main" id="{1642ABBC-F469-307E-C51B-D56FE51279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3023462"/>
            <a:ext cx="812800" cy="812800"/>
          </a:xfrm>
          <a:prstGeom prst="rect">
            <a:avLst/>
          </a:prstGeom>
        </p:spPr>
      </p:pic>
      <p:pic>
        <p:nvPicPr>
          <p:cNvPr id="8" name="brilliant__gb_1">
            <a:hlinkClick r:id="" action="ppaction://media"/>
            <a:extLst>
              <a:ext uri="{FF2B5EF4-FFF2-40B4-BE49-F238E27FC236}">
                <a16:creationId xmlns:a16="http://schemas.microsoft.com/office/drawing/2014/main" id="{33F5D79A-64A9-DB3C-E140-A59653CDA5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4847018"/>
            <a:ext cx="812800" cy="812800"/>
          </a:xfrm>
          <a:prstGeom prst="rect">
            <a:avLst/>
          </a:prstGeom>
        </p:spPr>
      </p:pic>
      <p:pic>
        <p:nvPicPr>
          <p:cNvPr id="9" name="flora__gb_1">
            <a:hlinkClick r:id="" action="ppaction://media"/>
            <a:extLst>
              <a:ext uri="{FF2B5EF4-FFF2-40B4-BE49-F238E27FC236}">
                <a16:creationId xmlns:a16="http://schemas.microsoft.com/office/drawing/2014/main" id="{FFCB6396-2EBC-0375-8315-1398A8806B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57587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410321D6-9E7B-6D4D-A286-A92BF6F29F70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EF54E36B-6B08-2929-69FF-A2E5AB7062C2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6F69E9D0-5204-567D-0B1D-8B23A329BA43}"/>
              </a:ext>
            </a:extLst>
          </p:cNvPr>
          <p:cNvSpPr/>
          <p:nvPr/>
        </p:nvSpPr>
        <p:spPr>
          <a:xfrm>
            <a:off x="205711" y="206046"/>
            <a:ext cx="4934934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VOCABULARY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796228"/>
              </p:ext>
            </p:extLst>
          </p:nvPr>
        </p:nvGraphicFramePr>
        <p:xfrm>
          <a:off x="896347" y="1081649"/>
          <a:ext cx="11233916" cy="56109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47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9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7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  <a:latin typeface="Bierstadt" panose="020B0004020202020204" pitchFamily="34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  <a:latin typeface="Bierstadt" panose="020B0004020202020204" pitchFamily="34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  <a:latin typeface="Bierstadt" panose="020B0004020202020204" pitchFamily="34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fauna (n) 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600" dirty="0" err="1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fɔːnə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động vật của một khu vực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 </a:t>
                      </a: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thrilling (adj) 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  <a:tabLst>
                          <a:tab pos="817880" algn="l"/>
                        </a:tabLst>
                      </a:pP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600" dirty="0" err="1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θrɪlɪŋ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phấn khích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 explore (v) </a:t>
                      </a:r>
                      <a:endParaRPr lang="en-VN" sz="360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600" dirty="0" err="1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ɪkˈsplɔ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ː(r)/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khám phá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4218186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 seabed (n) </a:t>
                      </a:r>
                      <a:endParaRPr lang="en-VN" sz="360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si:bed/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đáy biển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918573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 tribal dance (n) </a:t>
                      </a:r>
                      <a:endParaRPr lang="en-VN" sz="360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600" dirty="0" err="1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traɪbl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dɑːns</a:t>
                      </a:r>
                      <a:r>
                        <a:rPr lang="en-US" sz="3600" dirty="0">
                          <a:effectLst/>
                          <a:latin typeface="Bierstadt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điệu múa của bộ tộc</a:t>
                      </a:r>
                      <a:endParaRPr lang="en-VN" sz="3600" dirty="0">
                        <a:effectLst/>
                        <a:latin typeface="Bierstadt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8057455"/>
                  </a:ext>
                </a:extLst>
              </a:tr>
            </a:tbl>
          </a:graphicData>
        </a:graphic>
      </p:graphicFrame>
      <p:pic>
        <p:nvPicPr>
          <p:cNvPr id="12" name="fauna__gb_1">
            <a:hlinkClick r:id="" action="ppaction://media"/>
            <a:extLst>
              <a:ext uri="{FF2B5EF4-FFF2-40B4-BE49-F238E27FC236}">
                <a16:creationId xmlns:a16="http://schemas.microsoft.com/office/drawing/2014/main" id="{C2A324AD-656B-DA39-429B-B6AFEB2EA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2163031"/>
            <a:ext cx="812800" cy="812800"/>
          </a:xfrm>
          <a:prstGeom prst="rect">
            <a:avLst/>
          </a:prstGeom>
        </p:spPr>
      </p:pic>
      <p:pic>
        <p:nvPicPr>
          <p:cNvPr id="13" name="thrilling__gb_1">
            <a:hlinkClick r:id="" action="ppaction://media"/>
            <a:extLst>
              <a:ext uri="{FF2B5EF4-FFF2-40B4-BE49-F238E27FC236}">
                <a16:creationId xmlns:a16="http://schemas.microsoft.com/office/drawing/2014/main" id="{F0C17391-DBE5-9ACE-77C2-6073DBE3CC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3022599"/>
            <a:ext cx="812800" cy="812800"/>
          </a:xfrm>
          <a:prstGeom prst="rect">
            <a:avLst/>
          </a:prstGeom>
        </p:spPr>
      </p:pic>
      <p:pic>
        <p:nvPicPr>
          <p:cNvPr id="14" name="explore__gb_1">
            <a:hlinkClick r:id="" action="ppaction://media"/>
            <a:extLst>
              <a:ext uri="{FF2B5EF4-FFF2-40B4-BE49-F238E27FC236}">
                <a16:creationId xmlns:a16="http://schemas.microsoft.com/office/drawing/2014/main" id="{69087FFF-7776-1F3D-F388-B8A521D7DA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3835399"/>
            <a:ext cx="812800" cy="812800"/>
          </a:xfrm>
          <a:prstGeom prst="rect">
            <a:avLst/>
          </a:prstGeom>
        </p:spPr>
      </p:pic>
      <p:pic>
        <p:nvPicPr>
          <p:cNvPr id="15" name="seabed">
            <a:hlinkClick r:id="" action="ppaction://media"/>
            <a:extLst>
              <a:ext uri="{FF2B5EF4-FFF2-40B4-BE49-F238E27FC236}">
                <a16:creationId xmlns:a16="http://schemas.microsoft.com/office/drawing/2014/main" id="{B89503A5-3598-C50F-02E3-3B1EB4BDEA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4564200"/>
            <a:ext cx="812800" cy="812800"/>
          </a:xfrm>
          <a:prstGeom prst="rect">
            <a:avLst/>
          </a:prstGeom>
        </p:spPr>
      </p:pic>
      <p:pic>
        <p:nvPicPr>
          <p:cNvPr id="16" name="tribal dance">
            <a:hlinkClick r:id="" action="ppaction://media"/>
            <a:extLst>
              <a:ext uri="{FF2B5EF4-FFF2-40B4-BE49-F238E27FC236}">
                <a16:creationId xmlns:a16="http://schemas.microsoft.com/office/drawing/2014/main" id="{FCC86B08-4683-2121-508C-EDDC2093966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5709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4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130EAE30-5A80-EB95-B13A-6922234A7BF6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AD7E58C-37DA-291D-ED29-D590909B72C8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0C6F97B7-5E32-7A50-DDD5-EE80FC7670D3}"/>
              </a:ext>
            </a:extLst>
          </p:cNvPr>
          <p:cNvSpPr/>
          <p:nvPr/>
        </p:nvSpPr>
        <p:spPr>
          <a:xfrm>
            <a:off x="205710" y="206046"/>
            <a:ext cx="5646449" cy="768577"/>
          </a:xfrm>
          <a:custGeom>
            <a:avLst/>
            <a:gdLst/>
            <a:ahLst/>
            <a:cxnLst/>
            <a:rect l="l" t="t" r="r" b="b"/>
            <a:pathLst>
              <a:path w="3472874" h="1090985">
                <a:moveTo>
                  <a:pt x="3348414" y="1090984"/>
                </a:moveTo>
                <a:lnTo>
                  <a:pt x="124460" y="1090984"/>
                </a:lnTo>
                <a:cubicBezTo>
                  <a:pt x="55880" y="1090984"/>
                  <a:pt x="0" y="1035104"/>
                  <a:pt x="0" y="9665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966525"/>
                </a:lnTo>
                <a:cubicBezTo>
                  <a:pt x="3472874" y="1035104"/>
                  <a:pt x="3416994" y="1090985"/>
                  <a:pt x="3348414" y="109098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</a:rPr>
              <a:t>LISTEN AND 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05710" y="1257042"/>
            <a:ext cx="11757690" cy="5237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Tom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Hi Mi, I’m back from Da Lat now. I have some local </a:t>
            </a:r>
            <a:r>
              <a:rPr lang="en-US" sz="2000" dirty="0" err="1">
                <a:solidFill>
                  <a:srgbClr val="242021"/>
                </a:solidFill>
                <a:latin typeface="Bierstadt" panose="020B0004020202020204" pitchFamily="34" charset="0"/>
              </a:rPr>
              <a:t>specialities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 for you.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Mi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Thanks Tom. I guess you and your family had a great time there.</a:t>
            </a:r>
          </a:p>
          <a:p>
            <a:pPr lvl="0"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Tom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Yeah. We visited </a:t>
            </a:r>
            <a:r>
              <a:rPr lang="en-US" sz="2000" dirty="0" err="1">
                <a:solidFill>
                  <a:srgbClr val="242021"/>
                </a:solidFill>
                <a:latin typeface="Bierstadt" panose="020B0004020202020204" pitchFamily="34" charset="0"/>
              </a:rPr>
              <a:t>LangBiang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 Mountain, and Cu Lan Village. We saw a gong show in the evening.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Mi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What did you do on </a:t>
            </a:r>
            <a:r>
              <a:rPr lang="en-US" sz="2000" dirty="0" err="1">
                <a:solidFill>
                  <a:srgbClr val="242021"/>
                </a:solidFill>
                <a:latin typeface="Bierstadt" panose="020B0004020202020204" pitchFamily="34" charset="0"/>
              </a:rPr>
              <a:t>LangBiang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 Mountain?</a:t>
            </a:r>
          </a:p>
          <a:p>
            <a:pPr lvl="0"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Tom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We rode a jeep to the top. It was a thrilling ride up there. Then we took an eco-tour of </a:t>
            </a:r>
            <a:r>
              <a:rPr lang="en-US" sz="2000" dirty="0" err="1">
                <a:solidFill>
                  <a:srgbClr val="242021"/>
                </a:solidFill>
                <a:latin typeface="Bierstadt" panose="020B0004020202020204" pitchFamily="34" charset="0"/>
              </a:rPr>
              <a:t>LangBiang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 Mountain. They said that the area is rich in flora and fauna with more than 150 plant and animal species.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Mi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Sounds amazing! What did you do then?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Tom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We took pictures of the magnificent scenery. It was really enjoyable! 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Mi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Then did you explore Cu Lan Village?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Tom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Yes. We had a brilliant tour around the village. We also rode horses and a jeep along a stream.  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Mi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That must have been exciting, Tom.  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Tom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Bierstadt" panose="020B0004020202020204" pitchFamily="34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Bierstadt" panose="020B0004020202020204" pitchFamily="34" charset="0"/>
              </a:rPr>
              <a:t>It definitely was. In the evening we saw an interesting gong show. We danced and sang with the locals. And we tried grilled pork. It was a really memorable evening. I’ll show you some pictures I took there. </a:t>
            </a:r>
            <a:endParaRPr lang="en-US" sz="2000" dirty="0">
              <a:latin typeface="Bierstadt" panose="020B0004020202020204" pitchFamily="34" charset="0"/>
            </a:endParaRPr>
          </a:p>
        </p:txBody>
      </p:sp>
      <p:pic>
        <p:nvPicPr>
          <p:cNvPr id="2" name="027">
            <a:hlinkClick r:id="" action="ppaction://media"/>
            <a:extLst>
              <a:ext uri="{FF2B5EF4-FFF2-40B4-BE49-F238E27FC236}">
                <a16:creationId xmlns:a16="http://schemas.microsoft.com/office/drawing/2014/main" id="{84D26179-23A5-13C9-A0EF-F467BC56B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90598" y="363819"/>
            <a:ext cx="610804" cy="6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5E5E831E-6CC9-A61E-F517-09F03BC99277}"/>
              </a:ext>
            </a:extLst>
          </p:cNvPr>
          <p:cNvGrpSpPr/>
          <p:nvPr/>
        </p:nvGrpSpPr>
        <p:grpSpPr>
          <a:xfrm>
            <a:off x="7161175" y="-3191958"/>
            <a:ext cx="14349450" cy="14349450"/>
            <a:chOff x="0" y="0"/>
            <a:chExt cx="6350000" cy="6350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508B1B03-4E16-D3DD-5A60-0A82720A8FB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542940" y="119990"/>
            <a:ext cx="971358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ROG Fonts" panose="00000500000000000000" pitchFamily="50" charset="0"/>
                <a:cs typeface="Arial" panose="020B0604020202020204" pitchFamily="34" charset="0"/>
              </a:rPr>
              <a:t>2. Read the conversation again and write T (true) or F (False).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542940" y="1310890"/>
            <a:ext cx="12411060" cy="5184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1. </a:t>
            </a:r>
            <a:r>
              <a:rPr lang="en-US" sz="3200" dirty="0">
                <a:latin typeface="Bierstadt" panose="020B0004020202020204" pitchFamily="34" charset="0"/>
              </a:rPr>
              <a:t>Mi and Tom had a great time in Da Lat. 				______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2. </a:t>
            </a:r>
            <a:r>
              <a:rPr lang="en-US" sz="3200" dirty="0">
                <a:latin typeface="Bierstadt" panose="020B0004020202020204" pitchFamily="34" charset="0"/>
              </a:rPr>
              <a:t>Tom had an eco-tour of </a:t>
            </a:r>
            <a:r>
              <a:rPr lang="en-US" sz="3200" dirty="0" err="1">
                <a:latin typeface="Bierstadt" panose="020B0004020202020204" pitchFamily="34" charset="0"/>
              </a:rPr>
              <a:t>Langbiang</a:t>
            </a:r>
            <a:r>
              <a:rPr lang="en-US" sz="3200" dirty="0">
                <a:latin typeface="Bierstadt" panose="020B0004020202020204" pitchFamily="34" charset="0"/>
              </a:rPr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3. </a:t>
            </a:r>
            <a:r>
              <a:rPr lang="en-US" sz="3200" dirty="0">
                <a:latin typeface="Bierstadt" panose="020B0004020202020204" pitchFamily="34" charset="0"/>
              </a:rPr>
              <a:t>There are more than 150 plant and animal species 	______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ierstadt" panose="020B0004020202020204" pitchFamily="34" charset="0"/>
              </a:rPr>
              <a:t>    on </a:t>
            </a:r>
            <a:r>
              <a:rPr lang="en-US" sz="3200" dirty="0" err="1">
                <a:latin typeface="Bierstadt" panose="020B0004020202020204" pitchFamily="34" charset="0"/>
              </a:rPr>
              <a:t>Langbiang</a:t>
            </a:r>
            <a:r>
              <a:rPr lang="en-US" sz="3200" dirty="0">
                <a:latin typeface="Bierstadt" panose="020B0004020202020204" pitchFamily="34" charset="0"/>
              </a:rPr>
              <a:t> Mountain.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4. </a:t>
            </a:r>
            <a:r>
              <a:rPr lang="en-US" sz="3200" dirty="0">
                <a:latin typeface="Bierstadt" panose="020B0004020202020204" pitchFamily="34" charset="0"/>
              </a:rPr>
              <a:t>Tom didn’t like his experiences in Cu Lan Village. 		______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5.</a:t>
            </a:r>
            <a:r>
              <a:rPr lang="en-US" sz="3200" b="1" dirty="0">
                <a:solidFill>
                  <a:srgbClr val="F16649"/>
                </a:solidFill>
                <a:latin typeface="Bierstadt" panose="020B0004020202020204" pitchFamily="34" charset="0"/>
              </a:rPr>
              <a:t> </a:t>
            </a:r>
            <a:r>
              <a:rPr lang="en-US" sz="3200" dirty="0">
                <a:latin typeface="Bierstadt" panose="020B0004020202020204" pitchFamily="34" charset="0"/>
              </a:rPr>
              <a:t>Tom danced and sang with the local people 			______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ierstadt" panose="020B0004020202020204" pitchFamily="34" charset="0"/>
              </a:rPr>
              <a:t>    at a gong show.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0874949" y="122688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" panose="00000500000000000000" pitchFamily="50" charset="0"/>
              </a:rPr>
              <a:t>F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G Font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F4E57-B55C-45F2-8088-967F9E55E147}"/>
              </a:ext>
            </a:extLst>
          </p:cNvPr>
          <p:cNvSpPr txBox="1"/>
          <p:nvPr/>
        </p:nvSpPr>
        <p:spPr>
          <a:xfrm>
            <a:off x="10862055" y="2012230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" panose="00000500000000000000" pitchFamily="50" charset="0"/>
              </a:rPr>
              <a:t>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G Font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E0833-0589-4F1B-BEDE-A7ED5DCDEE61}"/>
              </a:ext>
            </a:extLst>
          </p:cNvPr>
          <p:cNvSpPr txBox="1"/>
          <p:nvPr/>
        </p:nvSpPr>
        <p:spPr>
          <a:xfrm>
            <a:off x="10862055" y="2794435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" panose="00000500000000000000" pitchFamily="50" charset="0"/>
              </a:rPr>
              <a:t>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G Fonts" panose="000005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98FE7-B3ED-415E-BEB2-12F08D4EF5C0}"/>
              </a:ext>
            </a:extLst>
          </p:cNvPr>
          <p:cNvSpPr txBox="1"/>
          <p:nvPr/>
        </p:nvSpPr>
        <p:spPr>
          <a:xfrm>
            <a:off x="10874949" y="4270010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" panose="00000500000000000000" pitchFamily="50" charset="0"/>
              </a:rPr>
              <a:t>F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G Fonts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10843191" y="4977896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" panose="00000500000000000000" pitchFamily="50" charset="0"/>
              </a:rPr>
              <a:t>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G Fonts" panose="00000500000000000000" pitchFamily="50" charset="0"/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80536604-30AD-B19A-992D-5076EA0DA6FE}"/>
              </a:ext>
            </a:extLst>
          </p:cNvPr>
          <p:cNvSpPr/>
          <p:nvPr/>
        </p:nvSpPr>
        <p:spPr>
          <a:xfrm rot="858223">
            <a:off x="9972627" y="-405242"/>
            <a:ext cx="1741128" cy="1766321"/>
          </a:xfrm>
          <a:custGeom>
            <a:avLst/>
            <a:gdLst/>
            <a:ahLst/>
            <a:cxnLst/>
            <a:rect l="l" t="t" r="r" b="b"/>
            <a:pathLst>
              <a:path w="2886519" h="2273133">
                <a:moveTo>
                  <a:pt x="0" y="0"/>
                </a:moveTo>
                <a:lnTo>
                  <a:pt x="2886519" y="0"/>
                </a:lnTo>
                <a:lnTo>
                  <a:pt x="2886519" y="2273133"/>
                </a:lnTo>
                <a:lnTo>
                  <a:pt x="0" y="2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6FEB901A-D9A5-8EB1-A5EB-341C77EF13DD}"/>
              </a:ext>
            </a:extLst>
          </p:cNvPr>
          <p:cNvSpPr/>
          <p:nvPr/>
        </p:nvSpPr>
        <p:spPr>
          <a:xfrm>
            <a:off x="6184556" y="-2018340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882DDB8-3613-A525-6E7C-C212CFC057E5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12" name="TextBox 11"/>
          <p:cNvSpPr txBox="1"/>
          <p:nvPr/>
        </p:nvSpPr>
        <p:spPr>
          <a:xfrm>
            <a:off x="0" y="178785"/>
            <a:ext cx="118941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ROG Fonts" panose="00000500000000000000" pitchFamily="50" charset="0"/>
                <a:cs typeface="Calibri" panose="020F0502020204030204" pitchFamily="34" charset="0"/>
              </a:rPr>
              <a:t>3. Write activities under the pictures. </a:t>
            </a:r>
            <a:endParaRPr lang="en-US" sz="3200" dirty="0">
              <a:solidFill>
                <a:srgbClr val="C00000"/>
              </a:solidFill>
              <a:latin typeface="ROG Fonts" panose="00000500000000000000" pitchFamily="50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E2FF162A-86D0-A419-8B86-35214793A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313684"/>
              </p:ext>
            </p:extLst>
          </p:nvPr>
        </p:nvGraphicFramePr>
        <p:xfrm>
          <a:off x="152400" y="719666"/>
          <a:ext cx="11741719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1525596273"/>
                    </a:ext>
                  </a:extLst>
                </a:gridCol>
                <a:gridCol w="4688372">
                  <a:extLst>
                    <a:ext uri="{9D8B030D-6E8A-4147-A177-3AD203B41FA5}">
                      <a16:colId xmlns:a16="http://schemas.microsoft.com/office/drawing/2014/main" val="1611974989"/>
                    </a:ext>
                  </a:extLst>
                </a:gridCol>
                <a:gridCol w="3913907">
                  <a:extLst>
                    <a:ext uri="{9D8B030D-6E8A-4147-A177-3AD203B41FA5}">
                      <a16:colId xmlns:a16="http://schemas.microsoft.com/office/drawing/2014/main" val="1284420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photos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riding a jeep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an eco-tour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872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exploring a site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dancing with local people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seeing a gong show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887925"/>
                  </a:ext>
                </a:extLst>
              </a:tr>
            </a:tbl>
          </a:graphicData>
        </a:graphic>
      </p:graphicFrame>
      <p:pic>
        <p:nvPicPr>
          <p:cNvPr id="20" name="Picture 19" descr="A group of people walking up a mountain&#10;&#10;Description automatically generated">
            <a:extLst>
              <a:ext uri="{FF2B5EF4-FFF2-40B4-BE49-F238E27FC236}">
                <a16:creationId xmlns:a16="http://schemas.microsoft.com/office/drawing/2014/main" id="{CC3EAF4A-4D75-C0A3-5CB0-C4D1E75C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81" y="4339494"/>
            <a:ext cx="3502953" cy="2326779"/>
          </a:xfrm>
          <a:prstGeom prst="rect">
            <a:avLst/>
          </a:prstGeom>
        </p:spPr>
      </p:pic>
      <p:pic>
        <p:nvPicPr>
          <p:cNvPr id="26" name="Picture 25" descr="A person walking on a wooden bridge in the woods&#10;&#10;Description automatically generated">
            <a:extLst>
              <a:ext uri="{FF2B5EF4-FFF2-40B4-BE49-F238E27FC236}">
                <a16:creationId xmlns:a16="http://schemas.microsoft.com/office/drawing/2014/main" id="{B2382897-0EBD-32F5-B44B-FB4EE8A3B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81" y="4339495"/>
            <a:ext cx="3502953" cy="2326779"/>
          </a:xfrm>
          <a:prstGeom prst="rect">
            <a:avLst/>
          </a:prstGeom>
        </p:spPr>
      </p:pic>
      <p:pic>
        <p:nvPicPr>
          <p:cNvPr id="28" name="Picture 27" descr="A group of people dancing in a crowd&#10;&#10;Description automatically generated">
            <a:extLst>
              <a:ext uri="{FF2B5EF4-FFF2-40B4-BE49-F238E27FC236}">
                <a16:creationId xmlns:a16="http://schemas.microsoft.com/office/drawing/2014/main" id="{5D99F7EF-8B66-EE23-0C69-42EFFE175C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4" y="4339495"/>
            <a:ext cx="3502953" cy="2326779"/>
          </a:xfrm>
          <a:prstGeom prst="rect">
            <a:avLst/>
          </a:prstGeom>
        </p:spPr>
      </p:pic>
      <p:pic>
        <p:nvPicPr>
          <p:cNvPr id="30" name="Picture 29" descr="A person and a child taking a picture&#10;&#10;Description automatically generated">
            <a:extLst>
              <a:ext uri="{FF2B5EF4-FFF2-40B4-BE49-F238E27FC236}">
                <a16:creationId xmlns:a16="http://schemas.microsoft.com/office/drawing/2014/main" id="{9B38D15E-ABCB-E9B8-9339-65B24EF0CE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81" y="1802688"/>
            <a:ext cx="3502953" cy="2326779"/>
          </a:xfrm>
          <a:prstGeom prst="rect">
            <a:avLst/>
          </a:prstGeom>
        </p:spPr>
      </p:pic>
      <p:pic>
        <p:nvPicPr>
          <p:cNvPr id="32" name="Picture 31" descr="A group of people in black dresses&#10;&#10;Description automatically generated">
            <a:extLst>
              <a:ext uri="{FF2B5EF4-FFF2-40B4-BE49-F238E27FC236}">
                <a16:creationId xmlns:a16="http://schemas.microsoft.com/office/drawing/2014/main" id="{49EF1AFE-9C52-1D31-3B9B-03C6004C82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82" y="1797295"/>
            <a:ext cx="3502953" cy="2326779"/>
          </a:xfrm>
          <a:prstGeom prst="rect">
            <a:avLst/>
          </a:prstGeom>
        </p:spPr>
      </p:pic>
      <p:pic>
        <p:nvPicPr>
          <p:cNvPr id="34" name="Picture 33" descr="A vehicle on a dirt road&#10;&#10;Description automatically generated">
            <a:extLst>
              <a:ext uri="{FF2B5EF4-FFF2-40B4-BE49-F238E27FC236}">
                <a16:creationId xmlns:a16="http://schemas.microsoft.com/office/drawing/2014/main" id="{0CAD74F4-2026-8F0F-04CD-60183C3F6D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4" y="1797295"/>
            <a:ext cx="3502953" cy="23267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6262862-DB0F-6581-5D4B-62537E673431}"/>
              </a:ext>
            </a:extLst>
          </p:cNvPr>
          <p:cNvSpPr txBox="1"/>
          <p:nvPr/>
        </p:nvSpPr>
        <p:spPr>
          <a:xfrm>
            <a:off x="232324" y="3585453"/>
            <a:ext cx="3502953" cy="584775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1. </a:t>
            </a:r>
            <a:r>
              <a:rPr lang="en-US" sz="3200" dirty="0">
                <a:latin typeface="Bierstadt" panose="020B0004020202020204" pitchFamily="34" charset="0"/>
              </a:rPr>
              <a:t>____________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CF61BF-A0D0-B139-B23A-AAB624F59C83}"/>
              </a:ext>
            </a:extLst>
          </p:cNvPr>
          <p:cNvSpPr txBox="1"/>
          <p:nvPr/>
        </p:nvSpPr>
        <p:spPr>
          <a:xfrm>
            <a:off x="4271780" y="3585453"/>
            <a:ext cx="3502953" cy="584775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2. </a:t>
            </a:r>
            <a:r>
              <a:rPr lang="en-US" sz="3200" dirty="0">
                <a:latin typeface="Bierstadt" panose="020B0004020202020204" pitchFamily="34" charset="0"/>
              </a:rPr>
              <a:t>____________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02DF40-4393-80A5-DAC8-B3DCA8F42B26}"/>
              </a:ext>
            </a:extLst>
          </p:cNvPr>
          <p:cNvSpPr txBox="1"/>
          <p:nvPr/>
        </p:nvSpPr>
        <p:spPr>
          <a:xfrm>
            <a:off x="8269681" y="3566635"/>
            <a:ext cx="3502953" cy="584775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3. </a:t>
            </a:r>
            <a:r>
              <a:rPr lang="en-US" sz="3200" dirty="0">
                <a:latin typeface="Bierstadt" panose="020B0004020202020204" pitchFamily="34" charset="0"/>
              </a:rPr>
              <a:t>____________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689BB7-5C57-68C5-2ECE-A15D97788A76}"/>
              </a:ext>
            </a:extLst>
          </p:cNvPr>
          <p:cNvSpPr txBox="1"/>
          <p:nvPr/>
        </p:nvSpPr>
        <p:spPr>
          <a:xfrm>
            <a:off x="232324" y="6081498"/>
            <a:ext cx="3502953" cy="584775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4. </a:t>
            </a:r>
            <a:r>
              <a:rPr lang="en-US" sz="3200" dirty="0">
                <a:latin typeface="Bierstadt" panose="020B0004020202020204" pitchFamily="34" charset="0"/>
              </a:rPr>
              <a:t>____________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34A41D-CE67-AEB3-4D44-22E96CC75B99}"/>
              </a:ext>
            </a:extLst>
          </p:cNvPr>
          <p:cNvSpPr txBox="1"/>
          <p:nvPr/>
        </p:nvSpPr>
        <p:spPr>
          <a:xfrm>
            <a:off x="4271779" y="6104576"/>
            <a:ext cx="3502953" cy="584775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5. </a:t>
            </a:r>
            <a:r>
              <a:rPr lang="en-US" sz="3200" dirty="0">
                <a:latin typeface="Bierstadt" panose="020B0004020202020204" pitchFamily="34" charset="0"/>
              </a:rPr>
              <a:t>____________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E417F8-A3C9-6F34-226B-E57394DDD3A2}"/>
              </a:ext>
            </a:extLst>
          </p:cNvPr>
          <p:cNvSpPr txBox="1"/>
          <p:nvPr/>
        </p:nvSpPr>
        <p:spPr>
          <a:xfrm>
            <a:off x="8269679" y="6116672"/>
            <a:ext cx="3502953" cy="584775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Bierstadt" panose="020B0004020202020204" pitchFamily="34" charset="0"/>
              </a:rPr>
              <a:t>6. </a:t>
            </a:r>
            <a:r>
              <a:rPr lang="en-US" sz="3200" dirty="0">
                <a:latin typeface="Bierstadt" panose="020B0004020202020204" pitchFamily="34" charset="0"/>
              </a:rPr>
              <a:t>____________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1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067" y="3128057"/>
            <a:ext cx="4721920" cy="916779"/>
            <a:chOff x="0" y="0"/>
            <a:chExt cx="7165394" cy="1640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r>
                <a:rPr lang="en-US" sz="5400" dirty="0">
                  <a:solidFill>
                    <a:srgbClr val="C00000"/>
                  </a:solidFill>
                  <a:latin typeface="Bierstadt" panose="020B0004020202020204" pitchFamily="34" charset="0"/>
                </a:rPr>
                <a:t>riding a jeep</a:t>
              </a: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63397" y="-1196703"/>
            <a:ext cx="9566300" cy="9566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id="22" name="Freeform 22"/>
          <p:cNvSpPr/>
          <p:nvPr/>
        </p:nvSpPr>
        <p:spPr>
          <a:xfrm rot="353120">
            <a:off x="11398584" y="360888"/>
            <a:ext cx="1555059" cy="1779753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837857">
            <a:off x="3214832" y="4863829"/>
            <a:ext cx="1711155" cy="1746077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EB987D-00D4-1089-0304-CD0E76D11402}"/>
              </a:ext>
            </a:extLst>
          </p:cNvPr>
          <p:cNvSpPr txBox="1"/>
          <p:nvPr/>
        </p:nvSpPr>
        <p:spPr>
          <a:xfrm>
            <a:off x="0" y="178785"/>
            <a:ext cx="118941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ROG Fonts" panose="00000500000000000000" pitchFamily="50" charset="0"/>
                <a:cs typeface="Calibri" panose="020F0502020204030204" pitchFamily="34" charset="0"/>
              </a:rPr>
              <a:t>3. Write activities under the pictures. </a:t>
            </a:r>
            <a:endParaRPr lang="en-US" sz="3200" dirty="0">
              <a:solidFill>
                <a:srgbClr val="C00000"/>
              </a:solidFill>
              <a:latin typeface="ROG Fonts" panose="00000500000000000000" pitchFamily="50" charset="0"/>
              <a:cs typeface="Calibri" panose="020F0502020204030204" pitchFamily="34" charset="0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4428C3FC-33B3-241D-8FE7-8BCCE02E06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736333"/>
              </p:ext>
            </p:extLst>
          </p:nvPr>
        </p:nvGraphicFramePr>
        <p:xfrm>
          <a:off x="225140" y="763560"/>
          <a:ext cx="11741719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1525596273"/>
                    </a:ext>
                  </a:extLst>
                </a:gridCol>
                <a:gridCol w="4688372">
                  <a:extLst>
                    <a:ext uri="{9D8B030D-6E8A-4147-A177-3AD203B41FA5}">
                      <a16:colId xmlns:a16="http://schemas.microsoft.com/office/drawing/2014/main" val="1611974989"/>
                    </a:ext>
                  </a:extLst>
                </a:gridCol>
                <a:gridCol w="3913907">
                  <a:extLst>
                    <a:ext uri="{9D8B030D-6E8A-4147-A177-3AD203B41FA5}">
                      <a16:colId xmlns:a16="http://schemas.microsoft.com/office/drawing/2014/main" val="1284420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photos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riding a jeep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an eco-tour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872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exploring a site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dancing with local people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seeing a gong show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887925"/>
                  </a:ext>
                </a:extLst>
              </a:tr>
            </a:tbl>
          </a:graphicData>
        </a:graphic>
      </p:graphicFrame>
      <p:pic>
        <p:nvPicPr>
          <p:cNvPr id="26" name="Picture 25" descr="A vehicle on a dirt road&#10;&#10;Description automatically generated">
            <a:extLst>
              <a:ext uri="{FF2B5EF4-FFF2-40B4-BE49-F238E27FC236}">
                <a16:creationId xmlns:a16="http://schemas.microsoft.com/office/drawing/2014/main" id="{0AD0CACC-2C47-8BFC-EE71-486314C13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2" y="2056239"/>
            <a:ext cx="6835196" cy="4540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067" y="3128057"/>
            <a:ext cx="4721920" cy="916779"/>
            <a:chOff x="0" y="0"/>
            <a:chExt cx="7165394" cy="1640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  <a:cs typeface="+mn-cs"/>
                </a:rPr>
                <a:t>exploring a site</a:t>
              </a: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63397" y="-1196703"/>
            <a:ext cx="9566300" cy="9566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id="22" name="Freeform 22"/>
          <p:cNvSpPr/>
          <p:nvPr/>
        </p:nvSpPr>
        <p:spPr>
          <a:xfrm rot="353120">
            <a:off x="11398584" y="360888"/>
            <a:ext cx="1555059" cy="1779753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837857">
            <a:off x="3214832" y="4863829"/>
            <a:ext cx="1711155" cy="1746077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EB987D-00D4-1089-0304-CD0E76D11402}"/>
              </a:ext>
            </a:extLst>
          </p:cNvPr>
          <p:cNvSpPr txBox="1"/>
          <p:nvPr/>
        </p:nvSpPr>
        <p:spPr>
          <a:xfrm>
            <a:off x="0" y="178785"/>
            <a:ext cx="118941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Calibri" panose="020F0502020204030204" pitchFamily="34" charset="0"/>
              </a:rPr>
              <a:t>3. Write activities under the pictures.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G Fonts" panose="00000500000000000000" pitchFamily="50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4428C3FC-33B3-241D-8FE7-8BCCE02E0669}"/>
              </a:ext>
            </a:extLst>
          </p:cNvPr>
          <p:cNvGraphicFramePr>
            <a:graphicFrameLocks noGrp="1"/>
          </p:cNvGraphicFramePr>
          <p:nvPr/>
        </p:nvGraphicFramePr>
        <p:xfrm>
          <a:off x="225140" y="763560"/>
          <a:ext cx="11741719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1525596273"/>
                    </a:ext>
                  </a:extLst>
                </a:gridCol>
                <a:gridCol w="4688372">
                  <a:extLst>
                    <a:ext uri="{9D8B030D-6E8A-4147-A177-3AD203B41FA5}">
                      <a16:colId xmlns:a16="http://schemas.microsoft.com/office/drawing/2014/main" val="1611974989"/>
                    </a:ext>
                  </a:extLst>
                </a:gridCol>
                <a:gridCol w="3913907">
                  <a:extLst>
                    <a:ext uri="{9D8B030D-6E8A-4147-A177-3AD203B41FA5}">
                      <a16:colId xmlns:a16="http://schemas.microsoft.com/office/drawing/2014/main" val="1284420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photos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riding a jeep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an eco-tour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872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exploring a site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dancing with local people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seeing a gong show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887925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0AD0CACC-2C47-8BFC-EE71-486314C13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142" y="2056239"/>
            <a:ext cx="6835196" cy="4540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196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6852272" y="1281596"/>
            <a:ext cx="5019688" cy="4547321"/>
            <a:chOff x="0" y="0"/>
            <a:chExt cx="7165394" cy="16400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-4936171" y="-2374728"/>
            <a:ext cx="11607455" cy="1160745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705663" y="5908964"/>
            <a:ext cx="800537" cy="263237"/>
            <a:chOff x="0" y="0"/>
            <a:chExt cx="1305437" cy="429260"/>
          </a:xfrm>
        </p:grpSpPr>
        <p:sp>
          <p:nvSpPr>
            <p:cNvPr id="13" name="Freeform 13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244C76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85801" y="873331"/>
            <a:ext cx="2465147" cy="246514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4991" r="-2499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85801" y="3519524"/>
            <a:ext cx="2465147" cy="246514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61" r="-2506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3331936" y="873331"/>
            <a:ext cx="2465147" cy="2465147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4991" r="-2499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3331936" y="3519524"/>
            <a:ext cx="2465147" cy="2465147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5486" r="-25486"/>
              </a:stretch>
            </a:blipFill>
          </p:spPr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BC49509-CED3-0CD5-19A9-F84E1CFE0B1D}"/>
              </a:ext>
            </a:extLst>
          </p:cNvPr>
          <p:cNvSpPr txBox="1"/>
          <p:nvPr/>
        </p:nvSpPr>
        <p:spPr>
          <a:xfrm>
            <a:off x="6959898" y="1169926"/>
            <a:ext cx="4773956" cy="4548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Bierstadt" panose="020B0004020202020204" pitchFamily="34" charset="0"/>
              </a:rPr>
              <a:t>- Work in </a:t>
            </a:r>
            <a:r>
              <a:rPr lang="en-US" sz="2800" b="1" dirty="0">
                <a:latin typeface="Bierstadt" panose="020B0004020202020204" pitchFamily="34" charset="0"/>
              </a:rPr>
              <a:t>2 teams</a:t>
            </a:r>
            <a:r>
              <a:rPr lang="en-US" sz="2800" dirty="0">
                <a:latin typeface="Bierstadt" panose="020B00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ierstadt" panose="020B0004020202020204" pitchFamily="34" charset="0"/>
              </a:rPr>
              <a:t>- </a:t>
            </a:r>
            <a:r>
              <a:rPr lang="en-US" sz="2800" b="1" dirty="0">
                <a:latin typeface="Bierstadt" panose="020B0004020202020204" pitchFamily="34" charset="0"/>
              </a:rPr>
              <a:t>Look</a:t>
            </a:r>
            <a:r>
              <a:rPr lang="en-US" sz="2800" dirty="0">
                <a:latin typeface="Bierstadt" panose="020B0004020202020204" pitchFamily="34" charset="0"/>
              </a:rPr>
              <a:t> at the pictures in </a:t>
            </a:r>
            <a:r>
              <a:rPr lang="en-US" sz="2800" b="1" dirty="0">
                <a:latin typeface="Bierstadt" panose="020B0004020202020204" pitchFamily="34" charset="0"/>
              </a:rPr>
              <a:t>30 seconds </a:t>
            </a:r>
            <a:r>
              <a:rPr lang="en-US" sz="2800" dirty="0">
                <a:latin typeface="Bierstadt" panose="020B0004020202020204" pitchFamily="34" charset="0"/>
              </a:rPr>
              <a:t>and try to </a:t>
            </a:r>
            <a:r>
              <a:rPr lang="en-US" sz="2800" b="1" dirty="0">
                <a:latin typeface="Bierstadt" panose="020B0004020202020204" pitchFamily="34" charset="0"/>
              </a:rPr>
              <a:t>remember</a:t>
            </a:r>
            <a:r>
              <a:rPr lang="en-US" sz="2800" dirty="0">
                <a:latin typeface="Bierstadt" panose="020B0004020202020204" pitchFamily="34" charset="0"/>
              </a:rPr>
              <a:t> as many </a:t>
            </a:r>
            <a:r>
              <a:rPr lang="en-US" sz="2800" b="1" dirty="0">
                <a:latin typeface="Bierstadt" panose="020B0004020202020204" pitchFamily="34" charset="0"/>
              </a:rPr>
              <a:t>details</a:t>
            </a:r>
            <a:r>
              <a:rPr lang="en-US" sz="2800" dirty="0">
                <a:latin typeface="Bierstadt" panose="020B0004020202020204" pitchFamily="34" charset="0"/>
              </a:rPr>
              <a:t> as possible.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ierstadt" panose="020B0004020202020204" pitchFamily="34" charset="0"/>
              </a:rPr>
              <a:t>- </a:t>
            </a:r>
            <a:r>
              <a:rPr lang="en-US" sz="2800" b="1" dirty="0">
                <a:latin typeface="Bierstadt" panose="020B0004020202020204" pitchFamily="34" charset="0"/>
              </a:rPr>
              <a:t>Answer</a:t>
            </a:r>
            <a:r>
              <a:rPr lang="en-US" sz="2800" dirty="0">
                <a:latin typeface="Bierstadt" panose="020B0004020202020204" pitchFamily="34" charset="0"/>
              </a:rPr>
              <a:t> the </a:t>
            </a:r>
            <a:r>
              <a:rPr lang="en-US" sz="2800" b="1" dirty="0">
                <a:latin typeface="Bierstadt" panose="020B0004020202020204" pitchFamily="34" charset="0"/>
              </a:rPr>
              <a:t>questions</a:t>
            </a:r>
            <a:r>
              <a:rPr lang="en-US" sz="2800" dirty="0">
                <a:latin typeface="Bierstadt" panose="020B00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ierstadt" panose="020B0004020202020204" pitchFamily="34" charset="0"/>
              </a:rPr>
              <a:t>- </a:t>
            </a:r>
            <a:r>
              <a:rPr lang="en-US" sz="2800" b="1" dirty="0">
                <a:latin typeface="Bierstadt" panose="020B0004020202020204" pitchFamily="34" charset="0"/>
              </a:rPr>
              <a:t>10 points/correct answer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DE2378CE-3B41-AAEF-13BD-A1C04E3505ED}"/>
              </a:ext>
            </a:extLst>
          </p:cNvPr>
          <p:cNvSpPr txBox="1"/>
          <p:nvPr/>
        </p:nvSpPr>
        <p:spPr>
          <a:xfrm>
            <a:off x="5797083" y="208759"/>
            <a:ext cx="6545044" cy="757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</a:pPr>
            <a:r>
              <a:rPr lang="en-US" sz="3600" dirty="0">
                <a:solidFill>
                  <a:srgbClr val="C00000"/>
                </a:solidFill>
                <a:latin typeface="ROG Fonts" panose="00000500000000000000" pitchFamily="50" charset="0"/>
                <a:ea typeface="Saira ExtraCondensed Bold"/>
                <a:cs typeface="Saira ExtraCondensed Bold"/>
                <a:sym typeface="Saira ExtraCondensed Bold"/>
              </a:rPr>
              <a:t>MEMORIZING 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2662" y="3128057"/>
            <a:ext cx="4721920" cy="1930064"/>
            <a:chOff x="0" y="0"/>
            <a:chExt cx="7165394" cy="1640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  <a:cs typeface="+mn-cs"/>
                </a:rPr>
                <a:t>taking an eco-tour</a:t>
              </a: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63397" y="-1196703"/>
            <a:ext cx="9566300" cy="9566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id="22" name="Freeform 22"/>
          <p:cNvSpPr/>
          <p:nvPr/>
        </p:nvSpPr>
        <p:spPr>
          <a:xfrm rot="353120">
            <a:off x="11398584" y="360888"/>
            <a:ext cx="1555059" cy="1779753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837857">
            <a:off x="3214832" y="4863829"/>
            <a:ext cx="1711155" cy="1746077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EB987D-00D4-1089-0304-CD0E76D11402}"/>
              </a:ext>
            </a:extLst>
          </p:cNvPr>
          <p:cNvSpPr txBox="1"/>
          <p:nvPr/>
        </p:nvSpPr>
        <p:spPr>
          <a:xfrm>
            <a:off x="0" y="178785"/>
            <a:ext cx="118941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Calibri" panose="020F0502020204030204" pitchFamily="34" charset="0"/>
              </a:rPr>
              <a:t>3. Write activities under the pictures.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G Fonts" panose="00000500000000000000" pitchFamily="50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4428C3FC-33B3-241D-8FE7-8BCCE02E0669}"/>
              </a:ext>
            </a:extLst>
          </p:cNvPr>
          <p:cNvGraphicFramePr>
            <a:graphicFrameLocks noGrp="1"/>
          </p:cNvGraphicFramePr>
          <p:nvPr/>
        </p:nvGraphicFramePr>
        <p:xfrm>
          <a:off x="225140" y="763560"/>
          <a:ext cx="11741719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1525596273"/>
                    </a:ext>
                  </a:extLst>
                </a:gridCol>
                <a:gridCol w="4688372">
                  <a:extLst>
                    <a:ext uri="{9D8B030D-6E8A-4147-A177-3AD203B41FA5}">
                      <a16:colId xmlns:a16="http://schemas.microsoft.com/office/drawing/2014/main" val="1611974989"/>
                    </a:ext>
                  </a:extLst>
                </a:gridCol>
                <a:gridCol w="3913907">
                  <a:extLst>
                    <a:ext uri="{9D8B030D-6E8A-4147-A177-3AD203B41FA5}">
                      <a16:colId xmlns:a16="http://schemas.microsoft.com/office/drawing/2014/main" val="1284420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photos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riding a jeep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an eco-tour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872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exploring a site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dancing with local people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seeing a gong show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887925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0AD0CACC-2C47-8BFC-EE71-486314C13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142" y="2056239"/>
            <a:ext cx="6835196" cy="4540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14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067" y="3128057"/>
            <a:ext cx="4721920" cy="1930064"/>
            <a:chOff x="0" y="0"/>
            <a:chExt cx="7165394" cy="1640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  <a:cs typeface="+mn-cs"/>
                </a:rPr>
                <a:t>dancing with local people</a:t>
              </a: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63397" y="-1196703"/>
            <a:ext cx="9566300" cy="9566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id="22" name="Freeform 22"/>
          <p:cNvSpPr/>
          <p:nvPr/>
        </p:nvSpPr>
        <p:spPr>
          <a:xfrm rot="353120">
            <a:off x="11398584" y="360888"/>
            <a:ext cx="1555059" cy="1779753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837857">
            <a:off x="3214832" y="4863829"/>
            <a:ext cx="1711155" cy="1746077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EB987D-00D4-1089-0304-CD0E76D11402}"/>
              </a:ext>
            </a:extLst>
          </p:cNvPr>
          <p:cNvSpPr txBox="1"/>
          <p:nvPr/>
        </p:nvSpPr>
        <p:spPr>
          <a:xfrm>
            <a:off x="0" y="178785"/>
            <a:ext cx="118941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Calibri" panose="020F0502020204030204" pitchFamily="34" charset="0"/>
              </a:rPr>
              <a:t>3. Write activities under the pictures.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G Fonts" panose="00000500000000000000" pitchFamily="50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4428C3FC-33B3-241D-8FE7-8BCCE02E0669}"/>
              </a:ext>
            </a:extLst>
          </p:cNvPr>
          <p:cNvGraphicFramePr>
            <a:graphicFrameLocks noGrp="1"/>
          </p:cNvGraphicFramePr>
          <p:nvPr/>
        </p:nvGraphicFramePr>
        <p:xfrm>
          <a:off x="225140" y="763560"/>
          <a:ext cx="11741719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1525596273"/>
                    </a:ext>
                  </a:extLst>
                </a:gridCol>
                <a:gridCol w="4688372">
                  <a:extLst>
                    <a:ext uri="{9D8B030D-6E8A-4147-A177-3AD203B41FA5}">
                      <a16:colId xmlns:a16="http://schemas.microsoft.com/office/drawing/2014/main" val="1611974989"/>
                    </a:ext>
                  </a:extLst>
                </a:gridCol>
                <a:gridCol w="3913907">
                  <a:extLst>
                    <a:ext uri="{9D8B030D-6E8A-4147-A177-3AD203B41FA5}">
                      <a16:colId xmlns:a16="http://schemas.microsoft.com/office/drawing/2014/main" val="1284420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photos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riding a jeep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an eco-tour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872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exploring a site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dancing with local people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seeing a gong show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887925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0AD0CACC-2C47-8BFC-EE71-486314C13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142" y="2056239"/>
            <a:ext cx="6835196" cy="4540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53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067" y="3128057"/>
            <a:ext cx="4721920" cy="916779"/>
            <a:chOff x="0" y="0"/>
            <a:chExt cx="7165394" cy="1640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  <a:cs typeface="+mn-cs"/>
                </a:rPr>
                <a:t>taking photos</a:t>
              </a: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63397" y="-1196703"/>
            <a:ext cx="9566300" cy="9566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id="22" name="Freeform 22"/>
          <p:cNvSpPr/>
          <p:nvPr/>
        </p:nvSpPr>
        <p:spPr>
          <a:xfrm rot="353120">
            <a:off x="11398584" y="360888"/>
            <a:ext cx="1555059" cy="1779753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837857">
            <a:off x="3214832" y="4863829"/>
            <a:ext cx="1711155" cy="1746077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EB987D-00D4-1089-0304-CD0E76D11402}"/>
              </a:ext>
            </a:extLst>
          </p:cNvPr>
          <p:cNvSpPr txBox="1"/>
          <p:nvPr/>
        </p:nvSpPr>
        <p:spPr>
          <a:xfrm>
            <a:off x="0" y="178785"/>
            <a:ext cx="118941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Calibri" panose="020F0502020204030204" pitchFamily="34" charset="0"/>
              </a:rPr>
              <a:t>3. Write activities under the pictures.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G Fonts" panose="00000500000000000000" pitchFamily="50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4428C3FC-33B3-241D-8FE7-8BCCE02E0669}"/>
              </a:ext>
            </a:extLst>
          </p:cNvPr>
          <p:cNvGraphicFramePr>
            <a:graphicFrameLocks noGrp="1"/>
          </p:cNvGraphicFramePr>
          <p:nvPr/>
        </p:nvGraphicFramePr>
        <p:xfrm>
          <a:off x="225140" y="763560"/>
          <a:ext cx="11741719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1525596273"/>
                    </a:ext>
                  </a:extLst>
                </a:gridCol>
                <a:gridCol w="4688372">
                  <a:extLst>
                    <a:ext uri="{9D8B030D-6E8A-4147-A177-3AD203B41FA5}">
                      <a16:colId xmlns:a16="http://schemas.microsoft.com/office/drawing/2014/main" val="1611974989"/>
                    </a:ext>
                  </a:extLst>
                </a:gridCol>
                <a:gridCol w="3913907">
                  <a:extLst>
                    <a:ext uri="{9D8B030D-6E8A-4147-A177-3AD203B41FA5}">
                      <a16:colId xmlns:a16="http://schemas.microsoft.com/office/drawing/2014/main" val="1284420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photos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riding a jeep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an eco-tour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872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exploring a site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dancing with local people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seeing a gong show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887925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0AD0CACC-2C47-8BFC-EE71-486314C13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142" y="2056239"/>
            <a:ext cx="6835196" cy="4540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55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067" y="3128057"/>
            <a:ext cx="4721920" cy="1725297"/>
            <a:chOff x="0" y="0"/>
            <a:chExt cx="7165394" cy="30864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5394" cy="3086403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  <a:cs typeface="+mn-cs"/>
                </a:rPr>
                <a:t>seeing a gong show</a:t>
              </a: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63397" y="-1196703"/>
            <a:ext cx="9566300" cy="95663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</p:sp>
      </p:grpSp>
      <p:sp>
        <p:nvSpPr>
          <p:cNvPr id="22" name="Freeform 22"/>
          <p:cNvSpPr/>
          <p:nvPr/>
        </p:nvSpPr>
        <p:spPr>
          <a:xfrm rot="353120">
            <a:off x="11398584" y="360888"/>
            <a:ext cx="1555059" cy="1779753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837857">
            <a:off x="3214832" y="4863829"/>
            <a:ext cx="1711155" cy="1746077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EB987D-00D4-1089-0304-CD0E76D11402}"/>
              </a:ext>
            </a:extLst>
          </p:cNvPr>
          <p:cNvSpPr txBox="1"/>
          <p:nvPr/>
        </p:nvSpPr>
        <p:spPr>
          <a:xfrm>
            <a:off x="0" y="178785"/>
            <a:ext cx="118941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Calibri" panose="020F0502020204030204" pitchFamily="34" charset="0"/>
              </a:rPr>
              <a:t>3. Write activities under the pictures.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G Fonts" panose="00000500000000000000" pitchFamily="50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4428C3FC-33B3-241D-8FE7-8BCCE02E0669}"/>
              </a:ext>
            </a:extLst>
          </p:cNvPr>
          <p:cNvGraphicFramePr>
            <a:graphicFrameLocks noGrp="1"/>
          </p:cNvGraphicFramePr>
          <p:nvPr/>
        </p:nvGraphicFramePr>
        <p:xfrm>
          <a:off x="225140" y="763560"/>
          <a:ext cx="11741719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1525596273"/>
                    </a:ext>
                  </a:extLst>
                </a:gridCol>
                <a:gridCol w="4688372">
                  <a:extLst>
                    <a:ext uri="{9D8B030D-6E8A-4147-A177-3AD203B41FA5}">
                      <a16:colId xmlns:a16="http://schemas.microsoft.com/office/drawing/2014/main" val="1611974989"/>
                    </a:ext>
                  </a:extLst>
                </a:gridCol>
                <a:gridCol w="3913907">
                  <a:extLst>
                    <a:ext uri="{9D8B030D-6E8A-4147-A177-3AD203B41FA5}">
                      <a16:colId xmlns:a16="http://schemas.microsoft.com/office/drawing/2014/main" val="1284420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photos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riding a jeep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taking an eco-tour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872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exploring a site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dancing with local people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ierstadt" panose="020B0004020202020204" pitchFamily="34" charset="0"/>
                        </a:rPr>
                        <a:t>seeing a gong show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887925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0AD0CACC-2C47-8BFC-EE71-486314C13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142" y="2056239"/>
            <a:ext cx="6835196" cy="4540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03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6FEB901A-D9A5-8EB1-A5EB-341C77EF13DD}"/>
              </a:ext>
            </a:extLst>
          </p:cNvPr>
          <p:cNvSpPr/>
          <p:nvPr/>
        </p:nvSpPr>
        <p:spPr>
          <a:xfrm>
            <a:off x="6184556" y="-2512116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882DDB8-3613-A525-6E7C-C212CFC057E5}"/>
              </a:ext>
            </a:extLst>
          </p:cNvPr>
          <p:cNvSpPr/>
          <p:nvPr/>
        </p:nvSpPr>
        <p:spPr>
          <a:xfrm>
            <a:off x="-4248982" y="-2350477"/>
            <a:ext cx="10433538" cy="1155895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DBEFF4"/>
          </a:solidFill>
        </p:spPr>
      </p:sp>
      <p:sp>
        <p:nvSpPr>
          <p:cNvPr id="12" name="TextBox 11"/>
          <p:cNvSpPr txBox="1"/>
          <p:nvPr/>
        </p:nvSpPr>
        <p:spPr>
          <a:xfrm>
            <a:off x="0" y="178785"/>
            <a:ext cx="118941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Calibri" panose="020F0502020204030204" pitchFamily="34" charset="0"/>
              </a:rPr>
              <a:t>Look at the answers again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G Fonts" panose="00000500000000000000" pitchFamily="50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group of people walking up a mountain&#10;&#10;Description automatically generated">
            <a:extLst>
              <a:ext uri="{FF2B5EF4-FFF2-40B4-BE49-F238E27FC236}">
                <a16:creationId xmlns:a16="http://schemas.microsoft.com/office/drawing/2014/main" id="{CC3EAF4A-4D75-C0A3-5CB0-C4D1E75C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81" y="3845718"/>
            <a:ext cx="3502953" cy="2326779"/>
          </a:xfrm>
          <a:prstGeom prst="rect">
            <a:avLst/>
          </a:prstGeom>
        </p:spPr>
      </p:pic>
      <p:pic>
        <p:nvPicPr>
          <p:cNvPr id="26" name="Picture 25" descr="A person walking on a wooden bridge in the woods&#10;&#10;Description automatically generated">
            <a:extLst>
              <a:ext uri="{FF2B5EF4-FFF2-40B4-BE49-F238E27FC236}">
                <a16:creationId xmlns:a16="http://schemas.microsoft.com/office/drawing/2014/main" id="{B2382897-0EBD-32F5-B44B-FB4EE8A3B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81" y="3864007"/>
            <a:ext cx="3502953" cy="2326779"/>
          </a:xfrm>
          <a:prstGeom prst="rect">
            <a:avLst/>
          </a:prstGeom>
        </p:spPr>
      </p:pic>
      <p:pic>
        <p:nvPicPr>
          <p:cNvPr id="28" name="Picture 27" descr="A group of people dancing in a crowd&#10;&#10;Description automatically generated">
            <a:extLst>
              <a:ext uri="{FF2B5EF4-FFF2-40B4-BE49-F238E27FC236}">
                <a16:creationId xmlns:a16="http://schemas.microsoft.com/office/drawing/2014/main" id="{5D99F7EF-8B66-EE23-0C69-42EFFE175C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4" y="3845719"/>
            <a:ext cx="3502953" cy="2326779"/>
          </a:xfrm>
          <a:prstGeom prst="rect">
            <a:avLst/>
          </a:prstGeom>
        </p:spPr>
      </p:pic>
      <p:pic>
        <p:nvPicPr>
          <p:cNvPr id="30" name="Picture 29" descr="A person and a child taking a picture&#10;&#10;Description automatically generated">
            <a:extLst>
              <a:ext uri="{FF2B5EF4-FFF2-40B4-BE49-F238E27FC236}">
                <a16:creationId xmlns:a16="http://schemas.microsoft.com/office/drawing/2014/main" id="{9B38D15E-ABCB-E9B8-9339-65B24EF0CE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81" y="888288"/>
            <a:ext cx="3502953" cy="2326779"/>
          </a:xfrm>
          <a:prstGeom prst="rect">
            <a:avLst/>
          </a:prstGeom>
        </p:spPr>
      </p:pic>
      <p:pic>
        <p:nvPicPr>
          <p:cNvPr id="32" name="Picture 31" descr="A group of people in black dresses&#10;&#10;Description automatically generated">
            <a:extLst>
              <a:ext uri="{FF2B5EF4-FFF2-40B4-BE49-F238E27FC236}">
                <a16:creationId xmlns:a16="http://schemas.microsoft.com/office/drawing/2014/main" id="{49EF1AFE-9C52-1D31-3B9B-03C6004C82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82" y="882895"/>
            <a:ext cx="3502953" cy="2326779"/>
          </a:xfrm>
          <a:prstGeom prst="rect">
            <a:avLst/>
          </a:prstGeom>
        </p:spPr>
      </p:pic>
      <p:pic>
        <p:nvPicPr>
          <p:cNvPr id="34" name="Picture 33" descr="A vehicle on a dirt road&#10;&#10;Description automatically generated">
            <a:extLst>
              <a:ext uri="{FF2B5EF4-FFF2-40B4-BE49-F238E27FC236}">
                <a16:creationId xmlns:a16="http://schemas.microsoft.com/office/drawing/2014/main" id="{0CAD74F4-2026-8F0F-04CD-60183C3F6D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4" y="882895"/>
            <a:ext cx="3502953" cy="23267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6262862-DB0F-6581-5D4B-62537E673431}"/>
              </a:ext>
            </a:extLst>
          </p:cNvPr>
          <p:cNvSpPr txBox="1"/>
          <p:nvPr/>
        </p:nvSpPr>
        <p:spPr>
          <a:xfrm>
            <a:off x="232324" y="2762493"/>
            <a:ext cx="3502953" cy="584775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riding a jeep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CF61BF-A0D0-B139-B23A-AAB624F59C83}"/>
              </a:ext>
            </a:extLst>
          </p:cNvPr>
          <p:cNvSpPr txBox="1"/>
          <p:nvPr/>
        </p:nvSpPr>
        <p:spPr>
          <a:xfrm>
            <a:off x="4271780" y="2762493"/>
            <a:ext cx="3502953" cy="1077218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seeing a gong show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02DF40-4393-80A5-DAC8-B3DCA8F42B26}"/>
              </a:ext>
            </a:extLst>
          </p:cNvPr>
          <p:cNvSpPr txBox="1"/>
          <p:nvPr/>
        </p:nvSpPr>
        <p:spPr>
          <a:xfrm>
            <a:off x="8269681" y="2743675"/>
            <a:ext cx="3502953" cy="584775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taking photos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689BB7-5C57-68C5-2ECE-A15D97788A76}"/>
              </a:ext>
            </a:extLst>
          </p:cNvPr>
          <p:cNvSpPr txBox="1"/>
          <p:nvPr/>
        </p:nvSpPr>
        <p:spPr>
          <a:xfrm>
            <a:off x="232324" y="5587722"/>
            <a:ext cx="3502953" cy="1077218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4.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dancing with local people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34A41D-CE67-AEB3-4D44-22E96CC75B99}"/>
              </a:ext>
            </a:extLst>
          </p:cNvPr>
          <p:cNvSpPr txBox="1"/>
          <p:nvPr/>
        </p:nvSpPr>
        <p:spPr>
          <a:xfrm>
            <a:off x="4271779" y="5610800"/>
            <a:ext cx="3502953" cy="1077218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5.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taking an eco-tour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E417F8-A3C9-6F34-226B-E57394DDD3A2}"/>
              </a:ext>
            </a:extLst>
          </p:cNvPr>
          <p:cNvSpPr txBox="1"/>
          <p:nvPr/>
        </p:nvSpPr>
        <p:spPr>
          <a:xfrm>
            <a:off x="8269679" y="5622896"/>
            <a:ext cx="3502953" cy="584775"/>
          </a:xfrm>
          <a:prstGeom prst="rect">
            <a:avLst/>
          </a:prstGeom>
          <a:solidFill>
            <a:srgbClr val="FEE3A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6.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exploring a site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6855483-106E-0C1F-6B86-AE846EC2D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205049"/>
              </p:ext>
            </p:extLst>
          </p:nvPr>
        </p:nvGraphicFramePr>
        <p:xfrm>
          <a:off x="513080" y="1346375"/>
          <a:ext cx="10769600" cy="45446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63920">
                  <a:extLst>
                    <a:ext uri="{9D8B030D-6E8A-4147-A177-3AD203B41FA5}">
                      <a16:colId xmlns:a16="http://schemas.microsoft.com/office/drawing/2014/main" val="2844113176"/>
                    </a:ext>
                  </a:extLst>
                </a:gridCol>
                <a:gridCol w="4805680">
                  <a:extLst>
                    <a:ext uri="{9D8B030D-6E8A-4147-A177-3AD203B41FA5}">
                      <a16:colId xmlns:a16="http://schemas.microsoft.com/office/drawing/2014/main" val="2108528052"/>
                    </a:ext>
                  </a:extLst>
                </a:gridCol>
              </a:tblGrid>
              <a:tr h="807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1.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riding a jeep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a.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enjoyable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337540"/>
                  </a:ext>
                </a:extLst>
              </a:tr>
              <a:tr h="8879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2.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seeing a gong show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b.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thrilling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466623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3.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taking an eco-tour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c.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amazing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22461"/>
                  </a:ext>
                </a:extLst>
              </a:tr>
              <a:tr h="807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4.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exploring a site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d.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interesting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370467"/>
                  </a:ext>
                </a:extLst>
              </a:tr>
              <a:tr h="807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5.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taking pictures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e. </a:t>
                      </a:r>
                      <a:r>
                        <a:rPr lang="en-US" sz="4000" dirty="0">
                          <a:latin typeface="Bierstadt" panose="020B0004020202020204" pitchFamily="34" charset="0"/>
                        </a:rPr>
                        <a:t>brilliant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34863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1920" y="36615"/>
            <a:ext cx="1207008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ROG Fonts" panose="00000500000000000000" pitchFamily="50" charset="0"/>
                <a:cs typeface="Calibri" panose="020F0502020204030204" pitchFamily="34" charset="0"/>
              </a:rPr>
              <a:t>4. Read the conversation again and match the activities with the adjectives.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6556FD-FD86-AA1A-C7FF-56FEDB31EF60}"/>
              </a:ext>
            </a:extLst>
          </p:cNvPr>
          <p:cNvCxnSpPr/>
          <p:nvPr/>
        </p:nvCxnSpPr>
        <p:spPr>
          <a:xfrm>
            <a:off x="5494142" y="2027629"/>
            <a:ext cx="807475" cy="6804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22CB21-512F-1D4E-3721-DAA284E24143}"/>
              </a:ext>
            </a:extLst>
          </p:cNvPr>
          <p:cNvCxnSpPr>
            <a:cxnSpLocks/>
          </p:cNvCxnSpPr>
          <p:nvPr/>
        </p:nvCxnSpPr>
        <p:spPr>
          <a:xfrm>
            <a:off x="5494142" y="2789382"/>
            <a:ext cx="807476" cy="165867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224A04-608A-1ABE-8077-C9AD3A97A4E1}"/>
              </a:ext>
            </a:extLst>
          </p:cNvPr>
          <p:cNvCxnSpPr>
            <a:cxnSpLocks/>
          </p:cNvCxnSpPr>
          <p:nvPr/>
        </p:nvCxnSpPr>
        <p:spPr>
          <a:xfrm>
            <a:off x="5494142" y="3841188"/>
            <a:ext cx="807476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087A5F-9C85-7035-391F-B36845E98515}"/>
              </a:ext>
            </a:extLst>
          </p:cNvPr>
          <p:cNvCxnSpPr>
            <a:cxnSpLocks/>
          </p:cNvCxnSpPr>
          <p:nvPr/>
        </p:nvCxnSpPr>
        <p:spPr>
          <a:xfrm>
            <a:off x="5472877" y="4563135"/>
            <a:ext cx="828740" cy="105012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ED0234D-0A57-436A-AADF-755AA4CD81E3}"/>
              </a:ext>
            </a:extLst>
          </p:cNvPr>
          <p:cNvCxnSpPr>
            <a:cxnSpLocks/>
          </p:cNvCxnSpPr>
          <p:nvPr/>
        </p:nvCxnSpPr>
        <p:spPr>
          <a:xfrm flipV="1">
            <a:off x="5472877" y="2027629"/>
            <a:ext cx="850005" cy="3687371"/>
          </a:xfrm>
          <a:prstGeom prst="straightConnector1">
            <a:avLst/>
          </a:prstGeom>
          <a:ln w="38100">
            <a:solidFill>
              <a:srgbClr val="FF78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1">
            <a:extLst>
              <a:ext uri="{FF2B5EF4-FFF2-40B4-BE49-F238E27FC236}">
                <a16:creationId xmlns:a16="http://schemas.microsoft.com/office/drawing/2014/main" id="{5F2EFCFC-D0A2-05D0-3D9D-07785F84ECBE}"/>
              </a:ext>
            </a:extLst>
          </p:cNvPr>
          <p:cNvSpPr/>
          <p:nvPr/>
        </p:nvSpPr>
        <p:spPr>
          <a:xfrm rot="20980416">
            <a:off x="9697501" y="4724077"/>
            <a:ext cx="2500211" cy="1981847"/>
          </a:xfrm>
          <a:custGeom>
            <a:avLst/>
            <a:gdLst/>
            <a:ahLst/>
            <a:cxnLst/>
            <a:rect l="l" t="t" r="r" b="b"/>
            <a:pathLst>
              <a:path w="3014726" h="2581359">
                <a:moveTo>
                  <a:pt x="0" y="0"/>
                </a:moveTo>
                <a:lnTo>
                  <a:pt x="3014726" y="0"/>
                </a:lnTo>
                <a:lnTo>
                  <a:pt x="3014726" y="2581360"/>
                </a:lnTo>
                <a:lnTo>
                  <a:pt x="0" y="2581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10952A4-E137-5381-C066-ADC2225245B3}"/>
              </a:ext>
            </a:extLst>
          </p:cNvPr>
          <p:cNvSpPr/>
          <p:nvPr/>
        </p:nvSpPr>
        <p:spPr>
          <a:xfrm>
            <a:off x="1930624" y="5945995"/>
            <a:ext cx="6667393" cy="861399"/>
          </a:xfrm>
          <a:prstGeom prst="wedgeRoundRectCallout">
            <a:avLst>
              <a:gd name="adj1" fmla="val -60552"/>
              <a:gd name="adj2" fmla="val -12855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ierstadt" panose="020B0004020202020204" pitchFamily="34" charset="0"/>
              </a:rPr>
              <a:t>Riding a jeep is thrilling. </a:t>
            </a:r>
          </a:p>
        </p:txBody>
      </p:sp>
    </p:spTree>
    <p:extLst>
      <p:ext uri="{BB962C8B-B14F-4D97-AF65-F5344CB8AC3E}">
        <p14:creationId xmlns:p14="http://schemas.microsoft.com/office/powerpoint/2010/main" val="14637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5810" y="142460"/>
            <a:ext cx="1172038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ROG Fonts" panose="00000500000000000000" pitchFamily="50" charset="0"/>
                <a:cs typeface="Calibri" panose="020F0502020204030204" pitchFamily="34" charset="0"/>
              </a:rPr>
              <a:t>5. Work in groups. Carry out a survey. 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5D17D1B-F134-C9E1-EAD7-1BCB35C91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13234"/>
              </p:ext>
            </p:extLst>
          </p:nvPr>
        </p:nvGraphicFramePr>
        <p:xfrm>
          <a:off x="3828191" y="914400"/>
          <a:ext cx="8127999" cy="55520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216746">
                  <a:extLst>
                    <a:ext uri="{9D8B030D-6E8A-4147-A177-3AD203B41FA5}">
                      <a16:colId xmlns:a16="http://schemas.microsoft.com/office/drawing/2014/main" val="3132889264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532294322"/>
                    </a:ext>
                  </a:extLst>
                </a:gridCol>
                <a:gridCol w="890173">
                  <a:extLst>
                    <a:ext uri="{9D8B030D-6E8A-4147-A177-3AD203B41FA5}">
                      <a16:colId xmlns:a16="http://schemas.microsoft.com/office/drawing/2014/main" val="105643515"/>
                    </a:ext>
                  </a:extLst>
                </a:gridCol>
              </a:tblGrid>
              <a:tr h="674963">
                <a:tc>
                  <a:txBody>
                    <a:bodyPr/>
                    <a:lstStyle/>
                    <a:p>
                      <a:endParaRPr lang="en-US" sz="360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Bierstadt" panose="020B0004020202020204" pitchFamily="34" charset="0"/>
                        </a:rPr>
                        <a:t>Yes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Bierstadt" panose="020B00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438544"/>
                  </a:ext>
                </a:extLst>
              </a:tr>
              <a:tr h="832665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ierstadt" panose="020B0004020202020204" pitchFamily="34" charset="0"/>
                        </a:rPr>
                        <a:t>1. </a:t>
                      </a:r>
                      <a:r>
                        <a:rPr lang="en-US" sz="3600" dirty="0">
                          <a:latin typeface="Bierstadt" panose="020B0004020202020204" pitchFamily="34" charset="0"/>
                        </a:rPr>
                        <a:t>climbing a mountain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606427"/>
                  </a:ext>
                </a:extLst>
              </a:tr>
              <a:tr h="832665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ierstadt" panose="020B0004020202020204" pitchFamily="34" charset="0"/>
                        </a:rPr>
                        <a:t>2. </a:t>
                      </a:r>
                      <a:r>
                        <a:rPr lang="en-US" sz="3600" dirty="0">
                          <a:latin typeface="Bierstadt" panose="020B0004020202020204" pitchFamily="34" charset="0"/>
                        </a:rPr>
                        <a:t>taking an eco-tour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985181"/>
                  </a:ext>
                </a:extLst>
              </a:tr>
              <a:tr h="832665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ierstadt" panose="020B0004020202020204" pitchFamily="34" charset="0"/>
                        </a:rPr>
                        <a:t>3. </a:t>
                      </a:r>
                      <a:r>
                        <a:rPr lang="en-US" sz="3600" dirty="0">
                          <a:latin typeface="Bierstadt" panose="020B0004020202020204" pitchFamily="34" charset="0"/>
                        </a:rPr>
                        <a:t>exploring the seabed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827844"/>
                  </a:ext>
                </a:extLst>
              </a:tr>
              <a:tr h="1546377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ierstadt" panose="020B0004020202020204" pitchFamily="34" charset="0"/>
                        </a:rPr>
                        <a:t>4. </a:t>
                      </a:r>
                      <a:r>
                        <a:rPr lang="en-US" sz="3600" dirty="0">
                          <a:latin typeface="Bierstadt" panose="020B0004020202020204" pitchFamily="34" charset="0"/>
                        </a:rPr>
                        <a:t>taking photos from a mountain 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712222"/>
                  </a:ext>
                </a:extLst>
              </a:tr>
              <a:tr h="832665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Bierstadt" panose="020B0004020202020204" pitchFamily="34" charset="0"/>
                        </a:rPr>
                        <a:t>5. </a:t>
                      </a:r>
                      <a:r>
                        <a:rPr lang="en-US" sz="3600" dirty="0">
                          <a:latin typeface="Bierstadt" panose="020B0004020202020204" pitchFamily="34" charset="0"/>
                        </a:rPr>
                        <a:t>seeing a tribal dance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437446"/>
                  </a:ext>
                </a:extLst>
              </a:tr>
            </a:tbl>
          </a:graphicData>
        </a:graphic>
      </p:graphicFrame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E83E817-D5E2-9F74-90B8-E93553765EB8}"/>
              </a:ext>
            </a:extLst>
          </p:cNvPr>
          <p:cNvSpPr/>
          <p:nvPr/>
        </p:nvSpPr>
        <p:spPr>
          <a:xfrm>
            <a:off x="235810" y="1567578"/>
            <a:ext cx="3360830" cy="1447800"/>
          </a:xfrm>
          <a:prstGeom prst="wedgeRoundRectCallout">
            <a:avLst>
              <a:gd name="adj1" fmla="val -48947"/>
              <a:gd name="adj2" fmla="val 7618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ierstadt" panose="020B0004020202020204" pitchFamily="34" charset="0"/>
              </a:rPr>
              <a:t>Do you like climbing a mountain?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DEA8FF-208C-A18A-3F2F-066F81E22118}"/>
              </a:ext>
            </a:extLst>
          </p:cNvPr>
          <p:cNvSpPr/>
          <p:nvPr/>
        </p:nvSpPr>
        <p:spPr>
          <a:xfrm>
            <a:off x="351586" y="3718561"/>
            <a:ext cx="3360830" cy="1447800"/>
          </a:xfrm>
          <a:prstGeom prst="wedgeRoundRectCallout">
            <a:avLst>
              <a:gd name="adj1" fmla="val 46279"/>
              <a:gd name="adj2" fmla="val 846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ierstadt" panose="020B0004020202020204" pitchFamily="34" charset="0"/>
              </a:rPr>
              <a:t>Yes, I do. / No, I don’t.</a:t>
            </a: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5ADAB7AA-B4ED-681D-B574-13EE2E6CABA5}"/>
              </a:ext>
            </a:extLst>
          </p:cNvPr>
          <p:cNvSpPr/>
          <p:nvPr/>
        </p:nvSpPr>
        <p:spPr>
          <a:xfrm rot="455942">
            <a:off x="9460406" y="4266059"/>
            <a:ext cx="2833549" cy="2631659"/>
          </a:xfrm>
          <a:custGeom>
            <a:avLst/>
            <a:gdLst/>
            <a:ahLst/>
            <a:cxnLst/>
            <a:rect l="l" t="t" r="r" b="b"/>
            <a:pathLst>
              <a:path w="2833549" h="2631659">
                <a:moveTo>
                  <a:pt x="0" y="0"/>
                </a:moveTo>
                <a:lnTo>
                  <a:pt x="2833549" y="0"/>
                </a:lnTo>
                <a:lnTo>
                  <a:pt x="2833549" y="2631658"/>
                </a:lnTo>
                <a:lnTo>
                  <a:pt x="0" y="2631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331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13588"/>
            <a:ext cx="121920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Calibri" panose="020F0502020204030204" pitchFamily="34" charset="0"/>
              </a:rPr>
              <a:t>5. report your group’s findings to the class.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DB602-22A8-245E-1373-8AA2AEBFBA3A}"/>
              </a:ext>
            </a:extLst>
          </p:cNvPr>
          <p:cNvSpPr txBox="1"/>
          <p:nvPr/>
        </p:nvSpPr>
        <p:spPr>
          <a:xfrm>
            <a:off x="0" y="933422"/>
            <a:ext cx="10175631" cy="251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ierstadt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</a:p>
          <a:p>
            <a:pPr marL="22860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erstadt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did a survey with 3 peers. Two like climbing a mountain, 3 like taking eco-tours, nobody likes exploring the seabed….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6686EC00-A4E0-66B1-E34B-A9939AD983CD}"/>
              </a:ext>
            </a:extLst>
          </p:cNvPr>
          <p:cNvSpPr/>
          <p:nvPr/>
        </p:nvSpPr>
        <p:spPr>
          <a:xfrm rot="990839" flipH="1">
            <a:off x="112173" y="4358003"/>
            <a:ext cx="2833549" cy="2429768"/>
          </a:xfrm>
          <a:custGeom>
            <a:avLst/>
            <a:gdLst/>
            <a:ahLst/>
            <a:cxnLst/>
            <a:rect l="l" t="t" r="r" b="b"/>
            <a:pathLst>
              <a:path w="2833549" h="2429768">
                <a:moveTo>
                  <a:pt x="2833549" y="0"/>
                </a:moveTo>
                <a:lnTo>
                  <a:pt x="0" y="0"/>
                </a:lnTo>
                <a:lnTo>
                  <a:pt x="0" y="2429768"/>
                </a:lnTo>
                <a:lnTo>
                  <a:pt x="2833549" y="2429768"/>
                </a:lnTo>
                <a:lnTo>
                  <a:pt x="283354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887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73187" y="2131043"/>
            <a:ext cx="11445622" cy="461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Bierstadt" panose="020B0004020202020204" pitchFamily="3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Bierstadt" panose="020B0004020202020204" pitchFamily="34" charset="0"/>
              </a:rPr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Bierstadt" panose="020B0004020202020204" pitchFamily="34" charset="0"/>
              </a:rPr>
              <a:t>use lexical items related to experiences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Bierstadt" panose="020B0004020202020204" pitchFamily="34" charset="0"/>
              </a:rPr>
              <a:t>identify the language features that are covered in the unit</a:t>
            </a: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9C38F725-D2B6-4E9A-E2DA-53617167A9A1}"/>
              </a:ext>
            </a:extLst>
          </p:cNvPr>
          <p:cNvSpPr/>
          <p:nvPr/>
        </p:nvSpPr>
        <p:spPr>
          <a:xfrm rot="874989">
            <a:off x="9561573" y="2209721"/>
            <a:ext cx="2251683" cy="2745707"/>
          </a:xfrm>
          <a:custGeom>
            <a:avLst/>
            <a:gdLst/>
            <a:ahLst/>
            <a:cxnLst/>
            <a:rect l="l" t="t" r="r" b="b"/>
            <a:pathLst>
              <a:path w="3085485" h="3619338">
                <a:moveTo>
                  <a:pt x="0" y="0"/>
                </a:moveTo>
                <a:lnTo>
                  <a:pt x="3085485" y="0"/>
                </a:lnTo>
                <a:lnTo>
                  <a:pt x="3085485" y="3619337"/>
                </a:lnTo>
                <a:lnTo>
                  <a:pt x="0" y="3619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E9711C21-23DC-3A1A-9106-F5A112E2BDB0}"/>
              </a:ext>
            </a:extLst>
          </p:cNvPr>
          <p:cNvGrpSpPr/>
          <p:nvPr/>
        </p:nvGrpSpPr>
        <p:grpSpPr>
          <a:xfrm>
            <a:off x="2123807" y="329671"/>
            <a:ext cx="7944385" cy="1827859"/>
            <a:chOff x="0" y="0"/>
            <a:chExt cx="10592514" cy="2437145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CF096309-44A4-7BFF-C736-4E9C26382A51}"/>
                </a:ext>
              </a:extLst>
            </p:cNvPr>
            <p:cNvGrpSpPr/>
            <p:nvPr/>
          </p:nvGrpSpPr>
          <p:grpSpPr>
            <a:xfrm>
              <a:off x="0" y="0"/>
              <a:ext cx="10592514" cy="2437145"/>
              <a:chOff x="0" y="0"/>
              <a:chExt cx="7165394" cy="1648627"/>
            </a:xfrm>
          </p:grpSpPr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BC8ADFD0-AABA-7FA1-A20E-1217755AB08C}"/>
                  </a:ext>
                </a:extLst>
              </p:cNvPr>
              <p:cNvSpPr/>
              <p:nvPr/>
            </p:nvSpPr>
            <p:spPr>
              <a:xfrm>
                <a:off x="0" y="0"/>
                <a:ext cx="7165394" cy="1648627"/>
              </a:xfrm>
              <a:custGeom>
                <a:avLst/>
                <a:gdLst/>
                <a:ahLst/>
                <a:cxnLst/>
                <a:rect l="l" t="t" r="r" b="b"/>
                <a:pathLst>
                  <a:path w="7165394" h="1648627">
                    <a:moveTo>
                      <a:pt x="7040934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040935" y="0"/>
                    </a:lnTo>
                    <a:cubicBezTo>
                      <a:pt x="7109514" y="0"/>
                      <a:pt x="7165394" y="55880"/>
                      <a:pt x="7165394" y="124460"/>
                    </a:cubicBezTo>
                    <a:lnTo>
                      <a:pt x="7165394" y="1524167"/>
                    </a:lnTo>
                    <a:cubicBezTo>
                      <a:pt x="7165394" y="1592747"/>
                      <a:pt x="7109514" y="1648627"/>
                      <a:pt x="7040935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CEEC2714-25AA-A060-0F06-A887896625E1}"/>
                </a:ext>
              </a:extLst>
            </p:cNvPr>
            <p:cNvSpPr txBox="1"/>
            <p:nvPr/>
          </p:nvSpPr>
          <p:spPr>
            <a:xfrm>
              <a:off x="1327161" y="351799"/>
              <a:ext cx="7938188" cy="1531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7200" dirty="0">
                  <a:solidFill>
                    <a:srgbClr val="244C76"/>
                  </a:solidFill>
                  <a:latin typeface="ROG Fonts" panose="00000500000000000000" pitchFamily="50" charset="0"/>
                  <a:ea typeface="Saira ExtraCondensed Bold"/>
                  <a:cs typeface="Saira ExtraCondensed Bold"/>
                  <a:sym typeface="Saira ExtraCondensed Bold"/>
                </a:rPr>
                <a:t>WRAP-UP</a:t>
              </a:r>
            </a:p>
          </p:txBody>
        </p:sp>
      </p:grpSp>
      <p:sp>
        <p:nvSpPr>
          <p:cNvPr id="2" name="Freeform 12">
            <a:extLst>
              <a:ext uri="{FF2B5EF4-FFF2-40B4-BE49-F238E27FC236}">
                <a16:creationId xmlns:a16="http://schemas.microsoft.com/office/drawing/2014/main" id="{9948CBF1-E692-18A7-79CB-7F3ABA2FAF89}"/>
              </a:ext>
            </a:extLst>
          </p:cNvPr>
          <p:cNvSpPr/>
          <p:nvPr/>
        </p:nvSpPr>
        <p:spPr>
          <a:xfrm rot="21195164">
            <a:off x="14771" y="40259"/>
            <a:ext cx="2641271" cy="2254912"/>
          </a:xfrm>
          <a:custGeom>
            <a:avLst/>
            <a:gdLst/>
            <a:ahLst/>
            <a:cxnLst/>
            <a:rect l="l" t="t" r="r" b="b"/>
            <a:pathLst>
              <a:path w="3619338" h="2972381">
                <a:moveTo>
                  <a:pt x="0" y="0"/>
                </a:moveTo>
                <a:lnTo>
                  <a:pt x="3619337" y="0"/>
                </a:lnTo>
                <a:lnTo>
                  <a:pt x="3619337" y="2972381"/>
                </a:lnTo>
                <a:lnTo>
                  <a:pt x="0" y="2972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620" y="2594295"/>
            <a:ext cx="10180933" cy="368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dirty="0">
                <a:latin typeface="Bierstadt" panose="020B0004020202020204" pitchFamily="34" charset="0"/>
              </a:rPr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dirty="0">
                <a:latin typeface="Bierstadt" panose="020B0004020202020204" pitchFamily="34" charset="0"/>
              </a:rPr>
              <a:t>Make a list of adjectives to describe experiences.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dirty="0">
                <a:latin typeface="Bierstadt" panose="020B0004020202020204" pitchFamily="34" charset="0"/>
              </a:rPr>
              <a:t>Start preparing for the Project of the unit 5.</a:t>
            </a: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0E2105C9-C3B4-A824-1717-4E1F77EBE096}"/>
              </a:ext>
            </a:extLst>
          </p:cNvPr>
          <p:cNvGrpSpPr/>
          <p:nvPr/>
        </p:nvGrpSpPr>
        <p:grpSpPr>
          <a:xfrm>
            <a:off x="2123807" y="329671"/>
            <a:ext cx="7944385" cy="1827859"/>
            <a:chOff x="0" y="0"/>
            <a:chExt cx="10592514" cy="2437145"/>
          </a:xfrm>
        </p:grpSpPr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82CF81D4-B5CC-6995-3329-2031916E0FAF}"/>
                </a:ext>
              </a:extLst>
            </p:cNvPr>
            <p:cNvGrpSpPr/>
            <p:nvPr/>
          </p:nvGrpSpPr>
          <p:grpSpPr>
            <a:xfrm>
              <a:off x="0" y="0"/>
              <a:ext cx="10592514" cy="2437145"/>
              <a:chOff x="0" y="0"/>
              <a:chExt cx="7165394" cy="1648627"/>
            </a:xfrm>
          </p:grpSpPr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FF7DE7D8-1B96-C60E-7DC2-13C0C90E95DC}"/>
                  </a:ext>
                </a:extLst>
              </p:cNvPr>
              <p:cNvSpPr/>
              <p:nvPr/>
            </p:nvSpPr>
            <p:spPr>
              <a:xfrm>
                <a:off x="0" y="0"/>
                <a:ext cx="7165394" cy="1648627"/>
              </a:xfrm>
              <a:custGeom>
                <a:avLst/>
                <a:gdLst/>
                <a:ahLst/>
                <a:cxnLst/>
                <a:rect l="l" t="t" r="r" b="b"/>
                <a:pathLst>
                  <a:path w="7165394" h="1648627">
                    <a:moveTo>
                      <a:pt x="7040934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040935" y="0"/>
                    </a:lnTo>
                    <a:cubicBezTo>
                      <a:pt x="7109514" y="0"/>
                      <a:pt x="7165394" y="55880"/>
                      <a:pt x="7165394" y="124460"/>
                    </a:cubicBezTo>
                    <a:lnTo>
                      <a:pt x="7165394" y="1524167"/>
                    </a:lnTo>
                    <a:cubicBezTo>
                      <a:pt x="7165394" y="1592747"/>
                      <a:pt x="7109514" y="1648627"/>
                      <a:pt x="7040935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846EFCD1-3333-CDBD-4614-1A78D9784EFE}"/>
                </a:ext>
              </a:extLst>
            </p:cNvPr>
            <p:cNvSpPr txBox="1"/>
            <p:nvPr/>
          </p:nvSpPr>
          <p:spPr>
            <a:xfrm>
              <a:off x="874072" y="400669"/>
              <a:ext cx="9166593" cy="1531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7200" dirty="0">
                  <a:solidFill>
                    <a:srgbClr val="244C76"/>
                  </a:solidFill>
                  <a:latin typeface="ROG Fonts" panose="00000500000000000000" pitchFamily="50" charset="0"/>
                  <a:ea typeface="Saira ExtraCondensed Bold"/>
                  <a:cs typeface="Saira ExtraCondensed Bold"/>
                  <a:sym typeface="Saira ExtraCondensed Bold"/>
                </a:rPr>
                <a:t>HOMEWORK</a:t>
              </a:r>
            </a:p>
          </p:txBody>
        </p:sp>
      </p:grpSp>
      <p:sp>
        <p:nvSpPr>
          <p:cNvPr id="10" name="Freeform 22">
            <a:extLst>
              <a:ext uri="{FF2B5EF4-FFF2-40B4-BE49-F238E27FC236}">
                <a16:creationId xmlns:a16="http://schemas.microsoft.com/office/drawing/2014/main" id="{FA9B10A5-8F48-4678-53B2-E51DF9A8F645}"/>
              </a:ext>
            </a:extLst>
          </p:cNvPr>
          <p:cNvSpPr/>
          <p:nvPr/>
        </p:nvSpPr>
        <p:spPr>
          <a:xfrm rot="775731">
            <a:off x="8914477" y="2070017"/>
            <a:ext cx="2994556" cy="3435654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BA8E9D8C-373C-EAE0-B753-69EEEDD1E540}"/>
              </a:ext>
            </a:extLst>
          </p:cNvPr>
          <p:cNvSpPr/>
          <p:nvPr/>
        </p:nvSpPr>
        <p:spPr>
          <a:xfrm>
            <a:off x="212628" y="143137"/>
            <a:ext cx="2566733" cy="2619115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858223">
            <a:off x="9953786" y="515217"/>
            <a:ext cx="2132548" cy="1907886"/>
          </a:xfrm>
          <a:custGeom>
            <a:avLst/>
            <a:gdLst/>
            <a:ahLst/>
            <a:cxnLst/>
            <a:rect l="l" t="t" r="r" b="b"/>
            <a:pathLst>
              <a:path w="2886519" h="2273133">
                <a:moveTo>
                  <a:pt x="0" y="0"/>
                </a:moveTo>
                <a:lnTo>
                  <a:pt x="2886519" y="0"/>
                </a:lnTo>
                <a:lnTo>
                  <a:pt x="2886519" y="2273133"/>
                </a:lnTo>
                <a:lnTo>
                  <a:pt x="0" y="2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53640">
            <a:off x="-95687" y="134706"/>
            <a:ext cx="2012957" cy="1560041"/>
          </a:xfrm>
          <a:custGeom>
            <a:avLst/>
            <a:gdLst/>
            <a:ahLst/>
            <a:cxnLst/>
            <a:rect l="l" t="t" r="r" b="b"/>
            <a:pathLst>
              <a:path w="3019435" h="2340062">
                <a:moveTo>
                  <a:pt x="0" y="0"/>
                </a:moveTo>
                <a:lnTo>
                  <a:pt x="3019435" y="0"/>
                </a:lnTo>
                <a:lnTo>
                  <a:pt x="3019435" y="2340062"/>
                </a:lnTo>
                <a:lnTo>
                  <a:pt x="0" y="2340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8" name="Picture 27" descr="A group of people in a car&#10;&#10;Description automatically generated">
            <a:extLst>
              <a:ext uri="{FF2B5EF4-FFF2-40B4-BE49-F238E27FC236}">
                <a16:creationId xmlns:a16="http://schemas.microsoft.com/office/drawing/2014/main" id="{C26A0002-1163-2BDB-DE8E-4CAD85352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7" y="1194391"/>
            <a:ext cx="7145887" cy="4746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ĐỒNG HỒ ĐẾM NGƯỢC 30s MP4 Phan Linh">
            <a:hlinkClick r:id="" action="ppaction://media"/>
            <a:extLst>
              <a:ext uri="{FF2B5EF4-FFF2-40B4-BE49-F238E27FC236}">
                <a16:creationId xmlns:a16="http://schemas.microsoft.com/office/drawing/2014/main" id="{F721F379-FADF-624E-F417-7C3D4E94E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0582" y="2656966"/>
            <a:ext cx="3232833" cy="1826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81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884683" y="1241540"/>
            <a:ext cx="9841766" cy="2941826"/>
            <a:chOff x="0" y="0"/>
            <a:chExt cx="13679358" cy="455965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679358" cy="2437145"/>
              <a:chOff x="0" y="0"/>
              <a:chExt cx="9253515" cy="16486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253516" cy="1648627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89168" y="127670"/>
              <a:ext cx="12140526" cy="44319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800" dirty="0">
                  <a:latin typeface="Bierstadt" panose="020B0004020202020204" pitchFamily="34" charset="0"/>
                </a:rPr>
                <a:t>1. How many people can you see in the picture?</a:t>
              </a:r>
            </a:p>
            <a:p>
              <a:pPr defTabSz="609630"/>
              <a:endParaRPr lang="en-US" sz="4800" dirty="0">
                <a:solidFill>
                  <a:srgbClr val="244C76"/>
                </a:solidFill>
                <a:latin typeface="Bierstadt" panose="020B0004020202020204" pitchFamily="34" charset="0"/>
                <a:ea typeface="Saira ExtraCondensed Bold"/>
                <a:cs typeface="Saira ExtraCondensed Bold"/>
                <a:sym typeface="Saira ExtraCondensed Bold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455942">
            <a:off x="10233363" y="802997"/>
            <a:ext cx="1889033" cy="1754439"/>
          </a:xfrm>
          <a:custGeom>
            <a:avLst/>
            <a:gdLst/>
            <a:ahLst/>
            <a:cxnLst/>
            <a:rect l="l" t="t" r="r" b="b"/>
            <a:pathLst>
              <a:path w="2833549" h="2631659">
                <a:moveTo>
                  <a:pt x="0" y="0"/>
                </a:moveTo>
                <a:lnTo>
                  <a:pt x="2833549" y="0"/>
                </a:lnTo>
                <a:lnTo>
                  <a:pt x="2833549" y="2631658"/>
                </a:lnTo>
                <a:lnTo>
                  <a:pt x="0" y="263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847577" y="403606"/>
            <a:ext cx="297439" cy="260929"/>
            <a:chOff x="0" y="0"/>
            <a:chExt cx="594879" cy="521857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0732336" y="5908964"/>
            <a:ext cx="800537" cy="263237"/>
            <a:chOff x="0" y="0"/>
            <a:chExt cx="1305437" cy="429260"/>
          </a:xfrm>
        </p:grpSpPr>
        <p:sp>
          <p:nvSpPr>
            <p:cNvPr id="19" name="Freeform 19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4">
            <a:extLst>
              <a:ext uri="{FF2B5EF4-FFF2-40B4-BE49-F238E27FC236}">
                <a16:creationId xmlns:a16="http://schemas.microsoft.com/office/drawing/2014/main" id="{7A0157D5-BD1E-8E24-19FE-32F43E4D3B66}"/>
              </a:ext>
            </a:extLst>
          </p:cNvPr>
          <p:cNvSpPr txBox="1"/>
          <p:nvPr/>
        </p:nvSpPr>
        <p:spPr>
          <a:xfrm>
            <a:off x="847577" y="118794"/>
            <a:ext cx="6545044" cy="757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</a:pPr>
            <a:r>
              <a:rPr lang="en-US" sz="4400" dirty="0">
                <a:solidFill>
                  <a:srgbClr val="C00000"/>
                </a:solidFill>
                <a:latin typeface="ROG Fonts" panose="00000500000000000000" pitchFamily="50" charset="0"/>
                <a:ea typeface="Saira ExtraCondensed Bold"/>
                <a:cs typeface="Saira ExtraCondensed Bold"/>
                <a:sym typeface="Saira ExtraCondensed Bold"/>
              </a:rPr>
              <a:t>Questions:</a:t>
            </a: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65070DFB-6315-834A-B1E2-1AC5FF9BD19F}"/>
              </a:ext>
            </a:extLst>
          </p:cNvPr>
          <p:cNvGrpSpPr/>
          <p:nvPr/>
        </p:nvGrpSpPr>
        <p:grpSpPr>
          <a:xfrm>
            <a:off x="879717" y="3133619"/>
            <a:ext cx="9841766" cy="2298362"/>
            <a:chOff x="0" y="0"/>
            <a:chExt cx="13679358" cy="3562320"/>
          </a:xfrm>
        </p:grpSpPr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6CED3DB7-306B-F7B1-49CC-3BE172A46494}"/>
                </a:ext>
              </a:extLst>
            </p:cNvPr>
            <p:cNvGrpSpPr/>
            <p:nvPr/>
          </p:nvGrpSpPr>
          <p:grpSpPr>
            <a:xfrm>
              <a:off x="0" y="0"/>
              <a:ext cx="13679358" cy="2437145"/>
              <a:chOff x="0" y="0"/>
              <a:chExt cx="9253515" cy="1648627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BC7E3E38-F541-8921-7807-B54C99A9AA67}"/>
                  </a:ext>
                </a:extLst>
              </p:cNvPr>
              <p:cNvSpPr/>
              <p:nvPr/>
            </p:nvSpPr>
            <p:spPr>
              <a:xfrm>
                <a:off x="0" y="0"/>
                <a:ext cx="9253516" cy="1648627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84E3B2E0-320B-0E45-66C3-2CEC6516B97A}"/>
                </a:ext>
              </a:extLst>
            </p:cNvPr>
            <p:cNvSpPr txBox="1"/>
            <p:nvPr/>
          </p:nvSpPr>
          <p:spPr>
            <a:xfrm>
              <a:off x="89168" y="127670"/>
              <a:ext cx="12140526" cy="3434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800" dirty="0">
                  <a:latin typeface="Bierstadt" panose="020B0004020202020204" pitchFamily="34" charset="0"/>
                </a:rPr>
                <a:t>2. What type of vehicle are they are riding?</a:t>
              </a:r>
            </a:p>
            <a:p>
              <a:pPr defTabSz="609630"/>
              <a:endParaRPr lang="en-US" sz="4800" dirty="0">
                <a:solidFill>
                  <a:srgbClr val="244C76"/>
                </a:solidFill>
                <a:latin typeface="Bierstadt" panose="020B0004020202020204" pitchFamily="34" charset="0"/>
                <a:ea typeface="Saira ExtraCondensed Bold"/>
                <a:cs typeface="Saira ExtraCondensed Bold"/>
                <a:sym typeface="Saira ExtraCondensed Bold"/>
              </a:endParaRPr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9D1BA8EB-ABD9-3683-8678-9187BE358655}"/>
              </a:ext>
            </a:extLst>
          </p:cNvPr>
          <p:cNvGrpSpPr/>
          <p:nvPr/>
        </p:nvGrpSpPr>
        <p:grpSpPr>
          <a:xfrm>
            <a:off x="847577" y="4983481"/>
            <a:ext cx="9841766" cy="1572414"/>
            <a:chOff x="0" y="0"/>
            <a:chExt cx="13679358" cy="2437145"/>
          </a:xfrm>
        </p:grpSpPr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21E83A85-8BF6-F00A-E8BF-FC366B7CD800}"/>
                </a:ext>
              </a:extLst>
            </p:cNvPr>
            <p:cNvGrpSpPr/>
            <p:nvPr/>
          </p:nvGrpSpPr>
          <p:grpSpPr>
            <a:xfrm>
              <a:off x="0" y="0"/>
              <a:ext cx="13679358" cy="2437145"/>
              <a:chOff x="0" y="0"/>
              <a:chExt cx="9253515" cy="1648627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D1BAA432-F40A-B97E-C8B3-C0469408BCD4}"/>
                  </a:ext>
                </a:extLst>
              </p:cNvPr>
              <p:cNvSpPr/>
              <p:nvPr/>
            </p:nvSpPr>
            <p:spPr>
              <a:xfrm>
                <a:off x="0" y="0"/>
                <a:ext cx="9253516" cy="1648627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BB38737-A88E-ED3E-CD3E-8863D32431B5}"/>
                </a:ext>
              </a:extLst>
            </p:cNvPr>
            <p:cNvSpPr txBox="1"/>
            <p:nvPr/>
          </p:nvSpPr>
          <p:spPr>
            <a:xfrm>
              <a:off x="89168" y="127670"/>
              <a:ext cx="12140526" cy="22897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800" dirty="0">
                  <a:latin typeface="Bierstadt" panose="020B0004020202020204" pitchFamily="34" charset="0"/>
                </a:rPr>
                <a:t>3. Where are they?</a:t>
              </a:r>
            </a:p>
            <a:p>
              <a:pPr defTabSz="609630"/>
              <a:endParaRPr lang="en-US" sz="4800" dirty="0">
                <a:solidFill>
                  <a:srgbClr val="244C76"/>
                </a:solidFill>
                <a:latin typeface="Bierstadt" panose="020B0004020202020204" pitchFamily="34" charset="0"/>
                <a:ea typeface="Saira ExtraCondensed Bold"/>
                <a:cs typeface="Saira ExtraCondensed Bold"/>
                <a:sym typeface="Saira ExtraCondensed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990839" flipH="1">
            <a:off x="6287259" y="5060036"/>
            <a:ext cx="1889033" cy="1619845"/>
          </a:xfrm>
          <a:custGeom>
            <a:avLst/>
            <a:gdLst/>
            <a:ahLst/>
            <a:cxnLst/>
            <a:rect l="l" t="t" r="r" b="b"/>
            <a:pathLst>
              <a:path w="2833549" h="2429768">
                <a:moveTo>
                  <a:pt x="2833549" y="0"/>
                </a:moveTo>
                <a:lnTo>
                  <a:pt x="0" y="0"/>
                </a:lnTo>
                <a:lnTo>
                  <a:pt x="0" y="2429768"/>
                </a:lnTo>
                <a:lnTo>
                  <a:pt x="2833549" y="2429768"/>
                </a:lnTo>
                <a:lnTo>
                  <a:pt x="283354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86241" y="2226272"/>
            <a:ext cx="11561642" cy="1156164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id="5" name="Freeform 5"/>
          <p:cNvSpPr/>
          <p:nvPr/>
        </p:nvSpPr>
        <p:spPr>
          <a:xfrm rot="-872407">
            <a:off x="313688" y="4689623"/>
            <a:ext cx="2160144" cy="1517501"/>
          </a:xfrm>
          <a:custGeom>
            <a:avLst/>
            <a:gdLst/>
            <a:ahLst/>
            <a:cxnLst/>
            <a:rect l="l" t="t" r="r" b="b"/>
            <a:pathLst>
              <a:path w="3240216" h="2276251">
                <a:moveTo>
                  <a:pt x="0" y="0"/>
                </a:moveTo>
                <a:lnTo>
                  <a:pt x="3240216" y="0"/>
                </a:lnTo>
                <a:lnTo>
                  <a:pt x="3240216" y="2276252"/>
                </a:lnTo>
                <a:lnTo>
                  <a:pt x="0" y="2276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67466">
            <a:off x="4962869" y="5838258"/>
            <a:ext cx="2266262" cy="2312512"/>
          </a:xfrm>
          <a:custGeom>
            <a:avLst/>
            <a:gdLst/>
            <a:ahLst/>
            <a:cxnLst/>
            <a:rect l="l" t="t" r="r" b="b"/>
            <a:pathLst>
              <a:path w="3399393" h="3468768">
                <a:moveTo>
                  <a:pt x="0" y="0"/>
                </a:moveTo>
                <a:lnTo>
                  <a:pt x="3399393" y="0"/>
                </a:lnTo>
                <a:lnTo>
                  <a:pt x="3399393" y="3468768"/>
                </a:lnTo>
                <a:lnTo>
                  <a:pt x="0" y="3468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13542" y="4965517"/>
            <a:ext cx="6252514" cy="518081"/>
            <a:chOff x="1042545" y="576408"/>
            <a:chExt cx="4150934" cy="508990"/>
          </a:xfrm>
        </p:grpSpPr>
        <p:sp>
          <p:nvSpPr>
            <p:cNvPr id="9" name="Freeform 9"/>
            <p:cNvSpPr/>
            <p:nvPr/>
          </p:nvSpPr>
          <p:spPr>
            <a:xfrm>
              <a:off x="1042545" y="576408"/>
              <a:ext cx="4150934" cy="508990"/>
            </a:xfrm>
            <a:custGeom>
              <a:avLst/>
              <a:gdLst/>
              <a:ahLst/>
              <a:cxnLst/>
              <a:rect l="l" t="t" r="r" b="b"/>
              <a:pathLst>
                <a:path w="3472874" h="1090985">
                  <a:moveTo>
                    <a:pt x="3348414" y="1090984"/>
                  </a:moveTo>
                  <a:lnTo>
                    <a:pt x="124460" y="1090984"/>
                  </a:lnTo>
                  <a:cubicBezTo>
                    <a:pt x="55880" y="1090984"/>
                    <a:pt x="0" y="1035104"/>
                    <a:pt x="0" y="966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48414" y="0"/>
                  </a:lnTo>
                  <a:cubicBezTo>
                    <a:pt x="3416994" y="0"/>
                    <a:pt x="3472874" y="55880"/>
                    <a:pt x="3472874" y="124460"/>
                  </a:cubicBezTo>
                  <a:lnTo>
                    <a:pt x="3472874" y="966525"/>
                  </a:lnTo>
                  <a:cubicBezTo>
                    <a:pt x="3472874" y="1035104"/>
                    <a:pt x="3416994" y="1090985"/>
                    <a:pt x="3348414" y="109098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r>
                <a:rPr lang="en-US" sz="2400" dirty="0">
                  <a:latin typeface="ROG Fonts" panose="00000500000000000000" pitchFamily="50" charset="0"/>
                </a:rPr>
                <a:t>LESSON 1: GETTING STARTED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835997">
            <a:off x="9725231" y="-153087"/>
            <a:ext cx="2398041" cy="2122266"/>
          </a:xfrm>
          <a:custGeom>
            <a:avLst/>
            <a:gdLst/>
            <a:ahLst/>
            <a:cxnLst/>
            <a:rect l="l" t="t" r="r" b="b"/>
            <a:pathLst>
              <a:path w="3597061" h="3183399">
                <a:moveTo>
                  <a:pt x="0" y="0"/>
                </a:moveTo>
                <a:lnTo>
                  <a:pt x="3597061" y="0"/>
                </a:lnTo>
                <a:lnTo>
                  <a:pt x="3597061" y="3183399"/>
                </a:lnTo>
                <a:lnTo>
                  <a:pt x="0" y="318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91836">
            <a:off x="111403" y="772196"/>
            <a:ext cx="2410857" cy="1943753"/>
          </a:xfrm>
          <a:custGeom>
            <a:avLst/>
            <a:gdLst/>
            <a:ahLst/>
            <a:cxnLst/>
            <a:rect l="l" t="t" r="r" b="b"/>
            <a:pathLst>
              <a:path w="3616285" h="2915630">
                <a:moveTo>
                  <a:pt x="0" y="0"/>
                </a:moveTo>
                <a:lnTo>
                  <a:pt x="3616285" y="0"/>
                </a:lnTo>
                <a:lnTo>
                  <a:pt x="3616285" y="2915629"/>
                </a:lnTo>
                <a:lnTo>
                  <a:pt x="0" y="2915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687744">
            <a:off x="9864959" y="4492602"/>
            <a:ext cx="2317983" cy="1848591"/>
          </a:xfrm>
          <a:custGeom>
            <a:avLst/>
            <a:gdLst/>
            <a:ahLst/>
            <a:cxnLst/>
            <a:rect l="l" t="t" r="r" b="b"/>
            <a:pathLst>
              <a:path w="3476974" h="2772887">
                <a:moveTo>
                  <a:pt x="0" y="0"/>
                </a:moveTo>
                <a:lnTo>
                  <a:pt x="3476974" y="0"/>
                </a:lnTo>
                <a:lnTo>
                  <a:pt x="3476974" y="2772886"/>
                </a:lnTo>
                <a:lnTo>
                  <a:pt x="0" y="2772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2224075" y="1374402"/>
            <a:ext cx="7937293" cy="2970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5400" dirty="0">
                <a:solidFill>
                  <a:srgbClr val="FFFFFF"/>
                </a:solidFill>
                <a:latin typeface="ROG Fonts" panose="00000500000000000000" pitchFamily="50" charset="0"/>
                <a:ea typeface="Saira ExtraCondensed Bold"/>
                <a:cs typeface="Saira ExtraCondensed Bold"/>
                <a:sym typeface="Saira ExtraCondensed Bold"/>
              </a:rPr>
              <a:t>UNIT 5:</a:t>
            </a:r>
          </a:p>
          <a:p>
            <a:pPr algn="ctr" defTabSz="609630"/>
            <a:r>
              <a:rPr lang="en-US" sz="6950" dirty="0">
                <a:solidFill>
                  <a:srgbClr val="FFFFFF"/>
                </a:solidFill>
                <a:latin typeface="ROG Fonts" panose="00000500000000000000" pitchFamily="50" charset="0"/>
                <a:ea typeface="Saira ExtraCondensed Bold"/>
                <a:cs typeface="Saira ExtraCondensed Bold"/>
                <a:sym typeface="Saira ExtraCondensed Bold"/>
              </a:rPr>
              <a:t> </a:t>
            </a:r>
            <a:r>
              <a:rPr lang="en-US" sz="6950" dirty="0">
                <a:solidFill>
                  <a:srgbClr val="C00000"/>
                </a:solidFill>
                <a:latin typeface="ROG Fonts" panose="00000500000000000000" pitchFamily="50" charset="0"/>
                <a:ea typeface="Saira ExtraCondensed Bold"/>
                <a:cs typeface="Saira ExtraCondensed Bold"/>
                <a:sym typeface="Saira ExtraCondensed Bold"/>
              </a:rPr>
              <a:t>OUR EXPERIENCES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455942">
            <a:off x="8639252" y="-2893766"/>
            <a:ext cx="1889033" cy="1754439"/>
          </a:xfrm>
          <a:custGeom>
            <a:avLst/>
            <a:gdLst/>
            <a:ahLst/>
            <a:cxnLst/>
            <a:rect l="l" t="t" r="r" b="b"/>
            <a:pathLst>
              <a:path w="2833549" h="2631659">
                <a:moveTo>
                  <a:pt x="0" y="0"/>
                </a:moveTo>
                <a:lnTo>
                  <a:pt x="2833549" y="0"/>
                </a:lnTo>
                <a:lnTo>
                  <a:pt x="2833549" y="2631658"/>
                </a:lnTo>
                <a:lnTo>
                  <a:pt x="0" y="263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847577" y="403606"/>
            <a:ext cx="297439" cy="260929"/>
            <a:chOff x="0" y="0"/>
            <a:chExt cx="594879" cy="521857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0919906" y="8465514"/>
            <a:ext cx="800537" cy="263237"/>
            <a:chOff x="0" y="0"/>
            <a:chExt cx="1305437" cy="429260"/>
          </a:xfrm>
        </p:grpSpPr>
        <p:sp>
          <p:nvSpPr>
            <p:cNvPr id="19" name="Freeform 19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4">
            <a:extLst>
              <a:ext uri="{FF2B5EF4-FFF2-40B4-BE49-F238E27FC236}">
                <a16:creationId xmlns:a16="http://schemas.microsoft.com/office/drawing/2014/main" id="{7A0157D5-BD1E-8E24-19FE-32F43E4D3B66}"/>
              </a:ext>
            </a:extLst>
          </p:cNvPr>
          <p:cNvSpPr txBox="1"/>
          <p:nvPr/>
        </p:nvSpPr>
        <p:spPr>
          <a:xfrm>
            <a:off x="847577" y="118794"/>
            <a:ext cx="8741900" cy="757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G Fonts" panose="00000500000000000000" pitchFamily="50" charset="0"/>
                <a:ea typeface="Saira ExtraCondensed Bold"/>
                <a:cs typeface="Saira ExtraCondensed Bold"/>
                <a:sym typeface="Saira ExtraCondensed Bold"/>
              </a:rPr>
              <a:t>Look and answer</a:t>
            </a:r>
          </a:p>
        </p:txBody>
      </p:sp>
      <p:sp>
        <p:nvSpPr>
          <p:cNvPr id="13" name="Freeform 13"/>
          <p:cNvSpPr/>
          <p:nvPr/>
        </p:nvSpPr>
        <p:spPr>
          <a:xfrm rot="990839" flipH="1">
            <a:off x="3703658" y="6974275"/>
            <a:ext cx="1889033" cy="1619845"/>
          </a:xfrm>
          <a:custGeom>
            <a:avLst/>
            <a:gdLst/>
            <a:ahLst/>
            <a:cxnLst/>
            <a:rect l="l" t="t" r="r" b="b"/>
            <a:pathLst>
              <a:path w="2833549" h="2429768">
                <a:moveTo>
                  <a:pt x="2833549" y="0"/>
                </a:moveTo>
                <a:lnTo>
                  <a:pt x="0" y="0"/>
                </a:lnTo>
                <a:lnTo>
                  <a:pt x="0" y="2429768"/>
                </a:lnTo>
                <a:lnTo>
                  <a:pt x="2833549" y="2429768"/>
                </a:lnTo>
                <a:lnTo>
                  <a:pt x="283354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CBE17BF1-DB4C-8029-C514-EF620E542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03" y="1163862"/>
            <a:ext cx="3982025" cy="2690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group of people dancing in a room&#10;&#10;Description automatically generated">
            <a:extLst>
              <a:ext uri="{FF2B5EF4-FFF2-40B4-BE49-F238E27FC236}">
                <a16:creationId xmlns:a16="http://schemas.microsoft.com/office/drawing/2014/main" id="{B2C2FBA8-3A47-F27E-A3CF-AD5A995CA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75" y="1163862"/>
            <a:ext cx="3982025" cy="2690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group of people in a car&#10;&#10;Description automatically generated">
            <a:extLst>
              <a:ext uri="{FF2B5EF4-FFF2-40B4-BE49-F238E27FC236}">
                <a16:creationId xmlns:a16="http://schemas.microsoft.com/office/drawing/2014/main" id="{C0C0422A-389A-E8D0-5B65-B6E75A4BC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28" y="4048819"/>
            <a:ext cx="3982025" cy="2690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29" descr="A group of people in a field&#10;&#10;Description automatically generated">
            <a:extLst>
              <a:ext uri="{FF2B5EF4-FFF2-40B4-BE49-F238E27FC236}">
                <a16:creationId xmlns:a16="http://schemas.microsoft.com/office/drawing/2014/main" id="{FAE67627-FE28-254B-EF45-980327E20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74" y="4048819"/>
            <a:ext cx="3982025" cy="2690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8">
            <a:extLst>
              <a:ext uri="{FF2B5EF4-FFF2-40B4-BE49-F238E27FC236}">
                <a16:creationId xmlns:a16="http://schemas.microsoft.com/office/drawing/2014/main" id="{49656DF4-4514-E18C-206E-64249E8C09D2}"/>
              </a:ext>
            </a:extLst>
          </p:cNvPr>
          <p:cNvGrpSpPr/>
          <p:nvPr/>
        </p:nvGrpSpPr>
        <p:grpSpPr>
          <a:xfrm>
            <a:off x="297644" y="1130638"/>
            <a:ext cx="3531961" cy="2298362"/>
            <a:chOff x="0" y="-1"/>
            <a:chExt cx="13959319" cy="5043173"/>
          </a:xfrm>
        </p:grpSpPr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BADB6F98-927F-4922-9397-74AE19FF2417}"/>
                </a:ext>
              </a:extLst>
            </p:cNvPr>
            <p:cNvGrpSpPr/>
            <p:nvPr/>
          </p:nvGrpSpPr>
          <p:grpSpPr>
            <a:xfrm>
              <a:off x="0" y="-1"/>
              <a:ext cx="13679358" cy="5043173"/>
              <a:chOff x="0" y="-1"/>
              <a:chExt cx="9253515" cy="3411496"/>
            </a:xfrm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54E09739-4351-C6BF-FDAE-F9AEA075CF88}"/>
                  </a:ext>
                </a:extLst>
              </p:cNvPr>
              <p:cNvSpPr/>
              <p:nvPr/>
            </p:nvSpPr>
            <p:spPr>
              <a:xfrm>
                <a:off x="0" y="-1"/>
                <a:ext cx="9253515" cy="3411496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DC61E2D3-F64C-3AA1-6E57-0B03690190F4}"/>
                </a:ext>
              </a:extLst>
            </p:cNvPr>
            <p:cNvSpPr txBox="1"/>
            <p:nvPr/>
          </p:nvSpPr>
          <p:spPr>
            <a:xfrm>
              <a:off x="89168" y="127671"/>
              <a:ext cx="13870151" cy="31484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400" dirty="0">
                  <a:latin typeface="Bierstadt" panose="020B0004020202020204" pitchFamily="34" charset="0"/>
                </a:rPr>
                <a:t>- What can you see in the four pictures?</a:t>
              </a:r>
              <a:endParaRPr lang="en-US" sz="4400" dirty="0">
                <a:solidFill>
                  <a:srgbClr val="244C76"/>
                </a:solidFill>
                <a:latin typeface="Bierstadt" panose="020B0004020202020204" pitchFamily="34" charset="0"/>
                <a:ea typeface="Saira ExtraCondensed Bold"/>
                <a:cs typeface="Saira ExtraCondensed Bold"/>
                <a:sym typeface="Saira ExtraCondensed Bold"/>
              </a:endParaRPr>
            </a:p>
          </p:txBody>
        </p:sp>
      </p:grpSp>
      <p:grpSp>
        <p:nvGrpSpPr>
          <p:cNvPr id="35" name="Group 8">
            <a:extLst>
              <a:ext uri="{FF2B5EF4-FFF2-40B4-BE49-F238E27FC236}">
                <a16:creationId xmlns:a16="http://schemas.microsoft.com/office/drawing/2014/main" id="{FF22FC9F-2E1F-C96C-5406-EB3E44794537}"/>
              </a:ext>
            </a:extLst>
          </p:cNvPr>
          <p:cNvGrpSpPr/>
          <p:nvPr/>
        </p:nvGrpSpPr>
        <p:grpSpPr>
          <a:xfrm>
            <a:off x="297644" y="3611413"/>
            <a:ext cx="3506901" cy="2934667"/>
            <a:chOff x="0" y="-1"/>
            <a:chExt cx="13860274" cy="5043173"/>
          </a:xfrm>
        </p:grpSpPr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6B2F8D02-725C-E165-B27F-37B08CD1C4FF}"/>
                </a:ext>
              </a:extLst>
            </p:cNvPr>
            <p:cNvGrpSpPr/>
            <p:nvPr/>
          </p:nvGrpSpPr>
          <p:grpSpPr>
            <a:xfrm>
              <a:off x="0" y="-1"/>
              <a:ext cx="13679358" cy="5043173"/>
              <a:chOff x="0" y="-1"/>
              <a:chExt cx="9253515" cy="3411496"/>
            </a:xfrm>
          </p:grpSpPr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19A019C4-8239-8778-1492-533E6EF77568}"/>
                  </a:ext>
                </a:extLst>
              </p:cNvPr>
              <p:cNvSpPr/>
              <p:nvPr/>
            </p:nvSpPr>
            <p:spPr>
              <a:xfrm>
                <a:off x="0" y="-1"/>
                <a:ext cx="9253515" cy="3411496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7F1293E0-AD5B-A4C0-771D-3EBA898C2C3E}"/>
                </a:ext>
              </a:extLst>
            </p:cNvPr>
            <p:cNvSpPr txBox="1"/>
            <p:nvPr/>
          </p:nvSpPr>
          <p:spPr>
            <a:xfrm>
              <a:off x="89168" y="127670"/>
              <a:ext cx="13771106" cy="46543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400" dirty="0">
                  <a:latin typeface="Bierstadt" panose="020B0004020202020204" pitchFamily="34" charset="0"/>
                </a:rPr>
                <a:t>- What do you think Mi and Tom are talking about?</a:t>
              </a:r>
              <a:endParaRPr lang="en-US" sz="4400" dirty="0">
                <a:solidFill>
                  <a:srgbClr val="244C76"/>
                </a:solidFill>
                <a:latin typeface="Bierstadt" panose="020B0004020202020204" pitchFamily="34" charset="0"/>
                <a:ea typeface="Saira ExtraCondensed Bold"/>
                <a:cs typeface="Saira ExtraCondensed Bold"/>
                <a:sym typeface="Saira ExtraCondense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0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858223">
            <a:off x="9856824" y="240448"/>
            <a:ext cx="2132548" cy="1907886"/>
          </a:xfrm>
          <a:custGeom>
            <a:avLst/>
            <a:gdLst/>
            <a:ahLst/>
            <a:cxnLst/>
            <a:rect l="l" t="t" r="r" b="b"/>
            <a:pathLst>
              <a:path w="2886519" h="2273133">
                <a:moveTo>
                  <a:pt x="0" y="0"/>
                </a:moveTo>
                <a:lnTo>
                  <a:pt x="2886519" y="0"/>
                </a:lnTo>
                <a:lnTo>
                  <a:pt x="2886519" y="2273133"/>
                </a:lnTo>
                <a:lnTo>
                  <a:pt x="0" y="2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8" name="Picture 27" descr="A group of people in a car&#10;&#10;Description automatically generated">
            <a:extLst>
              <a:ext uri="{FF2B5EF4-FFF2-40B4-BE49-F238E27FC236}">
                <a16:creationId xmlns:a16="http://schemas.microsoft.com/office/drawing/2014/main" id="{C26A0002-1163-2BDB-DE8E-4CAD8535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5" y="1194391"/>
            <a:ext cx="7145887" cy="4746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3BE24D37-6719-CDAC-10B2-559DFC2E8346}"/>
              </a:ext>
            </a:extLst>
          </p:cNvPr>
          <p:cNvGrpSpPr/>
          <p:nvPr/>
        </p:nvGrpSpPr>
        <p:grpSpPr>
          <a:xfrm>
            <a:off x="8316229" y="2678084"/>
            <a:ext cx="3531961" cy="2298362"/>
            <a:chOff x="0" y="-1"/>
            <a:chExt cx="13959319" cy="5043173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603FF6F3-D3B3-7B12-AD9E-4EE2EC09A8F5}"/>
                </a:ext>
              </a:extLst>
            </p:cNvPr>
            <p:cNvGrpSpPr/>
            <p:nvPr/>
          </p:nvGrpSpPr>
          <p:grpSpPr>
            <a:xfrm>
              <a:off x="0" y="-1"/>
              <a:ext cx="13679358" cy="5043173"/>
              <a:chOff x="0" y="-1"/>
              <a:chExt cx="9253515" cy="3411496"/>
            </a:xfrm>
          </p:grpSpPr>
          <p:sp>
            <p:nvSpPr>
              <p:cNvPr id="5" name="Freeform 10">
                <a:extLst>
                  <a:ext uri="{FF2B5EF4-FFF2-40B4-BE49-F238E27FC236}">
                    <a16:creationId xmlns:a16="http://schemas.microsoft.com/office/drawing/2014/main" id="{97FA0488-5672-7FF8-7B35-6ED8D891C439}"/>
                  </a:ext>
                </a:extLst>
              </p:cNvPr>
              <p:cNvSpPr/>
              <p:nvPr/>
            </p:nvSpPr>
            <p:spPr>
              <a:xfrm>
                <a:off x="0" y="-1"/>
                <a:ext cx="9253515" cy="3411496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F00A0C96-F392-465E-1DCE-CF937304AF4E}"/>
                </a:ext>
              </a:extLst>
            </p:cNvPr>
            <p:cNvSpPr txBox="1"/>
            <p:nvPr/>
          </p:nvSpPr>
          <p:spPr>
            <a:xfrm>
              <a:off x="89168" y="127671"/>
              <a:ext cx="13870151" cy="44572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400" dirty="0">
                  <a:latin typeface="Bierstadt" panose="020B0004020202020204" pitchFamily="34" charset="0"/>
                </a:rPr>
                <a:t>The teenagers are riding a jeep.</a:t>
              </a:r>
              <a:endParaRPr lang="en-US" sz="4400" dirty="0">
                <a:solidFill>
                  <a:srgbClr val="244C76"/>
                </a:solidFill>
                <a:latin typeface="Bierstadt" panose="020B0004020202020204" pitchFamily="34" charset="0"/>
                <a:ea typeface="Saira ExtraCondensed Bold"/>
                <a:cs typeface="Saira ExtraCondensed Bold"/>
                <a:sym typeface="Saira ExtraCondensed Bold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-853640">
            <a:off x="-95687" y="134706"/>
            <a:ext cx="2012957" cy="1560041"/>
          </a:xfrm>
          <a:custGeom>
            <a:avLst/>
            <a:gdLst/>
            <a:ahLst/>
            <a:cxnLst/>
            <a:rect l="l" t="t" r="r" b="b"/>
            <a:pathLst>
              <a:path w="3019435" h="2340062">
                <a:moveTo>
                  <a:pt x="0" y="0"/>
                </a:moveTo>
                <a:lnTo>
                  <a:pt x="3019435" y="0"/>
                </a:lnTo>
                <a:lnTo>
                  <a:pt x="3019435" y="2340062"/>
                </a:lnTo>
                <a:lnTo>
                  <a:pt x="0" y="234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2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858223">
            <a:off x="10415141" y="-116691"/>
            <a:ext cx="1789722" cy="1454484"/>
          </a:xfrm>
          <a:custGeom>
            <a:avLst/>
            <a:gdLst/>
            <a:ahLst/>
            <a:cxnLst/>
            <a:rect l="l" t="t" r="r" b="b"/>
            <a:pathLst>
              <a:path w="2886519" h="2273133">
                <a:moveTo>
                  <a:pt x="0" y="0"/>
                </a:moveTo>
                <a:lnTo>
                  <a:pt x="2886519" y="0"/>
                </a:lnTo>
                <a:lnTo>
                  <a:pt x="2886519" y="2273133"/>
                </a:lnTo>
                <a:lnTo>
                  <a:pt x="0" y="2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6A0002-1163-2BDB-DE8E-4CAD8535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685" y="1194391"/>
            <a:ext cx="7145887" cy="4746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3BE24D37-6719-CDAC-10B2-559DFC2E8346}"/>
              </a:ext>
            </a:extLst>
          </p:cNvPr>
          <p:cNvGrpSpPr/>
          <p:nvPr/>
        </p:nvGrpSpPr>
        <p:grpSpPr>
          <a:xfrm>
            <a:off x="8363121" y="1507242"/>
            <a:ext cx="3509400" cy="7182203"/>
            <a:chOff x="0" y="-1"/>
            <a:chExt cx="13870151" cy="8914458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603FF6F3-D3B3-7B12-AD9E-4EE2EC09A8F5}"/>
                </a:ext>
              </a:extLst>
            </p:cNvPr>
            <p:cNvGrpSpPr/>
            <p:nvPr/>
          </p:nvGrpSpPr>
          <p:grpSpPr>
            <a:xfrm>
              <a:off x="0" y="-1"/>
              <a:ext cx="13679358" cy="5043173"/>
              <a:chOff x="0" y="-1"/>
              <a:chExt cx="9253515" cy="3411496"/>
            </a:xfrm>
          </p:grpSpPr>
          <p:sp>
            <p:nvSpPr>
              <p:cNvPr id="5" name="Freeform 10">
                <a:extLst>
                  <a:ext uri="{FF2B5EF4-FFF2-40B4-BE49-F238E27FC236}">
                    <a16:creationId xmlns:a16="http://schemas.microsoft.com/office/drawing/2014/main" id="{97FA0488-5672-7FF8-7B35-6ED8D891C439}"/>
                  </a:ext>
                </a:extLst>
              </p:cNvPr>
              <p:cNvSpPr/>
              <p:nvPr/>
            </p:nvSpPr>
            <p:spPr>
              <a:xfrm>
                <a:off x="0" y="-1"/>
                <a:ext cx="9253515" cy="3411496"/>
              </a:xfrm>
              <a:custGeom>
                <a:avLst/>
                <a:gdLst/>
                <a:ahLst/>
                <a:cxnLst/>
                <a:rect l="l" t="t" r="r" b="b"/>
                <a:pathLst>
                  <a:path w="9253516" h="1648627">
                    <a:moveTo>
                      <a:pt x="9129055" y="1648627"/>
                    </a:moveTo>
                    <a:lnTo>
                      <a:pt x="124460" y="1648627"/>
                    </a:lnTo>
                    <a:cubicBezTo>
                      <a:pt x="55880" y="1648627"/>
                      <a:pt x="0" y="1592747"/>
                      <a:pt x="0" y="15241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29056" y="0"/>
                    </a:lnTo>
                    <a:cubicBezTo>
                      <a:pt x="9197635" y="0"/>
                      <a:pt x="9253516" y="55880"/>
                      <a:pt x="9253516" y="124460"/>
                    </a:cubicBezTo>
                    <a:lnTo>
                      <a:pt x="9253516" y="1524167"/>
                    </a:lnTo>
                    <a:cubicBezTo>
                      <a:pt x="9253516" y="1592747"/>
                      <a:pt x="9197635" y="1648627"/>
                      <a:pt x="9129056" y="16486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F00A0C96-F392-465E-1DCE-CF937304AF4E}"/>
                </a:ext>
              </a:extLst>
            </p:cNvPr>
            <p:cNvSpPr txBox="1"/>
            <p:nvPr/>
          </p:nvSpPr>
          <p:spPr>
            <a:xfrm>
              <a:off x="0" y="-1"/>
              <a:ext cx="13870151" cy="8914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  <a:cs typeface="+mn-cs"/>
                </a:rPr>
                <a:t>Cu Lan village. There are stilt houses, and someone is riding a horse. 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4C76"/>
                </a:solidFill>
                <a:effectLst/>
                <a:uLnTx/>
                <a:uFillTx/>
                <a:latin typeface="Bierstadt" panose="020B0004020202020204" pitchFamily="34" charset="0"/>
                <a:ea typeface="Saira ExtraCondensed Bold"/>
                <a:cs typeface="Saira ExtraCondensed Bold"/>
                <a:sym typeface="Saira ExtraCondensed Bold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-853640">
            <a:off x="-95687" y="134706"/>
            <a:ext cx="2012957" cy="1560041"/>
          </a:xfrm>
          <a:custGeom>
            <a:avLst/>
            <a:gdLst/>
            <a:ahLst/>
            <a:cxnLst/>
            <a:rect l="l" t="t" r="r" b="b"/>
            <a:pathLst>
              <a:path w="3019435" h="2340062">
                <a:moveTo>
                  <a:pt x="0" y="0"/>
                </a:moveTo>
                <a:lnTo>
                  <a:pt x="3019435" y="0"/>
                </a:lnTo>
                <a:lnTo>
                  <a:pt x="3019435" y="2340062"/>
                </a:lnTo>
                <a:lnTo>
                  <a:pt x="0" y="234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8157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3973</TotalTime>
  <Words>1293</Words>
  <Application>Microsoft Office PowerPoint</Application>
  <PresentationFormat>Widescreen</PresentationFormat>
  <Paragraphs>250</Paragraphs>
  <Slides>39</Slides>
  <Notes>21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Bierstadt</vt:lpstr>
      <vt:lpstr>Calibri</vt:lpstr>
      <vt:lpstr>Calibri Light</vt:lpstr>
      <vt:lpstr>Public Sans</vt:lpstr>
      <vt:lpstr>ROG Fonts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229</cp:revision>
  <dcterms:created xsi:type="dcterms:W3CDTF">2020-12-09T02:04:09Z</dcterms:created>
  <dcterms:modified xsi:type="dcterms:W3CDTF">2024-07-11T05:14:00Z</dcterms:modified>
</cp:coreProperties>
</file>