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256" r:id="rId3"/>
    <p:sldId id="261" r:id="rId4"/>
    <p:sldId id="276" r:id="rId5"/>
    <p:sldId id="316" r:id="rId6"/>
    <p:sldId id="367" r:id="rId7"/>
    <p:sldId id="368" r:id="rId8"/>
    <p:sldId id="369" r:id="rId9"/>
    <p:sldId id="370" r:id="rId10"/>
    <p:sldId id="283" r:id="rId11"/>
    <p:sldId id="373" r:id="rId12"/>
    <p:sldId id="363" r:id="rId13"/>
    <p:sldId id="374" r:id="rId14"/>
    <p:sldId id="376" r:id="rId15"/>
    <p:sldId id="377" r:id="rId16"/>
    <p:sldId id="314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7" autoAdjust="0"/>
    <p:restoredTop sz="94684"/>
  </p:normalViewPr>
  <p:slideViewPr>
    <p:cSldViewPr snapToGrid="0" showGuides="1">
      <p:cViewPr varScale="1">
        <p:scale>
          <a:sx n="64" d="100"/>
          <a:sy n="64" d="100"/>
        </p:scale>
        <p:origin x="106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07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34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8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5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0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4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6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2.gif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4222302" y="-1198119"/>
            <a:ext cx="10490146" cy="925423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9627" y="1618127"/>
            <a:ext cx="10144527" cy="4060108"/>
            <a:chOff x="0" y="-221615"/>
            <a:chExt cx="16381678" cy="3410909"/>
          </a:xfrm>
        </p:grpSpPr>
        <p:sp>
          <p:nvSpPr>
            <p:cNvPr id="4" name="TextBox 4"/>
            <p:cNvSpPr txBox="1"/>
            <p:nvPr/>
          </p:nvSpPr>
          <p:spPr>
            <a:xfrm>
              <a:off x="0" y="-221615"/>
              <a:ext cx="16381678" cy="227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8800" dirty="0">
                  <a:solidFill>
                    <a:srgbClr val="2B2B2B"/>
                  </a:solidFill>
                  <a:latin typeface="Ravie" panose="04040805050809020602" pitchFamily="82" charset="0"/>
                  <a:ea typeface="Agrandir"/>
                  <a:cs typeface="Agrandir"/>
                  <a:sym typeface="Agrandir"/>
                </a:rPr>
                <a:t>WELCOME TO OUR CLASS!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64904"/>
              <a:ext cx="16381678" cy="324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04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2B2B2B"/>
                  </a:solidFill>
                  <a:latin typeface="Agrandir"/>
                  <a:ea typeface="Agrandir"/>
                  <a:cs typeface="Agrandir"/>
                  <a:sym typeface="Agrandir"/>
                </a:rPr>
                <a:t>Presented by: ………………………….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1545817" y="-250969"/>
            <a:ext cx="6495342" cy="11399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1931325" y="-668014"/>
            <a:ext cx="3862651" cy="39302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CFECD1-B8DC-F6FF-70E9-4F7E09F3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98" y="850274"/>
            <a:ext cx="5038269" cy="5869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76497-C58A-83C0-CCF3-F3A2B6F81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93744"/>
            <a:ext cx="5038269" cy="586949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7266C26-1FE2-76D2-B88B-644DFA75B2B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rcRect/>
          <a:stretch>
            <a:fillRect/>
          </a:stretch>
        </p:blipFill>
        <p:spPr>
          <a:xfrm>
            <a:off x="-1075688" y="3609351"/>
            <a:ext cx="11149543" cy="10298998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796C7E4-E354-4495-4040-159CCDFA093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</a:blip>
          <a:srcRect/>
          <a:stretch>
            <a:fillRect/>
          </a:stretch>
        </p:blipFill>
        <p:spPr>
          <a:xfrm rot="17617040">
            <a:off x="8564603" y="-1060801"/>
            <a:ext cx="3018504" cy="4179004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5196BB5-F1B6-27E2-4383-0582A522139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rcRect/>
          <a:stretch>
            <a:fillRect/>
          </a:stretch>
        </p:blipFill>
        <p:spPr>
          <a:xfrm rot="19955923">
            <a:off x="9073711" y="1037231"/>
            <a:ext cx="3083663" cy="3444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F66D0D-D02B-F61F-3C84-BEEB0B65DA09}"/>
              </a:ext>
            </a:extLst>
          </p:cNvPr>
          <p:cNvSpPr txBox="1"/>
          <p:nvPr/>
        </p:nvSpPr>
        <p:spPr>
          <a:xfrm>
            <a:off x="180233" y="41038"/>
            <a:ext cx="118315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en-US" sz="4000" b="1" dirty="0">
                <a:solidFill>
                  <a:srgbClr val="FF0000"/>
                </a:solidFill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 or D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297A8F19-53A3-AF38-08FA-98E704DA7B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18667531">
            <a:off x="-2055052" y="-2278279"/>
            <a:ext cx="9667359" cy="107918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80232" y="722986"/>
            <a:ext cx="1201176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0702A"/>
                </a:solidFill>
                <a:effectLst/>
                <a:latin typeface="Bahnschrift SemiBold SemiConden" panose="020B0502040204020203" pitchFamily="34" charset="0"/>
              </a:rPr>
              <a:t>1</a:t>
            </a:r>
            <a:r>
              <a:rPr lang="en-US" sz="3000" dirty="0">
                <a:solidFill>
                  <a:srgbClr val="E0702A"/>
                </a:solidFill>
                <a:effectLst/>
                <a:latin typeface="Bahnschrift SemiBold SemiConden" panose="020B0502040204020203" pitchFamily="34" charset="0"/>
              </a:rPr>
              <a:t>.</a:t>
            </a:r>
            <a:r>
              <a:rPr lang="en-US" sz="3000" dirty="0">
                <a:effectLst/>
                <a:latin typeface="Bahnschrift SemiBold SemiConden" panose="020B0502040204020203" pitchFamily="34" charset="0"/>
              </a:rPr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Duong and Akiko talked about ______. </a:t>
            </a:r>
          </a:p>
          <a:p>
            <a:r>
              <a:rPr lang="en-US" sz="3000" dirty="0">
                <a:effectLst/>
                <a:latin typeface="Bahnschrift SemiBold SemiConden" panose="020B0502040204020203" pitchFamily="34" charset="0"/>
              </a:rPr>
              <a:t>	A. their English summer courses</a:t>
            </a:r>
            <a:r>
              <a:rPr lang="en-US" sz="3000" dirty="0">
                <a:latin typeface="Bahnschrift SemiBold SemiConden" panose="020B0502040204020203" pitchFamily="34" charset="0"/>
              </a:rPr>
              <a:t>	</a:t>
            </a:r>
            <a:r>
              <a:rPr lang="en-US" sz="3000" dirty="0">
                <a:effectLst/>
                <a:latin typeface="Bahnschrift SemiBold SemiConden" panose="020B0502040204020203" pitchFamily="34" charset="0"/>
              </a:rPr>
              <a:t>B. experiences at summer courses</a:t>
            </a:r>
            <a:br>
              <a:rPr lang="en-US" sz="3000" dirty="0">
                <a:effectLst/>
                <a:latin typeface="Bahnschrift SemiBold SemiConden" panose="020B0502040204020203" pitchFamily="34" charset="0"/>
              </a:rPr>
            </a:br>
            <a:r>
              <a:rPr lang="en-US" sz="3000" dirty="0">
                <a:effectLst/>
                <a:latin typeface="Bahnschrift SemiBold SemiConden" panose="020B0502040204020203" pitchFamily="34" charset="0"/>
              </a:rPr>
              <a:t>	C. activities in summer 		 	D. their army training </a:t>
            </a:r>
          </a:p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2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. What didn’t Duong do during his course? </a:t>
            </a:r>
          </a:p>
          <a:p>
            <a:r>
              <a:rPr lang="en-US" sz="3000" dirty="0">
                <a:effectLst/>
                <a:latin typeface="Bahnschrift SemiBold SemiConden" panose="020B0502040204020203" pitchFamily="34" charset="0"/>
              </a:rPr>
              <a:t>	A. Get up early.				B. Work as a leader.</a:t>
            </a:r>
          </a:p>
          <a:p>
            <a:r>
              <a:rPr lang="en-US" sz="3000" dirty="0">
                <a:effectLst/>
                <a:latin typeface="Bahnschrift SemiBold SemiConden" panose="020B0502040204020203" pitchFamily="34" charset="0"/>
              </a:rPr>
              <a:t>	C. Receive letters from home. 		D. Work in teams. </a:t>
            </a:r>
          </a:p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3.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 The word “theme” means ______. </a:t>
            </a:r>
          </a:p>
          <a:p>
            <a:r>
              <a:rPr lang="en-US" sz="3000" dirty="0">
                <a:effectLst/>
                <a:latin typeface="Bahnschrift SemiBold SemiConden" panose="020B0502040204020203" pitchFamily="34" charset="0"/>
              </a:rPr>
              <a:t>	A. </a:t>
            </a:r>
            <a:r>
              <a:rPr lang="en-US" sz="3000">
                <a:effectLst/>
                <a:latin typeface="Bahnschrift SemiBold SemiConden" panose="020B0502040204020203" pitchFamily="34" charset="0"/>
              </a:rPr>
              <a:t>performance</a:t>
            </a:r>
            <a:r>
              <a:rPr lang="en-US" sz="3000" dirty="0">
                <a:effectLst/>
                <a:latin typeface="Bahnschrift SemiBold SemiConden" panose="020B0502040204020203" pitchFamily="34" charset="0"/>
              </a:rPr>
              <a:t>		B. environment	C. activity 	      	D. topic </a:t>
            </a:r>
          </a:p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4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. The experience at Rockefeller Centre was ______ for Akiko. </a:t>
            </a:r>
          </a:p>
          <a:p>
            <a:r>
              <a:rPr lang="en-US" sz="3000" dirty="0">
                <a:effectLst/>
                <a:latin typeface="Bahnschrift SemiBold SemiConden" panose="020B0502040204020203" pitchFamily="34" charset="0"/>
              </a:rPr>
              <a:t>	A. unforgettable 		B. enjoyable		C. special 	    	D. touching </a:t>
            </a:r>
          </a:p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5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. The word “that” refers to ______. </a:t>
            </a:r>
          </a:p>
          <a:p>
            <a:r>
              <a:rPr lang="en-US" sz="3000" dirty="0">
                <a:effectLst/>
                <a:latin typeface="Bahnschrift SemiBold SemiConden" panose="020B0502040204020203" pitchFamily="34" charset="0"/>
              </a:rPr>
              <a:t>	A. travelling to America			B. touring the Thornwood campus </a:t>
            </a:r>
          </a:p>
          <a:p>
            <a:r>
              <a:rPr lang="en-US" sz="3000" dirty="0">
                <a:effectLst/>
                <a:latin typeface="Bahnschrift SemiBold SemiConden" panose="020B0502040204020203" pitchFamily="34" charset="0"/>
              </a:rPr>
              <a:t>	C. visiting Rockefeller Centre		D. viewing the city below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10102677" y="382950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7346919" y="486234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0660E-40B3-0C1B-B61A-C35B2A79B074}"/>
              </a:ext>
            </a:extLst>
          </p:cNvPr>
          <p:cNvSpPr txBox="1"/>
          <p:nvPr/>
        </p:nvSpPr>
        <p:spPr>
          <a:xfrm>
            <a:off x="180233" y="41038"/>
            <a:ext cx="118315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en-US" sz="4000" b="1" dirty="0">
                <a:solidFill>
                  <a:srgbClr val="FF0000"/>
                </a:solidFill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and choose the correct answer A, B, C or D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6FA70D-6933-8EC5-C89A-5ADD18BCAA93}"/>
              </a:ext>
            </a:extLst>
          </p:cNvPr>
          <p:cNvSpPr/>
          <p:nvPr/>
        </p:nvSpPr>
        <p:spPr>
          <a:xfrm>
            <a:off x="6463983" y="1128249"/>
            <a:ext cx="577881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FEE746-A5EA-D1F1-1CA8-06052CF4F3B4}"/>
              </a:ext>
            </a:extLst>
          </p:cNvPr>
          <p:cNvSpPr/>
          <p:nvPr/>
        </p:nvSpPr>
        <p:spPr>
          <a:xfrm>
            <a:off x="6463983" y="2512405"/>
            <a:ext cx="577881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9A5B9D-F4BF-4783-C751-F77F02B39A40}"/>
              </a:ext>
            </a:extLst>
          </p:cNvPr>
          <p:cNvSpPr/>
          <p:nvPr/>
        </p:nvSpPr>
        <p:spPr>
          <a:xfrm>
            <a:off x="1014926" y="5703716"/>
            <a:ext cx="577881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941" y="2572504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7F567A-2DA1-86B1-03DD-73BC110E9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94421"/>
              </p:ext>
            </p:extLst>
          </p:nvPr>
        </p:nvGraphicFramePr>
        <p:xfrm>
          <a:off x="487067" y="1975875"/>
          <a:ext cx="11149543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89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val="121093473"/>
                    </a:ext>
                  </a:extLst>
                </a:gridCol>
                <a:gridCol w="1629763">
                  <a:extLst>
                    <a:ext uri="{9D8B030D-6E8A-4147-A177-3AD203B41FA5}">
                      <a16:colId xmlns:a16="http://schemas.microsoft.com/office/drawing/2014/main" val="90285203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Bahnschrift SemiBold SemiConden" panose="020B0502040204020203" pitchFamily="34" charset="0"/>
                        </a:rPr>
                        <a:t>Experiences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Bahnschrift SemiBold SemiConden" panose="020B0502040204020203" pitchFamily="34" charset="0"/>
                        </a:rPr>
                        <a:t>Duong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5A0B8"/>
                          </a:solidFill>
                          <a:latin typeface="Bahnschrift SemiBold SemiConden" panose="020B0502040204020203" pitchFamily="34" charset="0"/>
                        </a:rPr>
                        <a:t>Akiko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English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attending an army-like course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26648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joining a performance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touring a campus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en-VN" sz="32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b="1" dirty="0">
                          <a:solidFill>
                            <a:srgbClr val="F26648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receiving letters from home </a:t>
                      </a: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202095035"/>
                  </a:ext>
                </a:extLst>
              </a:tr>
            </a:tbl>
          </a:graphicData>
        </a:graphic>
      </p:graphicFrame>
      <p:pic>
        <p:nvPicPr>
          <p:cNvPr id="5" name="Picture 2" descr="Check Clipart">
            <a:extLst>
              <a:ext uri="{FF2B5EF4-FFF2-40B4-BE49-F238E27FC236}">
                <a16:creationId xmlns:a16="http://schemas.microsoft.com/office/drawing/2014/main" id="{9C44DE23-FD60-8AB4-A98F-9D4C275E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3429000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eck Clipart">
            <a:extLst>
              <a:ext uri="{FF2B5EF4-FFF2-40B4-BE49-F238E27FC236}">
                <a16:creationId xmlns:a16="http://schemas.microsoft.com/office/drawing/2014/main" id="{02173AE3-F5AA-2065-1E12-F5877350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4215736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 Clipart">
            <a:extLst>
              <a:ext uri="{FF2B5EF4-FFF2-40B4-BE49-F238E27FC236}">
                <a16:creationId xmlns:a16="http://schemas.microsoft.com/office/drawing/2014/main" id="{44057B59-5105-F845-990F-F15D610B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820" y="5058910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Clipart">
            <a:extLst>
              <a:ext uri="{FF2B5EF4-FFF2-40B4-BE49-F238E27FC236}">
                <a16:creationId xmlns:a16="http://schemas.microsoft.com/office/drawing/2014/main" id="{2647CFAF-F014-7DE4-E494-AADD3204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5917302"/>
            <a:ext cx="962663" cy="8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809BDA-7EBE-C22C-B0F7-54BDFF7351A0}"/>
              </a:ext>
            </a:extLst>
          </p:cNvPr>
          <p:cNvSpPr txBox="1"/>
          <p:nvPr/>
        </p:nvSpPr>
        <p:spPr>
          <a:xfrm>
            <a:off x="180233" y="41038"/>
            <a:ext cx="118315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US" sz="4000" b="1" dirty="0">
                <a:solidFill>
                  <a:srgbClr val="FF0000"/>
                </a:solidFill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Read the texts again and tick Duong or Akiko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BF406B-88A2-C3B6-3BC6-826DF240B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9063"/>
              </p:ext>
            </p:extLst>
          </p:nvPr>
        </p:nvGraphicFramePr>
        <p:xfrm>
          <a:off x="362688" y="1349185"/>
          <a:ext cx="11524512" cy="5242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80245">
                  <a:extLst>
                    <a:ext uri="{9D8B030D-6E8A-4147-A177-3AD203B41FA5}">
                      <a16:colId xmlns:a16="http://schemas.microsoft.com/office/drawing/2014/main" val="2027015556"/>
                    </a:ext>
                  </a:extLst>
                </a:gridCol>
                <a:gridCol w="7044267">
                  <a:extLst>
                    <a:ext uri="{9D8B030D-6E8A-4147-A177-3AD203B41FA5}">
                      <a16:colId xmlns:a16="http://schemas.microsoft.com/office/drawing/2014/main" val="1359423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08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1.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What course did you attend?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a.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It was in June.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2.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When was that?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b.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I felt that I grew up a lot after that course.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690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3.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What did you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c.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I attended a course on soft skills with a group of young trainers.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7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4.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What do you remember most about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d.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We worked in groups on different projects. We also learned to solve problems. We has various experiences.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0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5.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How did you feel?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B0F0"/>
                          </a:solidFill>
                          <a:latin typeface="Bahnschrift SemiBold SemiConden" panose="020B0502040204020203" pitchFamily="34" charset="0"/>
                        </a:rPr>
                        <a:t>e. </a:t>
                      </a:r>
                      <a:r>
                        <a:rPr lang="en-US" sz="2800" dirty="0">
                          <a:latin typeface="Bahnschrift SemiBold SemiConden" panose="020B0502040204020203" pitchFamily="34" charset="0"/>
                        </a:rPr>
                        <a:t>I remember being so embarrassed at first. But the trainers and my peers were great and they helped me a lot.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96657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C1B21C-C9AA-0ACC-DB1E-12E4EAEA3245}"/>
              </a:ext>
            </a:extLst>
          </p:cNvPr>
          <p:cNvCxnSpPr>
            <a:cxnSpLocks/>
          </p:cNvCxnSpPr>
          <p:nvPr/>
        </p:nvCxnSpPr>
        <p:spPr>
          <a:xfrm flipV="1">
            <a:off x="4463646" y="2221322"/>
            <a:ext cx="403738" cy="58946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868D9C-CFFD-17B2-2612-493207DFB27C}"/>
              </a:ext>
            </a:extLst>
          </p:cNvPr>
          <p:cNvCxnSpPr>
            <a:cxnSpLocks/>
          </p:cNvCxnSpPr>
          <p:nvPr/>
        </p:nvCxnSpPr>
        <p:spPr>
          <a:xfrm>
            <a:off x="4373370" y="3133250"/>
            <a:ext cx="494014" cy="112283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2DF351-C2C7-1A2E-8ED4-EE01E9832C3B}"/>
              </a:ext>
            </a:extLst>
          </p:cNvPr>
          <p:cNvCxnSpPr>
            <a:cxnSpLocks/>
          </p:cNvCxnSpPr>
          <p:nvPr/>
        </p:nvCxnSpPr>
        <p:spPr>
          <a:xfrm>
            <a:off x="4217273" y="4156991"/>
            <a:ext cx="552175" cy="140723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874253-ABDB-53C0-F2E2-68BCA96D3427}"/>
              </a:ext>
            </a:extLst>
          </p:cNvPr>
          <p:cNvCxnSpPr>
            <a:cxnSpLocks/>
          </p:cNvCxnSpPr>
          <p:nvPr/>
        </p:nvCxnSpPr>
        <p:spPr>
          <a:xfrm flipV="1">
            <a:off x="4373370" y="2672623"/>
            <a:ext cx="494014" cy="2836192"/>
          </a:xfrm>
          <a:prstGeom prst="straightConnector1">
            <a:avLst/>
          </a:prstGeom>
          <a:ln w="38100">
            <a:solidFill>
              <a:srgbClr val="FF7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67048F-B593-6D2A-53F1-444C88A210D5}"/>
              </a:ext>
            </a:extLst>
          </p:cNvPr>
          <p:cNvCxnSpPr>
            <a:cxnSpLocks/>
          </p:cNvCxnSpPr>
          <p:nvPr/>
        </p:nvCxnSpPr>
        <p:spPr>
          <a:xfrm>
            <a:off x="4671513" y="2235588"/>
            <a:ext cx="195871" cy="874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3BE0FF-87BE-818F-5384-A12AF00AF2A9}"/>
              </a:ext>
            </a:extLst>
          </p:cNvPr>
          <p:cNvSpPr txBox="1"/>
          <p:nvPr/>
        </p:nvSpPr>
        <p:spPr>
          <a:xfrm>
            <a:off x="180233" y="41038"/>
            <a:ext cx="11831534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4. Match the questions in A with the answers in B. Share your answers with a classmate.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7563A5-D5BA-24A5-C34F-31E83741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52" y="2269865"/>
            <a:ext cx="11820277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Example: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4B0A4-7183-74E0-4880-4726F9B9A2FE}"/>
              </a:ext>
            </a:extLst>
          </p:cNvPr>
          <p:cNvSpPr txBox="1"/>
          <p:nvPr/>
        </p:nvSpPr>
        <p:spPr>
          <a:xfrm>
            <a:off x="2387440" y="2135395"/>
            <a:ext cx="8926948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Minh attended a memorable summer course last year. It was a presentation skill course. He learnt how to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organise</a:t>
            </a:r>
            <a:r>
              <a:rPr lang="en-US" sz="32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talk, and how to use visual aids. He also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practised</a:t>
            </a:r>
            <a:r>
              <a:rPr lang="en-US" sz="320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using gestures, and having eye contacts with the audience. He felt that the course was so impressive and memorable. </a:t>
            </a:r>
            <a:endParaRPr lang="en-US" sz="3200" dirty="0">
              <a:latin typeface="Bahnschrift SemiBold SemiConden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4C5B1-5429-05C8-0EEA-CD3FEFDB4A3C}"/>
              </a:ext>
            </a:extLst>
          </p:cNvPr>
          <p:cNvSpPr txBox="1"/>
          <p:nvPr/>
        </p:nvSpPr>
        <p:spPr>
          <a:xfrm>
            <a:off x="180233" y="0"/>
            <a:ext cx="11831534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5. </a:t>
            </a:r>
            <a:r>
              <a:rPr lang="en-US" sz="4000" b="1" dirty="0">
                <a:solidFill>
                  <a:srgbClr val="FF0000"/>
                </a:solidFill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Ask and answer about a course you have experienced. Use the questions in 4 as cues. Then report your partner’s answers to the class. 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19EA6B-AF07-8EEC-8742-33F6DD799E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3203220">
            <a:off x="5004776" y="-2801933"/>
            <a:ext cx="11814494" cy="124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37950" y="1093755"/>
            <a:ext cx="5331085" cy="1095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Ravie" panose="04040805050809020602" pitchFamily="82" charset="0"/>
                <a:ea typeface="+mj-ea"/>
                <a:cs typeface="+mj-cs"/>
              </a:rPr>
              <a:t>Wrap-up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2" descr="A pink object with a black background&#10;&#10;Description automatically generated">
            <a:extLst>
              <a:ext uri="{FF2B5EF4-FFF2-40B4-BE49-F238E27FC236}">
                <a16:creationId xmlns:a16="http://schemas.microsoft.com/office/drawing/2014/main" id="{99377EB4-C03F-5941-4414-46F8A27B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70" y="1599719"/>
            <a:ext cx="3952579" cy="3651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463035" y="2506663"/>
            <a:ext cx="5331084" cy="35115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3200" spc="-150" dirty="0">
                <a:solidFill>
                  <a:schemeClr val="tx1">
                    <a:alpha val="80000"/>
                  </a:schemeClr>
                </a:solidFill>
                <a:latin typeface="Bahnschrift SemiBold SemiConden" panose="020B0502040204020203" pitchFamily="34" charset="0"/>
              </a:rPr>
              <a:t>What have we learnt in this lesson?</a:t>
            </a:r>
          </a:p>
          <a:p>
            <a:pPr marL="457200"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0" dirty="0">
                <a:solidFill>
                  <a:schemeClr val="tx1">
                    <a:alpha val="80000"/>
                  </a:schemeClr>
                </a:solidFill>
                <a:latin typeface="Bahnschrift SemiBold SemiConden" panose="020B0502040204020203" pitchFamily="34" charset="0"/>
              </a:rPr>
              <a:t>Read about Duong and Akiko’s experiences in their last summer.</a:t>
            </a:r>
          </a:p>
          <a:p>
            <a:pPr marL="457200"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150" dirty="0">
                <a:solidFill>
                  <a:schemeClr val="tx1">
                    <a:alpha val="80000"/>
                  </a:schemeClr>
                </a:solidFill>
                <a:latin typeface="Bahnschrift SemiBold SemiConden" panose="020B0502040204020203" pitchFamily="34" charset="0"/>
              </a:rPr>
              <a:t>Talk about a course you have experienced.</a:t>
            </a:r>
          </a:p>
        </p:txBody>
      </p:sp>
      <p:sp>
        <p:nvSpPr>
          <p:cNvPr id="2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578AAE0A-F686-0267-52F7-737A221DB9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17617040">
            <a:off x="13911135" y="-3813496"/>
            <a:ext cx="2846025" cy="3940213"/>
          </a:xfrm>
          <a:prstGeom prst="rect">
            <a:avLst/>
          </a:prstGeom>
        </p:spPr>
      </p:pic>
      <p:pic>
        <p:nvPicPr>
          <p:cNvPr id="4" name="Picture 7" descr="A black and orange line&#10;&#10;Description automatically generated with medium confidence">
            <a:extLst>
              <a:ext uri="{FF2B5EF4-FFF2-40B4-BE49-F238E27FC236}">
                <a16:creationId xmlns:a16="http://schemas.microsoft.com/office/drawing/2014/main" id="{FF53E0FE-F3C3-FB37-2B70-21B878BBE54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</a:blip>
          <a:srcRect/>
          <a:stretch>
            <a:fillRect/>
          </a:stretch>
        </p:blipFill>
        <p:spPr>
          <a:xfrm rot="19955923">
            <a:off x="15647764" y="-314163"/>
            <a:ext cx="2907461" cy="32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6509" y="1027906"/>
            <a:ext cx="59698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Ravie" panose="04040805050809020602" pitchFamily="82" charset="0"/>
                <a:ea typeface="+mj-ea"/>
                <a:cs typeface="+mj-cs"/>
              </a:rPr>
              <a:t>Homework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4825" y="2794962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ahnschrift SemiBold SemiConden" panose="020B0502040204020203" pitchFamily="34" charset="0"/>
              </a:rPr>
              <a:t>Do exercises in the workbook</a:t>
            </a: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ahnschrift SemiBold SemiConden" panose="020B0502040204020203" pitchFamily="34" charset="0"/>
              </a:rPr>
              <a:t>Write down your friend’s experiences in your notebooks.</a:t>
            </a:r>
          </a:p>
          <a:p>
            <a:pPr marL="5715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latin typeface="Bahnschrift SemiBold SemiConden" panose="020B0502040204020203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yellow line on a black background&#10;&#10;Description automatically generated">
            <a:extLst>
              <a:ext uri="{FF2B5EF4-FFF2-40B4-BE49-F238E27FC236}">
                <a16:creationId xmlns:a16="http://schemas.microsoft.com/office/drawing/2014/main" id="{63FD088B-2DCF-6637-9563-86D2E41AB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184" y="1183376"/>
            <a:ext cx="3781051" cy="384726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5" descr="A purple blob on a black background&#10;&#10;Description automatically generated">
            <a:extLst>
              <a:ext uri="{FF2B5EF4-FFF2-40B4-BE49-F238E27FC236}">
                <a16:creationId xmlns:a16="http://schemas.microsoft.com/office/drawing/2014/main" id="{C14920D1-5AFB-A290-80B1-718F135EA0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>
            <a:fillRect/>
          </a:stretch>
        </p:blipFill>
        <p:spPr>
          <a:xfrm rot="9720163">
            <a:off x="12600387" y="-3298660"/>
            <a:ext cx="8670039" cy="86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-1674301" y="685801"/>
            <a:ext cx="13180501" cy="121750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-3982960">
            <a:off x="9163701" y="-2470118"/>
            <a:ext cx="3568343" cy="49402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1644077">
            <a:off x="10774868" y="-709224"/>
            <a:ext cx="3645371" cy="4072024"/>
          </a:xfrm>
          <a:prstGeom prst="rect">
            <a:avLst/>
          </a:prstGeom>
        </p:spPr>
      </p:pic>
      <p:grpSp>
        <p:nvGrpSpPr>
          <p:cNvPr id="8" name="Group 3">
            <a:extLst>
              <a:ext uri="{FF2B5EF4-FFF2-40B4-BE49-F238E27FC236}">
                <a16:creationId xmlns:a16="http://schemas.microsoft.com/office/drawing/2014/main" id="{C40ED849-EC65-11E6-A022-DC002CF7387B}"/>
              </a:ext>
            </a:extLst>
          </p:cNvPr>
          <p:cNvGrpSpPr/>
          <p:nvPr/>
        </p:nvGrpSpPr>
        <p:grpSpPr>
          <a:xfrm>
            <a:off x="1008099" y="1864990"/>
            <a:ext cx="11067002" cy="4069463"/>
            <a:chOff x="-155334" y="-13818"/>
            <a:chExt cx="16932108" cy="3176195"/>
          </a:xfrm>
        </p:grpSpPr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68350590-9481-8A6C-6BB2-8316CF100650}"/>
                </a:ext>
              </a:extLst>
            </p:cNvPr>
            <p:cNvSpPr txBox="1"/>
            <p:nvPr/>
          </p:nvSpPr>
          <p:spPr>
            <a:xfrm>
              <a:off x="-155334" y="-13818"/>
              <a:ext cx="16381678" cy="2275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8800" dirty="0">
                  <a:solidFill>
                    <a:srgbClr val="C00000"/>
                  </a:solidFill>
                  <a:latin typeface="Ravie" panose="04040805050809020602" pitchFamily="82" charset="0"/>
                  <a:ea typeface="Agrandir"/>
                  <a:cs typeface="Agrandir"/>
                  <a:sym typeface="Agrandir"/>
                </a:rPr>
                <a:t>OUR EXPERIENCES</a:t>
              </a: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30A1D09-1D57-56B3-D200-D84422362744}"/>
                </a:ext>
              </a:extLst>
            </p:cNvPr>
            <p:cNvSpPr txBox="1"/>
            <p:nvPr/>
          </p:nvSpPr>
          <p:spPr>
            <a:xfrm>
              <a:off x="395096" y="2776362"/>
              <a:ext cx="16381678" cy="386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804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2B2B2B"/>
                  </a:solidFill>
                  <a:latin typeface="Bahnschrift SemiBold SemiConden" panose="020B0502040204020203" pitchFamily="34" charset="0"/>
                  <a:ea typeface="Agrandir"/>
                  <a:cs typeface="Agrandir"/>
                  <a:sym typeface="Agrandir"/>
                </a:rPr>
                <a:t>Lesson 5: Skills 1</a:t>
              </a: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4FC68E62-0D44-2AA1-A810-0E56A9E38302}"/>
              </a:ext>
            </a:extLst>
          </p:cNvPr>
          <p:cNvSpPr txBox="1"/>
          <p:nvPr/>
        </p:nvSpPr>
        <p:spPr>
          <a:xfrm>
            <a:off x="1109627" y="1283960"/>
            <a:ext cx="10707235" cy="4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804"/>
              </a:lnSpc>
              <a:spcBef>
                <a:spcPct val="0"/>
              </a:spcBef>
            </a:pPr>
            <a:r>
              <a:rPr lang="en-US" sz="7200" dirty="0">
                <a:solidFill>
                  <a:srgbClr val="2B2B2B"/>
                </a:solidFill>
                <a:latin typeface="Bahnschrift SemiBold SemiConden" panose="020B0502040204020203" pitchFamily="34" charset="0"/>
                <a:ea typeface="Agrandir"/>
                <a:cs typeface="Agrandir"/>
                <a:sym typeface="Agrandir"/>
              </a:rPr>
              <a:t>Unit 5: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E4DA22-DA32-550F-FDD0-0A1C6D7A16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3203220">
            <a:off x="4761942" y="-2760324"/>
            <a:ext cx="11814494" cy="1246186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4DACC56-7954-74CA-3482-E12C53ECA0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15858595">
            <a:off x="2930955" y="3740445"/>
            <a:ext cx="4865516" cy="61687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250000" y="1232424"/>
            <a:ext cx="11460603" cy="5286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1. </a:t>
            </a:r>
            <a:r>
              <a:rPr lang="en-US" sz="4400" dirty="0">
                <a:latin typeface="Bahnschrift SemiBold SemiConden" panose="020B0502040204020203" pitchFamily="34" charset="0"/>
              </a:rPr>
              <a:t>Joining a performance 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2. </a:t>
            </a:r>
            <a:r>
              <a:rPr lang="en-US" sz="4400" dirty="0">
                <a:latin typeface="Bahnschrift SemiBold SemiConden" panose="020B0502040204020203" pitchFamily="34" charset="0"/>
              </a:rPr>
              <a:t>Attending an army course </a:t>
            </a:r>
          </a:p>
          <a:p>
            <a:pPr>
              <a:lnSpc>
                <a:spcPct val="200000"/>
              </a:lnSpc>
            </a:pPr>
            <a:r>
              <a:rPr lang="en-US" sz="44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3. </a:t>
            </a:r>
            <a:r>
              <a:rPr lang="en-US" sz="4400" dirty="0">
                <a:latin typeface="Bahnschrift SemiBold SemiConden" panose="020B0502040204020203" pitchFamily="34" charset="0"/>
              </a:rPr>
              <a:t>Travelling to a new place without parents </a:t>
            </a:r>
          </a:p>
          <a:p>
            <a:pPr>
              <a:lnSpc>
                <a:spcPct val="200000"/>
              </a:lnSpc>
            </a:pPr>
            <a:endParaRPr lang="en-US" sz="4400" b="1" dirty="0">
              <a:solidFill>
                <a:schemeClr val="accent2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00" y="203836"/>
            <a:ext cx="111495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Tick (</a:t>
            </a:r>
            <a:r>
              <a:rPr lang="vi-VN" sz="4800" b="1" dirty="0">
                <a:solidFill>
                  <a:srgbClr val="FF0000"/>
                </a:solidFill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√</a:t>
            </a:r>
            <a:r>
              <a:rPr lang="en-US" sz="48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 the experiences you have had.</a:t>
            </a:r>
            <a:endParaRPr lang="en-US" sz="4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2D445F-5EEF-599F-E54B-C7498FF2097E}"/>
              </a:ext>
            </a:extLst>
          </p:cNvPr>
          <p:cNvSpPr/>
          <p:nvPr/>
        </p:nvSpPr>
        <p:spPr>
          <a:xfrm>
            <a:off x="10325610" y="1699175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C27652-8EB7-4C0B-681C-F6DBC81C5D43}"/>
              </a:ext>
            </a:extLst>
          </p:cNvPr>
          <p:cNvSpPr/>
          <p:nvPr/>
        </p:nvSpPr>
        <p:spPr>
          <a:xfrm>
            <a:off x="10330525" y="2883966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CBFA2-37B3-730C-E658-37782AC813AB}"/>
              </a:ext>
            </a:extLst>
          </p:cNvPr>
          <p:cNvSpPr/>
          <p:nvPr/>
        </p:nvSpPr>
        <p:spPr>
          <a:xfrm>
            <a:off x="10335440" y="4098254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72" y="1324910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touching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4910" y="4665196"/>
            <a:ext cx="4613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 err="1"/>
              <a:t>gây</a:t>
            </a:r>
            <a:r>
              <a:rPr lang="en-US" sz="6000" dirty="0"/>
              <a:t> </a:t>
            </a:r>
            <a:r>
              <a:rPr lang="en-US" sz="6000" dirty="0" err="1"/>
              <a:t>xúc</a:t>
            </a:r>
            <a:r>
              <a:rPr lang="en-US" sz="6000" dirty="0"/>
              <a:t> </a:t>
            </a:r>
            <a:r>
              <a:rPr lang="en-US" sz="6000" dirty="0" err="1"/>
              <a:t>động</a:t>
            </a: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2113645" y="3290781"/>
            <a:ext cx="29899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</a:rPr>
              <a:t>tʌtʃɪŋ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touching__gb_1">
            <a:hlinkClick r:id="" action="ppaction://media"/>
            <a:extLst>
              <a:ext uri="{FF2B5EF4-FFF2-40B4-BE49-F238E27FC236}">
                <a16:creationId xmlns:a16="http://schemas.microsoft.com/office/drawing/2014/main" id="{747329C9-EFE7-9BFF-CB46-1FF746967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3392" y="3455615"/>
            <a:ext cx="721021" cy="721021"/>
          </a:xfrm>
          <a:prstGeom prst="rect">
            <a:avLst/>
          </a:prstGeom>
        </p:spPr>
      </p:pic>
      <p:pic>
        <p:nvPicPr>
          <p:cNvPr id="5" name="Picture 2" descr="6.900+ Mixed Race Family Stock İllüstrasyonlar, Royalty-Free Vektör Grafik  ve Clip Art - iStock">
            <a:extLst>
              <a:ext uri="{FF2B5EF4-FFF2-40B4-BE49-F238E27FC236}">
                <a16:creationId xmlns:a16="http://schemas.microsoft.com/office/drawing/2014/main" id="{3AEAAC02-F10A-4C6E-DA4C-AFF46FAC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30" y="1803798"/>
            <a:ext cx="3981488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52A0215-606C-9E58-6B64-1CC35502BBA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rcRect/>
          <a:stretch>
            <a:fillRect/>
          </a:stretch>
        </p:blipFill>
        <p:spPr>
          <a:xfrm>
            <a:off x="6605102" y="-3873095"/>
            <a:ext cx="9621431" cy="9789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88E317-685D-19E2-D28E-30A60A0C8BE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rcRect/>
          <a:stretch>
            <a:fillRect/>
          </a:stretch>
        </p:blipFill>
        <p:spPr>
          <a:xfrm rot="9720163">
            <a:off x="-1981138" y="5016340"/>
            <a:ext cx="6456039" cy="6444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6CEFEE-5910-27F1-CD6A-023B866F7C1F}"/>
              </a:ext>
            </a:extLst>
          </p:cNvPr>
          <p:cNvSpPr txBox="1"/>
          <p:nvPr/>
        </p:nvSpPr>
        <p:spPr>
          <a:xfrm>
            <a:off x="1837021" y="169549"/>
            <a:ext cx="1114954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VOCABULARY</a:t>
            </a:r>
            <a:endParaRPr lang="en-US" sz="7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soldier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1916" y="473598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người lính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96610" y="3284505"/>
            <a:ext cx="3621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səʊldʒə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pic>
        <p:nvPicPr>
          <p:cNvPr id="3" name="soldier__gb_1">
            <a:hlinkClick r:id="" action="ppaction://media"/>
            <a:extLst>
              <a:ext uri="{FF2B5EF4-FFF2-40B4-BE49-F238E27FC236}">
                <a16:creationId xmlns:a16="http://schemas.microsoft.com/office/drawing/2014/main" id="{4FEA52CF-592D-85FB-C35C-184C6B899E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7204" y="3414051"/>
            <a:ext cx="721021" cy="721021"/>
          </a:xfrm>
          <a:prstGeom prst="rect">
            <a:avLst/>
          </a:prstGeom>
        </p:spPr>
      </p:pic>
      <p:pic>
        <p:nvPicPr>
          <p:cNvPr id="3074" name="Picture 2" descr="Soldiers Clipart Images – Browse 24,384 Stock Photos, Vectors, and Video |  Adobe Stock">
            <a:extLst>
              <a:ext uri="{FF2B5EF4-FFF2-40B4-BE49-F238E27FC236}">
                <a16:creationId xmlns:a16="http://schemas.microsoft.com/office/drawing/2014/main" id="{42FC0620-45E7-B0D7-DFFD-DA02E732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87" y="3004766"/>
            <a:ext cx="5136221" cy="308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584CBC3-8C32-F8A3-1254-0F43C1C14D6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rcRect/>
          <a:stretch>
            <a:fillRect/>
          </a:stretch>
        </p:blipFill>
        <p:spPr>
          <a:xfrm>
            <a:off x="6605102" y="-3873095"/>
            <a:ext cx="9621431" cy="9789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2237B-D8DA-9B2B-D13E-290648EF92E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rcRect/>
          <a:stretch>
            <a:fillRect/>
          </a:stretch>
        </p:blipFill>
        <p:spPr>
          <a:xfrm rot="9720163">
            <a:off x="-4453156" y="-2119304"/>
            <a:ext cx="6456039" cy="6444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50EB1-7A2B-9529-B2ED-61A29BE2AA05}"/>
              </a:ext>
            </a:extLst>
          </p:cNvPr>
          <p:cNvSpPr txBox="1"/>
          <p:nvPr/>
        </p:nvSpPr>
        <p:spPr>
          <a:xfrm>
            <a:off x="1837021" y="169549"/>
            <a:ext cx="1114954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VOCABULARY</a:t>
            </a:r>
            <a:endParaRPr lang="en-US" sz="7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army-like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4166" y="5165033"/>
            <a:ext cx="5600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như trong quân đội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19782" y="3470966"/>
            <a:ext cx="3445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ɑːmi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- ‘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army">
            <a:hlinkClick r:id="" action="ppaction://media"/>
            <a:extLst>
              <a:ext uri="{FF2B5EF4-FFF2-40B4-BE49-F238E27FC236}">
                <a16:creationId xmlns:a16="http://schemas.microsoft.com/office/drawing/2014/main" id="{B497DE9A-71B1-4045-BEBB-23C4B8C055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127" y="3483988"/>
            <a:ext cx="721021" cy="721021"/>
          </a:xfrm>
          <a:prstGeom prst="rect">
            <a:avLst/>
          </a:prstGeom>
        </p:spPr>
      </p:pic>
      <p:pic>
        <p:nvPicPr>
          <p:cNvPr id="4098" name="Picture 2" descr="Soldiers Clipart Images – Browse 24,384 Stock Photos, Vectors, and Video |  Adobe Stock">
            <a:extLst>
              <a:ext uri="{FF2B5EF4-FFF2-40B4-BE49-F238E27FC236}">
                <a16:creationId xmlns:a16="http://schemas.microsoft.com/office/drawing/2014/main" id="{4FF53482-647A-2E59-2AD1-9B1538F3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7" y="2883471"/>
            <a:ext cx="5600205" cy="35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52A3ECF-9F33-91D5-FA34-E0E14D1D2C6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rcRect/>
          <a:stretch>
            <a:fillRect/>
          </a:stretch>
        </p:blipFill>
        <p:spPr>
          <a:xfrm>
            <a:off x="6605102" y="-3873095"/>
            <a:ext cx="9621431" cy="9789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D4737-AF33-ED34-AD3D-151153C3A3C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rcRect/>
          <a:stretch>
            <a:fillRect/>
          </a:stretch>
        </p:blipFill>
        <p:spPr>
          <a:xfrm rot="9720163">
            <a:off x="5881438" y="5431838"/>
            <a:ext cx="6456039" cy="6444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93E4B-7688-807B-184C-6AE55B68BAF1}"/>
              </a:ext>
            </a:extLst>
          </p:cNvPr>
          <p:cNvSpPr txBox="1"/>
          <p:nvPr/>
        </p:nvSpPr>
        <p:spPr>
          <a:xfrm>
            <a:off x="1837021" y="169549"/>
            <a:ext cx="1114954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VOCABULARY</a:t>
            </a:r>
            <a:endParaRPr lang="en-US" sz="7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strict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6354" y="499702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nghiêm</a:t>
            </a:r>
            <a:r>
              <a:rPr lang="en-US" sz="4800" dirty="0"/>
              <a:t> </a:t>
            </a:r>
            <a:r>
              <a:rPr lang="en-US" sz="4800" dirty="0" err="1"/>
              <a:t>khắc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419590" y="3429000"/>
            <a:ext cx="2214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strɪkt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strict__gb_1">
            <a:hlinkClick r:id="" action="ppaction://media"/>
            <a:extLst>
              <a:ext uri="{FF2B5EF4-FFF2-40B4-BE49-F238E27FC236}">
                <a16:creationId xmlns:a16="http://schemas.microsoft.com/office/drawing/2014/main" id="{DE15A2F4-0D10-2D42-B75C-6B044E33AD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916" y="3658099"/>
            <a:ext cx="721021" cy="721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A79359-BFF8-48D7-7CF1-09E39919DA7B}"/>
              </a:ext>
            </a:extLst>
          </p:cNvPr>
          <p:cNvSpPr txBox="1"/>
          <p:nvPr/>
        </p:nvSpPr>
        <p:spPr>
          <a:xfrm>
            <a:off x="9592627" y="9416971"/>
            <a:ext cx="14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 </a:t>
            </a:r>
          </a:p>
        </p:txBody>
      </p:sp>
      <p:pic>
        <p:nvPicPr>
          <p:cNvPr id="5122" name="Picture 2" descr="Premium Vector | Angry teacher scolding little schoolboy. adult man  screaming on sad school kid boy. strict professor and nasty pupil. cartoon  flat illustration">
            <a:extLst>
              <a:ext uri="{FF2B5EF4-FFF2-40B4-BE49-F238E27FC236}">
                <a16:creationId xmlns:a16="http://schemas.microsoft.com/office/drawing/2014/main" id="{27AC6A52-4740-5156-2A5B-B641B4EC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732" y="2004555"/>
            <a:ext cx="4926187" cy="42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934BB-8653-7DEA-0835-60C24A4E553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rcRect/>
          <a:stretch>
            <a:fillRect/>
          </a:stretch>
        </p:blipFill>
        <p:spPr>
          <a:xfrm>
            <a:off x="6605102" y="-3873095"/>
            <a:ext cx="9621431" cy="9789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CF60A-B729-4DC7-2A3F-4DD6FD33CDC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rcRect/>
          <a:stretch>
            <a:fillRect/>
          </a:stretch>
        </p:blipFill>
        <p:spPr>
          <a:xfrm rot="9720163">
            <a:off x="3089250" y="-4096096"/>
            <a:ext cx="6456039" cy="6444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FAA01-322E-C241-968F-D39C0905704A}"/>
              </a:ext>
            </a:extLst>
          </p:cNvPr>
          <p:cNvSpPr txBox="1"/>
          <p:nvPr/>
        </p:nvSpPr>
        <p:spPr>
          <a:xfrm>
            <a:off x="1837021" y="169549"/>
            <a:ext cx="1114954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VOCABULARY</a:t>
            </a:r>
            <a:endParaRPr lang="en-US" sz="7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528724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theme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7411" y="499702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chủ</a:t>
            </a:r>
            <a:r>
              <a:rPr lang="en-US" sz="4800" dirty="0"/>
              <a:t> </a:t>
            </a:r>
            <a:r>
              <a:rPr lang="en-US" sz="4800" dirty="0" err="1"/>
              <a:t>đề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497345" y="3559861"/>
            <a:ext cx="1871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chemeClr val="accent5">
                    <a:lumMod val="50000"/>
                  </a:schemeClr>
                </a:solidFill>
              </a:rPr>
              <a:t>/θ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iːm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theme__gb_2">
            <a:hlinkClick r:id="" action="ppaction://media"/>
            <a:extLst>
              <a:ext uri="{FF2B5EF4-FFF2-40B4-BE49-F238E27FC236}">
                <a16:creationId xmlns:a16="http://schemas.microsoft.com/office/drawing/2014/main" id="{E4DC7AC9-F3A8-D21D-22E3-675EB1E84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110" y="3616684"/>
            <a:ext cx="721021" cy="721021"/>
          </a:xfrm>
          <a:prstGeom prst="rect">
            <a:avLst/>
          </a:prstGeom>
        </p:spPr>
      </p:pic>
      <p:pic>
        <p:nvPicPr>
          <p:cNvPr id="1030" name="Picture 6" descr="Education Clipart Images - Free Download on Freepik">
            <a:extLst>
              <a:ext uri="{FF2B5EF4-FFF2-40B4-BE49-F238E27FC236}">
                <a16:creationId xmlns:a16="http://schemas.microsoft.com/office/drawing/2014/main" id="{43179903-A163-72DA-1E69-EB9889DD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05" y="2048546"/>
            <a:ext cx="343090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9E4F7F9-79CA-8408-932F-0A7A309B684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</a:blip>
          <a:srcRect/>
          <a:stretch>
            <a:fillRect/>
          </a:stretch>
        </p:blipFill>
        <p:spPr>
          <a:xfrm>
            <a:off x="6605102" y="-3873095"/>
            <a:ext cx="9621431" cy="9789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C7C53-E330-BABB-7B1C-53422CCB74A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rcRect/>
          <a:stretch>
            <a:fillRect/>
          </a:stretch>
        </p:blipFill>
        <p:spPr>
          <a:xfrm rot="9720163">
            <a:off x="6422284" y="4456388"/>
            <a:ext cx="6456039" cy="6444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C8B3B-F9FD-5334-F6CA-0BAFA8DEA360}"/>
              </a:ext>
            </a:extLst>
          </p:cNvPr>
          <p:cNvSpPr txBox="1"/>
          <p:nvPr/>
        </p:nvSpPr>
        <p:spPr>
          <a:xfrm>
            <a:off x="1837021" y="169549"/>
            <a:ext cx="1114954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VOCABULARY</a:t>
            </a:r>
            <a:endParaRPr lang="en-US" sz="7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55863"/>
              </p:ext>
            </p:extLst>
          </p:nvPr>
        </p:nvGraphicFramePr>
        <p:xfrm>
          <a:off x="1320799" y="1254452"/>
          <a:ext cx="10450289" cy="507938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9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  <a:latin typeface="Bahnschrift SemiBold SemiConden" panose="020B0502040204020203" pitchFamily="34" charset="0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  <a:latin typeface="Bahnschrift SemiBold SemiConden" panose="020B0502040204020203" pitchFamily="34" charset="0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  <a:latin typeface="Bahnschrift SemiBold SemiConden" panose="020B0502040204020203" pitchFamily="34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touching (adj)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4000" dirty="0" err="1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tʌtʃɪŋ</a:t>
                      </a: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4000" dirty="0" err="1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gây</a:t>
                      </a:r>
                      <a:r>
                        <a:rPr lang="vi-VN" sz="4000" dirty="0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xúc động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soldier (n)</a:t>
                      </a:r>
                      <a:endParaRPr lang="en-VN" sz="400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4000" dirty="0" err="1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səʊldʒə</a:t>
                      </a: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(r)/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4000" dirty="0" err="1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vi-VN" sz="4000" dirty="0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lính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400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army-like (adj)</a:t>
                      </a:r>
                      <a:endParaRPr lang="en-VN" sz="400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4000" dirty="0" err="1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ɑːmi</a:t>
                      </a:r>
                      <a:r>
                        <a:rPr lang="vi-VN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‘</a:t>
                      </a:r>
                      <a:r>
                        <a:rPr lang="en-US" sz="4000" dirty="0" err="1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laɪk</a:t>
                      </a: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600" dirty="0" err="1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như</a:t>
                      </a:r>
                      <a:r>
                        <a:rPr lang="vi-VN" sz="3600" dirty="0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trong quân đội</a:t>
                      </a:r>
                      <a:endParaRPr lang="en-VN" sz="36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2209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strict </a:t>
                      </a:r>
                      <a:r>
                        <a:rPr lang="vi-VN" sz="4000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(adj)</a:t>
                      </a:r>
                      <a:endParaRPr lang="en-VN" sz="400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4000" dirty="0" err="1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strɪkt</a:t>
                      </a: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4000" dirty="0" err="1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nghiêm</a:t>
                      </a:r>
                      <a:r>
                        <a:rPr lang="vi-VN" sz="4000" dirty="0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khắc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65788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4000">
                          <a:solidFill>
                            <a:srgbClr val="000000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theme (n)</a:t>
                      </a:r>
                      <a:endParaRPr lang="en-VN" sz="400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4000" dirty="0" err="1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θiːm</a:t>
                      </a:r>
                      <a:r>
                        <a:rPr lang="en-US" sz="4000" dirty="0">
                          <a:solidFill>
                            <a:srgbClr val="333333"/>
                          </a:solidFill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4000" dirty="0" err="1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chủ</a:t>
                      </a:r>
                      <a:r>
                        <a:rPr lang="vi-VN" sz="4000" dirty="0">
                          <a:effectLst/>
                          <a:latin typeface="Bahnschrift SemiBold SemiConden" panose="020B050204020402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đề</a:t>
                      </a:r>
                      <a:endParaRPr lang="en-VN" sz="4000" dirty="0">
                        <a:effectLst/>
                        <a:latin typeface="Bahnschrift SemiBold SemiConden" panose="020B0502040204020203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95035"/>
                  </a:ext>
                </a:extLst>
              </a:tr>
            </a:tbl>
          </a:graphicData>
        </a:graphic>
      </p:graphicFrame>
      <p:pic>
        <p:nvPicPr>
          <p:cNvPr id="2" name="touching__gb_1">
            <a:hlinkClick r:id="" action="ppaction://media"/>
            <a:extLst>
              <a:ext uri="{FF2B5EF4-FFF2-40B4-BE49-F238E27FC236}">
                <a16:creationId xmlns:a16="http://schemas.microsoft.com/office/drawing/2014/main" id="{254C838B-3D71-D631-887B-9AE3AB913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2426861"/>
            <a:ext cx="721021" cy="721021"/>
          </a:xfrm>
          <a:prstGeom prst="rect">
            <a:avLst/>
          </a:prstGeom>
        </p:spPr>
      </p:pic>
      <p:pic>
        <p:nvPicPr>
          <p:cNvPr id="8" name="soldier__gb_1">
            <a:hlinkClick r:id="" action="ppaction://media"/>
            <a:extLst>
              <a:ext uri="{FF2B5EF4-FFF2-40B4-BE49-F238E27FC236}">
                <a16:creationId xmlns:a16="http://schemas.microsoft.com/office/drawing/2014/main" id="{E9F4503B-306F-2408-4823-CFCBC8C5C9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3163133"/>
            <a:ext cx="721021" cy="721021"/>
          </a:xfrm>
          <a:prstGeom prst="rect">
            <a:avLst/>
          </a:prstGeom>
        </p:spPr>
      </p:pic>
      <p:pic>
        <p:nvPicPr>
          <p:cNvPr id="9" name="army">
            <a:hlinkClick r:id="" action="ppaction://media"/>
            <a:extLst>
              <a:ext uri="{FF2B5EF4-FFF2-40B4-BE49-F238E27FC236}">
                <a16:creationId xmlns:a16="http://schemas.microsoft.com/office/drawing/2014/main" id="{50C37197-A540-D271-8543-76D160C501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3899405"/>
            <a:ext cx="721021" cy="721021"/>
          </a:xfrm>
          <a:prstGeom prst="rect">
            <a:avLst/>
          </a:prstGeom>
        </p:spPr>
      </p:pic>
      <p:pic>
        <p:nvPicPr>
          <p:cNvPr id="12" name="strict__gb_1">
            <a:hlinkClick r:id="" action="ppaction://media"/>
            <a:extLst>
              <a:ext uri="{FF2B5EF4-FFF2-40B4-BE49-F238E27FC236}">
                <a16:creationId xmlns:a16="http://schemas.microsoft.com/office/drawing/2014/main" id="{65FADE26-ADA4-86AB-3F32-CCDFE8D839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4635677"/>
            <a:ext cx="721021" cy="721021"/>
          </a:xfrm>
          <a:prstGeom prst="rect">
            <a:avLst/>
          </a:prstGeom>
        </p:spPr>
      </p:pic>
      <p:pic>
        <p:nvPicPr>
          <p:cNvPr id="13" name="theme__gb_2">
            <a:hlinkClick r:id="" action="ppaction://media"/>
            <a:extLst>
              <a:ext uri="{FF2B5EF4-FFF2-40B4-BE49-F238E27FC236}">
                <a16:creationId xmlns:a16="http://schemas.microsoft.com/office/drawing/2014/main" id="{E725BD7C-B0A6-3AB5-ECB5-100FA4F2E8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9766" y="5371947"/>
            <a:ext cx="721021" cy="72102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FA2448D-3A26-2AF2-F065-C118052F27CC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25000"/>
          </a:blip>
          <a:srcRect/>
          <a:stretch>
            <a:fillRect/>
          </a:stretch>
        </p:blipFill>
        <p:spPr>
          <a:xfrm>
            <a:off x="6605102" y="-3873095"/>
            <a:ext cx="9621431" cy="9789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88F6AF-63D9-21E7-5ACB-82E2914F68E2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0"/>
          </a:blip>
          <a:srcRect/>
          <a:stretch>
            <a:fillRect/>
          </a:stretch>
        </p:blipFill>
        <p:spPr>
          <a:xfrm rot="9720163">
            <a:off x="-2367744" y="5475380"/>
            <a:ext cx="6456039" cy="6444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F0F050-1A0A-88D1-36F0-7D927FAC5F4F}"/>
              </a:ext>
            </a:extLst>
          </p:cNvPr>
          <p:cNvSpPr txBox="1"/>
          <p:nvPr/>
        </p:nvSpPr>
        <p:spPr>
          <a:xfrm>
            <a:off x="1837021" y="169549"/>
            <a:ext cx="1114954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/>
                <a:latin typeface="Bernard MT Condensed" panose="020508060609050204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VOCABULARY</a:t>
            </a:r>
            <a:endParaRPr lang="en-US" sz="7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3701</TotalTime>
  <Words>731</Words>
  <Application>Microsoft Office PowerPoint</Application>
  <PresentationFormat>Widescreen</PresentationFormat>
  <Paragraphs>109</Paragraphs>
  <Slides>16</Slides>
  <Notes>14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Agrandir</vt:lpstr>
      <vt:lpstr>Arial</vt:lpstr>
      <vt:lpstr>Bahnschrift SemiBold SemiConden</vt:lpstr>
      <vt:lpstr>Bernard MT Condensed</vt:lpstr>
      <vt:lpstr>Calibri</vt:lpstr>
      <vt:lpstr>Calibri Light</vt:lpstr>
      <vt:lpstr>Ravie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Duyên Lương</cp:lastModifiedBy>
  <cp:revision>232</cp:revision>
  <dcterms:created xsi:type="dcterms:W3CDTF">2020-12-09T02:04:09Z</dcterms:created>
  <dcterms:modified xsi:type="dcterms:W3CDTF">2024-07-22T03:42:02Z</dcterms:modified>
</cp:coreProperties>
</file>