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355" r:id="rId2"/>
    <p:sldId id="354" r:id="rId3"/>
    <p:sldId id="357" r:id="rId4"/>
    <p:sldId id="279" r:id="rId5"/>
    <p:sldId id="356" r:id="rId6"/>
    <p:sldId id="358" r:id="rId7"/>
    <p:sldId id="256" r:id="rId8"/>
    <p:sldId id="316" r:id="rId9"/>
    <p:sldId id="347" r:id="rId10"/>
    <p:sldId id="349" r:id="rId11"/>
    <p:sldId id="348" r:id="rId12"/>
    <p:sldId id="283" r:id="rId13"/>
    <p:sldId id="359" r:id="rId14"/>
    <p:sldId id="352" r:id="rId15"/>
    <p:sldId id="350" r:id="rId16"/>
    <p:sldId id="327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25" r:id="rId26"/>
    <p:sldId id="368" r:id="rId27"/>
    <p:sldId id="369" r:id="rId28"/>
    <p:sldId id="370" r:id="rId29"/>
    <p:sldId id="371" r:id="rId30"/>
    <p:sldId id="313" r:id="rId31"/>
    <p:sldId id="314" r:id="rId32"/>
    <p:sldId id="330" r:id="rId33"/>
    <p:sldId id="35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E0702A"/>
    <a:srgbClr val="7192A9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1" autoAdjust="0"/>
    <p:restoredTop sz="94640"/>
  </p:normalViewPr>
  <p:slideViewPr>
    <p:cSldViewPr snapToGrid="0" showGuides="1">
      <p:cViewPr varScale="1">
        <p:scale>
          <a:sx n="75" d="100"/>
          <a:sy n="75" d="100"/>
        </p:scale>
        <p:origin x="2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9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64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16" y="4343290"/>
            <a:ext cx="5487370" cy="41153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07342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10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13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08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09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52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07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78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14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22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39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0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3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46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3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0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8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5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526A92-8AAF-4BF0-85FE-B336BF0F8D2D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5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86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3" Type="http://schemas.microsoft.com/office/2007/relationships/media" Target="../media/media1.mp3"/><Relationship Id="rId7" Type="http://schemas.microsoft.com/office/2007/relationships/media" Target="../media/media3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image" Target="../media/image11.png"/><Relationship Id="rId5" Type="http://schemas.microsoft.com/office/2007/relationships/media" Target="../media/media2.mp3"/><Relationship Id="rId10" Type="http://schemas.openxmlformats.org/officeDocument/2006/relationships/notesSlide" Target="../notesSlides/notesSlide9.xml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746773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Hello everyone !!!</a:t>
            </a:r>
            <a:endParaRPr lang="en-US" sz="5867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8232295" y="6354296"/>
            <a:ext cx="3793067" cy="50965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NGUYỄN THỊ THU BA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73665" y="1495633"/>
            <a:ext cx="57535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ingredient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4475" y="5123754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/>
              <a:t>nguyên </a:t>
            </a:r>
            <a:r>
              <a:rPr lang="en-US" sz="4400" dirty="0" err="1"/>
              <a:t>liệu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665331" y="3584815"/>
            <a:ext cx="33357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400" b="1" i="0" dirty="0" err="1">
                <a:solidFill>
                  <a:srgbClr val="1D2A57"/>
                </a:solidFill>
                <a:effectLst/>
              </a:rPr>
              <a:t>ɪn</a:t>
            </a:r>
            <a:r>
              <a:rPr lang="en-US" sz="4400" b="1" i="0" err="1">
                <a:solidFill>
                  <a:srgbClr val="1D2A57"/>
                </a:solidFill>
                <a:effectLst/>
              </a:rPr>
              <a:t>ˈ</a:t>
            </a:r>
            <a:r>
              <a:rPr lang="en-US" sz="4400" b="1" i="0">
                <a:solidFill>
                  <a:srgbClr val="1D2A57"/>
                </a:solidFill>
                <a:effectLst/>
              </a:rPr>
              <a:t>ɡriːdiənt</a:t>
            </a:r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Free Vector | Baking ingredients set | Baking ingredients, Food  illustration design, Vector food">
            <a:extLst>
              <a:ext uri="{FF2B5EF4-FFF2-40B4-BE49-F238E27FC236}">
                <a16:creationId xmlns:a16="http://schemas.microsoft.com/office/drawing/2014/main" id="{F39E43ED-4349-91B1-071B-6D2BB96A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19" y="1724092"/>
            <a:ext cx="4256049" cy="42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ngredien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66473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22124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6" y="14265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costume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4314" y="507446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trang</a:t>
            </a:r>
            <a:r>
              <a:rPr lang="en-US" sz="4800" dirty="0"/>
              <a:t> </a:t>
            </a:r>
            <a:r>
              <a:rPr lang="en-US" sz="4800" dirty="0" err="1"/>
              <a:t>phục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76127" y="3543259"/>
            <a:ext cx="31272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/ˈ</a:t>
            </a:r>
            <a:r>
              <a:rPr lang="en-US" sz="4800" b="1" i="0" dirty="0" err="1">
                <a:solidFill>
                  <a:srgbClr val="1D2A57"/>
                </a:solidFill>
                <a:effectLst/>
              </a:rPr>
              <a:t>kɒstjuːm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100" name="Picture 4" descr="Halloween-costumes-clipart-1-600x326 - Louis T Graves Memorial Public  Library">
            <a:extLst>
              <a:ext uri="{FF2B5EF4-FFF2-40B4-BE49-F238E27FC236}">
                <a16:creationId xmlns:a16="http://schemas.microsoft.com/office/drawing/2014/main" id="{543A1F06-7E0A-E233-65BE-EA9064328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605" y="2566939"/>
            <a:ext cx="6144521" cy="333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66" y="3653957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475790"/>
              </p:ext>
            </p:extLst>
          </p:nvPr>
        </p:nvGraphicFramePr>
        <p:xfrm>
          <a:off x="1130663" y="957361"/>
          <a:ext cx="10337235" cy="431624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2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925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connect (v)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kəˈnekt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recipe (n)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ˈresɪpi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thức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ingredient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ɪn</a:t>
                      </a:r>
                      <a:r>
                        <a:rPr lang="en-US" sz="3200" b="0" i="0" err="1">
                          <a:solidFill>
                            <a:schemeClr val="tx1"/>
                          </a:solidFill>
                          <a:effectLst/>
                        </a:rPr>
                        <a:t>ˈ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ɡriːdiənt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098046939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costume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/ˈ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kɒstjuːm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92602736"/>
                  </a:ext>
                </a:extLst>
              </a:tr>
            </a:tbl>
          </a:graphicData>
        </a:graphic>
      </p:graphicFrame>
      <p:pic>
        <p:nvPicPr>
          <p:cNvPr id="8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4981" y="4596350"/>
            <a:ext cx="609600" cy="609600"/>
          </a:xfrm>
          <a:prstGeom prst="rect">
            <a:avLst/>
          </a:prstGeom>
        </p:spPr>
      </p:pic>
      <p:pic>
        <p:nvPicPr>
          <p:cNvPr id="9" name="xconnec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4981" y="1947188"/>
            <a:ext cx="609600" cy="609600"/>
          </a:xfrm>
          <a:prstGeom prst="rect">
            <a:avLst/>
          </a:prstGeom>
        </p:spPr>
      </p:pic>
      <p:pic>
        <p:nvPicPr>
          <p:cNvPr id="12" name="recipe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0039" y="2802584"/>
            <a:ext cx="609600" cy="609600"/>
          </a:xfrm>
          <a:prstGeom prst="rect">
            <a:avLst/>
          </a:prstGeom>
        </p:spPr>
      </p:pic>
      <p:pic>
        <p:nvPicPr>
          <p:cNvPr id="13" name="ingredient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4981" y="3699467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4917" y="1384244"/>
            <a:ext cx="11423297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OpenSans"/>
              </a:rPr>
              <a:t>Some teenagers enjoy spending free time with their friends. Others prefer doing leisure activities with their family members. I love spending time with my family because it’s a great way to </a:t>
            </a:r>
            <a:r>
              <a:rPr lang="en-US" sz="2800" b="1" dirty="0">
                <a:solidFill>
                  <a:srgbClr val="000000"/>
                </a:solidFill>
                <a:latin typeface="OpenSans"/>
              </a:rPr>
              <a:t>connect</a:t>
            </a:r>
            <a:r>
              <a:rPr lang="en-US" sz="2800" dirty="0">
                <a:solidFill>
                  <a:srgbClr val="000000"/>
                </a:solidFill>
                <a:latin typeface="OpenSans"/>
              </a:rPr>
              <a:t> with them.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OpenSans"/>
              </a:rPr>
              <a:t>At the weekend, we usually go for a bike ride. We cycle to some nearby villages to enjoy the fresh air. We take photos and look at them later. My big brother and I are also into cooking. My brother looks for easy recipes. After that, we prepare the ingredients and cook. Sometimes the food is good, but sometimes it isn’t; nevertheless, we love whatever we cook. The leisure activity I like the most is doing DIY projects with my mum. She teaches me to make my own dresses and doll clothes. On special occasions, we make special dresses together. Once I won the first prize in a costume contest at my school.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READING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4917" y="74265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523" y="750521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about Trang’s leisure activities. Choose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703" y="6400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4" name="merge_f97Yu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3841" y="12816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4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8621" y="1796393"/>
            <a:ext cx="91967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OpenSans"/>
              </a:rPr>
              <a:t>Some teenagers enjoy spending free time with their friends. Others prefer doing leisure activities with their family members. I love spending time with my family because it’s a great way to </a:t>
            </a:r>
            <a:r>
              <a:rPr lang="en-US" b="1" dirty="0">
                <a:solidFill>
                  <a:srgbClr val="000000"/>
                </a:solidFill>
                <a:latin typeface="OpenSans"/>
              </a:rPr>
              <a:t>connect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with them.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OpenSans"/>
              </a:rPr>
              <a:t>At the weekend, we usually go for a bike ride. We cycle to some nearby villages to enjoy the fresh air. We take photos and look at them later. My big brother and I are also into cooking. My brother looks for easy recipes. After that, we prepare the ingredients and cook. Sometimes the food is good, but sometimes it isn’t; nevertheless, we love whatever we cook. The leisure activity I like the most is doing DIY projects with my mum. She teaches me to make my own dresses and doll clothes. On special occasions, we make special dresses together. Once I won the first prize in a costume contest at my school.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READING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4917" y="74265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523" y="750521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about Trang’s leisure activities. Choose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703" y="6400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4" name="merge_f97Yu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3841" y="1281604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16740" y="2393005"/>
            <a:ext cx="904673" cy="243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09745" y="3241906"/>
            <a:ext cx="768485" cy="250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722469" y="3254230"/>
            <a:ext cx="1131650" cy="23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921558" y="4321030"/>
            <a:ext cx="930612" cy="212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12723" y="1874196"/>
            <a:ext cx="904673" cy="243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29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40037" y="4436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2643" y="451475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about </a:t>
            </a:r>
            <a:r>
              <a:rPr lang="en-US" sz="2800" b="1" dirty="0" err="1">
                <a:solidFill>
                  <a:schemeClr val="tx1"/>
                </a:solidFill>
              </a:rPr>
              <a:t>Trang’s</a:t>
            </a:r>
            <a:r>
              <a:rPr lang="en-US" sz="2800" b="1" dirty="0">
                <a:solidFill>
                  <a:schemeClr val="tx1"/>
                </a:solidFill>
              </a:rPr>
              <a:t> leisure activities. Choose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823" y="34097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540037" y="1056721"/>
            <a:ext cx="11229754" cy="421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2800" dirty="0">
                <a:solidFill>
                  <a:srgbClr val="E0702A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The text is about Trang’s leisure activities ______.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in the past		</a:t>
            </a:r>
            <a:r>
              <a:rPr lang="en-US" sz="2800" b="1" dirty="0">
                <a:solidFill>
                  <a:srgbClr val="00B0F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with her friends 		</a:t>
            </a:r>
            <a:r>
              <a:rPr lang="en-US" sz="2800" b="1" dirty="0">
                <a:solidFill>
                  <a:srgbClr val="00B0F0"/>
                </a:solidFill>
              </a:rPr>
              <a:t>C.</a:t>
            </a:r>
            <a:r>
              <a:rPr lang="en-US" sz="2800" dirty="0"/>
              <a:t> with her family</a:t>
            </a:r>
            <a:endParaRPr lang="en-US" sz="2800" dirty="0">
              <a:effectLst/>
            </a:endParaRPr>
          </a:p>
          <a:p>
            <a:pPr>
              <a:lnSpc>
                <a:spcPct val="150000"/>
              </a:lnSpc>
            </a:pPr>
            <a:endParaRPr lang="en-US" sz="105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2800" dirty="0">
                <a:solidFill>
                  <a:srgbClr val="E0702A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The word “</a:t>
            </a:r>
            <a:r>
              <a:rPr lang="en-US" sz="2800" b="1" dirty="0">
                <a:effectLst/>
              </a:rPr>
              <a:t>connect</a:t>
            </a:r>
            <a:r>
              <a:rPr lang="en-US" sz="2800" dirty="0">
                <a:effectLst/>
              </a:rPr>
              <a:t>” is closest in meaning to ______.</a:t>
            </a:r>
            <a:br>
              <a:rPr lang="en-US" sz="2800" dirty="0">
                <a:effectLst/>
              </a:rPr>
            </a:br>
            <a:r>
              <a:rPr lang="en-US" sz="2800" b="1" dirty="0">
                <a:solidFill>
                  <a:srgbClr val="00B0F0"/>
                </a:solidFill>
                <a:effectLst/>
              </a:rPr>
              <a:t>A.</a:t>
            </a:r>
            <a:r>
              <a:rPr lang="en-US" sz="2800" dirty="0">
                <a:effectLst/>
              </a:rPr>
              <a:t> join with something	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B.</a:t>
            </a:r>
            <a:r>
              <a:rPr lang="en-US" sz="2800" dirty="0">
                <a:effectLst/>
              </a:rPr>
              <a:t> better understand someone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C.</a:t>
            </a:r>
            <a:r>
              <a:rPr lang="en-US" sz="2800" dirty="0">
                <a:effectLst/>
              </a:rPr>
              <a:t> speak to someone by phone </a:t>
            </a:r>
            <a:endParaRPr lang="en-US" sz="28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931943C-E476-34AC-9D13-F498302206F0}"/>
              </a:ext>
            </a:extLst>
          </p:cNvPr>
          <p:cNvSpPr/>
          <p:nvPr/>
        </p:nvSpPr>
        <p:spPr>
          <a:xfrm>
            <a:off x="8687830" y="1842129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8EE58E4-5D51-39F7-071F-E8D60A431C57}"/>
              </a:ext>
            </a:extLst>
          </p:cNvPr>
          <p:cNvSpPr/>
          <p:nvPr/>
        </p:nvSpPr>
        <p:spPr>
          <a:xfrm>
            <a:off x="451975" y="4009249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0268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79325"/>
            <a:ext cx="9846677" cy="32571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1.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 do with her family members at the weekend? </a:t>
            </a:r>
            <a:endParaRPr lang="en-US" sz="2800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2. </a:t>
            </a:r>
            <a:r>
              <a:rPr lang="en-US" sz="2800" dirty="0">
                <a:effectLst/>
                <a:cs typeface="Calibri" panose="020F0502020204030204" pitchFamily="34" charset="0"/>
              </a:rPr>
              <a:t>Who looks for recipes when Trang and her brother cook? </a:t>
            </a:r>
            <a:endParaRPr lang="en-US" sz="2800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3. </a:t>
            </a:r>
            <a:r>
              <a:rPr lang="en-US" sz="2800" dirty="0">
                <a:effectLst/>
                <a:cs typeface="Calibri" panose="020F0502020204030204" pitchFamily="34" charset="0"/>
              </a:rPr>
              <a:t>Which leisure activity does she love the most?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4.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Trang’s mum teach her to do?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5.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did she win?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* </a:t>
            </a:r>
            <a:r>
              <a:rPr lang="en-US" sz="3600" b="1" dirty="0">
                <a:solidFill>
                  <a:srgbClr val="FF0000"/>
                </a:solidFill>
              </a:rPr>
              <a:t>Questions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Down Arrow Callout 1"/>
          <p:cNvSpPr/>
          <p:nvPr/>
        </p:nvSpPr>
        <p:spPr>
          <a:xfrm>
            <a:off x="5971597" y="5661498"/>
            <a:ext cx="1274323" cy="69066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rotWithShape="1">
            <a:gsLst>
              <a:gs pos="0">
                <a:srgbClr val="67F77C"/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eaLnBrk="0" hangingPunct="0">
              <a:defRPr/>
            </a:pPr>
            <a:endParaRPr lang="vi-VN" sz="4800">
              <a:latin typeface=".VnTime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59095" y="-16817"/>
            <a:ext cx="11001983" cy="1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 u="sng" dirty="0">
                <a:solidFill>
                  <a:srgbClr val="FF3300"/>
                </a:solidFill>
                <a:latin typeface="Times New Roman" pitchFamily="18" charset="0"/>
              </a:rPr>
              <a:t>Questions:</a:t>
            </a:r>
            <a:r>
              <a:rPr lang="en-US" sz="7200" b="1" dirty="0">
                <a:solidFill>
                  <a:srgbClr val="FF3300"/>
                </a:solidFill>
                <a:latin typeface="Times New Roman" pitchFamily="18" charset="0"/>
              </a:rPr>
              <a:t> Lucky numbers</a:t>
            </a:r>
          </a:p>
        </p:txBody>
      </p:sp>
      <p:sp>
        <p:nvSpPr>
          <p:cNvPr id="22533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386500" y="2032408"/>
            <a:ext cx="19304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22534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279300" y="2032408"/>
            <a:ext cx="21336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 dirty="0">
                <a:solidFill>
                  <a:srgbClr val="EF4B66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2535" name="Rectangl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16900" y="2032408"/>
            <a:ext cx="19304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22537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47300" y="2032408"/>
            <a:ext cx="2032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 dirty="0">
                <a:solidFill>
                  <a:srgbClr val="EF4B66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22538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215300" y="3785008"/>
            <a:ext cx="2032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22539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386500" y="3785008"/>
            <a:ext cx="19304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22541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47300" y="3785008"/>
            <a:ext cx="2032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2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279300" y="3785008"/>
            <a:ext cx="21336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28711" name="Picture 39" descr="Jerry_M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471" y="1761446"/>
            <a:ext cx="1150064" cy="1496794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00" y="1741461"/>
            <a:ext cx="1339833" cy="1598862"/>
          </a:xfrm>
          <a:prstGeom prst="rect">
            <a:avLst/>
          </a:prstGeom>
        </p:spPr>
      </p:pic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616243" y="3505200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2</a:t>
            </a:r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>
            <a:off x="616243" y="3887538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4</a:t>
            </a:r>
          </a:p>
        </p:txBody>
      </p:sp>
      <p:sp>
        <p:nvSpPr>
          <p:cNvPr id="26" name="AutoShape 21"/>
          <p:cNvSpPr>
            <a:spLocks noChangeArrowheads="1"/>
          </p:cNvSpPr>
          <p:nvPr/>
        </p:nvSpPr>
        <p:spPr bwMode="auto">
          <a:xfrm>
            <a:off x="616243" y="4251343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6</a:t>
            </a: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616243" y="4633412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8</a:t>
            </a:r>
          </a:p>
        </p:txBody>
      </p:sp>
      <p:sp>
        <p:nvSpPr>
          <p:cNvPr id="28" name="AutoShape 23"/>
          <p:cNvSpPr>
            <a:spLocks noChangeArrowheads="1"/>
          </p:cNvSpPr>
          <p:nvPr/>
        </p:nvSpPr>
        <p:spPr bwMode="auto">
          <a:xfrm>
            <a:off x="603684" y="5007868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10</a:t>
            </a:r>
          </a:p>
        </p:txBody>
      </p:sp>
      <p:sp>
        <p:nvSpPr>
          <p:cNvPr id="29" name="AutoShape 24"/>
          <p:cNvSpPr>
            <a:spLocks noChangeArrowheads="1"/>
          </p:cNvSpPr>
          <p:nvPr/>
        </p:nvSpPr>
        <p:spPr bwMode="auto">
          <a:xfrm>
            <a:off x="616243" y="5375977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12</a:t>
            </a:r>
          </a:p>
        </p:txBody>
      </p:sp>
      <p:sp>
        <p:nvSpPr>
          <p:cNvPr id="30" name="AutoShape 25"/>
          <p:cNvSpPr>
            <a:spLocks noChangeArrowheads="1"/>
          </p:cNvSpPr>
          <p:nvPr/>
        </p:nvSpPr>
        <p:spPr bwMode="auto">
          <a:xfrm>
            <a:off x="616243" y="5734286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14</a:t>
            </a:r>
          </a:p>
        </p:txBody>
      </p:sp>
      <p:sp>
        <p:nvSpPr>
          <p:cNvPr id="31" name="AutoShape 26"/>
          <p:cNvSpPr>
            <a:spLocks noChangeArrowheads="1"/>
          </p:cNvSpPr>
          <p:nvPr/>
        </p:nvSpPr>
        <p:spPr bwMode="auto">
          <a:xfrm>
            <a:off x="10953130" y="5764672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14</a:t>
            </a:r>
          </a:p>
        </p:txBody>
      </p:sp>
      <p:sp>
        <p:nvSpPr>
          <p:cNvPr id="32" name="AutoShape 27"/>
          <p:cNvSpPr>
            <a:spLocks noChangeArrowheads="1"/>
          </p:cNvSpPr>
          <p:nvPr/>
        </p:nvSpPr>
        <p:spPr bwMode="auto">
          <a:xfrm>
            <a:off x="10940571" y="5389773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12</a:t>
            </a:r>
          </a:p>
        </p:txBody>
      </p:sp>
      <p:sp>
        <p:nvSpPr>
          <p:cNvPr id="33" name="AutoShape 28"/>
          <p:cNvSpPr>
            <a:spLocks noChangeArrowheads="1"/>
          </p:cNvSpPr>
          <p:nvPr/>
        </p:nvSpPr>
        <p:spPr bwMode="auto">
          <a:xfrm>
            <a:off x="10940571" y="5027628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10</a:t>
            </a:r>
          </a:p>
        </p:txBody>
      </p:sp>
      <p:sp>
        <p:nvSpPr>
          <p:cNvPr id="34" name="AutoShape 29"/>
          <p:cNvSpPr>
            <a:spLocks noChangeArrowheads="1"/>
          </p:cNvSpPr>
          <p:nvPr/>
        </p:nvSpPr>
        <p:spPr bwMode="auto">
          <a:xfrm>
            <a:off x="10922565" y="4670347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8</a:t>
            </a:r>
          </a:p>
        </p:txBody>
      </p:sp>
      <p:sp>
        <p:nvSpPr>
          <p:cNvPr id="35" name="AutoShape 30"/>
          <p:cNvSpPr>
            <a:spLocks noChangeArrowheads="1"/>
          </p:cNvSpPr>
          <p:nvPr/>
        </p:nvSpPr>
        <p:spPr bwMode="auto">
          <a:xfrm>
            <a:off x="10946394" y="4294960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6</a:t>
            </a:r>
          </a:p>
        </p:txBody>
      </p:sp>
      <p:sp>
        <p:nvSpPr>
          <p:cNvPr id="36" name="AutoShape 31"/>
          <p:cNvSpPr>
            <a:spLocks noChangeArrowheads="1"/>
          </p:cNvSpPr>
          <p:nvPr/>
        </p:nvSpPr>
        <p:spPr bwMode="auto">
          <a:xfrm>
            <a:off x="10940571" y="3901393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4</a:t>
            </a:r>
          </a:p>
        </p:txBody>
      </p:sp>
      <p:sp>
        <p:nvSpPr>
          <p:cNvPr id="37" name="AutoShape 18"/>
          <p:cNvSpPr>
            <a:spLocks noChangeArrowheads="1"/>
          </p:cNvSpPr>
          <p:nvPr/>
        </p:nvSpPr>
        <p:spPr bwMode="auto">
          <a:xfrm>
            <a:off x="10922565" y="3505200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444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2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6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2" dur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28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2533" grpId="0" animBg="1"/>
      <p:bldP spid="22533" grpId="1" animBg="1"/>
      <p:bldP spid="22534" grpId="0" animBg="1"/>
      <p:bldP spid="22534" grpId="1" animBg="1"/>
      <p:bldP spid="22535" grpId="0" animBg="1"/>
      <p:bldP spid="22535" grpId="1" animBg="1"/>
      <p:bldP spid="22537" grpId="0" animBg="1"/>
      <p:bldP spid="22537" grpId="1" animBg="1"/>
      <p:bldP spid="22538" grpId="0" animBg="1"/>
      <p:bldP spid="22538" grpId="1" animBg="1"/>
      <p:bldP spid="22539" grpId="0" animBg="1"/>
      <p:bldP spid="22539" grpId="1" animBg="1"/>
      <p:bldP spid="22541" grpId="0" animBg="1"/>
      <p:bldP spid="22541" grpId="1" animBg="1"/>
      <p:bldP spid="2" grpId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79325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1.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 do with her family members at the weekend?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* </a:t>
            </a:r>
            <a:r>
              <a:rPr lang="en-US" sz="3600" b="1" dirty="0">
                <a:solidFill>
                  <a:srgbClr val="FF0000"/>
                </a:solidFill>
              </a:rPr>
              <a:t>Questions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11439728" y="6342433"/>
            <a:ext cx="564204" cy="486383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20632" y="2892145"/>
            <a:ext cx="9457613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EF4B66"/>
                </a:solidFill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rgbClr val="EF4B66"/>
                </a:solidFill>
              </a:rPr>
              <a:t> She goes for a bike ride, cooks, and does DIY projects.</a:t>
            </a:r>
          </a:p>
        </p:txBody>
      </p:sp>
    </p:spTree>
    <p:extLst>
      <p:ext uri="{BB962C8B-B14F-4D97-AF65-F5344CB8AC3E}">
        <p14:creationId xmlns:p14="http://schemas.microsoft.com/office/powerpoint/2010/main" val="24498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08512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2. </a:t>
            </a:r>
            <a:r>
              <a:rPr lang="en-US" sz="2800" dirty="0">
                <a:effectLst/>
                <a:cs typeface="Calibri" panose="020F0502020204030204" pitchFamily="34" charset="0"/>
              </a:rPr>
              <a:t>Who looks for recipes when Trang and her brother cook?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* </a:t>
            </a:r>
            <a:r>
              <a:rPr lang="en-US" sz="3600" b="1" dirty="0">
                <a:solidFill>
                  <a:srgbClr val="FF0000"/>
                </a:solidFill>
              </a:rPr>
              <a:t>Questions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39728" y="6342433"/>
            <a:ext cx="564204" cy="486383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93931" y="2852072"/>
            <a:ext cx="3176319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EF4B66"/>
                </a:solidFill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rgbClr val="EF4B66"/>
                </a:solidFill>
              </a:rPr>
              <a:t>Her brother does.</a:t>
            </a:r>
          </a:p>
        </p:txBody>
      </p:sp>
    </p:spTree>
    <p:extLst>
      <p:ext uri="{BB962C8B-B14F-4D97-AF65-F5344CB8AC3E}">
        <p14:creationId xmlns:p14="http://schemas.microsoft.com/office/powerpoint/2010/main" val="346001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608" t="11880" r="22608" b="11880"/>
          <a:stretch/>
        </p:blipFill>
        <p:spPr>
          <a:xfrm>
            <a:off x="778373" y="2006600"/>
            <a:ext cx="4064000" cy="3954491"/>
          </a:xfrm>
          <a:prstGeom prst="ellipse">
            <a:avLst/>
          </a:prstGeom>
        </p:spPr>
      </p:pic>
      <p:sp>
        <p:nvSpPr>
          <p:cNvPr id="8" name="Flowchart: Off-page Connector 7"/>
          <p:cNvSpPr/>
          <p:nvPr/>
        </p:nvSpPr>
        <p:spPr>
          <a:xfrm rot="16200000">
            <a:off x="314964" y="3520436"/>
            <a:ext cx="148445" cy="778373"/>
          </a:xfrm>
          <a:prstGeom prst="flowChartOffpageConnector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540000" y="3715965"/>
            <a:ext cx="563123" cy="535021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latin typeface="Bahnschrift SemiBold SemiConden" panose="020B0502040204020203" pitchFamily="34" charset="0"/>
              </a:rPr>
              <a:t>spin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173" y="1342539"/>
            <a:ext cx="5893452" cy="4172923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89186" y="737753"/>
            <a:ext cx="10803908" cy="4052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Check out the old lesson by spinning the wheel to call out the name</a:t>
            </a:r>
            <a:r>
              <a:rPr lang="en-US" altLang="en-US" sz="800" dirty="0"/>
              <a:t>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180302" y="44343"/>
            <a:ext cx="201814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Rectangle 1"/>
          <p:cNvSpPr/>
          <p:nvPr/>
        </p:nvSpPr>
        <p:spPr>
          <a:xfrm>
            <a:off x="6634264" y="5715001"/>
            <a:ext cx="4377447" cy="379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,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ds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nhé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0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08512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3. </a:t>
            </a:r>
            <a:r>
              <a:rPr lang="en-US" sz="2800" dirty="0">
                <a:effectLst/>
                <a:cs typeface="Calibri" panose="020F0502020204030204" pitchFamily="34" charset="0"/>
              </a:rPr>
              <a:t>Which leisure activity does she love the most?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* </a:t>
            </a:r>
            <a:r>
              <a:rPr lang="en-US" sz="3600" b="1" dirty="0">
                <a:solidFill>
                  <a:srgbClr val="FF0000"/>
                </a:solidFill>
              </a:rPr>
              <a:t>Questions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39728" y="6342433"/>
            <a:ext cx="564204" cy="486383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01046" y="2798963"/>
            <a:ext cx="9229728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EF4B66"/>
                </a:solidFill>
              </a:rPr>
              <a:t> She loves doing DIY projects with her mum the most.</a:t>
            </a:r>
          </a:p>
        </p:txBody>
      </p:sp>
    </p:spTree>
    <p:extLst>
      <p:ext uri="{BB962C8B-B14F-4D97-AF65-F5344CB8AC3E}">
        <p14:creationId xmlns:p14="http://schemas.microsoft.com/office/powerpoint/2010/main" val="345126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1923683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4.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Trang’s mum teach her to do?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* </a:t>
            </a:r>
            <a:r>
              <a:rPr lang="en-US" sz="3600" b="1" dirty="0">
                <a:solidFill>
                  <a:srgbClr val="FF0000"/>
                </a:solidFill>
              </a:rPr>
              <a:t>Questions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39728" y="6342433"/>
            <a:ext cx="564204" cy="486383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53832" y="2633774"/>
            <a:ext cx="10457234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EF4B66"/>
                </a:solidFill>
              </a:rPr>
              <a:t>Her mum teaches her to make her own dresses and doll clothes.</a:t>
            </a:r>
          </a:p>
        </p:txBody>
      </p:sp>
    </p:spTree>
    <p:extLst>
      <p:ext uri="{BB962C8B-B14F-4D97-AF65-F5344CB8AC3E}">
        <p14:creationId xmlns:p14="http://schemas.microsoft.com/office/powerpoint/2010/main" val="427523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08512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5.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did she win?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* </a:t>
            </a:r>
            <a:r>
              <a:rPr lang="en-US" sz="3600" b="1" dirty="0">
                <a:solidFill>
                  <a:srgbClr val="FF0000"/>
                </a:solidFill>
              </a:rPr>
              <a:t>Questions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39728" y="6342433"/>
            <a:ext cx="564204" cy="486383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01046" y="2769778"/>
            <a:ext cx="9371496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EF4B66"/>
                </a:solidFill>
              </a:rPr>
              <a:t>She won the first prize in a costume contest at her school. </a:t>
            </a:r>
          </a:p>
        </p:txBody>
      </p:sp>
    </p:spTree>
    <p:extLst>
      <p:ext uri="{BB962C8B-B14F-4D97-AF65-F5344CB8AC3E}">
        <p14:creationId xmlns:p14="http://schemas.microsoft.com/office/powerpoint/2010/main" val="356453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464024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</p:spTree>
    <p:extLst>
      <p:ext uri="{BB962C8B-B14F-4D97-AF65-F5344CB8AC3E}">
        <p14:creationId xmlns:p14="http://schemas.microsoft.com/office/powerpoint/2010/main" val="182301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464024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</p:spTree>
    <p:extLst>
      <p:ext uri="{BB962C8B-B14F-4D97-AF65-F5344CB8AC3E}">
        <p14:creationId xmlns:p14="http://schemas.microsoft.com/office/powerpoint/2010/main" val="239812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8" y="897026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8983" y="1024993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9430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628983" y="1855990"/>
            <a:ext cx="107068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/>
              <a:t>What leisure activities do you usually do with your family?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/>
              <a:t>Which one do you like the most? Why?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3. </a:t>
            </a:r>
            <a:r>
              <a:rPr lang="en-US" sz="2800" dirty="0"/>
              <a:t>How do you feel when you spend time with your family members?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0A69831-4219-F89D-86E5-DA65DEFC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973483"/>
              </p:ext>
            </p:extLst>
          </p:nvPr>
        </p:nvGraphicFramePr>
        <p:xfrm>
          <a:off x="1386541" y="4251485"/>
          <a:ext cx="8967692" cy="15697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41923">
                  <a:extLst>
                    <a:ext uri="{9D8B030D-6E8A-4147-A177-3AD203B41FA5}">
                      <a16:colId xmlns:a16="http://schemas.microsoft.com/office/drawing/2014/main" val="2152804936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2486572334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3725910287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990115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/>
                        <a:t>Friends’ name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1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2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3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55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254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93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839588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03571" y="584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0966" y="712742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3751" y="6308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109027" y="1650462"/>
            <a:ext cx="1018283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1. </a:t>
            </a:r>
            <a:r>
              <a:rPr lang="en-US" sz="2600" dirty="0"/>
              <a:t>What leisure activities do you usually do with your family? </a:t>
            </a:r>
          </a:p>
          <a:p>
            <a:endParaRPr lang="en-US" sz="2600" b="1" dirty="0"/>
          </a:p>
          <a:p>
            <a:r>
              <a:rPr lang="en-US" sz="2600" b="1" dirty="0"/>
              <a:t>2. </a:t>
            </a:r>
            <a:r>
              <a:rPr lang="en-US" sz="2600" dirty="0"/>
              <a:t>Which one do you like the most? Why? </a:t>
            </a:r>
          </a:p>
          <a:p>
            <a:endParaRPr lang="en-US" sz="2600" b="1" dirty="0"/>
          </a:p>
          <a:p>
            <a:r>
              <a:rPr lang="en-US" sz="2600" b="1" dirty="0"/>
              <a:t>3. </a:t>
            </a:r>
            <a:r>
              <a:rPr lang="en-US" sz="2600" dirty="0"/>
              <a:t>How do you feel when you spend time with your family members?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00966" y="3733136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i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600" i="1" dirty="0">
                <a:solidFill>
                  <a:srgbClr val="EF4B66"/>
                </a:solidFill>
              </a:rPr>
              <a:t> I feel ………………….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3751" y="2094134"/>
            <a:ext cx="49306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i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600" i="1" dirty="0">
                <a:solidFill>
                  <a:srgbClr val="EF4B66"/>
                </a:solidFill>
              </a:rPr>
              <a:t>We usually……………………………....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966" y="2890207"/>
            <a:ext cx="1117352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i="1" dirty="0">
                <a:solidFill>
                  <a:srgbClr val="EF4B66"/>
                </a:solidFill>
                <a:sym typeface="Wingdings" panose="05000000000000000000" pitchFamily="2" charset="2"/>
              </a:rPr>
              <a:t></a:t>
            </a:r>
            <a:r>
              <a:rPr lang="en-US" sz="2600" i="1" dirty="0">
                <a:solidFill>
                  <a:srgbClr val="EF4B66"/>
                </a:solidFill>
              </a:rPr>
              <a:t>The leisure activity I like the most is ………………….because it’s ……..………… </a:t>
            </a:r>
          </a:p>
        </p:txBody>
      </p: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00A69831-4219-F89D-86E5-DA65DEFC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664718"/>
              </p:ext>
            </p:extLst>
          </p:nvPr>
        </p:nvGraphicFramePr>
        <p:xfrm>
          <a:off x="817008" y="4576065"/>
          <a:ext cx="8967692" cy="15697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41923">
                  <a:extLst>
                    <a:ext uri="{9D8B030D-6E8A-4147-A177-3AD203B41FA5}">
                      <a16:colId xmlns:a16="http://schemas.microsoft.com/office/drawing/2014/main" val="2152804936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2486572334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3725910287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990115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/>
                        <a:t>Friends’ name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1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2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3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55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254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93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839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85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3571" y="584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751" y="6308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109027" y="1650462"/>
            <a:ext cx="101828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1. </a:t>
            </a:r>
            <a:r>
              <a:rPr lang="en-US" sz="2600" dirty="0"/>
              <a:t>What leisure activities do you usually do with your family? </a:t>
            </a:r>
          </a:p>
          <a:p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800" y="2096738"/>
            <a:ext cx="49306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i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600" i="1" dirty="0">
                <a:solidFill>
                  <a:srgbClr val="EF4B66"/>
                </a:solidFill>
              </a:rPr>
              <a:t>We usually……………………………....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3642" y="2342959"/>
            <a:ext cx="3278222" cy="3539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/>
              <a:t>play badminton.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have dinner.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go jogging.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watch TV.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go to the beach.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Visit grandparents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Have a picnic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02971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33708" y="1826863"/>
            <a:ext cx="3085178" cy="408755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3571" y="584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751" y="6308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109027" y="1650462"/>
            <a:ext cx="101828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2. </a:t>
            </a:r>
            <a:r>
              <a:rPr lang="en-US" sz="2600" dirty="0"/>
              <a:t>Which one do you like the most? Why? </a:t>
            </a:r>
          </a:p>
          <a:p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52267" y="2223408"/>
            <a:ext cx="7757877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0000"/>
                </a:solidFill>
                <a:latin typeface="OpenSans"/>
              </a:rPr>
              <a:t>I like </a:t>
            </a:r>
            <a:r>
              <a:rPr lang="en-US" sz="2800" i="1" dirty="0">
                <a:solidFill>
                  <a:srgbClr val="EF4B66"/>
                </a:solidFill>
                <a:latin typeface="OpenSans"/>
              </a:rPr>
              <a:t>going to the beach </a:t>
            </a:r>
            <a:r>
              <a:rPr lang="en-US" sz="2800" i="1" dirty="0">
                <a:solidFill>
                  <a:srgbClr val="000000"/>
                </a:solidFill>
                <a:latin typeface="OpenSans"/>
              </a:rPr>
              <a:t>the most. Because it </a:t>
            </a:r>
            <a:r>
              <a:rPr lang="en-US" sz="2800" i="1" dirty="0">
                <a:solidFill>
                  <a:srgbClr val="EF4B66"/>
                </a:solidFill>
                <a:latin typeface="OpenSans"/>
              </a:rPr>
              <a:t>helps me relax and it reduces stress.</a:t>
            </a:r>
            <a:endParaRPr lang="en-US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493546" y="2399381"/>
            <a:ext cx="29461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- help me relax</a:t>
            </a:r>
          </a:p>
          <a:p>
            <a:r>
              <a:rPr lang="en-US" sz="2400" i="1" dirty="0"/>
              <a:t>- reduce stress</a:t>
            </a:r>
          </a:p>
          <a:p>
            <a:r>
              <a:rPr lang="en-US" sz="2400" i="1" dirty="0"/>
              <a:t>- good for my health</a:t>
            </a:r>
          </a:p>
          <a:p>
            <a:r>
              <a:rPr lang="en-US" sz="2400" i="1" dirty="0"/>
              <a:t>- explore interesting areas</a:t>
            </a:r>
          </a:p>
          <a:p>
            <a:r>
              <a:rPr lang="en-US" sz="2400" i="1" dirty="0"/>
              <a:t>- make delicious meal</a:t>
            </a:r>
          </a:p>
          <a:p>
            <a:r>
              <a:rPr lang="en-US" sz="2400" i="1" dirty="0"/>
              <a:t>- spend time together</a:t>
            </a:r>
          </a:p>
        </p:txBody>
      </p:sp>
    </p:spTree>
    <p:extLst>
      <p:ext uri="{BB962C8B-B14F-4D97-AF65-F5344CB8AC3E}">
        <p14:creationId xmlns:p14="http://schemas.microsoft.com/office/powerpoint/2010/main" val="363462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5786" y="2276240"/>
            <a:ext cx="3014122" cy="3463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3571" y="584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751" y="6308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109027" y="1783796"/>
            <a:ext cx="101828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3. </a:t>
            </a:r>
            <a:r>
              <a:rPr lang="en-US" sz="2600" dirty="0"/>
              <a:t>How do you feel when you spend time with your family members?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04764" y="2537717"/>
            <a:ext cx="28251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/>
              <a:t>- very happy.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- really comfortable.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- very cozy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- the relationship is connected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i="1" dirty="0"/>
          </a:p>
        </p:txBody>
      </p:sp>
      <p:sp>
        <p:nvSpPr>
          <p:cNvPr id="9" name="Rectangle 8"/>
          <p:cNvSpPr/>
          <p:nvPr/>
        </p:nvSpPr>
        <p:spPr>
          <a:xfrm>
            <a:off x="452268" y="2291496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i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600" i="1" dirty="0">
                <a:solidFill>
                  <a:srgbClr val="EF4B66"/>
                </a:solidFill>
              </a:rPr>
              <a:t> I feel 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18305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1018246" y="468369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97287" y="502072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50072" y="3760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18E7BA-7CC8-2226-F732-A6B549C5A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28" y="1879340"/>
            <a:ext cx="4815534" cy="3723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5FF785-73C4-F8E7-4877-506C09A9F40A}"/>
              </a:ext>
            </a:extLst>
          </p:cNvPr>
          <p:cNvSpPr/>
          <p:nvPr/>
        </p:nvSpPr>
        <p:spPr>
          <a:xfrm>
            <a:off x="7677471" y="353455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600" dirty="0" err="1">
                <a:solidFill>
                  <a:srgbClr val="FF0000"/>
                </a:solidFill>
              </a:rPr>
              <a:t>iding</a:t>
            </a:r>
            <a:r>
              <a:rPr lang="en-US" sz="3600" dirty="0">
                <a:solidFill>
                  <a:srgbClr val="FF0000"/>
                </a:solidFill>
              </a:rPr>
              <a:t> a bike/ cycling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0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5807" y="464818"/>
            <a:ext cx="103511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Report your group members’ answers to the class. What activities are the most common?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3202" y="580852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987" y="4782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050C2B4-6BE9-D7AB-ECE7-7A619D2CAEF2}"/>
              </a:ext>
            </a:extLst>
          </p:cNvPr>
          <p:cNvSpPr txBox="1"/>
          <p:nvPr/>
        </p:nvSpPr>
        <p:spPr>
          <a:xfrm>
            <a:off x="595653" y="1651317"/>
            <a:ext cx="6356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F4B66"/>
                </a:solidFill>
                <a:ea typeface="Times New Roman" panose="02020603050405020304" pitchFamily="18" charset="0"/>
              </a:rPr>
              <a:t>The most common activities is …</a:t>
            </a:r>
          </a:p>
        </p:txBody>
      </p:sp>
      <p:pic>
        <p:nvPicPr>
          <p:cNvPr id="7170" name="Picture 2" descr="Top 5 phần mềm thi thử IELTS Speaking Online - GLN">
            <a:extLst>
              <a:ext uri="{FF2B5EF4-FFF2-40B4-BE49-F238E27FC236}">
                <a16:creationId xmlns:a16="http://schemas.microsoft.com/office/drawing/2014/main" id="{E2C0AC8A-9C5D-6A12-F337-685665C9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522" y="1083458"/>
            <a:ext cx="3257395" cy="347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4919" y="2482250"/>
            <a:ext cx="774970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70C0"/>
                </a:solidFill>
                <a:latin typeface="OpenSans"/>
              </a:rPr>
              <a:t>   After discussing with members in our group, we see that </a:t>
            </a:r>
            <a:r>
              <a:rPr lang="en-US" sz="2800" i="1" dirty="0">
                <a:solidFill>
                  <a:srgbClr val="C00000"/>
                </a:solidFill>
                <a:latin typeface="OpenSans"/>
              </a:rPr>
              <a:t>riding bike </a:t>
            </a:r>
            <a:r>
              <a:rPr lang="en-US" sz="2800" i="1" dirty="0">
                <a:solidFill>
                  <a:srgbClr val="0070C0"/>
                </a:solidFill>
                <a:latin typeface="OpenSans"/>
              </a:rPr>
              <a:t>is the most popular activity in our group. Also, almost members in our group are into………………………………….</a:t>
            </a:r>
            <a:br>
              <a:rPr lang="en-US" sz="2800" i="1" dirty="0">
                <a:solidFill>
                  <a:srgbClr val="0070C0"/>
                </a:solidFill>
                <a:latin typeface="OpenSans"/>
              </a:rPr>
            </a:br>
            <a:endParaRPr lang="en-US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120082" y="2028454"/>
            <a:ext cx="9770226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read about teen’s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talk about friends’ leisure activities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516" y="99181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8191" y="154866"/>
            <a:ext cx="10815315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260" y="3053860"/>
            <a:ext cx="3239071" cy="32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564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998789" y="658115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77830" y="69181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30615" y="56578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2" name="Picture 8" descr="40,441 Boy Cooking Stock Photos, Pictures &amp; Royalty-Free Images - iStock">
            <a:extLst>
              <a:ext uri="{FF2B5EF4-FFF2-40B4-BE49-F238E27FC236}">
                <a16:creationId xmlns:a16="http://schemas.microsoft.com/office/drawing/2014/main" id="{89D36755-77B5-5544-B6E0-C6F3FE6BC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7"/>
          <a:stretch/>
        </p:blipFill>
        <p:spPr bwMode="auto">
          <a:xfrm>
            <a:off x="2850204" y="2013626"/>
            <a:ext cx="4614816" cy="3540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81ED4B7-1894-E5B0-AC81-15D4A8E279D0}"/>
              </a:ext>
            </a:extLst>
          </p:cNvPr>
          <p:cNvSpPr/>
          <p:nvPr/>
        </p:nvSpPr>
        <p:spPr>
          <a:xfrm>
            <a:off x="7850266" y="3036247"/>
            <a:ext cx="2101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dirty="0" err="1">
                <a:solidFill>
                  <a:srgbClr val="FF0000"/>
                </a:solidFill>
              </a:rPr>
              <a:t>ooking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998789" y="411746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77830" y="445449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30615" y="3194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0" name="Picture 6" descr="Fashion trends. positive nice delighted girl looking at her dress and trying to fix it while learning clothes design">
            <a:extLst>
              <a:ext uri="{FF2B5EF4-FFF2-40B4-BE49-F238E27FC236}">
                <a16:creationId xmlns:a16="http://schemas.microsoft.com/office/drawing/2014/main" id="{094CC778-66BB-426A-7257-651053E90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/>
          <a:stretch/>
        </p:blipFill>
        <p:spPr bwMode="auto">
          <a:xfrm>
            <a:off x="2364182" y="1955260"/>
            <a:ext cx="4882923" cy="3686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8E2C433-FA25-34EC-A5DA-6BCEF57BB5FF}"/>
              </a:ext>
            </a:extLst>
          </p:cNvPr>
          <p:cNvSpPr/>
          <p:nvPr/>
        </p:nvSpPr>
        <p:spPr>
          <a:xfrm>
            <a:off x="7168311" y="331984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600" dirty="0" err="1">
                <a:solidFill>
                  <a:srgbClr val="FF0000"/>
                </a:solidFill>
              </a:rPr>
              <a:t>aking</a:t>
            </a:r>
            <a:r>
              <a:rPr lang="en-US" sz="3600" dirty="0">
                <a:solidFill>
                  <a:srgbClr val="FF0000"/>
                </a:solidFill>
              </a:rPr>
              <a:t> a dress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1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528250" y="2316624"/>
            <a:ext cx="3350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1318949" y="373631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797990" y="407334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850775" y="2812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0" name="Picture 6" descr="Fashion trends. positive nice delighted girl looking at her dress and trying to fix it while learning clothes design">
            <a:extLst>
              <a:ext uri="{FF2B5EF4-FFF2-40B4-BE49-F238E27FC236}">
                <a16:creationId xmlns:a16="http://schemas.microsoft.com/office/drawing/2014/main" id="{094CC778-66BB-426A-7257-651053E90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/>
          <a:stretch/>
        </p:blipFill>
        <p:spPr bwMode="auto">
          <a:xfrm>
            <a:off x="5010107" y="4421880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0,441 Boy Cooking Stock Photos, Pictures &amp; Royalty-Free Images - iStock">
            <a:extLst>
              <a:ext uri="{FF2B5EF4-FFF2-40B4-BE49-F238E27FC236}">
                <a16:creationId xmlns:a16="http://schemas.microsoft.com/office/drawing/2014/main" id="{89D36755-77B5-5544-B6E0-C6F3FE6BC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7"/>
          <a:stretch/>
        </p:blipFill>
        <p:spPr bwMode="auto">
          <a:xfrm>
            <a:off x="9233861" y="3015658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18E7BA-7CC8-2226-F732-A6B549C5A1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07" y="1918769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5FF785-73C4-F8E7-4877-506C09A9F40A}"/>
              </a:ext>
            </a:extLst>
          </p:cNvPr>
          <p:cNvSpPr/>
          <p:nvPr/>
        </p:nvSpPr>
        <p:spPr>
          <a:xfrm>
            <a:off x="7920663" y="187934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600" dirty="0" err="1">
                <a:solidFill>
                  <a:srgbClr val="FF0000"/>
                </a:solidFill>
              </a:rPr>
              <a:t>iding</a:t>
            </a:r>
            <a:r>
              <a:rPr lang="en-US" sz="3600" dirty="0">
                <a:solidFill>
                  <a:srgbClr val="FF0000"/>
                </a:solidFill>
              </a:rPr>
              <a:t> a bike/ cycling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1ED4B7-1894-E5B0-AC81-15D4A8E279D0}"/>
              </a:ext>
            </a:extLst>
          </p:cNvPr>
          <p:cNvSpPr/>
          <p:nvPr/>
        </p:nvSpPr>
        <p:spPr>
          <a:xfrm>
            <a:off x="6118743" y="377554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dirty="0" err="1">
                <a:solidFill>
                  <a:srgbClr val="FF0000"/>
                </a:solidFill>
              </a:rPr>
              <a:t>ooking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E2C433-FA25-34EC-A5DA-6BCEF57BB5FF}"/>
              </a:ext>
            </a:extLst>
          </p:cNvPr>
          <p:cNvSpPr/>
          <p:nvPr/>
        </p:nvSpPr>
        <p:spPr>
          <a:xfrm>
            <a:off x="1088524" y="541807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600" dirty="0" err="1">
                <a:solidFill>
                  <a:srgbClr val="FF0000"/>
                </a:solidFill>
              </a:rPr>
              <a:t>aking</a:t>
            </a:r>
            <a:r>
              <a:rPr lang="en-US" sz="3600" dirty="0">
                <a:solidFill>
                  <a:srgbClr val="FF0000"/>
                </a:solidFill>
              </a:rPr>
              <a:t> a dress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90219" y="1294518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23" y="1126122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57575" y="1407283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245BDFF3-38C2-88D2-F902-66F90B5B0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223086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49531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connect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4903" y="5120711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kết </a:t>
            </a:r>
            <a:r>
              <a:rPr lang="en-US" sz="4800" dirty="0" err="1"/>
              <a:t>nối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46388" y="3551310"/>
            <a:ext cx="2640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 dirty="0" err="1">
                <a:solidFill>
                  <a:srgbClr val="1D2A57"/>
                </a:solidFill>
                <a:effectLst/>
              </a:rPr>
              <a:t>kəˈnekt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2050" name="Picture 2" descr="Demystifying Microsoft Operator Connect | No Jitter">
            <a:extLst>
              <a:ext uri="{FF2B5EF4-FFF2-40B4-BE49-F238E27FC236}">
                <a16:creationId xmlns:a16="http://schemas.microsoft.com/office/drawing/2014/main" id="{9E6A7640-B538-1379-C047-1F9FDA326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10" y="0"/>
            <a:ext cx="3744367" cy="238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xconnec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66200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5548" y="2607010"/>
            <a:ext cx="4834648" cy="355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18223" y="147374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recipe</a:t>
            </a:r>
            <a:r>
              <a:rPr lang="en-US" sz="88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4911" y="487355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công </a:t>
            </a:r>
            <a:r>
              <a:rPr lang="en-US" sz="4800" dirty="0" err="1"/>
              <a:t>thức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69460" y="3445408"/>
            <a:ext cx="2341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>
                <a:solidFill>
                  <a:srgbClr val="1D2A57"/>
                </a:solidFill>
                <a:effectLst/>
              </a:rPr>
              <a:t>ˈresɪpi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Free Vector | Homemade bread recipe concept">
            <a:extLst>
              <a:ext uri="{FF2B5EF4-FFF2-40B4-BE49-F238E27FC236}">
                <a16:creationId xmlns:a16="http://schemas.microsoft.com/office/drawing/2014/main" id="{93C48E7D-E28B-4842-C659-B7A2CAC0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47" y="1598537"/>
            <a:ext cx="4374276" cy="4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ip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1736" y="3556106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3892</TotalTime>
  <Words>1455</Words>
  <Application>Microsoft Office PowerPoint</Application>
  <PresentationFormat>Widescreen</PresentationFormat>
  <Paragraphs>226</Paragraphs>
  <Slides>33</Slides>
  <Notes>22</Notes>
  <HiddenSlides>0</HiddenSlides>
  <MMClips>10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.VnBahamasB</vt:lpstr>
      <vt:lpstr>.VnTifani HeavyH</vt:lpstr>
      <vt:lpstr>.VnTime</vt:lpstr>
      <vt:lpstr>Arial</vt:lpstr>
      <vt:lpstr>Bahnschrift SemiBold SemiConden</vt:lpstr>
      <vt:lpstr>Calibri</vt:lpstr>
      <vt:lpstr>Calibri Light</vt:lpstr>
      <vt:lpstr>inherit</vt:lpstr>
      <vt:lpstr>Myriad Pro</vt:lpstr>
      <vt:lpstr>OpenSans</vt:lpstr>
      <vt:lpstr>Times New Roman</vt:lpstr>
      <vt:lpstr>VNI-Ariston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Vu Thi Lan Anh</cp:lastModifiedBy>
  <cp:revision>234</cp:revision>
  <dcterms:created xsi:type="dcterms:W3CDTF">2020-12-09T02:04:09Z</dcterms:created>
  <dcterms:modified xsi:type="dcterms:W3CDTF">2023-09-23T02:52:34Z</dcterms:modified>
</cp:coreProperties>
</file>