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a6f0a876c1b449fe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  <p:sldMasterId id="2147483744" r:id="rId2"/>
    <p:sldMasterId id="2147483696" r:id="rId3"/>
    <p:sldMasterId id="2147483732" r:id="rId4"/>
    <p:sldMasterId id="2147483708" r:id="rId5"/>
    <p:sldMasterId id="2147483684" r:id="rId6"/>
    <p:sldMasterId id="2147483720" r:id="rId7"/>
    <p:sldMasterId id="2147483768" r:id="rId8"/>
    <p:sldMasterId id="2147483672" r:id="rId9"/>
    <p:sldMasterId id="2147483660" r:id="rId10"/>
  </p:sldMasterIdLst>
  <p:notesMasterIdLst>
    <p:notesMasterId r:id="rId26"/>
  </p:notesMasterIdLst>
  <p:sldIdLst>
    <p:sldId id="256" r:id="rId11"/>
    <p:sldId id="387" r:id="rId12"/>
    <p:sldId id="303" r:id="rId13"/>
    <p:sldId id="392" r:id="rId14"/>
    <p:sldId id="280" r:id="rId15"/>
    <p:sldId id="394" r:id="rId16"/>
    <p:sldId id="304" r:id="rId17"/>
    <p:sldId id="283" r:id="rId18"/>
    <p:sldId id="395" r:id="rId19"/>
    <p:sldId id="281" r:id="rId20"/>
    <p:sldId id="305" r:id="rId21"/>
    <p:sldId id="284" r:id="rId22"/>
    <p:sldId id="396" r:id="rId23"/>
    <p:sldId id="397" r:id="rId24"/>
    <p:sldId id="279" r:id="rId25"/>
  </p:sldIdLst>
  <p:sldSz cx="12192000" cy="6858000"/>
  <p:notesSz cx="6858000" cy="9144000"/>
  <p:embeddedFontLst>
    <p:embeddedFont>
      <p:font typeface="UTM Swiss Condensed" panose="02000500000000000000" charset="-93"/>
      <p:regular r:id="rId27"/>
      <p:bold r:id="rId2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70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61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15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78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6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60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20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6" r:id="rId17"/>
    <p:sldLayoutId id="21474837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66.e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26.wmf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3.emf"/><Relationship Id="rId25" Type="http://schemas.openxmlformats.org/officeDocument/2006/relationships/image" Target="../media/image38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emf"/><Relationship Id="rId24" Type="http://schemas.openxmlformats.org/officeDocument/2006/relationships/image" Target="../media/image37.emf"/><Relationship Id="rId5" Type="http://schemas.openxmlformats.org/officeDocument/2006/relationships/image" Target="../media/image27.wmf"/><Relationship Id="rId15" Type="http://schemas.openxmlformats.org/officeDocument/2006/relationships/image" Target="../media/image32.emf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0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36.emf"/><Relationship Id="rId27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8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5.emf"/><Relationship Id="rId5" Type="http://schemas.openxmlformats.org/officeDocument/2006/relationships/image" Target="../media/image42.w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0.png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3.png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9.wmf"/><Relationship Id="rId5" Type="http://schemas.openxmlformats.org/officeDocument/2006/relationships/image" Target="../media/image55.w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353" y="171733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1: SỐ HỮU TỈ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TẬP HỢP CÁC SỐ HỮU TỈ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6384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7624"/>
              </p:ext>
            </p:extLst>
          </p:nvPr>
        </p:nvGraphicFramePr>
        <p:xfrm>
          <a:off x="8940801" y="2658633"/>
          <a:ext cx="350982" cy="30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35" imgH="139518" progId="Equation.DSMT4">
                  <p:embed/>
                </p:oleObj>
              </mc:Choice>
              <mc:Fallback>
                <p:oleObj name="Equation" r:id="rId2" imgW="126835" imgH="1395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01" y="2658633"/>
                        <a:ext cx="350982" cy="303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45041"/>
              </p:ext>
            </p:extLst>
          </p:nvPr>
        </p:nvGraphicFramePr>
        <p:xfrm>
          <a:off x="9675092" y="2646182"/>
          <a:ext cx="554181" cy="32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139579" progId="Equation.DSMT4">
                  <p:embed/>
                </p:oleObj>
              </mc:Choice>
              <mc:Fallback>
                <p:oleObj name="Equation" r:id="rId4" imgW="215713" imgH="1395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5092" y="2646182"/>
                        <a:ext cx="554181" cy="328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627" y="2551587"/>
            <a:ext cx="11593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fr-FR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fr-FR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2: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88655" y="3008670"/>
            <a:ext cx="9947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626" y="1586643"/>
            <a:ext cx="1090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1: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9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2482" y="17215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Đáp án: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94400" y="335280"/>
            <a:ext cx="30480" cy="60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02482" y="2513811"/>
            <a:ext cx="609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 : a, b.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c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98362"/>
              </p:ext>
            </p:extLst>
          </p:nvPr>
        </p:nvGraphicFramePr>
        <p:xfrm>
          <a:off x="9677163" y="2837262"/>
          <a:ext cx="2413237" cy="84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3520" imgH="390282" progId="Equation.DSMT4">
                  <p:embed/>
                </p:oleObj>
              </mc:Choice>
              <mc:Fallback>
                <p:oleObj name="Equation" r:id="rId2" imgW="1113520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77163" y="2837262"/>
                        <a:ext cx="2413237" cy="846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77052" y="352416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956" y="2361005"/>
            <a:ext cx="6096000" cy="32239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nào sau đây là đúng?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>
                <a:latin typeface="Times New Roman" panose="02020603050405020304" pitchFamily="18" charset="0"/>
              </a:rPr>
              <a:t>a) </a:t>
            </a:r>
          </a:p>
          <a:p>
            <a:endParaRPr lang="fr-FR" sz="2800">
              <a:latin typeface="Times New Roman" panose="02020603050405020304" pitchFamily="18" charset="0"/>
            </a:endParaRPr>
          </a:p>
          <a:p>
            <a:r>
              <a:rPr lang="fr-FR" sz="2800">
                <a:latin typeface="Times New Roman" panose="02020603050405020304" pitchFamily="18" charset="0"/>
              </a:rPr>
              <a:t>b) </a:t>
            </a:r>
          </a:p>
          <a:p>
            <a:endParaRPr lang="fr-FR" sz="2800">
              <a:latin typeface="Times New Roman" panose="02020603050405020304" pitchFamily="18" charset="0"/>
            </a:endParaRPr>
          </a:p>
          <a:p>
            <a:r>
              <a:rPr lang="fr-FR" sz="2800">
                <a:latin typeface="Times New Roman" panose="02020603050405020304" pitchFamily="18" charset="0"/>
              </a:rPr>
              <a:t>c)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93757"/>
              </p:ext>
            </p:extLst>
          </p:nvPr>
        </p:nvGraphicFramePr>
        <p:xfrm>
          <a:off x="793754" y="3408424"/>
          <a:ext cx="1461892" cy="50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03040" progId="Equation.DSMT4">
                  <p:embed/>
                </p:oleObj>
              </mc:Choice>
              <mc:Fallback>
                <p:oleObj name="Equation" r:id="rId4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754" y="3408424"/>
                        <a:ext cx="1461892" cy="508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16746"/>
              </p:ext>
            </p:extLst>
          </p:nvPr>
        </p:nvGraphicFramePr>
        <p:xfrm>
          <a:off x="851189" y="3963374"/>
          <a:ext cx="1203641" cy="93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189" y="3963374"/>
                        <a:ext cx="1203641" cy="932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30500"/>
              </p:ext>
            </p:extLst>
          </p:nvPr>
        </p:nvGraphicFramePr>
        <p:xfrm>
          <a:off x="793754" y="5062474"/>
          <a:ext cx="1600125" cy="52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754" y="5062474"/>
                        <a:ext cx="1600125" cy="52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73356" y="17580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1.1/SGK/9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994400" y="335280"/>
            <a:ext cx="30480" cy="60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28481"/>
              </p:ext>
            </p:extLst>
          </p:nvPr>
        </p:nvGraphicFramePr>
        <p:xfrm>
          <a:off x="1233075" y="2835478"/>
          <a:ext cx="1427501" cy="51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03040" progId="Equation.DSMT4">
                  <p:embed/>
                </p:oleObj>
              </mc:Choice>
              <mc:Fallback>
                <p:oleObj name="Equation" r:id="rId2" imgW="5839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75" y="2835478"/>
                        <a:ext cx="1427501" cy="514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08649"/>
              </p:ext>
            </p:extLst>
          </p:nvPr>
        </p:nvGraphicFramePr>
        <p:xfrm>
          <a:off x="1209204" y="3639510"/>
          <a:ext cx="935696" cy="9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393480" progId="Equation.DSMT4">
                  <p:embed/>
                </p:oleObj>
              </mc:Choice>
              <mc:Fallback>
                <p:oleObj name="Equation" r:id="rId4" imgW="38088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204" y="3639510"/>
                        <a:ext cx="935696" cy="984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36432" y="1232265"/>
            <a:ext cx="5145776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1.2/SGK/9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số đối của các số hữu tỉ sau: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77052" y="352416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23030" y="19886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Đáp án: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1732"/>
              </p:ext>
            </p:extLst>
          </p:nvPr>
        </p:nvGraphicFramePr>
        <p:xfrm>
          <a:off x="6749976" y="2824332"/>
          <a:ext cx="1216040" cy="52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03040" progId="Equation.DSMT4">
                  <p:embed/>
                </p:oleObj>
              </mc:Choice>
              <mc:Fallback>
                <p:oleObj name="Equation" r:id="rId6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9976" y="2824332"/>
                        <a:ext cx="1216040" cy="52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12456"/>
              </p:ext>
            </p:extLst>
          </p:nvPr>
        </p:nvGraphicFramePr>
        <p:xfrm>
          <a:off x="6715391" y="3662666"/>
          <a:ext cx="2147993" cy="93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393480" progId="Equation.DSMT4">
                  <p:embed/>
                </p:oleObj>
              </mc:Choice>
              <mc:Fallback>
                <p:oleObj name="Equation" r:id="rId8" imgW="901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15391" y="3662666"/>
                        <a:ext cx="2147993" cy="93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7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849661" y="1620481"/>
            <a:ext cx="15240" cy="48107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956" y="1620481"/>
            <a:ext cx="549862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TIẾP SỨC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Luật chơi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Chia lớp thành 2 đội (mỗi đội 4 người)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mỗi người lên bảng lần lượt chỉ ra các điểm A, B, C, D trên trục số trên hình vẽ bên.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77052" y="352416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49662" y="1107446"/>
            <a:ext cx="594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 1.3/SGK/9 </a:t>
            </a:r>
            <a:r>
              <a:rPr lang="fr-FR" sz="2400">
                <a:latin typeface="Times New Roman" panose="02020603050405020304" pitchFamily="18" charset="0"/>
                <a:ea typeface="Times New Roman" panose="02020603050405020304" pitchFamily="18" charset="0"/>
              </a:rPr>
              <a:t>Các điểm A, B, C, D biểu diễn các số hữu tỉ nào?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05401" y="3154835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39" y="1941811"/>
            <a:ext cx="5581650" cy="952500"/>
          </a:xfrm>
          <a:prstGeom prst="rect">
            <a:avLst/>
          </a:prstGeom>
        </p:spPr>
      </p:pic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9944615" y="2979892"/>
          <a:ext cx="469386" cy="82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387" imgH="399634" progId="Equation.DSMT4">
                  <p:embed/>
                </p:oleObj>
              </mc:Choice>
              <mc:Fallback>
                <p:oleObj name="Equation" r:id="rId3" imgW="228387" imgH="399634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4615" y="2979892"/>
                        <a:ext cx="469386" cy="821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6305401" y="4054003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305400" y="4850560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6270745" y="5647117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9944614" y="3939074"/>
          <a:ext cx="1145069" cy="78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0498" imgH="399634" progId="Equation.DSMT4">
                  <p:embed/>
                </p:oleObj>
              </mc:Choice>
              <mc:Fallback>
                <p:oleObj name="Equation" r:id="rId5" imgW="580498" imgH="399634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44614" y="3939074"/>
                        <a:ext cx="1145069" cy="78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9944614" y="4767825"/>
          <a:ext cx="296268" cy="77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138" imgH="399634" progId="Equation.DSMT4">
                  <p:embed/>
                </p:oleObj>
              </mc:Choice>
              <mc:Fallback>
                <p:oleObj name="Equation" r:id="rId7" imgW="152138" imgH="399634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4614" y="4767825"/>
                        <a:ext cx="296268" cy="77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9876956" y="5545530"/>
          <a:ext cx="727852" cy="72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9587" imgH="399634" progId="Equation.DSMT4">
                  <p:embed/>
                </p:oleObj>
              </mc:Choice>
              <mc:Fallback>
                <p:oleObj name="Equation" r:id="rId9" imgW="399587" imgH="399634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76956" y="5545530"/>
                        <a:ext cx="727852" cy="72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20956" y="3996479"/>
            <a:ext cx="54986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Cách tính điểm: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Đội hoàn thành nhanh nhất: + 5 điểm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Một thành viên làm đúng/ + 1 điểm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Điểm thưởng/ +1 điểm</a:t>
            </a:r>
          </a:p>
        </p:txBody>
      </p:sp>
    </p:spTree>
    <p:extLst>
      <p:ext uri="{BB962C8B-B14F-4D97-AF65-F5344CB8AC3E}">
        <p14:creationId xmlns:p14="http://schemas.microsoft.com/office/powerpoint/2010/main" val="42124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44" grpId="0"/>
      <p:bldP spid="48" grpId="0"/>
      <p:bldP spid="49" grpId="0"/>
      <p:bldP spid="5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D2115-90E5-4BBD-B623-E5CCBA9156E3}"/>
              </a:ext>
            </a:extLst>
          </p:cNvPr>
          <p:cNvSpPr txBox="1">
            <a:spLocks/>
          </p:cNvSpPr>
          <p:nvPr/>
        </p:nvSpPr>
        <p:spPr>
          <a:xfrm>
            <a:off x="3089871" y="1953133"/>
            <a:ext cx="6976995" cy="379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447" y="2160168"/>
            <a:ext cx="712541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HD </a:t>
            </a:r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tự học: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1.3, 1.4 SGK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 vào vở bài tập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>
            <a:extLst>
              <a:ext uri="{FF2B5EF4-FFF2-40B4-BE49-F238E27FC236}">
                <a16:creationId xmlns:a16="http://schemas.microsoft.com/office/drawing/2014/main" id="{1CD59483-8F8A-464D-B085-A33D78BD1BE1}"/>
              </a:ext>
            </a:extLst>
          </p:cNvPr>
          <p:cNvGrpSpPr/>
          <p:nvPr/>
        </p:nvGrpSpPr>
        <p:grpSpPr>
          <a:xfrm>
            <a:off x="2351190" y="3954099"/>
            <a:ext cx="5753153" cy="2416630"/>
            <a:chOff x="2899830" y="3954099"/>
            <a:chExt cx="5753153" cy="2416630"/>
          </a:xfrm>
        </p:grpSpPr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448E7B91-D613-41AA-B9E5-C1A9F6D4E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393" t="32143" r="33303" b="32619"/>
            <a:stretch/>
          </p:blipFill>
          <p:spPr>
            <a:xfrm>
              <a:off x="2899830" y="3954099"/>
              <a:ext cx="5736825" cy="2416630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9728F0B6-B3D3-4F1F-AF04-497C4E46B40E}"/>
                </a:ext>
              </a:extLst>
            </p:cNvPr>
            <p:cNvSpPr txBox="1"/>
            <p:nvPr/>
          </p:nvSpPr>
          <p:spPr>
            <a:xfrm>
              <a:off x="4899731" y="5458756"/>
              <a:ext cx="3753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0398901A-7346-4E21-BF6A-33433D2D1D96}"/>
              </a:ext>
            </a:extLst>
          </p:cNvPr>
          <p:cNvGrpSpPr/>
          <p:nvPr/>
        </p:nvGrpSpPr>
        <p:grpSpPr>
          <a:xfrm>
            <a:off x="4991751" y="2717001"/>
            <a:ext cx="5630051" cy="1779035"/>
            <a:chOff x="5487875" y="3824840"/>
            <a:chExt cx="4458559" cy="1779035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7F1C0776-B08F-4D8A-B731-4DEB4912C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018" t="42134" r="14486" b="31913"/>
            <a:stretch/>
          </p:blipFill>
          <p:spPr>
            <a:xfrm>
              <a:off x="5487875" y="3824840"/>
              <a:ext cx="4347718" cy="1739089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C50401CA-A584-4D13-BA91-93D58C3EED36}"/>
                </a:ext>
              </a:extLst>
            </p:cNvPr>
            <p:cNvSpPr txBox="1"/>
            <p:nvPr/>
          </p:nvSpPr>
          <p:spPr>
            <a:xfrm>
              <a:off x="6415485" y="4772878"/>
              <a:ext cx="35309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BT 1.1, 1.2, 1.3/SGK.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A2DA599-2504-4076-9963-3A106A221165}"/>
              </a:ext>
            </a:extLst>
          </p:cNvPr>
          <p:cNvGrpSpPr/>
          <p:nvPr/>
        </p:nvGrpSpPr>
        <p:grpSpPr>
          <a:xfrm>
            <a:off x="5857653" y="277162"/>
            <a:ext cx="5663787" cy="1922902"/>
            <a:chOff x="6406293" y="277162"/>
            <a:chExt cx="4474029" cy="1922902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7789AF0-F7B5-473D-AE50-F49696351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11" t="13809" r="38192" b="58334"/>
            <a:stretch/>
          </p:blipFill>
          <p:spPr>
            <a:xfrm>
              <a:off x="6406293" y="289620"/>
              <a:ext cx="4474029" cy="1910444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F9A1701-30F7-4D57-885F-4739392E21BB}"/>
                </a:ext>
              </a:extLst>
            </p:cNvPr>
            <p:cNvSpPr txBox="1"/>
            <p:nvPr/>
          </p:nvSpPr>
          <p:spPr>
            <a:xfrm>
              <a:off x="7407225" y="277162"/>
              <a:ext cx="3473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5591353" y="2752558"/>
            <a:ext cx="5677097" cy="862243"/>
            <a:chOff x="5809796" y="3824839"/>
            <a:chExt cx="4530151" cy="862243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809796" y="3824839"/>
              <a:ext cx="4498521" cy="862243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6816148" y="3831594"/>
              <a:ext cx="352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2/SGK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5857653" y="1143241"/>
            <a:ext cx="5663787" cy="1344256"/>
            <a:chOff x="6760029" y="3012424"/>
            <a:chExt cx="4539343" cy="1344256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6760029" y="3012424"/>
              <a:ext cx="4539343" cy="1322615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7755568" y="3156351"/>
              <a:ext cx="34730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23ACDDD8-C909-4BF9-836E-D94259734132}"/>
              </a:ext>
            </a:extLst>
          </p:cNvPr>
          <p:cNvGrpSpPr/>
          <p:nvPr/>
        </p:nvGrpSpPr>
        <p:grpSpPr>
          <a:xfrm>
            <a:off x="2615135" y="1807483"/>
            <a:ext cx="3438151" cy="2179865"/>
            <a:chOff x="3163775" y="1807483"/>
            <a:chExt cx="3438151" cy="2179865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C7972BB3-8490-490C-A4E9-E74424D8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496" t="35357" r="50513" b="32857"/>
            <a:stretch/>
          </p:blipFill>
          <p:spPr>
            <a:xfrm>
              <a:off x="3163775" y="1807483"/>
              <a:ext cx="3412671" cy="2179865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590D01D-4358-4C20-AB2A-222E30472ECD}"/>
                </a:ext>
              </a:extLst>
            </p:cNvPr>
            <p:cNvSpPr txBox="1"/>
            <p:nvPr/>
          </p:nvSpPr>
          <p:spPr>
            <a:xfrm>
              <a:off x="4989791" y="1900652"/>
              <a:ext cx="1612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4" y="4918756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740507" y="3002063"/>
            <a:ext cx="2775857" cy="1559379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4" y="1881525"/>
              <a:ext cx="2083949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</a:p>
            <a:p>
              <a:pPr algn="ctr"/>
              <a:endParaRPr lang="vi-VN" sz="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7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526774"/>
            <a:ext cx="12160135" cy="6415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27276" y="940842"/>
            <a:ext cx="21171734" cy="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642" y="288758"/>
            <a:ext cx="10992051" cy="10395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764" y="423512"/>
            <a:ext cx="10693668" cy="90477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764" y="1193664"/>
            <a:ext cx="114376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WHtR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19764" y="2147771"/>
            <a:ext cx="7187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WHtR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Chung?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25642" y="29090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6680" y="3540377"/>
            <a:ext cx="5632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WHtR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45647"/>
              </p:ext>
            </p:extLst>
          </p:nvPr>
        </p:nvGraphicFramePr>
        <p:xfrm>
          <a:off x="3548694" y="4398778"/>
          <a:ext cx="1694658" cy="76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393529" progId="Equation.DSMT4">
                  <p:embed/>
                </p:oleObj>
              </mc:Choice>
              <mc:Fallback>
                <p:oleObj name="Equation" r:id="rId2" imgW="88861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694" y="4398778"/>
                        <a:ext cx="1694658" cy="76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85211"/>
              </p:ext>
            </p:extLst>
          </p:nvPr>
        </p:nvGraphicFramePr>
        <p:xfrm>
          <a:off x="3950436" y="5552087"/>
          <a:ext cx="2186336" cy="73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393529" progId="Equation.DSMT4">
                  <p:embed/>
                </p:oleObj>
              </mc:Choice>
              <mc:Fallback>
                <p:oleObj name="Equation" r:id="rId4" imgW="118058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436" y="5552087"/>
                        <a:ext cx="2186336" cy="736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4485782"/>
            <a:ext cx="1239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WHtR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15394" y="5616350"/>
            <a:ext cx="4173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WHtR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8497"/>
              </p:ext>
            </p:extLst>
          </p:nvPr>
        </p:nvGraphicFramePr>
        <p:xfrm>
          <a:off x="6136772" y="3162400"/>
          <a:ext cx="5820609" cy="3454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472">
                  <a:extLst>
                    <a:ext uri="{9D8B030D-6E8A-4147-A177-3AD203B41FA5}">
                      <a16:colId xmlns:a16="http://schemas.microsoft.com/office/drawing/2014/main" val="3064302325"/>
                    </a:ext>
                  </a:extLst>
                </a:gridCol>
                <a:gridCol w="4246137">
                  <a:extLst>
                    <a:ext uri="{9D8B030D-6E8A-4147-A177-3AD203B41FA5}">
                      <a16:colId xmlns:a16="http://schemas.microsoft.com/office/drawing/2014/main" val="1715508402"/>
                    </a:ext>
                  </a:extLst>
                </a:gridCol>
              </a:tblGrid>
              <a:tr h="421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nhỏ hơn hoặc bằng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29931"/>
                  </a:ext>
                </a:extLst>
              </a:tr>
              <a:tr h="87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lớn hơn         và nhỏ hơn hoặc bằng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10183"/>
                  </a:ext>
                </a:extLst>
              </a:tr>
              <a:tr h="87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 béo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lớn hơn          và nhỏ hơn hoặc bằng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30812"/>
                  </a:ext>
                </a:extLst>
              </a:tr>
              <a:tr h="87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cân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lớn hơn         và nhỏ hơn hoặc bằng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23334"/>
                  </a:ext>
                </a:extLst>
              </a:tr>
              <a:tr h="421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 phì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 lớn hơn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09528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914340"/>
              </p:ext>
            </p:extLst>
          </p:nvPr>
        </p:nvGraphicFramePr>
        <p:xfrm>
          <a:off x="8486657" y="3237349"/>
          <a:ext cx="646776" cy="24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474" imgH="190417" progId="Equation.DSMT4">
                  <p:embed/>
                </p:oleObj>
              </mc:Choice>
              <mc:Fallback>
                <p:oleObj name="Equation" r:id="rId6" imgW="520474" imgH="190417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657" y="3237349"/>
                        <a:ext cx="646776" cy="241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57476"/>
              </p:ext>
            </p:extLst>
          </p:nvPr>
        </p:nvGraphicFramePr>
        <p:xfrm>
          <a:off x="11192884" y="3214619"/>
          <a:ext cx="489626" cy="31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057" imgH="203112" progId="Equation.DSMT4">
                  <p:embed/>
                </p:oleObj>
              </mc:Choice>
              <mc:Fallback>
                <p:oleObj name="Equation" r:id="rId8" imgW="330057" imgH="203112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2884" y="3214619"/>
                        <a:ext cx="489626" cy="31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61356"/>
              </p:ext>
            </p:extLst>
          </p:nvPr>
        </p:nvGraphicFramePr>
        <p:xfrm>
          <a:off x="8525866" y="3669356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1165" imgH="234906" progId="Equation.DSMT4">
                  <p:embed/>
                </p:oleObj>
              </mc:Choice>
              <mc:Fallback>
                <p:oleObj name="Equation" r:id="rId10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25866" y="3669356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13657"/>
              </p:ext>
            </p:extLst>
          </p:nvPr>
        </p:nvGraphicFramePr>
        <p:xfrm>
          <a:off x="8492083" y="4540035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1165" imgH="234906" progId="Equation.DSMT4">
                  <p:embed/>
                </p:oleObj>
              </mc:Choice>
              <mc:Fallback>
                <p:oleObj name="Equation" r:id="rId12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92083" y="4540035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32019"/>
              </p:ext>
            </p:extLst>
          </p:nvPr>
        </p:nvGraphicFramePr>
        <p:xfrm>
          <a:off x="8486657" y="5393516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1165" imgH="234906" progId="Equation.DSMT4">
                  <p:embed/>
                </p:oleObj>
              </mc:Choice>
              <mc:Fallback>
                <p:oleObj name="Equation" r:id="rId14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86657" y="5393516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04623"/>
              </p:ext>
            </p:extLst>
          </p:nvPr>
        </p:nvGraphicFramePr>
        <p:xfrm>
          <a:off x="8525866" y="6276459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1165" imgH="234906" progId="Equation.DSMT4">
                  <p:embed/>
                </p:oleObj>
              </mc:Choice>
              <mc:Fallback>
                <p:oleObj name="Equation" r:id="rId16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25866" y="6276459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93121"/>
              </p:ext>
            </p:extLst>
          </p:nvPr>
        </p:nvGraphicFramePr>
        <p:xfrm>
          <a:off x="10036281" y="3641785"/>
          <a:ext cx="482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551" imgH="310975" progId="Equation.DSMT4">
                  <p:embed/>
                </p:oleObj>
              </mc:Choice>
              <mc:Fallback>
                <p:oleObj name="Equation" r:id="rId18" imgW="482551" imgH="3109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36281" y="3641785"/>
                        <a:ext cx="48260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46262"/>
              </p:ext>
            </p:extLst>
          </p:nvPr>
        </p:nvGraphicFramePr>
        <p:xfrm>
          <a:off x="8846541" y="3994586"/>
          <a:ext cx="474658" cy="30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203040" progId="Equation.DSMT4">
                  <p:embed/>
                </p:oleObj>
              </mc:Choice>
              <mc:Fallback>
                <p:oleObj name="Equation" r:id="rId20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846541" y="3994586"/>
                        <a:ext cx="474658" cy="303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47643"/>
              </p:ext>
            </p:extLst>
          </p:nvPr>
        </p:nvGraphicFramePr>
        <p:xfrm>
          <a:off x="10080388" y="4522010"/>
          <a:ext cx="4699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925" imgH="298362" progId="Equation.DSMT4">
                  <p:embed/>
                </p:oleObj>
              </mc:Choice>
              <mc:Fallback>
                <p:oleObj name="Equation" r:id="rId20" imgW="469925" imgH="2983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080388" y="4522010"/>
                        <a:ext cx="469900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82194"/>
              </p:ext>
            </p:extLst>
          </p:nvPr>
        </p:nvGraphicFramePr>
        <p:xfrm>
          <a:off x="8848428" y="4863169"/>
          <a:ext cx="507734" cy="31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3049" imgH="209349" progId="Equation.DSMT4">
                  <p:embed/>
                </p:oleObj>
              </mc:Choice>
              <mc:Fallback>
                <p:oleObj name="Equation" r:id="rId23" imgW="333049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848428" y="4863169"/>
                        <a:ext cx="507734" cy="319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27859"/>
              </p:ext>
            </p:extLst>
          </p:nvPr>
        </p:nvGraphicFramePr>
        <p:xfrm>
          <a:off x="10048080" y="5383242"/>
          <a:ext cx="501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01490" imgH="310975" progId="Equation.DSMT4">
                  <p:embed/>
                </p:oleObj>
              </mc:Choice>
              <mc:Fallback>
                <p:oleObj name="Equation" r:id="rId23" imgW="501490" imgH="3109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048080" y="5383242"/>
                        <a:ext cx="5016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730558"/>
              </p:ext>
            </p:extLst>
          </p:nvPr>
        </p:nvGraphicFramePr>
        <p:xfrm>
          <a:off x="8907360" y="5705342"/>
          <a:ext cx="519711" cy="34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3987" imgH="209349" progId="Equation.DSMT4">
                  <p:embed/>
                </p:oleObj>
              </mc:Choice>
              <mc:Fallback>
                <p:oleObj name="Equation" r:id="rId26" imgW="313987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907360" y="5705342"/>
                        <a:ext cx="519711" cy="34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66804"/>
              </p:ext>
            </p:extLst>
          </p:nvPr>
        </p:nvGraphicFramePr>
        <p:xfrm>
          <a:off x="10102602" y="6235546"/>
          <a:ext cx="514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14510" imgH="342900" progId="Equation.DSMT4">
                  <p:embed/>
                </p:oleObj>
              </mc:Choice>
              <mc:Fallback>
                <p:oleObj name="Equation" r:id="rId26" imgW="51451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102602" y="6235546"/>
                        <a:ext cx="5143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37711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FF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TẬP HỢP CÁC SỐ HỮU TỈ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12459185" cy="587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dung 1: KHÁI NIỆM SỐ HỮU TỈ VÀ BIỂU DIỄN SỐ HỮU TỈ TRÊN TRỤC SỐ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88" y="1747210"/>
            <a:ext cx="8235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HĐ2: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03650"/>
              </p:ext>
            </p:extLst>
          </p:nvPr>
        </p:nvGraphicFramePr>
        <p:xfrm>
          <a:off x="7527925" y="1776716"/>
          <a:ext cx="559592" cy="44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DSMT4">
                  <p:embed/>
                </p:oleObj>
              </mc:Choice>
              <mc:Fallback>
                <p:oleObj name="Equation" r:id="rId2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27925" y="1776716"/>
                        <a:ext cx="559592" cy="44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0511"/>
              </p:ext>
            </p:extLst>
          </p:nvPr>
        </p:nvGraphicFramePr>
        <p:xfrm>
          <a:off x="7912712" y="1528763"/>
          <a:ext cx="1597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2712" y="1528763"/>
                        <a:ext cx="15970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09343"/>
              </p:ext>
            </p:extLst>
          </p:nvPr>
        </p:nvGraphicFramePr>
        <p:xfrm>
          <a:off x="663582" y="2757157"/>
          <a:ext cx="2446091" cy="97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80084" imgH="390282" progId="Equation.DSMT4">
                  <p:embed/>
                </p:oleObj>
              </mc:Choice>
              <mc:Fallback>
                <p:oleObj name="Equation" r:id="rId6" imgW="980084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3582" y="2757157"/>
                        <a:ext cx="2446091" cy="97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87491"/>
              </p:ext>
            </p:extLst>
          </p:nvPr>
        </p:nvGraphicFramePr>
        <p:xfrm>
          <a:off x="8151813" y="2771855"/>
          <a:ext cx="3536611" cy="91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03396" imgH="390282" progId="Equation.DSMT4">
                  <p:embed/>
                </p:oleObj>
              </mc:Choice>
              <mc:Fallback>
                <p:oleObj name="Equation" r:id="rId8" imgW="1503396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1813" y="2771855"/>
                        <a:ext cx="3536611" cy="918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0072"/>
              </p:ext>
            </p:extLst>
          </p:nvPr>
        </p:nvGraphicFramePr>
        <p:xfrm>
          <a:off x="4323046" y="2789447"/>
          <a:ext cx="2850134" cy="95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347" imgH="390282" progId="Equation.DSMT4">
                  <p:embed/>
                </p:oleObj>
              </mc:Choice>
              <mc:Fallback>
                <p:oleObj name="Equation" r:id="rId10" imgW="1170347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23046" y="2789447"/>
                        <a:ext cx="2850134" cy="951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35788" y="4658590"/>
            <a:ext cx="1113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25597"/>
              </p:ext>
            </p:extLst>
          </p:nvPr>
        </p:nvGraphicFramePr>
        <p:xfrm>
          <a:off x="8366741" y="4411556"/>
          <a:ext cx="435514" cy="89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076" imgH="390282" progId="Equation.DSMT4">
                  <p:embed/>
                </p:oleObj>
              </mc:Choice>
              <mc:Fallback>
                <p:oleObj name="Equation" r:id="rId12" imgW="133076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66741" y="4411556"/>
                        <a:ext cx="435514" cy="89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14825"/>
              </p:ext>
            </p:extLst>
          </p:nvPr>
        </p:nvGraphicFramePr>
        <p:xfrm>
          <a:off x="9446495" y="4658590"/>
          <a:ext cx="2241929" cy="4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3547" imgH="199997" progId="Equation.DSMT4">
                  <p:embed/>
                </p:oleObj>
              </mc:Choice>
              <mc:Fallback>
                <p:oleObj name="Equation" r:id="rId14" imgW="913547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46495" y="4658590"/>
                        <a:ext cx="2241929" cy="49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35788" y="5126496"/>
            <a:ext cx="3409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33027"/>
              </p:ext>
            </p:extLst>
          </p:nvPr>
        </p:nvGraphicFramePr>
        <p:xfrm>
          <a:off x="3506006" y="5074218"/>
          <a:ext cx="461809" cy="58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03040" progId="Equation.DSMT4">
                  <p:embed/>
                </p:oleObj>
              </mc:Choice>
              <mc:Fallback>
                <p:oleObj name="Equation" r:id="rId16" imgW="1648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006" y="5074218"/>
                        <a:ext cx="461809" cy="586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14533" y="5706112"/>
            <a:ext cx="5093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35788" y="1225807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88285" y="6349313"/>
            <a:ext cx="11452636" cy="9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5788" y="4488955"/>
            <a:ext cx="11452636" cy="9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5788" y="4498192"/>
            <a:ext cx="52497" cy="18618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714672" y="4498192"/>
            <a:ext cx="0" cy="1805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37711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FF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TẬP HỢP CÁC SỐ HỮU TỈ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12459185" cy="587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dung 1: KHÁI NIỆM SỐ HỮU TỈ VÀ BIỂU DIỄN SỐ HỮU TỈ TRÊN TRỤC SỐ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88" y="1747210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 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5788" y="1225807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/>
              <a:t>diễn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hữu</a:t>
            </a:r>
            <a:r>
              <a:rPr lang="en-US" sz="2400" b="1" dirty="0"/>
              <a:t> </a:t>
            </a:r>
            <a:r>
              <a:rPr lang="en-US" sz="2400" b="1" dirty="0" err="1"/>
              <a:t>tỉ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trục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405" y="4178274"/>
            <a:ext cx="11888049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 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 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35170" y="2610657"/>
            <a:ext cx="204458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49026"/>
              </p:ext>
            </p:extLst>
          </p:nvPr>
        </p:nvGraphicFramePr>
        <p:xfrm>
          <a:off x="2902471" y="2785698"/>
          <a:ext cx="6857546" cy="129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73487" imgH="507937" progId="Paint.Picture">
                  <p:embed/>
                </p:oleObj>
              </mc:Choice>
              <mc:Fallback>
                <p:oleObj name="Bitmap Image" r:id="rId2" imgW="2673487" imgH="50793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471" y="2785698"/>
                        <a:ext cx="6857546" cy="1296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35788" y="2295696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9246"/>
              </p:ext>
            </p:extLst>
          </p:nvPr>
        </p:nvGraphicFramePr>
        <p:xfrm>
          <a:off x="2046980" y="2330738"/>
          <a:ext cx="447039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324" imgH="171220" progId="Equation.DSMT4">
                  <p:embed/>
                </p:oleObj>
              </mc:Choice>
              <mc:Fallback>
                <p:oleObj name="Equation" r:id="rId4" imgW="209324" imgH="1712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6980" y="2330738"/>
                        <a:ext cx="447039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4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0683" y="621331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 /SGK/6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17504"/>
              </p:ext>
            </p:extLst>
          </p:nvPr>
        </p:nvGraphicFramePr>
        <p:xfrm>
          <a:off x="3483683" y="1239848"/>
          <a:ext cx="3820845" cy="88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94017" imgH="390282" progId="Equation.DSMT4">
                  <p:embed/>
                </p:oleObj>
              </mc:Choice>
              <mc:Fallback>
                <p:oleObj name="Equation" r:id="rId2" imgW="1694017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683" y="1239848"/>
                        <a:ext cx="3820845" cy="880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1923" y="2330540"/>
            <a:ext cx="1035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558" y="3278839"/>
            <a:ext cx="1168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là: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6753"/>
              </p:ext>
            </p:extLst>
          </p:nvPr>
        </p:nvGraphicFramePr>
        <p:xfrm>
          <a:off x="2889472" y="3126099"/>
          <a:ext cx="1507038" cy="82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3573" imgH="390282" progId="Equation.DSMT4">
                  <p:embed/>
                </p:oleObj>
              </mc:Choice>
              <mc:Fallback>
                <p:oleObj name="Equation" r:id="rId4" imgW="713573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472" y="3126099"/>
                        <a:ext cx="1507038" cy="82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76738"/>
              </p:ext>
            </p:extLst>
          </p:nvPr>
        </p:nvGraphicFramePr>
        <p:xfrm>
          <a:off x="5867478" y="3090943"/>
          <a:ext cx="1817892" cy="83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47009" imgH="390282" progId="Equation.DSMT4">
                  <p:embed/>
                </p:oleObj>
              </mc:Choice>
              <mc:Fallback>
                <p:oleObj name="Equation" r:id="rId6" imgW="847009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78" y="3090943"/>
                        <a:ext cx="1817892" cy="837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96877" y="4451293"/>
            <a:ext cx="11144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1: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104" y="695098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 /SGK/7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13967"/>
              </p:ext>
            </p:extLst>
          </p:nvPr>
        </p:nvGraphicFramePr>
        <p:xfrm>
          <a:off x="3413130" y="1461610"/>
          <a:ext cx="466141" cy="73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90" imgH="393529" progId="Equation.DSMT4">
                  <p:embed/>
                </p:oleObj>
              </mc:Choice>
              <mc:Fallback>
                <p:oleObj name="Equation" r:id="rId2" imgW="253890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0" y="1461610"/>
                        <a:ext cx="466141" cy="734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46463"/>
              </p:ext>
            </p:extLst>
          </p:nvPr>
        </p:nvGraphicFramePr>
        <p:xfrm>
          <a:off x="10746445" y="1571592"/>
          <a:ext cx="318721" cy="37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445" y="1571592"/>
                        <a:ext cx="318721" cy="371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34725"/>
              </p:ext>
            </p:extLst>
          </p:nvPr>
        </p:nvGraphicFramePr>
        <p:xfrm>
          <a:off x="10261604" y="3240093"/>
          <a:ext cx="249382" cy="32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4" y="3240093"/>
                        <a:ext cx="249382" cy="325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60010"/>
              </p:ext>
            </p:extLst>
          </p:nvPr>
        </p:nvGraphicFramePr>
        <p:xfrm>
          <a:off x="5462979" y="4640057"/>
          <a:ext cx="451815" cy="7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90" imgH="393529" progId="Equation.DSMT4">
                  <p:embed/>
                </p:oleObj>
              </mc:Choice>
              <mc:Fallback>
                <p:oleObj name="Equation" r:id="rId2" imgW="25389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979" y="4640057"/>
                        <a:ext cx="451815" cy="711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22113"/>
              </p:ext>
            </p:extLst>
          </p:nvPr>
        </p:nvGraphicFramePr>
        <p:xfrm>
          <a:off x="11376636" y="4803802"/>
          <a:ext cx="335903" cy="3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6636" y="4803802"/>
                        <a:ext cx="335903" cy="37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09325"/>
              </p:ext>
            </p:extLst>
          </p:nvPr>
        </p:nvGraphicFramePr>
        <p:xfrm>
          <a:off x="2761671" y="5237219"/>
          <a:ext cx="223851" cy="36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77492" progId="Equation.DSMT4">
                  <p:embed/>
                </p:oleObj>
              </mc:Choice>
              <mc:Fallback>
                <p:oleObj name="Equation" r:id="rId10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71" y="5237219"/>
                        <a:ext cx="223851" cy="368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1368" y="1518712"/>
            <a:ext cx="2872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60121" y="1511580"/>
            <a:ext cx="7382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71368" y="3057382"/>
            <a:ext cx="10252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)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81528" y="4396249"/>
            <a:ext cx="108989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914794" y="4741708"/>
            <a:ext cx="5602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62123" y="5171277"/>
            <a:ext cx="4544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)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167739" y="5364317"/>
            <a:ext cx="27233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4320"/>
              </p:ext>
            </p:extLst>
          </p:nvPr>
        </p:nvGraphicFramePr>
        <p:xfrm>
          <a:off x="4167739" y="5364317"/>
          <a:ext cx="5914794" cy="133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6089963" imgH="1378021" progId="Paint.Picture">
                  <p:embed/>
                </p:oleObj>
              </mc:Choice>
              <mc:Fallback>
                <p:oleObj name="Bitmap Image" r:id="rId12" imgW="6089963" imgH="1378021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739" y="5364317"/>
                        <a:ext cx="5914794" cy="1333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16004"/>
              </p:ext>
            </p:extLst>
          </p:nvPr>
        </p:nvGraphicFramePr>
        <p:xfrm>
          <a:off x="4449211" y="6030972"/>
          <a:ext cx="356791" cy="56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673" imgH="704719" progId="Equation.DSMT4">
                  <p:embed/>
                </p:oleObj>
              </mc:Choice>
              <mc:Fallback>
                <p:oleObj name="Equation" r:id="rId14" imgW="444673" imgH="7047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49211" y="6030972"/>
                        <a:ext cx="356791" cy="565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9269" y="2074896"/>
            <a:ext cx="5707181" cy="9469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43778" y="3634072"/>
            <a:ext cx="5042462" cy="10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2022CD STT165	0968927783	Linh Ngọc	nguyenngoc916851@gmail.com
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930</Words>
  <Application>Microsoft Office PowerPoint</Application>
  <PresentationFormat>Màn hình rộng</PresentationFormat>
  <Paragraphs>96</Paragraphs>
  <Slides>15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10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31" baseType="lpstr">
      <vt:lpstr>Times New Roman</vt:lpstr>
      <vt:lpstr>Arial</vt:lpstr>
      <vt:lpstr>UTM Swiss Condensed</vt:lpstr>
      <vt:lpstr>Calibri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Equation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Bùi Thị Nghĩa</cp:lastModifiedBy>
  <cp:revision>60</cp:revision>
  <dcterms:created xsi:type="dcterms:W3CDTF">2021-06-22T15:39:08Z</dcterms:created>
  <dcterms:modified xsi:type="dcterms:W3CDTF">2025-03-25T09:25:59Z</dcterms:modified>
</cp:coreProperties>
</file>