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5" r:id="rId3"/>
    <p:sldId id="256" r:id="rId4"/>
    <p:sldId id="257" r:id="rId5"/>
    <p:sldId id="270" r:id="rId6"/>
    <p:sldId id="261" r:id="rId7"/>
    <p:sldId id="262" r:id="rId8"/>
    <p:sldId id="258" r:id="rId9"/>
    <p:sldId id="259" r:id="rId10"/>
    <p:sldId id="264" r:id="rId11"/>
    <p:sldId id="266" r:id="rId12"/>
    <p:sldId id="265" r:id="rId13"/>
    <p:sldId id="267" r:id="rId14"/>
    <p:sldId id="268" r:id="rId15"/>
    <p:sldId id="269" r:id="rId16"/>
    <p:sldId id="260" r:id="rId17"/>
    <p:sldId id="272" r:id="rId18"/>
    <p:sldId id="274" r:id="rId19"/>
    <p:sldId id="273" r:id="rId20"/>
    <p:sldId id="287" r:id="rId21"/>
    <p:sldId id="288" r:id="rId22"/>
    <p:sldId id="289" r:id="rId23"/>
    <p:sldId id="290" r:id="rId24"/>
    <p:sldId id="291" r:id="rId25"/>
    <p:sldId id="280" r:id="rId26"/>
    <p:sldId id="281" r:id="rId27"/>
    <p:sldId id="282" r:id="rId28"/>
    <p:sldId id="283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EF"/>
    <a:srgbClr val="74A7D6"/>
    <a:srgbClr val="FFFFCC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03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64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6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05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5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3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1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8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4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106" y="5574323"/>
            <a:ext cx="104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Toán</a:t>
            </a:r>
            <a:r>
              <a:rPr lang="en-US" sz="4000" b="1" dirty="0" smtClean="0">
                <a:solidFill>
                  <a:schemeClr val="bg1"/>
                </a:solidFill>
              </a:rPr>
              <a:t> 6: </a:t>
            </a:r>
            <a:r>
              <a:rPr lang="en-US" sz="4000" b="1" dirty="0" err="1" smtClean="0">
                <a:solidFill>
                  <a:schemeClr val="bg1"/>
                </a:solidFill>
              </a:rPr>
              <a:t>Kết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nối</a:t>
            </a:r>
            <a:r>
              <a:rPr lang="en-US" sz="4000" b="1" dirty="0" smtClean="0">
                <a:solidFill>
                  <a:schemeClr val="bg1"/>
                </a:solidFill>
              </a:rPr>
              <a:t> tri </a:t>
            </a:r>
            <a:r>
              <a:rPr lang="en-US" sz="4000" b="1" dirty="0" err="1" smtClean="0">
                <a:solidFill>
                  <a:schemeClr val="bg1"/>
                </a:solidFill>
              </a:rPr>
              <a:t>thức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với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cuộc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sống</a:t>
            </a:r>
            <a:endParaRPr lang="vi-VN" sz="4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866"/>
            <a:ext cx="20859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7860">
            <a:off x="8793314" y="493484"/>
            <a:ext cx="2864027" cy="4107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275">
            <a:off x="6458942" y="480382"/>
            <a:ext cx="2863307" cy="4130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33" t="3365"/>
          <a:stretch/>
        </p:blipFill>
        <p:spPr>
          <a:xfrm rot="1590178">
            <a:off x="2434338" y="365828"/>
            <a:ext cx="2876750" cy="3944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7880">
            <a:off x="433012" y="703817"/>
            <a:ext cx="2888558" cy="39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47" y="100232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Mô tả một tập hợp</a:t>
            </a:r>
            <a:endParaRPr lang="vi-VN" sz="36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3600" r="1391" b="13642"/>
          <a:stretch/>
        </p:blipFill>
        <p:spPr bwMode="auto">
          <a:xfrm>
            <a:off x="7014450" y="2181977"/>
            <a:ext cx="5234208" cy="219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996" y="1864926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</a:rPr>
              <a:t>Tập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 P </a:t>
            </a:r>
            <a:r>
              <a:rPr lang="en-US" sz="3200" i="1" dirty="0" err="1">
                <a:solidFill>
                  <a:srgbClr val="002060"/>
                </a:solidFill>
              </a:rPr>
              <a:t>gồm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những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phần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nào</a:t>
            </a:r>
            <a:r>
              <a:rPr lang="en-US" sz="3200" i="1" dirty="0">
                <a:solidFill>
                  <a:srgbClr val="002060"/>
                </a:solidFill>
              </a:rPr>
              <a:t>?</a:t>
            </a:r>
          </a:p>
          <a:p>
            <a:endParaRPr lang="vi-VN" sz="5400" i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2509128"/>
            <a:ext cx="93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1: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err="1"/>
              <a:t>tập</a:t>
            </a:r>
            <a:r>
              <a:rPr lang="en-US" sz="3200"/>
              <a:t> </a:t>
            </a:r>
            <a:r>
              <a:rPr lang="en-US" sz="3200" smtClean="0"/>
              <a:t>hợp</a:t>
            </a:r>
            <a:endParaRPr lang="en-US" sz="3200" dirty="0"/>
          </a:p>
          <a:p>
            <a:endParaRPr lang="vi-VN" sz="4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22232" y="3233721"/>
            <a:ext cx="4994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dirty="0"/>
              <a:t> = {0; 1; 2; 3 ; 4; 5}</a:t>
            </a:r>
          </a:p>
          <a:p>
            <a:endParaRPr lang="vi-VN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04446" y="3926154"/>
            <a:ext cx="86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2: </a:t>
            </a:r>
            <a:r>
              <a:rPr lang="en-US" sz="3200" dirty="0" err="1">
                <a:ea typeface="Calibri" panose="020F0502020204030204" pitchFamily="34" charset="0"/>
              </a:rPr>
              <a:t>Nêu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dấu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đặc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trưng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tử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của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err="1">
                <a:ea typeface="Calibri" panose="020F0502020204030204" pitchFamily="34" charset="0"/>
              </a:rPr>
              <a:t>tập</a:t>
            </a:r>
            <a:r>
              <a:rPr lang="en-US" sz="3200">
                <a:ea typeface="Calibri" panose="020F0502020204030204" pitchFamily="34" charset="0"/>
              </a:rPr>
              <a:t> </a:t>
            </a:r>
            <a:r>
              <a:rPr lang="en-US" sz="3200" smtClean="0">
                <a:ea typeface="Calibri" panose="020F0502020204030204" pitchFamily="34" charset="0"/>
              </a:rPr>
              <a:t>hợp.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143" y="5452474"/>
            <a:ext cx="668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a typeface="Calibri" panose="020F0502020204030204" pitchFamily="34" charset="0"/>
              </a:rPr>
              <a:t>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>
                <a:ea typeface="Calibri" panose="020F0502020204030204" pitchFamily="34" charset="0"/>
              </a:rPr>
              <a:t>= </a:t>
            </a:r>
            <a:r>
              <a:rPr lang="en-US" sz="3200" smtClean="0">
                <a:ea typeface="Calibri" panose="020F0502020204030204" pitchFamily="34" charset="0"/>
              </a:rPr>
              <a:t>{n </a:t>
            </a:r>
            <a:r>
              <a:rPr lang="en-US" sz="3200" dirty="0">
                <a:ea typeface="Calibri" panose="020F0502020204030204" pitchFamily="34" charset="0"/>
              </a:rPr>
              <a:t>| n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số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nhiên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nhỏ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hơn</a:t>
            </a:r>
            <a:r>
              <a:rPr lang="en-US" sz="3200" dirty="0">
                <a:ea typeface="Calibri" panose="020F0502020204030204" pitchFamily="34" charset="0"/>
              </a:rPr>
              <a:t> 6}</a:t>
            </a:r>
          </a:p>
        </p:txBody>
      </p:sp>
    </p:spTree>
    <p:extLst>
      <p:ext uri="{BB962C8B-B14F-4D97-AF65-F5344CB8AC3E}">
        <p14:creationId xmlns:p14="http://schemas.microsoft.com/office/powerpoint/2010/main" val="29343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22" y="328334"/>
            <a:ext cx="11693768" cy="569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384" y="609135"/>
            <a:ext cx="803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Có hai cách mô tả một tập hợp: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152" y="1474711"/>
            <a:ext cx="1115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u="sng" dirty="0" smtClean="0"/>
              <a:t>Cách 1: Liệt kê các phần tử của tập hợp: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Các phần tử của tập hợp trong dấu ngoặc { } </a:t>
            </a:r>
            <a:r>
              <a:rPr lang="vi-VN" sz="2800" i="1" dirty="0" smtClean="0"/>
              <a:t>theo thứ tự tùy ý </a:t>
            </a:r>
            <a:r>
              <a:rPr lang="vi-VN" sz="2800" dirty="0" smtClean="0"/>
              <a:t>nhưng </a:t>
            </a:r>
            <a:r>
              <a:rPr lang="vi-VN" sz="2800" i="1" dirty="0" smtClean="0"/>
              <a:t>mỗi phần tử chỉ được viết một lần</a:t>
            </a:r>
            <a:r>
              <a:rPr lang="vi-VN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VD: </a:t>
            </a:r>
            <a:r>
              <a:rPr lang="vi-VN" sz="2800" b="1" dirty="0" smtClean="0"/>
              <a:t>P</a:t>
            </a:r>
            <a:r>
              <a:rPr lang="vi-VN" sz="2800" dirty="0" smtClean="0"/>
              <a:t> = {0; 1; 2; 3 ; 4; 5}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034087"/>
            <a:ext cx="1165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 smtClean="0"/>
              <a:t>Cách 2: Nêu dấu hiệu đặc trưng cho các phần tử của tập hợp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smtClean="0"/>
              <a:t>VD: P </a:t>
            </a:r>
            <a:r>
              <a:rPr lang="vi-VN" sz="2800" smtClean="0"/>
              <a:t>= {n </a:t>
            </a:r>
            <a:r>
              <a:rPr lang="vi-VN" sz="2800" dirty="0" smtClean="0"/>
              <a:t>| n là số tự nhiên nhỏ hơn 6}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045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I TÌM BÀI GIẢI CÂU ĐỐ VỀ TRUYỆN KIỀU CỦA TIẾN SỸ NGUYỄN HUY VIỆT - HỘI  KIỀU HỌC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584"/>
            <a:ext cx="314171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04646" y="228601"/>
            <a:ext cx="9513277" cy="4941276"/>
          </a:xfrm>
          <a:prstGeom prst="cloudCallout">
            <a:avLst>
              <a:gd name="adj1" fmla="val -46479"/>
              <a:gd name="adj2" fmla="val 44217"/>
            </a:avLst>
          </a:prstGeom>
          <a:solidFill>
            <a:srgbClr val="C7E5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L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NHA TRANG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kê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tử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L </a:t>
            </a:r>
            <a:r>
              <a:rPr lang="en-US" sz="2800" smtClean="0">
                <a:solidFill>
                  <a:schemeClr val="tx1"/>
                </a:solidFill>
              </a:rPr>
              <a:t>= {N</a:t>
            </a:r>
            <a:r>
              <a:rPr lang="en-US" sz="2800" dirty="0" smtClean="0">
                <a:solidFill>
                  <a:schemeClr val="tx1"/>
                </a:solidFill>
              </a:rPr>
              <a:t>; H; A; T; R; A; N; G}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solidFill>
                  <a:schemeClr val="tx1"/>
                </a:solidFill>
              </a:rPr>
              <a:t>Theo </a:t>
            </a:r>
            <a:r>
              <a:rPr lang="en-US" sz="2800" i="1" dirty="0" err="1" smtClean="0">
                <a:solidFill>
                  <a:schemeClr val="tx1"/>
                </a:solidFill>
              </a:rPr>
              <a:t>em</a:t>
            </a:r>
            <a:r>
              <a:rPr lang="en-US" sz="2800" i="1" dirty="0" smtClean="0">
                <a:solidFill>
                  <a:schemeClr val="tx1"/>
                </a:solidFill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</a:rPr>
              <a:t>bạn</a:t>
            </a:r>
            <a:r>
              <a:rPr lang="en-US" sz="2800" i="1" dirty="0" smtClean="0">
                <a:solidFill>
                  <a:schemeClr val="tx1"/>
                </a:solidFill>
              </a:rPr>
              <a:t> Nam </a:t>
            </a:r>
            <a:r>
              <a:rPr lang="en-US" sz="2800" i="1" dirty="0" err="1" smtClean="0">
                <a:solidFill>
                  <a:schemeClr val="tx1"/>
                </a:solidFill>
              </a:rPr>
              <a:t>viết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đúng</a:t>
            </a:r>
            <a:r>
              <a:rPr lang="en-US" sz="2800" i="1" dirty="0" smtClean="0">
                <a:solidFill>
                  <a:schemeClr val="tx1"/>
                </a:solidFill>
              </a:rPr>
              <a:t> hay </a:t>
            </a:r>
            <a:r>
              <a:rPr lang="en-US" sz="2800" i="1" dirty="0" err="1" smtClean="0">
                <a:solidFill>
                  <a:schemeClr val="tx1"/>
                </a:solidFill>
              </a:rPr>
              <a:t>sai</a:t>
            </a:r>
            <a:r>
              <a:rPr lang="en-US" sz="2800" i="1" dirty="0" smtClean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313" y="1931850"/>
            <a:ext cx="10258075" cy="1824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Bạn</a:t>
            </a:r>
            <a:r>
              <a:rPr lang="en-US" sz="4000" dirty="0">
                <a:ea typeface="Calibri" panose="020F0502020204030204" pitchFamily="34" charset="0"/>
              </a:rPr>
              <a:t> Nam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ea typeface="Calibri" panose="020F0502020204030204" pitchFamily="34" charset="0"/>
              </a:rPr>
              <a:t>sai</a:t>
            </a:r>
            <a:r>
              <a:rPr lang="en-US" sz="4000" dirty="0" smtClean="0"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ea typeface="Calibri" panose="020F0502020204030204" pitchFamily="34" charset="0"/>
              </a:rPr>
              <a:t>Vì</a:t>
            </a:r>
            <a:r>
              <a:rPr lang="en-US" sz="4000" dirty="0" smtClean="0"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ea typeface="Calibri" panose="020F0502020204030204" pitchFamily="34" charset="0"/>
              </a:rPr>
              <a:t>phần</a:t>
            </a:r>
            <a:r>
              <a:rPr lang="en-US" sz="4000" dirty="0" smtClean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A,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N </a:t>
            </a:r>
            <a:r>
              <a:rPr lang="en-US" sz="4000" dirty="0" err="1">
                <a:ea typeface="Calibri" panose="020F0502020204030204" pitchFamily="34" charset="0"/>
              </a:rPr>
              <a:t>đã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được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2 </a:t>
            </a:r>
            <a:r>
              <a:rPr lang="en-US" sz="4000" dirty="0" err="1">
                <a:ea typeface="Calibri" panose="020F0502020204030204" pitchFamily="34" charset="0"/>
              </a:rPr>
              <a:t>lần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81107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dirty="0" err="1" smtClean="0"/>
              <a:t>Trả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lời</a:t>
            </a:r>
            <a:r>
              <a:rPr lang="en-US" i="1" u="sng" dirty="0" smtClean="0"/>
              <a:t>: </a:t>
            </a:r>
            <a:endParaRPr lang="vi-VN" i="1" u="sng" dirty="0"/>
          </a:p>
        </p:txBody>
      </p:sp>
    </p:spTree>
    <p:extLst>
      <p:ext uri="{BB962C8B-B14F-4D97-AF65-F5344CB8AC3E}">
        <p14:creationId xmlns:p14="http://schemas.microsoft.com/office/powerpoint/2010/main" val="33782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u="sng" dirty="0" err="1" smtClean="0">
                    <a:solidFill>
                      <a:schemeClr val="tx1"/>
                    </a:solidFill>
                  </a:rPr>
                  <a:t>Chú</a:t>
                </a:r>
                <a:r>
                  <a:rPr lang="en-US" sz="3200" b="1" i="1" u="sng" dirty="0" smtClean="0">
                    <a:solidFill>
                      <a:schemeClr val="tx1"/>
                    </a:solidFill>
                  </a:rPr>
                  <a:t> ý: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tx1"/>
                    </a:solidFill>
                  </a:rPr>
                  <a:t>1.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là tập hợp số tự nhiên 0; 1; 2; 3;... Ta 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viết </a:t>
                </a:r>
                <a:r>
                  <a:rPr lang="nl-NL" sz="3200" dirty="0">
                    <a:solidFill>
                      <a:schemeClr val="tx1"/>
                    </a:solidFill>
                  </a:rPr>
                  <a:t>tập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như sau: </a:t>
                </a:r>
                <a:endParaRPr lang="nl-NL" sz="3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{0</a:t>
                </a:r>
                <a:r>
                  <a:rPr lang="nl-NL" sz="3200" dirty="0">
                    <a:solidFill>
                      <a:schemeClr val="tx1"/>
                    </a:solidFill>
                  </a:rPr>
                  <a:t>; 1; 2; 3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;...}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2</a:t>
                </a:r>
                <a:r>
                  <a:rPr lang="nl-NL" sz="3200" dirty="0">
                    <a:solidFill>
                      <a:schemeClr val="tx1"/>
                    </a:solidFill>
                  </a:rPr>
                  <a:t>. Viết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có nghĩa n là một số tự nhiên. </a:t>
                </a:r>
                <a:endParaRPr lang="nl-NL" sz="32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dirty="0" smtClean="0">
                    <a:solidFill>
                      <a:schemeClr val="tx1"/>
                    </a:solidFill>
                  </a:rPr>
                  <a:t>Chẳng hạn tập </a:t>
                </a:r>
                <a:r>
                  <a:rPr lang="nl-NL" sz="3200" dirty="0">
                    <a:solidFill>
                      <a:schemeClr val="tx1"/>
                    </a:solidFill>
                  </a:rPr>
                  <a:t>P các số tự nhiên nhỏ hơn 6 có thể viết là: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{n </a:t>
                </a:r>
                <a:r>
                  <a:rPr lang="nl-NL" sz="3200" dirty="0">
                    <a:solidFill>
                      <a:schemeClr val="tx1"/>
                    </a:solidFill>
                  </a:rPr>
                  <a:t>|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</a:t>
                </a:r>
                <a:r>
                  <a:rPr lang="nl-NL" sz="3200">
                    <a:solidFill>
                      <a:schemeClr val="tx1"/>
                    </a:solidFill>
                  </a:rPr>
                  <a:t>&lt;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6}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hoặc </a:t>
                </a: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3. </a:t>
                </a:r>
                <a:r>
                  <a:rPr lang="nl-NL" sz="3200" dirty="0">
                    <a:solidFill>
                      <a:schemeClr val="tx1"/>
                    </a:solidFill>
                  </a:rPr>
                  <a:t>Ta dùng kí hiệu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để chỉ tập hợp các số tự nhiên khác 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0:</a:t>
                </a:r>
                <a:endParaRPr lang="en-US" sz="3200" i="1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= { 1; 2; 3; ...}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blipFill>
                <a:blip r:embed="rId2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 smtClean="0">
                    <a:solidFill>
                      <a:schemeClr val="tx1"/>
                    </a:solidFill>
                  </a:rPr>
                  <a:t>Luyện </a:t>
                </a:r>
                <a:r>
                  <a:rPr lang="en-US" sz="3600" b="1" u="sng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3600" b="1" u="sng" dirty="0" smtClean="0">
                    <a:solidFill>
                      <a:schemeClr val="tx1"/>
                    </a:solidFill>
                  </a:rPr>
                  <a:t> 2: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 smtClean="0">
                    <a:solidFill>
                      <a:schemeClr val="tx1"/>
                    </a:solidFill>
                  </a:rPr>
                  <a:t>Viết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hợp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sau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cách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liệt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kê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phần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tử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chúng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</a:t>
                </a:r>
                <a:r>
                  <a:rPr lang="en-US" sz="3600">
                    <a:solidFill>
                      <a:schemeClr val="tx1"/>
                    </a:solidFill>
                  </a:rPr>
                  <a:t>5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}</a:t>
                </a:r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8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/>
              <a:t>Giải</a:t>
            </a:r>
            <a:r>
              <a:rPr lang="en-US" sz="4400" b="1" u="sng" dirty="0" smtClean="0"/>
              <a:t>:</a:t>
            </a:r>
            <a:endParaRPr lang="vi-VN" sz="4400" b="1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800" dirty="0"/>
                  <a:t>A </a:t>
                </a:r>
                <a:r>
                  <a:rPr lang="en-US" sz="4800"/>
                  <a:t>= </a:t>
                </a:r>
                <a:r>
                  <a:rPr lang="en-US" sz="4800" smtClean="0"/>
                  <a:t>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</a:t>
                </a:r>
                <a:r>
                  <a:rPr lang="en-US" sz="4800" dirty="0" smtClean="0"/>
                  <a:t>} </a:t>
                </a:r>
                <a:r>
                  <a:rPr lang="en-US" sz="4800" smtClean="0"/>
                  <a:t>= {0</a:t>
                </a:r>
                <a:r>
                  <a:rPr lang="en-US" sz="4800" dirty="0"/>
                  <a:t>; 1; 2; 3; 4}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800" dirty="0"/>
                  <a:t>B </a:t>
                </a:r>
                <a:r>
                  <a:rPr lang="en-US" sz="4800" smtClean="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</a:t>
                </a:r>
                <a:r>
                  <a:rPr lang="en-US" sz="4800" dirty="0" smtClean="0"/>
                  <a:t>} </a:t>
                </a:r>
                <a:r>
                  <a:rPr lang="en-US" sz="4800" smtClean="0"/>
                  <a:t>=</a:t>
                </a:r>
                <a:r>
                  <a:rPr lang="en-US" sz="4800"/>
                  <a:t> </a:t>
                </a:r>
                <a:r>
                  <a:rPr lang="en-US" sz="4800" smtClean="0"/>
                  <a:t>{1</a:t>
                </a:r>
                <a:r>
                  <a:rPr lang="en-US" sz="4800" dirty="0"/>
                  <a:t>; 2; 3; 4}</a:t>
                </a:r>
              </a:p>
              <a:p>
                <a:pPr>
                  <a:lnSpc>
                    <a:spcPct val="200000"/>
                  </a:lnSpc>
                </a:pPr>
                <a:endParaRPr lang="vi-VN" sz="36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blipFill>
                <a:blip r:embed="rId2"/>
                <a:stretch>
                  <a:fillRect l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5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3217" y="235633"/>
            <a:ext cx="11197883" cy="5700933"/>
            <a:chOff x="231534" y="296182"/>
            <a:chExt cx="11740072" cy="6342702"/>
          </a:xfrm>
        </p:grpSpPr>
        <p:grpSp>
          <p:nvGrpSpPr>
            <p:cNvPr id="23" name="Group 22"/>
            <p:cNvGrpSpPr/>
            <p:nvPr/>
          </p:nvGrpSpPr>
          <p:grpSpPr>
            <a:xfrm>
              <a:off x="231534" y="296182"/>
              <a:ext cx="11740072" cy="6342702"/>
              <a:chOff x="231534" y="296182"/>
              <a:chExt cx="11740072" cy="6342702"/>
            </a:xfrm>
          </p:grpSpPr>
          <p:sp>
            <p:nvSpPr>
              <p:cNvPr id="2" name="Horizontal Scroll 1"/>
              <p:cNvSpPr/>
              <p:nvPr/>
            </p:nvSpPr>
            <p:spPr>
              <a:xfrm>
                <a:off x="231534" y="296182"/>
                <a:ext cx="11740072" cy="6342702"/>
              </a:xfrm>
              <a:prstGeom prst="horizontalScroll">
                <a:avLst>
                  <a:gd name="adj" fmla="val 804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b="1" u="sng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u="sng" dirty="0"/>
                      <a:t>Luyện </a:t>
                    </a:r>
                    <a:r>
                      <a:rPr lang="en-US" sz="3600" b="1" u="sng" dirty="0" err="1"/>
                      <a:t>tập</a:t>
                    </a:r>
                    <a:r>
                      <a:rPr lang="en-US" sz="3600" b="1" u="sng" dirty="0"/>
                      <a:t> 3:</a:t>
                    </a:r>
                  </a:p>
                  <a:p>
                    <a:pPr algn="just"/>
                    <a:r>
                      <a:rPr lang="en-US" sz="3600" dirty="0" err="1"/>
                      <a:t>Gọi</a:t>
                    </a:r>
                    <a:r>
                      <a:rPr lang="en-US" sz="3600" dirty="0"/>
                      <a:t> M </a:t>
                    </a:r>
                    <a:r>
                      <a:rPr lang="en-US" sz="3600" dirty="0" err="1"/>
                      <a:t>là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tập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hợp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các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số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tự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nhiên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lớn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6 </a:t>
                    </a:r>
                    <a:r>
                      <a:rPr lang="en-US" sz="3600" dirty="0" err="1"/>
                      <a:t>và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nhỏ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10.</a:t>
                    </a:r>
                  </a:p>
                  <a:p>
                    <a:pPr marL="742950" indent="-742950" algn="just">
                      <a:buAutoNum type="alphaLcParenR"/>
                    </a:pPr>
                    <a:r>
                      <a:rPr lang="en-US" sz="3600" dirty="0" err="1" smtClean="0"/>
                      <a:t>Thay</a:t>
                    </a:r>
                    <a:r>
                      <a:rPr lang="en-US" sz="3600" dirty="0" smtClean="0"/>
                      <a:t> </a:t>
                    </a:r>
                    <a:r>
                      <a:rPr lang="en-US" sz="3600" dirty="0" err="1"/>
                      <a:t>thế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“?” </a:t>
                    </a:r>
                    <a:r>
                      <a:rPr lang="en-US" sz="3600" dirty="0" err="1"/>
                      <a:t>bằng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hoặc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smtClean="0"/>
                      <a:t>:</a:t>
                    </a:r>
                  </a:p>
                  <a:p>
                    <a:pPr algn="just"/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80" t="-3191" r="-17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1688124" y="3622431"/>
                <a:ext cx="1670540" cy="646331"/>
                <a:chOff x="1688124" y="3622431"/>
                <a:chExt cx="1670540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5       </a:t>
                  </a:r>
                  <a:endParaRPr lang="vi-VN" sz="3600" dirty="0" smtClean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?</a:t>
                  </a:r>
                  <a:endParaRPr lang="vi-VN" sz="3600" dirty="0" smtClean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90647" y="3622430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?</a:t>
                  </a:r>
                  <a:endParaRPr lang="vi-VN" sz="3600" dirty="0" smtClean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683976" y="3622429"/>
                <a:ext cx="42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;</a:t>
                </a:r>
                <a:endParaRPr lang="vi-VN" sz="3600" dirty="0" smtClean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88124" y="4800600"/>
              <a:ext cx="8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b) </a:t>
              </a:r>
              <a:r>
                <a:rPr lang="en-US" sz="3600" dirty="0" err="1" smtClean="0"/>
                <a:t>Mô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tả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tập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hợp</a:t>
              </a:r>
              <a:r>
                <a:rPr lang="en-US" sz="3600" dirty="0" smtClean="0"/>
                <a:t> M </a:t>
              </a:r>
              <a:r>
                <a:rPr lang="en-US" sz="3600" dirty="0" err="1" smtClean="0"/>
                <a:t>bằng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hai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cách</a:t>
              </a:r>
              <a:r>
                <a:rPr lang="en-US" sz="3600" dirty="0" smtClean="0"/>
                <a:t>.</a:t>
              </a:r>
              <a:endParaRPr lang="vi-VN" sz="3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055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/>
              <a:t>Giải</a:t>
            </a:r>
            <a:r>
              <a:rPr lang="en-US" sz="4400" b="1" u="sng" dirty="0" smtClean="0"/>
              <a:t>:</a:t>
            </a:r>
            <a:endParaRPr lang="vi-VN" sz="4400" b="1" u="sng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1213339" y="2150218"/>
            <a:ext cx="8721970" cy="1779560"/>
            <a:chOff x="844062" y="2742030"/>
            <a:chExt cx="8721970" cy="1779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743806" y="2901462"/>
              <a:ext cx="1702781" cy="1620128"/>
              <a:chOff x="1743806" y="2901462"/>
              <a:chExt cx="1702781" cy="162012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76047" y="2901462"/>
                <a:ext cx="1670540" cy="646331"/>
                <a:chOff x="1688124" y="3622431"/>
                <a:chExt cx="1670540" cy="6463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5       </a:t>
                  </a:r>
                  <a:endParaRPr lang="vi-VN" sz="3600" dirty="0" smtClean="0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oMath>
                        </m:oMathPara>
                      </a14:m>
                      <a:endParaRPr lang="vi-VN" sz="3600" dirty="0" smtClean="0"/>
                    </a:p>
                  </p:txBody>
                </p:sp>
              </mc:Choice>
              <mc:Fallback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43806" y="3875259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9       </a:t>
                  </a:r>
                  <a:endParaRPr lang="vi-VN" sz="3600" dirty="0" smtClean="0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oMath>
                        </m:oMathPara>
                      </a14:m>
                      <a:endParaRPr lang="vi-VN" sz="3600" dirty="0" smtClean="0"/>
                    </a:p>
                  </p:txBody>
                </p:sp>
              </mc:Choice>
              <mc:Fallback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844062" y="2742030"/>
              <a:ext cx="8721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a</a:t>
              </a:r>
              <a:r>
                <a:rPr lang="en-US" sz="3600" smtClean="0"/>
                <a:t>)</a:t>
              </a:r>
            </a:p>
            <a:p>
              <a:endParaRPr lang="en-US" sz="3600" dirty="0"/>
            </a:p>
            <a:p>
              <a:r>
                <a:rPr lang="en-US" sz="3600" smtClean="0"/>
                <a:t> </a:t>
              </a:r>
              <a:endParaRPr lang="vi-VN" sz="3600" dirty="0" smtClean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b) </a:t>
                </a:r>
                <a:r>
                  <a:rPr lang="en-US" sz="3600" i="1" u="sng" dirty="0" err="1" smtClean="0"/>
                  <a:t>Cách</a:t>
                </a:r>
                <a:r>
                  <a:rPr lang="en-US" sz="3600" i="1" u="sng" dirty="0" smtClean="0"/>
                  <a:t> 1:</a:t>
                </a:r>
                <a:r>
                  <a:rPr lang="en-US" sz="3600" dirty="0" smtClean="0"/>
                  <a:t>  M </a:t>
                </a:r>
                <a:r>
                  <a:rPr lang="en-US" sz="3600"/>
                  <a:t>= </a:t>
                </a:r>
                <a:r>
                  <a:rPr lang="en-US" sz="3600" smtClean="0"/>
                  <a:t>{x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6 &lt; x &lt; 10} </a:t>
                </a:r>
                <a:r>
                  <a:rPr lang="en-US" sz="3600"/>
                  <a:t>= </a:t>
                </a:r>
                <a:r>
                  <a:rPr lang="en-US" sz="3600" smtClean="0"/>
                  <a:t>{7</a:t>
                </a:r>
                <a:r>
                  <a:rPr lang="en-US" sz="3600" dirty="0" smtClean="0"/>
                  <a:t>; 8; 9}</a:t>
                </a:r>
              </a:p>
              <a:p>
                <a:endParaRPr lang="en-US" sz="3600" dirty="0"/>
              </a:p>
              <a:p>
                <a:r>
                  <a:rPr lang="en-US" sz="3600" dirty="0" smtClean="0"/>
                  <a:t>    </a:t>
                </a:r>
                <a:r>
                  <a:rPr lang="en-US" sz="3600" i="1" u="sng" dirty="0" err="1" smtClean="0"/>
                  <a:t>Cách</a:t>
                </a:r>
                <a:r>
                  <a:rPr lang="en-US" sz="3600" i="1" u="sng" dirty="0" smtClean="0"/>
                  <a:t> 2:</a:t>
                </a:r>
                <a:r>
                  <a:rPr lang="en-US" sz="3600" dirty="0" smtClean="0"/>
                  <a:t>  </a:t>
                </a:r>
                <a:r>
                  <a:rPr lang="en-US" sz="3600" dirty="0"/>
                  <a:t>M </a:t>
                </a:r>
                <a:r>
                  <a:rPr lang="en-US" sz="3600" smtClean="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vi-VN" sz="3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blipFill>
                <a:blip r:embed="rId4"/>
                <a:stretch>
                  <a:fillRect l="-1851" t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0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Luyện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tập</a:t>
            </a:r>
            <a:endParaRPr lang="vi-VN" sz="4800" b="1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87615" y="724390"/>
            <a:ext cx="10816771" cy="563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49728" y="1216862"/>
            <a:ext cx="7810500" cy="18669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71" y="2873481"/>
            <a:ext cx="5893029" cy="39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(1; 2; 3; 4)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1; 2; 3; 4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1188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21248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48452" y="463420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507585" y="3295333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56059" y="786565"/>
            <a:ext cx="602672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1: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[1; 2; 3; 4]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endParaRPr lang="vi-VN" sz="3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{1; 2; 3; 4}</a:t>
            </a: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319252"/>
            <a:ext cx="91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CHƯƠNG I: SỐ TỰ NHIÊN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387" y="3452152"/>
            <a:ext cx="4907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TẬP HỢP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Introduction to Sets and Subsets - Smar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2086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7/Example_of_a_set.svg/220px-Example_of_a_se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 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</a:t>
                </a:r>
                <a:r>
                  <a:rPr lang="en-US" sz="3200" kern="0" dirty="0">
                    <a:solidFill>
                      <a:prstClr val="white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49922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59290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507584" y="3285908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720454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2: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Cho B = {2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; 3; 4; 5}.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?</a:t>
            </a:r>
            <a:endParaRPr lang="en-US" sz="3733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 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vi-VN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673400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H; I; N}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285594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55252" y="3240291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455252" y="4584972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656126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3: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cụm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“HOC SINH”</a:t>
            </a:r>
            <a:endParaRPr lang="en-US" sz="3733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6" y="330036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N; H} </a:t>
            </a:r>
            <a:endParaRPr lang="vi-VN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477011" y="4576830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N}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911813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 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9; 10}      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{5; 6; 7; 8; 9} 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92727" y="4630981"/>
            <a:ext cx="700066" cy="6518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92728" y="3262391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08851" y="32304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37941" y="46782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713018" y="831273"/>
            <a:ext cx="71141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4: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 tập hợp A các số tự nhiên lớn hơn 5 và nhỏ hơn 10.</a:t>
            </a:r>
            <a:endParaRPr lang="en-US" sz="6400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18526" y="466294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  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8}   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endParaRPr lang="vi-VN" sz="266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393433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9}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842281" y="4707666"/>
            <a:ext cx="4208346" cy="731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16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20}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27243" y="3288408"/>
            <a:ext cx="364436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 |15 &lt; x &lt; 19}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73993" y="4695527"/>
            <a:ext cx="718800" cy="58727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73994" y="3329501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951529" y="33260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980619" y="47738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38940" y="733116"/>
            <a:ext cx="7295760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37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5: </a:t>
            </a:r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= {16; 17; 18; 19}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trưng.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327244" y="4648622"/>
            <a:ext cx="364436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842281" y="3314086"/>
            <a:ext cx="420834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344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Củng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cố</a:t>
            </a:r>
            <a:endParaRPr lang="vi-VN" sz="4800" b="1" dirty="0"/>
          </a:p>
        </p:txBody>
      </p:sp>
      <p:sp>
        <p:nvSpPr>
          <p:cNvPr id="3" name="Oval 2"/>
          <p:cNvSpPr/>
          <p:nvPr/>
        </p:nvSpPr>
        <p:spPr>
          <a:xfrm>
            <a:off x="295836" y="2106706"/>
            <a:ext cx="3998259" cy="2429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TẬP  HỢP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554" y="1281556"/>
            <a:ext cx="4138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 smtClean="0"/>
              <a:t>Tập </a:t>
            </a:r>
            <a:r>
              <a:rPr lang="vi-VN" sz="3200" b="1" dirty="0"/>
              <a:t>hợp và phần tử của tập hợp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77553" y="4536140"/>
            <a:ext cx="413896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Mô tả một tập hợp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>
            <a:off x="2456328" y="1720801"/>
            <a:ext cx="1721225" cy="38590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2456329" y="4536141"/>
            <a:ext cx="1721224" cy="385905"/>
          </a:xfrm>
          <a:prstGeom prst="bentArrow">
            <a:avLst>
              <a:gd name="adj1" fmla="val 27323"/>
              <a:gd name="adj2" fmla="val 26042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98777" y="3619500"/>
            <a:ext cx="915767" cy="9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14545" y="3306708"/>
            <a:ext cx="468219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Liệt kê các phần tử của </a:t>
            </a:r>
            <a:r>
              <a:rPr lang="vi-VN" sz="2800" b="1" i="1"/>
              <a:t>tập </a:t>
            </a:r>
            <a:r>
              <a:rPr lang="vi-VN" sz="2800" b="1" i="1" smtClean="0"/>
              <a:t>hợp</a:t>
            </a:r>
            <a:r>
              <a:rPr lang="en-GB" sz="2800" b="1" i="1" smtClean="0"/>
              <a:t>.</a:t>
            </a:r>
            <a:endParaRPr lang="vi-VN" sz="2800" dirty="0"/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>
            <a:off x="5900029" y="5131984"/>
            <a:ext cx="915768" cy="82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15797" y="5484074"/>
            <a:ext cx="502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Nêu dấu hiệu đặc trưng cho các phần tử của tập </a:t>
            </a:r>
            <a:r>
              <a:rPr lang="vi-VN" sz="2800" b="1" i="1" dirty="0" smtClean="0"/>
              <a:t>hợp</a:t>
            </a:r>
            <a:r>
              <a:rPr lang="en-US" sz="2800" b="1" i="1" dirty="0" smtClean="0"/>
              <a:t>.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6" y="0"/>
            <a:ext cx="3228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7" grpId="0" animBg="1"/>
      <p:bldP spid="20" grpId="0" animBg="1"/>
      <p:bldP spid="31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Vận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dụng</a:t>
            </a:r>
            <a:endParaRPr lang="vi-V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156" y="1327467"/>
            <a:ext cx="6644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ở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8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quay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Kim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Trái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, </a:t>
            </a:r>
            <a:r>
              <a:rPr lang="en-US" sz="2800" dirty="0" err="1" smtClean="0"/>
              <a:t>Hỏa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Mộc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Thổ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Vương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Hải</a:t>
            </a:r>
            <a:r>
              <a:rPr lang="en-US" sz="2800" dirty="0" smtClean="0"/>
              <a:t> </a:t>
            </a:r>
            <a:r>
              <a:rPr lang="en-US" sz="2800" dirty="0" err="1" smtClean="0"/>
              <a:t>vương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Gọi</a:t>
            </a:r>
            <a:r>
              <a:rPr lang="en-US" sz="2800" dirty="0" smtClean="0"/>
              <a:t> S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.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liệt</a:t>
            </a:r>
            <a:r>
              <a:rPr lang="en-US" sz="2800" dirty="0" smtClean="0"/>
              <a:t> </a:t>
            </a:r>
            <a:r>
              <a:rPr lang="en-US" sz="2800" dirty="0" err="1" smtClean="0"/>
              <a:t>kê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S.</a:t>
            </a:r>
            <a:endParaRPr lang="vi-VN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71" y="2038144"/>
            <a:ext cx="5271417" cy="2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27" y="194027"/>
            <a:ext cx="6961632" cy="35475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1150" y="3985647"/>
            <a:ext cx="308027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 smtClean="0"/>
              <a:t>Trả</a:t>
            </a:r>
            <a:r>
              <a:rPr lang="en-US" sz="3600" i="1" u="sng" dirty="0" smtClean="0"/>
              <a:t> </a:t>
            </a:r>
            <a:r>
              <a:rPr lang="en-US" sz="3600" i="1" u="sng" dirty="0" err="1" smtClean="0"/>
              <a:t>lời</a:t>
            </a:r>
            <a:r>
              <a:rPr lang="en-US" sz="3600" i="1" u="sng" dirty="0" smtClean="0"/>
              <a:t>: </a:t>
            </a:r>
            <a:endParaRPr lang="vi-VN" sz="36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71150" y="5047274"/>
            <a:ext cx="9936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S  =  {</a:t>
            </a:r>
            <a:r>
              <a:rPr lang="en-US" sz="3200" dirty="0" err="1" smtClean="0"/>
              <a:t>Mặt</a:t>
            </a:r>
            <a:r>
              <a:rPr lang="en-US" sz="3200" dirty="0" smtClean="0"/>
              <a:t> </a:t>
            </a:r>
            <a:r>
              <a:rPr lang="en-US" sz="3200" dirty="0" err="1" smtClean="0"/>
              <a:t>Trời</a:t>
            </a:r>
            <a:r>
              <a:rPr lang="en-US" sz="3200" dirty="0" smtClean="0"/>
              <a:t>; </a:t>
            </a:r>
            <a:r>
              <a:rPr lang="en-US" sz="3200" dirty="0" err="1" smtClean="0"/>
              <a:t>Thủy</a:t>
            </a:r>
            <a:r>
              <a:rPr lang="en-US" sz="3200" dirty="0" smtClean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/>
              <a:t>Kim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; </a:t>
            </a:r>
            <a:r>
              <a:rPr lang="en-US" sz="3200" dirty="0" err="1"/>
              <a:t>Hỏa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Mộc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Thổ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 smtClean="0"/>
              <a:t>Vương</a:t>
            </a:r>
            <a:r>
              <a:rPr lang="en-US" sz="3200" dirty="0"/>
              <a:t>;</a:t>
            </a:r>
            <a:r>
              <a:rPr lang="en-US" sz="3200" dirty="0" smtClean="0"/>
              <a:t> </a:t>
            </a:r>
            <a:r>
              <a:rPr lang="en-US" sz="3200" dirty="0" err="1" smtClean="0"/>
              <a:t>Hải</a:t>
            </a:r>
            <a:r>
              <a:rPr lang="en-US" sz="3200" dirty="0" smtClean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}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20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0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Hướng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dẫn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nhà</a:t>
            </a:r>
            <a:endParaRPr lang="vi-V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09717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023" y="2020985"/>
            <a:ext cx="9862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- Tự lấy được hai ví dụ về tập hợp và chỉ ra phần tử của tập hợp; Hiểu và ghi nhớ hai cách viết một tập hợp.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- H</a:t>
            </a:r>
            <a:r>
              <a:rPr lang="pt-BR" sz="2800" dirty="0" smtClean="0"/>
              <a:t>oàn </a:t>
            </a:r>
            <a:r>
              <a:rPr lang="pt-BR" sz="2800" dirty="0"/>
              <a:t>thành các bài tập: </a:t>
            </a:r>
            <a:r>
              <a:rPr lang="pt-BR" sz="2800" b="1" dirty="0" smtClean="0"/>
              <a:t>1.1; 1.2; 1.3 và 1.4 </a:t>
            </a:r>
            <a:r>
              <a:rPr lang="pt-BR" sz="2800" dirty="0" smtClean="0"/>
              <a:t>-SGK-</a:t>
            </a:r>
            <a:r>
              <a:rPr lang="en-US" sz="2800" dirty="0" smtClean="0"/>
              <a:t>tr7, tr8.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“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err="1"/>
              <a:t>nhiên</a:t>
            </a:r>
            <a:r>
              <a:rPr lang="en-US" sz="280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9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3" y="87775"/>
            <a:ext cx="278188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9465" y="3159686"/>
            <a:ext cx="41786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gồm các bông hồng trong lọ hoa</a:t>
            </a:r>
            <a:endParaRPr lang="vi-VN" sz="2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91" y="3978463"/>
            <a:ext cx="3724275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51803" y="6140519"/>
            <a:ext cx="6837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gồm các </a:t>
            </a:r>
            <a:r>
              <a:rPr lang="en-US" sz="2800" dirty="0" smtClean="0"/>
              <a:t>con </a:t>
            </a:r>
            <a:r>
              <a:rPr lang="vi-VN" sz="2800" dirty="0" smtClean="0"/>
              <a:t>cá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1" y="87775"/>
            <a:ext cx="4369725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04558" y="3113520"/>
            <a:ext cx="609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6A2</a:t>
            </a:r>
            <a:endParaRPr lang="vi-VN" sz="2800" dirty="0"/>
          </a:p>
        </p:txBody>
      </p:sp>
      <p:pic>
        <p:nvPicPr>
          <p:cNvPr id="3076" name="Picture 4" descr="5 gợi ý trả lời câu hỏi “Bạn mong muốn gì ở công ty?” - VNReview Tin mới  nhấ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98" y="2967573"/>
            <a:ext cx="4016271" cy="3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761405" y="371397"/>
            <a:ext cx="7774103" cy="2481767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Tập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hợp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là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gì</a:t>
            </a:r>
            <a:r>
              <a:rPr lang="en-US" sz="5400" b="1" dirty="0" smtClean="0"/>
              <a:t>?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1276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9968" y="2766894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724434" y="2380464"/>
            <a:ext cx="7274527" cy="1174939"/>
          </a:xfrm>
          <a:custGeom>
            <a:avLst/>
            <a:gdLst>
              <a:gd name="connsiteX0" fmla="*/ 0 w 7274527"/>
              <a:gd name="connsiteY0" fmla="*/ 195827 h 1174939"/>
              <a:gd name="connsiteX1" fmla="*/ 195827 w 7274527"/>
              <a:gd name="connsiteY1" fmla="*/ 0 h 1174939"/>
              <a:gd name="connsiteX2" fmla="*/ 7078700 w 7274527"/>
              <a:gd name="connsiteY2" fmla="*/ 0 h 1174939"/>
              <a:gd name="connsiteX3" fmla="*/ 7274527 w 7274527"/>
              <a:gd name="connsiteY3" fmla="*/ 195827 h 1174939"/>
              <a:gd name="connsiteX4" fmla="*/ 7274527 w 7274527"/>
              <a:gd name="connsiteY4" fmla="*/ 979112 h 1174939"/>
              <a:gd name="connsiteX5" fmla="*/ 7078700 w 7274527"/>
              <a:gd name="connsiteY5" fmla="*/ 1174939 h 1174939"/>
              <a:gd name="connsiteX6" fmla="*/ 195827 w 7274527"/>
              <a:gd name="connsiteY6" fmla="*/ 1174939 h 1174939"/>
              <a:gd name="connsiteX7" fmla="*/ 0 w 7274527"/>
              <a:gd name="connsiteY7" fmla="*/ 979112 h 1174939"/>
              <a:gd name="connsiteX8" fmla="*/ 0 w 7274527"/>
              <a:gd name="connsiteY8" fmla="*/ 195827 h 117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527" h="1174939">
                <a:moveTo>
                  <a:pt x="0" y="195827"/>
                </a:moveTo>
                <a:cubicBezTo>
                  <a:pt x="0" y="87675"/>
                  <a:pt x="87675" y="0"/>
                  <a:pt x="195827" y="0"/>
                </a:cubicBezTo>
                <a:lnTo>
                  <a:pt x="7078700" y="0"/>
                </a:lnTo>
                <a:cubicBezTo>
                  <a:pt x="7186852" y="0"/>
                  <a:pt x="7274527" y="87675"/>
                  <a:pt x="7274527" y="195827"/>
                </a:cubicBezTo>
                <a:lnTo>
                  <a:pt x="7274527" y="979112"/>
                </a:lnTo>
                <a:cubicBezTo>
                  <a:pt x="7274527" y="1087264"/>
                  <a:pt x="7186852" y="1174939"/>
                  <a:pt x="7078700" y="1174939"/>
                </a:cubicBezTo>
                <a:lnTo>
                  <a:pt x="195827" y="1174939"/>
                </a:lnTo>
                <a:cubicBezTo>
                  <a:pt x="87675" y="1174939"/>
                  <a:pt x="0" y="1087264"/>
                  <a:pt x="0" y="979112"/>
                </a:cubicBezTo>
                <a:lnTo>
                  <a:pt x="0" y="195827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803" tIns="57356" rIns="308803" bIns="5735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 smtClean="0"/>
              <a:t>1. Tập hợp và phần tử của tập hợp </a:t>
            </a:r>
            <a:endParaRPr lang="en-US" sz="40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09968" y="4810975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67010" y="4198823"/>
            <a:ext cx="7189442" cy="1299601"/>
          </a:xfrm>
          <a:custGeom>
            <a:avLst/>
            <a:gdLst>
              <a:gd name="connsiteX0" fmla="*/ 0 w 7189442"/>
              <a:gd name="connsiteY0" fmla="*/ 216604 h 1299601"/>
              <a:gd name="connsiteX1" fmla="*/ 216604 w 7189442"/>
              <a:gd name="connsiteY1" fmla="*/ 0 h 1299601"/>
              <a:gd name="connsiteX2" fmla="*/ 6972838 w 7189442"/>
              <a:gd name="connsiteY2" fmla="*/ 0 h 1299601"/>
              <a:gd name="connsiteX3" fmla="*/ 7189442 w 7189442"/>
              <a:gd name="connsiteY3" fmla="*/ 216604 h 1299601"/>
              <a:gd name="connsiteX4" fmla="*/ 7189442 w 7189442"/>
              <a:gd name="connsiteY4" fmla="*/ 1082997 h 1299601"/>
              <a:gd name="connsiteX5" fmla="*/ 6972838 w 7189442"/>
              <a:gd name="connsiteY5" fmla="*/ 1299601 h 1299601"/>
              <a:gd name="connsiteX6" fmla="*/ 216604 w 7189442"/>
              <a:gd name="connsiteY6" fmla="*/ 1299601 h 1299601"/>
              <a:gd name="connsiteX7" fmla="*/ 0 w 7189442"/>
              <a:gd name="connsiteY7" fmla="*/ 1082997 h 1299601"/>
              <a:gd name="connsiteX8" fmla="*/ 0 w 7189442"/>
              <a:gd name="connsiteY8" fmla="*/ 216604 h 12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9442" h="1299601">
                <a:moveTo>
                  <a:pt x="0" y="216604"/>
                </a:moveTo>
                <a:cubicBezTo>
                  <a:pt x="0" y="96977"/>
                  <a:pt x="96977" y="0"/>
                  <a:pt x="216604" y="0"/>
                </a:cubicBezTo>
                <a:lnTo>
                  <a:pt x="6972838" y="0"/>
                </a:lnTo>
                <a:cubicBezTo>
                  <a:pt x="7092465" y="0"/>
                  <a:pt x="7189442" y="96977"/>
                  <a:pt x="7189442" y="216604"/>
                </a:cubicBezTo>
                <a:lnTo>
                  <a:pt x="7189442" y="1082997"/>
                </a:lnTo>
                <a:cubicBezTo>
                  <a:pt x="7189442" y="1202624"/>
                  <a:pt x="7092465" y="1299601"/>
                  <a:pt x="6972838" y="1299601"/>
                </a:cubicBezTo>
                <a:lnTo>
                  <a:pt x="216604" y="1299601"/>
                </a:lnTo>
                <a:cubicBezTo>
                  <a:pt x="96977" y="1299601"/>
                  <a:pt x="0" y="1202624"/>
                  <a:pt x="0" y="1082997"/>
                </a:cubicBezTo>
                <a:lnTo>
                  <a:pt x="0" y="21660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888" tIns="63441" rIns="314888" bIns="6344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 smtClean="0"/>
              <a:t>2. Mô tả một tập hợp</a:t>
            </a:r>
            <a:endParaRPr lang="en-US" sz="4000" kern="1200" dirty="0"/>
          </a:p>
        </p:txBody>
      </p:sp>
      <p:sp>
        <p:nvSpPr>
          <p:cNvPr id="4" name="Up Ribbon 3"/>
          <p:cNvSpPr/>
          <p:nvPr/>
        </p:nvSpPr>
        <p:spPr>
          <a:xfrm>
            <a:off x="1143975" y="474784"/>
            <a:ext cx="10435494" cy="98473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NộI</a:t>
            </a:r>
            <a:r>
              <a:rPr lang="en-US" sz="4000" b="1" dirty="0" smtClean="0">
                <a:solidFill>
                  <a:schemeClr val="tx1"/>
                </a:solidFill>
              </a:rPr>
              <a:t> dung </a:t>
            </a:r>
            <a:r>
              <a:rPr lang="en-US" sz="4000" b="1" dirty="0" err="1" smtClean="0">
                <a:solidFill>
                  <a:schemeClr val="tx1"/>
                </a:solidFill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học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69" y="1043566"/>
            <a:ext cx="8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/>
              <a:t>1. Tập hợp và phần tử của tập hợp </a:t>
            </a:r>
            <a:endParaRPr lang="vi-VN" sz="3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777454" y="1815451"/>
            <a:ext cx="4907042" cy="2419244"/>
            <a:chOff x="6777454" y="1815451"/>
            <a:chExt cx="4907042" cy="2419244"/>
          </a:xfrm>
        </p:grpSpPr>
        <p:sp>
          <p:nvSpPr>
            <p:cNvPr id="5" name="Oval 4"/>
            <p:cNvSpPr/>
            <p:nvPr/>
          </p:nvSpPr>
          <p:spPr>
            <a:xfrm>
              <a:off x="7935188" y="2447459"/>
              <a:ext cx="3632661" cy="17872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911243" y="3183775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679103" y="2861390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46765" y="382268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21395" y="3377204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880719" y="230454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7454" y="3018692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M</a:t>
              </a:r>
              <a:endParaRPr lang="vi-VN" sz="2800" dirty="0"/>
            </a:p>
          </p:txBody>
        </p:sp>
        <p:cxnSp>
          <p:nvCxnSpPr>
            <p:cNvPr id="13" name="Straight Connector 12"/>
            <p:cNvCxnSpPr>
              <a:endCxn id="5" idx="2"/>
            </p:cNvCxnSpPr>
            <p:nvPr/>
          </p:nvCxnSpPr>
          <p:spPr>
            <a:xfrm>
              <a:off x="7411178" y="3262427"/>
              <a:ext cx="524010" cy="7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60833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9</a:t>
              </a:r>
              <a:endParaRPr lang="vi-VN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53349" y="2639457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1</a:t>
              </a:r>
              <a:endParaRPr lang="vi-VN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8316" y="2650085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4</a:t>
              </a:r>
              <a:endParaRPr lang="vi-VN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811" y="1815451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7</a:t>
              </a:r>
              <a:endParaRPr lang="vi-VN" sz="28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640" y="2208570"/>
            <a:ext cx="65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 smtClean="0">
                <a:solidFill>
                  <a:srgbClr val="002060"/>
                </a:solidFill>
              </a:rPr>
              <a:t>- Tập hợp M gồm các phần tử nào?</a:t>
            </a:r>
          </a:p>
          <a:p>
            <a:pPr algn="just"/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674754" y="4234695"/>
            <a:ext cx="695414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- Em có nhận xét gì về số 7 và tập hợp M?</a:t>
            </a:r>
            <a:endParaRPr lang="vi-VN" sz="2800" i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65760" y="794826"/>
            <a:ext cx="11324492" cy="4832252"/>
            <a:chOff x="1195253" y="1374423"/>
            <a:chExt cx="9949125" cy="363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 smtClean="0">
                      <a:solidFill>
                        <a:srgbClr val="000000"/>
                      </a:solidFill>
                    </a:rPr>
                    <a:t>-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Một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tập </a:t>
                  </a:r>
                  <a:r>
                    <a:rPr lang="vi-VN" sz="3200" b="1">
                      <a:solidFill>
                        <a:srgbClr val="FF0000"/>
                      </a:solidFill>
                    </a:rPr>
                    <a:t>hợp</a:t>
                  </a:r>
                  <a:r>
                    <a:rPr lang="vi-VN" sz="320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smtClean="0">
                      <a:solidFill>
                        <a:srgbClr val="000000"/>
                      </a:solidFill>
                    </a:rPr>
                    <a:t>bao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gồm những đối tượng nhất định. Các đối tượng ấy được gọi là những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phần tử</a:t>
                  </a:r>
                  <a:r>
                    <a:rPr lang="vi-VN" sz="3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của tập hợp.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x là một phần tử của tập A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x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 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y không là phần tử của tập A.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y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</a:t>
                  </a: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7173301" y="3190215"/>
              <a:ext cx="3659225" cy="1490364"/>
              <a:chOff x="6909533" y="2831207"/>
              <a:chExt cx="3659225" cy="149036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35602" y="2831207"/>
                <a:ext cx="2801143" cy="11818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7256067" y="3422111"/>
                <a:ext cx="379535" cy="354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947480" y="3074533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x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56885" y="3535249"/>
                <a:ext cx="134854" cy="1198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09533" y="3673551"/>
                <a:ext cx="726070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smtClean="0"/>
                  <a:t>A</a:t>
                </a:r>
                <a:endParaRPr lang="en-US" sz="3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49947" y="3867970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smtClean="0"/>
                  <a:t>y</a:t>
                </a:r>
                <a:endParaRPr lang="en-US" sz="32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254123" y="3828947"/>
                <a:ext cx="165752" cy="1383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9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ường TH Tân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2" y="3842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06122" y="2386176"/>
            <a:ext cx="7630447" cy="3223316"/>
          </a:xfrm>
          <a:prstGeom prst="cloudCallout">
            <a:avLst>
              <a:gd name="adj1" fmla="val -48444"/>
              <a:gd name="adj2" fmla="val -655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tìm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về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thuộc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1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3600" b="1" i="1" u="sng" dirty="0" smtClean="0">
                    <a:solidFill>
                      <a:schemeClr val="tx1"/>
                    </a:solidFill>
                  </a:rPr>
                  <a:t>Chú ý:</a:t>
                </a:r>
                <a:endParaRPr lang="en-US" sz="3600" b="1" i="1" u="sng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chemeClr val="tx1"/>
                    </a:solidFill>
                  </a:rPr>
                  <a:t>Khi x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A, ta còn </a:t>
                </a:r>
                <a:r>
                  <a:rPr lang="vi-VN" sz="3600">
                    <a:solidFill>
                      <a:schemeClr val="tx1"/>
                    </a:solidFill>
                  </a:rPr>
                  <a:t>nói </a:t>
                </a:r>
                <a:r>
                  <a:rPr lang="vi-VN" sz="3600" smtClean="0">
                    <a:solidFill>
                      <a:schemeClr val="tx1"/>
                    </a:solidFill>
                  </a:rPr>
                  <a:t>“x </a:t>
                </a:r>
                <a:r>
                  <a:rPr lang="vi-VN" sz="3600" dirty="0">
                    <a:solidFill>
                      <a:schemeClr val="tx1"/>
                    </a:solidFill>
                  </a:rPr>
                  <a:t>nằm trong A” hay “A chứa </a:t>
                </a:r>
                <a:r>
                  <a:rPr lang="vi-VN" sz="3600">
                    <a:solidFill>
                      <a:schemeClr val="tx1"/>
                    </a:solidFill>
                  </a:rPr>
                  <a:t>x</a:t>
                </a:r>
                <a:r>
                  <a:rPr lang="vi-VN" sz="3600" smtClean="0">
                    <a:solidFill>
                      <a:schemeClr val="tx1"/>
                    </a:solidFill>
                  </a:rPr>
                  <a:t>”</a:t>
                </a:r>
                <a:r>
                  <a:rPr lang="en-GB" sz="3600" smtClean="0">
                    <a:solidFill>
                      <a:schemeClr val="tx1"/>
                    </a:solidFill>
                  </a:rPr>
                  <a:t>.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38553" y="246184"/>
            <a:ext cx="10380785" cy="53105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u="sng" dirty="0" smtClean="0">
                <a:solidFill>
                  <a:schemeClr val="tx1"/>
                </a:solidFill>
              </a:rPr>
              <a:t>Luyện tập 1:</a:t>
            </a: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</a:rPr>
              <a:t>Gọi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 là tập hợp các bạn tổ trưởng trong lớp em. Em hãy chỉ ra một bạn thuộc tập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 và một </a:t>
            </a:r>
            <a:r>
              <a:rPr lang="en-US" sz="3600" dirty="0" err="1" smtClean="0">
                <a:solidFill>
                  <a:schemeClr val="tx1"/>
                </a:solidFill>
              </a:rPr>
              <a:t>bạn</a:t>
            </a:r>
            <a:r>
              <a:rPr lang="vi-VN" sz="3600" dirty="0" smtClean="0">
                <a:solidFill>
                  <a:schemeClr val="tx1"/>
                </a:solidFill>
              </a:rPr>
              <a:t> không thuộc tập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875</TotalTime>
  <Words>1305</Words>
  <Application>Microsoft Office PowerPoint</Application>
  <PresentationFormat>Widescreen</PresentationFormat>
  <Paragraphs>173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ntd</dc:creator>
  <cp:lastModifiedBy>Admin</cp:lastModifiedBy>
  <cp:revision>66</cp:revision>
  <dcterms:created xsi:type="dcterms:W3CDTF">2021-07-19T09:46:26Z</dcterms:created>
  <dcterms:modified xsi:type="dcterms:W3CDTF">2021-09-09T10:03:22Z</dcterms:modified>
</cp:coreProperties>
</file>