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2"/>
  </p:notesMasterIdLst>
  <p:sldIdLst>
    <p:sldId id="297" r:id="rId2"/>
    <p:sldId id="256" r:id="rId3"/>
    <p:sldId id="311" r:id="rId4"/>
    <p:sldId id="259" r:id="rId5"/>
    <p:sldId id="257" r:id="rId6"/>
    <p:sldId id="258" r:id="rId7"/>
    <p:sldId id="298" r:id="rId8"/>
    <p:sldId id="300" r:id="rId9"/>
    <p:sldId id="299" r:id="rId10"/>
    <p:sldId id="263" r:id="rId11"/>
    <p:sldId id="264" r:id="rId12"/>
    <p:sldId id="265" r:id="rId13"/>
    <p:sldId id="302" r:id="rId14"/>
    <p:sldId id="280" r:id="rId15"/>
    <p:sldId id="281" r:id="rId16"/>
    <p:sldId id="304" r:id="rId17"/>
    <p:sldId id="305" r:id="rId18"/>
    <p:sldId id="306" r:id="rId19"/>
    <p:sldId id="307" r:id="rId20"/>
    <p:sldId id="308" r:id="rId21"/>
    <p:sldId id="309" r:id="rId22"/>
    <p:sldId id="313" r:id="rId23"/>
    <p:sldId id="314" r:id="rId24"/>
    <p:sldId id="315" r:id="rId25"/>
    <p:sldId id="318" r:id="rId26"/>
    <p:sldId id="319" r:id="rId27"/>
    <p:sldId id="320" r:id="rId28"/>
    <p:sldId id="321" r:id="rId29"/>
    <p:sldId id="322" r:id="rId30"/>
    <p:sldId id="323" r:id="rId31"/>
  </p:sldIdLst>
  <p:sldSz cx="9144000" cy="5143500" type="screen16x9"/>
  <p:notesSz cx="6858000" cy="9144000"/>
  <p:embeddedFontLst>
    <p:embeddedFont>
      <p:font typeface="Cambria Math" panose="02040503050406030204" pitchFamily="18" charset="0"/>
      <p:regular r:id="rId33"/>
    </p:embeddedFont>
    <p:embeddedFont>
      <p:font typeface="Roboto Condensed Light" panose="020B0604020202020204" charset="0"/>
      <p:regular r:id="rId34"/>
      <p:bold r:id="rId35"/>
      <p:italic r:id="rId36"/>
      <p:boldItalic r:id="rId37"/>
    </p:embeddedFont>
    <p:embeddedFont>
      <p:font typeface="Arvo" panose="020B0604020202020204" charset="0"/>
      <p:regular r:id="rId38"/>
      <p:bold r:id="rId39"/>
      <p:italic r:id="rId40"/>
      <p:boldItalic r:id="rId41"/>
    </p:embeddedFont>
    <p:embeddedFont>
      <p:font typeface="Roboto Condensed"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D0E8F8"/>
    <a:srgbClr val="CC66FF"/>
    <a:srgbClr val="64DAE6"/>
    <a:srgbClr val="FFFFCC"/>
    <a:srgbClr val="FFF67D"/>
    <a:srgbClr val="FBCEFE"/>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4788863" cy="1274204"/>
          </a:xfrm>
          <a:prstGeom prst="rect">
            <a:avLst/>
          </a:prstGeom>
        </p:spPr>
      </p:pic>
      <p:sp>
        <p:nvSpPr>
          <p:cNvPr id="4" name="Rectangle 3"/>
          <p:cNvSpPr/>
          <p:nvPr/>
        </p:nvSpPr>
        <p:spPr>
          <a:xfrm>
            <a:off x="663829" y="1301955"/>
            <a:ext cx="346120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Ấn</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Độ</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cuối</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thế</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kỉ</a:t>
            </a:r>
            <a:r>
              <a:rPr lang="fr-FR" sz="2000" b="1" dirty="0">
                <a:latin typeface="+mn-lt"/>
                <a:ea typeface="Calibri" panose="020F0502020204030204" pitchFamily="34" charset="0"/>
              </a:rPr>
              <a:t> 1</a:t>
            </a:r>
            <a:endParaRPr lang="en-US" sz="2000" dirty="0">
              <a:latin typeface="+mn-lt"/>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45487" y="1"/>
            <a:ext cx="4198513" cy="1558344"/>
          </a:xfrm>
          <a:prstGeom prst="rect">
            <a:avLst/>
          </a:prstGeom>
        </p:spPr>
      </p:pic>
      <p:sp>
        <p:nvSpPr>
          <p:cNvPr id="7" name="Rectangle 6"/>
          <p:cNvSpPr/>
          <p:nvPr/>
        </p:nvSpPr>
        <p:spPr>
          <a:xfrm>
            <a:off x="5954563" y="1486060"/>
            <a:ext cx="2566728"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Bảng</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Ả </a:t>
            </a:r>
            <a:r>
              <a:rPr lang="fr-FR" sz="2000" b="1" dirty="0" err="1">
                <a:latin typeface="+mn-lt"/>
                <a:ea typeface="Calibri" panose="020F0502020204030204" pitchFamily="34" charset="0"/>
              </a:rPr>
              <a:t>Rập</a:t>
            </a:r>
            <a:endParaRPr lang="en-US" sz="2000" dirty="0">
              <a:latin typeface="+mn-lt"/>
              <a:ea typeface="Calibri" panose="020F050202020403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99123" y="1983056"/>
            <a:ext cx="4179694" cy="2476500"/>
          </a:xfrm>
          <a:prstGeom prst="rect">
            <a:avLst/>
          </a:prstGeom>
        </p:spPr>
      </p:pic>
      <p:sp>
        <p:nvSpPr>
          <p:cNvPr id="9" name="Rectangle 8"/>
          <p:cNvSpPr/>
          <p:nvPr/>
        </p:nvSpPr>
        <p:spPr>
          <a:xfrm>
            <a:off x="925315" y="4455104"/>
            <a:ext cx="2167581"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Babylon</a:t>
            </a:r>
            <a:endParaRPr lang="en-US" sz="2000" dirty="0">
              <a:latin typeface="+mn-lt"/>
              <a:ea typeface="Calibri" panose="020F0502020204030204" pitchFamily="34"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75953" y="2027119"/>
            <a:ext cx="4629447" cy="2325240"/>
          </a:xfrm>
          <a:prstGeom prst="rect">
            <a:avLst/>
          </a:prstGeom>
        </p:spPr>
      </p:pic>
      <p:sp>
        <p:nvSpPr>
          <p:cNvPr id="11" name="Rectangle 10"/>
          <p:cNvSpPr/>
          <p:nvPr/>
        </p:nvSpPr>
        <p:spPr>
          <a:xfrm>
            <a:off x="6146901" y="4455104"/>
            <a:ext cx="179568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Maya</a:t>
            </a:r>
            <a:endParaRPr lang="en-US" sz="2000" dirty="0">
              <a:latin typeface="+mn-lt"/>
              <a:ea typeface="Calibri" panose="020F0502020204030204" pitchFamily="34" charset="0"/>
            </a:endParaRPr>
          </a:p>
        </p:txBody>
      </p:sp>
      <p:sp>
        <p:nvSpPr>
          <p:cNvPr id="12" name="TextBox 11"/>
          <p:cNvSpPr txBox="1"/>
          <p:nvPr/>
        </p:nvSpPr>
        <p:spPr>
          <a:xfrm>
            <a:off x="426900" y="1066097"/>
            <a:ext cx="8216721" cy="2031325"/>
          </a:xfrm>
          <a:prstGeom prst="rect">
            <a:avLst/>
          </a:prstGeom>
          <a:solidFill>
            <a:srgbClr val="FFC000"/>
          </a:solidFill>
        </p:spPr>
        <p:txBody>
          <a:bodyPr wrap="square" rtlCol="0">
            <a:spAutoFit/>
          </a:bodyPr>
          <a:lstStyle/>
          <a:p>
            <a:pPr algn="just">
              <a:lnSpc>
                <a:spcPct val="150000"/>
              </a:lnSpc>
            </a:pPr>
            <a:r>
              <a:rPr lang="nl-NL" sz="2800" dirty="0"/>
              <a:t>Trong lịch sử loài người, số tự nhiên bắt nguồn từ nhu cầu đếm và từ rất sớm. Các em quan sát hình chiếu và nhận xét về cách viết số tự nhiên đó.</a:t>
            </a:r>
            <a:endParaRPr lang="vi-VN" sz="2800" dirty="0"/>
          </a:p>
        </p:txBody>
      </p:sp>
    </p:spTree>
    <p:extLst>
      <p:ext uri="{BB962C8B-B14F-4D97-AF65-F5344CB8AC3E}">
        <p14:creationId xmlns:p14="http://schemas.microsoft.com/office/powerpoint/2010/main" val="3664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762" y="1351263"/>
            <a:ext cx="6246672" cy="600125"/>
            <a:chOff x="93762" y="1351263"/>
            <a:chExt cx="6246672" cy="600125"/>
          </a:xfrm>
        </p:grpSpPr>
        <p:pic>
          <p:nvPicPr>
            <p:cNvPr id="2" name="Picture 1"/>
            <p:cNvPicPr>
              <a:picLocks noChangeAspect="1"/>
            </p:cNvPicPr>
            <p:nvPr/>
          </p:nvPicPr>
          <p:blipFill>
            <a:blip r:embed="rId3"/>
            <a:stretch>
              <a:fillRect/>
            </a:stretch>
          </p:blipFill>
          <p:spPr>
            <a:xfrm>
              <a:off x="93762" y="1351263"/>
              <a:ext cx="389555" cy="600125"/>
            </a:xfrm>
            <a:prstGeom prst="rect">
              <a:avLst/>
            </a:prstGeom>
          </p:spPr>
        </p:pic>
        <p:sp>
          <p:nvSpPr>
            <p:cNvPr id="3" name="TextBox 2"/>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50745" y="2471847"/>
            <a:ext cx="8762897" cy="1477328"/>
            <a:chOff x="503898" y="3713579"/>
            <a:chExt cx="8762897" cy="1477328"/>
          </a:xfrm>
        </p:grpSpPr>
        <p:pic>
          <p:nvPicPr>
            <p:cNvPr id="5" name="Picture 4"/>
            <p:cNvPicPr>
              <a:picLocks noChangeAspect="1"/>
            </p:cNvPicPr>
            <p:nvPr/>
          </p:nvPicPr>
          <p:blipFill>
            <a:blip r:embed="rId4"/>
            <a:stretch>
              <a:fillRect/>
            </a:stretch>
          </p:blipFill>
          <p:spPr>
            <a:xfrm>
              <a:off x="503898" y="3890483"/>
              <a:ext cx="757520" cy="311920"/>
            </a:xfrm>
            <a:prstGeom prst="rect">
              <a:avLst/>
            </a:prstGeom>
          </p:spPr>
        </p:pic>
        <p:sp>
          <p:nvSpPr>
            <p:cNvPr id="6" name="TextBox 5"/>
            <p:cNvSpPr txBox="1"/>
            <p:nvPr/>
          </p:nvSpPr>
          <p:spPr>
            <a:xfrm>
              <a:off x="1261418" y="3713579"/>
              <a:ext cx="8005377" cy="1477328"/>
            </a:xfrm>
            <a:prstGeom prst="rect">
              <a:avLst/>
            </a:prstGeom>
            <a:noFill/>
          </p:spPr>
          <p:txBody>
            <a:bodyPr wrap="square" rtlCol="0">
              <a:spAutoFit/>
            </a:bodyPr>
            <a:lstStyle/>
            <a:p>
              <a:pPr>
                <a:lnSpc>
                  <a:spcPct val="150000"/>
                </a:lnSpc>
              </a:pPr>
              <a:r>
                <a:rPr lang="en-US" sz="2000" dirty="0" err="1" smtClean="0"/>
                <a:t>Trong</a:t>
              </a:r>
              <a:r>
                <a:rPr lang="en-US" sz="2000" dirty="0" smtClean="0"/>
                <a:t> </a:t>
              </a:r>
              <a:r>
                <a:rPr lang="en-US" sz="2000" dirty="0" err="1" smtClean="0"/>
                <a:t>số</a:t>
              </a:r>
              <a:r>
                <a:rPr lang="en-US" sz="2000" dirty="0" smtClean="0"/>
                <a:t> 32 019, ta </a:t>
              </a:r>
              <a:r>
                <a:rPr lang="en-US" sz="2000" dirty="0" err="1" smtClean="0"/>
                <a:t>thấy</a:t>
              </a:r>
              <a:r>
                <a:rPr lang="en-US" sz="2000" dirty="0" smtClean="0"/>
                <a:t>:</a:t>
              </a:r>
            </a:p>
            <a:p>
              <a:pPr>
                <a:lnSpc>
                  <a:spcPct val="150000"/>
                </a:lnSpc>
              </a:pPr>
              <a:r>
                <a:rPr lang="en-US" sz="2000" dirty="0" smtClean="0"/>
                <a:t>“ </a:t>
              </a:r>
              <a:r>
                <a:rPr lang="en-US" sz="2000" dirty="0" err="1" smtClean="0"/>
                <a:t>Chữ</a:t>
              </a:r>
              <a:r>
                <a:rPr lang="en-US" sz="2000" dirty="0" smtClean="0"/>
                <a:t> </a:t>
              </a:r>
              <a:r>
                <a:rPr lang="en-US" sz="2000" dirty="0" err="1" smtClean="0"/>
                <a:t>số</a:t>
              </a:r>
              <a:r>
                <a:rPr lang="en-US" sz="2000" dirty="0" smtClean="0"/>
                <a:t> 2 </a:t>
              </a:r>
              <a:r>
                <a:rPr lang="en-US" sz="2000" dirty="0" err="1" smtClean="0"/>
                <a:t>nằm</a:t>
              </a:r>
              <a:r>
                <a:rPr lang="en-US" sz="2000" dirty="0" smtClean="0"/>
                <a:t> ở </a:t>
              </a:r>
              <a:r>
                <a:rPr lang="en-US" sz="2000" dirty="0" err="1" smtClean="0"/>
                <a:t>hàng</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2 × 1 000 = 2 000 “.</a:t>
              </a:r>
            </a:p>
            <a:p>
              <a:pPr>
                <a:lnSpc>
                  <a:spcPct val="150000"/>
                </a:lnSpc>
              </a:pPr>
              <a:r>
                <a:rPr lang="en-US" sz="2000" dirty="0" err="1" smtClean="0"/>
                <a:t>Hãy</a:t>
              </a:r>
              <a:r>
                <a:rPr lang="en-US" sz="2000" dirty="0" smtClean="0"/>
                <a:t> </a:t>
              </a:r>
              <a:r>
                <a:rPr lang="en-US" sz="2000" dirty="0" err="1" smtClean="0"/>
                <a:t>phát</a:t>
              </a:r>
              <a:r>
                <a:rPr lang="en-US" sz="2000" dirty="0" smtClean="0"/>
                <a:t> </a:t>
              </a:r>
              <a:r>
                <a:rPr lang="en-US" sz="2000" dirty="0" err="1" smtClean="0"/>
                <a:t>biểu</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câu</a:t>
              </a:r>
              <a:r>
                <a:rPr lang="en-US" sz="2000" dirty="0" smtClean="0"/>
                <a:t> </a:t>
              </a:r>
              <a:r>
                <a:rPr lang="en-US" sz="2000" dirty="0" err="1" smtClean="0"/>
                <a:t>đó</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còn</a:t>
              </a:r>
              <a:r>
                <a:rPr lang="en-US" sz="2000" dirty="0" smtClean="0"/>
                <a:t> </a:t>
              </a:r>
              <a:r>
                <a:rPr lang="en-US" sz="2000" dirty="0" err="1" smtClean="0"/>
                <a:t>lại</a:t>
              </a:r>
              <a:r>
                <a:rPr lang="en-US" sz="2000" dirty="0" smtClean="0"/>
                <a:t>.</a:t>
              </a:r>
              <a:endParaRPr lang="vi-VN" sz="2000" dirty="0"/>
            </a:p>
          </p:txBody>
        </p:sp>
      </p:grpSp>
      <p:sp>
        <p:nvSpPr>
          <p:cNvPr id="7" name="Rounded Rectangle 6"/>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7136606" y="29746"/>
            <a:ext cx="2007394" cy="1868701"/>
          </a:xfrm>
          <a:prstGeom prst="rect">
            <a:avLst/>
          </a:prstGeom>
        </p:spPr>
      </p:pic>
      <p:grpSp>
        <p:nvGrpSpPr>
          <p:cNvPr id="11" name="Group 10"/>
          <p:cNvGrpSpPr/>
          <p:nvPr/>
        </p:nvGrpSpPr>
        <p:grpSpPr>
          <a:xfrm>
            <a:off x="66816" y="3949175"/>
            <a:ext cx="8746826" cy="496996"/>
            <a:chOff x="66816" y="3949175"/>
            <a:chExt cx="8746826" cy="496996"/>
          </a:xfrm>
        </p:grpSpPr>
        <p:sp>
          <p:nvSpPr>
            <p:cNvPr id="37" name="TextBox 36"/>
            <p:cNvSpPr txBox="1"/>
            <p:nvPr/>
          </p:nvSpPr>
          <p:spPr>
            <a:xfrm>
              <a:off x="808265" y="3949175"/>
              <a:ext cx="8005377" cy="496996"/>
            </a:xfrm>
            <a:prstGeom prst="rect">
              <a:avLst/>
            </a:prstGeom>
            <a:noFill/>
          </p:spPr>
          <p:txBody>
            <a:bodyPr wrap="square" rtlCol="0">
              <a:spAutoFit/>
            </a:bodyPr>
            <a:lstStyle/>
            <a:p>
              <a:pPr>
                <a:lnSpc>
                  <a:spcPct val="150000"/>
                </a:lnSpc>
              </a:pPr>
              <a:r>
                <a:rPr lang="en-US" sz="2000" dirty="0" err="1" smtClean="0"/>
                <a:t>Viết</a:t>
              </a:r>
              <a:r>
                <a:rPr lang="en-US" sz="2000" dirty="0" smtClean="0"/>
                <a:t> </a:t>
              </a:r>
              <a:r>
                <a:rPr lang="en-US" sz="2000" dirty="0" err="1" smtClean="0"/>
                <a:t>số</a:t>
              </a:r>
              <a:r>
                <a:rPr lang="en-US" sz="2000" dirty="0" smtClean="0"/>
                <a:t> 32 019 </a:t>
              </a:r>
              <a:r>
                <a:rPr lang="en-US" sz="2000" dirty="0" err="1" smtClean="0"/>
                <a:t>thành</a:t>
              </a:r>
              <a:r>
                <a:rPr lang="en-US" sz="2000" dirty="0" smtClean="0"/>
                <a:t> </a:t>
              </a:r>
              <a:r>
                <a:rPr lang="en-US" sz="2000" dirty="0" err="1" smtClean="0"/>
                <a:t>tổng</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nó</a:t>
              </a:r>
              <a:r>
                <a:rPr lang="en-US" sz="2000" dirty="0" smtClean="0"/>
                <a:t>.</a:t>
              </a:r>
              <a:endParaRPr lang="vi-VN" sz="2000" dirty="0"/>
            </a:p>
          </p:txBody>
        </p:sp>
        <p:pic>
          <p:nvPicPr>
            <p:cNvPr id="10" name="Picture 9"/>
            <p:cNvPicPr>
              <a:picLocks noChangeAspect="1"/>
            </p:cNvPicPr>
            <p:nvPr/>
          </p:nvPicPr>
          <p:blipFill>
            <a:blip r:embed="rId6"/>
            <a:stretch>
              <a:fillRect/>
            </a:stretch>
          </p:blipFill>
          <p:spPr>
            <a:xfrm>
              <a:off x="66816" y="4090230"/>
              <a:ext cx="728135" cy="3199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20" name="Group 19"/>
          <p:cNvGrpSpPr/>
          <p:nvPr/>
        </p:nvGrpSpPr>
        <p:grpSpPr>
          <a:xfrm>
            <a:off x="93762" y="1351263"/>
            <a:ext cx="6246672" cy="600125"/>
            <a:chOff x="93762" y="1351263"/>
            <a:chExt cx="6246672" cy="600125"/>
          </a:xfrm>
        </p:grpSpPr>
        <p:pic>
          <p:nvPicPr>
            <p:cNvPr id="21" name="Picture 20"/>
            <p:cNvPicPr>
              <a:picLocks noChangeAspect="1"/>
            </p:cNvPicPr>
            <p:nvPr/>
          </p:nvPicPr>
          <p:blipFill>
            <a:blip r:embed="rId3"/>
            <a:stretch>
              <a:fillRect/>
            </a:stretch>
          </p:blipFill>
          <p:spPr>
            <a:xfrm>
              <a:off x="93762" y="1351263"/>
              <a:ext cx="389555" cy="600125"/>
            </a:xfrm>
            <a:prstGeom prst="rect">
              <a:avLst/>
            </a:prstGeom>
          </p:spPr>
        </p:pic>
        <p:sp>
          <p:nvSpPr>
            <p:cNvPr id="22" name="TextBox 21"/>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sp>
        <p:nvSpPr>
          <p:cNvPr id="23" name="Rounded Rectangle 22"/>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24" name="Picture 23"/>
          <p:cNvPicPr>
            <a:picLocks noChangeAspect="1"/>
          </p:cNvPicPr>
          <p:nvPr/>
        </p:nvPicPr>
        <p:blipFill>
          <a:blip r:embed="rId4">
            <a:clrChange>
              <a:clrFrom>
                <a:srgbClr val="F7F7F7"/>
              </a:clrFrom>
              <a:clrTo>
                <a:srgbClr val="F7F7F7">
                  <a:alpha val="0"/>
                </a:srgbClr>
              </a:clrTo>
            </a:clrChange>
          </a:blip>
          <a:stretch>
            <a:fillRect/>
          </a:stretch>
        </p:blipFill>
        <p:spPr>
          <a:xfrm>
            <a:off x="7136606" y="29746"/>
            <a:ext cx="2007394" cy="1868701"/>
          </a:xfrm>
          <a:prstGeom prst="rect">
            <a:avLst/>
          </a:prstGeom>
        </p:spPr>
      </p:pic>
      <p:sp>
        <p:nvSpPr>
          <p:cNvPr id="6" name="TextBox 5"/>
          <p:cNvSpPr txBox="1"/>
          <p:nvPr/>
        </p:nvSpPr>
        <p:spPr>
          <a:xfrm>
            <a:off x="374029" y="2393279"/>
            <a:ext cx="2812133" cy="400110"/>
          </a:xfrm>
          <a:prstGeom prst="rect">
            <a:avLst/>
          </a:prstGeom>
          <a:noFill/>
        </p:spPr>
        <p:txBody>
          <a:bodyPr wrap="square" rtlCol="0">
            <a:spAutoFit/>
          </a:bodyPr>
          <a:lstStyle/>
          <a:p>
            <a:r>
              <a:rPr lang="en-US" sz="2000" b="1" i="1" u="sng" dirty="0" err="1" smtClean="0"/>
              <a:t>Kết</a:t>
            </a:r>
            <a:r>
              <a:rPr lang="en-US" sz="2000" b="1" i="1" u="sng" dirty="0" smtClean="0"/>
              <a:t> </a:t>
            </a:r>
            <a:r>
              <a:rPr lang="en-US" sz="2000" b="1" i="1" u="sng" dirty="0" err="1" smtClean="0"/>
              <a:t>quả</a:t>
            </a:r>
            <a:r>
              <a:rPr lang="en-US" sz="2000" dirty="0" smtClean="0"/>
              <a:t>:</a:t>
            </a:r>
            <a:endParaRPr lang="vi-VN" sz="2000" dirty="0"/>
          </a:p>
        </p:txBody>
      </p:sp>
      <p:pic>
        <p:nvPicPr>
          <p:cNvPr id="26" name="Picture 25"/>
          <p:cNvPicPr>
            <a:picLocks noChangeAspect="1"/>
          </p:cNvPicPr>
          <p:nvPr/>
        </p:nvPicPr>
        <p:blipFill>
          <a:blip r:embed="rId5"/>
          <a:stretch>
            <a:fillRect/>
          </a:stretch>
        </p:blipFill>
        <p:spPr>
          <a:xfrm>
            <a:off x="64619" y="2857959"/>
            <a:ext cx="757520" cy="311920"/>
          </a:xfrm>
          <a:prstGeom prst="rect">
            <a:avLst/>
          </a:prstGeom>
        </p:spPr>
      </p:pic>
      <p:sp>
        <p:nvSpPr>
          <p:cNvPr id="7" name="TextBox 6"/>
          <p:cNvSpPr txBox="1"/>
          <p:nvPr/>
        </p:nvSpPr>
        <p:spPr>
          <a:xfrm>
            <a:off x="353472" y="3049189"/>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3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3 × 10 000 = 30 000”</a:t>
            </a:r>
            <a:endParaRPr lang="vi-VN" sz="2000" dirty="0"/>
          </a:p>
        </p:txBody>
      </p:sp>
      <p:sp>
        <p:nvSpPr>
          <p:cNvPr id="25" name="TextBox 24"/>
          <p:cNvSpPr txBox="1"/>
          <p:nvPr/>
        </p:nvSpPr>
        <p:spPr>
          <a:xfrm>
            <a:off x="382573" y="353682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0 </a:t>
            </a:r>
            <a:r>
              <a:rPr lang="en-US" sz="2000" dirty="0" err="1" smtClean="0"/>
              <a:t>nằm</a:t>
            </a:r>
            <a:r>
              <a:rPr lang="en-US" sz="2000" dirty="0" smtClean="0"/>
              <a:t> ở </a:t>
            </a:r>
            <a:r>
              <a:rPr lang="en-US" sz="2000" dirty="0" err="1" smtClean="0"/>
              <a:t>hàng</a:t>
            </a:r>
            <a:r>
              <a:rPr lang="en-US" sz="2000" dirty="0" smtClean="0"/>
              <a:t> </a:t>
            </a:r>
            <a:r>
              <a:rPr lang="en-US" sz="2000" dirty="0" err="1" smtClean="0"/>
              <a:t>trăm</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0 × 100 = 0 ”</a:t>
            </a:r>
            <a:endParaRPr lang="vi-VN" sz="2000" dirty="0"/>
          </a:p>
        </p:txBody>
      </p:sp>
      <p:sp>
        <p:nvSpPr>
          <p:cNvPr id="27" name="TextBox 26"/>
          <p:cNvSpPr txBox="1"/>
          <p:nvPr/>
        </p:nvSpPr>
        <p:spPr>
          <a:xfrm>
            <a:off x="391117" y="3974903"/>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1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1 × 10 = 10 ”</a:t>
            </a:r>
            <a:endParaRPr lang="vi-VN" sz="2000" dirty="0"/>
          </a:p>
        </p:txBody>
      </p:sp>
      <p:sp>
        <p:nvSpPr>
          <p:cNvPr id="30" name="TextBox 29"/>
          <p:cNvSpPr txBox="1"/>
          <p:nvPr/>
        </p:nvSpPr>
        <p:spPr>
          <a:xfrm>
            <a:off x="391117" y="445776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9 </a:t>
            </a:r>
            <a:r>
              <a:rPr lang="en-US" sz="2000" dirty="0" err="1" smtClean="0"/>
              <a:t>nằm</a:t>
            </a:r>
            <a:r>
              <a:rPr lang="en-US" sz="2000" dirty="0" smtClean="0"/>
              <a:t> ở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9 × 1 = 9”</a:t>
            </a:r>
            <a:endParaRPr lang="vi-VN" sz="2000" dirty="0"/>
          </a:p>
        </p:txBody>
      </p:sp>
      <p:grpSp>
        <p:nvGrpSpPr>
          <p:cNvPr id="31" name="Group 30"/>
          <p:cNvGrpSpPr/>
          <p:nvPr/>
        </p:nvGrpSpPr>
        <p:grpSpPr>
          <a:xfrm>
            <a:off x="93762" y="2665724"/>
            <a:ext cx="8746826" cy="646331"/>
            <a:chOff x="66816" y="3949175"/>
            <a:chExt cx="8746826" cy="646331"/>
          </a:xfrm>
        </p:grpSpPr>
        <p:sp>
          <p:nvSpPr>
            <p:cNvPr id="32" name="TextBox 31"/>
            <p:cNvSpPr txBox="1"/>
            <p:nvPr/>
          </p:nvSpPr>
          <p:spPr>
            <a:xfrm>
              <a:off x="808265" y="3949175"/>
              <a:ext cx="8005377" cy="646331"/>
            </a:xfrm>
            <a:prstGeom prst="rect">
              <a:avLst/>
            </a:prstGeom>
            <a:noFill/>
          </p:spPr>
          <p:txBody>
            <a:bodyPr wrap="square" rtlCol="0">
              <a:spAutoFit/>
            </a:bodyPr>
            <a:lstStyle/>
            <a:p>
              <a:pPr>
                <a:lnSpc>
                  <a:spcPct val="150000"/>
                </a:lnSpc>
              </a:pPr>
              <a:r>
                <a:rPr lang="en-US" sz="2400" dirty="0" err="1" smtClean="0"/>
                <a:t>Viết</a:t>
              </a:r>
              <a:r>
                <a:rPr lang="en-US" sz="2400" dirty="0" smtClean="0"/>
                <a:t> </a:t>
              </a:r>
              <a:r>
                <a:rPr lang="en-US" sz="2400" dirty="0" err="1" smtClean="0"/>
                <a:t>số</a:t>
              </a:r>
              <a:r>
                <a:rPr lang="en-US" sz="2400" dirty="0" smtClean="0"/>
                <a:t> 32 019 </a:t>
              </a:r>
              <a:r>
                <a:rPr lang="en-US" sz="2400" dirty="0" err="1" smtClean="0"/>
                <a:t>thành</a:t>
              </a:r>
              <a:r>
                <a:rPr lang="en-US" sz="2400" dirty="0" smtClean="0"/>
                <a:t> </a:t>
              </a:r>
              <a:r>
                <a:rPr lang="en-US" sz="2400" dirty="0" err="1" smtClean="0"/>
                <a:t>tổng</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các</a:t>
              </a:r>
              <a:r>
                <a:rPr lang="en-US" sz="2400" dirty="0" smtClean="0"/>
                <a:t> </a:t>
              </a:r>
              <a:r>
                <a:rPr lang="en-US" sz="2400" dirty="0" err="1" smtClean="0"/>
                <a:t>chữ</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nó</a:t>
              </a:r>
              <a:r>
                <a:rPr lang="en-US" sz="2400" dirty="0" smtClean="0"/>
                <a:t>.</a:t>
              </a:r>
              <a:endParaRPr lang="vi-VN" sz="2400" dirty="0"/>
            </a:p>
          </p:txBody>
        </p:sp>
        <p:pic>
          <p:nvPicPr>
            <p:cNvPr id="33" name="Picture 32"/>
            <p:cNvPicPr>
              <a:picLocks noChangeAspect="1"/>
            </p:cNvPicPr>
            <p:nvPr/>
          </p:nvPicPr>
          <p:blipFill>
            <a:blip r:embed="rId6"/>
            <a:stretch>
              <a:fillRect/>
            </a:stretch>
          </p:blipFill>
          <p:spPr>
            <a:xfrm>
              <a:off x="66816" y="4090230"/>
              <a:ext cx="728135" cy="319938"/>
            </a:xfrm>
            <a:prstGeom prst="rect">
              <a:avLst/>
            </a:prstGeom>
          </p:spPr>
        </p:pic>
      </p:grpSp>
      <p:sp>
        <p:nvSpPr>
          <p:cNvPr id="2" name="TextBox 1"/>
          <p:cNvSpPr txBox="1"/>
          <p:nvPr/>
        </p:nvSpPr>
        <p:spPr>
          <a:xfrm>
            <a:off x="557820" y="3837515"/>
            <a:ext cx="8977004" cy="461665"/>
          </a:xfrm>
          <a:prstGeom prst="rect">
            <a:avLst/>
          </a:prstGeom>
          <a:noFill/>
        </p:spPr>
        <p:txBody>
          <a:bodyPr wrap="square" rtlCol="0">
            <a:spAutoFit/>
          </a:bodyPr>
          <a:lstStyle/>
          <a:p>
            <a:r>
              <a:rPr lang="en-US" sz="2400" dirty="0" smtClean="0"/>
              <a:t>32 019 = </a:t>
            </a:r>
            <a:r>
              <a:rPr lang="en-US" sz="2400" b="1" dirty="0" smtClean="0"/>
              <a:t>3</a:t>
            </a:r>
            <a:r>
              <a:rPr lang="en-US" sz="2400" dirty="0" smtClean="0"/>
              <a:t> × 10 000 + </a:t>
            </a:r>
            <a:r>
              <a:rPr lang="en-US" sz="2400" b="1" dirty="0" smtClean="0"/>
              <a:t>2</a:t>
            </a:r>
            <a:r>
              <a:rPr lang="en-US" sz="2400" dirty="0"/>
              <a:t> × </a:t>
            </a:r>
            <a:r>
              <a:rPr lang="en-US" sz="2400" dirty="0" smtClean="0"/>
              <a:t>1 000 +</a:t>
            </a:r>
            <a:r>
              <a:rPr lang="en-US" sz="2400" b="1" dirty="0" smtClean="0"/>
              <a:t> 0 </a:t>
            </a:r>
            <a:r>
              <a:rPr lang="en-US" sz="2400" dirty="0"/>
              <a:t>× </a:t>
            </a:r>
            <a:r>
              <a:rPr lang="en-US" sz="2400" dirty="0" smtClean="0"/>
              <a:t>100 + </a:t>
            </a:r>
            <a:r>
              <a:rPr lang="en-US" sz="2400" b="1" dirty="0" smtClean="0"/>
              <a:t>1</a:t>
            </a:r>
            <a:r>
              <a:rPr lang="en-US" sz="2400" dirty="0" smtClean="0"/>
              <a:t> </a:t>
            </a:r>
            <a:r>
              <a:rPr lang="en-US" sz="2400" dirty="0"/>
              <a:t>× </a:t>
            </a:r>
            <a:r>
              <a:rPr lang="en-US" sz="2400" dirty="0" smtClean="0"/>
              <a:t>10 +</a:t>
            </a:r>
            <a:r>
              <a:rPr lang="en-US" sz="2400" b="1" dirty="0" smtClean="0"/>
              <a:t> 9 </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4" presetClass="exit" presetSubtype="10" fill="hold" grpId="1" nodeType="with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p:bldP spid="7" grpId="1"/>
      <p:bldP spid="25" grpId="0"/>
      <p:bldP spid="25" grpId="1"/>
      <p:bldP spid="27" grpId="0"/>
      <p:bldP spid="27" grpId="1"/>
      <p:bldP spid="30" grpId="0"/>
      <p:bldP spid="30"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4" name="Right Arrow 3"/>
          <p:cNvSpPr/>
          <p:nvPr/>
        </p:nvSpPr>
        <p:spPr>
          <a:xfrm>
            <a:off x="-21134" y="2042806"/>
            <a:ext cx="493799" cy="624256"/>
          </a:xfrm>
          <a:prstGeom prst="rightArrow">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621488" y="1459523"/>
            <a:ext cx="8194431" cy="1790822"/>
          </a:xfrm>
          <a:prstGeom prst="roundRect">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2800" dirty="0" err="1" smtClean="0">
                <a:solidFill>
                  <a:schemeClr val="tx1"/>
                </a:solidFill>
              </a:rPr>
              <a:t>Mỗi</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tự</a:t>
            </a:r>
            <a:r>
              <a:rPr lang="en-US" sz="2800" dirty="0" smtClean="0">
                <a:solidFill>
                  <a:schemeClr val="tx1"/>
                </a:solidFill>
              </a:rPr>
              <a:t> </a:t>
            </a:r>
            <a:r>
              <a:rPr lang="en-US" sz="2800" dirty="0" err="1" smtClean="0">
                <a:solidFill>
                  <a:schemeClr val="tx1"/>
                </a:solidFill>
              </a:rPr>
              <a:t>nhiên</a:t>
            </a:r>
            <a:r>
              <a:rPr lang="en-US" sz="2800"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trong</a:t>
            </a:r>
            <a:r>
              <a:rPr lang="en-US" sz="2800" dirty="0" smtClean="0">
                <a:solidFill>
                  <a:schemeClr val="tx1"/>
                </a:solidFill>
              </a:rPr>
              <a:t> </a:t>
            </a:r>
            <a:r>
              <a:rPr lang="en-US" sz="2800" dirty="0" err="1" smtClean="0">
                <a:solidFill>
                  <a:schemeClr val="tx1"/>
                </a:solidFill>
              </a:rPr>
              <a:t>hệ</a:t>
            </a:r>
            <a:r>
              <a:rPr lang="en-US" sz="2800" dirty="0" smtClean="0">
                <a:solidFill>
                  <a:schemeClr val="tx1"/>
                </a:solidFill>
              </a:rPr>
              <a:t> </a:t>
            </a:r>
            <a:r>
              <a:rPr lang="en-US" sz="2800" dirty="0" err="1" smtClean="0">
                <a:solidFill>
                  <a:schemeClr val="tx1"/>
                </a:solidFill>
              </a:rPr>
              <a:t>thập</a:t>
            </a:r>
            <a:r>
              <a:rPr lang="en-US" sz="2800" dirty="0" smtClean="0">
                <a:solidFill>
                  <a:schemeClr val="tx1"/>
                </a:solidFill>
              </a:rPr>
              <a:t> </a:t>
            </a:r>
            <a:r>
              <a:rPr lang="en-US" sz="2800" dirty="0" err="1" smtClean="0">
                <a:solidFill>
                  <a:schemeClr val="tx1"/>
                </a:solidFill>
              </a:rPr>
              <a:t>phân</a:t>
            </a:r>
            <a:r>
              <a:rPr lang="en-US" sz="2800" dirty="0" smtClean="0">
                <a:solidFill>
                  <a:schemeClr val="tx1"/>
                </a:solidFill>
              </a:rPr>
              <a:t> </a:t>
            </a:r>
            <a:r>
              <a:rPr lang="en-US" sz="2800" dirty="0" err="1" smtClean="0">
                <a:solidFill>
                  <a:schemeClr val="tx1"/>
                </a:solidFill>
              </a:rPr>
              <a:t>đều</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diễn</a:t>
            </a:r>
            <a:r>
              <a:rPr lang="en-US" sz="2800" dirty="0" smtClean="0">
                <a:solidFill>
                  <a:schemeClr val="tx1"/>
                </a:solidFill>
              </a:rPr>
              <a:t> </a:t>
            </a:r>
            <a:r>
              <a:rPr lang="en-US" sz="2800" dirty="0" err="1" smtClean="0">
                <a:solidFill>
                  <a:schemeClr val="tx1"/>
                </a:solidFill>
              </a:rPr>
              <a:t>được</a:t>
            </a:r>
            <a:r>
              <a:rPr lang="en-US" sz="2800" dirty="0" smtClean="0">
                <a:solidFill>
                  <a:schemeClr val="tx1"/>
                </a:solidFill>
              </a:rPr>
              <a:t> </a:t>
            </a:r>
            <a:r>
              <a:rPr lang="en-US" sz="2800" dirty="0" err="1" smtClean="0">
                <a:solidFill>
                  <a:schemeClr val="tx1"/>
                </a:solidFill>
              </a:rPr>
              <a:t>thành</a:t>
            </a:r>
            <a:r>
              <a:rPr lang="en-US" sz="2800" dirty="0" smtClean="0">
                <a:solidFill>
                  <a:schemeClr val="tx1"/>
                </a:solidFill>
              </a:rPr>
              <a:t> </a:t>
            </a:r>
            <a:r>
              <a:rPr lang="en-US" sz="2800" i="1" dirty="0" err="1" smtClean="0">
                <a:solidFill>
                  <a:srgbClr val="0070C0"/>
                </a:solidFill>
              </a:rPr>
              <a:t>tổng</a:t>
            </a:r>
            <a:r>
              <a:rPr lang="en-US" sz="2800" i="1" dirty="0" smtClean="0">
                <a:solidFill>
                  <a:srgbClr val="0070C0"/>
                </a:solidFill>
              </a:rPr>
              <a:t> </a:t>
            </a:r>
            <a:r>
              <a:rPr lang="en-US" sz="2800" i="1" dirty="0" err="1" smtClean="0">
                <a:solidFill>
                  <a:srgbClr val="0070C0"/>
                </a:solidFill>
              </a:rPr>
              <a:t>giá</a:t>
            </a:r>
            <a:r>
              <a:rPr lang="en-US" sz="2800" i="1" dirty="0" smtClean="0">
                <a:solidFill>
                  <a:srgbClr val="0070C0"/>
                </a:solidFill>
              </a:rPr>
              <a:t> </a:t>
            </a:r>
            <a:r>
              <a:rPr lang="en-US" sz="2800" i="1" dirty="0" err="1" smtClean="0">
                <a:solidFill>
                  <a:srgbClr val="0070C0"/>
                </a:solidFill>
              </a:rPr>
              <a:t>trị</a:t>
            </a:r>
            <a:r>
              <a:rPr lang="en-US" sz="2800" i="1" dirty="0" smtClean="0">
                <a:solidFill>
                  <a:srgbClr val="0070C0"/>
                </a:solidFill>
              </a:rPr>
              <a:t> </a:t>
            </a:r>
            <a:r>
              <a:rPr lang="en-US" sz="2800" i="1" dirty="0" err="1" smtClean="0">
                <a:solidFill>
                  <a:srgbClr val="0070C0"/>
                </a:solidFill>
              </a:rPr>
              <a:t>các</a:t>
            </a:r>
            <a:r>
              <a:rPr lang="en-US" sz="2800" i="1" dirty="0" smtClean="0">
                <a:solidFill>
                  <a:srgbClr val="0070C0"/>
                </a:solidFill>
              </a:rPr>
              <a:t> </a:t>
            </a:r>
            <a:r>
              <a:rPr lang="en-US" sz="2800" i="1" dirty="0" err="1" smtClean="0">
                <a:solidFill>
                  <a:srgbClr val="0070C0"/>
                </a:solidFill>
              </a:rPr>
              <a:t>chữ</a:t>
            </a:r>
            <a:r>
              <a:rPr lang="en-US" sz="2800" i="1" dirty="0" smtClean="0">
                <a:solidFill>
                  <a:srgbClr val="0070C0"/>
                </a:solidFill>
              </a:rPr>
              <a:t> </a:t>
            </a:r>
            <a:r>
              <a:rPr lang="en-US" sz="2800" i="1" dirty="0" err="1" smtClean="0">
                <a:solidFill>
                  <a:srgbClr val="0070C0"/>
                </a:solidFill>
              </a:rPr>
              <a:t>số</a:t>
            </a:r>
            <a:r>
              <a:rPr lang="en-US" sz="2800" i="1" dirty="0" smtClean="0">
                <a:solidFill>
                  <a:srgbClr val="0070C0"/>
                </a:solidFill>
              </a:rPr>
              <a:t> </a:t>
            </a:r>
            <a:r>
              <a:rPr lang="en-US" sz="2800" i="1" dirty="0" err="1" smtClean="0">
                <a:solidFill>
                  <a:srgbClr val="0070C0"/>
                </a:solidFill>
              </a:rPr>
              <a:t>của</a:t>
            </a:r>
            <a:r>
              <a:rPr lang="en-US" sz="2800" i="1" dirty="0" smtClean="0">
                <a:solidFill>
                  <a:srgbClr val="0070C0"/>
                </a:solidFill>
              </a:rPr>
              <a:t> </a:t>
            </a:r>
            <a:r>
              <a:rPr lang="en-US" sz="2800" i="1" dirty="0" err="1" smtClean="0">
                <a:solidFill>
                  <a:srgbClr val="0070C0"/>
                </a:solidFill>
              </a:rPr>
              <a:t>nó</a:t>
            </a:r>
            <a:r>
              <a:rPr lang="en-US" sz="2800" dirty="0" smtClean="0">
                <a:solidFill>
                  <a:schemeClr val="tx1"/>
                </a:solidFill>
              </a:rPr>
              <a:t>. </a:t>
            </a:r>
            <a:endParaRPr lang="vi-VN" sz="2800" dirty="0">
              <a:solidFill>
                <a:schemeClr val="tx1"/>
              </a:solidFill>
            </a:endParaRPr>
          </a:p>
        </p:txBody>
      </p:sp>
      <p:sp>
        <p:nvSpPr>
          <p:cNvPr id="6" name="Rectangle 5"/>
          <p:cNvSpPr/>
          <p:nvPr/>
        </p:nvSpPr>
        <p:spPr>
          <a:xfrm>
            <a:off x="791307" y="3336820"/>
            <a:ext cx="6998678" cy="153888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u="sng" dirty="0">
                <a:latin typeface="+mn-lt"/>
                <a:ea typeface="Calibri" panose="020F0502020204030204" pitchFamily="34" charset="0"/>
              </a:rPr>
              <a:t>Ví dụ: </a:t>
            </a:r>
            <a:endParaRPr lang="en-US" sz="28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236</a:t>
            </a:r>
            <a:r>
              <a:rPr lang="nl-NL" sz="2800" dirty="0">
                <a:latin typeface="+mn-lt"/>
                <a:ea typeface="Calibri" panose="020F0502020204030204" pitchFamily="34" charset="0"/>
              </a:rPr>
              <a:t> = (</a:t>
            </a:r>
            <a:r>
              <a:rPr lang="nl-NL" sz="2800" b="1" dirty="0">
                <a:latin typeface="+mn-lt"/>
                <a:ea typeface="Calibri" panose="020F0502020204030204" pitchFamily="34" charset="0"/>
              </a:rPr>
              <a:t>2</a:t>
            </a:r>
            <a:r>
              <a:rPr lang="nl-NL" sz="2800" dirty="0">
                <a:latin typeface="+mn-lt"/>
                <a:ea typeface="Calibri" panose="020F0502020204030204" pitchFamily="34" charset="0"/>
              </a:rPr>
              <a:t> × 100) + (</a:t>
            </a:r>
            <a:r>
              <a:rPr lang="nl-NL" sz="2800" b="1" dirty="0">
                <a:latin typeface="+mn-lt"/>
                <a:ea typeface="Calibri" panose="020F0502020204030204" pitchFamily="34" charset="0"/>
              </a:rPr>
              <a:t>3</a:t>
            </a:r>
            <a:r>
              <a:rPr lang="nl-NL" sz="2800" dirty="0">
                <a:latin typeface="+mn-lt"/>
                <a:ea typeface="Calibri" panose="020F0502020204030204" pitchFamily="34" charset="0"/>
              </a:rPr>
              <a:t> × 10) + </a:t>
            </a:r>
            <a:r>
              <a:rPr lang="nl-NL" sz="2800" b="1" dirty="0">
                <a:latin typeface="+mn-lt"/>
                <a:ea typeface="Calibri" panose="020F0502020204030204" pitchFamily="34" charset="0"/>
              </a:rPr>
              <a:t>6</a:t>
            </a:r>
            <a:endParaRPr lang="en-US" sz="2800" dirty="0">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621488" y="3351737"/>
                <a:ext cx="7684478" cy="1610441"/>
              </a:xfrm>
              <a:prstGeom prst="rect">
                <a:avLst/>
              </a:prstGeom>
            </p:spPr>
            <p:txBody>
              <a:bodyPr wrap="square">
                <a:spAutoFit/>
              </a:bodyPr>
              <a:lstStyle/>
              <a:p>
                <a:pPr algn="just">
                  <a:spcBef>
                    <a:spcPts val="600"/>
                  </a:spcBef>
                  <a:spcAft>
                    <a:spcPts val="600"/>
                  </a:spcAft>
                  <a:tabLst>
                    <a:tab pos="360045" algn="l"/>
                    <a:tab pos="720090" algn="l"/>
                  </a:tabLst>
                </a:pPr>
                <a:r>
                  <a:rPr lang="nl-NL" sz="2400" b="1" i="1" dirty="0" smtClean="0">
                    <a:latin typeface="+mn-lt"/>
                    <a:ea typeface="Calibri" panose="020F0502020204030204" pitchFamily="34" charset="0"/>
                  </a:rPr>
                  <a:t>*Tổng quát:</a:t>
                </a:r>
                <a:endParaRPr lang="en-US" sz="2400" b="1" i="1" dirty="0" smtClean="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smtClean="0">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m:t>
                        </m:r>
                      </m:e>
                    </m:bar>
                  </m:oMath>
                </a14:m>
                <a:r>
                  <a:rPr lang="nl-NL" sz="2400" dirty="0">
                    <a:latin typeface="+mn-lt"/>
                    <a:ea typeface="Calibri" panose="020F0502020204030204" pitchFamily="34" charset="0"/>
                  </a:rPr>
                  <a:t>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a</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b</a:t>
                </a:r>
                <a:r>
                  <a:rPr lang="nl-NL" sz="2400" dirty="0">
                    <a:latin typeface="+mn-lt"/>
                    <a:ea typeface="Calibri" panose="020F0502020204030204" pitchFamily="34" charset="0"/>
                  </a:rPr>
                  <a:t>, với a ≠ 0</a:t>
                </a:r>
                <a:endParaRPr lang="en-US" sz="2400"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𝐚𝐛𝐜</m:t>
                        </m:r>
                      </m:e>
                    </m:bar>
                  </m:oMath>
                </a14:m>
                <a:r>
                  <a:rPr lang="nl-NL" sz="2400" b="1" dirty="0">
                    <a:latin typeface="+mn-lt"/>
                    <a:ea typeface="Calibri" panose="020F0502020204030204" pitchFamily="34" charset="0"/>
                  </a:rPr>
                  <a:t> </a:t>
                </a:r>
                <a:r>
                  <a:rPr lang="nl-NL" sz="2400" dirty="0">
                    <a:latin typeface="+mn-lt"/>
                    <a:ea typeface="Calibri" panose="020F0502020204030204" pitchFamily="34" charset="0"/>
                  </a:rPr>
                  <a:t>= (</a:t>
                </a:r>
                <a:r>
                  <a:rPr lang="nl-NL" sz="2400" b="1" dirty="0">
                    <a:latin typeface="+mn-lt"/>
                    <a:ea typeface="Calibri" panose="020F0502020204030204" pitchFamily="34" charset="0"/>
                  </a:rPr>
                  <a:t>a</a:t>
                </a:r>
                <a:r>
                  <a:rPr lang="nl-NL" sz="2400" dirty="0">
                    <a:latin typeface="+mn-lt"/>
                    <a:ea typeface="Calibri" panose="020F0502020204030204" pitchFamily="34" charset="0"/>
                  </a:rPr>
                  <a:t> × 100)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b</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c</a:t>
                </a:r>
                <a:endParaRPr lang="en-US" sz="2400" dirty="0">
                  <a:latin typeface="+mn-lt"/>
                  <a:ea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21488" y="3351737"/>
                <a:ext cx="7684478" cy="1610441"/>
              </a:xfrm>
              <a:prstGeom prst="rect">
                <a:avLst/>
              </a:prstGeom>
              <a:blipFill>
                <a:blip r:embed="rId3"/>
                <a:stretch>
                  <a:fillRect l="-1269" t="-2652" b="-795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34 604 </a:t>
            </a:r>
            <a:r>
              <a:rPr lang="en-US" sz="2800" dirty="0" err="1" smtClean="0">
                <a:solidFill>
                  <a:schemeClr val="tx1"/>
                </a:solidFill>
              </a:rPr>
              <a:t>thành</a:t>
            </a:r>
            <a:r>
              <a:rPr lang="en-US" sz="2800" dirty="0" smtClean="0">
                <a:solidFill>
                  <a:schemeClr val="tx1"/>
                </a:solidFill>
              </a:rPr>
              <a:t> </a:t>
            </a:r>
            <a:r>
              <a:rPr lang="en-US" sz="2800" dirty="0" err="1" smtClean="0">
                <a:solidFill>
                  <a:schemeClr val="tx1"/>
                </a:solidFill>
              </a:rPr>
              <a:t>tổng</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các</a:t>
            </a:r>
            <a:r>
              <a:rPr lang="en-US" sz="2800" dirty="0" smtClean="0">
                <a:solidFill>
                  <a:schemeClr val="tx1"/>
                </a:solidFill>
              </a:rPr>
              <a:t> </a:t>
            </a:r>
            <a:r>
              <a:rPr lang="en-US" sz="2800" dirty="0" err="1" smtClean="0">
                <a:solidFill>
                  <a:schemeClr val="tx1"/>
                </a:solidFill>
              </a:rPr>
              <a:t>chữ</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nó</a:t>
            </a:r>
            <a:r>
              <a:rPr lang="en-US" sz="2800" dirty="0" smtClean="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smtClean="0"/>
              <a:t>Giải</a:t>
            </a:r>
            <a:r>
              <a:rPr lang="en-US" sz="2800" b="1" i="1" u="sng" dirty="0" smtClean="0"/>
              <a:t>: </a:t>
            </a:r>
          </a:p>
        </p:txBody>
      </p:sp>
      <p:sp>
        <p:nvSpPr>
          <p:cNvPr id="25" name="Rectangle 24"/>
          <p:cNvSpPr/>
          <p:nvPr/>
        </p:nvSpPr>
        <p:spPr>
          <a:xfrm>
            <a:off x="372621" y="3967406"/>
            <a:ext cx="8182048" cy="73866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3</a:t>
            </a:r>
            <a:r>
              <a:rPr lang="nl-NL" sz="2800" smtClean="0">
                <a:latin typeface="+mn-lt"/>
                <a:ea typeface="Calibri" panose="020F0502020204030204" pitchFamily="34" charset="0"/>
              </a:rPr>
              <a:t> </a:t>
            </a:r>
            <a:r>
              <a:rPr lang="nl-NL" sz="2800" dirty="0">
                <a:latin typeface="+mn-lt"/>
                <a:ea typeface="Calibri" panose="020F0502020204030204" pitchFamily="34" charset="0"/>
              </a:rPr>
              <a:t>× 10 000)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9322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TextBox 3"/>
          <p:cNvSpPr txBox="1"/>
          <p:nvPr/>
        </p:nvSpPr>
        <p:spPr>
          <a:xfrm>
            <a:off x="167425" y="1390918"/>
            <a:ext cx="2472744" cy="746975"/>
          </a:xfrm>
          <a:prstGeom prst="rect">
            <a:avLst/>
          </a:prstGeom>
          <a:noFill/>
        </p:spPr>
        <p:txBody>
          <a:bodyPr wrap="square" rtlCol="0">
            <a:spAutoFit/>
          </a:bodyPr>
          <a:lstStyle/>
          <a:p>
            <a:endParaRPr lang="vi-VN" dirty="0"/>
          </a:p>
        </p:txBody>
      </p:sp>
      <p:grpSp>
        <p:nvGrpSpPr>
          <p:cNvPr id="16" name="Google Shape;288;p19"/>
          <p:cNvGrpSpPr/>
          <p:nvPr/>
        </p:nvGrpSpPr>
        <p:grpSpPr>
          <a:xfrm>
            <a:off x="312466" y="587260"/>
            <a:ext cx="309022" cy="376837"/>
            <a:chOff x="596350" y="929175"/>
            <a:chExt cx="407950" cy="497475"/>
          </a:xfrm>
        </p:grpSpPr>
        <p:sp>
          <p:nvSpPr>
            <p:cNvPr id="17"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5" name="TextBox 4"/>
          <p:cNvSpPr txBox="1"/>
          <p:nvPr/>
        </p:nvSpPr>
        <p:spPr>
          <a:xfrm>
            <a:off x="167425" y="1229866"/>
            <a:ext cx="2083406" cy="523220"/>
          </a:xfrm>
          <a:prstGeom prst="rect">
            <a:avLst/>
          </a:prstGeom>
          <a:noFill/>
        </p:spPr>
        <p:txBody>
          <a:bodyPr wrap="square" rtlCol="0">
            <a:spAutoFit/>
          </a:bodyPr>
          <a:lstStyle/>
          <a:p>
            <a:r>
              <a:rPr lang="en-US" sz="2800" b="1" i="1" u="sng" dirty="0" err="1" smtClean="0">
                <a:solidFill>
                  <a:srgbClr val="FF0000"/>
                </a:solidFill>
              </a:rPr>
              <a:t>Vận</a:t>
            </a:r>
            <a:r>
              <a:rPr lang="en-US" sz="2800" b="1" i="1" u="sng" dirty="0" smtClean="0">
                <a:solidFill>
                  <a:srgbClr val="FF0000"/>
                </a:solidFill>
              </a:rPr>
              <a:t> </a:t>
            </a:r>
            <a:r>
              <a:rPr lang="en-US" sz="2800" b="1" i="1" u="sng" dirty="0" err="1" smtClean="0">
                <a:solidFill>
                  <a:srgbClr val="FF0000"/>
                </a:solidFill>
              </a:rPr>
              <a:t>dụng</a:t>
            </a:r>
            <a:r>
              <a:rPr lang="en-US" sz="2800" b="1" i="1" u="sng" dirty="0" smtClean="0">
                <a:solidFill>
                  <a:srgbClr val="FF0000"/>
                </a:solidFill>
              </a:rPr>
              <a:t>:</a:t>
            </a:r>
            <a:endParaRPr lang="vi-VN" sz="2800" b="1" i="1" u="sng" dirty="0">
              <a:solidFill>
                <a:srgbClr val="FF0000"/>
              </a:solidFill>
            </a:endParaRPr>
          </a:p>
        </p:txBody>
      </p:sp>
      <p:sp>
        <p:nvSpPr>
          <p:cNvPr id="6" name="TextBox 5"/>
          <p:cNvSpPr txBox="1"/>
          <p:nvPr/>
        </p:nvSpPr>
        <p:spPr>
          <a:xfrm>
            <a:off x="130512" y="1699405"/>
            <a:ext cx="8585157" cy="1754326"/>
          </a:xfrm>
          <a:prstGeom prst="rect">
            <a:avLst/>
          </a:prstGeom>
          <a:noFill/>
        </p:spPr>
        <p:txBody>
          <a:bodyPr wrap="square" rtlCol="0">
            <a:spAutoFit/>
          </a:bodyPr>
          <a:lstStyle/>
          <a:p>
            <a:pPr algn="just">
              <a:lnSpc>
                <a:spcPct val="150000"/>
              </a:lnSpc>
            </a:pPr>
            <a:r>
              <a:rPr lang="en-US" sz="1800" dirty="0" err="1" smtClean="0"/>
              <a:t>Bác</a:t>
            </a:r>
            <a:r>
              <a:rPr lang="en-US" sz="1800" dirty="0" smtClean="0"/>
              <a:t> </a:t>
            </a:r>
            <a:r>
              <a:rPr lang="en-US" sz="1800" dirty="0" err="1" smtClean="0"/>
              <a:t>Hoa</a:t>
            </a:r>
            <a:r>
              <a:rPr lang="en-US" sz="1800" dirty="0" smtClean="0"/>
              <a:t> </a:t>
            </a:r>
            <a:r>
              <a:rPr lang="en-US" sz="1800" dirty="0" err="1" smtClean="0"/>
              <a:t>đi</a:t>
            </a:r>
            <a:r>
              <a:rPr lang="en-US" sz="1800" dirty="0" smtClean="0"/>
              <a:t> </a:t>
            </a:r>
            <a:r>
              <a:rPr lang="en-US" sz="1800" dirty="0" err="1" smtClean="0"/>
              <a:t>chợ</a:t>
            </a:r>
            <a:r>
              <a:rPr lang="en-US" sz="1800" dirty="0" smtClean="0"/>
              <a:t>, </a:t>
            </a:r>
            <a:r>
              <a:rPr lang="en-US" sz="1800" dirty="0" err="1" smtClean="0"/>
              <a:t>Bác</a:t>
            </a:r>
            <a:r>
              <a:rPr lang="en-US" sz="1800" dirty="0" smtClean="0"/>
              <a:t> </a:t>
            </a:r>
            <a:r>
              <a:rPr lang="en-US" sz="1800" dirty="0" err="1" smtClean="0"/>
              <a:t>chỉ</a:t>
            </a:r>
            <a:r>
              <a:rPr lang="en-US" sz="1800" dirty="0" smtClean="0"/>
              <a:t> </a:t>
            </a:r>
            <a:r>
              <a:rPr lang="en-US" sz="1800" dirty="0" err="1" smtClean="0"/>
              <a:t>mang</a:t>
            </a:r>
            <a:r>
              <a:rPr lang="en-US" sz="1800" dirty="0" smtClean="0"/>
              <a:t> </a:t>
            </a:r>
            <a:r>
              <a:rPr lang="en-US" sz="1800" dirty="0" err="1" smtClean="0"/>
              <a:t>ba</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err="1" smtClean="0"/>
              <a:t>loại</a:t>
            </a:r>
            <a:r>
              <a:rPr lang="en-US" sz="1800" smtClean="0"/>
              <a:t> </a:t>
            </a:r>
            <a:r>
              <a:rPr lang="en-US" sz="1800"/>
              <a:t>(</a:t>
            </a:r>
            <a:r>
              <a:rPr lang="en-US" sz="1800" smtClean="0"/>
              <a:t>có </a:t>
            </a:r>
            <a:r>
              <a:rPr lang="en-US" sz="1800" dirty="0" err="1" smtClean="0"/>
              <a:t>mệnh</a:t>
            </a:r>
            <a:r>
              <a:rPr lang="en-US" sz="1800" dirty="0" smtClean="0"/>
              <a:t> </a:t>
            </a:r>
            <a:r>
              <a:rPr lang="en-US" sz="1800" dirty="0" err="1" smtClean="0"/>
              <a:t>giá</a:t>
            </a:r>
            <a:r>
              <a:rPr lang="en-US" sz="1800" dirty="0" smtClean="0"/>
              <a:t>) 1 </a:t>
            </a:r>
            <a:r>
              <a:rPr lang="en-US" sz="1800" err="1" smtClean="0"/>
              <a:t>nghìn</a:t>
            </a:r>
            <a:r>
              <a:rPr lang="en-US" sz="1800" smtClean="0"/>
              <a:t> (1000 </a:t>
            </a:r>
            <a:r>
              <a:rPr lang="en-US" sz="1800" dirty="0" err="1" smtClean="0"/>
              <a:t>đồng</a:t>
            </a:r>
            <a:r>
              <a:rPr lang="en-US" sz="1800" dirty="0" smtClean="0"/>
              <a:t>), </a:t>
            </a:r>
            <a:r>
              <a:rPr lang="en-US" sz="1800" dirty="0" err="1" smtClean="0"/>
              <a:t>loại</a:t>
            </a:r>
            <a:r>
              <a:rPr lang="en-US" sz="1800" dirty="0" smtClean="0"/>
              <a:t> 10 </a:t>
            </a:r>
            <a:r>
              <a:rPr lang="en-US" sz="1800" err="1" smtClean="0"/>
              <a:t>nghìn</a:t>
            </a:r>
            <a:r>
              <a:rPr lang="en-US" sz="1800" smtClean="0"/>
              <a:t> (10 </a:t>
            </a:r>
            <a:r>
              <a:rPr lang="en-US" sz="1800" dirty="0" smtClean="0"/>
              <a:t>000) </a:t>
            </a:r>
            <a:r>
              <a:rPr lang="en-US" sz="1800" dirty="0" err="1" smtClean="0"/>
              <a:t>đồng</a:t>
            </a:r>
            <a:r>
              <a:rPr lang="en-US" sz="1800" dirty="0" smtClean="0"/>
              <a:t> </a:t>
            </a:r>
            <a:r>
              <a:rPr lang="en-US" sz="1800" dirty="0" err="1" smtClean="0"/>
              <a:t>và</a:t>
            </a:r>
            <a:r>
              <a:rPr lang="en-US" sz="1800" dirty="0" smtClean="0"/>
              <a:t> </a:t>
            </a:r>
            <a:r>
              <a:rPr lang="en-US" sz="1800" dirty="0" err="1" smtClean="0"/>
              <a:t>loại</a:t>
            </a:r>
            <a:r>
              <a:rPr lang="en-US" sz="1800" dirty="0" smtClean="0"/>
              <a:t> 100 </a:t>
            </a:r>
            <a:r>
              <a:rPr lang="en-US" sz="1800" err="1" smtClean="0"/>
              <a:t>nghìn</a:t>
            </a:r>
            <a:r>
              <a:rPr lang="en-US" sz="1800" smtClean="0"/>
              <a:t> (100 </a:t>
            </a:r>
            <a:r>
              <a:rPr lang="en-US" sz="1800" dirty="0" smtClean="0"/>
              <a:t>000) </a:t>
            </a:r>
            <a:r>
              <a:rPr lang="en-US" sz="1800" dirty="0" err="1" smtClean="0"/>
              <a:t>đồng</a:t>
            </a:r>
            <a:r>
              <a:rPr lang="en-US" sz="1800" dirty="0" smtClean="0"/>
              <a:t>. </a:t>
            </a:r>
            <a:r>
              <a:rPr lang="en-US" sz="1800" dirty="0" err="1" smtClean="0"/>
              <a:t>Tổng</a:t>
            </a:r>
            <a:r>
              <a:rPr lang="en-US" sz="1800" dirty="0" smtClean="0"/>
              <a:t> </a:t>
            </a:r>
            <a:r>
              <a:rPr lang="en-US" sz="1800" dirty="0" err="1" smtClean="0"/>
              <a:t>số</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là</a:t>
            </a:r>
            <a:r>
              <a:rPr lang="en-US" sz="1800" dirty="0" smtClean="0"/>
              <a:t> </a:t>
            </a:r>
            <a:r>
              <a:rPr lang="en-US" sz="1800" smtClean="0"/>
              <a:t>492 nghìn </a:t>
            </a:r>
            <a:r>
              <a:rPr lang="en-US" sz="1800" dirty="0" err="1" smtClean="0"/>
              <a:t>đồng</a:t>
            </a:r>
            <a:r>
              <a:rPr lang="en-US" sz="1800" dirty="0" smtClean="0"/>
              <a:t>. </a:t>
            </a:r>
            <a:r>
              <a:rPr lang="en-US" sz="1800" dirty="0" err="1" smtClean="0"/>
              <a:t>Nếu</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mang</a:t>
            </a:r>
            <a:r>
              <a:rPr lang="en-US" sz="1800" dirty="0" smtClean="0"/>
              <a:t> </a:t>
            </a:r>
            <a:r>
              <a:rPr lang="en-US" sz="1800" dirty="0" err="1" smtClean="0"/>
              <a:t>theo</a:t>
            </a:r>
            <a:r>
              <a:rPr lang="en-US" sz="1800" dirty="0" smtClean="0"/>
              <a:t> </a:t>
            </a:r>
            <a:r>
              <a:rPr lang="en-US" sz="1800" dirty="0" err="1" smtClean="0"/>
              <a:t>không</a:t>
            </a:r>
            <a:r>
              <a:rPr lang="en-US" sz="1800" dirty="0" smtClean="0"/>
              <a:t> </a:t>
            </a:r>
            <a:r>
              <a:rPr lang="en-US" sz="1800" dirty="0" err="1" smtClean="0"/>
              <a:t>quá</a:t>
            </a:r>
            <a:r>
              <a:rPr lang="en-US" sz="1800" dirty="0" smtClean="0"/>
              <a:t> 9 </a:t>
            </a:r>
            <a:r>
              <a:rPr lang="en-US" sz="1800" dirty="0" err="1" smtClean="0"/>
              <a:t>tờ</a:t>
            </a:r>
            <a:r>
              <a:rPr lang="en-US" sz="1800" dirty="0" smtClean="0"/>
              <a:t> </a:t>
            </a:r>
            <a:r>
              <a:rPr lang="en-US" sz="1800" dirty="0" err="1" smtClean="0"/>
              <a:t>thì</a:t>
            </a:r>
            <a:r>
              <a:rPr lang="en-US" sz="1800" dirty="0" smtClean="0"/>
              <a:t> </a:t>
            </a:r>
            <a:r>
              <a:rPr lang="en-US" sz="1800" dirty="0" err="1" smtClean="0"/>
              <a:t>bác</a:t>
            </a:r>
            <a:r>
              <a:rPr lang="en-US" sz="1800" dirty="0" smtClean="0"/>
              <a:t> </a:t>
            </a:r>
            <a:r>
              <a:rPr lang="en-US" sz="1800" dirty="0" err="1" smtClean="0"/>
              <a:t>sẽ</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tờ</a:t>
            </a:r>
            <a:r>
              <a:rPr lang="en-US" sz="1800" dirty="0" smtClean="0"/>
              <a:t> </a:t>
            </a:r>
            <a:r>
              <a:rPr lang="en-US" sz="1800" dirty="0" err="1" smtClean="0"/>
              <a:t>tiền</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mà</a:t>
            </a:r>
            <a:r>
              <a:rPr lang="en-US" sz="1800" dirty="0" smtClean="0"/>
              <a:t> </a:t>
            </a:r>
            <a:r>
              <a:rPr lang="en-US" sz="1800" dirty="0" err="1" smtClean="0"/>
              <a:t>người</a:t>
            </a:r>
            <a:r>
              <a:rPr lang="en-US" sz="1800" dirty="0" smtClean="0"/>
              <a:t> </a:t>
            </a:r>
            <a:r>
              <a:rPr lang="en-US" sz="1800" dirty="0" err="1" smtClean="0"/>
              <a:t>bán</a:t>
            </a:r>
            <a:r>
              <a:rPr lang="en-US" sz="1800" dirty="0" smtClean="0"/>
              <a:t> </a:t>
            </a:r>
            <a:r>
              <a:rPr lang="en-US" sz="1800" dirty="0" err="1" smtClean="0"/>
              <a:t>không</a:t>
            </a:r>
            <a:r>
              <a:rPr lang="en-US" sz="1800" dirty="0" smtClean="0"/>
              <a:t> </a:t>
            </a:r>
            <a:r>
              <a:rPr lang="en-US" sz="1800" dirty="0" err="1" smtClean="0"/>
              <a:t>trả</a:t>
            </a:r>
            <a:r>
              <a:rPr lang="en-US" sz="1800" dirty="0" smtClean="0"/>
              <a:t> </a:t>
            </a:r>
            <a:r>
              <a:rPr lang="en-US" sz="1800" dirty="0" err="1" smtClean="0"/>
              <a:t>lại</a:t>
            </a:r>
            <a:r>
              <a:rPr lang="en-US" sz="1800" dirty="0" smtClean="0"/>
              <a:t> </a:t>
            </a:r>
            <a:r>
              <a:rPr lang="en-US" sz="1800" dirty="0" err="1" smtClean="0"/>
              <a:t>tiền</a:t>
            </a:r>
            <a:r>
              <a:rPr lang="en-US" sz="1800" dirty="0" smtClean="0"/>
              <a:t> </a:t>
            </a:r>
            <a:r>
              <a:rPr lang="en-US" sz="1800" dirty="0" err="1" smtClean="0"/>
              <a:t>thừa</a:t>
            </a:r>
            <a:r>
              <a:rPr lang="en-US" sz="1800" dirty="0" smtClean="0"/>
              <a:t>?</a:t>
            </a:r>
            <a:endParaRPr lang="vi-VN" sz="1800" dirty="0"/>
          </a:p>
        </p:txBody>
      </p:sp>
      <p:sp>
        <p:nvSpPr>
          <p:cNvPr id="7" name="Rectangle 6"/>
          <p:cNvSpPr/>
          <p:nvPr/>
        </p:nvSpPr>
        <p:spPr>
          <a:xfrm>
            <a:off x="312466" y="3788239"/>
            <a:ext cx="7305534" cy="116955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smtClean="0">
                <a:latin typeface="+mn-lt"/>
                <a:ea typeface="Calibri" panose="020F0502020204030204" pitchFamily="34" charset="0"/>
              </a:rPr>
              <a:t>Có: </a:t>
            </a:r>
            <a:r>
              <a:rPr lang="nl-NL" sz="2000" b="1" dirty="0" smtClean="0">
                <a:latin typeface="+mn-lt"/>
                <a:ea typeface="Calibri" panose="020F0502020204030204" pitchFamily="34" charset="0"/>
              </a:rPr>
              <a:t>492 </a:t>
            </a:r>
            <a:r>
              <a:rPr lang="nl-NL" sz="2000" dirty="0">
                <a:latin typeface="+mn-lt"/>
                <a:ea typeface="Calibri" panose="020F0502020204030204" pitchFamily="34" charset="0"/>
              </a:rPr>
              <a:t>= (</a:t>
            </a:r>
            <a:r>
              <a:rPr lang="nl-NL" sz="2000" b="1" dirty="0">
                <a:latin typeface="+mn-lt"/>
                <a:ea typeface="Calibri" panose="020F0502020204030204" pitchFamily="34" charset="0"/>
              </a:rPr>
              <a:t>4</a:t>
            </a:r>
            <a:r>
              <a:rPr lang="nl-NL" sz="2000" dirty="0">
                <a:latin typeface="+mn-lt"/>
                <a:ea typeface="Calibri" panose="020F0502020204030204" pitchFamily="34" charset="0"/>
              </a:rPr>
              <a:t> × 100) </a:t>
            </a:r>
            <a:r>
              <a:rPr lang="nl-NL" sz="2000">
                <a:latin typeface="+mn-lt"/>
                <a:ea typeface="Calibri" panose="020F0502020204030204" pitchFamily="34" charset="0"/>
              </a:rPr>
              <a:t>+ </a:t>
            </a:r>
            <a:r>
              <a:rPr lang="nl-NL" sz="2000" smtClean="0">
                <a:latin typeface="+mn-lt"/>
                <a:ea typeface="Calibri" panose="020F0502020204030204" pitchFamily="34" charset="0"/>
              </a:rPr>
              <a:t>(</a:t>
            </a:r>
            <a:r>
              <a:rPr lang="nl-NL" sz="2000" b="1" smtClean="0">
                <a:latin typeface="+mn-lt"/>
                <a:ea typeface="Calibri" panose="020F0502020204030204" pitchFamily="34" charset="0"/>
              </a:rPr>
              <a:t>9</a:t>
            </a:r>
            <a:r>
              <a:rPr lang="nl-NL" sz="2000" smtClean="0">
                <a:latin typeface="+mn-lt"/>
                <a:ea typeface="Calibri" panose="020F0502020204030204" pitchFamily="34" charset="0"/>
              </a:rPr>
              <a:t> </a:t>
            </a:r>
            <a:r>
              <a:rPr lang="nl-NL" sz="2000" dirty="0">
                <a:latin typeface="+mn-lt"/>
                <a:ea typeface="Calibri" panose="020F0502020204030204" pitchFamily="34" charset="0"/>
              </a:rPr>
              <a:t>× 10) + </a:t>
            </a:r>
            <a:r>
              <a:rPr lang="nl-NL" sz="2000" b="1" dirty="0">
                <a:latin typeface="+mn-lt"/>
                <a:ea typeface="Calibri" panose="020F0502020204030204" pitchFamily="34" charset="0"/>
              </a:rPr>
              <a:t>2</a:t>
            </a:r>
            <a:endParaRPr lang="en-US" sz="20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=&gt; 4 tờ 100 nghìn, 9 tờ 10 nghìn và 2 tờ 1 nghìn đồng.</a:t>
            </a:r>
            <a:endParaRPr lang="en-US" sz="2000" dirty="0">
              <a:latin typeface="+mn-lt"/>
              <a:ea typeface="Calibri" panose="020F0502020204030204" pitchFamily="34" charset="0"/>
            </a:endParaRPr>
          </a:p>
        </p:txBody>
      </p:sp>
      <p:sp>
        <p:nvSpPr>
          <p:cNvPr id="8" name="TextBox 7"/>
          <p:cNvSpPr txBox="1"/>
          <p:nvPr/>
        </p:nvSpPr>
        <p:spPr>
          <a:xfrm>
            <a:off x="3400686" y="3295797"/>
            <a:ext cx="1391671"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6"/>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
        <p:nvSpPr>
          <p:cNvPr id="4" name="TextBox 3"/>
          <p:cNvSpPr txBox="1"/>
          <p:nvPr/>
        </p:nvSpPr>
        <p:spPr>
          <a:xfrm>
            <a:off x="154432" y="3425781"/>
            <a:ext cx="4623630" cy="923330"/>
          </a:xfrm>
          <a:prstGeom prst="rect">
            <a:avLst/>
          </a:prstGeom>
          <a:noFill/>
        </p:spPr>
        <p:txBody>
          <a:bodyPr wrap="square" rtlCol="0">
            <a:spAutoFit/>
          </a:bodyPr>
          <a:lstStyle/>
          <a:p>
            <a:pPr algn="ctr"/>
            <a:r>
              <a:rPr lang="en-US" sz="5400" dirty="0" smtClean="0">
                <a:solidFill>
                  <a:schemeClr val="bg1"/>
                </a:solidFill>
              </a:rPr>
              <a:t>SỐ LA MÃ</a:t>
            </a:r>
            <a:endParaRPr lang="vi-VN" sz="5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Số</a:t>
            </a:r>
            <a:r>
              <a:rPr lang="en-US" sz="4000" dirty="0" smtClean="0">
                <a:solidFill>
                  <a:schemeClr val="bg1"/>
                </a:solidFill>
              </a:rPr>
              <a:t> La </a:t>
            </a:r>
            <a:r>
              <a:rPr lang="en-US" sz="4000" dirty="0" err="1" smtClean="0">
                <a:solidFill>
                  <a:schemeClr val="bg1"/>
                </a:solidFill>
              </a:rPr>
              <a:t>Mã</a:t>
            </a:r>
            <a:endParaRPr lang="vi-VN" sz="4000" dirty="0">
              <a:solidFill>
                <a:schemeClr val="bg1"/>
              </a:solidFill>
            </a:endParaRPr>
          </a:p>
        </p:txBody>
      </p:sp>
      <p:pic>
        <p:nvPicPr>
          <p:cNvPr id="3" name="Picture 2"/>
          <p:cNvPicPr>
            <a:picLocks noChangeAspect="1"/>
          </p:cNvPicPr>
          <p:nvPr/>
        </p:nvPicPr>
        <p:blipFill>
          <a:blip r:embed="rId3">
            <a:clrChange>
              <a:clrFrom>
                <a:srgbClr val="F7F7F7"/>
              </a:clrFrom>
              <a:clrTo>
                <a:srgbClr val="F7F7F7">
                  <a:alpha val="0"/>
                </a:srgbClr>
              </a:clrTo>
            </a:clrChange>
          </a:blip>
          <a:stretch>
            <a:fillRect/>
          </a:stretch>
        </p:blipFill>
        <p:spPr>
          <a:xfrm>
            <a:off x="3067236" y="3090950"/>
            <a:ext cx="1905000" cy="1962150"/>
          </a:xfrm>
          <a:prstGeom prst="rect">
            <a:avLst/>
          </a:prstGeom>
        </p:spPr>
      </p:pic>
      <p:pic>
        <p:nvPicPr>
          <p:cNvPr id="5" name="Picture 4"/>
          <p:cNvPicPr>
            <a:picLocks noChangeAspect="1"/>
          </p:cNvPicPr>
          <p:nvPr/>
        </p:nvPicPr>
        <p:blipFill>
          <a:blip r:embed="rId4"/>
          <a:stretch>
            <a:fillRect/>
          </a:stretch>
        </p:blipFill>
        <p:spPr>
          <a:xfrm>
            <a:off x="4972236" y="1323330"/>
            <a:ext cx="2055724" cy="2025224"/>
          </a:xfrm>
          <a:prstGeom prst="rect">
            <a:avLst/>
          </a:prstGeom>
        </p:spPr>
      </p:pic>
      <p:pic>
        <p:nvPicPr>
          <p:cNvPr id="6" name="Picture 5"/>
          <p:cNvPicPr>
            <a:picLocks noChangeAspect="1"/>
          </p:cNvPicPr>
          <p:nvPr/>
        </p:nvPicPr>
        <p:blipFill>
          <a:blip r:embed="rId5"/>
          <a:stretch>
            <a:fillRect/>
          </a:stretch>
        </p:blipFill>
        <p:spPr>
          <a:xfrm>
            <a:off x="7339207" y="2655238"/>
            <a:ext cx="1756625" cy="1774309"/>
          </a:xfrm>
          <a:prstGeom prst="rect">
            <a:avLst/>
          </a:prstGeom>
        </p:spPr>
      </p:pic>
      <p:pic>
        <p:nvPicPr>
          <p:cNvPr id="8" name="Picture 7"/>
          <p:cNvPicPr>
            <a:picLocks noChangeAspect="1"/>
          </p:cNvPicPr>
          <p:nvPr/>
        </p:nvPicPr>
        <p:blipFill>
          <a:blip r:embed="rId6"/>
          <a:stretch>
            <a:fillRect/>
          </a:stretch>
        </p:blipFill>
        <p:spPr>
          <a:xfrm>
            <a:off x="146993" y="1651153"/>
            <a:ext cx="2724906" cy="2879595"/>
          </a:xfrm>
          <a:prstGeom prst="rect">
            <a:avLst/>
          </a:prstGeom>
        </p:spPr>
      </p:pic>
    </p:spTree>
    <p:extLst>
      <p:ext uri="{BB962C8B-B14F-4D97-AF65-F5344CB8AC3E}">
        <p14:creationId xmlns:p14="http://schemas.microsoft.com/office/powerpoint/2010/main" val="34534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756586889"/>
              </p:ext>
            </p:extLst>
          </p:nvPr>
        </p:nvGraphicFramePr>
        <p:xfrm>
          <a:off x="1629760" y="3011366"/>
          <a:ext cx="5131648" cy="1341694"/>
        </p:xfrm>
        <a:graphic>
          <a:graphicData uri="http://schemas.openxmlformats.org/drawingml/2006/table">
            <a:tbl>
              <a:tblPr firstRow="1" firstCol="1" bandRow="1">
                <a:tableStyleId>{E27665BA-8202-44FC-AD62-C9F0E3EA811A}</a:tableStyleId>
              </a:tblPr>
              <a:tblGrid>
                <a:gridCol w="1680110">
                  <a:extLst>
                    <a:ext uri="{9D8B030D-6E8A-4147-A177-3AD203B41FA5}">
                      <a16:colId xmlns:a16="http://schemas.microsoft.com/office/drawing/2014/main" val="1980175183"/>
                    </a:ext>
                  </a:extLst>
                </a:gridCol>
                <a:gridCol w="708338">
                  <a:extLst>
                    <a:ext uri="{9D8B030D-6E8A-4147-A177-3AD203B41FA5}">
                      <a16:colId xmlns:a16="http://schemas.microsoft.com/office/drawing/2014/main" val="2714248275"/>
                    </a:ext>
                  </a:extLst>
                </a:gridCol>
                <a:gridCol w="643944">
                  <a:extLst>
                    <a:ext uri="{9D8B030D-6E8A-4147-A177-3AD203B41FA5}">
                      <a16:colId xmlns:a16="http://schemas.microsoft.com/office/drawing/2014/main" val="1921887651"/>
                    </a:ext>
                  </a:extLst>
                </a:gridCol>
                <a:gridCol w="643944">
                  <a:extLst>
                    <a:ext uri="{9D8B030D-6E8A-4147-A177-3AD203B41FA5}">
                      <a16:colId xmlns:a16="http://schemas.microsoft.com/office/drawing/2014/main" val="3558408225"/>
                    </a:ext>
                  </a:extLst>
                </a:gridCol>
                <a:gridCol w="721217">
                  <a:extLst>
                    <a:ext uri="{9D8B030D-6E8A-4147-A177-3AD203B41FA5}">
                      <a16:colId xmlns:a16="http://schemas.microsoft.com/office/drawing/2014/main" val="3371397843"/>
                    </a:ext>
                  </a:extLst>
                </a:gridCol>
                <a:gridCol w="734095">
                  <a:extLst>
                    <a:ext uri="{9D8B030D-6E8A-4147-A177-3AD203B41FA5}">
                      <a16:colId xmlns:a16="http://schemas.microsoft.com/office/drawing/2014/main" val="95728645"/>
                    </a:ext>
                  </a:extLst>
                </a:gridCol>
              </a:tblGrid>
              <a:tr h="715607">
                <a:tc>
                  <a:txBody>
                    <a:bodyPr/>
                    <a:lstStyle/>
                    <a:p>
                      <a:pPr marL="0" marR="0" algn="ctr">
                        <a:lnSpc>
                          <a:spcPct val="150000"/>
                        </a:lnSpc>
                        <a:spcBef>
                          <a:spcPts val="600"/>
                        </a:spcBef>
                        <a:spcAft>
                          <a:spcPts val="600"/>
                        </a:spcAft>
                        <a:tabLst>
                          <a:tab pos="360045" algn="l"/>
                          <a:tab pos="720090" algn="l"/>
                        </a:tabLst>
                      </a:pPr>
                      <a:r>
                        <a:rPr lang="nl-NL" sz="2000" dirty="0">
                          <a:effectLst/>
                        </a:rPr>
                        <a:t>Thành phần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dirty="0">
                          <a:effectLst/>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670619"/>
                  </a:ext>
                </a:extLst>
              </a:tr>
              <a:tr h="626087">
                <a:tc>
                  <a:txBody>
                    <a:bodyPr/>
                    <a:lstStyle/>
                    <a:p>
                      <a:pPr marL="0" marR="0" algn="ctr">
                        <a:lnSpc>
                          <a:spcPct val="150000"/>
                        </a:lnSpc>
                        <a:spcBef>
                          <a:spcPts val="600"/>
                        </a:spcBef>
                        <a:spcAft>
                          <a:spcPts val="600"/>
                        </a:spcAft>
                        <a:tabLst>
                          <a:tab pos="360045" algn="l"/>
                          <a:tab pos="720090" algn="l"/>
                        </a:tabLst>
                      </a:pPr>
                      <a:r>
                        <a:rPr lang="nl-NL" sz="2000" dirty="0">
                          <a:effectLst/>
                        </a:rPr>
                        <a:t>Giá trị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36538"/>
                  </a:ext>
                </a:extLst>
              </a:tr>
            </a:tbl>
          </a:graphicData>
        </a:graphic>
      </p:graphicFrame>
      <p:grpSp>
        <p:nvGrpSpPr>
          <p:cNvPr id="7" name="Group 6"/>
          <p:cNvGrpSpPr/>
          <p:nvPr/>
        </p:nvGrpSpPr>
        <p:grpSpPr>
          <a:xfrm>
            <a:off x="-31614" y="631065"/>
            <a:ext cx="3709114" cy="677226"/>
            <a:chOff x="888644" y="1048543"/>
            <a:chExt cx="3709114" cy="677226"/>
          </a:xfrm>
        </p:grpSpPr>
        <p:sp>
          <p:nvSpPr>
            <p:cNvPr id="6" name="Rectangle 5"/>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sp>
        <p:nvSpPr>
          <p:cNvPr id="8" name="TextBox 7"/>
          <p:cNvSpPr txBox="1"/>
          <p:nvPr/>
        </p:nvSpPr>
        <p:spPr>
          <a:xfrm>
            <a:off x="496419" y="1337397"/>
            <a:ext cx="842864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viết</a:t>
            </a:r>
            <a:r>
              <a:rPr lang="en-US" sz="2000" dirty="0" smtClean="0"/>
              <a:t> </a:t>
            </a:r>
            <a:r>
              <a:rPr lang="en-US" sz="2000" dirty="0" err="1" smtClean="0"/>
              <a:t>các</a:t>
            </a:r>
            <a:r>
              <a:rPr lang="en-US" sz="2000" dirty="0" smtClean="0"/>
              <a:t> </a:t>
            </a:r>
            <a:r>
              <a:rPr lang="en-US" sz="2000" dirty="0" err="1" smtClean="0">
                <a:solidFill>
                  <a:srgbClr val="FF0000"/>
                </a:solidFill>
              </a:rPr>
              <a:t>số</a:t>
            </a:r>
            <a:r>
              <a:rPr lang="en-US" sz="2000" dirty="0" smtClean="0">
                <a:solidFill>
                  <a:srgbClr val="FF0000"/>
                </a:solidFill>
              </a:rPr>
              <a:t> La </a:t>
            </a:r>
            <a:r>
              <a:rPr lang="en-US" sz="2000" dirty="0" err="1" smtClean="0">
                <a:solidFill>
                  <a:srgbClr val="FF0000"/>
                </a:solidFill>
              </a:rPr>
              <a:t>Mã</a:t>
            </a:r>
            <a:r>
              <a:rPr lang="en-US" sz="2000" dirty="0" smtClean="0">
                <a:solidFill>
                  <a:srgbClr val="FF0000"/>
                </a:solidFill>
              </a:rPr>
              <a:t> </a:t>
            </a:r>
            <a:r>
              <a:rPr lang="en-US" sz="2000" dirty="0" err="1" smtClean="0"/>
              <a:t>không</a:t>
            </a:r>
            <a:r>
              <a:rPr lang="en-US" sz="2000" dirty="0" smtClean="0"/>
              <a:t> </a:t>
            </a:r>
            <a:r>
              <a:rPr lang="en-US" sz="2000" dirty="0" err="1" smtClean="0"/>
              <a:t>quá</a:t>
            </a:r>
            <a:r>
              <a:rPr lang="en-US" sz="2000" dirty="0" smtClean="0"/>
              <a:t> 30, ta </a:t>
            </a:r>
            <a:r>
              <a:rPr lang="en-US" sz="2000" dirty="0" err="1" smtClean="0"/>
              <a:t>dùng</a:t>
            </a:r>
            <a:r>
              <a:rPr lang="en-US" sz="2000" dirty="0" smtClean="0"/>
              <a:t> </a:t>
            </a:r>
            <a:r>
              <a:rPr lang="en-US" sz="2000" dirty="0" err="1" smtClean="0"/>
              <a:t>ba</a:t>
            </a:r>
            <a:r>
              <a:rPr lang="en-US" sz="2000" dirty="0" smtClean="0"/>
              <a:t> </a:t>
            </a:r>
            <a:r>
              <a:rPr lang="en-US" sz="2000" dirty="0" err="1" smtClean="0"/>
              <a:t>kí</a:t>
            </a:r>
            <a:r>
              <a:rPr lang="en-US" sz="2000" dirty="0" smtClean="0"/>
              <a:t> </a:t>
            </a:r>
            <a:r>
              <a:rPr lang="en-US" sz="2000" dirty="0" err="1" smtClean="0"/>
              <a:t>tự</a:t>
            </a:r>
            <a:r>
              <a:rPr lang="en-US" sz="2000" dirty="0" smtClean="0"/>
              <a:t> </a:t>
            </a:r>
            <a:r>
              <a:rPr lang="en-US" sz="2000" smtClean="0"/>
              <a:t>I, V </a:t>
            </a:r>
            <a:r>
              <a:rPr lang="en-US" sz="2000" dirty="0" err="1" smtClean="0"/>
              <a:t>và</a:t>
            </a:r>
            <a:r>
              <a:rPr lang="en-US" sz="2000" dirty="0" smtClean="0"/>
              <a:t> X (</a:t>
            </a:r>
            <a:r>
              <a:rPr lang="en-US" sz="2000" dirty="0" err="1" smtClean="0"/>
              <a:t>gọi</a:t>
            </a:r>
            <a:r>
              <a:rPr lang="en-US" sz="2000" dirty="0" smtClean="0"/>
              <a:t> </a:t>
            </a:r>
            <a:r>
              <a:rPr lang="en-US" sz="2000" dirty="0" err="1" smtClean="0"/>
              <a:t>là</a:t>
            </a:r>
            <a:r>
              <a:rPr lang="en-US" sz="2000" dirty="0" smtClean="0"/>
              <a:t> </a:t>
            </a:r>
            <a:r>
              <a:rPr lang="en-US" sz="2000" dirty="0" err="1" smtClean="0"/>
              <a:t>những</a:t>
            </a:r>
            <a:r>
              <a:rPr lang="en-US" sz="2000" dirty="0" smtClean="0"/>
              <a:t> </a:t>
            </a:r>
            <a:r>
              <a:rPr lang="en-US" sz="2000" dirty="0" err="1" smtClean="0"/>
              <a:t>số</a:t>
            </a:r>
            <a:r>
              <a:rPr lang="en-US" sz="2000" dirty="0" smtClean="0"/>
              <a:t> La </a:t>
            </a:r>
            <a:r>
              <a:rPr lang="en-US" sz="2000" dirty="0" err="1" smtClean="0"/>
              <a:t>Mã</a:t>
            </a:r>
            <a:r>
              <a:rPr lang="en-US" sz="2000" dirty="0" smtClean="0"/>
              <a:t>). Ba </a:t>
            </a:r>
            <a:r>
              <a:rPr lang="en-US" sz="2000" dirty="0" err="1" smtClean="0"/>
              <a:t>chữ</a:t>
            </a:r>
            <a:r>
              <a:rPr lang="en-US" sz="2000" dirty="0" smtClean="0"/>
              <a:t> </a:t>
            </a:r>
            <a:r>
              <a:rPr lang="en-US" sz="2000" dirty="0" err="1" smtClean="0"/>
              <a:t>số</a:t>
            </a:r>
            <a:r>
              <a:rPr lang="en-US" sz="2000" dirty="0" smtClean="0"/>
              <a:t> </a:t>
            </a:r>
            <a:r>
              <a:rPr lang="en-US" sz="2000" dirty="0" err="1" smtClean="0"/>
              <a:t>ấy</a:t>
            </a:r>
            <a:r>
              <a:rPr lang="en-US" sz="2000" dirty="0" smtClean="0"/>
              <a:t> </a:t>
            </a:r>
            <a:r>
              <a:rPr lang="en-US" sz="2000" dirty="0" err="1" smtClean="0"/>
              <a:t>cùng</a:t>
            </a:r>
            <a:r>
              <a:rPr lang="en-US" sz="2000" dirty="0" smtClean="0"/>
              <a:t> </a:t>
            </a:r>
            <a:r>
              <a:rPr lang="en-US" sz="2000" dirty="0" err="1" smtClean="0"/>
              <a:t>với</a:t>
            </a:r>
            <a:r>
              <a:rPr lang="en-US" sz="2000" dirty="0" smtClean="0"/>
              <a:t> </a:t>
            </a:r>
            <a:r>
              <a:rPr lang="en-US" sz="2000" dirty="0" err="1" smtClean="0"/>
              <a:t>hai</a:t>
            </a:r>
            <a:r>
              <a:rPr lang="en-US" sz="2000" dirty="0" smtClean="0"/>
              <a:t> </a:t>
            </a:r>
            <a:r>
              <a:rPr lang="en-US" sz="2000" dirty="0" err="1" smtClean="0"/>
              <a:t>cụm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là</a:t>
            </a:r>
            <a:r>
              <a:rPr lang="en-US" sz="2000" dirty="0" smtClean="0"/>
              <a:t> IV </a:t>
            </a:r>
            <a:r>
              <a:rPr lang="en-US" sz="2000" dirty="0" err="1" smtClean="0"/>
              <a:t>và</a:t>
            </a:r>
            <a:r>
              <a:rPr lang="en-US" sz="2000" dirty="0" smtClean="0"/>
              <a:t> IX </a:t>
            </a:r>
            <a:r>
              <a:rPr lang="en-US" sz="2000" dirty="0" err="1" smtClean="0"/>
              <a:t>là</a:t>
            </a:r>
            <a:r>
              <a:rPr lang="en-US" sz="2000" dirty="0" smtClean="0"/>
              <a:t> </a:t>
            </a:r>
            <a:r>
              <a:rPr lang="en-US" sz="2000" dirty="0" err="1" smtClean="0"/>
              <a:t>năm</a:t>
            </a:r>
            <a:r>
              <a:rPr lang="en-US" sz="2000" dirty="0" smtClean="0"/>
              <a:t> </a:t>
            </a:r>
            <a:r>
              <a:rPr lang="en-US" sz="2000" dirty="0" err="1" smtClean="0">
                <a:solidFill>
                  <a:srgbClr val="0070C0"/>
                </a:solidFill>
              </a:rPr>
              <a:t>thành</a:t>
            </a:r>
            <a:r>
              <a:rPr lang="en-US" sz="2000" dirty="0" smtClean="0">
                <a:solidFill>
                  <a:srgbClr val="0070C0"/>
                </a:solidFill>
              </a:rPr>
              <a:t> </a:t>
            </a:r>
            <a:r>
              <a:rPr lang="en-US" sz="2000" dirty="0" err="1" smtClean="0">
                <a:solidFill>
                  <a:srgbClr val="0070C0"/>
                </a:solidFill>
              </a:rPr>
              <a:t>phần</a:t>
            </a:r>
            <a:r>
              <a:rPr lang="en-US" sz="2000" dirty="0" smtClean="0">
                <a:solidFill>
                  <a:srgbClr val="0070C0"/>
                </a:solidFill>
              </a:rPr>
              <a:t> </a:t>
            </a:r>
            <a:r>
              <a:rPr lang="en-US" sz="2000" dirty="0" err="1" smtClean="0"/>
              <a:t>dùng</a:t>
            </a:r>
            <a:r>
              <a:rPr lang="en-US" sz="2000" dirty="0" smtClean="0"/>
              <a:t> </a:t>
            </a:r>
            <a:r>
              <a:rPr lang="en-US" sz="2000" dirty="0" err="1" smtClean="0"/>
              <a:t>để</a:t>
            </a:r>
            <a:r>
              <a:rPr lang="en-US" sz="2000" dirty="0" smtClean="0"/>
              <a:t> </a:t>
            </a:r>
            <a:r>
              <a:rPr lang="en-US" sz="2000" dirty="0" err="1" smtClean="0"/>
              <a:t>ghi</a:t>
            </a:r>
            <a:r>
              <a:rPr lang="en-US" sz="2000" dirty="0" smtClean="0"/>
              <a:t> </a:t>
            </a:r>
            <a:r>
              <a:rPr lang="en-US" sz="2000" dirty="0" err="1" smtClean="0"/>
              <a:t>số</a:t>
            </a:r>
            <a:r>
              <a:rPr lang="en-US" sz="2000" dirty="0" smtClean="0"/>
              <a:t> La </a:t>
            </a:r>
            <a:r>
              <a:rPr lang="en-US" sz="2000" dirty="0" err="1" smtClean="0"/>
              <a:t>Mã</a:t>
            </a:r>
            <a:r>
              <a:rPr lang="en-US" sz="2000" dirty="0" smtClean="0"/>
              <a:t>.</a:t>
            </a:r>
            <a:endParaRPr lang="vi-VN" sz="2000" dirty="0"/>
          </a:p>
        </p:txBody>
      </p:sp>
    </p:spTree>
    <p:extLst>
      <p:ext uri="{BB962C8B-B14F-4D97-AF65-F5344CB8AC3E}">
        <p14:creationId xmlns:p14="http://schemas.microsoft.com/office/powerpoint/2010/main" val="139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3" name="Group 2"/>
          <p:cNvGrpSpPr/>
          <p:nvPr/>
        </p:nvGrpSpPr>
        <p:grpSpPr>
          <a:xfrm>
            <a:off x="-31614" y="631065"/>
            <a:ext cx="3709114" cy="677226"/>
            <a:chOff x="888644" y="1048543"/>
            <a:chExt cx="3709114" cy="677226"/>
          </a:xfrm>
        </p:grpSpPr>
        <p:sp>
          <p:nvSpPr>
            <p:cNvPr id="4" name="Rectangle 3"/>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519605140"/>
              </p:ext>
            </p:extLst>
          </p:nvPr>
        </p:nvGraphicFramePr>
        <p:xfrm>
          <a:off x="690765" y="1852765"/>
          <a:ext cx="6706204" cy="1251685"/>
        </p:xfrm>
        <a:graphic>
          <a:graphicData uri="http://schemas.openxmlformats.org/drawingml/2006/table">
            <a:tbl>
              <a:tblPr firstRow="1" firstCol="1" bandRow="1">
                <a:tableStyleId>{E27665BA-8202-44FC-AD62-C9F0E3EA811A}</a:tableStyleId>
              </a:tblPr>
              <a:tblGrid>
                <a:gridCol w="670381">
                  <a:extLst>
                    <a:ext uri="{9D8B030D-6E8A-4147-A177-3AD203B41FA5}">
                      <a16:colId xmlns:a16="http://schemas.microsoft.com/office/drawing/2014/main" val="873522416"/>
                    </a:ext>
                  </a:extLst>
                </a:gridCol>
                <a:gridCol w="670381">
                  <a:extLst>
                    <a:ext uri="{9D8B030D-6E8A-4147-A177-3AD203B41FA5}">
                      <a16:colId xmlns:a16="http://schemas.microsoft.com/office/drawing/2014/main" val="1182822850"/>
                    </a:ext>
                  </a:extLst>
                </a:gridCol>
                <a:gridCol w="670381">
                  <a:extLst>
                    <a:ext uri="{9D8B030D-6E8A-4147-A177-3AD203B41FA5}">
                      <a16:colId xmlns:a16="http://schemas.microsoft.com/office/drawing/2014/main" val="1057482403"/>
                    </a:ext>
                  </a:extLst>
                </a:gridCol>
                <a:gridCol w="670381">
                  <a:extLst>
                    <a:ext uri="{9D8B030D-6E8A-4147-A177-3AD203B41FA5}">
                      <a16:colId xmlns:a16="http://schemas.microsoft.com/office/drawing/2014/main" val="36388860"/>
                    </a:ext>
                  </a:extLst>
                </a:gridCol>
                <a:gridCol w="670381">
                  <a:extLst>
                    <a:ext uri="{9D8B030D-6E8A-4147-A177-3AD203B41FA5}">
                      <a16:colId xmlns:a16="http://schemas.microsoft.com/office/drawing/2014/main" val="3214356729"/>
                    </a:ext>
                  </a:extLst>
                </a:gridCol>
                <a:gridCol w="670381">
                  <a:extLst>
                    <a:ext uri="{9D8B030D-6E8A-4147-A177-3AD203B41FA5}">
                      <a16:colId xmlns:a16="http://schemas.microsoft.com/office/drawing/2014/main" val="2937621886"/>
                    </a:ext>
                  </a:extLst>
                </a:gridCol>
                <a:gridCol w="670381">
                  <a:extLst>
                    <a:ext uri="{9D8B030D-6E8A-4147-A177-3AD203B41FA5}">
                      <a16:colId xmlns:a16="http://schemas.microsoft.com/office/drawing/2014/main" val="807973209"/>
                    </a:ext>
                  </a:extLst>
                </a:gridCol>
                <a:gridCol w="670381">
                  <a:extLst>
                    <a:ext uri="{9D8B030D-6E8A-4147-A177-3AD203B41FA5}">
                      <a16:colId xmlns:a16="http://schemas.microsoft.com/office/drawing/2014/main" val="4272106705"/>
                    </a:ext>
                  </a:extLst>
                </a:gridCol>
                <a:gridCol w="671578">
                  <a:extLst>
                    <a:ext uri="{9D8B030D-6E8A-4147-A177-3AD203B41FA5}">
                      <a16:colId xmlns:a16="http://schemas.microsoft.com/office/drawing/2014/main" val="4105229623"/>
                    </a:ext>
                  </a:extLst>
                </a:gridCol>
                <a:gridCol w="671578">
                  <a:extLst>
                    <a:ext uri="{9D8B030D-6E8A-4147-A177-3AD203B41FA5}">
                      <a16:colId xmlns:a16="http://schemas.microsoft.com/office/drawing/2014/main" val="1796546156"/>
                    </a:ext>
                  </a:extLst>
                </a:gridCol>
              </a:tblGrid>
              <a:tr h="619979">
                <a:tc>
                  <a:txBody>
                    <a:bodyPr/>
                    <a:lstStyle/>
                    <a:p>
                      <a:pPr marL="0" marR="0" algn="ctr">
                        <a:lnSpc>
                          <a:spcPct val="150000"/>
                        </a:lnSpc>
                        <a:spcBef>
                          <a:spcPts val="600"/>
                        </a:spcBef>
                        <a:spcAft>
                          <a:spcPts val="600"/>
                        </a:spcAft>
                        <a:tabLst>
                          <a:tab pos="360045" algn="l"/>
                          <a:tab pos="720090" algn="l"/>
                        </a:tabLst>
                      </a:pPr>
                      <a:r>
                        <a:rPr lang="nl-NL" sz="2000" b="1" dirty="0">
                          <a:effectLst/>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25049799"/>
                  </a:ext>
                </a:extLst>
              </a:tr>
              <a:tr h="631706">
                <a:tc>
                  <a:txBody>
                    <a:bodyPr/>
                    <a:lstStyle/>
                    <a:p>
                      <a:pPr marL="0" marR="0" algn="ctr">
                        <a:lnSpc>
                          <a:spcPct val="150000"/>
                        </a:lnSpc>
                        <a:spcBef>
                          <a:spcPts val="600"/>
                        </a:spcBef>
                        <a:spcAft>
                          <a:spcPts val="600"/>
                        </a:spcAft>
                        <a:tabLst>
                          <a:tab pos="360045" algn="l"/>
                          <a:tab pos="720090" algn="l"/>
                        </a:tabLst>
                      </a:pPr>
                      <a:r>
                        <a:rPr lang="nl-NL" sz="2000" b="1">
                          <a:effectLst/>
                        </a:rPr>
                        <a:t>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724548"/>
                  </a:ext>
                </a:extLst>
              </a:tr>
            </a:tbl>
          </a:graphicData>
        </a:graphic>
      </p:graphicFrame>
      <p:sp>
        <p:nvSpPr>
          <p:cNvPr id="7" name="TextBox 6"/>
          <p:cNvSpPr txBox="1"/>
          <p:nvPr/>
        </p:nvSpPr>
        <p:spPr>
          <a:xfrm>
            <a:off x="169372" y="1380473"/>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 </a:t>
            </a:r>
            <a:r>
              <a:rPr lang="en-US" sz="2000" i="1" dirty="0" err="1" smtClean="0"/>
              <a:t>đến</a:t>
            </a:r>
            <a:r>
              <a:rPr lang="en-US" sz="2000" i="1" dirty="0" smtClean="0"/>
              <a:t> 10</a:t>
            </a:r>
            <a:endParaRPr lang="vi-VN" sz="2000" i="1" dirty="0"/>
          </a:p>
        </p:txBody>
      </p:sp>
      <p:sp>
        <p:nvSpPr>
          <p:cNvPr id="8" name="TextBox 7"/>
          <p:cNvSpPr txBox="1"/>
          <p:nvPr/>
        </p:nvSpPr>
        <p:spPr>
          <a:xfrm>
            <a:off x="169371" y="317906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11 </a:t>
            </a:r>
            <a:r>
              <a:rPr lang="en-US" sz="2000" i="1" dirty="0" err="1" smtClean="0"/>
              <a:t>đến</a:t>
            </a:r>
            <a:r>
              <a:rPr lang="en-US" sz="2000" i="1" dirty="0" smtClean="0"/>
              <a:t> 20</a:t>
            </a:r>
            <a:endParaRPr lang="vi-VN" sz="2000" i="1" dirty="0"/>
          </a:p>
        </p:txBody>
      </p:sp>
      <p:graphicFrame>
        <p:nvGraphicFramePr>
          <p:cNvPr id="10" name="Table 9"/>
          <p:cNvGraphicFramePr>
            <a:graphicFrameLocks noGrp="1"/>
          </p:cNvGraphicFramePr>
          <p:nvPr>
            <p:extLst>
              <p:ext uri="{D42A27DB-BD31-4B8C-83A1-F6EECF244321}">
                <p14:modId xmlns:p14="http://schemas.microsoft.com/office/powerpoint/2010/main" val="2998034223"/>
              </p:ext>
            </p:extLst>
          </p:nvPr>
        </p:nvGraphicFramePr>
        <p:xfrm>
          <a:off x="553961" y="3671282"/>
          <a:ext cx="6979811" cy="1123018"/>
        </p:xfrm>
        <a:graphic>
          <a:graphicData uri="http://schemas.openxmlformats.org/drawingml/2006/table">
            <a:tbl>
              <a:tblPr firstRow="1" firstCol="1" bandRow="1">
                <a:tableStyleId>{E27665BA-8202-44FC-AD62-C9F0E3EA811A}</a:tableStyleId>
              </a:tblPr>
              <a:tblGrid>
                <a:gridCol w="517397">
                  <a:extLst>
                    <a:ext uri="{9D8B030D-6E8A-4147-A177-3AD203B41FA5}">
                      <a16:colId xmlns:a16="http://schemas.microsoft.com/office/drawing/2014/main" val="688909385"/>
                    </a:ext>
                  </a:extLst>
                </a:gridCol>
                <a:gridCol w="611378">
                  <a:extLst>
                    <a:ext uri="{9D8B030D-6E8A-4147-A177-3AD203B41FA5}">
                      <a16:colId xmlns:a16="http://schemas.microsoft.com/office/drawing/2014/main" val="454909822"/>
                    </a:ext>
                  </a:extLst>
                </a:gridCol>
                <a:gridCol w="705358">
                  <a:extLst>
                    <a:ext uri="{9D8B030D-6E8A-4147-A177-3AD203B41FA5}">
                      <a16:colId xmlns:a16="http://schemas.microsoft.com/office/drawing/2014/main" val="3285068143"/>
                    </a:ext>
                  </a:extLst>
                </a:gridCol>
                <a:gridCol w="721527">
                  <a:extLst>
                    <a:ext uri="{9D8B030D-6E8A-4147-A177-3AD203B41FA5}">
                      <a16:colId xmlns:a16="http://schemas.microsoft.com/office/drawing/2014/main" val="1900841842"/>
                    </a:ext>
                  </a:extLst>
                </a:gridCol>
                <a:gridCol w="627546">
                  <a:extLst>
                    <a:ext uri="{9D8B030D-6E8A-4147-A177-3AD203B41FA5}">
                      <a16:colId xmlns:a16="http://schemas.microsoft.com/office/drawing/2014/main" val="186693512"/>
                    </a:ext>
                  </a:extLst>
                </a:gridCol>
                <a:gridCol w="721527">
                  <a:extLst>
                    <a:ext uri="{9D8B030D-6E8A-4147-A177-3AD203B41FA5}">
                      <a16:colId xmlns:a16="http://schemas.microsoft.com/office/drawing/2014/main" val="3943351780"/>
                    </a:ext>
                  </a:extLst>
                </a:gridCol>
                <a:gridCol w="815507">
                  <a:extLst>
                    <a:ext uri="{9D8B030D-6E8A-4147-A177-3AD203B41FA5}">
                      <a16:colId xmlns:a16="http://schemas.microsoft.com/office/drawing/2014/main" val="479028568"/>
                    </a:ext>
                  </a:extLst>
                </a:gridCol>
                <a:gridCol w="910498">
                  <a:extLst>
                    <a:ext uri="{9D8B030D-6E8A-4147-A177-3AD203B41FA5}">
                      <a16:colId xmlns:a16="http://schemas.microsoft.com/office/drawing/2014/main" val="1624319705"/>
                    </a:ext>
                  </a:extLst>
                </a:gridCol>
                <a:gridCol w="721527">
                  <a:extLst>
                    <a:ext uri="{9D8B030D-6E8A-4147-A177-3AD203B41FA5}">
                      <a16:colId xmlns:a16="http://schemas.microsoft.com/office/drawing/2014/main" val="835383982"/>
                    </a:ext>
                  </a:extLst>
                </a:gridCol>
                <a:gridCol w="627546">
                  <a:extLst>
                    <a:ext uri="{9D8B030D-6E8A-4147-A177-3AD203B41FA5}">
                      <a16:colId xmlns:a16="http://schemas.microsoft.com/office/drawing/2014/main" val="1549770391"/>
                    </a:ext>
                  </a:extLst>
                </a:gridCol>
              </a:tblGrid>
              <a:tr h="612470">
                <a:tc>
                  <a:txBody>
                    <a:bodyPr/>
                    <a:lstStyle/>
                    <a:p>
                      <a:pPr marL="0" marR="0" algn="ctr">
                        <a:lnSpc>
                          <a:spcPct val="150000"/>
                        </a:lnSpc>
                        <a:spcBef>
                          <a:spcPts val="600"/>
                        </a:spcBef>
                        <a:spcAft>
                          <a:spcPts val="600"/>
                        </a:spcAft>
                        <a:tabLst>
                          <a:tab pos="360045" algn="l"/>
                          <a:tab pos="720090" algn="l"/>
                        </a:tabLst>
                      </a:pPr>
                      <a:r>
                        <a:rPr lang="nl-NL" sz="2000" b="1" dirty="0">
                          <a:effectLst/>
                        </a:rPr>
                        <a:t>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0548">
                <a:tc>
                  <a:txBody>
                    <a:bodyPr/>
                    <a:lstStyle/>
                    <a:p>
                      <a:pPr marL="0" marR="0" algn="ctr">
                        <a:lnSpc>
                          <a:spcPct val="150000"/>
                        </a:lnSpc>
                        <a:spcBef>
                          <a:spcPts val="600"/>
                        </a:spcBef>
                        <a:spcAft>
                          <a:spcPts val="600"/>
                        </a:spcAft>
                        <a:tabLst>
                          <a:tab pos="360045" algn="l"/>
                          <a:tab pos="720090" algn="l"/>
                        </a:tabLst>
                      </a:pPr>
                      <a:r>
                        <a:rPr lang="nl-NL" sz="2000" b="1">
                          <a:effectLst/>
                        </a:rPr>
                        <a:t>11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14</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15</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16</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17</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18</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2656212"/>
              </p:ext>
            </p:extLst>
          </p:nvPr>
        </p:nvGraphicFramePr>
        <p:xfrm>
          <a:off x="321871" y="3718564"/>
          <a:ext cx="7443990" cy="1075736"/>
        </p:xfrm>
        <a:graphic>
          <a:graphicData uri="http://schemas.openxmlformats.org/drawingml/2006/table">
            <a:tbl>
              <a:tblPr firstRow="1" firstCol="1" bandRow="1">
                <a:tableStyleId>{E27665BA-8202-44FC-AD62-C9F0E3EA811A}</a:tableStyleId>
              </a:tblPr>
              <a:tblGrid>
                <a:gridCol w="623081">
                  <a:extLst>
                    <a:ext uri="{9D8B030D-6E8A-4147-A177-3AD203B41FA5}">
                      <a16:colId xmlns:a16="http://schemas.microsoft.com/office/drawing/2014/main" val="688909385"/>
                    </a:ext>
                  </a:extLst>
                </a:gridCol>
                <a:gridCol w="635739">
                  <a:extLst>
                    <a:ext uri="{9D8B030D-6E8A-4147-A177-3AD203B41FA5}">
                      <a16:colId xmlns:a16="http://schemas.microsoft.com/office/drawing/2014/main" val="454909822"/>
                    </a:ext>
                  </a:extLst>
                </a:gridCol>
                <a:gridCol w="697288">
                  <a:extLst>
                    <a:ext uri="{9D8B030D-6E8A-4147-A177-3AD203B41FA5}">
                      <a16:colId xmlns:a16="http://schemas.microsoft.com/office/drawing/2014/main" val="3285068143"/>
                    </a:ext>
                  </a:extLst>
                </a:gridCol>
                <a:gridCol w="769511">
                  <a:extLst>
                    <a:ext uri="{9D8B030D-6E8A-4147-A177-3AD203B41FA5}">
                      <a16:colId xmlns:a16="http://schemas.microsoft.com/office/drawing/2014/main" val="1900841842"/>
                    </a:ext>
                  </a:extLst>
                </a:gridCol>
                <a:gridCol w="669280">
                  <a:extLst>
                    <a:ext uri="{9D8B030D-6E8A-4147-A177-3AD203B41FA5}">
                      <a16:colId xmlns:a16="http://schemas.microsoft.com/office/drawing/2014/main" val="186693512"/>
                    </a:ext>
                  </a:extLst>
                </a:gridCol>
                <a:gridCol w="769511">
                  <a:extLst>
                    <a:ext uri="{9D8B030D-6E8A-4147-A177-3AD203B41FA5}">
                      <a16:colId xmlns:a16="http://schemas.microsoft.com/office/drawing/2014/main" val="3943351780"/>
                    </a:ext>
                  </a:extLst>
                </a:gridCol>
                <a:gridCol w="869740">
                  <a:extLst>
                    <a:ext uri="{9D8B030D-6E8A-4147-A177-3AD203B41FA5}">
                      <a16:colId xmlns:a16="http://schemas.microsoft.com/office/drawing/2014/main" val="479028568"/>
                    </a:ext>
                  </a:extLst>
                </a:gridCol>
                <a:gridCol w="971049">
                  <a:extLst>
                    <a:ext uri="{9D8B030D-6E8A-4147-A177-3AD203B41FA5}">
                      <a16:colId xmlns:a16="http://schemas.microsoft.com/office/drawing/2014/main" val="1624319705"/>
                    </a:ext>
                  </a:extLst>
                </a:gridCol>
                <a:gridCol w="769511">
                  <a:extLst>
                    <a:ext uri="{9D8B030D-6E8A-4147-A177-3AD203B41FA5}">
                      <a16:colId xmlns:a16="http://schemas.microsoft.com/office/drawing/2014/main" val="835383982"/>
                    </a:ext>
                  </a:extLst>
                </a:gridCol>
                <a:gridCol w="669280">
                  <a:extLst>
                    <a:ext uri="{9D8B030D-6E8A-4147-A177-3AD203B41FA5}">
                      <a16:colId xmlns:a16="http://schemas.microsoft.com/office/drawing/2014/main" val="1549770391"/>
                    </a:ext>
                  </a:extLst>
                </a:gridCol>
              </a:tblGrid>
              <a:tr h="558872">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6864">
                <a:tc>
                  <a:txBody>
                    <a:bodyPr/>
                    <a:lstStyle/>
                    <a:p>
                      <a:pPr marL="0" marR="0" algn="ctr">
                        <a:lnSpc>
                          <a:spcPct val="150000"/>
                        </a:lnSpc>
                        <a:spcBef>
                          <a:spcPts val="600"/>
                        </a:spcBef>
                        <a:spcAft>
                          <a:spcPts val="600"/>
                        </a:spcAft>
                        <a:tabLst>
                          <a:tab pos="360045" algn="l"/>
                          <a:tab pos="720090" algn="l"/>
                        </a:tabLst>
                      </a:pPr>
                      <a:r>
                        <a:rPr lang="nl-NL" sz="2000" b="1" dirty="0" smtClean="0">
                          <a:effectLst/>
                        </a:rPr>
                        <a:t>21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30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sp>
        <p:nvSpPr>
          <p:cNvPr id="12" name="TextBox 11"/>
          <p:cNvSpPr txBox="1"/>
          <p:nvPr/>
        </p:nvSpPr>
        <p:spPr>
          <a:xfrm>
            <a:off x="169370" y="319655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21 </a:t>
            </a:r>
            <a:r>
              <a:rPr lang="en-US" sz="2000" i="1" dirty="0" err="1" smtClean="0"/>
              <a:t>đến</a:t>
            </a:r>
            <a:r>
              <a:rPr lang="en-US" sz="2000" i="1" dirty="0" smtClean="0"/>
              <a:t> 30</a:t>
            </a:r>
            <a:endParaRPr lang="vi-VN" sz="2000" i="1" dirty="0"/>
          </a:p>
        </p:txBody>
      </p:sp>
    </p:spTree>
    <p:extLst>
      <p:ext uri="{BB962C8B-B14F-4D97-AF65-F5344CB8AC3E}">
        <p14:creationId xmlns:p14="http://schemas.microsoft.com/office/powerpoint/2010/main" val="14633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p:cNvSpPr/>
          <p:nvPr/>
        </p:nvSpPr>
        <p:spPr>
          <a:xfrm>
            <a:off x="231354" y="762852"/>
            <a:ext cx="8626207" cy="3724096"/>
          </a:xfrm>
          <a:prstGeom prst="rect">
            <a:avLst/>
          </a:prstGeom>
          <a:solidFill>
            <a:srgbClr val="D0E8F8"/>
          </a:solidFill>
        </p:spPr>
        <p:txBody>
          <a:bodyPr wrap="squar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Nhận xét</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1.</a:t>
            </a:r>
            <a:r>
              <a:rPr lang="nl-NL" sz="2400" dirty="0">
                <a:latin typeface="+mn-lt"/>
                <a:ea typeface="Calibri" panose="020F0502020204030204" pitchFamily="34" charset="0"/>
              </a:rPr>
              <a:t> Mỗi số La Mã biểu diễn một số tự nhiên bằng tổng giá trị các thành phần viết trên số đó. Chẳng hạn, số XXIV có ba thành phần là X, X và IV tương ứng với các giá </a:t>
            </a:r>
            <a:r>
              <a:rPr lang="nl-NL" sz="2400">
                <a:latin typeface="+mn-lt"/>
                <a:ea typeface="Calibri" panose="020F0502020204030204" pitchFamily="34" charset="0"/>
              </a:rPr>
              <a:t>trị </a:t>
            </a:r>
            <a:r>
              <a:rPr lang="nl-NL" sz="2400" smtClean="0">
                <a:latin typeface="+mn-lt"/>
                <a:ea typeface="Calibri" panose="020F0502020204030204" pitchFamily="34" charset="0"/>
              </a:rPr>
              <a:t>10 </a:t>
            </a:r>
            <a:r>
              <a:rPr lang="nl-NL" sz="2400" dirty="0">
                <a:latin typeface="+mn-lt"/>
                <a:ea typeface="Calibri" panose="020F0502020204030204" pitchFamily="34" charset="0"/>
              </a:rPr>
              <a:t>và 4. Do đó XXIV biểu diễn số 24.</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2.</a:t>
            </a:r>
            <a:r>
              <a:rPr lang="nl-NL" sz="2400" dirty="0">
                <a:latin typeface="+mn-lt"/>
                <a:ea typeface="Calibri" panose="020F0502020204030204" pitchFamily="34" charset="0"/>
              </a:rPr>
              <a:t> Không có số La Mã nào biểu diễn số 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32100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0" y="1107583"/>
            <a:ext cx="6993228" cy="1785104"/>
          </a:xfrm>
          <a:prstGeom prst="rect">
            <a:avLst/>
          </a:prstGeom>
          <a:noFill/>
        </p:spPr>
        <p:txBody>
          <a:bodyPr wrap="square" rtlCol="0">
            <a:spAutoFit/>
          </a:bodyPr>
          <a:lstStyle/>
          <a:p>
            <a:pPr algn="ctr">
              <a:lnSpc>
                <a:spcPct val="150000"/>
              </a:lnSpc>
            </a:pPr>
            <a:r>
              <a:rPr lang="en-US" sz="4400" dirty="0" smtClean="0">
                <a:solidFill>
                  <a:schemeClr val="bg1"/>
                </a:solidFill>
              </a:rPr>
              <a:t>BÀI 2: </a:t>
            </a:r>
            <a:endParaRPr lang="en-US" sz="4400" dirty="0">
              <a:solidFill>
                <a:schemeClr val="bg1"/>
              </a:solidFill>
            </a:endParaRPr>
          </a:p>
          <a:p>
            <a:pPr algn="ctr"/>
            <a:r>
              <a:rPr lang="en-US" sz="4400" dirty="0" smtClean="0">
                <a:solidFill>
                  <a:schemeClr val="bg1"/>
                </a:solidFill>
              </a:rPr>
              <a:t>CÁCH GHI SỐ TỰ NHIÊN</a:t>
            </a:r>
            <a:endParaRPr lang="vi-VN" sz="4400" dirty="0">
              <a:solidFill>
                <a:schemeClr val="bg1"/>
              </a:solidFill>
            </a:endParaRPr>
          </a:p>
        </p:txBody>
      </p:sp>
      <p:sp>
        <p:nvSpPr>
          <p:cNvPr id="4" name="TextBox 3"/>
          <p:cNvSpPr txBox="1"/>
          <p:nvPr/>
        </p:nvSpPr>
        <p:spPr>
          <a:xfrm>
            <a:off x="2627290" y="2892687"/>
            <a:ext cx="3155324"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Tiết</a:t>
            </a:r>
            <a:r>
              <a:rPr lang="en-US" sz="4000" dirty="0" smtClean="0">
                <a:solidFill>
                  <a:schemeClr val="bg1"/>
                </a:solidFill>
              </a:rPr>
              <a:t>)</a:t>
            </a:r>
            <a:endParaRPr lang="vi-VN" sz="4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6" name="Group 5"/>
          <p:cNvGrpSpPr/>
          <p:nvPr/>
        </p:nvGrpSpPr>
        <p:grpSpPr>
          <a:xfrm>
            <a:off x="246186" y="725974"/>
            <a:ext cx="8440614" cy="1238491"/>
            <a:chOff x="1" y="813897"/>
            <a:chExt cx="8440614" cy="1238491"/>
          </a:xfrm>
        </p:grpSpPr>
        <p:pic>
          <p:nvPicPr>
            <p:cNvPr id="3" name="Picture 2"/>
            <p:cNvPicPr>
              <a:picLocks noChangeAspect="1"/>
            </p:cNvPicPr>
            <p:nvPr/>
          </p:nvPicPr>
          <p:blipFill>
            <a:blip r:embed="rId2"/>
            <a:stretch>
              <a:fillRect/>
            </a:stretch>
          </p:blipFill>
          <p:spPr>
            <a:xfrm>
              <a:off x="1" y="813897"/>
              <a:ext cx="795534" cy="665651"/>
            </a:xfrm>
            <a:prstGeom prst="rect">
              <a:avLst/>
            </a:prstGeom>
          </p:spPr>
        </p:pic>
        <p:sp>
          <p:nvSpPr>
            <p:cNvPr id="4" name="TextBox 3"/>
            <p:cNvSpPr txBox="1"/>
            <p:nvPr/>
          </p:nvSpPr>
          <p:spPr>
            <a:xfrm>
              <a:off x="795535" y="813897"/>
              <a:ext cx="7645080" cy="577850"/>
            </a:xfrm>
            <a:prstGeom prst="rect">
              <a:avLst/>
            </a:prstGeom>
            <a:noFill/>
          </p:spPr>
          <p:txBody>
            <a:bodyPr wrap="square" rtlCol="0">
              <a:spAutoFit/>
            </a:bodyPr>
            <a:lstStyle/>
            <a:p>
              <a:pPr algn="just">
                <a:lnSpc>
                  <a:spcPct val="150000"/>
                </a:lnSpc>
              </a:pPr>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a:t>.</a:t>
              </a:r>
              <a:endParaRPr lang="vi-VN" sz="2400" dirty="0"/>
            </a:p>
          </p:txBody>
        </p:sp>
        <p:sp>
          <p:nvSpPr>
            <p:cNvPr id="5" name="TextBox 4"/>
            <p:cNvSpPr txBox="1"/>
            <p:nvPr/>
          </p:nvSpPr>
          <p:spPr>
            <a:xfrm>
              <a:off x="795535" y="1474538"/>
              <a:ext cx="7645080" cy="577850"/>
            </a:xfrm>
            <a:prstGeom prst="rect">
              <a:avLst/>
            </a:prstGeom>
            <a:noFill/>
          </p:spPr>
          <p:txBody>
            <a:bodyPr wrap="square" rtlCol="0">
              <a:spAutoFit/>
            </a:bodyPr>
            <a:lstStyle/>
            <a:p>
              <a:pPr algn="just">
                <a:lnSpc>
                  <a:spcPct val="150000"/>
                </a:lnSpc>
              </a:pPr>
              <a:r>
                <a:rPr lang="en-US" sz="2400" dirty="0" smtClean="0"/>
                <a:t>b) </a:t>
              </a:r>
              <a:r>
                <a:rPr lang="en-US" sz="2400" dirty="0" err="1" smtClean="0"/>
                <a:t>Đọc</a:t>
              </a:r>
              <a:r>
                <a:rPr lang="en-US" sz="2400" dirty="0" smtClean="0"/>
                <a:t> </a:t>
              </a:r>
              <a:r>
                <a:rPr lang="en-US" sz="2400" dirty="0" err="1" smtClean="0"/>
                <a:t>các</a:t>
              </a:r>
              <a:r>
                <a:rPr lang="en-US" sz="2400" dirty="0" smtClean="0"/>
                <a:t> </a:t>
              </a:r>
              <a:r>
                <a:rPr lang="en-US" sz="2400" dirty="0" err="1" smtClean="0"/>
                <a:t>số</a:t>
              </a:r>
              <a:r>
                <a:rPr lang="en-US" sz="2400" dirty="0" smtClean="0"/>
                <a:t> La </a:t>
              </a:r>
              <a:r>
                <a:rPr lang="en-US" sz="2400" dirty="0" err="1" smtClean="0"/>
                <a:t>Mã</a:t>
              </a:r>
              <a:r>
                <a:rPr lang="en-US" sz="2400" dirty="0" smtClean="0"/>
                <a:t> XVI, XXII.</a:t>
              </a:r>
              <a:endParaRPr lang="vi-VN" sz="2400" dirty="0"/>
            </a:p>
          </p:txBody>
        </p:sp>
      </p:grpSp>
      <p:sp>
        <p:nvSpPr>
          <p:cNvPr id="7" name="TextBox 6"/>
          <p:cNvSpPr txBox="1"/>
          <p:nvPr/>
        </p:nvSpPr>
        <p:spPr>
          <a:xfrm>
            <a:off x="246186" y="2047256"/>
            <a:ext cx="1318846"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TextBox 7"/>
          <p:cNvSpPr txBox="1"/>
          <p:nvPr/>
        </p:nvSpPr>
        <p:spPr>
          <a:xfrm>
            <a:off x="246186" y="2651395"/>
            <a:ext cx="7086599" cy="461665"/>
          </a:xfrm>
          <a:prstGeom prst="rect">
            <a:avLst/>
          </a:prstGeom>
          <a:noFill/>
        </p:spPr>
        <p:txBody>
          <a:bodyPr wrap="square" rtlCol="0">
            <a:spAutoFit/>
          </a:bodyPr>
          <a:lstStyle/>
          <a:p>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smtClean="0"/>
              <a:t>: XIV; XXVII.</a:t>
            </a:r>
            <a:endParaRPr lang="vi-VN" sz="2400" dirty="0"/>
          </a:p>
        </p:txBody>
      </p:sp>
      <p:sp>
        <p:nvSpPr>
          <p:cNvPr id="9" name="Rectangle 8"/>
          <p:cNvSpPr/>
          <p:nvPr/>
        </p:nvSpPr>
        <p:spPr>
          <a:xfrm>
            <a:off x="292260" y="3191302"/>
            <a:ext cx="4572000" cy="20621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b) Đọc các số La Mã XVI, XXII:</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XVI: Mười sáu</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XXII: Hai mươi hai.</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502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7" name="Group 6"/>
          <p:cNvGrpSpPr/>
          <p:nvPr/>
        </p:nvGrpSpPr>
        <p:grpSpPr>
          <a:xfrm>
            <a:off x="500429" y="741928"/>
            <a:ext cx="8344633" cy="1329829"/>
            <a:chOff x="500429" y="741928"/>
            <a:chExt cx="8344633" cy="1329829"/>
          </a:xfrm>
        </p:grpSpPr>
        <p:grpSp>
          <p:nvGrpSpPr>
            <p:cNvPr id="5" name="Group 4"/>
            <p:cNvGrpSpPr/>
            <p:nvPr/>
          </p:nvGrpSpPr>
          <p:grpSpPr>
            <a:xfrm>
              <a:off x="500429" y="741928"/>
              <a:ext cx="3442835" cy="695692"/>
              <a:chOff x="500429" y="741928"/>
              <a:chExt cx="3442835" cy="695692"/>
            </a:xfrm>
          </p:grpSpPr>
          <p:pic>
            <p:nvPicPr>
              <p:cNvPr id="3" name="Picture 2"/>
              <p:cNvPicPr>
                <a:picLocks noChangeAspect="1"/>
              </p:cNvPicPr>
              <p:nvPr/>
            </p:nvPicPr>
            <p:blipFill>
              <a:blip r:embed="rId2"/>
              <a:stretch>
                <a:fillRect/>
              </a:stretch>
            </p:blipFill>
            <p:spPr>
              <a:xfrm>
                <a:off x="500429" y="741928"/>
                <a:ext cx="682051" cy="695692"/>
              </a:xfrm>
              <a:prstGeom prst="rect">
                <a:avLst/>
              </a:prstGeom>
            </p:spPr>
          </p:pic>
          <p:sp>
            <p:nvSpPr>
              <p:cNvPr id="4" name="TextBox 3"/>
              <p:cNvSpPr txBox="1"/>
              <p:nvPr/>
            </p:nvSpPr>
            <p:spPr>
              <a:xfrm>
                <a:off x="1182480" y="914400"/>
                <a:ext cx="2760784" cy="523220"/>
              </a:xfrm>
              <a:prstGeom prst="rect">
                <a:avLst/>
              </a:prstGeom>
              <a:noFill/>
            </p:spPr>
            <p:txBody>
              <a:bodyPr wrap="square" rtlCol="0">
                <a:spAutoFit/>
              </a:bodyPr>
              <a:lstStyle/>
              <a:p>
                <a:pPr algn="just"/>
                <a:r>
                  <a:rPr lang="en-US" sz="2800" b="1" dirty="0" err="1" smtClean="0">
                    <a:solidFill>
                      <a:srgbClr val="FF0000"/>
                    </a:solidFill>
                  </a:rPr>
                  <a:t>Thử</a:t>
                </a:r>
                <a:r>
                  <a:rPr lang="en-US" sz="2800" b="1" dirty="0" smtClean="0">
                    <a:solidFill>
                      <a:srgbClr val="FF0000"/>
                    </a:solidFill>
                  </a:rPr>
                  <a:t> </a:t>
                </a:r>
                <a:r>
                  <a:rPr lang="en-US" sz="2800" b="1" dirty="0" err="1" smtClean="0">
                    <a:solidFill>
                      <a:srgbClr val="FF0000"/>
                    </a:solidFill>
                  </a:rPr>
                  <a:t>thách</a:t>
                </a:r>
                <a:r>
                  <a:rPr lang="en-US" sz="2800" b="1" dirty="0" smtClean="0">
                    <a:solidFill>
                      <a:srgbClr val="FF0000"/>
                    </a:solidFill>
                  </a:rPr>
                  <a:t> </a:t>
                </a:r>
                <a:r>
                  <a:rPr lang="en-US" sz="2800" b="1" dirty="0" err="1" smtClean="0">
                    <a:solidFill>
                      <a:srgbClr val="FF0000"/>
                    </a:solidFill>
                  </a:rPr>
                  <a:t>nhỏ</a:t>
                </a:r>
                <a:endParaRPr lang="vi-VN" sz="2800" b="1" dirty="0">
                  <a:solidFill>
                    <a:srgbClr val="FF0000"/>
                  </a:solidFill>
                </a:endParaRPr>
              </a:p>
            </p:txBody>
          </p:sp>
        </p:grpSp>
        <p:sp>
          <p:nvSpPr>
            <p:cNvPr id="6" name="TextBox 5"/>
            <p:cNvSpPr txBox="1"/>
            <p:nvPr/>
          </p:nvSpPr>
          <p:spPr>
            <a:xfrm>
              <a:off x="500429" y="1610092"/>
              <a:ext cx="8344633" cy="461665"/>
            </a:xfrm>
            <a:prstGeom prst="rect">
              <a:avLst/>
            </a:prstGeom>
            <a:noFill/>
          </p:spPr>
          <p:txBody>
            <a:bodyPr wrap="square" rtlCol="0">
              <a:spAutoFit/>
            </a:bodyPr>
            <a:lstStyle/>
            <a:p>
              <a:r>
                <a:rPr lang="en-US" sz="2400" dirty="0" err="1" smtClean="0"/>
                <a:t>Sử</a:t>
              </a:r>
              <a:r>
                <a:rPr lang="en-US" sz="2400" dirty="0" smtClean="0"/>
                <a:t> </a:t>
              </a:r>
              <a:r>
                <a:rPr lang="en-US" sz="2400" dirty="0" err="1" smtClean="0"/>
                <a:t>dụng</a:t>
              </a:r>
              <a:r>
                <a:rPr lang="en-US" sz="2400" dirty="0" smtClean="0"/>
                <a:t> 7 que </a:t>
              </a:r>
              <a:r>
                <a:rPr lang="en-US" sz="2400" dirty="0" err="1" smtClean="0"/>
                <a:t>tính</a:t>
              </a:r>
              <a:r>
                <a:rPr lang="en-US" sz="2400" dirty="0" smtClean="0"/>
                <a:t>, </a:t>
              </a:r>
              <a:r>
                <a:rPr lang="en-US" sz="2400" dirty="0" err="1" smtClean="0"/>
                <a:t>em</a:t>
              </a:r>
              <a:r>
                <a:rPr lang="en-US" sz="2400" dirty="0" smtClean="0"/>
                <a:t> </a:t>
              </a:r>
              <a:r>
                <a:rPr lang="en-US" sz="2400" dirty="0" err="1" smtClean="0"/>
                <a:t>xếp</a:t>
              </a:r>
              <a:r>
                <a:rPr lang="en-US" sz="2400" dirty="0" smtClean="0"/>
                <a:t>  </a:t>
              </a:r>
              <a:r>
                <a:rPr lang="en-US" sz="2400" dirty="0" err="1" smtClean="0"/>
                <a:t>được</a:t>
              </a:r>
              <a:r>
                <a:rPr lang="en-US" sz="2400" dirty="0" smtClean="0"/>
                <a:t> </a:t>
              </a:r>
              <a:r>
                <a:rPr lang="en-US" sz="2400" dirty="0" err="1" smtClean="0"/>
                <a:t>những</a:t>
              </a:r>
              <a:r>
                <a:rPr lang="en-US" sz="2400" dirty="0" smtClean="0"/>
                <a:t> </a:t>
              </a:r>
              <a:r>
                <a:rPr lang="en-US" sz="2400" dirty="0" err="1" smtClean="0"/>
                <a:t>số</a:t>
              </a:r>
              <a:r>
                <a:rPr lang="en-US" sz="2400" dirty="0" smtClean="0"/>
                <a:t> La </a:t>
              </a:r>
              <a:r>
                <a:rPr lang="en-US" sz="2400" dirty="0" err="1" smtClean="0"/>
                <a:t>Mã</a:t>
              </a:r>
              <a:r>
                <a:rPr lang="en-US" sz="2400" dirty="0" smtClean="0"/>
                <a:t> </a:t>
              </a:r>
              <a:r>
                <a:rPr lang="en-US" sz="2400" dirty="0" err="1" smtClean="0"/>
                <a:t>nào</a:t>
              </a:r>
              <a:r>
                <a:rPr lang="en-US" sz="2400" dirty="0" smtClean="0"/>
                <a:t>?</a:t>
              </a:r>
              <a:endParaRPr lang="vi-VN" sz="2400" dirty="0"/>
            </a:p>
          </p:txBody>
        </p:sp>
      </p:grpSp>
      <p:sp>
        <p:nvSpPr>
          <p:cNvPr id="8" name="Rectangle 7"/>
          <p:cNvSpPr/>
          <p:nvPr/>
        </p:nvSpPr>
        <p:spPr>
          <a:xfrm>
            <a:off x="500429" y="3102661"/>
            <a:ext cx="7547259" cy="577850"/>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XVIII (18); XXIII (23); XXIV (24); XXVI (26); XXIX (29).</a:t>
            </a:r>
            <a:endParaRPr lang="en-US" sz="2400" b="1" dirty="0">
              <a:latin typeface="+mn-lt"/>
              <a:ea typeface="Calibri" panose="020F0502020204030204" pitchFamily="34" charset="0"/>
            </a:endParaRPr>
          </a:p>
        </p:txBody>
      </p:sp>
      <p:sp>
        <p:nvSpPr>
          <p:cNvPr id="9" name="TextBox 8"/>
          <p:cNvSpPr txBox="1"/>
          <p:nvPr/>
        </p:nvSpPr>
        <p:spPr>
          <a:xfrm>
            <a:off x="306998" y="2423975"/>
            <a:ext cx="2062443"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Tree>
    <p:extLst>
      <p:ext uri="{BB962C8B-B14F-4D97-AF65-F5344CB8AC3E}">
        <p14:creationId xmlns:p14="http://schemas.microsoft.com/office/powerpoint/2010/main" val="1735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1.6</a:t>
            </a:r>
            <a:r>
              <a:rPr lang="en-US" sz="1800" dirty="0" smtClean="0"/>
              <a:t>: Cho </a:t>
            </a:r>
            <a:r>
              <a:rPr lang="en-US" sz="1800" dirty="0" err="1" smtClean="0"/>
              <a:t>các</a:t>
            </a:r>
            <a:r>
              <a:rPr lang="en-US" sz="1800" dirty="0" smtClean="0"/>
              <a:t> </a:t>
            </a:r>
            <a:r>
              <a:rPr lang="en-US" sz="1800" dirty="0" err="1" smtClean="0"/>
              <a:t>số</a:t>
            </a:r>
            <a:r>
              <a:rPr lang="en-US" sz="1800" dirty="0" smtClean="0"/>
              <a:t>: 27 501; 106 712; 7 110 385; 2 915 404 267 </a:t>
            </a:r>
          </a:p>
          <a:p>
            <a:pPr algn="just">
              <a:lnSpc>
                <a:spcPct val="150000"/>
              </a:lnSpc>
            </a:pPr>
            <a:r>
              <a:rPr lang="en-US" sz="1800" dirty="0" smtClean="0"/>
              <a:t>a) </a:t>
            </a:r>
            <a:r>
              <a:rPr lang="en-US" sz="1800" dirty="0" err="1" smtClean="0"/>
              <a:t>Đọc</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a:t>
            </a:r>
          </a:p>
          <a:p>
            <a:pPr algn="just">
              <a:lnSpc>
                <a:spcPct val="150000"/>
              </a:lnSpc>
            </a:pPr>
            <a:r>
              <a:rPr lang="en-US" sz="1800" dirty="0" smtClean="0"/>
              <a:t>b) </a:t>
            </a:r>
            <a:r>
              <a:rPr lang="en-US" sz="1800" dirty="0" err="1" smtClean="0"/>
              <a:t>Chữ</a:t>
            </a:r>
            <a:r>
              <a:rPr lang="en-US" sz="1800" dirty="0" smtClean="0"/>
              <a:t> </a:t>
            </a:r>
            <a:r>
              <a:rPr lang="en-US" sz="1800" dirty="0" err="1" smtClean="0"/>
              <a:t>số</a:t>
            </a:r>
            <a:r>
              <a:rPr lang="en-US" sz="1800" dirty="0" smtClean="0"/>
              <a:t> 7 </a:t>
            </a:r>
            <a:r>
              <a:rPr lang="en-US" sz="1800" dirty="0" err="1" smtClean="0"/>
              <a:t>trong</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có</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smtClean="0"/>
              <a:t>Bài</a:t>
            </a:r>
            <a:r>
              <a:rPr lang="en-US" sz="1800" b="1" i="1" u="sng" dirty="0" smtClean="0"/>
              <a:t> </a:t>
            </a:r>
            <a:r>
              <a:rPr lang="en-US" sz="1800" b="1" i="1" u="sng" dirty="0" err="1" smtClean="0"/>
              <a:t>làm</a:t>
            </a:r>
            <a:r>
              <a:rPr lang="en-US" sz="1800" b="1" i="1" u="sng" dirty="0" smtClean="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+ 27 </a:t>
            </a:r>
            <a:r>
              <a:rPr lang="en-US" sz="2000" b="1" dirty="0" smtClean="0"/>
              <a:t>501: </a:t>
            </a:r>
            <a:r>
              <a:rPr lang="en-US" sz="2000" i="1" dirty="0"/>
              <a:t>Hai </a:t>
            </a:r>
            <a:r>
              <a:rPr lang="en-US" sz="2000" i="1" dirty="0" err="1"/>
              <a:t>mươi</a:t>
            </a:r>
            <a:r>
              <a:rPr lang="en-US" sz="2000" i="1" dirty="0"/>
              <a:t> </a:t>
            </a:r>
            <a:r>
              <a:rPr lang="en-US" sz="2000" i="1" dirty="0" err="1"/>
              <a:t>bảy</a:t>
            </a:r>
            <a:r>
              <a:rPr lang="en-US" sz="2000" i="1" dirty="0"/>
              <a:t> </a:t>
            </a:r>
            <a:r>
              <a:rPr lang="en-US" sz="2000" i="1" dirty="0" err="1" smtClean="0"/>
              <a:t>nghìn</a:t>
            </a:r>
            <a:r>
              <a:rPr lang="en-US" sz="2000" i="1" dirty="0" smtClean="0"/>
              <a:t> </a:t>
            </a:r>
            <a:r>
              <a:rPr lang="en-US" sz="2000" i="1" dirty="0" err="1"/>
              <a:t>năm</a:t>
            </a:r>
            <a:r>
              <a:rPr lang="en-US" sz="2000" i="1" dirty="0"/>
              <a:t> </a:t>
            </a:r>
            <a:r>
              <a:rPr lang="en-US" sz="2000" i="1" dirty="0" err="1"/>
              <a:t>trăm</a:t>
            </a:r>
            <a:r>
              <a:rPr lang="en-US" sz="2000" i="1" dirty="0"/>
              <a:t> </a:t>
            </a:r>
            <a:r>
              <a:rPr lang="en-US" sz="2000" i="1" dirty="0" err="1"/>
              <a:t>linh</a:t>
            </a:r>
            <a:r>
              <a:rPr lang="en-US" sz="2000" i="1" dirty="0"/>
              <a:t> </a:t>
            </a:r>
            <a:r>
              <a:rPr lang="en-US" sz="2000" i="1" dirty="0" err="1"/>
              <a:t>một</a:t>
            </a:r>
            <a:r>
              <a:rPr lang="en-US" sz="2000" dirty="0" smtClean="0"/>
              <a:t>.</a:t>
            </a:r>
            <a:endParaRPr lang="en-US" sz="2000" dirty="0"/>
          </a:p>
        </p:txBody>
      </p:sp>
      <p:sp>
        <p:nvSpPr>
          <p:cNvPr id="16" name="TextBox 15"/>
          <p:cNvSpPr txBox="1"/>
          <p:nvPr/>
        </p:nvSpPr>
        <p:spPr>
          <a:xfrm>
            <a:off x="233385" y="3259559"/>
            <a:ext cx="8845061" cy="496996"/>
          </a:xfrm>
          <a:prstGeom prst="rect">
            <a:avLst/>
          </a:prstGeom>
          <a:noFill/>
        </p:spPr>
        <p:txBody>
          <a:bodyPr wrap="square" rtlCol="0">
            <a:spAutoFit/>
          </a:bodyPr>
          <a:lstStyle/>
          <a:p>
            <a:pPr>
              <a:lnSpc>
                <a:spcPct val="150000"/>
              </a:lnSpc>
            </a:pPr>
            <a:r>
              <a:rPr lang="en-US" sz="2000" b="1" dirty="0"/>
              <a:t>+ 106 712: </a:t>
            </a:r>
            <a:r>
              <a:rPr lang="en-US" sz="2000" i="1" dirty="0" err="1"/>
              <a:t>Một</a:t>
            </a:r>
            <a:r>
              <a:rPr lang="en-US" sz="2000" i="1" dirty="0"/>
              <a:t> </a:t>
            </a:r>
            <a:r>
              <a:rPr lang="en-US" sz="2000" i="1" dirty="0" err="1"/>
              <a:t>trăm</a:t>
            </a:r>
            <a:r>
              <a:rPr lang="en-US" sz="2000" i="1" dirty="0"/>
              <a:t> </a:t>
            </a:r>
            <a:r>
              <a:rPr lang="en-US" sz="2000" i="1" dirty="0" err="1"/>
              <a:t>linh</a:t>
            </a:r>
            <a:r>
              <a:rPr lang="en-US" sz="2000" i="1" dirty="0"/>
              <a:t> </a:t>
            </a:r>
            <a:r>
              <a:rPr lang="en-US" sz="2000" i="1" dirty="0" err="1"/>
              <a:t>sáu</a:t>
            </a:r>
            <a:r>
              <a:rPr lang="en-US" sz="2000" i="1" dirty="0"/>
              <a:t> </a:t>
            </a:r>
            <a:r>
              <a:rPr lang="en-US" sz="2000" i="1" dirty="0" err="1"/>
              <a:t>nghìn</a:t>
            </a:r>
            <a:r>
              <a:rPr lang="en-US" sz="2000" i="1" dirty="0"/>
              <a:t> </a:t>
            </a:r>
            <a:r>
              <a:rPr lang="en-US" sz="2000" i="1" dirty="0" err="1"/>
              <a:t>bảy</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hai</a:t>
            </a:r>
            <a:r>
              <a:rPr lang="en-US" sz="2000" i="1" dirty="0" smtClean="0"/>
              <a:t>.</a:t>
            </a:r>
            <a:endParaRPr lang="en-US" sz="2000" dirty="0"/>
          </a:p>
        </p:txBody>
      </p:sp>
      <p:sp>
        <p:nvSpPr>
          <p:cNvPr id="17" name="TextBox 16"/>
          <p:cNvSpPr txBox="1"/>
          <p:nvPr/>
        </p:nvSpPr>
        <p:spPr>
          <a:xfrm>
            <a:off x="233385" y="3628891"/>
            <a:ext cx="8845061" cy="553998"/>
          </a:xfrm>
          <a:prstGeom prst="rect">
            <a:avLst/>
          </a:prstGeom>
          <a:noFill/>
        </p:spPr>
        <p:txBody>
          <a:bodyPr wrap="square" rtlCol="0">
            <a:spAutoFit/>
          </a:bodyPr>
          <a:lstStyle/>
          <a:p>
            <a:pPr>
              <a:lnSpc>
                <a:spcPct val="150000"/>
              </a:lnSpc>
            </a:pPr>
            <a:r>
              <a:rPr lang="en-US" sz="2000" b="1" dirty="0"/>
              <a:t>+ 7 110 385: </a:t>
            </a:r>
            <a:r>
              <a:rPr lang="en-US" sz="2000" i="1" dirty="0" err="1"/>
              <a:t>Bảy</a:t>
            </a:r>
            <a:r>
              <a:rPr lang="en-US" sz="2000" i="1" dirty="0"/>
              <a:t> </a:t>
            </a:r>
            <a:r>
              <a:rPr lang="en-US" sz="2000" i="1" dirty="0" err="1"/>
              <a:t>triệu</a:t>
            </a:r>
            <a:r>
              <a:rPr lang="en-US" sz="2000" i="1" dirty="0"/>
              <a:t> </a:t>
            </a:r>
            <a:r>
              <a:rPr lang="en-US" sz="2000" i="1" dirty="0" err="1" smtClean="0"/>
              <a:t>một</a:t>
            </a:r>
            <a:r>
              <a:rPr lang="en-US" sz="2000" i="1" dirty="0" smtClean="0"/>
              <a:t> </a:t>
            </a:r>
            <a:r>
              <a:rPr lang="en-US" sz="2000" i="1" dirty="0" err="1"/>
              <a:t>trăm</a:t>
            </a:r>
            <a:r>
              <a:rPr lang="en-US" sz="2000" i="1" dirty="0"/>
              <a:t> </a:t>
            </a:r>
            <a:r>
              <a:rPr lang="en-US" sz="2000" i="1" dirty="0" err="1"/>
              <a:t>mười</a:t>
            </a:r>
            <a:r>
              <a:rPr lang="en-US" sz="2000" i="1" dirty="0"/>
              <a:t> </a:t>
            </a:r>
            <a:r>
              <a:rPr lang="en-US" sz="2000" i="1" dirty="0" err="1"/>
              <a:t>nghìn</a:t>
            </a:r>
            <a:r>
              <a:rPr lang="en-US" sz="2000" i="1" dirty="0"/>
              <a:t> </a:t>
            </a:r>
            <a:r>
              <a:rPr lang="en-US" sz="2000" i="1" dirty="0" err="1"/>
              <a:t>ba</a:t>
            </a:r>
            <a:r>
              <a:rPr lang="en-US" sz="2000" i="1" dirty="0"/>
              <a:t> </a:t>
            </a:r>
            <a:r>
              <a:rPr lang="en-US" sz="2000" i="1" dirty="0" err="1"/>
              <a:t>trăm</a:t>
            </a:r>
            <a:r>
              <a:rPr lang="en-US" sz="2000" i="1" dirty="0"/>
              <a:t> </a:t>
            </a:r>
            <a:r>
              <a:rPr lang="en-US" sz="2000" i="1" dirty="0" err="1"/>
              <a:t>tám</a:t>
            </a:r>
            <a:r>
              <a:rPr lang="en-US" sz="2000" i="1" dirty="0"/>
              <a:t> </a:t>
            </a:r>
            <a:r>
              <a:rPr lang="en-US" sz="2000" i="1" dirty="0" err="1"/>
              <a:t>mươi</a:t>
            </a:r>
            <a:r>
              <a:rPr lang="en-US" sz="2000" i="1" dirty="0"/>
              <a:t> </a:t>
            </a:r>
            <a:r>
              <a:rPr lang="en-US" sz="2000" i="1" dirty="0" err="1"/>
              <a:t>năm</a:t>
            </a:r>
            <a:r>
              <a:rPr lang="en-US" sz="2000" i="1" dirty="0" smtClean="0"/>
              <a:t>.</a:t>
            </a:r>
            <a:endParaRPr lang="en-US" sz="2000" dirty="0"/>
          </a:p>
        </p:txBody>
      </p:sp>
      <p:sp>
        <p:nvSpPr>
          <p:cNvPr id="20" name="TextBox 19"/>
          <p:cNvSpPr txBox="1"/>
          <p:nvPr/>
        </p:nvSpPr>
        <p:spPr>
          <a:xfrm>
            <a:off x="233385" y="4088248"/>
            <a:ext cx="8845061" cy="958660"/>
          </a:xfrm>
          <a:prstGeom prst="rect">
            <a:avLst/>
          </a:prstGeom>
          <a:noFill/>
        </p:spPr>
        <p:txBody>
          <a:bodyPr wrap="square" rtlCol="0">
            <a:spAutoFit/>
          </a:bodyPr>
          <a:lstStyle/>
          <a:p>
            <a:pPr>
              <a:lnSpc>
                <a:spcPct val="150000"/>
              </a:lnSpc>
            </a:pPr>
            <a:r>
              <a:rPr lang="en-US" sz="2000" b="1" dirty="0"/>
              <a:t>+ 2 915 404 267: </a:t>
            </a:r>
            <a:r>
              <a:rPr lang="en-US" sz="2000" i="1" dirty="0"/>
              <a:t>Hai </a:t>
            </a:r>
            <a:r>
              <a:rPr lang="en-US" sz="2000" i="1" dirty="0" err="1"/>
              <a:t>tỉ</a:t>
            </a:r>
            <a:r>
              <a:rPr lang="en-US" sz="2000" i="1" dirty="0"/>
              <a:t> </a:t>
            </a:r>
            <a:r>
              <a:rPr lang="en-US" sz="2000" i="1" dirty="0" err="1"/>
              <a:t>chín</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lăm</a:t>
            </a:r>
            <a:r>
              <a:rPr lang="en-US" sz="2000" i="1" dirty="0"/>
              <a:t> </a:t>
            </a:r>
            <a:r>
              <a:rPr lang="en-US" sz="2000" i="1" dirty="0" err="1"/>
              <a:t>triệu</a:t>
            </a:r>
            <a:r>
              <a:rPr lang="en-US" sz="2000" i="1" dirty="0"/>
              <a:t> </a:t>
            </a:r>
            <a:r>
              <a:rPr lang="en-US" sz="2000" i="1" dirty="0" err="1"/>
              <a:t>bốn</a:t>
            </a:r>
            <a:r>
              <a:rPr lang="en-US" sz="2000" i="1" dirty="0"/>
              <a:t> </a:t>
            </a:r>
            <a:r>
              <a:rPr lang="en-US" sz="2000" i="1" dirty="0" err="1"/>
              <a:t>trăm</a:t>
            </a:r>
            <a:r>
              <a:rPr lang="en-US" sz="2000" i="1" dirty="0"/>
              <a:t> </a:t>
            </a:r>
            <a:r>
              <a:rPr lang="en-US" sz="2000" i="1" dirty="0" err="1"/>
              <a:t>linh</a:t>
            </a:r>
            <a:r>
              <a:rPr lang="en-US" sz="2000" i="1" dirty="0"/>
              <a:t> </a:t>
            </a:r>
            <a:r>
              <a:rPr lang="en-US" sz="2000" i="1" dirty="0" err="1"/>
              <a:t>bốn</a:t>
            </a:r>
            <a:r>
              <a:rPr lang="en-US" sz="2000" i="1" dirty="0"/>
              <a:t> </a:t>
            </a:r>
            <a:r>
              <a:rPr lang="en-US" sz="2000" i="1" dirty="0" err="1"/>
              <a:t>nghìn</a:t>
            </a:r>
            <a:r>
              <a:rPr lang="en-US" sz="2000" i="1" dirty="0"/>
              <a:t> </a:t>
            </a:r>
            <a:r>
              <a:rPr lang="en-US" sz="2000" i="1" dirty="0" err="1"/>
              <a:t>hai</a:t>
            </a:r>
            <a:r>
              <a:rPr lang="en-US" sz="2000" i="1" dirty="0"/>
              <a:t> </a:t>
            </a:r>
            <a:r>
              <a:rPr lang="en-US" sz="2000" i="1" dirty="0" err="1"/>
              <a:t>trăm</a:t>
            </a:r>
            <a:r>
              <a:rPr lang="en-US" sz="2000" i="1" dirty="0"/>
              <a:t> </a:t>
            </a:r>
            <a:r>
              <a:rPr lang="en-US" sz="2000" i="1" dirty="0" err="1"/>
              <a:t>sáu</a:t>
            </a:r>
            <a:r>
              <a:rPr lang="en-US" sz="2000" i="1" dirty="0"/>
              <a:t> </a:t>
            </a:r>
            <a:r>
              <a:rPr lang="en-US" sz="2000" i="1" dirty="0" err="1"/>
              <a:t>mươi</a:t>
            </a:r>
            <a:r>
              <a:rPr lang="en-US" sz="2000" i="1" dirty="0"/>
              <a:t> </a:t>
            </a:r>
            <a:r>
              <a:rPr lang="en-US" sz="2000" i="1" dirty="0" err="1"/>
              <a:t>bảy</a:t>
            </a:r>
            <a:r>
              <a:rPr lang="en-US" sz="2000" i="1" dirty="0"/>
              <a:t>.</a:t>
            </a:r>
            <a:endParaRPr lang="en-US" sz="2000" dirty="0"/>
          </a:p>
        </p:txBody>
      </p:sp>
      <p:sp>
        <p:nvSpPr>
          <p:cNvPr id="21" name="TextBox 20"/>
          <p:cNvSpPr txBox="1"/>
          <p:nvPr/>
        </p:nvSpPr>
        <p:spPr>
          <a:xfrm>
            <a:off x="123092" y="2869866"/>
            <a:ext cx="464124" cy="400110"/>
          </a:xfrm>
          <a:prstGeom prst="rect">
            <a:avLst/>
          </a:prstGeom>
          <a:noFill/>
        </p:spPr>
        <p:txBody>
          <a:bodyPr wrap="square" rtlCol="0">
            <a:spAutoFit/>
          </a:bodyPr>
          <a:lstStyle/>
          <a:p>
            <a:r>
              <a:rPr lang="en-US" sz="2000" dirty="0" smtClean="0"/>
              <a:t>a)</a:t>
            </a:r>
            <a:endParaRPr lang="vi-VN" sz="2000" dirty="0"/>
          </a:p>
        </p:txBody>
      </p:sp>
    </p:spTree>
    <p:extLst>
      <p:ext uri="{BB962C8B-B14F-4D97-AF65-F5344CB8AC3E}">
        <p14:creationId xmlns:p14="http://schemas.microsoft.com/office/powerpoint/2010/main" val="26998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1.6</a:t>
            </a:r>
            <a:r>
              <a:rPr lang="en-US" sz="1800" dirty="0" smtClean="0"/>
              <a:t>: Cho </a:t>
            </a:r>
            <a:r>
              <a:rPr lang="en-US" sz="1800" dirty="0" err="1" smtClean="0"/>
              <a:t>các</a:t>
            </a:r>
            <a:r>
              <a:rPr lang="en-US" sz="1800" dirty="0" smtClean="0"/>
              <a:t> </a:t>
            </a:r>
            <a:r>
              <a:rPr lang="en-US" sz="1800" dirty="0" err="1" smtClean="0"/>
              <a:t>số</a:t>
            </a:r>
            <a:r>
              <a:rPr lang="en-US" sz="1800" dirty="0" smtClean="0"/>
              <a:t>: 27 501; 106 712; 7 110 385; 2 915 404 267 </a:t>
            </a:r>
          </a:p>
          <a:p>
            <a:pPr algn="just">
              <a:lnSpc>
                <a:spcPct val="150000"/>
              </a:lnSpc>
            </a:pPr>
            <a:r>
              <a:rPr lang="en-US" sz="1800" dirty="0" smtClean="0"/>
              <a:t>a) </a:t>
            </a:r>
            <a:r>
              <a:rPr lang="en-US" sz="1800" dirty="0" err="1" smtClean="0"/>
              <a:t>Đọc</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a:t>
            </a:r>
          </a:p>
          <a:p>
            <a:pPr algn="just">
              <a:lnSpc>
                <a:spcPct val="150000"/>
              </a:lnSpc>
            </a:pPr>
            <a:r>
              <a:rPr lang="en-US" sz="1800" dirty="0" smtClean="0"/>
              <a:t>b) </a:t>
            </a:r>
            <a:r>
              <a:rPr lang="en-US" sz="1800" dirty="0" err="1" smtClean="0"/>
              <a:t>Chữ</a:t>
            </a:r>
            <a:r>
              <a:rPr lang="en-US" sz="1800" dirty="0" smtClean="0"/>
              <a:t> </a:t>
            </a:r>
            <a:r>
              <a:rPr lang="en-US" sz="1800" dirty="0" err="1" smtClean="0"/>
              <a:t>số</a:t>
            </a:r>
            <a:r>
              <a:rPr lang="en-US" sz="1800" dirty="0" smtClean="0"/>
              <a:t> 7 </a:t>
            </a:r>
            <a:r>
              <a:rPr lang="en-US" sz="1800" dirty="0" err="1" smtClean="0"/>
              <a:t>trong</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có</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smtClean="0"/>
              <a:t>Bài</a:t>
            </a:r>
            <a:r>
              <a:rPr lang="en-US" sz="1800" b="1" i="1" u="sng" dirty="0" smtClean="0"/>
              <a:t> </a:t>
            </a:r>
            <a:r>
              <a:rPr lang="en-US" sz="1800" b="1" i="1" u="sng" dirty="0" err="1" smtClean="0"/>
              <a:t>làm</a:t>
            </a:r>
            <a:r>
              <a:rPr lang="en-US" sz="1800" b="1" i="1" u="sng" dirty="0" smtClean="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a:t>
            </a:r>
            <a:r>
              <a:rPr lang="en-US" sz="2000" b="1" dirty="0">
                <a:solidFill>
                  <a:srgbClr val="FF0000"/>
                </a:solidFill>
              </a:rPr>
              <a:t>7</a:t>
            </a:r>
            <a:r>
              <a:rPr lang="en-US" sz="2000" b="1" dirty="0"/>
              <a:t> </a:t>
            </a:r>
            <a:r>
              <a:rPr lang="en-US" sz="2000" b="1" dirty="0" smtClean="0"/>
              <a:t>501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000</a:t>
            </a:r>
            <a:r>
              <a:rPr lang="en-US" sz="2000" dirty="0" smtClean="0">
                <a:solidFill>
                  <a:schemeClr val="tx1"/>
                </a:solidFill>
              </a:rPr>
              <a:t> </a:t>
            </a:r>
            <a:endParaRPr lang="en-US" sz="2000" dirty="0">
              <a:solidFill>
                <a:schemeClr val="tx1"/>
              </a:solidFill>
            </a:endParaRPr>
          </a:p>
        </p:txBody>
      </p:sp>
      <p:sp>
        <p:nvSpPr>
          <p:cNvPr id="21" name="TextBox 20"/>
          <p:cNvSpPr txBox="1"/>
          <p:nvPr/>
        </p:nvSpPr>
        <p:spPr>
          <a:xfrm>
            <a:off x="187402" y="2890227"/>
            <a:ext cx="464124" cy="400110"/>
          </a:xfrm>
          <a:prstGeom prst="rect">
            <a:avLst/>
          </a:prstGeom>
          <a:noFill/>
        </p:spPr>
        <p:txBody>
          <a:bodyPr wrap="square" rtlCol="0">
            <a:spAutoFit/>
          </a:bodyPr>
          <a:lstStyle/>
          <a:p>
            <a:r>
              <a:rPr lang="en-US" sz="2000" dirty="0" smtClean="0"/>
              <a:t>b)</a:t>
            </a:r>
            <a:endParaRPr lang="vi-VN" sz="2000" dirty="0"/>
          </a:p>
        </p:txBody>
      </p:sp>
      <p:sp>
        <p:nvSpPr>
          <p:cNvPr id="18" name="TextBox 17"/>
          <p:cNvSpPr txBox="1"/>
          <p:nvPr/>
        </p:nvSpPr>
        <p:spPr>
          <a:xfrm>
            <a:off x="487171" y="3326351"/>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t>106 </a:t>
            </a:r>
            <a:r>
              <a:rPr lang="en-US" sz="2000" b="1" dirty="0" smtClean="0">
                <a:solidFill>
                  <a:srgbClr val="FF0000"/>
                </a:solidFill>
              </a:rPr>
              <a:t>7</a:t>
            </a:r>
            <a:r>
              <a:rPr lang="en-US" sz="2000" b="1" dirty="0" smtClean="0"/>
              <a:t>12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00</a:t>
            </a:r>
            <a:r>
              <a:rPr lang="en-US" sz="2000" dirty="0" smtClean="0">
                <a:solidFill>
                  <a:schemeClr val="tx1"/>
                </a:solidFill>
              </a:rPr>
              <a:t> </a:t>
            </a:r>
            <a:endParaRPr lang="en-US" sz="2000" dirty="0">
              <a:solidFill>
                <a:schemeClr val="tx1"/>
              </a:solidFill>
            </a:endParaRPr>
          </a:p>
        </p:txBody>
      </p:sp>
      <p:sp>
        <p:nvSpPr>
          <p:cNvPr id="19" name="TextBox 18"/>
          <p:cNvSpPr txBox="1"/>
          <p:nvPr/>
        </p:nvSpPr>
        <p:spPr>
          <a:xfrm>
            <a:off x="474785" y="3823347"/>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solidFill>
                  <a:srgbClr val="FF0000"/>
                </a:solidFill>
              </a:rPr>
              <a:t>7 </a:t>
            </a:r>
            <a:r>
              <a:rPr lang="en-US" sz="2000" b="1" dirty="0" smtClean="0">
                <a:solidFill>
                  <a:schemeClr val="tx1"/>
                </a:solidFill>
              </a:rPr>
              <a:t>110</a:t>
            </a:r>
            <a:r>
              <a:rPr lang="en-US" sz="2000" b="1" dirty="0" smtClean="0"/>
              <a:t> 385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 </a:t>
            </a:r>
            <a:r>
              <a:rPr lang="en-US" sz="2000" b="1" dirty="0" smtClean="0">
                <a:solidFill>
                  <a:schemeClr val="tx1"/>
                </a:solidFill>
              </a:rPr>
              <a:t>000 000</a:t>
            </a:r>
            <a:r>
              <a:rPr lang="en-US" sz="2000" dirty="0" smtClean="0">
                <a:solidFill>
                  <a:schemeClr val="tx1"/>
                </a:solidFill>
              </a:rPr>
              <a:t> </a:t>
            </a:r>
            <a:endParaRPr lang="en-US" sz="2000" dirty="0">
              <a:solidFill>
                <a:schemeClr val="tx1"/>
              </a:solidFill>
            </a:endParaRPr>
          </a:p>
        </p:txBody>
      </p:sp>
      <p:sp>
        <p:nvSpPr>
          <p:cNvPr id="22" name="TextBox 21"/>
          <p:cNvSpPr txBox="1"/>
          <p:nvPr/>
        </p:nvSpPr>
        <p:spPr>
          <a:xfrm>
            <a:off x="462399" y="4271751"/>
            <a:ext cx="8845061" cy="553998"/>
          </a:xfrm>
          <a:prstGeom prst="rect">
            <a:avLst/>
          </a:prstGeom>
          <a:noFill/>
        </p:spPr>
        <p:txBody>
          <a:bodyPr wrap="square" rtlCol="0">
            <a:spAutoFit/>
          </a:bodyPr>
          <a:lstStyle/>
          <a:p>
            <a:pPr algn="just">
              <a:lnSpc>
                <a:spcPct val="150000"/>
              </a:lnSpc>
            </a:pPr>
            <a:r>
              <a:rPr lang="en-US" sz="2000" b="1" dirty="0"/>
              <a:t>+ </a:t>
            </a:r>
            <a:r>
              <a:rPr lang="en-US" sz="2000" b="1" dirty="0" smtClean="0"/>
              <a:t>2 915 404 26</a:t>
            </a:r>
            <a:r>
              <a:rPr lang="en-US" sz="2000" b="1" dirty="0" smtClean="0">
                <a:solidFill>
                  <a:srgbClr val="FF0000"/>
                </a:solidFill>
              </a:rPr>
              <a:t>7</a:t>
            </a:r>
            <a:r>
              <a:rPr lang="en-US" sz="2000" b="1" dirty="0" smtClean="0"/>
              <a:t> =&gt;  </a:t>
            </a:r>
            <a:r>
              <a:rPr lang="en-US" sz="2000" dirty="0" err="1" smtClean="0"/>
              <a:t>Chữ</a:t>
            </a:r>
            <a:r>
              <a:rPr lang="en-US" sz="2000" dirty="0" smtClean="0"/>
              <a:t> </a:t>
            </a:r>
            <a:r>
              <a:rPr lang="en-US" sz="2000" dirty="0" err="1" smtClean="0"/>
              <a:t>số</a:t>
            </a:r>
            <a:r>
              <a:rPr lang="en-US" sz="2000" dirty="0" smtClean="0"/>
              <a:t> </a:t>
            </a:r>
            <a:r>
              <a:rPr lang="en-US" sz="2000" b="1" dirty="0" smtClean="0">
                <a:solidFill>
                  <a:srgbClr val="FF0000"/>
                </a:solidFill>
              </a:rPr>
              <a:t>7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giá</a:t>
            </a:r>
            <a:r>
              <a:rPr lang="en-US" sz="2000" dirty="0" smtClean="0">
                <a:solidFill>
                  <a:schemeClr val="tx1"/>
                </a:solidFill>
              </a:rPr>
              <a:t> </a:t>
            </a:r>
            <a:r>
              <a:rPr lang="en-US" sz="2000" dirty="0" err="1" smtClean="0">
                <a:solidFill>
                  <a:schemeClr val="tx1"/>
                </a:solidFill>
              </a:rPr>
              <a:t>trị</a:t>
            </a:r>
            <a:r>
              <a:rPr lang="en-US" sz="2000" dirty="0" smtClean="0">
                <a:solidFill>
                  <a:schemeClr val="tx1"/>
                </a:solidFill>
              </a:rPr>
              <a:t> </a:t>
            </a:r>
            <a:r>
              <a:rPr lang="en-US" sz="2000" b="1" dirty="0" smtClean="0">
                <a:solidFill>
                  <a:srgbClr val="FF0000"/>
                </a:solidFill>
              </a:rPr>
              <a:t>7</a:t>
            </a:r>
            <a:r>
              <a:rPr lang="en-US" sz="2000" b="1" dirty="0" smtClean="0">
                <a:solidFill>
                  <a:schemeClr val="tx1"/>
                </a:solidFill>
              </a:rPr>
              <a:t> </a:t>
            </a:r>
            <a:r>
              <a:rPr lang="en-US" sz="2000" b="1" dirty="0" err="1" smtClean="0">
                <a:solidFill>
                  <a:schemeClr val="tx1"/>
                </a:solidFill>
              </a:rPr>
              <a:t>đơn</a:t>
            </a:r>
            <a:r>
              <a:rPr lang="en-US" sz="2000" b="1" dirty="0" smtClean="0">
                <a:solidFill>
                  <a:schemeClr val="tx1"/>
                </a:solidFill>
              </a:rPr>
              <a:t> </a:t>
            </a:r>
            <a:r>
              <a:rPr lang="en-US" sz="2000" b="1" dirty="0" err="1" smtClean="0">
                <a:solidFill>
                  <a:schemeClr val="tx1"/>
                </a:solidFill>
              </a:rPr>
              <a:t>vị</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15351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8" grpId="0"/>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658835"/>
          </a:xfrm>
          <a:prstGeom prst="rect">
            <a:avLst/>
          </a:prstGeom>
          <a:noFill/>
        </p:spPr>
        <p:txBody>
          <a:bodyPr wrap="square" rtlCol="0">
            <a:spAutoFit/>
          </a:bodyPr>
          <a:lstStyle/>
          <a:p>
            <a:pPr algn="just">
              <a:lnSpc>
                <a:spcPct val="150000"/>
              </a:lnSpc>
            </a:pPr>
            <a:r>
              <a:rPr lang="en-US" sz="2800" b="1" dirty="0" err="1" smtClean="0"/>
              <a:t>Bài</a:t>
            </a:r>
            <a:r>
              <a:rPr lang="en-US" sz="2800" b="1" dirty="0" smtClean="0"/>
              <a:t> 1.8: </a:t>
            </a:r>
            <a:r>
              <a:rPr lang="en-US" sz="2800" dirty="0" err="1" smtClean="0"/>
              <a:t>Đọc</a:t>
            </a:r>
            <a:r>
              <a:rPr lang="en-US" sz="2800" dirty="0" smtClean="0"/>
              <a:t> </a:t>
            </a:r>
            <a:r>
              <a:rPr lang="en-US" sz="2800" dirty="0" err="1" smtClean="0"/>
              <a:t>các</a:t>
            </a:r>
            <a:r>
              <a:rPr lang="en-US" sz="2800" dirty="0" smtClean="0"/>
              <a:t> </a:t>
            </a:r>
            <a:r>
              <a:rPr lang="en-US" sz="2800" dirty="0" err="1" smtClean="0"/>
              <a:t>số</a:t>
            </a:r>
            <a:r>
              <a:rPr lang="en-US" sz="2800" dirty="0" smtClean="0"/>
              <a:t> La </a:t>
            </a:r>
            <a:r>
              <a:rPr lang="en-US" sz="2800" dirty="0" err="1" smtClean="0"/>
              <a:t>Mã</a:t>
            </a:r>
            <a:r>
              <a:rPr lang="en-US" sz="2800" dirty="0" smtClean="0"/>
              <a:t> </a:t>
            </a:r>
            <a:r>
              <a:rPr lang="en-US" sz="2800" dirty="0" err="1" smtClean="0"/>
              <a:t>sau</a:t>
            </a:r>
            <a:r>
              <a:rPr lang="en-US" sz="2800" dirty="0" smtClean="0"/>
              <a:t>: XIV; XVI;  XXIIII</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smtClean="0"/>
              <a:t>Bài</a:t>
            </a:r>
            <a:r>
              <a:rPr lang="en-US" sz="2800" b="1" i="1" u="sng" dirty="0" smtClean="0"/>
              <a:t> </a:t>
            </a:r>
            <a:r>
              <a:rPr lang="en-US" sz="2800" b="1" i="1" u="sng" dirty="0" err="1" smtClean="0"/>
              <a:t>làm</a:t>
            </a:r>
            <a:r>
              <a:rPr lang="en-US" sz="2800" b="1" i="1" u="sng" dirty="0" smtClean="0"/>
              <a:t>:</a:t>
            </a:r>
            <a:endParaRPr lang="vi-VN" sz="2800" b="1" i="1" u="sng" dirty="0"/>
          </a:p>
        </p:txBody>
      </p:sp>
      <p:sp>
        <p:nvSpPr>
          <p:cNvPr id="2" name="Rectangle 1"/>
          <p:cNvSpPr/>
          <p:nvPr/>
        </p:nvSpPr>
        <p:spPr>
          <a:xfrm>
            <a:off x="699616" y="2589936"/>
            <a:ext cx="4572000" cy="738664"/>
          </a:xfrm>
          <a:prstGeom prst="rect">
            <a:avLst/>
          </a:prstGeom>
        </p:spPr>
        <p:txBody>
          <a:bodyPr>
            <a:spAutoFit/>
          </a:bodyPr>
          <a:lstStyle/>
          <a:p>
            <a:pPr>
              <a:lnSpc>
                <a:spcPct val="150000"/>
              </a:lnSpc>
            </a:pPr>
            <a:r>
              <a:rPr lang="fr-FR" sz="2800"/>
              <a:t>+ </a:t>
            </a:r>
            <a:r>
              <a:rPr lang="fr-FR" sz="2800" b="1" smtClean="0"/>
              <a:t>XIV</a:t>
            </a:r>
            <a:r>
              <a:rPr lang="fr-FR" sz="2800" smtClean="0"/>
              <a:t>: </a:t>
            </a:r>
            <a:r>
              <a:rPr lang="fr-FR" sz="2800" dirty="0" err="1"/>
              <a:t>Mười</a:t>
            </a:r>
            <a:r>
              <a:rPr lang="fr-FR" sz="2800" dirty="0"/>
              <a:t> </a:t>
            </a:r>
            <a:r>
              <a:rPr lang="fr-FR" sz="2800" dirty="0" err="1" smtClean="0"/>
              <a:t>bốn</a:t>
            </a:r>
            <a:r>
              <a:rPr lang="fr-FR" sz="2800" dirty="0" smtClean="0"/>
              <a:t>.</a:t>
            </a:r>
            <a:endParaRPr lang="en-US" sz="2800" dirty="0"/>
          </a:p>
        </p:txBody>
      </p:sp>
      <p:sp>
        <p:nvSpPr>
          <p:cNvPr id="3" name="Rectangle 2"/>
          <p:cNvSpPr/>
          <p:nvPr/>
        </p:nvSpPr>
        <p:spPr>
          <a:xfrm>
            <a:off x="699616" y="3241770"/>
            <a:ext cx="4572000" cy="738664"/>
          </a:xfrm>
          <a:prstGeom prst="rect">
            <a:avLst/>
          </a:prstGeom>
        </p:spPr>
        <p:txBody>
          <a:bodyPr>
            <a:spAutoFit/>
          </a:bodyPr>
          <a:lstStyle/>
          <a:p>
            <a:pPr>
              <a:lnSpc>
                <a:spcPct val="150000"/>
              </a:lnSpc>
            </a:pPr>
            <a:r>
              <a:rPr lang="fr-FR" sz="2800"/>
              <a:t>+ </a:t>
            </a:r>
            <a:r>
              <a:rPr lang="fr-FR" sz="2800" b="1" smtClean="0"/>
              <a:t>XVI</a:t>
            </a:r>
            <a:r>
              <a:rPr lang="fr-FR" sz="2800" smtClean="0"/>
              <a:t>:  </a:t>
            </a:r>
            <a:r>
              <a:rPr lang="fr-FR" sz="2800" dirty="0" err="1"/>
              <a:t>Mười</a:t>
            </a:r>
            <a:r>
              <a:rPr lang="fr-FR" sz="2800" dirty="0"/>
              <a:t> </a:t>
            </a:r>
            <a:r>
              <a:rPr lang="fr-FR" sz="2800" dirty="0" err="1"/>
              <a:t>sáu</a:t>
            </a:r>
            <a:r>
              <a:rPr lang="fr-FR" sz="2800" dirty="0" smtClean="0"/>
              <a:t>.</a:t>
            </a:r>
            <a:endParaRPr lang="en-US" sz="2800" dirty="0"/>
          </a:p>
        </p:txBody>
      </p:sp>
      <p:sp>
        <p:nvSpPr>
          <p:cNvPr id="4" name="Rectangle 3"/>
          <p:cNvSpPr/>
          <p:nvPr/>
        </p:nvSpPr>
        <p:spPr>
          <a:xfrm>
            <a:off x="685241" y="3940157"/>
            <a:ext cx="3663182" cy="738664"/>
          </a:xfrm>
          <a:prstGeom prst="rect">
            <a:avLst/>
          </a:prstGeom>
        </p:spPr>
        <p:txBody>
          <a:bodyPr wrap="none">
            <a:spAutoFit/>
          </a:bodyPr>
          <a:lstStyle/>
          <a:p>
            <a:pPr>
              <a:lnSpc>
                <a:spcPct val="150000"/>
              </a:lnSpc>
            </a:pPr>
            <a:r>
              <a:rPr lang="fr-FR" sz="2800"/>
              <a:t>+ </a:t>
            </a:r>
            <a:r>
              <a:rPr lang="fr-FR" sz="2800" b="1" smtClean="0"/>
              <a:t>XXIII</a:t>
            </a:r>
            <a:r>
              <a:rPr lang="fr-FR" sz="2800" smtClean="0"/>
              <a:t>: </a:t>
            </a:r>
            <a:r>
              <a:rPr lang="fr-FR" sz="2800" dirty="0"/>
              <a:t>Hai </a:t>
            </a:r>
            <a:r>
              <a:rPr lang="fr-FR" sz="2800" dirty="0" err="1"/>
              <a:t>mươi</a:t>
            </a:r>
            <a:r>
              <a:rPr lang="fr-FR" sz="2800" dirty="0"/>
              <a:t> </a:t>
            </a:r>
            <a:r>
              <a:rPr lang="fr-FR" sz="2800" dirty="0" err="1"/>
              <a:t>ba</a:t>
            </a:r>
            <a:r>
              <a:rPr lang="fr-FR" sz="2800" dirty="0"/>
              <a:t>.</a:t>
            </a:r>
            <a:endParaRPr lang="en-US" sz="2800" dirty="0"/>
          </a:p>
        </p:txBody>
      </p:sp>
    </p:spTree>
    <p:extLst>
      <p:ext uri="{BB962C8B-B14F-4D97-AF65-F5344CB8AC3E}">
        <p14:creationId xmlns:p14="http://schemas.microsoft.com/office/powerpoint/2010/main" val="13619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93431" y="1239715"/>
            <a:ext cx="9196754" cy="738664"/>
          </a:xfrm>
          <a:prstGeom prst="rect">
            <a:avLst/>
          </a:prstGeom>
          <a:noFill/>
        </p:spPr>
        <p:txBody>
          <a:bodyPr wrap="square" rtlCol="0">
            <a:spAutoFit/>
          </a:bodyPr>
          <a:lstStyle/>
          <a:p>
            <a:pPr algn="just">
              <a:lnSpc>
                <a:spcPct val="150000"/>
              </a:lnSpc>
            </a:pPr>
            <a:r>
              <a:rPr lang="en-US" sz="2800" b="1" dirty="0" err="1" smtClean="0"/>
              <a:t>Bài</a:t>
            </a:r>
            <a:r>
              <a:rPr lang="en-US" sz="2800" b="1" dirty="0" smtClean="0"/>
              <a:t> 1.9: </a:t>
            </a:r>
            <a:r>
              <a:rPr lang="en-US" sz="2800" dirty="0" err="1" smtClean="0"/>
              <a:t>Viết</a:t>
            </a:r>
            <a:r>
              <a:rPr lang="en-US" sz="2800" dirty="0" smtClean="0"/>
              <a:t> </a:t>
            </a:r>
            <a:r>
              <a:rPr lang="en-US" sz="2800" dirty="0" err="1" smtClean="0"/>
              <a:t>các</a:t>
            </a:r>
            <a:r>
              <a:rPr lang="en-US" sz="2800" dirty="0" smtClean="0"/>
              <a:t> </a:t>
            </a:r>
            <a:r>
              <a:rPr lang="en-US" sz="2800" dirty="0" err="1" smtClean="0"/>
              <a:t>số</a:t>
            </a:r>
            <a:r>
              <a:rPr lang="en-US" sz="2800" dirty="0" smtClean="0"/>
              <a:t> </a:t>
            </a:r>
            <a:r>
              <a:rPr lang="en-US" sz="2800" dirty="0" err="1" smtClean="0"/>
              <a:t>sau</a:t>
            </a:r>
            <a:r>
              <a:rPr lang="en-US" sz="2800" dirty="0" smtClean="0"/>
              <a:t> </a:t>
            </a:r>
            <a:r>
              <a:rPr lang="en-US" sz="2800" dirty="0" err="1" smtClean="0"/>
              <a:t>bằng</a:t>
            </a:r>
            <a:r>
              <a:rPr lang="en-US" sz="2800" dirty="0" smtClean="0"/>
              <a:t> </a:t>
            </a:r>
            <a:r>
              <a:rPr lang="en-US" sz="2800" dirty="0" err="1" smtClean="0"/>
              <a:t>số</a:t>
            </a:r>
            <a:r>
              <a:rPr lang="en-US" sz="2800" dirty="0" smtClean="0"/>
              <a:t> La </a:t>
            </a:r>
            <a:r>
              <a:rPr lang="en-US" sz="2800" dirty="0" err="1" smtClean="0"/>
              <a:t>Mã</a:t>
            </a:r>
            <a:r>
              <a:rPr lang="en-US" sz="2800" dirty="0" smtClean="0"/>
              <a:t>: 18; 25.</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25231" y="1982633"/>
            <a:ext cx="1846385" cy="523220"/>
          </a:xfrm>
          <a:prstGeom prst="rect">
            <a:avLst/>
          </a:prstGeom>
          <a:noFill/>
        </p:spPr>
        <p:txBody>
          <a:bodyPr wrap="square" rtlCol="0">
            <a:spAutoFit/>
          </a:bodyPr>
          <a:lstStyle/>
          <a:p>
            <a:pPr algn="ctr"/>
            <a:r>
              <a:rPr lang="en-US" sz="2800" b="1" i="1" u="sng" dirty="0" err="1" smtClean="0"/>
              <a:t>Bài</a:t>
            </a:r>
            <a:r>
              <a:rPr lang="en-US" sz="2800" b="1" i="1" u="sng" dirty="0" smtClean="0"/>
              <a:t> </a:t>
            </a:r>
            <a:r>
              <a:rPr lang="en-US" sz="2800" b="1" i="1" u="sng" dirty="0" err="1" smtClean="0"/>
              <a:t>làm</a:t>
            </a:r>
            <a:r>
              <a:rPr lang="en-US" sz="2800" b="1" i="1" u="sng" dirty="0" smtClean="0"/>
              <a:t>:</a:t>
            </a:r>
            <a:endParaRPr lang="vi-VN" sz="2800" b="1" i="1" u="sng" dirty="0"/>
          </a:p>
        </p:txBody>
      </p:sp>
      <p:sp>
        <p:nvSpPr>
          <p:cNvPr id="2" name="Rectangle 1"/>
          <p:cNvSpPr/>
          <p:nvPr/>
        </p:nvSpPr>
        <p:spPr>
          <a:xfrm>
            <a:off x="3266970" y="2797160"/>
            <a:ext cx="4572000" cy="738664"/>
          </a:xfrm>
          <a:prstGeom prst="rect">
            <a:avLst/>
          </a:prstGeom>
        </p:spPr>
        <p:txBody>
          <a:bodyPr>
            <a:spAutoFit/>
          </a:bodyPr>
          <a:lstStyle/>
          <a:p>
            <a:pPr>
              <a:lnSpc>
                <a:spcPct val="150000"/>
              </a:lnSpc>
            </a:pPr>
            <a:r>
              <a:rPr lang="fr-FR" sz="2800"/>
              <a:t>+ </a:t>
            </a:r>
            <a:r>
              <a:rPr lang="fr-FR" sz="2800" smtClean="0"/>
              <a:t>18: </a:t>
            </a:r>
            <a:r>
              <a:rPr lang="fr-FR" sz="2800" b="1" dirty="0" smtClean="0"/>
              <a:t>XVIII</a:t>
            </a:r>
            <a:endParaRPr lang="en-US" sz="2800" dirty="0"/>
          </a:p>
        </p:txBody>
      </p:sp>
      <p:sp>
        <p:nvSpPr>
          <p:cNvPr id="3" name="Rectangle 2"/>
          <p:cNvSpPr/>
          <p:nvPr/>
        </p:nvSpPr>
        <p:spPr>
          <a:xfrm>
            <a:off x="3266970" y="3740030"/>
            <a:ext cx="4572000" cy="738664"/>
          </a:xfrm>
          <a:prstGeom prst="rect">
            <a:avLst/>
          </a:prstGeom>
        </p:spPr>
        <p:txBody>
          <a:bodyPr>
            <a:spAutoFit/>
          </a:bodyPr>
          <a:lstStyle/>
          <a:p>
            <a:pPr>
              <a:lnSpc>
                <a:spcPct val="150000"/>
              </a:lnSpc>
            </a:pPr>
            <a:r>
              <a:rPr lang="fr-FR" sz="2800"/>
              <a:t>+ </a:t>
            </a:r>
            <a:r>
              <a:rPr lang="fr-FR" sz="2800" smtClean="0"/>
              <a:t>25: </a:t>
            </a:r>
            <a:r>
              <a:rPr lang="fr-FR" sz="2800" b="1" smtClean="0"/>
              <a:t>XXV</a:t>
            </a:r>
            <a:endParaRPr lang="en-US" sz="2800" dirty="0"/>
          </a:p>
        </p:txBody>
      </p:sp>
    </p:spTree>
    <p:extLst>
      <p:ext uri="{BB962C8B-B14F-4D97-AF65-F5344CB8AC3E}">
        <p14:creationId xmlns:p14="http://schemas.microsoft.com/office/powerpoint/2010/main" val="13994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 name="TextBox 6"/>
          <p:cNvSpPr txBox="1"/>
          <p:nvPr/>
        </p:nvSpPr>
        <p:spPr>
          <a:xfrm>
            <a:off x="-60384" y="374023"/>
            <a:ext cx="5613354" cy="707886"/>
          </a:xfrm>
          <a:prstGeom prst="rect">
            <a:avLst/>
          </a:prstGeom>
          <a:noFill/>
        </p:spPr>
        <p:txBody>
          <a:bodyPr wrap="square" rtlCol="0">
            <a:spAutoFit/>
          </a:bodyPr>
          <a:lstStyle/>
          <a:p>
            <a:pPr algn="ctr"/>
            <a:r>
              <a:rPr lang="en-US" sz="4000" b="1" dirty="0" smtClean="0">
                <a:solidFill>
                  <a:schemeClr val="bg1"/>
                </a:solidFill>
              </a:rPr>
              <a:t>VẬN DỤNG</a:t>
            </a:r>
            <a:endParaRPr lang="vi-VN" sz="4000" b="1" dirty="0">
              <a:solidFill>
                <a:schemeClr val="bg1"/>
              </a:solidFill>
            </a:endParaRPr>
          </a:p>
        </p:txBody>
      </p:sp>
      <p:sp>
        <p:nvSpPr>
          <p:cNvPr id="12" name="TextBox 11"/>
          <p:cNvSpPr txBox="1"/>
          <p:nvPr/>
        </p:nvSpPr>
        <p:spPr>
          <a:xfrm>
            <a:off x="193431" y="1239715"/>
            <a:ext cx="8616462"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1.12: </a:t>
            </a:r>
            <a:r>
              <a:rPr lang="en-US" sz="1800" dirty="0" err="1" smtClean="0"/>
              <a:t>Trong</a:t>
            </a:r>
            <a:r>
              <a:rPr lang="en-US" sz="1800" dirty="0" smtClean="0"/>
              <a:t> </a:t>
            </a:r>
            <a:r>
              <a:rPr lang="en-US" sz="1800" dirty="0" err="1" smtClean="0"/>
              <a:t>một</a:t>
            </a:r>
            <a:r>
              <a:rPr lang="en-US" sz="1800" dirty="0" smtClean="0"/>
              <a:t> </a:t>
            </a:r>
            <a:r>
              <a:rPr lang="en-US" sz="1800" dirty="0" err="1" smtClean="0"/>
              <a:t>cửa</a:t>
            </a:r>
            <a:r>
              <a:rPr lang="en-US" sz="1800" dirty="0" smtClean="0"/>
              <a:t> </a:t>
            </a:r>
            <a:r>
              <a:rPr lang="en-US" sz="1800" dirty="0" err="1" smtClean="0"/>
              <a:t>hàng</a:t>
            </a:r>
            <a:r>
              <a:rPr lang="en-US" sz="1800" dirty="0" smtClean="0"/>
              <a:t> </a:t>
            </a:r>
            <a:r>
              <a:rPr lang="en-US" sz="1800" dirty="0" err="1" smtClean="0"/>
              <a:t>bánh</a:t>
            </a:r>
            <a:r>
              <a:rPr lang="en-US" sz="1800" dirty="0" smtClean="0"/>
              <a:t> </a:t>
            </a:r>
            <a:r>
              <a:rPr lang="en-US" sz="1800" dirty="0" err="1" smtClean="0"/>
              <a:t>kẹo</a:t>
            </a:r>
            <a:r>
              <a:rPr lang="en-US" sz="1800" dirty="0" smtClean="0"/>
              <a:t>, </a:t>
            </a:r>
            <a:r>
              <a:rPr lang="en-US" sz="1800" dirty="0" err="1" smtClean="0"/>
              <a:t>người</a:t>
            </a:r>
            <a:r>
              <a:rPr lang="en-US" sz="1800" dirty="0" smtClean="0"/>
              <a:t> ta </a:t>
            </a:r>
            <a:r>
              <a:rPr lang="en-US" sz="1800" dirty="0" err="1" smtClean="0"/>
              <a:t>đóng</a:t>
            </a:r>
            <a:r>
              <a:rPr lang="en-US" sz="1800" dirty="0" smtClean="0"/>
              <a:t> </a:t>
            </a:r>
            <a:r>
              <a:rPr lang="en-US" sz="1800" dirty="0" err="1" smtClean="0"/>
              <a:t>gói</a:t>
            </a:r>
            <a:r>
              <a:rPr lang="en-US" sz="1800" dirty="0" smtClean="0"/>
              <a:t> </a:t>
            </a:r>
            <a:r>
              <a:rPr lang="en-US" sz="1800" dirty="0" err="1" smtClean="0"/>
              <a:t>kẹo</a:t>
            </a:r>
            <a:r>
              <a:rPr lang="en-US" sz="1800" dirty="0" smtClean="0"/>
              <a:t> </a:t>
            </a:r>
            <a:r>
              <a:rPr lang="en-US" sz="1800" dirty="0" err="1" smtClean="0"/>
              <a:t>thành</a:t>
            </a:r>
            <a:r>
              <a:rPr lang="en-US" sz="1800" dirty="0" smtClean="0"/>
              <a:t> </a:t>
            </a:r>
            <a:r>
              <a:rPr lang="en-US" sz="1800" dirty="0" err="1" smtClean="0"/>
              <a:t>các</a:t>
            </a:r>
            <a:r>
              <a:rPr lang="en-US" sz="1800" dirty="0" smtClean="0"/>
              <a:t> </a:t>
            </a:r>
            <a:r>
              <a:rPr lang="en-US" sz="1800" dirty="0" err="1" smtClean="0"/>
              <a:t>loại</a:t>
            </a:r>
            <a:r>
              <a:rPr lang="en-US" sz="1800" dirty="0" smtClean="0"/>
              <a:t>: </a:t>
            </a:r>
            <a:r>
              <a:rPr lang="en-US" sz="1800" dirty="0" err="1" smtClean="0"/>
              <a:t>mỗi</a:t>
            </a:r>
            <a:r>
              <a:rPr lang="en-US" sz="1800" dirty="0" smtClean="0"/>
              <a:t> </a:t>
            </a:r>
            <a:r>
              <a:rPr lang="en-US" sz="1800" dirty="0" err="1" smtClean="0"/>
              <a:t>gói</a:t>
            </a:r>
            <a:r>
              <a:rPr lang="en-US" sz="1800" dirty="0" smtClean="0"/>
              <a:t> </a:t>
            </a:r>
            <a:r>
              <a:rPr lang="en-US" sz="1800" dirty="0" err="1" smtClean="0"/>
              <a:t>có</a:t>
            </a:r>
            <a:r>
              <a:rPr lang="en-US" sz="1800" dirty="0" smtClean="0"/>
              <a:t> </a:t>
            </a:r>
            <a:r>
              <a:rPr lang="en-US" sz="1800" smtClean="0"/>
              <a:t>10 </a:t>
            </a:r>
            <a:r>
              <a:rPr lang="en-US" sz="1800" smtClean="0"/>
              <a:t>cái </a:t>
            </a:r>
            <a:r>
              <a:rPr lang="en-US" sz="1800" dirty="0" err="1" smtClean="0"/>
              <a:t>kẹo</a:t>
            </a:r>
            <a:r>
              <a:rPr lang="en-US" sz="1800" dirty="0" smtClean="0"/>
              <a:t>; </a:t>
            </a:r>
            <a:r>
              <a:rPr lang="en-US" sz="1800" dirty="0" err="1" smtClean="0"/>
              <a:t>mỗi</a:t>
            </a:r>
            <a:r>
              <a:rPr lang="en-US" sz="1800" dirty="0" smtClean="0"/>
              <a:t> </a:t>
            </a:r>
            <a:r>
              <a:rPr lang="en-US" sz="1800" dirty="0" err="1" smtClean="0"/>
              <a:t>hộp</a:t>
            </a:r>
            <a:r>
              <a:rPr lang="en-US" sz="1800" dirty="0" smtClean="0"/>
              <a:t> </a:t>
            </a:r>
            <a:r>
              <a:rPr lang="en-US" sz="1800" dirty="0" err="1" smtClean="0"/>
              <a:t>có</a:t>
            </a:r>
            <a:r>
              <a:rPr lang="en-US" sz="1800" dirty="0" smtClean="0"/>
              <a:t> 10 </a:t>
            </a:r>
            <a:r>
              <a:rPr lang="en-US" sz="1800" dirty="0" err="1" smtClean="0"/>
              <a:t>gói</a:t>
            </a:r>
            <a:r>
              <a:rPr lang="en-US" sz="1800" dirty="0" smtClean="0"/>
              <a:t>; </a:t>
            </a:r>
            <a:r>
              <a:rPr lang="en-US" sz="1800" dirty="0" err="1" smtClean="0"/>
              <a:t>mỗi</a:t>
            </a:r>
            <a:r>
              <a:rPr lang="en-US" sz="1800" dirty="0" smtClean="0"/>
              <a:t> </a:t>
            </a:r>
            <a:r>
              <a:rPr lang="en-US" sz="1800" dirty="0" err="1" smtClean="0"/>
              <a:t>thùng</a:t>
            </a:r>
            <a:r>
              <a:rPr lang="en-US" sz="1800" dirty="0" smtClean="0"/>
              <a:t> </a:t>
            </a:r>
            <a:r>
              <a:rPr lang="en-US" sz="1800" dirty="0" err="1" smtClean="0"/>
              <a:t>có</a:t>
            </a:r>
            <a:r>
              <a:rPr lang="en-US" sz="1800" dirty="0" smtClean="0"/>
              <a:t> 10 </a:t>
            </a:r>
            <a:r>
              <a:rPr lang="en-US" sz="1800" dirty="0" err="1" smtClean="0"/>
              <a:t>hộp</a:t>
            </a:r>
            <a:r>
              <a:rPr lang="en-US" sz="1800" dirty="0" smtClean="0"/>
              <a:t>. </a:t>
            </a:r>
            <a:r>
              <a:rPr lang="en-US" sz="1800" dirty="0" err="1" smtClean="0"/>
              <a:t>Một</a:t>
            </a:r>
            <a:r>
              <a:rPr lang="en-US" sz="1800" dirty="0" smtClean="0"/>
              <a:t> </a:t>
            </a:r>
            <a:r>
              <a:rPr lang="en-US" sz="1800" dirty="0" err="1" smtClean="0"/>
              <a:t>người</a:t>
            </a:r>
            <a:r>
              <a:rPr lang="en-US" sz="1800" dirty="0" smtClean="0"/>
              <a:t> </a:t>
            </a:r>
            <a:r>
              <a:rPr lang="en-US" sz="1800" dirty="0" err="1" smtClean="0"/>
              <a:t>mua</a:t>
            </a:r>
            <a:r>
              <a:rPr lang="en-US" sz="1800" dirty="0" smtClean="0"/>
              <a:t> 9 </a:t>
            </a:r>
            <a:r>
              <a:rPr lang="en-US" sz="1800" dirty="0" err="1" smtClean="0"/>
              <a:t>thùng</a:t>
            </a:r>
            <a:r>
              <a:rPr lang="en-US" sz="1800" dirty="0" smtClean="0"/>
              <a:t>, 9 </a:t>
            </a:r>
            <a:r>
              <a:rPr lang="en-US" sz="1800" dirty="0" err="1" smtClean="0"/>
              <a:t>hộp</a:t>
            </a:r>
            <a:r>
              <a:rPr lang="en-US" sz="1800" dirty="0" smtClean="0"/>
              <a:t> </a:t>
            </a:r>
            <a:r>
              <a:rPr lang="en-US" sz="1800" dirty="0" err="1" smtClean="0"/>
              <a:t>và</a:t>
            </a:r>
            <a:r>
              <a:rPr lang="en-US" sz="1800" dirty="0" smtClean="0"/>
              <a:t> 9 </a:t>
            </a:r>
            <a:r>
              <a:rPr lang="en-US" sz="1800" dirty="0" err="1" smtClean="0"/>
              <a:t>gói</a:t>
            </a:r>
            <a:r>
              <a:rPr lang="en-US" sz="1800" dirty="0" smtClean="0"/>
              <a:t> </a:t>
            </a:r>
            <a:r>
              <a:rPr lang="en-US" sz="1800" dirty="0" err="1" smtClean="0"/>
              <a:t>kẹo</a:t>
            </a:r>
            <a:r>
              <a:rPr lang="en-US" sz="1800" dirty="0" smtClean="0"/>
              <a:t>. </a:t>
            </a:r>
            <a:r>
              <a:rPr lang="en-US" sz="1800" dirty="0" err="1" smtClean="0"/>
              <a:t>Hỏi</a:t>
            </a:r>
            <a:r>
              <a:rPr lang="en-US" sz="1800" dirty="0" smtClean="0"/>
              <a:t> </a:t>
            </a:r>
            <a:r>
              <a:rPr lang="en-US" sz="1800" dirty="0" err="1" smtClean="0"/>
              <a:t>người</a:t>
            </a:r>
            <a:r>
              <a:rPr lang="en-US" sz="1800" dirty="0" smtClean="0"/>
              <a:t> </a:t>
            </a:r>
            <a:r>
              <a:rPr lang="en-US" sz="1800" dirty="0" err="1" smtClean="0"/>
              <a:t>đó</a:t>
            </a:r>
            <a:r>
              <a:rPr lang="en-US" sz="1800" dirty="0" smtClean="0"/>
              <a:t> </a:t>
            </a:r>
            <a:r>
              <a:rPr lang="en-US" sz="1800" dirty="0" err="1" smtClean="0"/>
              <a:t>mua</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cái</a:t>
            </a:r>
            <a:r>
              <a:rPr lang="en-US" sz="1800" dirty="0" smtClean="0"/>
              <a:t> </a:t>
            </a:r>
            <a:r>
              <a:rPr lang="en-US" sz="1800" dirty="0" err="1" smtClean="0"/>
              <a:t>kẹo</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266970" y="2670004"/>
            <a:ext cx="1846385" cy="400110"/>
          </a:xfrm>
          <a:prstGeom prst="rect">
            <a:avLst/>
          </a:prstGeom>
          <a:noFill/>
        </p:spPr>
        <p:txBody>
          <a:bodyPr wrap="square" rtlCol="0">
            <a:spAutoFit/>
          </a:bodyPr>
          <a:lstStyle/>
          <a:p>
            <a:pPr algn="ctr"/>
            <a:r>
              <a:rPr lang="en-US" sz="2000" b="1" i="1" u="sng" dirty="0" err="1" smtClean="0"/>
              <a:t>Bài</a:t>
            </a:r>
            <a:r>
              <a:rPr lang="en-US" sz="2000" b="1" i="1" u="sng" dirty="0"/>
              <a:t> </a:t>
            </a:r>
            <a:r>
              <a:rPr lang="en-US" sz="2000" b="1" i="1" u="sng" dirty="0" err="1" smtClean="0"/>
              <a:t>làm</a:t>
            </a:r>
            <a:r>
              <a:rPr lang="en-US" sz="2000" b="1" i="1" u="sng" dirty="0" smtClean="0"/>
              <a:t>:</a:t>
            </a:r>
            <a:endParaRPr lang="vi-VN" sz="2000" b="1" i="1" u="sng" dirty="0"/>
          </a:p>
        </p:txBody>
      </p:sp>
      <p:sp>
        <p:nvSpPr>
          <p:cNvPr id="2" name="Rectangle 1"/>
          <p:cNvSpPr/>
          <p:nvPr/>
        </p:nvSpPr>
        <p:spPr>
          <a:xfrm>
            <a:off x="193431" y="2868857"/>
            <a:ext cx="8564965" cy="1477328"/>
          </a:xfrm>
          <a:prstGeom prst="rect">
            <a:avLst/>
          </a:prstGeom>
        </p:spPr>
        <p:txBody>
          <a:bodyPr wrap="square">
            <a:spAutoFit/>
          </a:bodyPr>
          <a:lstStyle/>
          <a:p>
            <a:pPr algn="just">
              <a:lnSpc>
                <a:spcPct val="150000"/>
              </a:lnSpc>
            </a:pPr>
            <a:r>
              <a:rPr lang="fr-FR" sz="2000" dirty="0"/>
              <a:t>Ta </a:t>
            </a:r>
            <a:r>
              <a:rPr lang="fr-FR" sz="2000" dirty="0" err="1"/>
              <a:t>thấy</a:t>
            </a:r>
            <a:r>
              <a:rPr lang="fr-FR" sz="2000" dirty="0"/>
              <a:t> </a:t>
            </a:r>
            <a:r>
              <a:rPr lang="fr-FR" sz="2000" dirty="0" err="1"/>
              <a:t>mỗi</a:t>
            </a:r>
            <a:r>
              <a:rPr lang="fr-FR" sz="2000" dirty="0"/>
              <a:t> </a:t>
            </a:r>
            <a:r>
              <a:rPr lang="fr-FR" sz="2000" dirty="0" err="1"/>
              <a:t>gói</a:t>
            </a:r>
            <a:r>
              <a:rPr lang="fr-FR" sz="2000" dirty="0"/>
              <a:t> </a:t>
            </a:r>
            <a:r>
              <a:rPr lang="fr-FR" sz="2000" dirty="0" err="1"/>
              <a:t>có</a:t>
            </a:r>
            <a:r>
              <a:rPr lang="fr-FR" sz="2000" dirty="0"/>
              <a:t> 10 </a:t>
            </a:r>
            <a:r>
              <a:rPr lang="fr-FR" sz="2000" dirty="0" err="1"/>
              <a:t>cái</a:t>
            </a:r>
            <a:r>
              <a:rPr lang="fr-FR" sz="2000" dirty="0"/>
              <a:t> </a:t>
            </a:r>
            <a:r>
              <a:rPr lang="fr-FR" sz="2000" dirty="0" err="1"/>
              <a:t>kẹo</a:t>
            </a:r>
            <a:r>
              <a:rPr lang="fr-FR" sz="2000" dirty="0"/>
              <a:t>, </a:t>
            </a:r>
            <a:r>
              <a:rPr lang="fr-FR" sz="2000" dirty="0" err="1"/>
              <a:t>mỗi</a:t>
            </a:r>
            <a:r>
              <a:rPr lang="fr-FR" sz="2000" dirty="0"/>
              <a:t> </a:t>
            </a:r>
            <a:r>
              <a:rPr lang="fr-FR" sz="2000" dirty="0" err="1"/>
              <a:t>hộp</a:t>
            </a:r>
            <a:r>
              <a:rPr lang="fr-FR" sz="2000" dirty="0"/>
              <a:t> </a:t>
            </a:r>
            <a:r>
              <a:rPr lang="fr-FR" sz="2000" dirty="0" err="1"/>
              <a:t>có</a:t>
            </a:r>
            <a:r>
              <a:rPr lang="fr-FR" sz="2000" dirty="0"/>
              <a:t> 100 </a:t>
            </a:r>
            <a:r>
              <a:rPr lang="fr-FR" sz="2000" dirty="0" err="1"/>
              <a:t>cái</a:t>
            </a:r>
            <a:r>
              <a:rPr lang="fr-FR" sz="2000" dirty="0"/>
              <a:t> </a:t>
            </a:r>
            <a:r>
              <a:rPr lang="fr-FR" sz="2000" err="1"/>
              <a:t>kẹo</a:t>
            </a:r>
            <a:r>
              <a:rPr lang="fr-FR" sz="2000"/>
              <a:t> </a:t>
            </a:r>
            <a:r>
              <a:rPr lang="fr-FR" sz="2000" smtClean="0"/>
              <a:t>(10 </a:t>
            </a:r>
            <a:r>
              <a:rPr lang="fr-FR" sz="2000" dirty="0" err="1"/>
              <a:t>gói</a:t>
            </a:r>
            <a:r>
              <a:rPr lang="fr-FR" sz="2000" dirty="0"/>
              <a:t>) </a:t>
            </a:r>
            <a:r>
              <a:rPr lang="fr-FR" sz="2000" dirty="0" err="1"/>
              <a:t>và</a:t>
            </a:r>
            <a:r>
              <a:rPr lang="fr-FR" sz="2000" dirty="0"/>
              <a:t> </a:t>
            </a:r>
            <a:r>
              <a:rPr lang="fr-FR" sz="2000" dirty="0" err="1"/>
              <a:t>mỗi</a:t>
            </a:r>
            <a:r>
              <a:rPr lang="fr-FR" sz="2000" dirty="0"/>
              <a:t> </a:t>
            </a:r>
            <a:r>
              <a:rPr lang="fr-FR" sz="2000" dirty="0" err="1"/>
              <a:t>thùng</a:t>
            </a:r>
            <a:r>
              <a:rPr lang="fr-FR" sz="2000" dirty="0"/>
              <a:t> </a:t>
            </a:r>
            <a:r>
              <a:rPr lang="fr-FR" sz="2000" dirty="0" err="1"/>
              <a:t>có</a:t>
            </a:r>
            <a:r>
              <a:rPr lang="fr-FR" sz="2000" dirty="0"/>
              <a:t> 1000 </a:t>
            </a:r>
            <a:r>
              <a:rPr lang="fr-FR" sz="2000" dirty="0" err="1"/>
              <a:t>cái</a:t>
            </a:r>
            <a:r>
              <a:rPr lang="fr-FR" sz="2000" dirty="0"/>
              <a:t> </a:t>
            </a:r>
            <a:r>
              <a:rPr lang="fr-FR" sz="2000" dirty="0" err="1"/>
              <a:t>kẹo</a:t>
            </a:r>
            <a:r>
              <a:rPr lang="fr-FR" sz="2000" dirty="0"/>
              <a:t>. </a:t>
            </a:r>
            <a:r>
              <a:rPr lang="fr-FR" sz="2000" dirty="0" err="1"/>
              <a:t>Người</a:t>
            </a:r>
            <a:r>
              <a:rPr lang="fr-FR" sz="2000" dirty="0"/>
              <a:t> </a:t>
            </a:r>
            <a:r>
              <a:rPr lang="fr-FR" sz="2000" dirty="0" err="1"/>
              <a:t>đó</a:t>
            </a:r>
            <a:r>
              <a:rPr lang="fr-FR" sz="2000" dirty="0"/>
              <a:t> mua 9 </a:t>
            </a:r>
            <a:r>
              <a:rPr lang="fr-FR" sz="2000" dirty="0" err="1"/>
              <a:t>thùng</a:t>
            </a:r>
            <a:r>
              <a:rPr lang="fr-FR" sz="2000" dirty="0"/>
              <a:t>, 9 </a:t>
            </a:r>
            <a:r>
              <a:rPr lang="fr-FR" sz="2000" dirty="0" err="1"/>
              <a:t>hộp</a:t>
            </a:r>
            <a:r>
              <a:rPr lang="fr-FR" sz="2000" dirty="0"/>
              <a:t> </a:t>
            </a:r>
            <a:r>
              <a:rPr lang="fr-FR" sz="2000" dirty="0" err="1"/>
              <a:t>và</a:t>
            </a:r>
            <a:r>
              <a:rPr lang="fr-FR" sz="2000" dirty="0"/>
              <a:t> 9 </a:t>
            </a:r>
            <a:r>
              <a:rPr lang="fr-FR" sz="2000" dirty="0" err="1"/>
              <a:t>gói</a:t>
            </a:r>
            <a:r>
              <a:rPr lang="fr-FR" sz="2000" dirty="0"/>
              <a:t> </a:t>
            </a:r>
            <a:r>
              <a:rPr lang="fr-FR" sz="2000" dirty="0" err="1"/>
              <a:t>kẹo</a:t>
            </a:r>
            <a:r>
              <a:rPr lang="fr-FR" sz="2000" dirty="0"/>
              <a:t> </a:t>
            </a:r>
            <a:r>
              <a:rPr lang="fr-FR" sz="2000" dirty="0" err="1"/>
              <a:t>nên</a:t>
            </a:r>
            <a:r>
              <a:rPr lang="fr-FR" sz="2000" dirty="0"/>
              <a:t> </a:t>
            </a:r>
            <a:r>
              <a:rPr lang="fr-FR" sz="2000" dirty="0" err="1"/>
              <a:t>tổng</a:t>
            </a:r>
            <a:r>
              <a:rPr lang="fr-FR" sz="2000" dirty="0"/>
              <a:t> </a:t>
            </a:r>
            <a:r>
              <a:rPr lang="fr-FR" sz="2000" dirty="0" err="1"/>
              <a:t>số</a:t>
            </a:r>
            <a:r>
              <a:rPr lang="fr-FR" sz="2000" dirty="0"/>
              <a:t> </a:t>
            </a:r>
            <a:r>
              <a:rPr lang="fr-FR" sz="2000" dirty="0" err="1"/>
              <a:t>kẹo</a:t>
            </a:r>
            <a:r>
              <a:rPr lang="fr-FR" sz="2000" dirty="0"/>
              <a:t> là :</a:t>
            </a:r>
            <a:endParaRPr lang="en-US" sz="2000" dirty="0"/>
          </a:p>
        </p:txBody>
      </p:sp>
      <p:sp>
        <p:nvSpPr>
          <p:cNvPr id="3" name="Rectangle 2"/>
          <p:cNvSpPr/>
          <p:nvPr/>
        </p:nvSpPr>
        <p:spPr>
          <a:xfrm>
            <a:off x="1393354" y="4517714"/>
            <a:ext cx="6968346" cy="400110"/>
          </a:xfrm>
          <a:prstGeom prst="rect">
            <a:avLst/>
          </a:prstGeom>
        </p:spPr>
        <p:txBody>
          <a:bodyPr wrap="square">
            <a:spAutoFit/>
          </a:bodyPr>
          <a:lstStyle/>
          <a:p>
            <a:r>
              <a:rPr lang="fr-FR" sz="2000" dirty="0"/>
              <a:t>9 × 1000 + 9 × 100 + 9 × 10 = </a:t>
            </a:r>
            <a:r>
              <a:rPr lang="fr-FR" sz="2000" b="1" dirty="0"/>
              <a:t>9 </a:t>
            </a:r>
            <a:r>
              <a:rPr lang="fr-FR" sz="2000" b="1"/>
              <a:t>990</a:t>
            </a:r>
            <a:r>
              <a:rPr lang="fr-FR" sz="2000"/>
              <a:t> </a:t>
            </a:r>
            <a:r>
              <a:rPr lang="fr-FR" sz="2000" smtClean="0"/>
              <a:t>(cái </a:t>
            </a:r>
            <a:r>
              <a:rPr lang="fr-FR" sz="2000" dirty="0" err="1"/>
              <a:t>kẹo</a:t>
            </a:r>
            <a:r>
              <a:rPr lang="fr-FR" sz="2000" dirty="0"/>
              <a:t>)</a:t>
            </a:r>
            <a:endParaRPr lang="en-US" sz="2000" dirty="0"/>
          </a:p>
        </p:txBody>
      </p:sp>
      <p:sp>
        <p:nvSpPr>
          <p:cNvPr id="15" name="Google Shape;905;p46"/>
          <p:cNvSpPr/>
          <p:nvPr/>
        </p:nvSpPr>
        <p:spPr>
          <a:xfrm>
            <a:off x="193431" y="626383"/>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5" name="TextBox 4"/>
          <p:cNvSpPr txBox="1"/>
          <p:nvPr/>
        </p:nvSpPr>
        <p:spPr>
          <a:xfrm>
            <a:off x="175846" y="738555"/>
            <a:ext cx="1846385" cy="461665"/>
          </a:xfrm>
          <a:prstGeom prst="rect">
            <a:avLst/>
          </a:prstGeom>
          <a:noFill/>
        </p:spPr>
        <p:txBody>
          <a:bodyPr wrap="square" rtlCol="0">
            <a:spAutoFit/>
          </a:bodyPr>
          <a:lstStyle/>
          <a:p>
            <a:r>
              <a:rPr lang="en-US" sz="2400" b="1" dirty="0" err="1" smtClean="0"/>
              <a:t>Hệ</a:t>
            </a:r>
            <a:r>
              <a:rPr lang="en-US" sz="2400" b="1" dirty="0" smtClean="0"/>
              <a:t> La </a:t>
            </a:r>
            <a:r>
              <a:rPr lang="en-US" sz="2400" b="1" dirty="0" err="1" smtClean="0"/>
              <a:t>Mã</a:t>
            </a:r>
            <a:endParaRPr lang="vi-VN" sz="2400" b="1" dirty="0"/>
          </a:p>
        </p:txBody>
      </p:sp>
      <p:sp>
        <p:nvSpPr>
          <p:cNvPr id="6" name="TextBox 5"/>
          <p:cNvSpPr txBox="1"/>
          <p:nvPr/>
        </p:nvSpPr>
        <p:spPr>
          <a:xfrm>
            <a:off x="214446" y="1070468"/>
            <a:ext cx="8929554" cy="1754326"/>
          </a:xfrm>
          <a:prstGeom prst="rect">
            <a:avLst/>
          </a:prstGeom>
          <a:noFill/>
        </p:spPr>
        <p:txBody>
          <a:bodyPr wrap="square" rtlCol="0">
            <a:spAutoFit/>
          </a:bodyPr>
          <a:lstStyle/>
          <a:p>
            <a:pPr algn="just">
              <a:lnSpc>
                <a:spcPct val="150000"/>
              </a:lnSpc>
            </a:pPr>
            <a:r>
              <a:rPr lang="en-US" sz="1800" dirty="0" err="1" smtClean="0"/>
              <a:t>Ngoài</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I, V, X </a:t>
            </a:r>
            <a:r>
              <a:rPr lang="en-US" sz="1800" dirty="0" err="1" smtClean="0"/>
              <a:t>và</a:t>
            </a:r>
            <a:r>
              <a:rPr lang="en-US" sz="1800" dirty="0" smtClean="0"/>
              <a:t> </a:t>
            </a:r>
            <a:r>
              <a:rPr lang="en-US" sz="1800" dirty="0" err="1" smtClean="0"/>
              <a:t>cụm</a:t>
            </a:r>
            <a:r>
              <a:rPr lang="en-US" sz="1800" dirty="0" smtClean="0"/>
              <a:t> </a:t>
            </a:r>
            <a:r>
              <a:rPr lang="en-US" sz="1800" err="1" smtClean="0"/>
              <a:t>chữ</a:t>
            </a:r>
            <a:r>
              <a:rPr lang="en-US" sz="1800" smtClean="0"/>
              <a:t> </a:t>
            </a:r>
            <a:r>
              <a:rPr lang="en-US" sz="1800" smtClean="0"/>
              <a:t>số </a:t>
            </a:r>
            <a:r>
              <a:rPr lang="en-US" sz="1800" dirty="0" smtClean="0"/>
              <a:t>IV, IX </a:t>
            </a:r>
            <a:r>
              <a:rPr lang="en-US" sz="1800" dirty="0" err="1" smtClean="0"/>
              <a:t>hệ</a:t>
            </a:r>
            <a:r>
              <a:rPr lang="en-US" sz="1800" dirty="0" smtClean="0"/>
              <a:t> La </a:t>
            </a:r>
            <a:r>
              <a:rPr lang="en-US" sz="1800" dirty="0" err="1" smtClean="0"/>
              <a:t>Mã</a:t>
            </a:r>
            <a:r>
              <a:rPr lang="en-US" sz="1800" dirty="0" smtClean="0"/>
              <a:t> </a:t>
            </a:r>
            <a:r>
              <a:rPr lang="en-US" sz="1800" dirty="0" err="1" smtClean="0"/>
              <a:t>còn</a:t>
            </a:r>
            <a:r>
              <a:rPr lang="en-US" sz="1800" dirty="0" smtClean="0"/>
              <a:t> </a:t>
            </a:r>
            <a:r>
              <a:rPr lang="en-US" sz="1800" dirty="0" err="1" smtClean="0"/>
              <a:t>có</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khác</a:t>
            </a:r>
            <a:r>
              <a:rPr lang="en-US" sz="1800" dirty="0" smtClean="0"/>
              <a:t> </a:t>
            </a:r>
            <a:r>
              <a:rPr lang="en-US" sz="1800" dirty="0" err="1" smtClean="0"/>
              <a:t>là</a:t>
            </a:r>
            <a:r>
              <a:rPr lang="en-US" sz="1800" dirty="0" smtClean="0"/>
              <a:t> L, C, D, </a:t>
            </a:r>
            <a:r>
              <a:rPr lang="en-US" sz="1800" smtClean="0"/>
              <a:t>M </a:t>
            </a:r>
            <a:r>
              <a:rPr lang="en-US" sz="1800" smtClean="0"/>
              <a:t>(tương </a:t>
            </a:r>
            <a:r>
              <a:rPr lang="en-US" sz="1800" dirty="0" err="1" smtClean="0"/>
              <a:t>ứng</a:t>
            </a:r>
            <a:r>
              <a:rPr lang="en-US" sz="1800" dirty="0" smtClean="0"/>
              <a:t> </a:t>
            </a:r>
            <a:r>
              <a:rPr lang="en-US" sz="1800" dirty="0" err="1" smtClean="0"/>
              <a:t>với</a:t>
            </a:r>
            <a:r>
              <a:rPr lang="en-US" sz="1800" dirty="0" smtClean="0"/>
              <a:t> 50, 100, 500 </a:t>
            </a:r>
            <a:r>
              <a:rPr lang="en-US" sz="1800" dirty="0" err="1" smtClean="0"/>
              <a:t>và</a:t>
            </a:r>
            <a:r>
              <a:rPr lang="en-US" sz="1800" dirty="0" smtClean="0"/>
              <a:t> 1 000) </a:t>
            </a:r>
            <a:r>
              <a:rPr lang="en-US" sz="1800" dirty="0" err="1" smtClean="0"/>
              <a:t>và</a:t>
            </a:r>
            <a:r>
              <a:rPr lang="en-US" sz="1800" dirty="0" smtClean="0"/>
              <a:t> </a:t>
            </a:r>
            <a:r>
              <a:rPr lang="en-US" sz="1800" dirty="0" err="1" smtClean="0"/>
              <a:t>các</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XL, XC, CD, </a:t>
            </a:r>
            <a:r>
              <a:rPr lang="en-US" sz="1800" smtClean="0"/>
              <a:t>CM (tương </a:t>
            </a:r>
            <a:r>
              <a:rPr lang="en-US" sz="1800" dirty="0" err="1" smtClean="0"/>
              <a:t>ứng</a:t>
            </a:r>
            <a:r>
              <a:rPr lang="en-US" sz="1800" dirty="0" smtClean="0"/>
              <a:t> </a:t>
            </a:r>
            <a:r>
              <a:rPr lang="en-US" sz="1800" dirty="0" err="1" smtClean="0"/>
              <a:t>với</a:t>
            </a:r>
            <a:r>
              <a:rPr lang="en-US" sz="1800" dirty="0" smtClean="0"/>
              <a:t> 40, 90, 400 </a:t>
            </a:r>
            <a:r>
              <a:rPr lang="en-US" sz="1800" dirty="0" err="1" smtClean="0"/>
              <a:t>và</a:t>
            </a:r>
            <a:r>
              <a:rPr lang="en-US" sz="1800" dirty="0" smtClean="0"/>
              <a:t> 900).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và</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ấy</a:t>
            </a:r>
            <a:r>
              <a:rPr lang="en-US" sz="1800" dirty="0" smtClean="0"/>
              <a:t> </a:t>
            </a:r>
            <a:r>
              <a:rPr lang="en-US" sz="1800" dirty="0" err="1" smtClean="0"/>
              <a:t>là</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err="1" smtClean="0"/>
              <a:t>phần</a:t>
            </a:r>
            <a:r>
              <a:rPr lang="en-US" sz="1800" smtClean="0"/>
              <a:t> dùng </a:t>
            </a: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theo</a:t>
            </a:r>
            <a:r>
              <a:rPr lang="en-US" sz="1800" dirty="0" smtClean="0"/>
              <a:t> </a:t>
            </a:r>
            <a:r>
              <a:rPr lang="en-US" sz="1800" dirty="0" err="1" smtClean="0"/>
              <a:t>các</a:t>
            </a:r>
            <a:r>
              <a:rPr lang="en-US" sz="1800" dirty="0" smtClean="0"/>
              <a:t> </a:t>
            </a:r>
            <a:r>
              <a:rPr lang="en-US" sz="1800" dirty="0" err="1" smtClean="0"/>
              <a:t>quy</a:t>
            </a:r>
            <a:r>
              <a:rPr lang="en-US" sz="1800" dirty="0" smtClean="0"/>
              <a:t> </a:t>
            </a:r>
            <a:r>
              <a:rPr lang="en-US" sz="1800" dirty="0" err="1" smtClean="0"/>
              <a:t>tắc</a:t>
            </a:r>
            <a:r>
              <a:rPr lang="en-US" sz="1800" dirty="0" smtClean="0"/>
              <a:t> </a:t>
            </a:r>
            <a:r>
              <a:rPr lang="en-US" sz="1800" dirty="0" err="1" smtClean="0"/>
              <a:t>sau</a:t>
            </a:r>
            <a:r>
              <a:rPr lang="en-US" sz="1800" dirty="0" smtClean="0"/>
              <a:t>:</a:t>
            </a:r>
            <a:endParaRPr lang="vi-VN" sz="1800" dirty="0"/>
          </a:p>
        </p:txBody>
      </p:sp>
      <p:sp>
        <p:nvSpPr>
          <p:cNvPr id="7" name="TextBox 6"/>
          <p:cNvSpPr txBox="1"/>
          <p:nvPr/>
        </p:nvSpPr>
        <p:spPr>
          <a:xfrm>
            <a:off x="175846" y="2669394"/>
            <a:ext cx="8929554" cy="923330"/>
          </a:xfrm>
          <a:prstGeom prst="rect">
            <a:avLst/>
          </a:prstGeom>
          <a:noFill/>
        </p:spPr>
        <p:txBody>
          <a:bodyPr wrap="square" rtlCol="0">
            <a:spAutoFit/>
          </a:bodyPr>
          <a:lstStyle/>
          <a:p>
            <a:pPr algn="just">
              <a:lnSpc>
                <a:spcPct val="150000"/>
              </a:lnSpc>
            </a:pPr>
            <a:r>
              <a:rPr lang="en-US" sz="1800" b="1" dirty="0" smtClean="0"/>
              <a:t>1. </a:t>
            </a:r>
            <a:r>
              <a:rPr lang="en-US" sz="1800" dirty="0" err="1" smtClean="0"/>
              <a:t>Trong</a:t>
            </a:r>
            <a:r>
              <a:rPr lang="en-US" sz="1800" dirty="0" smtClean="0"/>
              <a:t> </a:t>
            </a:r>
            <a:r>
              <a:rPr lang="en-US" sz="1800" dirty="0" err="1" smtClean="0"/>
              <a:t>một</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V, L </a:t>
            </a:r>
            <a:r>
              <a:rPr lang="en-US" sz="1800" dirty="0" err="1" smtClean="0"/>
              <a:t>và</a:t>
            </a:r>
            <a:r>
              <a:rPr lang="en-US" sz="1800" dirty="0" smtClean="0"/>
              <a:t> D </a:t>
            </a:r>
            <a:r>
              <a:rPr lang="en-US" sz="1800" dirty="0" err="1" smtClean="0"/>
              <a:t>có</a:t>
            </a:r>
            <a:r>
              <a:rPr lang="en-US" sz="1800" dirty="0" smtClean="0"/>
              <a:t> </a:t>
            </a:r>
            <a:r>
              <a:rPr lang="en-US" sz="1800" dirty="0" err="1" smtClean="0"/>
              <a:t>mặt</a:t>
            </a:r>
            <a:r>
              <a:rPr lang="en-US" sz="1800" dirty="0" smtClean="0"/>
              <a:t> </a:t>
            </a:r>
            <a:r>
              <a:rPr lang="en-US" sz="1800" dirty="0" err="1" smtClean="0"/>
              <a:t>không</a:t>
            </a:r>
            <a:r>
              <a:rPr lang="en-US" sz="1800" dirty="0" smtClean="0"/>
              <a:t> </a:t>
            </a:r>
            <a:r>
              <a:rPr lang="en-US" sz="1800" dirty="0" err="1" smtClean="0"/>
              <a:t>quá</a:t>
            </a:r>
            <a:r>
              <a:rPr lang="en-US" sz="1800" dirty="0" smtClean="0"/>
              <a:t> </a:t>
            </a:r>
            <a:r>
              <a:rPr lang="en-US" sz="1800" dirty="0" err="1" smtClean="0"/>
              <a:t>một</a:t>
            </a:r>
            <a:r>
              <a:rPr lang="en-US" sz="1800" dirty="0" smtClean="0"/>
              <a:t> </a:t>
            </a:r>
            <a:r>
              <a:rPr lang="en-US" sz="1800" dirty="0" err="1" smtClean="0"/>
              <a:t>lần</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I, X, C </a:t>
            </a:r>
            <a:r>
              <a:rPr lang="en-US" sz="1800" dirty="0" err="1" smtClean="0"/>
              <a:t>và</a:t>
            </a:r>
            <a:r>
              <a:rPr lang="en-US" sz="1800" dirty="0" smtClean="0"/>
              <a:t> M </a:t>
            </a:r>
            <a:r>
              <a:rPr lang="en-US" sz="1800" dirty="0" err="1" smtClean="0"/>
              <a:t>không</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quá</a:t>
            </a:r>
            <a:r>
              <a:rPr lang="en-US" sz="1800" dirty="0" smtClean="0"/>
              <a:t> </a:t>
            </a:r>
            <a:r>
              <a:rPr lang="en-US" sz="1800" dirty="0" err="1" smtClean="0"/>
              <a:t>ba</a:t>
            </a:r>
            <a:r>
              <a:rPr lang="en-US" sz="1800" dirty="0" smtClean="0"/>
              <a:t> </a:t>
            </a:r>
            <a:r>
              <a:rPr lang="en-US" sz="1800" dirty="0" err="1" smtClean="0"/>
              <a:t>lần</a:t>
            </a:r>
            <a:r>
              <a:rPr lang="en-US" sz="1800" dirty="0" smtClean="0"/>
              <a:t> </a:t>
            </a:r>
            <a:r>
              <a:rPr lang="en-US" sz="1800" dirty="0" err="1" smtClean="0"/>
              <a:t>liên</a:t>
            </a:r>
            <a:r>
              <a:rPr lang="en-US" sz="1800" dirty="0" smtClean="0"/>
              <a:t> </a:t>
            </a:r>
            <a:r>
              <a:rPr lang="en-US" sz="1800" dirty="0" err="1" smtClean="0"/>
              <a:t>tiếp</a:t>
            </a:r>
            <a:r>
              <a:rPr lang="en-US" sz="1800" dirty="0" smtClean="0"/>
              <a:t>.</a:t>
            </a:r>
            <a:endParaRPr lang="vi-VN" sz="1800" dirty="0"/>
          </a:p>
        </p:txBody>
      </p:sp>
      <p:sp>
        <p:nvSpPr>
          <p:cNvPr id="8" name="TextBox 7"/>
          <p:cNvSpPr txBox="1"/>
          <p:nvPr/>
        </p:nvSpPr>
        <p:spPr>
          <a:xfrm>
            <a:off x="175846" y="3453962"/>
            <a:ext cx="8929554" cy="923330"/>
          </a:xfrm>
          <a:prstGeom prst="rect">
            <a:avLst/>
          </a:prstGeom>
          <a:noFill/>
        </p:spPr>
        <p:txBody>
          <a:bodyPr wrap="square" rtlCol="0">
            <a:spAutoFit/>
          </a:bodyPr>
          <a:lstStyle/>
          <a:p>
            <a:pPr algn="just">
              <a:lnSpc>
                <a:spcPct val="150000"/>
              </a:lnSpc>
            </a:pPr>
            <a:r>
              <a:rPr lang="en-US" sz="1800" b="1" dirty="0" smtClean="0"/>
              <a:t>2.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là</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mỗi</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đều</a:t>
            </a:r>
            <a:r>
              <a:rPr lang="en-US" sz="1800" dirty="0" smtClean="0"/>
              <a:t> </a:t>
            </a:r>
            <a:r>
              <a:rPr lang="en-US" sz="1800" dirty="0" err="1" smtClean="0"/>
              <a:t>không</a:t>
            </a:r>
            <a:r>
              <a:rPr lang="en-US" sz="1800" dirty="0" smtClean="0"/>
              <a:t> </a:t>
            </a:r>
            <a:r>
              <a:rPr lang="en-US" sz="1800" dirty="0" err="1" smtClean="0"/>
              <a:t>nhỏ</a:t>
            </a:r>
            <a:r>
              <a:rPr lang="en-US" sz="1800" dirty="0" smtClean="0"/>
              <a:t> </a:t>
            </a:r>
            <a:r>
              <a:rPr lang="en-US" sz="1800" dirty="0" err="1" smtClean="0"/>
              <a:t>hơn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liền</a:t>
            </a:r>
            <a:r>
              <a:rPr lang="en-US" sz="1800" dirty="0" smtClean="0"/>
              <a:t> </a:t>
            </a:r>
            <a:r>
              <a:rPr lang="en-US" sz="1800" dirty="0" err="1" smtClean="0"/>
              <a:t>kề</a:t>
            </a:r>
            <a:r>
              <a:rPr lang="en-US" sz="1800" dirty="0" smtClean="0"/>
              <a:t> </a:t>
            </a:r>
            <a:r>
              <a:rPr lang="en-US" sz="1800" dirty="0" err="1" smtClean="0"/>
              <a:t>bên</a:t>
            </a:r>
            <a:r>
              <a:rPr lang="en-US" sz="1800" dirty="0" smtClean="0"/>
              <a:t> </a:t>
            </a:r>
            <a:r>
              <a:rPr lang="en-US" sz="1800" dirty="0" err="1" smtClean="0"/>
              <a:t>phải</a:t>
            </a:r>
            <a:r>
              <a:rPr lang="en-US" sz="1800" dirty="0" smtClean="0"/>
              <a:t>.</a:t>
            </a:r>
            <a:endParaRPr lang="vi-VN" sz="1800" dirty="0"/>
          </a:p>
        </p:txBody>
      </p:sp>
      <p:sp>
        <p:nvSpPr>
          <p:cNvPr id="9" name="TextBox 8"/>
          <p:cNvSpPr txBox="1"/>
          <p:nvPr/>
        </p:nvSpPr>
        <p:spPr>
          <a:xfrm>
            <a:off x="175846" y="4185722"/>
            <a:ext cx="8929554" cy="923330"/>
          </a:xfrm>
          <a:prstGeom prst="rect">
            <a:avLst/>
          </a:prstGeom>
          <a:noFill/>
        </p:spPr>
        <p:txBody>
          <a:bodyPr wrap="square" rtlCol="0">
            <a:spAutoFit/>
          </a:bodyPr>
          <a:lstStyle/>
          <a:p>
            <a:pPr algn="just">
              <a:lnSpc>
                <a:spcPct val="150000"/>
              </a:lnSpc>
            </a:pPr>
            <a:r>
              <a:rPr lang="en-US" sz="1800" b="1" dirty="0" smtClean="0"/>
              <a:t>3.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bằng</a:t>
            </a:r>
            <a:r>
              <a:rPr lang="en-US" sz="1800" dirty="0" smtClean="0"/>
              <a:t> </a:t>
            </a:r>
            <a:r>
              <a:rPr lang="en-US" sz="1800" dirty="0" err="1" smtClean="0"/>
              <a:t>tổng</a:t>
            </a:r>
            <a:r>
              <a:rPr lang="en-US" sz="1800" dirty="0" smtClean="0"/>
              <a:t> </a:t>
            </a:r>
            <a:r>
              <a:rPr lang="en-US" sz="1800" dirty="0" err="1" smtClean="0"/>
              <a:t>các</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viết</a:t>
            </a:r>
            <a:r>
              <a:rPr lang="en-US" sz="1800" dirty="0" smtClean="0"/>
              <a:t> </a:t>
            </a:r>
            <a:r>
              <a:rPr lang="en-US" sz="1800" dirty="0" err="1" smtClean="0"/>
              <a:t>nên</a:t>
            </a:r>
            <a:r>
              <a:rPr lang="en-US" sz="1800" dirty="0" smtClean="0"/>
              <a:t> </a:t>
            </a:r>
            <a:r>
              <a:rPr lang="en-US" sz="1800" dirty="0" err="1" smtClean="0"/>
              <a:t>số</a:t>
            </a:r>
            <a:r>
              <a:rPr lang="en-US" sz="1800" dirty="0" smtClean="0"/>
              <a:t> </a:t>
            </a:r>
            <a:r>
              <a:rPr lang="en-US" sz="1800" dirty="0" err="1" smtClean="0"/>
              <a:t>đó</a:t>
            </a:r>
            <a:r>
              <a:rPr lang="en-US" sz="1800" dirty="0" smtClean="0"/>
              <a:t>.</a:t>
            </a:r>
            <a:endParaRPr lang="vi-VN" sz="1800" dirty="0"/>
          </a:p>
        </p:txBody>
      </p:sp>
    </p:spTree>
    <p:extLst>
      <p:ext uri="{BB962C8B-B14F-4D97-AF65-F5344CB8AC3E}">
        <p14:creationId xmlns:p14="http://schemas.microsoft.com/office/powerpoint/2010/main" val="2536261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4" name="TextBox 3"/>
          <p:cNvSpPr txBox="1"/>
          <p:nvPr/>
        </p:nvSpPr>
        <p:spPr>
          <a:xfrm>
            <a:off x="175846" y="933163"/>
            <a:ext cx="6418385" cy="461665"/>
          </a:xfrm>
          <a:prstGeom prst="rect">
            <a:avLst/>
          </a:prstGeom>
          <a:noFill/>
        </p:spPr>
        <p:txBody>
          <a:bodyPr wrap="square" rtlCol="0">
            <a:spAutoFit/>
          </a:bodyPr>
          <a:lstStyle/>
          <a:p>
            <a:r>
              <a:rPr lang="en-US" sz="2400" b="1" dirty="0" err="1" smtClean="0"/>
              <a:t>Ghi</a:t>
            </a:r>
            <a:r>
              <a:rPr lang="en-US" sz="2400" b="1" dirty="0" smtClean="0"/>
              <a:t> </a:t>
            </a:r>
            <a:r>
              <a:rPr lang="en-US" sz="2400" b="1" dirty="0" err="1" smtClean="0"/>
              <a:t>số</a:t>
            </a:r>
            <a:r>
              <a:rPr lang="en-US" sz="2400" b="1" dirty="0" smtClean="0"/>
              <a:t> </a:t>
            </a:r>
            <a:r>
              <a:rPr lang="en-US" sz="2400" b="1" dirty="0" err="1" smtClean="0"/>
              <a:t>trong</a:t>
            </a:r>
            <a:r>
              <a:rPr lang="en-US" sz="2400" b="1" dirty="0" smtClean="0"/>
              <a:t> </a:t>
            </a:r>
            <a:r>
              <a:rPr lang="en-US" sz="2400" b="1" dirty="0" err="1" smtClean="0"/>
              <a:t>hệ</a:t>
            </a:r>
            <a:r>
              <a:rPr lang="en-US" sz="2400" b="1" dirty="0" smtClean="0"/>
              <a:t> </a:t>
            </a:r>
            <a:r>
              <a:rPr lang="en-US" sz="2400" b="1" dirty="0" err="1" smtClean="0"/>
              <a:t>nhị</a:t>
            </a:r>
            <a:r>
              <a:rPr lang="en-US" sz="2400" b="1" dirty="0" smtClean="0"/>
              <a:t> </a:t>
            </a:r>
            <a:r>
              <a:rPr lang="en-US" sz="2400" b="1" dirty="0" err="1" smtClean="0"/>
              <a:t>phân</a:t>
            </a:r>
            <a:endParaRPr lang="vi-VN" sz="2400" b="1" dirty="0"/>
          </a:p>
        </p:txBody>
      </p:sp>
      <p:sp>
        <p:nvSpPr>
          <p:cNvPr id="5" name="TextBox 4"/>
          <p:cNvSpPr txBox="1"/>
          <p:nvPr/>
        </p:nvSpPr>
        <p:spPr>
          <a:xfrm>
            <a:off x="175846" y="1740288"/>
            <a:ext cx="8929554" cy="1338828"/>
          </a:xfrm>
          <a:prstGeom prst="rect">
            <a:avLst/>
          </a:prstGeom>
          <a:noFill/>
        </p:spPr>
        <p:txBody>
          <a:bodyPr wrap="square" rtlCol="0">
            <a:spAutoFit/>
          </a:bodyPr>
          <a:lstStyle/>
          <a:p>
            <a:pPr algn="just">
              <a:lnSpc>
                <a:spcPct val="150000"/>
              </a:lnSpc>
            </a:pP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ta </a:t>
            </a:r>
            <a:r>
              <a:rPr lang="en-US" sz="1800" dirty="0" err="1" smtClean="0"/>
              <a:t>chỉ</a:t>
            </a:r>
            <a:r>
              <a:rPr lang="en-US" sz="1800" dirty="0" smtClean="0"/>
              <a:t> </a:t>
            </a:r>
            <a:r>
              <a:rPr lang="en-US" sz="1800" dirty="0" err="1" smtClean="0"/>
              <a:t>dùng</a:t>
            </a:r>
            <a:r>
              <a:rPr lang="en-US" sz="1800" dirty="0" smtClean="0"/>
              <a:t> </a:t>
            </a:r>
            <a:r>
              <a:rPr lang="en-US" sz="1800" dirty="0" err="1" smtClean="0"/>
              <a:t>hai</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là</a:t>
            </a:r>
            <a:r>
              <a:rPr lang="en-US" sz="1800" dirty="0" smtClean="0"/>
              <a:t> 0 </a:t>
            </a:r>
            <a:r>
              <a:rPr lang="en-US" sz="1800" dirty="0" err="1" smtClean="0"/>
              <a:t>và</a:t>
            </a:r>
            <a:r>
              <a:rPr lang="en-US" sz="1800" dirty="0" smtClean="0"/>
              <a:t> 1. </a:t>
            </a:r>
            <a:r>
              <a:rPr lang="en-US" sz="1800" dirty="0" err="1" smtClean="0"/>
              <a:t>Mỗi</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được</a:t>
            </a:r>
            <a:r>
              <a:rPr lang="en-US" sz="1800" dirty="0" smtClean="0"/>
              <a:t> </a:t>
            </a:r>
            <a:r>
              <a:rPr lang="en-US" sz="1800" dirty="0" err="1" smtClean="0"/>
              <a:t>viết</a:t>
            </a:r>
            <a:r>
              <a:rPr lang="en-US" sz="1800" dirty="0" smtClean="0"/>
              <a:t> </a:t>
            </a:r>
            <a:r>
              <a:rPr lang="en-US" sz="1800" dirty="0" err="1" smtClean="0"/>
              <a:t>dưới</a:t>
            </a:r>
            <a:r>
              <a:rPr lang="en-US" sz="1800" dirty="0" smtClean="0"/>
              <a:t> </a:t>
            </a:r>
            <a:r>
              <a:rPr lang="en-US" sz="1800" dirty="0" err="1" smtClean="0"/>
              <a:t>dạng</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chỉ</a:t>
            </a:r>
            <a:r>
              <a:rPr lang="en-US" sz="1800" dirty="0" smtClean="0"/>
              <a:t> </a:t>
            </a:r>
            <a:r>
              <a:rPr lang="en-US" sz="1800" dirty="0" err="1" smtClean="0"/>
              <a:t>gồm</a:t>
            </a:r>
            <a:r>
              <a:rPr lang="en-US" sz="1800" dirty="0" smtClean="0"/>
              <a:t> 0 </a:t>
            </a:r>
            <a:r>
              <a:rPr lang="en-US" sz="1800" dirty="0" err="1" smtClean="0"/>
              <a:t>và</a:t>
            </a:r>
            <a:r>
              <a:rPr lang="en-US" sz="1800" dirty="0" smtClean="0"/>
              <a:t> 1. </a:t>
            </a:r>
            <a:r>
              <a:rPr lang="en-US" sz="1800" dirty="0" err="1" smtClean="0"/>
              <a:t>Chẳng</a:t>
            </a:r>
            <a:r>
              <a:rPr lang="en-US" sz="1800" dirty="0" smtClean="0"/>
              <a:t> </a:t>
            </a:r>
            <a:r>
              <a:rPr lang="en-US" sz="1800" dirty="0" err="1" smtClean="0"/>
              <a:t>hạn</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hai</a:t>
            </a:r>
            <a:r>
              <a:rPr lang="en-US" sz="1800" dirty="0" smtClean="0"/>
              <a:t> </a:t>
            </a:r>
            <a:r>
              <a:rPr lang="en-US" sz="1800" dirty="0" err="1" smtClean="0"/>
              <a:t>số</a:t>
            </a:r>
            <a:r>
              <a:rPr lang="en-US" sz="1800" dirty="0" smtClean="0"/>
              <a:t> </a:t>
            </a:r>
            <a:r>
              <a:rPr lang="en-US" sz="1800" smtClean="0"/>
              <a:t>100 và </a:t>
            </a:r>
            <a:r>
              <a:rPr lang="en-US" sz="1800" dirty="0" smtClean="0"/>
              <a:t>1 001 </a:t>
            </a:r>
            <a:r>
              <a:rPr lang="en-US" sz="1800" dirty="0" err="1" smtClean="0"/>
              <a:t>lần</a:t>
            </a:r>
            <a:r>
              <a:rPr lang="en-US" sz="1800" dirty="0" smtClean="0"/>
              <a:t> </a:t>
            </a:r>
            <a:r>
              <a:rPr lang="en-US" sz="1800" dirty="0" err="1" smtClean="0"/>
              <a:t>lượt</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4 </a:t>
            </a:r>
            <a:r>
              <a:rPr lang="en-US" sz="1800" dirty="0" err="1" smtClean="0"/>
              <a:t>và</a:t>
            </a:r>
            <a:r>
              <a:rPr lang="en-US" sz="1800" dirty="0" smtClean="0"/>
              <a:t> 9 </a:t>
            </a:r>
            <a:r>
              <a:rPr lang="en-US" sz="1800" dirty="0" err="1" smtClean="0"/>
              <a:t>trong</a:t>
            </a:r>
            <a:r>
              <a:rPr lang="en-US" sz="1800" dirty="0" smtClean="0"/>
              <a:t> </a:t>
            </a:r>
            <a:r>
              <a:rPr lang="en-US" sz="1800" dirty="0" err="1" smtClean="0"/>
              <a:t>hệ</a:t>
            </a:r>
            <a:r>
              <a:rPr lang="en-US" sz="1800" dirty="0" smtClean="0"/>
              <a:t> </a:t>
            </a:r>
            <a:r>
              <a:rPr lang="en-US" sz="1800" dirty="0" err="1" smtClean="0"/>
              <a:t>thập</a:t>
            </a:r>
            <a:r>
              <a:rPr lang="en-US" sz="1800" dirty="0" smtClean="0"/>
              <a:t> </a:t>
            </a:r>
            <a:r>
              <a:rPr lang="en-US" sz="1800" dirty="0" err="1" smtClean="0"/>
              <a:t>phân</a:t>
            </a:r>
            <a:r>
              <a:rPr lang="en-US" sz="1800" dirty="0" smtClean="0"/>
              <a:t>.</a:t>
            </a:r>
            <a:endParaRPr lang="vi-VN" sz="1800" dirty="0"/>
          </a:p>
        </p:txBody>
      </p:sp>
      <p:sp>
        <p:nvSpPr>
          <p:cNvPr id="6" name="TextBox 5"/>
          <p:cNvSpPr txBox="1"/>
          <p:nvPr/>
        </p:nvSpPr>
        <p:spPr>
          <a:xfrm>
            <a:off x="175846" y="3264522"/>
            <a:ext cx="8929554" cy="923330"/>
          </a:xfrm>
          <a:prstGeom prst="rect">
            <a:avLst/>
          </a:prstGeom>
          <a:noFill/>
        </p:spPr>
        <p:txBody>
          <a:bodyPr wrap="square" rtlCol="0">
            <a:spAutoFit/>
          </a:bodyPr>
          <a:lstStyle/>
          <a:p>
            <a:pPr algn="just">
              <a:lnSpc>
                <a:spcPct val="150000"/>
              </a:lnSpc>
            </a:pPr>
            <a:r>
              <a:rPr lang="en-US" sz="1800" dirty="0" smtClean="0"/>
              <a:t>Hai </a:t>
            </a:r>
            <a:r>
              <a:rPr lang="en-US" sz="1800" dirty="0" err="1" smtClean="0"/>
              <a:t>chữ</a:t>
            </a:r>
            <a:r>
              <a:rPr lang="en-US" sz="1800" dirty="0" smtClean="0"/>
              <a:t> </a:t>
            </a:r>
            <a:r>
              <a:rPr lang="en-US" sz="1800" dirty="0" err="1" smtClean="0"/>
              <a:t>số</a:t>
            </a:r>
            <a:r>
              <a:rPr lang="en-US" sz="1800" dirty="0" smtClean="0"/>
              <a:t> 1 </a:t>
            </a:r>
            <a:r>
              <a:rPr lang="en-US" sz="1800" dirty="0" err="1" smtClean="0"/>
              <a:t>và</a:t>
            </a:r>
            <a:r>
              <a:rPr lang="en-US" sz="1800" dirty="0" smtClean="0"/>
              <a:t> 0 </a:t>
            </a:r>
            <a:r>
              <a:rPr lang="en-US" sz="1800" dirty="0" err="1" smtClean="0"/>
              <a:t>tương</a:t>
            </a:r>
            <a:r>
              <a:rPr lang="en-US" sz="1800" dirty="0" smtClean="0"/>
              <a:t> </a:t>
            </a:r>
            <a:r>
              <a:rPr lang="en-US" sz="1800" dirty="0" err="1" smtClean="0"/>
              <a:t>ứng</a:t>
            </a:r>
            <a:r>
              <a:rPr lang="en-US" sz="1800" dirty="0" smtClean="0"/>
              <a:t> </a:t>
            </a:r>
            <a:r>
              <a:rPr lang="en-US" sz="1800" dirty="0" err="1" smtClean="0"/>
              <a:t>với</a:t>
            </a:r>
            <a:r>
              <a:rPr lang="en-US" sz="1800" dirty="0" smtClean="0"/>
              <a:t> </a:t>
            </a:r>
            <a:r>
              <a:rPr lang="en-US" sz="1800" dirty="0" err="1" smtClean="0"/>
              <a:t>hai</a:t>
            </a:r>
            <a:r>
              <a:rPr lang="en-US" sz="1800" dirty="0" smtClean="0"/>
              <a:t> </a:t>
            </a:r>
            <a:r>
              <a:rPr lang="en-US" sz="1800" dirty="0" err="1" smtClean="0"/>
              <a:t>trạng</a:t>
            </a:r>
            <a:r>
              <a:rPr lang="en-US" sz="1800" dirty="0" smtClean="0"/>
              <a:t> </a:t>
            </a:r>
            <a:r>
              <a:rPr lang="en-US" sz="1800" err="1" smtClean="0"/>
              <a:t>thái</a:t>
            </a:r>
            <a:r>
              <a:rPr lang="en-US" sz="1800" smtClean="0"/>
              <a:t> “đóng</a:t>
            </a:r>
            <a:r>
              <a:rPr lang="en-US" sz="1800" dirty="0" smtClean="0"/>
              <a:t>” </a:t>
            </a:r>
            <a:r>
              <a:rPr lang="en-US" sz="1800" err="1" smtClean="0"/>
              <a:t>và</a:t>
            </a:r>
            <a:r>
              <a:rPr lang="en-US" sz="1800" smtClean="0"/>
              <a:t> “mở</a:t>
            </a:r>
            <a:r>
              <a:rPr lang="en-US" sz="1800" dirty="0" smtClean="0"/>
              <a:t>” </a:t>
            </a:r>
            <a:r>
              <a:rPr lang="en-US" sz="1800" dirty="0" err="1" smtClean="0"/>
              <a:t>của</a:t>
            </a:r>
            <a:r>
              <a:rPr lang="en-US" sz="1800" dirty="0" smtClean="0"/>
              <a:t> </a:t>
            </a:r>
            <a:r>
              <a:rPr lang="en-US" sz="1800" dirty="0" err="1" smtClean="0"/>
              <a:t>mạch</a:t>
            </a:r>
            <a:r>
              <a:rPr lang="en-US" sz="1800" dirty="0" smtClean="0"/>
              <a:t> </a:t>
            </a:r>
            <a:r>
              <a:rPr lang="en-US" sz="1800" dirty="0" err="1" smtClean="0"/>
              <a:t>điện</a:t>
            </a:r>
            <a:r>
              <a:rPr lang="en-US" sz="1800" dirty="0" smtClean="0"/>
              <a:t>. Do </a:t>
            </a:r>
            <a:r>
              <a:rPr lang="en-US" sz="1800" dirty="0" err="1" smtClean="0"/>
              <a:t>đó</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được</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nhiều</a:t>
            </a:r>
            <a:r>
              <a:rPr lang="en-US" sz="1800" dirty="0" smtClean="0"/>
              <a:t> </a:t>
            </a:r>
            <a:r>
              <a:rPr lang="en-US" sz="1800" dirty="0" err="1" smtClean="0"/>
              <a:t>trong</a:t>
            </a:r>
            <a:r>
              <a:rPr lang="en-US" sz="1800" dirty="0" smtClean="0"/>
              <a:t> </a:t>
            </a:r>
            <a:r>
              <a:rPr lang="en-US" sz="1800" dirty="0" err="1" smtClean="0"/>
              <a:t>khoa</a:t>
            </a:r>
            <a:r>
              <a:rPr lang="en-US" sz="1800" dirty="0" smtClean="0"/>
              <a:t> </a:t>
            </a:r>
            <a:r>
              <a:rPr lang="en-US" sz="1800" dirty="0" err="1" smtClean="0"/>
              <a:t>học</a:t>
            </a:r>
            <a:r>
              <a:rPr lang="en-US" sz="1800" dirty="0" smtClean="0"/>
              <a:t> </a:t>
            </a:r>
            <a:r>
              <a:rPr lang="en-US" sz="1800" dirty="0" err="1" smtClean="0"/>
              <a:t>máy</a:t>
            </a:r>
            <a:r>
              <a:rPr lang="en-US" sz="1800" dirty="0" smtClean="0"/>
              <a:t> </a:t>
            </a:r>
            <a:r>
              <a:rPr lang="en-US" sz="1800" dirty="0" err="1" smtClean="0"/>
              <a:t>tính</a:t>
            </a:r>
            <a:r>
              <a:rPr lang="en-US" sz="1800" dirty="0" smtClean="0"/>
              <a:t>.</a:t>
            </a:r>
            <a:endParaRPr lang="vi-VN" sz="1800" dirty="0"/>
          </a:p>
        </p:txBody>
      </p:sp>
      <p:pic>
        <p:nvPicPr>
          <p:cNvPr id="8" name="Picture 7"/>
          <p:cNvPicPr>
            <a:picLocks noChangeAspect="1"/>
          </p:cNvPicPr>
          <p:nvPr/>
        </p:nvPicPr>
        <p:blipFill>
          <a:blip r:embed="rId2"/>
          <a:stretch>
            <a:fillRect/>
          </a:stretch>
        </p:blipFill>
        <p:spPr>
          <a:xfrm>
            <a:off x="7224445" y="70208"/>
            <a:ext cx="1455916" cy="1609676"/>
          </a:xfrm>
          <a:prstGeom prst="rect">
            <a:avLst/>
          </a:prstGeom>
        </p:spPr>
      </p:pic>
    </p:spTree>
    <p:extLst>
      <p:ext uri="{BB962C8B-B14F-4D97-AF65-F5344CB8AC3E}">
        <p14:creationId xmlns:p14="http://schemas.microsoft.com/office/powerpoint/2010/main" val="1658507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5" name="Google Shape;900;p46"/>
          <p:cNvGrpSpPr/>
          <p:nvPr/>
        </p:nvGrpSpPr>
        <p:grpSpPr>
          <a:xfrm>
            <a:off x="236106" y="604430"/>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707972" y="468281"/>
            <a:ext cx="6664963" cy="523220"/>
          </a:xfrm>
          <a:prstGeom prst="rect">
            <a:avLst/>
          </a:prstGeom>
          <a:noFill/>
        </p:spPr>
        <p:txBody>
          <a:bodyPr wrap="square" rtlCol="0">
            <a:spAutoFit/>
          </a:bodyPr>
          <a:lstStyle/>
          <a:p>
            <a:r>
              <a:rPr lang="en-US" sz="2800" b="1" dirty="0" smtClean="0">
                <a:solidFill>
                  <a:schemeClr val="bg1"/>
                </a:solidFill>
              </a:rPr>
              <a:t>HƯỚNG DẪN VỀ NHÀ</a:t>
            </a:r>
            <a:endParaRPr lang="vi-VN" sz="2800" b="1" dirty="0">
              <a:solidFill>
                <a:schemeClr val="bg1"/>
              </a:solidFill>
            </a:endParaRPr>
          </a:p>
        </p:txBody>
      </p:sp>
      <p:sp>
        <p:nvSpPr>
          <p:cNvPr id="11" name="Rectangle 10"/>
          <p:cNvSpPr/>
          <p:nvPr/>
        </p:nvSpPr>
        <p:spPr>
          <a:xfrm>
            <a:off x="393382" y="1624201"/>
            <a:ext cx="7861976" cy="3170099"/>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Học </a:t>
            </a:r>
            <a:r>
              <a:rPr lang="pt-BR" sz="2000" dirty="0">
                <a:latin typeface="+mn-lt"/>
                <a:ea typeface="Calibri" panose="020F0502020204030204" pitchFamily="34" charset="0"/>
              </a:rPr>
              <a:t>lý thuyết: Cách viết số tự nhiên trong hệ thập phân, mối quan hệ giữa các hàng và giá trị mỗi chữ số của một số tự nhiên viết trong hệ thập phân và học thuộc cách biểu diễn các chữ số La Mã từ 1 -&gt; 30.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Vận </a:t>
            </a:r>
            <a:r>
              <a:rPr lang="pt-BR" sz="2000" dirty="0">
                <a:latin typeface="+mn-lt"/>
                <a:ea typeface="Calibri" panose="020F0502020204030204" pitchFamily="34" charset="0"/>
              </a:rPr>
              <a:t>dụng hoàn thành các bài tập: </a:t>
            </a:r>
            <a:r>
              <a:rPr lang="pt-BR" sz="2000" b="1" dirty="0">
                <a:latin typeface="+mn-lt"/>
                <a:ea typeface="Calibri" panose="020F0502020204030204" pitchFamily="34" charset="0"/>
              </a:rPr>
              <a:t>1.32</a:t>
            </a:r>
            <a:r>
              <a:rPr lang="pt-BR" sz="2000" b="1">
                <a:latin typeface="+mn-lt"/>
                <a:ea typeface="Calibri" panose="020F0502020204030204" pitchFamily="34" charset="0"/>
              </a:rPr>
              <a:t>; </a:t>
            </a:r>
            <a:r>
              <a:rPr lang="pt-BR" sz="2000" b="1" smtClean="0">
                <a:latin typeface="+mn-lt"/>
                <a:ea typeface="Calibri" panose="020F0502020204030204" pitchFamily="34" charset="0"/>
              </a:rPr>
              <a:t>1.33</a:t>
            </a:r>
            <a:r>
              <a:rPr lang="pt-BR" sz="2000" smtClean="0">
                <a:latin typeface="+mn-lt"/>
                <a:ea typeface="Calibri" panose="020F0502020204030204" pitchFamily="34" charset="0"/>
              </a:rPr>
              <a:t>-SGK-tr20.</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dirty="0" err="1" smtClean="0">
                <a:latin typeface="+mn-lt"/>
                <a:ea typeface="Calibri" panose="020F0502020204030204" pitchFamily="34" charset="0"/>
              </a:rPr>
              <a:t>Chuẩn</a:t>
            </a:r>
            <a:r>
              <a:rPr lang="en-US" sz="2000" dirty="0" smtClean="0">
                <a:latin typeface="+mn-lt"/>
                <a:ea typeface="Calibri" panose="020F0502020204030204" pitchFamily="34" charset="0"/>
              </a:rPr>
              <a:t> </a:t>
            </a:r>
            <a:r>
              <a:rPr lang="en-US" sz="2000" dirty="0" err="1">
                <a:latin typeface="+mn-lt"/>
                <a:ea typeface="Calibri" panose="020F0502020204030204" pitchFamily="34" charset="0"/>
              </a:rPr>
              <a:t>bị</a:t>
            </a:r>
            <a:r>
              <a:rPr lang="en-US" sz="2000" dirty="0">
                <a:latin typeface="+mn-lt"/>
                <a:ea typeface="Calibri" panose="020F0502020204030204" pitchFamily="34" charset="0"/>
              </a:rPr>
              <a:t> </a:t>
            </a:r>
            <a:r>
              <a:rPr lang="en-US" sz="2000" dirty="0" err="1">
                <a:latin typeface="+mn-lt"/>
                <a:ea typeface="Calibri" panose="020F0502020204030204" pitchFamily="34" charset="0"/>
              </a:rPr>
              <a:t>bài</a:t>
            </a:r>
            <a:r>
              <a:rPr lang="en-US" sz="2000" dirty="0">
                <a:latin typeface="+mn-lt"/>
                <a:ea typeface="Calibri" panose="020F0502020204030204" pitchFamily="34" charset="0"/>
              </a:rPr>
              <a:t> </a:t>
            </a:r>
            <a:r>
              <a:rPr lang="en-US" sz="2000" err="1">
                <a:latin typeface="+mn-lt"/>
                <a:ea typeface="Calibri" panose="020F0502020204030204" pitchFamily="34" charset="0"/>
              </a:rPr>
              <a:t>mới</a:t>
            </a:r>
            <a:r>
              <a:rPr lang="en-US" sz="2000">
                <a:latin typeface="+mn-lt"/>
                <a:ea typeface="Calibri" panose="020F0502020204030204" pitchFamily="34" charset="0"/>
              </a:rPr>
              <a:t> </a:t>
            </a:r>
            <a:r>
              <a:rPr lang="en-US" sz="2000" smtClean="0">
                <a:latin typeface="+mn-lt"/>
                <a:ea typeface="Calibri" panose="020F0502020204030204" pitchFamily="34" charset="0"/>
              </a:rPr>
              <a:t>“</a:t>
            </a:r>
            <a:r>
              <a:rPr lang="en-US" sz="2000" b="1" smtClean="0">
                <a:latin typeface="+mn-lt"/>
                <a:ea typeface="Calibri" panose="020F0502020204030204" pitchFamily="34" charset="0"/>
              </a:rPr>
              <a:t>Thứ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trong</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tập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hợp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các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err="1">
                <a:latin typeface="+mn-lt"/>
                <a:ea typeface="Calibri" panose="020F0502020204030204" pitchFamily="34" charset="0"/>
              </a:rPr>
              <a:t>nhiên</a:t>
            </a:r>
            <a:r>
              <a:rPr lang="en-US" sz="2000" smtClean="0">
                <a:latin typeface="+mn-lt"/>
                <a:ea typeface="Calibri" panose="020F0502020204030204" pitchFamily="34" charset="0"/>
              </a:rPr>
              <a:t>”.</a:t>
            </a:r>
            <a:endParaRPr lang="en-US" sz="2000" dirty="0">
              <a:latin typeface="+mn-lt"/>
              <a:ea typeface="Calibri" panose="020F0502020204030204" pitchFamily="34" charset="0"/>
            </a:endParaRPr>
          </a:p>
        </p:txBody>
      </p:sp>
      <p:pic>
        <p:nvPicPr>
          <p:cNvPr id="12" name="Picture 11"/>
          <p:cNvPicPr>
            <a:picLocks noChangeAspect="1"/>
          </p:cNvPicPr>
          <p:nvPr/>
        </p:nvPicPr>
        <p:blipFill rotWithShape="1">
          <a:blip r:embed="rId2"/>
          <a:srcRect l="3625" t="-1" b="5483"/>
          <a:stretch/>
        </p:blipFill>
        <p:spPr>
          <a:xfrm>
            <a:off x="7480498" y="0"/>
            <a:ext cx="1663502" cy="1605668"/>
          </a:xfrm>
          <a:prstGeom prst="rect">
            <a:avLst/>
          </a:prstGeom>
        </p:spPr>
      </p:pic>
    </p:spTree>
    <p:extLst>
      <p:ext uri="{BB962C8B-B14F-4D97-AF65-F5344CB8AC3E}">
        <p14:creationId xmlns:p14="http://schemas.microsoft.com/office/powerpoint/2010/main" val="30970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p:cNvSpPr/>
          <p:nvPr/>
        </p:nvSpPr>
        <p:spPr>
          <a:xfrm>
            <a:off x="492368" y="844062"/>
            <a:ext cx="3815862" cy="3563838"/>
          </a:xfrm>
          <a:prstGeom prst="ellipse">
            <a:avLst/>
          </a:prstGeom>
          <a:solidFill>
            <a:srgbClr val="D0E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smtClean="0">
                <a:solidFill>
                  <a:schemeClr val="tx1"/>
                </a:solidFill>
              </a:rPr>
              <a:t>Cách</a:t>
            </a:r>
            <a:r>
              <a:rPr lang="en-US" sz="3600" b="1" dirty="0" smtClean="0">
                <a:solidFill>
                  <a:schemeClr val="tx1"/>
                </a:solidFill>
              </a:rPr>
              <a:t> </a:t>
            </a:r>
            <a:r>
              <a:rPr lang="en-US" sz="3600" b="1" dirty="0" err="1" smtClean="0">
                <a:solidFill>
                  <a:schemeClr val="tx1"/>
                </a:solidFill>
              </a:rPr>
              <a:t>ghi</a:t>
            </a:r>
            <a:r>
              <a:rPr lang="en-US" sz="3600" b="1" dirty="0" smtClean="0">
                <a:solidFill>
                  <a:schemeClr val="tx1"/>
                </a:solidFill>
              </a:rPr>
              <a:t> </a:t>
            </a:r>
            <a:r>
              <a:rPr lang="en-US" sz="3600" b="1" dirty="0" err="1" smtClean="0">
                <a:solidFill>
                  <a:schemeClr val="tx1"/>
                </a:solidFill>
              </a:rPr>
              <a:t>số</a:t>
            </a:r>
            <a:r>
              <a:rPr lang="en-US" sz="3600" b="1" dirty="0" smtClean="0">
                <a:solidFill>
                  <a:schemeClr val="tx1"/>
                </a:solidFill>
              </a:rPr>
              <a:t> </a:t>
            </a:r>
            <a:r>
              <a:rPr lang="en-US" sz="3600" b="1" dirty="0" err="1" smtClean="0">
                <a:solidFill>
                  <a:schemeClr val="tx1"/>
                </a:solidFill>
              </a:rPr>
              <a:t>tự</a:t>
            </a:r>
            <a:r>
              <a:rPr lang="en-US" sz="3600" b="1" dirty="0" smtClean="0">
                <a:solidFill>
                  <a:schemeClr val="tx1"/>
                </a:solidFill>
              </a:rPr>
              <a:t> </a:t>
            </a:r>
            <a:r>
              <a:rPr lang="en-US" sz="3600" b="1" dirty="0" err="1" smtClean="0">
                <a:solidFill>
                  <a:schemeClr val="tx1"/>
                </a:solidFill>
              </a:rPr>
              <a:t>nhiên</a:t>
            </a:r>
            <a:endParaRPr lang="vi-VN" sz="3600" b="1" dirty="0">
              <a:solidFill>
                <a:schemeClr val="tx1"/>
              </a:solidFill>
            </a:endParaRPr>
          </a:p>
        </p:txBody>
      </p:sp>
      <p:sp>
        <p:nvSpPr>
          <p:cNvPr id="4" name="Pentagon 3"/>
          <p:cNvSpPr/>
          <p:nvPr/>
        </p:nvSpPr>
        <p:spPr>
          <a:xfrm>
            <a:off x="4026877" y="602283"/>
            <a:ext cx="4220308" cy="1213338"/>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1. </a:t>
            </a:r>
            <a:r>
              <a:rPr lang="en-US" sz="3600" b="1" dirty="0" err="1" smtClean="0">
                <a:solidFill>
                  <a:srgbClr val="002060"/>
                </a:solidFill>
              </a:rPr>
              <a:t>Hệ</a:t>
            </a:r>
            <a:r>
              <a:rPr lang="en-US" sz="3600" b="1" dirty="0" smtClean="0">
                <a:solidFill>
                  <a:srgbClr val="002060"/>
                </a:solidFill>
              </a:rPr>
              <a:t> </a:t>
            </a:r>
            <a:r>
              <a:rPr lang="en-US" sz="3600" b="1" dirty="0" err="1" smtClean="0">
                <a:solidFill>
                  <a:srgbClr val="002060"/>
                </a:solidFill>
              </a:rPr>
              <a:t>thập</a:t>
            </a:r>
            <a:r>
              <a:rPr lang="en-US" sz="3600" b="1" dirty="0" smtClean="0">
                <a:solidFill>
                  <a:srgbClr val="002060"/>
                </a:solidFill>
              </a:rPr>
              <a:t> </a:t>
            </a:r>
            <a:r>
              <a:rPr lang="en-US" sz="3600" b="1" dirty="0" err="1" smtClean="0">
                <a:solidFill>
                  <a:srgbClr val="002060"/>
                </a:solidFill>
              </a:rPr>
              <a:t>phân</a:t>
            </a:r>
            <a:endParaRPr lang="vi-VN" sz="3600" b="1" dirty="0">
              <a:solidFill>
                <a:srgbClr val="002060"/>
              </a:solidFill>
            </a:endParaRPr>
          </a:p>
        </p:txBody>
      </p:sp>
      <p:sp>
        <p:nvSpPr>
          <p:cNvPr id="5" name="Pentagon 4"/>
          <p:cNvSpPr/>
          <p:nvPr/>
        </p:nvSpPr>
        <p:spPr>
          <a:xfrm>
            <a:off x="4026877" y="3194562"/>
            <a:ext cx="4220308" cy="1213338"/>
          </a:xfrm>
          <a:prstGeom prst="homePlat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2. </a:t>
            </a:r>
            <a:r>
              <a:rPr lang="en-US" sz="3200" b="1" dirty="0" err="1" smtClean="0">
                <a:solidFill>
                  <a:srgbClr val="002060"/>
                </a:solidFill>
              </a:rPr>
              <a:t>Số</a:t>
            </a:r>
            <a:r>
              <a:rPr lang="en-US" sz="3200" b="1" dirty="0" smtClean="0">
                <a:solidFill>
                  <a:srgbClr val="002060"/>
                </a:solidFill>
              </a:rPr>
              <a:t> La </a:t>
            </a:r>
            <a:r>
              <a:rPr lang="en-US" sz="3200" b="1" dirty="0" err="1" smtClean="0">
                <a:solidFill>
                  <a:srgbClr val="002060"/>
                </a:solidFill>
              </a:rPr>
              <a:t>Mã</a:t>
            </a:r>
            <a:endParaRPr lang="vi-VN" sz="3200" b="1" dirty="0">
              <a:solidFill>
                <a:srgbClr val="002060"/>
              </a:solidFill>
            </a:endParaRPr>
          </a:p>
        </p:txBody>
      </p:sp>
    </p:spTree>
    <p:extLst>
      <p:ext uri="{BB962C8B-B14F-4D97-AF65-F5344CB8AC3E}">
        <p14:creationId xmlns:p14="http://schemas.microsoft.com/office/powerpoint/2010/main" val="30434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48776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217340" y="3435139"/>
            <a:ext cx="5187462" cy="830997"/>
          </a:xfrm>
          <a:prstGeom prst="rect">
            <a:avLst/>
          </a:prstGeom>
          <a:noFill/>
        </p:spPr>
        <p:txBody>
          <a:bodyPr wrap="square" rtlCol="0">
            <a:spAutoFit/>
          </a:bodyPr>
          <a:lstStyle/>
          <a:p>
            <a:r>
              <a:rPr lang="nl-NL" sz="4800" b="1" dirty="0">
                <a:solidFill>
                  <a:schemeClr val="bg1"/>
                </a:solidFill>
              </a:rPr>
              <a:t>HỆ THẬP PHÂN</a:t>
            </a:r>
            <a:endParaRPr lang="vi-VN" sz="4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0" y="1357443"/>
            <a:ext cx="8687209" cy="2881357"/>
            <a:chOff x="198029" y="1590043"/>
            <a:chExt cx="8687209" cy="2881357"/>
          </a:xfrm>
        </p:grpSpPr>
        <p:sp>
          <p:nvSpPr>
            <p:cNvPr id="8" name="TextBox 7"/>
            <p:cNvSpPr txBox="1"/>
            <p:nvPr/>
          </p:nvSpPr>
          <p:spPr>
            <a:xfrm>
              <a:off x="210767" y="1609078"/>
              <a:ext cx="8674471" cy="2862322"/>
            </a:xfrm>
            <a:prstGeom prst="rect">
              <a:avLst/>
            </a:prstGeom>
            <a:solidFill>
              <a:schemeClr val="accent3">
                <a:lumMod val="60000"/>
                <a:lumOff val="40000"/>
              </a:schemeClr>
            </a:solidFill>
          </p:spPr>
          <p:txBody>
            <a:bodyPr wrap="square" rtlCol="0">
              <a:spAutoFit/>
            </a:bodyPr>
            <a:lstStyle/>
            <a:p>
              <a:pPr algn="just">
                <a:lnSpc>
                  <a:spcPct val="150000"/>
                </a:lnSpc>
              </a:pPr>
              <a:endParaRPr lang="en-US" sz="2000" b="1" dirty="0" smtClean="0"/>
            </a:p>
            <a:p>
              <a:pPr algn="just">
                <a:lnSpc>
                  <a:spcPct val="150000"/>
                </a:lnSpc>
              </a:pPr>
              <a:r>
                <a:rPr lang="en-US" sz="2000" b="1" dirty="0" err="1" smtClean="0"/>
                <a:t>Cách</a:t>
              </a:r>
              <a:r>
                <a:rPr lang="en-US" sz="2000" b="1" dirty="0" smtClean="0"/>
                <a:t> </a:t>
              </a:r>
              <a:r>
                <a:rPr lang="en-US" sz="2000" b="1" dirty="0" err="1" smtClean="0"/>
                <a:t>ghi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r>
                <a:rPr lang="en-US" sz="2000" b="1" dirty="0" smtClean="0"/>
                <a:t> </a:t>
              </a:r>
              <a:r>
                <a:rPr lang="en-US" sz="2000" b="1" dirty="0" err="1" smtClean="0"/>
                <a:t>trong</a:t>
              </a:r>
              <a:r>
                <a:rPr lang="en-US" sz="2000" b="1" dirty="0" smtClean="0"/>
                <a:t> </a:t>
              </a:r>
              <a:r>
                <a:rPr lang="en-US" sz="2000" b="1" dirty="0" err="1" smtClean="0"/>
                <a:t>hệ</a:t>
              </a:r>
              <a:r>
                <a:rPr lang="en-US" sz="2000" b="1" dirty="0" smtClean="0"/>
                <a:t> </a:t>
              </a:r>
              <a:r>
                <a:rPr lang="en-US" sz="2000" b="1" dirty="0" err="1" smtClean="0"/>
                <a:t>thập</a:t>
              </a:r>
              <a:r>
                <a:rPr lang="en-US" sz="2000" b="1" dirty="0" smtClean="0"/>
                <a:t> </a:t>
              </a:r>
              <a:r>
                <a:rPr lang="en-US" sz="2000" b="1" dirty="0" err="1" smtClean="0"/>
                <a:t>phân</a:t>
              </a:r>
              <a:endParaRPr lang="en-US" sz="2000" b="1" dirty="0" smtClean="0"/>
            </a:p>
            <a:p>
              <a:pPr marL="457200" indent="-457200" algn="just">
                <a:lnSpc>
                  <a:spcPct val="150000"/>
                </a:lnSpc>
                <a:buFont typeface="Arial" panose="020B0604020202020204" pitchFamily="34" charset="0"/>
                <a:buChar char="•"/>
              </a:pPr>
              <a:r>
                <a:rPr lang="en-US" sz="2000" dirty="0" err="1" smtClean="0"/>
                <a:t>Trong</a:t>
              </a:r>
              <a:r>
                <a:rPr lang="en-US" sz="2000" dirty="0" smtClean="0"/>
                <a:t> </a:t>
              </a:r>
              <a:r>
                <a:rPr lang="en-US" sz="2000" dirty="0" err="1" smtClean="0">
                  <a:solidFill>
                    <a:srgbClr val="C00000"/>
                  </a:solidFill>
                </a:rPr>
                <a:t>hệ</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t>, </a:t>
              </a:r>
              <a:r>
                <a:rPr lang="en-US" sz="2000" dirty="0" err="1" smtClean="0"/>
                <a:t>mỗi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nl-NL" sz="2000" dirty="0"/>
                <a:t>nhiên được viết dưới dạng một dãy những chữ số lấy trong 10 chữ số: 0; 1; 2; 3; 4; 5; 6; 7; 8 và 9. Vị trí của các chữ số  trong dãy gọi là hàng.</a:t>
              </a:r>
              <a:endParaRPr lang="en-US" sz="2000" dirty="0"/>
            </a:p>
            <a:p>
              <a:pPr marL="457200" indent="-457200" algn="just">
                <a:lnSpc>
                  <a:spcPct val="150000"/>
                </a:lnSpc>
                <a:buFont typeface="Arial" panose="020B0604020202020204" pitchFamily="34" charset="0"/>
                <a:buChar char="•"/>
              </a:pPr>
              <a:r>
                <a:rPr lang="nl-NL" sz="2000" dirty="0"/>
                <a:t>Cứ 10 đơn vị ở một hàng thì bằng 1 đơn vị ở hàng liền trước nó. </a:t>
              </a:r>
              <a:endParaRPr lang="vi-VN" sz="2000" dirty="0"/>
            </a:p>
          </p:txBody>
        </p:sp>
        <p:pic>
          <p:nvPicPr>
            <p:cNvPr id="7" name="Picture 6"/>
            <p:cNvPicPr>
              <a:picLocks noChangeAspect="1"/>
            </p:cNvPicPr>
            <p:nvPr/>
          </p:nvPicPr>
          <p:blipFill>
            <a:blip r:embed="rId3"/>
            <a:stretch>
              <a:fillRect/>
            </a:stretch>
          </p:blipFill>
          <p:spPr>
            <a:xfrm>
              <a:off x="198029" y="1590043"/>
              <a:ext cx="737781" cy="614818"/>
            </a:xfrm>
            <a:prstGeom prst="rect">
              <a:avLst/>
            </a:prstGeom>
          </p:spPr>
        </p:pic>
      </p:grpSp>
      <p:pic>
        <p:nvPicPr>
          <p:cNvPr id="10" name="Picture 9"/>
          <p:cNvPicPr>
            <a:picLocks noChangeAspect="1"/>
          </p:cNvPicPr>
          <p:nvPr/>
        </p:nvPicPr>
        <p:blipFill>
          <a:blip r:embed="rId4">
            <a:clrChange>
              <a:clrFrom>
                <a:srgbClr val="F5F5F5"/>
              </a:clrFrom>
              <a:clrTo>
                <a:srgbClr val="F5F5F5">
                  <a:alpha val="0"/>
                </a:srgbClr>
              </a:clrTo>
            </a:clrChange>
          </a:blip>
          <a:stretch>
            <a:fillRect/>
          </a:stretch>
        </p:blipFill>
        <p:spPr>
          <a:xfrm>
            <a:off x="7146981" y="31737"/>
            <a:ext cx="1738257" cy="1441730"/>
          </a:xfrm>
          <a:prstGeom prst="rect">
            <a:avLst/>
          </a:prstGeom>
        </p:spPr>
      </p:pic>
      <p:sp>
        <p:nvSpPr>
          <p:cNvPr id="11" name="TextBox 10"/>
          <p:cNvSpPr txBox="1"/>
          <p:nvPr/>
        </p:nvSpPr>
        <p:spPr>
          <a:xfrm>
            <a:off x="23345" y="4420387"/>
            <a:ext cx="7594655" cy="707886"/>
          </a:xfrm>
          <a:prstGeom prst="rect">
            <a:avLst/>
          </a:prstGeom>
          <a:noFill/>
        </p:spPr>
        <p:txBody>
          <a:bodyPr wrap="square" rtlCol="0">
            <a:spAutoFit/>
          </a:bodyPr>
          <a:lstStyle/>
          <a:p>
            <a:r>
              <a:rPr lang="nl-NL" sz="2000" i="1" u="sng" dirty="0"/>
              <a:t>Chẳng hạn </a:t>
            </a:r>
            <a:r>
              <a:rPr lang="nl-NL" sz="2000" b="1" i="1" dirty="0"/>
              <a:t>: </a:t>
            </a:r>
            <a:r>
              <a:rPr lang="nl-NL" sz="2000" dirty="0"/>
              <a:t>10 chục = 1 trăm; 10 trăm = 1 nghìn;..</a:t>
            </a:r>
            <a:endParaRPr lang="vi-VN" sz="2000" dirty="0"/>
          </a:p>
          <a:p>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175846" y="826477"/>
            <a:ext cx="3006969" cy="523220"/>
          </a:xfrm>
          <a:prstGeom prst="rect">
            <a:avLst/>
          </a:prstGeom>
          <a:noFill/>
        </p:spPr>
        <p:txBody>
          <a:bodyPr wrap="square" rtlCol="0">
            <a:spAutoFit/>
          </a:bodyPr>
          <a:lstStyle/>
          <a:p>
            <a:r>
              <a:rPr lang="en-US" sz="2800" b="1" i="1" u="sng" dirty="0" err="1" smtClean="0"/>
              <a:t>Chú</a:t>
            </a:r>
            <a:r>
              <a:rPr lang="en-US" sz="2800" b="1" i="1" u="sng" dirty="0" smtClean="0"/>
              <a:t> ý. </a:t>
            </a:r>
            <a:endParaRPr lang="vi-VN" sz="2800" b="1" i="1" u="sng" dirty="0"/>
          </a:p>
        </p:txBody>
      </p:sp>
      <p:sp>
        <p:nvSpPr>
          <p:cNvPr id="4" name="Rectangle 3"/>
          <p:cNvSpPr/>
          <p:nvPr/>
        </p:nvSpPr>
        <p:spPr>
          <a:xfrm>
            <a:off x="175846" y="1550490"/>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1.</a:t>
            </a:r>
            <a:r>
              <a:rPr lang="nl-NL" sz="2600" dirty="0">
                <a:latin typeface="Arial" panose="020B0604020202020204" pitchFamily="34" charset="0"/>
                <a:ea typeface="Calibri" panose="020F0502020204030204" pitchFamily="34" charset="0"/>
                <a:cs typeface="Arial" panose="020B0604020202020204" pitchFamily="34" charset="0"/>
              </a:rPr>
              <a:t> Với các số tự nhiên khác 0, chữ số đầu </a:t>
            </a:r>
            <a:r>
              <a:rPr lang="nl-NL" sz="2600">
                <a:latin typeface="Arial" panose="020B0604020202020204" pitchFamily="34" charset="0"/>
                <a:ea typeface="Calibri" panose="020F0502020204030204" pitchFamily="34" charset="0"/>
                <a:cs typeface="Arial" panose="020B0604020202020204" pitchFamily="34" charset="0"/>
              </a:rPr>
              <a:t>tiên </a:t>
            </a:r>
            <a:r>
              <a:rPr lang="nl-NL" sz="2600" smtClean="0">
                <a:latin typeface="Arial" panose="020B0604020202020204" pitchFamily="34" charset="0"/>
                <a:ea typeface="Calibri" panose="020F0502020204030204" pitchFamily="34" charset="0"/>
                <a:cs typeface="Arial" panose="020B0604020202020204" pitchFamily="34" charset="0"/>
              </a:rPr>
              <a:t>(từ </a:t>
            </a:r>
            <a:r>
              <a:rPr lang="nl-NL" sz="2600" dirty="0">
                <a:latin typeface="Arial" panose="020B0604020202020204" pitchFamily="34" charset="0"/>
                <a:ea typeface="Calibri" panose="020F0502020204030204" pitchFamily="34" charset="0"/>
                <a:cs typeface="Arial" panose="020B0604020202020204" pitchFamily="34" charset="0"/>
              </a:rPr>
              <a:t>trái sang phải) khác 0</a:t>
            </a:r>
            <a:r>
              <a:rPr lang="nl-NL" sz="2600" dirty="0" smtClean="0">
                <a:latin typeface="Arial" panose="020B0604020202020204" pitchFamily="34" charset="0"/>
                <a:ea typeface="Calibri" panose="020F0502020204030204" pitchFamily="34" charset="0"/>
                <a:cs typeface="Arial" panose="020B0604020202020204" pitchFamily="34" charset="0"/>
              </a:rPr>
              <a:t>.</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75846" y="3136678"/>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2.</a:t>
            </a:r>
            <a:r>
              <a:rPr lang="nl-NL" sz="2600" dirty="0">
                <a:latin typeface="Arial" panose="020B0604020202020204" pitchFamily="34" charset="0"/>
                <a:ea typeface="Calibri" panose="020F0502020204030204" pitchFamily="34" charset="0"/>
                <a:cs typeface="Arial" panose="020B0604020202020204" pitchFamily="34" charset="0"/>
              </a:rPr>
              <a:t> Đối với số có 4 chữ số trở lên, ta viết tách riêng từng lớp. Mỗi lớp là một nhóm ba chữ số kể từ trái sang phải.</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2283464" y="202466"/>
            <a:ext cx="5169875" cy="707886"/>
          </a:xfrm>
          <a:prstGeom prst="rect">
            <a:avLst/>
          </a:prstGeom>
          <a:solidFill>
            <a:schemeClr val="accent5"/>
          </a:solidFill>
        </p:spPr>
        <p:txBody>
          <a:bodyPr wrap="square" rtlCol="0">
            <a:spAutoFit/>
          </a:bodyPr>
          <a:lstStyle/>
          <a:p>
            <a:pPr algn="ctr"/>
            <a:r>
              <a:rPr lang="nl-NL" sz="4000" b="1" smtClean="0"/>
              <a:t>221 </a:t>
            </a:r>
            <a:r>
              <a:rPr lang="nl-NL" sz="4000" b="1" dirty="0"/>
              <a:t>707 263 598</a:t>
            </a:r>
            <a:r>
              <a:rPr lang="nl-NL" sz="4000" dirty="0"/>
              <a:t> </a:t>
            </a:r>
            <a:endParaRPr lang="vi-VN" sz="4000" dirty="0"/>
          </a:p>
        </p:txBody>
      </p:sp>
      <p:sp>
        <p:nvSpPr>
          <p:cNvPr id="4" name="TextBox 3"/>
          <p:cNvSpPr txBox="1"/>
          <p:nvPr/>
        </p:nvSpPr>
        <p:spPr>
          <a:xfrm>
            <a:off x="253389" y="827437"/>
            <a:ext cx="8505022"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a:t>Hai </a:t>
            </a:r>
            <a:r>
              <a:rPr lang="nl-NL" sz="2400" b="1" i="1" smtClean="0"/>
              <a:t>trăm hai mươi </a:t>
            </a:r>
            <a:r>
              <a:rPr lang="nl-NL" sz="2400" b="1" i="1" dirty="0"/>
              <a:t>mốt tỉ, bảy trăm linh bảy triệu, hai trăm sáu mươi ba nghìn, năm 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1813451515"/>
              </p:ext>
            </p:extLst>
          </p:nvPr>
        </p:nvGraphicFramePr>
        <p:xfrm>
          <a:off x="121184" y="2210525"/>
          <a:ext cx="8983197" cy="2454329"/>
        </p:xfrm>
        <a:graphic>
          <a:graphicData uri="http://schemas.openxmlformats.org/drawingml/2006/table">
            <a:tbl>
              <a:tblPr firstRow="1" bandRow="1">
                <a:tableStyleId>{E27665BA-8202-44FC-AD62-C9F0E3EA811A}</a:tableStyleId>
              </a:tblPr>
              <a:tblGrid>
                <a:gridCol w="683047">
                  <a:extLst>
                    <a:ext uri="{9D8B030D-6E8A-4147-A177-3AD203B41FA5}">
                      <a16:colId xmlns:a16="http://schemas.microsoft.com/office/drawing/2014/main" val="4001606421"/>
                    </a:ext>
                  </a:extLst>
                </a:gridCol>
                <a:gridCol w="628138">
                  <a:extLst>
                    <a:ext uri="{9D8B030D-6E8A-4147-A177-3AD203B41FA5}">
                      <a16:colId xmlns:a16="http://schemas.microsoft.com/office/drawing/2014/main" val="2693602632"/>
                    </a:ext>
                  </a:extLst>
                </a:gridCol>
                <a:gridCol w="644444">
                  <a:extLst>
                    <a:ext uri="{9D8B030D-6E8A-4147-A177-3AD203B41FA5}">
                      <a16:colId xmlns:a16="http://schemas.microsoft.com/office/drawing/2014/main" val="4003173120"/>
                    </a:ext>
                  </a:extLst>
                </a:gridCol>
                <a:gridCol w="501134">
                  <a:extLst>
                    <a:ext uri="{9D8B030D-6E8A-4147-A177-3AD203B41FA5}">
                      <a16:colId xmlns:a16="http://schemas.microsoft.com/office/drawing/2014/main" val="3553848134"/>
                    </a:ext>
                  </a:extLst>
                </a:gridCol>
                <a:gridCol w="705080">
                  <a:extLst>
                    <a:ext uri="{9D8B030D-6E8A-4147-A177-3AD203B41FA5}">
                      <a16:colId xmlns:a16="http://schemas.microsoft.com/office/drawing/2014/main" val="3313619750"/>
                    </a:ext>
                  </a:extLst>
                </a:gridCol>
                <a:gridCol w="837282">
                  <a:extLst>
                    <a:ext uri="{9D8B030D-6E8A-4147-A177-3AD203B41FA5}">
                      <a16:colId xmlns:a16="http://schemas.microsoft.com/office/drawing/2014/main" val="1279694668"/>
                    </a:ext>
                  </a:extLst>
                </a:gridCol>
                <a:gridCol w="701255">
                  <a:extLst>
                    <a:ext uri="{9D8B030D-6E8A-4147-A177-3AD203B41FA5}">
                      <a16:colId xmlns:a16="http://schemas.microsoft.com/office/drawing/2014/main" val="3399782224"/>
                    </a:ext>
                  </a:extLst>
                </a:gridCol>
                <a:gridCol w="840580">
                  <a:extLst>
                    <a:ext uri="{9D8B030D-6E8A-4147-A177-3AD203B41FA5}">
                      <a16:colId xmlns:a16="http://schemas.microsoft.com/office/drawing/2014/main" val="123995073"/>
                    </a:ext>
                  </a:extLst>
                </a:gridCol>
                <a:gridCol w="758132">
                  <a:extLst>
                    <a:ext uri="{9D8B030D-6E8A-4147-A177-3AD203B41FA5}">
                      <a16:colId xmlns:a16="http://schemas.microsoft.com/office/drawing/2014/main" val="910277256"/>
                    </a:ext>
                  </a:extLst>
                </a:gridCol>
                <a:gridCol w="753840">
                  <a:extLst>
                    <a:ext uri="{9D8B030D-6E8A-4147-A177-3AD203B41FA5}">
                      <a16:colId xmlns:a16="http://schemas.microsoft.com/office/drawing/2014/main" val="1364939649"/>
                    </a:ext>
                  </a:extLst>
                </a:gridCol>
                <a:gridCol w="640764">
                  <a:extLst>
                    <a:ext uri="{9D8B030D-6E8A-4147-A177-3AD203B41FA5}">
                      <a16:colId xmlns:a16="http://schemas.microsoft.com/office/drawing/2014/main" val="2388098715"/>
                    </a:ext>
                  </a:extLst>
                </a:gridCol>
                <a:gridCol w="678456">
                  <a:extLst>
                    <a:ext uri="{9D8B030D-6E8A-4147-A177-3AD203B41FA5}">
                      <a16:colId xmlns:a16="http://schemas.microsoft.com/office/drawing/2014/main" val="627199270"/>
                    </a:ext>
                  </a:extLst>
                </a:gridCol>
                <a:gridCol w="611045">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1</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0</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6</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3</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5</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9</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8</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392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165198" y="196825"/>
            <a:ext cx="5169875" cy="707886"/>
          </a:xfrm>
          <a:prstGeom prst="rect">
            <a:avLst/>
          </a:prstGeom>
          <a:solidFill>
            <a:srgbClr val="CC66FF"/>
          </a:solidFill>
        </p:spPr>
        <p:txBody>
          <a:bodyPr wrap="square" rtlCol="0">
            <a:spAutoFit/>
          </a:bodyPr>
          <a:lstStyle/>
          <a:p>
            <a:pPr algn="ctr"/>
            <a:r>
              <a:rPr lang="nl-NL" sz="4000" b="1" dirty="0" smtClean="0"/>
              <a:t>50 017 969 498</a:t>
            </a:r>
            <a:r>
              <a:rPr lang="nl-NL" sz="4000" dirty="0" smtClean="0"/>
              <a:t> </a:t>
            </a:r>
            <a:endParaRPr lang="vi-VN" sz="4000" dirty="0"/>
          </a:p>
        </p:txBody>
      </p:sp>
      <p:sp>
        <p:nvSpPr>
          <p:cNvPr id="4" name="TextBox 3"/>
          <p:cNvSpPr txBox="1"/>
          <p:nvPr/>
        </p:nvSpPr>
        <p:spPr>
          <a:xfrm>
            <a:off x="708339" y="904711"/>
            <a:ext cx="7898060"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dirty="0" smtClean="0"/>
              <a:t>Năm mươi tỉ</a:t>
            </a:r>
            <a:r>
              <a:rPr lang="nl-NL" sz="2400" b="1" i="1" dirty="0"/>
              <a:t>, </a:t>
            </a:r>
            <a:r>
              <a:rPr lang="nl-NL" sz="2400" b="1" i="1" dirty="0" smtClean="0"/>
              <a:t>không trăm mười </a:t>
            </a:r>
            <a:r>
              <a:rPr lang="nl-NL" sz="2400" b="1" i="1" dirty="0"/>
              <a:t>bảy triệu, </a:t>
            </a:r>
            <a:r>
              <a:rPr lang="nl-NL" sz="2400" b="1" i="1" dirty="0" smtClean="0"/>
              <a:t>chín </a:t>
            </a:r>
            <a:r>
              <a:rPr lang="nl-NL" sz="2400" b="1" i="1" dirty="0"/>
              <a:t>trăm sáu mươi </a:t>
            </a:r>
            <a:r>
              <a:rPr lang="nl-NL" sz="2400" b="1" i="1" dirty="0" smtClean="0"/>
              <a:t>chín nghìn</a:t>
            </a:r>
            <a:r>
              <a:rPr lang="nl-NL" sz="2400" b="1" i="1" dirty="0"/>
              <a:t>, </a:t>
            </a:r>
            <a:r>
              <a:rPr lang="nl-NL" sz="2400" b="1" i="1" dirty="0" smtClean="0"/>
              <a:t>bốn </a:t>
            </a:r>
            <a:r>
              <a:rPr lang="nl-NL" sz="2400" b="1" i="1" dirty="0"/>
              <a:t>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3717989925"/>
              </p:ext>
            </p:extLst>
          </p:nvPr>
        </p:nvGraphicFramePr>
        <p:xfrm>
          <a:off x="132203" y="2210525"/>
          <a:ext cx="8890612" cy="2454329"/>
        </p:xfrm>
        <a:graphic>
          <a:graphicData uri="http://schemas.openxmlformats.org/drawingml/2006/table">
            <a:tbl>
              <a:tblPr firstRow="1" bandRow="1">
                <a:tableStyleId>{E27665BA-8202-44FC-AD62-C9F0E3EA811A}</a:tableStyleId>
              </a:tblPr>
              <a:tblGrid>
                <a:gridCol w="663511">
                  <a:extLst>
                    <a:ext uri="{9D8B030D-6E8A-4147-A177-3AD203B41FA5}">
                      <a16:colId xmlns:a16="http://schemas.microsoft.com/office/drawing/2014/main" val="4001606421"/>
                    </a:ext>
                  </a:extLst>
                </a:gridCol>
                <a:gridCol w="634160">
                  <a:extLst>
                    <a:ext uri="{9D8B030D-6E8A-4147-A177-3AD203B41FA5}">
                      <a16:colId xmlns:a16="http://schemas.microsoft.com/office/drawing/2014/main" val="2693602632"/>
                    </a:ext>
                  </a:extLst>
                </a:gridCol>
                <a:gridCol w="637802">
                  <a:extLst>
                    <a:ext uri="{9D8B030D-6E8A-4147-A177-3AD203B41FA5}">
                      <a16:colId xmlns:a16="http://schemas.microsoft.com/office/drawing/2014/main" val="4003173120"/>
                    </a:ext>
                  </a:extLst>
                </a:gridCol>
                <a:gridCol w="441425">
                  <a:extLst>
                    <a:ext uri="{9D8B030D-6E8A-4147-A177-3AD203B41FA5}">
                      <a16:colId xmlns:a16="http://schemas.microsoft.com/office/drawing/2014/main" val="3553848134"/>
                    </a:ext>
                  </a:extLst>
                </a:gridCol>
                <a:gridCol w="636734">
                  <a:extLst>
                    <a:ext uri="{9D8B030D-6E8A-4147-A177-3AD203B41FA5}">
                      <a16:colId xmlns:a16="http://schemas.microsoft.com/office/drawing/2014/main" val="3313619750"/>
                    </a:ext>
                  </a:extLst>
                </a:gridCol>
                <a:gridCol w="845546">
                  <a:extLst>
                    <a:ext uri="{9D8B030D-6E8A-4147-A177-3AD203B41FA5}">
                      <a16:colId xmlns:a16="http://schemas.microsoft.com/office/drawing/2014/main" val="1279694668"/>
                    </a:ext>
                  </a:extLst>
                </a:gridCol>
                <a:gridCol w="792757">
                  <a:extLst>
                    <a:ext uri="{9D8B030D-6E8A-4147-A177-3AD203B41FA5}">
                      <a16:colId xmlns:a16="http://schemas.microsoft.com/office/drawing/2014/main" val="3399782224"/>
                    </a:ext>
                  </a:extLst>
                </a:gridCol>
                <a:gridCol w="831916">
                  <a:extLst>
                    <a:ext uri="{9D8B030D-6E8A-4147-A177-3AD203B41FA5}">
                      <a16:colId xmlns:a16="http://schemas.microsoft.com/office/drawing/2014/main" val="123995073"/>
                    </a:ext>
                  </a:extLst>
                </a:gridCol>
                <a:gridCol w="750319">
                  <a:extLst>
                    <a:ext uri="{9D8B030D-6E8A-4147-A177-3AD203B41FA5}">
                      <a16:colId xmlns:a16="http://schemas.microsoft.com/office/drawing/2014/main" val="910277256"/>
                    </a:ext>
                  </a:extLst>
                </a:gridCol>
                <a:gridCol w="746071">
                  <a:extLst>
                    <a:ext uri="{9D8B030D-6E8A-4147-A177-3AD203B41FA5}">
                      <a16:colId xmlns:a16="http://schemas.microsoft.com/office/drawing/2014/main" val="1364939649"/>
                    </a:ext>
                  </a:extLst>
                </a:gridCol>
                <a:gridCol w="634159">
                  <a:extLst>
                    <a:ext uri="{9D8B030D-6E8A-4147-A177-3AD203B41FA5}">
                      <a16:colId xmlns:a16="http://schemas.microsoft.com/office/drawing/2014/main" val="2388098715"/>
                    </a:ext>
                  </a:extLst>
                </a:gridCol>
                <a:gridCol w="671464">
                  <a:extLst>
                    <a:ext uri="{9D8B030D-6E8A-4147-A177-3AD203B41FA5}">
                      <a16:colId xmlns:a16="http://schemas.microsoft.com/office/drawing/2014/main" val="627199270"/>
                    </a:ext>
                  </a:extLst>
                </a:gridCol>
                <a:gridCol w="604748">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5</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1</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7</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6</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4</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8</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886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23569" y="616877"/>
            <a:ext cx="7827399" cy="1200329"/>
            <a:chOff x="236448" y="784302"/>
            <a:chExt cx="7827399" cy="1200329"/>
          </a:xfrm>
        </p:grpSpPr>
        <p:pic>
          <p:nvPicPr>
            <p:cNvPr id="3" name="Picture 2"/>
            <p:cNvPicPr>
              <a:picLocks noChangeAspect="1"/>
            </p:cNvPicPr>
            <p:nvPr/>
          </p:nvPicPr>
          <p:blipFill>
            <a:blip r:embed="rId2"/>
            <a:stretch>
              <a:fillRect/>
            </a:stretch>
          </p:blipFill>
          <p:spPr>
            <a:xfrm>
              <a:off x="236448" y="853426"/>
              <a:ext cx="486441" cy="421582"/>
            </a:xfrm>
            <a:prstGeom prst="rect">
              <a:avLst/>
            </a:prstGeom>
          </p:spPr>
        </p:pic>
        <p:sp>
          <p:nvSpPr>
            <p:cNvPr id="4" name="TextBox 3"/>
            <p:cNvSpPr txBox="1"/>
            <p:nvPr/>
          </p:nvSpPr>
          <p:spPr>
            <a:xfrm>
              <a:off x="722889" y="784302"/>
              <a:ext cx="7340958" cy="1200329"/>
            </a:xfrm>
            <a:prstGeom prst="rect">
              <a:avLst/>
            </a:prstGeom>
            <a:noFill/>
          </p:spPr>
          <p:txBody>
            <a:bodyPr wrap="square" rtlCol="0">
              <a:spAutoFit/>
            </a:bodyPr>
            <a:lstStyle/>
            <a:p>
              <a:pPr algn="just">
                <a:lnSpc>
                  <a:spcPct val="150000"/>
                </a:lnSpc>
              </a:pPr>
              <a:r>
                <a:rPr lang="en-US" sz="2400" dirty="0" err="1" smtClean="0"/>
                <a:t>Chỉ</a:t>
              </a:r>
              <a:r>
                <a:rPr lang="en-US" sz="2400" dirty="0" smtClean="0"/>
                <a:t> </a:t>
              </a:r>
              <a:r>
                <a:rPr lang="en-US" sz="2400" dirty="0" err="1" smtClean="0"/>
                <a:t>dùng</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dirty="0" smtClean="0"/>
                <a:t> 0; 1 </a:t>
              </a:r>
              <a:r>
                <a:rPr lang="en-US" sz="2400" err="1" smtClean="0"/>
                <a:t>và</a:t>
              </a:r>
              <a:r>
                <a:rPr lang="en-US" sz="2400" smtClean="0"/>
                <a:t> </a:t>
              </a:r>
              <a:r>
                <a:rPr lang="en-US" sz="2400" smtClean="0"/>
                <a:t>2, hãy </a:t>
              </a:r>
              <a:r>
                <a:rPr lang="en-US" sz="2400" dirty="0" err="1" smtClean="0"/>
                <a:t>viết</a:t>
              </a:r>
              <a:r>
                <a:rPr lang="en-US" sz="2400" dirty="0" smtClean="0"/>
                <a:t> </a:t>
              </a:r>
              <a:r>
                <a:rPr lang="en-US" sz="2400" dirty="0" err="1" smtClean="0"/>
                <a:t>tất</a:t>
              </a:r>
              <a:r>
                <a:rPr lang="en-US" sz="2400" dirty="0" smtClean="0"/>
                <a:t> </a:t>
              </a:r>
              <a:r>
                <a:rPr lang="en-US" sz="2400" dirty="0" err="1" smtClean="0"/>
                <a:t>cả</a:t>
              </a:r>
              <a:r>
                <a:rPr lang="en-US" sz="2400" dirty="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có</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smtClean="0"/>
                <a:t>, mỗi </a:t>
              </a:r>
              <a:r>
                <a:rPr lang="en-US" sz="2400" dirty="0" err="1" smtClean="0"/>
                <a:t>chữ</a:t>
              </a:r>
              <a:r>
                <a:rPr lang="en-US" sz="2400" dirty="0" smtClean="0"/>
                <a:t> </a:t>
              </a:r>
              <a:r>
                <a:rPr lang="en-US" sz="2400" dirty="0" err="1" smtClean="0"/>
                <a:t>số</a:t>
              </a:r>
              <a:r>
                <a:rPr lang="en-US" sz="2400" dirty="0" smtClean="0"/>
                <a:t> </a:t>
              </a:r>
              <a:r>
                <a:rPr lang="en-US" sz="2400" dirty="0" err="1" smtClean="0"/>
                <a:t>chỉ</a:t>
              </a:r>
              <a:r>
                <a:rPr lang="en-US" sz="2400" dirty="0" smtClean="0"/>
                <a:t> </a:t>
              </a:r>
              <a:r>
                <a:rPr lang="en-US" sz="2400" dirty="0" err="1" smtClean="0"/>
                <a:t>viết</a:t>
              </a:r>
              <a:r>
                <a:rPr lang="en-US" sz="2400" dirty="0" smtClean="0"/>
                <a:t> </a:t>
              </a:r>
              <a:r>
                <a:rPr lang="en-US" sz="2400" dirty="0" err="1" smtClean="0"/>
                <a:t>một</a:t>
              </a:r>
              <a:r>
                <a:rPr lang="en-US" sz="2400" dirty="0" smtClean="0"/>
                <a:t> </a:t>
              </a:r>
              <a:r>
                <a:rPr lang="en-US" sz="2400" dirty="0" err="1" smtClean="0"/>
                <a:t>lần</a:t>
              </a:r>
              <a:r>
                <a:rPr lang="en-US" sz="2400" dirty="0" smtClean="0"/>
                <a:t>.</a:t>
              </a:r>
              <a:endParaRPr lang="vi-VN" sz="2400" dirty="0"/>
            </a:p>
          </p:txBody>
        </p:sp>
      </p:grpSp>
      <p:sp>
        <p:nvSpPr>
          <p:cNvPr id="6" name="TextBox 5"/>
          <p:cNvSpPr txBox="1"/>
          <p:nvPr/>
        </p:nvSpPr>
        <p:spPr>
          <a:xfrm>
            <a:off x="223569" y="1886330"/>
            <a:ext cx="1309017"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Rectangle 7"/>
          <p:cNvSpPr/>
          <p:nvPr/>
        </p:nvSpPr>
        <p:spPr>
          <a:xfrm>
            <a:off x="1635617" y="2250591"/>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smtClean="0">
                <a:solidFill>
                  <a:srgbClr val="FF0000"/>
                </a:solidFill>
                <a:latin typeface="+mn-lt"/>
                <a:ea typeface="Calibri" panose="020F0502020204030204" pitchFamily="34" charset="0"/>
              </a:rPr>
              <a:t>102;</a:t>
            </a:r>
          </a:p>
        </p:txBody>
      </p:sp>
      <p:sp>
        <p:nvSpPr>
          <p:cNvPr id="9" name="Rectangle 8"/>
          <p:cNvSpPr/>
          <p:nvPr/>
        </p:nvSpPr>
        <p:spPr>
          <a:xfrm>
            <a:off x="1635617" y="2922325"/>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120</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0" name="Rectangle 9"/>
          <p:cNvSpPr/>
          <p:nvPr/>
        </p:nvSpPr>
        <p:spPr>
          <a:xfrm>
            <a:off x="1635617" y="357949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201</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1" name="Rectangle 10"/>
          <p:cNvSpPr/>
          <p:nvPr/>
        </p:nvSpPr>
        <p:spPr>
          <a:xfrm>
            <a:off x="1635617" y="4221052"/>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210.</a:t>
            </a:r>
            <a:endParaRPr lang="en-US" sz="24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1648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2088</Words>
  <Application>Microsoft Office PowerPoint</Application>
  <PresentationFormat>On-screen Show (16:9)</PresentationFormat>
  <Paragraphs>300</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Cambria Math</vt:lpstr>
      <vt:lpstr>Arial</vt:lpstr>
      <vt:lpstr>Roboto Condensed Light</vt:lpstr>
      <vt:lpstr>Times New Roman</vt:lpstr>
      <vt:lpstr>Arvo</vt:lpstr>
      <vt:lpstr>Roboto Condensed</vt:lpstr>
      <vt:lpstr>Wingdings</vt:lpstr>
      <vt:lpstr>Calibri</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Admin</cp:lastModifiedBy>
  <cp:revision>90</cp:revision>
  <dcterms:modified xsi:type="dcterms:W3CDTF">2021-09-09T10:11:23Z</dcterms:modified>
</cp:coreProperties>
</file>