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9" r:id="rId4"/>
    <p:sldId id="270" r:id="rId5"/>
    <p:sldId id="271" r:id="rId6"/>
    <p:sldId id="272" r:id="rId7"/>
    <p:sldId id="275" r:id="rId8"/>
    <p:sldId id="274" r:id="rId9"/>
    <p:sldId id="276" r:id="rId10"/>
    <p:sldId id="278" r:id="rId11"/>
    <p:sldId id="259" r:id="rId12"/>
    <p:sldId id="280" r:id="rId13"/>
    <p:sldId id="281" r:id="rId14"/>
    <p:sldId id="296" r:id="rId15"/>
    <p:sldId id="294" r:id="rId16"/>
    <p:sldId id="295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3F3F3"/>
    <a:srgbClr val="EBEBEB"/>
    <a:srgbClr val="FF6600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BCB6-56FA-4FF3-8230-0C0DB2F9F3DB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vi-VN"/>
        </a:p>
      </dgm:t>
    </dgm:pt>
    <dgm:pt modelId="{2EBFF2EC-7D24-45BF-8C29-A61EE15670A2}">
      <dgm:prSet phldrT="[Text]"/>
      <dgm:spPr/>
      <dgm:t>
        <a:bodyPr/>
        <a:lstStyle/>
        <a:p>
          <a:r>
            <a:rPr lang="vi-VN" b="1"/>
            <a:t>Hợp chất hữu cơ</a:t>
          </a:r>
        </a:p>
      </dgm:t>
    </dgm:pt>
    <dgm:pt modelId="{CB3B912C-B528-4D27-89BF-427A70FF0300}" type="parTrans" cxnId="{0CAB34B3-9DEF-4416-A0B8-D1DA60D26EF7}">
      <dgm:prSet/>
      <dgm:spPr/>
      <dgm:t>
        <a:bodyPr/>
        <a:lstStyle/>
        <a:p>
          <a:endParaRPr lang="vi-VN"/>
        </a:p>
      </dgm:t>
    </dgm:pt>
    <dgm:pt modelId="{BDE7966B-EB37-4A13-8B31-CC5F97C54F15}" type="sibTrans" cxnId="{0CAB34B3-9DEF-4416-A0B8-D1DA60D26EF7}">
      <dgm:prSet/>
      <dgm:spPr/>
      <dgm:t>
        <a:bodyPr/>
        <a:lstStyle/>
        <a:p>
          <a:endParaRPr lang="vi-VN"/>
        </a:p>
      </dgm:t>
    </dgm:pt>
    <dgm:pt modelId="{84A0C536-6675-42D6-A875-32B02E0B689B}">
      <dgm:prSet phldrT="[Text]"/>
      <dgm:spPr/>
      <dgm:t>
        <a:bodyPr/>
        <a:lstStyle/>
        <a:p>
          <a:r>
            <a:rPr lang="vi-VN"/>
            <a:t>Hydrocarbon</a:t>
          </a:r>
        </a:p>
      </dgm:t>
    </dgm:pt>
    <dgm:pt modelId="{6B545B40-B7B8-408C-8187-044579F4E344}" type="parTrans" cxnId="{124CB5D4-84DC-41C7-93A0-ECCFDE80D8F4}">
      <dgm:prSet/>
      <dgm:spPr/>
      <dgm:t>
        <a:bodyPr/>
        <a:lstStyle/>
        <a:p>
          <a:endParaRPr lang="vi-VN"/>
        </a:p>
      </dgm:t>
    </dgm:pt>
    <dgm:pt modelId="{FCA89966-D475-4CC4-9658-29C62F898BB3}" type="sibTrans" cxnId="{124CB5D4-84DC-41C7-93A0-ECCFDE80D8F4}">
      <dgm:prSet/>
      <dgm:spPr/>
      <dgm:t>
        <a:bodyPr/>
        <a:lstStyle/>
        <a:p>
          <a:endParaRPr lang="vi-VN"/>
        </a:p>
      </dgm:t>
    </dgm:pt>
    <dgm:pt modelId="{5D4E253A-19EC-43DB-93C0-EBD30F9333F7}">
      <dgm:prSet phldrT="[Text]"/>
      <dgm:spPr/>
      <dgm:t>
        <a:bodyPr/>
        <a:lstStyle/>
        <a:p>
          <a:r>
            <a:rPr lang="vi-VN"/>
            <a:t>Dẫn xuất của hydrocarbon</a:t>
          </a:r>
        </a:p>
      </dgm:t>
    </dgm:pt>
    <dgm:pt modelId="{248EAA14-0392-4DC4-833C-17261F9261D0}" type="parTrans" cxnId="{C6E7C700-0DDC-45F6-AFD3-3806ECC1D9AA}">
      <dgm:prSet/>
      <dgm:spPr/>
      <dgm:t>
        <a:bodyPr/>
        <a:lstStyle/>
        <a:p>
          <a:endParaRPr lang="vi-VN"/>
        </a:p>
      </dgm:t>
    </dgm:pt>
    <dgm:pt modelId="{F042D565-2790-45A1-8238-44992CDE3BCB}" type="sibTrans" cxnId="{C6E7C700-0DDC-45F6-AFD3-3806ECC1D9AA}">
      <dgm:prSet/>
      <dgm:spPr/>
      <dgm:t>
        <a:bodyPr/>
        <a:lstStyle/>
        <a:p>
          <a:endParaRPr lang="vi-VN"/>
        </a:p>
      </dgm:t>
    </dgm:pt>
    <dgm:pt modelId="{095D613E-A977-4F4C-8C6F-9D5D3AB86F57}">
      <dgm:prSet/>
      <dgm:spPr/>
      <dgm:t>
        <a:bodyPr/>
        <a:lstStyle/>
        <a:p>
          <a:r>
            <a:rPr lang="vi-VN"/>
            <a:t>Alkane</a:t>
          </a:r>
        </a:p>
      </dgm:t>
    </dgm:pt>
    <dgm:pt modelId="{2F4AE88C-EAAA-4271-8476-BDE32F7E7CDB}" type="parTrans" cxnId="{F722AB35-61D2-422F-B3AD-D422E674703A}">
      <dgm:prSet/>
      <dgm:spPr/>
      <dgm:t>
        <a:bodyPr/>
        <a:lstStyle/>
        <a:p>
          <a:endParaRPr lang="vi-VN"/>
        </a:p>
      </dgm:t>
    </dgm:pt>
    <dgm:pt modelId="{E549D9CF-F5A4-44C5-AB4B-994FE7476950}" type="sibTrans" cxnId="{F722AB35-61D2-422F-B3AD-D422E674703A}">
      <dgm:prSet/>
      <dgm:spPr/>
      <dgm:t>
        <a:bodyPr/>
        <a:lstStyle/>
        <a:p>
          <a:endParaRPr lang="vi-VN"/>
        </a:p>
      </dgm:t>
    </dgm:pt>
    <dgm:pt modelId="{E9ECF5B5-DFEB-40F1-A7F0-DAE4F7B62E11}">
      <dgm:prSet/>
      <dgm:spPr/>
      <dgm:t>
        <a:bodyPr/>
        <a:lstStyle/>
        <a:p>
          <a:r>
            <a:rPr lang="vi-VN"/>
            <a:t>Alkene</a:t>
          </a:r>
        </a:p>
      </dgm:t>
    </dgm:pt>
    <dgm:pt modelId="{F8E82180-5F5F-4BBF-8ADF-E037B3D6FF24}" type="parTrans" cxnId="{B6699631-9A3D-4C98-9DBD-4529B609E253}">
      <dgm:prSet/>
      <dgm:spPr/>
      <dgm:t>
        <a:bodyPr/>
        <a:lstStyle/>
        <a:p>
          <a:endParaRPr lang="vi-VN"/>
        </a:p>
      </dgm:t>
    </dgm:pt>
    <dgm:pt modelId="{20E01D4B-9EDA-49BD-9178-50EAF152D0FB}" type="sibTrans" cxnId="{B6699631-9A3D-4C98-9DBD-4529B609E253}">
      <dgm:prSet/>
      <dgm:spPr/>
      <dgm:t>
        <a:bodyPr/>
        <a:lstStyle/>
        <a:p>
          <a:endParaRPr lang="vi-VN"/>
        </a:p>
      </dgm:t>
    </dgm:pt>
    <dgm:pt modelId="{EC61A006-FF7F-4536-8695-2BF2CC61381C}" type="pres">
      <dgm:prSet presAssocID="{F1BBBCB6-56FA-4FF3-8230-0C0DB2F9F3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E8F33A-0FAB-48F0-BCEA-F003CC0B3CB7}" type="pres">
      <dgm:prSet presAssocID="{2EBFF2EC-7D24-45BF-8C29-A61EE15670A2}" presName="hierRoot1" presStyleCnt="0">
        <dgm:presLayoutVars>
          <dgm:hierBranch val="init"/>
        </dgm:presLayoutVars>
      </dgm:prSet>
      <dgm:spPr/>
    </dgm:pt>
    <dgm:pt modelId="{3DC583EC-CA35-4706-89CB-115B67777C9C}" type="pres">
      <dgm:prSet presAssocID="{2EBFF2EC-7D24-45BF-8C29-A61EE15670A2}" presName="rootComposite1" presStyleCnt="0"/>
      <dgm:spPr/>
    </dgm:pt>
    <dgm:pt modelId="{CDABEFB7-4138-4123-922B-55F3E982E327}" type="pres">
      <dgm:prSet presAssocID="{2EBFF2EC-7D24-45BF-8C29-A61EE15670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55A8B-A7F2-41DC-9829-957ED434F082}" type="pres">
      <dgm:prSet presAssocID="{2EBFF2EC-7D24-45BF-8C29-A61EE15670A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3BDF81-A76F-42BA-96AB-B5FBE1B5BAB7}" type="pres">
      <dgm:prSet presAssocID="{2EBFF2EC-7D24-45BF-8C29-A61EE15670A2}" presName="hierChild2" presStyleCnt="0"/>
      <dgm:spPr/>
    </dgm:pt>
    <dgm:pt modelId="{CE630981-4D9F-4097-99E5-749CA19D638E}" type="pres">
      <dgm:prSet presAssocID="{6B545B40-B7B8-408C-8187-044579F4E34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8075892-2180-454B-8271-0EC73682BC4A}" type="pres">
      <dgm:prSet presAssocID="{84A0C536-6675-42D6-A875-32B02E0B689B}" presName="hierRoot2" presStyleCnt="0">
        <dgm:presLayoutVars>
          <dgm:hierBranch val="init"/>
        </dgm:presLayoutVars>
      </dgm:prSet>
      <dgm:spPr/>
    </dgm:pt>
    <dgm:pt modelId="{6E561E92-5551-4056-A768-2D7816198B82}" type="pres">
      <dgm:prSet presAssocID="{84A0C536-6675-42D6-A875-32B02E0B689B}" presName="rootComposite" presStyleCnt="0"/>
      <dgm:spPr/>
    </dgm:pt>
    <dgm:pt modelId="{337F6FDF-E03B-4018-92D4-E173583B70ED}" type="pres">
      <dgm:prSet presAssocID="{84A0C536-6675-42D6-A875-32B02E0B689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2A828-9916-4A28-B6D0-DB86A72996D1}" type="pres">
      <dgm:prSet presAssocID="{84A0C536-6675-42D6-A875-32B02E0B689B}" presName="rootConnector" presStyleLbl="node2" presStyleIdx="0" presStyleCnt="2"/>
      <dgm:spPr/>
      <dgm:t>
        <a:bodyPr/>
        <a:lstStyle/>
        <a:p>
          <a:endParaRPr lang="en-US"/>
        </a:p>
      </dgm:t>
    </dgm:pt>
    <dgm:pt modelId="{AE5390D7-D46F-4E2C-8611-9B87FF04E8E9}" type="pres">
      <dgm:prSet presAssocID="{84A0C536-6675-42D6-A875-32B02E0B689B}" presName="hierChild4" presStyleCnt="0"/>
      <dgm:spPr/>
    </dgm:pt>
    <dgm:pt modelId="{53EEB8A4-1307-43BF-BF05-12180A053621}" type="pres">
      <dgm:prSet presAssocID="{2F4AE88C-EAAA-4271-8476-BDE32F7E7CDB}" presName="Name37" presStyleLbl="parChTrans1D3" presStyleIdx="0" presStyleCnt="2"/>
      <dgm:spPr/>
      <dgm:t>
        <a:bodyPr/>
        <a:lstStyle/>
        <a:p>
          <a:endParaRPr lang="en-US"/>
        </a:p>
      </dgm:t>
    </dgm:pt>
    <dgm:pt modelId="{47F7B0FB-1B09-4CFC-AAC3-4454CE20B638}" type="pres">
      <dgm:prSet presAssocID="{095D613E-A977-4F4C-8C6F-9D5D3AB86F57}" presName="hierRoot2" presStyleCnt="0">
        <dgm:presLayoutVars>
          <dgm:hierBranch val="init"/>
        </dgm:presLayoutVars>
      </dgm:prSet>
      <dgm:spPr/>
    </dgm:pt>
    <dgm:pt modelId="{B7080B1A-E708-4432-9886-C73A8D14C9A2}" type="pres">
      <dgm:prSet presAssocID="{095D613E-A977-4F4C-8C6F-9D5D3AB86F57}" presName="rootComposite" presStyleCnt="0"/>
      <dgm:spPr/>
    </dgm:pt>
    <dgm:pt modelId="{B3C20D42-D7E3-44C0-BC20-9BA602DEC409}" type="pres">
      <dgm:prSet presAssocID="{095D613E-A977-4F4C-8C6F-9D5D3AB86F57}" presName="rootText" presStyleLbl="node3" presStyleIdx="0" presStyleCnt="2" custLinFactX="-58482" custLinFactNeighborX="-100000" custLinFactNeighborY="47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EE0BB8-DBF1-446D-90E4-206F8B684CAA}" type="pres">
      <dgm:prSet presAssocID="{095D613E-A977-4F4C-8C6F-9D5D3AB86F57}" presName="rootConnector" presStyleLbl="node3" presStyleIdx="0" presStyleCnt="2"/>
      <dgm:spPr/>
      <dgm:t>
        <a:bodyPr/>
        <a:lstStyle/>
        <a:p>
          <a:endParaRPr lang="en-US"/>
        </a:p>
      </dgm:t>
    </dgm:pt>
    <dgm:pt modelId="{25A89AF5-23D3-4081-A32A-B690C2885543}" type="pres">
      <dgm:prSet presAssocID="{095D613E-A977-4F4C-8C6F-9D5D3AB86F57}" presName="hierChild4" presStyleCnt="0"/>
      <dgm:spPr/>
    </dgm:pt>
    <dgm:pt modelId="{4889FFA9-A921-4795-9F86-046695CB6A21}" type="pres">
      <dgm:prSet presAssocID="{095D613E-A977-4F4C-8C6F-9D5D3AB86F57}" presName="hierChild5" presStyleCnt="0"/>
      <dgm:spPr/>
    </dgm:pt>
    <dgm:pt modelId="{A8A8FBC3-40D0-4336-8D32-C340D4710B67}" type="pres">
      <dgm:prSet presAssocID="{F8E82180-5F5F-4BBF-8ADF-E037B3D6FF24}" presName="Name37" presStyleLbl="parChTrans1D3" presStyleIdx="1" presStyleCnt="2"/>
      <dgm:spPr/>
      <dgm:t>
        <a:bodyPr/>
        <a:lstStyle/>
        <a:p>
          <a:endParaRPr lang="en-US"/>
        </a:p>
      </dgm:t>
    </dgm:pt>
    <dgm:pt modelId="{2E26C023-F775-499E-B857-60D5230B72E0}" type="pres">
      <dgm:prSet presAssocID="{E9ECF5B5-DFEB-40F1-A7F0-DAE4F7B62E11}" presName="hierRoot2" presStyleCnt="0">
        <dgm:presLayoutVars>
          <dgm:hierBranch val="init"/>
        </dgm:presLayoutVars>
      </dgm:prSet>
      <dgm:spPr/>
    </dgm:pt>
    <dgm:pt modelId="{E85B62C1-E82C-44EE-BCC4-6CE62369D4C4}" type="pres">
      <dgm:prSet presAssocID="{E9ECF5B5-DFEB-40F1-A7F0-DAE4F7B62E11}" presName="rootComposite" presStyleCnt="0"/>
      <dgm:spPr/>
    </dgm:pt>
    <dgm:pt modelId="{A894BA69-01CC-491E-B9CD-226825DF6313}" type="pres">
      <dgm:prSet presAssocID="{E9ECF5B5-DFEB-40F1-A7F0-DAE4F7B62E11}" presName="rootText" presStyleLbl="node3" presStyleIdx="1" presStyleCnt="2" custLinFactNeighborX="33176" custLinFactNeighborY="-94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793F8C-3FA8-4F8C-862B-F41C7EC35BA0}" type="pres">
      <dgm:prSet presAssocID="{E9ECF5B5-DFEB-40F1-A7F0-DAE4F7B62E11}" presName="rootConnector" presStyleLbl="node3" presStyleIdx="1" presStyleCnt="2"/>
      <dgm:spPr/>
      <dgm:t>
        <a:bodyPr/>
        <a:lstStyle/>
        <a:p>
          <a:endParaRPr lang="en-US"/>
        </a:p>
      </dgm:t>
    </dgm:pt>
    <dgm:pt modelId="{DD1C2934-BC13-4E9B-85C5-23F3B86F70C0}" type="pres">
      <dgm:prSet presAssocID="{E9ECF5B5-DFEB-40F1-A7F0-DAE4F7B62E11}" presName="hierChild4" presStyleCnt="0"/>
      <dgm:spPr/>
    </dgm:pt>
    <dgm:pt modelId="{E139E1F4-CBC9-426A-8C41-20D9091D888D}" type="pres">
      <dgm:prSet presAssocID="{E9ECF5B5-DFEB-40F1-A7F0-DAE4F7B62E11}" presName="hierChild5" presStyleCnt="0"/>
      <dgm:spPr/>
    </dgm:pt>
    <dgm:pt modelId="{D251BCD7-CB1A-4890-8E9E-2F8CD50D495F}" type="pres">
      <dgm:prSet presAssocID="{84A0C536-6675-42D6-A875-32B02E0B689B}" presName="hierChild5" presStyleCnt="0"/>
      <dgm:spPr/>
    </dgm:pt>
    <dgm:pt modelId="{037DBF5C-45DE-49B9-8D60-E37C3C2F787B}" type="pres">
      <dgm:prSet presAssocID="{248EAA14-0392-4DC4-833C-17261F9261D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AC8E47A-5B5D-4903-ABD0-9C6A004FA200}" type="pres">
      <dgm:prSet presAssocID="{5D4E253A-19EC-43DB-93C0-EBD30F9333F7}" presName="hierRoot2" presStyleCnt="0">
        <dgm:presLayoutVars>
          <dgm:hierBranch val="init"/>
        </dgm:presLayoutVars>
      </dgm:prSet>
      <dgm:spPr/>
    </dgm:pt>
    <dgm:pt modelId="{6BDCB412-EED5-4089-BC37-B2CCDC4DA0E8}" type="pres">
      <dgm:prSet presAssocID="{5D4E253A-19EC-43DB-93C0-EBD30F9333F7}" presName="rootComposite" presStyleCnt="0"/>
      <dgm:spPr/>
    </dgm:pt>
    <dgm:pt modelId="{F5A9D219-A125-4813-888B-3675514903FD}" type="pres">
      <dgm:prSet presAssocID="{5D4E253A-19EC-43DB-93C0-EBD30F9333F7}" presName="rootText" presStyleLbl="node2" presStyleIdx="1" presStyleCnt="2" custScaleX="129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6F7AC8-117C-47C9-B321-E8F5C42DF079}" type="pres">
      <dgm:prSet presAssocID="{5D4E253A-19EC-43DB-93C0-EBD30F9333F7}" presName="rootConnector" presStyleLbl="node2" presStyleIdx="1" presStyleCnt="2"/>
      <dgm:spPr/>
      <dgm:t>
        <a:bodyPr/>
        <a:lstStyle/>
        <a:p>
          <a:endParaRPr lang="en-US"/>
        </a:p>
      </dgm:t>
    </dgm:pt>
    <dgm:pt modelId="{D67A092D-3DF3-41CB-8D7E-E63722DAB087}" type="pres">
      <dgm:prSet presAssocID="{5D4E253A-19EC-43DB-93C0-EBD30F9333F7}" presName="hierChild4" presStyleCnt="0"/>
      <dgm:spPr/>
    </dgm:pt>
    <dgm:pt modelId="{693B9BB6-B179-49FE-B6BB-25606AB49946}" type="pres">
      <dgm:prSet presAssocID="{5D4E253A-19EC-43DB-93C0-EBD30F9333F7}" presName="hierChild5" presStyleCnt="0"/>
      <dgm:spPr/>
    </dgm:pt>
    <dgm:pt modelId="{919F4E23-3C03-4526-8F45-812F2CDE036B}" type="pres">
      <dgm:prSet presAssocID="{2EBFF2EC-7D24-45BF-8C29-A61EE15670A2}" presName="hierChild3" presStyleCnt="0"/>
      <dgm:spPr/>
    </dgm:pt>
  </dgm:ptLst>
  <dgm:cxnLst>
    <dgm:cxn modelId="{6530032E-ED2F-408C-8808-2B4252D39C3A}" type="presOf" srcId="{5D4E253A-19EC-43DB-93C0-EBD30F9333F7}" destId="{416F7AC8-117C-47C9-B321-E8F5C42DF079}" srcOrd="1" destOrd="0" presId="urn:microsoft.com/office/officeart/2005/8/layout/orgChart1"/>
    <dgm:cxn modelId="{7312AFA5-8797-4304-B6A1-6BDE81BF0B2B}" type="presOf" srcId="{095D613E-A977-4F4C-8C6F-9D5D3AB86F57}" destId="{C5EE0BB8-DBF1-446D-90E4-206F8B684CAA}" srcOrd="1" destOrd="0" presId="urn:microsoft.com/office/officeart/2005/8/layout/orgChart1"/>
    <dgm:cxn modelId="{C6E7C700-0DDC-45F6-AFD3-3806ECC1D9AA}" srcId="{2EBFF2EC-7D24-45BF-8C29-A61EE15670A2}" destId="{5D4E253A-19EC-43DB-93C0-EBD30F9333F7}" srcOrd="1" destOrd="0" parTransId="{248EAA14-0392-4DC4-833C-17261F9261D0}" sibTransId="{F042D565-2790-45A1-8238-44992CDE3BCB}"/>
    <dgm:cxn modelId="{0CAB34B3-9DEF-4416-A0B8-D1DA60D26EF7}" srcId="{F1BBBCB6-56FA-4FF3-8230-0C0DB2F9F3DB}" destId="{2EBFF2EC-7D24-45BF-8C29-A61EE15670A2}" srcOrd="0" destOrd="0" parTransId="{CB3B912C-B528-4D27-89BF-427A70FF0300}" sibTransId="{BDE7966B-EB37-4A13-8B31-CC5F97C54F15}"/>
    <dgm:cxn modelId="{A766CD0F-4AF0-4C23-9256-973DD124BA89}" type="presOf" srcId="{2EBFF2EC-7D24-45BF-8C29-A61EE15670A2}" destId="{CDABEFB7-4138-4123-922B-55F3E982E327}" srcOrd="0" destOrd="0" presId="urn:microsoft.com/office/officeart/2005/8/layout/orgChart1"/>
    <dgm:cxn modelId="{2E6D1E36-DE1B-480E-AEF3-AC4E692DCA35}" type="presOf" srcId="{095D613E-A977-4F4C-8C6F-9D5D3AB86F57}" destId="{B3C20D42-D7E3-44C0-BC20-9BA602DEC409}" srcOrd="0" destOrd="0" presId="urn:microsoft.com/office/officeart/2005/8/layout/orgChart1"/>
    <dgm:cxn modelId="{54456B3B-7C60-402B-B314-FB4F6CCC6267}" type="presOf" srcId="{84A0C536-6675-42D6-A875-32B02E0B689B}" destId="{337F6FDF-E03B-4018-92D4-E173583B70ED}" srcOrd="0" destOrd="0" presId="urn:microsoft.com/office/officeart/2005/8/layout/orgChart1"/>
    <dgm:cxn modelId="{6E84C7ED-26B1-441A-95B8-FC338B3D6215}" type="presOf" srcId="{5D4E253A-19EC-43DB-93C0-EBD30F9333F7}" destId="{F5A9D219-A125-4813-888B-3675514903FD}" srcOrd="0" destOrd="0" presId="urn:microsoft.com/office/officeart/2005/8/layout/orgChart1"/>
    <dgm:cxn modelId="{664AD116-781B-469E-B94A-3DEB75112085}" type="presOf" srcId="{84A0C536-6675-42D6-A875-32B02E0B689B}" destId="{9A42A828-9916-4A28-B6D0-DB86A72996D1}" srcOrd="1" destOrd="0" presId="urn:microsoft.com/office/officeart/2005/8/layout/orgChart1"/>
    <dgm:cxn modelId="{8A389D0C-C497-45CB-9166-30B31085D2E3}" type="presOf" srcId="{2F4AE88C-EAAA-4271-8476-BDE32F7E7CDB}" destId="{53EEB8A4-1307-43BF-BF05-12180A053621}" srcOrd="0" destOrd="0" presId="urn:microsoft.com/office/officeart/2005/8/layout/orgChart1"/>
    <dgm:cxn modelId="{4ED75D10-642B-44EF-A8F1-09BCC8E04D10}" type="presOf" srcId="{E9ECF5B5-DFEB-40F1-A7F0-DAE4F7B62E11}" destId="{A894BA69-01CC-491E-B9CD-226825DF6313}" srcOrd="0" destOrd="0" presId="urn:microsoft.com/office/officeart/2005/8/layout/orgChart1"/>
    <dgm:cxn modelId="{D9C91BED-A389-472F-BAB2-0F0980B6019B}" type="presOf" srcId="{F8E82180-5F5F-4BBF-8ADF-E037B3D6FF24}" destId="{A8A8FBC3-40D0-4336-8D32-C340D4710B67}" srcOrd="0" destOrd="0" presId="urn:microsoft.com/office/officeart/2005/8/layout/orgChart1"/>
    <dgm:cxn modelId="{124CB5D4-84DC-41C7-93A0-ECCFDE80D8F4}" srcId="{2EBFF2EC-7D24-45BF-8C29-A61EE15670A2}" destId="{84A0C536-6675-42D6-A875-32B02E0B689B}" srcOrd="0" destOrd="0" parTransId="{6B545B40-B7B8-408C-8187-044579F4E344}" sibTransId="{FCA89966-D475-4CC4-9658-29C62F898BB3}"/>
    <dgm:cxn modelId="{9EFFA3D2-D045-4BF6-A69A-435B796F004A}" type="presOf" srcId="{F1BBBCB6-56FA-4FF3-8230-0C0DB2F9F3DB}" destId="{EC61A006-FF7F-4536-8695-2BF2CC61381C}" srcOrd="0" destOrd="0" presId="urn:microsoft.com/office/officeart/2005/8/layout/orgChart1"/>
    <dgm:cxn modelId="{3477988B-8802-426B-80E8-94B9DDA01A3D}" type="presOf" srcId="{E9ECF5B5-DFEB-40F1-A7F0-DAE4F7B62E11}" destId="{0A793F8C-3FA8-4F8C-862B-F41C7EC35BA0}" srcOrd="1" destOrd="0" presId="urn:microsoft.com/office/officeart/2005/8/layout/orgChart1"/>
    <dgm:cxn modelId="{F722AB35-61D2-422F-B3AD-D422E674703A}" srcId="{84A0C536-6675-42D6-A875-32B02E0B689B}" destId="{095D613E-A977-4F4C-8C6F-9D5D3AB86F57}" srcOrd="0" destOrd="0" parTransId="{2F4AE88C-EAAA-4271-8476-BDE32F7E7CDB}" sibTransId="{E549D9CF-F5A4-44C5-AB4B-994FE7476950}"/>
    <dgm:cxn modelId="{B6699631-9A3D-4C98-9DBD-4529B609E253}" srcId="{84A0C536-6675-42D6-A875-32B02E0B689B}" destId="{E9ECF5B5-DFEB-40F1-A7F0-DAE4F7B62E11}" srcOrd="1" destOrd="0" parTransId="{F8E82180-5F5F-4BBF-8ADF-E037B3D6FF24}" sibTransId="{20E01D4B-9EDA-49BD-9178-50EAF152D0FB}"/>
    <dgm:cxn modelId="{885D3AB5-2802-4A2C-AF1C-667077DD060E}" type="presOf" srcId="{2EBFF2EC-7D24-45BF-8C29-A61EE15670A2}" destId="{74E55A8B-A7F2-41DC-9829-957ED434F082}" srcOrd="1" destOrd="0" presId="urn:microsoft.com/office/officeart/2005/8/layout/orgChart1"/>
    <dgm:cxn modelId="{75E8BA40-DC96-40AF-B444-3822FD16EDC8}" type="presOf" srcId="{248EAA14-0392-4DC4-833C-17261F9261D0}" destId="{037DBF5C-45DE-49B9-8D60-E37C3C2F787B}" srcOrd="0" destOrd="0" presId="urn:microsoft.com/office/officeart/2005/8/layout/orgChart1"/>
    <dgm:cxn modelId="{24919C43-278A-4438-A017-BC11700E329B}" type="presOf" srcId="{6B545B40-B7B8-408C-8187-044579F4E344}" destId="{CE630981-4D9F-4097-99E5-749CA19D638E}" srcOrd="0" destOrd="0" presId="urn:microsoft.com/office/officeart/2005/8/layout/orgChart1"/>
    <dgm:cxn modelId="{63D69A17-5843-475B-B099-197128764D02}" type="presParOf" srcId="{EC61A006-FF7F-4536-8695-2BF2CC61381C}" destId="{7FE8F33A-0FAB-48F0-BCEA-F003CC0B3CB7}" srcOrd="0" destOrd="0" presId="urn:microsoft.com/office/officeart/2005/8/layout/orgChart1"/>
    <dgm:cxn modelId="{628321A4-E779-405F-9DE4-D876F424F5A8}" type="presParOf" srcId="{7FE8F33A-0FAB-48F0-BCEA-F003CC0B3CB7}" destId="{3DC583EC-CA35-4706-89CB-115B67777C9C}" srcOrd="0" destOrd="0" presId="urn:microsoft.com/office/officeart/2005/8/layout/orgChart1"/>
    <dgm:cxn modelId="{0ECE0E5C-D056-4CC4-9B4D-F2D8D435F2BF}" type="presParOf" srcId="{3DC583EC-CA35-4706-89CB-115B67777C9C}" destId="{CDABEFB7-4138-4123-922B-55F3E982E327}" srcOrd="0" destOrd="0" presId="urn:microsoft.com/office/officeart/2005/8/layout/orgChart1"/>
    <dgm:cxn modelId="{A5337236-78CC-409F-9CD0-0CE10111A1CF}" type="presParOf" srcId="{3DC583EC-CA35-4706-89CB-115B67777C9C}" destId="{74E55A8B-A7F2-41DC-9829-957ED434F082}" srcOrd="1" destOrd="0" presId="urn:microsoft.com/office/officeart/2005/8/layout/orgChart1"/>
    <dgm:cxn modelId="{EB398573-24BA-4653-8358-3164EDDE0804}" type="presParOf" srcId="{7FE8F33A-0FAB-48F0-BCEA-F003CC0B3CB7}" destId="{B23BDF81-A76F-42BA-96AB-B5FBE1B5BAB7}" srcOrd="1" destOrd="0" presId="urn:microsoft.com/office/officeart/2005/8/layout/orgChart1"/>
    <dgm:cxn modelId="{3F5DFB3A-10F9-48E0-AA8C-08C9BC56786C}" type="presParOf" srcId="{B23BDF81-A76F-42BA-96AB-B5FBE1B5BAB7}" destId="{CE630981-4D9F-4097-99E5-749CA19D638E}" srcOrd="0" destOrd="0" presId="urn:microsoft.com/office/officeart/2005/8/layout/orgChart1"/>
    <dgm:cxn modelId="{535F49FB-43F6-4649-92F3-5AA6D83491A2}" type="presParOf" srcId="{B23BDF81-A76F-42BA-96AB-B5FBE1B5BAB7}" destId="{98075892-2180-454B-8271-0EC73682BC4A}" srcOrd="1" destOrd="0" presId="urn:microsoft.com/office/officeart/2005/8/layout/orgChart1"/>
    <dgm:cxn modelId="{B60711E9-357B-4775-AF79-777399DD626D}" type="presParOf" srcId="{98075892-2180-454B-8271-0EC73682BC4A}" destId="{6E561E92-5551-4056-A768-2D7816198B82}" srcOrd="0" destOrd="0" presId="urn:microsoft.com/office/officeart/2005/8/layout/orgChart1"/>
    <dgm:cxn modelId="{6EBE0037-67EF-47E7-BBBC-E19871BE9195}" type="presParOf" srcId="{6E561E92-5551-4056-A768-2D7816198B82}" destId="{337F6FDF-E03B-4018-92D4-E173583B70ED}" srcOrd="0" destOrd="0" presId="urn:microsoft.com/office/officeart/2005/8/layout/orgChart1"/>
    <dgm:cxn modelId="{930EE005-EA0D-4953-9502-283E0792A973}" type="presParOf" srcId="{6E561E92-5551-4056-A768-2D7816198B82}" destId="{9A42A828-9916-4A28-B6D0-DB86A72996D1}" srcOrd="1" destOrd="0" presId="urn:microsoft.com/office/officeart/2005/8/layout/orgChart1"/>
    <dgm:cxn modelId="{0947C6E0-3826-4D5A-9AF2-D44D664D4A6B}" type="presParOf" srcId="{98075892-2180-454B-8271-0EC73682BC4A}" destId="{AE5390D7-D46F-4E2C-8611-9B87FF04E8E9}" srcOrd="1" destOrd="0" presId="urn:microsoft.com/office/officeart/2005/8/layout/orgChart1"/>
    <dgm:cxn modelId="{A3953C15-426E-4DC8-9715-876D50F533D5}" type="presParOf" srcId="{AE5390D7-D46F-4E2C-8611-9B87FF04E8E9}" destId="{53EEB8A4-1307-43BF-BF05-12180A053621}" srcOrd="0" destOrd="0" presId="urn:microsoft.com/office/officeart/2005/8/layout/orgChart1"/>
    <dgm:cxn modelId="{D9ED1F47-2997-4545-925C-9DF0F22C66F1}" type="presParOf" srcId="{AE5390D7-D46F-4E2C-8611-9B87FF04E8E9}" destId="{47F7B0FB-1B09-4CFC-AAC3-4454CE20B638}" srcOrd="1" destOrd="0" presId="urn:microsoft.com/office/officeart/2005/8/layout/orgChart1"/>
    <dgm:cxn modelId="{9DDF42B5-D6D5-49C6-B278-E4D02A53CFF3}" type="presParOf" srcId="{47F7B0FB-1B09-4CFC-AAC3-4454CE20B638}" destId="{B7080B1A-E708-4432-9886-C73A8D14C9A2}" srcOrd="0" destOrd="0" presId="urn:microsoft.com/office/officeart/2005/8/layout/orgChart1"/>
    <dgm:cxn modelId="{11B5D9E2-B968-4C42-9343-61D30227169A}" type="presParOf" srcId="{B7080B1A-E708-4432-9886-C73A8D14C9A2}" destId="{B3C20D42-D7E3-44C0-BC20-9BA602DEC409}" srcOrd="0" destOrd="0" presId="urn:microsoft.com/office/officeart/2005/8/layout/orgChart1"/>
    <dgm:cxn modelId="{9B32A8B9-8888-4A83-B899-DCA843275FD7}" type="presParOf" srcId="{B7080B1A-E708-4432-9886-C73A8D14C9A2}" destId="{C5EE0BB8-DBF1-446D-90E4-206F8B684CAA}" srcOrd="1" destOrd="0" presId="urn:microsoft.com/office/officeart/2005/8/layout/orgChart1"/>
    <dgm:cxn modelId="{B7A117D2-36CF-42EA-BD56-DB5911BAD75F}" type="presParOf" srcId="{47F7B0FB-1B09-4CFC-AAC3-4454CE20B638}" destId="{25A89AF5-23D3-4081-A32A-B690C2885543}" srcOrd="1" destOrd="0" presId="urn:microsoft.com/office/officeart/2005/8/layout/orgChart1"/>
    <dgm:cxn modelId="{BC3A3C60-891F-4510-B7A4-CA9D6F8DE76F}" type="presParOf" srcId="{47F7B0FB-1B09-4CFC-AAC3-4454CE20B638}" destId="{4889FFA9-A921-4795-9F86-046695CB6A21}" srcOrd="2" destOrd="0" presId="urn:microsoft.com/office/officeart/2005/8/layout/orgChart1"/>
    <dgm:cxn modelId="{606933BB-EDD4-44E2-A8B1-83878FB5B1EE}" type="presParOf" srcId="{AE5390D7-D46F-4E2C-8611-9B87FF04E8E9}" destId="{A8A8FBC3-40D0-4336-8D32-C340D4710B67}" srcOrd="2" destOrd="0" presId="urn:microsoft.com/office/officeart/2005/8/layout/orgChart1"/>
    <dgm:cxn modelId="{A96AE0A4-CA92-4B27-BB40-6DF95154CEA0}" type="presParOf" srcId="{AE5390D7-D46F-4E2C-8611-9B87FF04E8E9}" destId="{2E26C023-F775-499E-B857-60D5230B72E0}" srcOrd="3" destOrd="0" presId="urn:microsoft.com/office/officeart/2005/8/layout/orgChart1"/>
    <dgm:cxn modelId="{ED8D84F5-49C1-4055-844D-17AC50278FAD}" type="presParOf" srcId="{2E26C023-F775-499E-B857-60D5230B72E0}" destId="{E85B62C1-E82C-44EE-BCC4-6CE62369D4C4}" srcOrd="0" destOrd="0" presId="urn:microsoft.com/office/officeart/2005/8/layout/orgChart1"/>
    <dgm:cxn modelId="{E1625722-C2CB-4332-8452-0C52BBEEBCBE}" type="presParOf" srcId="{E85B62C1-E82C-44EE-BCC4-6CE62369D4C4}" destId="{A894BA69-01CC-491E-B9CD-226825DF6313}" srcOrd="0" destOrd="0" presId="urn:microsoft.com/office/officeart/2005/8/layout/orgChart1"/>
    <dgm:cxn modelId="{577C9939-C94B-4D44-8905-1EDD80992D4F}" type="presParOf" srcId="{E85B62C1-E82C-44EE-BCC4-6CE62369D4C4}" destId="{0A793F8C-3FA8-4F8C-862B-F41C7EC35BA0}" srcOrd="1" destOrd="0" presId="urn:microsoft.com/office/officeart/2005/8/layout/orgChart1"/>
    <dgm:cxn modelId="{39B7EC84-DF75-4233-9F6C-36B5DB709C61}" type="presParOf" srcId="{2E26C023-F775-499E-B857-60D5230B72E0}" destId="{DD1C2934-BC13-4E9B-85C5-23F3B86F70C0}" srcOrd="1" destOrd="0" presId="urn:microsoft.com/office/officeart/2005/8/layout/orgChart1"/>
    <dgm:cxn modelId="{ED047C55-AD16-4A07-80CF-F04E215E0451}" type="presParOf" srcId="{2E26C023-F775-499E-B857-60D5230B72E0}" destId="{E139E1F4-CBC9-426A-8C41-20D9091D888D}" srcOrd="2" destOrd="0" presId="urn:microsoft.com/office/officeart/2005/8/layout/orgChart1"/>
    <dgm:cxn modelId="{018359B4-67DF-4F33-918D-568C3F86BCE7}" type="presParOf" srcId="{98075892-2180-454B-8271-0EC73682BC4A}" destId="{D251BCD7-CB1A-4890-8E9E-2F8CD50D495F}" srcOrd="2" destOrd="0" presId="urn:microsoft.com/office/officeart/2005/8/layout/orgChart1"/>
    <dgm:cxn modelId="{79A751C9-D9D2-4411-99D8-AB082BFA63CE}" type="presParOf" srcId="{B23BDF81-A76F-42BA-96AB-B5FBE1B5BAB7}" destId="{037DBF5C-45DE-49B9-8D60-E37C3C2F787B}" srcOrd="2" destOrd="0" presId="urn:microsoft.com/office/officeart/2005/8/layout/orgChart1"/>
    <dgm:cxn modelId="{12B2B045-B9AD-4E44-A5C7-4D568E927DC0}" type="presParOf" srcId="{B23BDF81-A76F-42BA-96AB-B5FBE1B5BAB7}" destId="{8AC8E47A-5B5D-4903-ABD0-9C6A004FA200}" srcOrd="3" destOrd="0" presId="urn:microsoft.com/office/officeart/2005/8/layout/orgChart1"/>
    <dgm:cxn modelId="{187F7438-3F53-4760-AF8C-E5FEF2D38B16}" type="presParOf" srcId="{8AC8E47A-5B5D-4903-ABD0-9C6A004FA200}" destId="{6BDCB412-EED5-4089-BC37-B2CCDC4DA0E8}" srcOrd="0" destOrd="0" presId="urn:microsoft.com/office/officeart/2005/8/layout/orgChart1"/>
    <dgm:cxn modelId="{13A64B0D-DF4D-4D6A-B371-669F8FC9BC1B}" type="presParOf" srcId="{6BDCB412-EED5-4089-BC37-B2CCDC4DA0E8}" destId="{F5A9D219-A125-4813-888B-3675514903FD}" srcOrd="0" destOrd="0" presId="urn:microsoft.com/office/officeart/2005/8/layout/orgChart1"/>
    <dgm:cxn modelId="{64BA3CB5-DBFD-4B40-AA86-E5C6861A5C2E}" type="presParOf" srcId="{6BDCB412-EED5-4089-BC37-B2CCDC4DA0E8}" destId="{416F7AC8-117C-47C9-B321-E8F5C42DF079}" srcOrd="1" destOrd="0" presId="urn:microsoft.com/office/officeart/2005/8/layout/orgChart1"/>
    <dgm:cxn modelId="{28DC1CD3-23BF-4989-9153-A2F6034DDD1E}" type="presParOf" srcId="{8AC8E47A-5B5D-4903-ABD0-9C6A004FA200}" destId="{D67A092D-3DF3-41CB-8D7E-E63722DAB087}" srcOrd="1" destOrd="0" presId="urn:microsoft.com/office/officeart/2005/8/layout/orgChart1"/>
    <dgm:cxn modelId="{98483648-72DB-4ECB-8558-AD723DCA5D69}" type="presParOf" srcId="{8AC8E47A-5B5D-4903-ABD0-9C6A004FA200}" destId="{693B9BB6-B179-49FE-B6BB-25606AB49946}" srcOrd="2" destOrd="0" presId="urn:microsoft.com/office/officeart/2005/8/layout/orgChart1"/>
    <dgm:cxn modelId="{7089C800-D53C-406B-99AA-F5709DD22A60}" type="presParOf" srcId="{7FE8F33A-0FAB-48F0-BCEA-F003CC0B3CB7}" destId="{919F4E23-3C03-4526-8F45-812F2CDE03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DBF5C-45DE-49B9-8D60-E37C3C2F787B}">
      <dsp:nvSpPr>
        <dsp:cNvPr id="0" name=""/>
        <dsp:cNvSpPr/>
      </dsp:nvSpPr>
      <dsp:spPr>
        <a:xfrm>
          <a:off x="8382000" y="1645342"/>
          <a:ext cx="1983997" cy="68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30"/>
              </a:lnTo>
              <a:lnTo>
                <a:pt x="1983997" y="344330"/>
              </a:lnTo>
              <a:lnTo>
                <a:pt x="1983997" y="6886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8FBC3-40D0-4336-8D32-C340D4710B67}">
      <dsp:nvSpPr>
        <dsp:cNvPr id="0" name=""/>
        <dsp:cNvSpPr/>
      </dsp:nvSpPr>
      <dsp:spPr>
        <a:xfrm>
          <a:off x="4595139" y="3973669"/>
          <a:ext cx="1579852" cy="2281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761"/>
              </a:lnTo>
              <a:lnTo>
                <a:pt x="1579852" y="22817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EB8A4-1307-43BF-BF05-12180A053621}">
      <dsp:nvSpPr>
        <dsp:cNvPr id="0" name=""/>
        <dsp:cNvSpPr/>
      </dsp:nvSpPr>
      <dsp:spPr>
        <a:xfrm>
          <a:off x="3279334" y="3973669"/>
          <a:ext cx="1315804" cy="2281761"/>
        </a:xfrm>
        <a:custGeom>
          <a:avLst/>
          <a:gdLst/>
          <a:ahLst/>
          <a:cxnLst/>
          <a:rect l="0" t="0" r="0" b="0"/>
          <a:pathLst>
            <a:path>
              <a:moveTo>
                <a:pt x="1315804" y="0"/>
              </a:moveTo>
              <a:lnTo>
                <a:pt x="1315804" y="2281761"/>
              </a:lnTo>
              <a:lnTo>
                <a:pt x="0" y="22817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30981-4D9F-4097-99E5-749CA19D638E}">
      <dsp:nvSpPr>
        <dsp:cNvPr id="0" name=""/>
        <dsp:cNvSpPr/>
      </dsp:nvSpPr>
      <dsp:spPr>
        <a:xfrm>
          <a:off x="5906872" y="1645342"/>
          <a:ext cx="2475127" cy="688660"/>
        </a:xfrm>
        <a:custGeom>
          <a:avLst/>
          <a:gdLst/>
          <a:ahLst/>
          <a:cxnLst/>
          <a:rect l="0" t="0" r="0" b="0"/>
          <a:pathLst>
            <a:path>
              <a:moveTo>
                <a:pt x="2475127" y="0"/>
              </a:moveTo>
              <a:lnTo>
                <a:pt x="2475127" y="344330"/>
              </a:lnTo>
              <a:lnTo>
                <a:pt x="0" y="344330"/>
              </a:lnTo>
              <a:lnTo>
                <a:pt x="0" y="6886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BEFB7-4138-4123-922B-55F3E982E327}">
      <dsp:nvSpPr>
        <dsp:cNvPr id="0" name=""/>
        <dsp:cNvSpPr/>
      </dsp:nvSpPr>
      <dsp:spPr>
        <a:xfrm>
          <a:off x="6742332" y="5674"/>
          <a:ext cx="3279334" cy="16396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400" b="1" kern="1200"/>
            <a:t>Hợp chất hữu cơ</a:t>
          </a:r>
        </a:p>
      </dsp:txBody>
      <dsp:txXfrm>
        <a:off x="6742332" y="5674"/>
        <a:ext cx="3279334" cy="1639667"/>
      </dsp:txXfrm>
    </dsp:sp>
    <dsp:sp modelId="{337F6FDF-E03B-4018-92D4-E173583B70ED}">
      <dsp:nvSpPr>
        <dsp:cNvPr id="0" name=""/>
        <dsp:cNvSpPr/>
      </dsp:nvSpPr>
      <dsp:spPr>
        <a:xfrm>
          <a:off x="4267205" y="2334002"/>
          <a:ext cx="3279334" cy="16396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400" kern="1200"/>
            <a:t>Hydrocarbon</a:t>
          </a:r>
        </a:p>
      </dsp:txBody>
      <dsp:txXfrm>
        <a:off x="4267205" y="2334002"/>
        <a:ext cx="3279334" cy="1639667"/>
      </dsp:txXfrm>
    </dsp:sp>
    <dsp:sp modelId="{B3C20D42-D7E3-44C0-BC20-9BA602DEC409}">
      <dsp:nvSpPr>
        <dsp:cNvPr id="0" name=""/>
        <dsp:cNvSpPr/>
      </dsp:nvSpPr>
      <dsp:spPr>
        <a:xfrm>
          <a:off x="0" y="5435597"/>
          <a:ext cx="3279334" cy="16396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400" kern="1200"/>
            <a:t>Alkane</a:t>
          </a:r>
        </a:p>
      </dsp:txBody>
      <dsp:txXfrm>
        <a:off x="0" y="5435597"/>
        <a:ext cx="3279334" cy="1639667"/>
      </dsp:txXfrm>
    </dsp:sp>
    <dsp:sp modelId="{A894BA69-01CC-491E-B9CD-226825DF6313}">
      <dsp:nvSpPr>
        <dsp:cNvPr id="0" name=""/>
        <dsp:cNvSpPr/>
      </dsp:nvSpPr>
      <dsp:spPr>
        <a:xfrm>
          <a:off x="6174991" y="5435597"/>
          <a:ext cx="3279334" cy="16396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400" kern="1200"/>
            <a:t>Alkene</a:t>
          </a:r>
        </a:p>
      </dsp:txBody>
      <dsp:txXfrm>
        <a:off x="6174991" y="5435597"/>
        <a:ext cx="3279334" cy="1639667"/>
      </dsp:txXfrm>
    </dsp:sp>
    <dsp:sp modelId="{F5A9D219-A125-4813-888B-3675514903FD}">
      <dsp:nvSpPr>
        <dsp:cNvPr id="0" name=""/>
        <dsp:cNvSpPr/>
      </dsp:nvSpPr>
      <dsp:spPr>
        <a:xfrm>
          <a:off x="8235200" y="2334002"/>
          <a:ext cx="4261593" cy="16396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400" kern="1200"/>
            <a:t>Dẫn xuất của hydrocarbon</a:t>
          </a:r>
        </a:p>
      </dsp:txBody>
      <dsp:txXfrm>
        <a:off x="8235200" y="2334002"/>
        <a:ext cx="4261593" cy="163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467799" y="2224658"/>
            <a:ext cx="10934001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7"/>
              </a:lnSpc>
            </a:pPr>
            <a:r>
              <a:rPr lang="en-US" sz="8000" b="1" spc="-554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8000" b="1" spc="-554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000" b="1" spc="-554" dirty="0" smtClean="0">
                <a:solidFill>
                  <a:srgbClr val="FF0000"/>
                </a:solidFill>
                <a:latin typeface="Times New Roman" pitchFamily="18" charset="0"/>
              </a:rPr>
              <a:t>23 ;  AL KENE</a:t>
            </a:r>
          </a:p>
          <a:p>
            <a:pPr algn="ctr">
              <a:lnSpc>
                <a:spcPts val="8497"/>
              </a:lnSpc>
            </a:pPr>
            <a:r>
              <a:rPr lang="en-US" sz="4000" b="1" spc="-554" dirty="0" smtClean="0">
                <a:solidFill>
                  <a:srgbClr val="FF0000"/>
                </a:solidFill>
                <a:latin typeface="Times New Roman" pitchFamily="18" charset="0"/>
              </a:rPr>
              <a:t>K H T N  9</a:t>
            </a:r>
            <a:endParaRPr lang="en-US" sz="4000" b="1" spc="-554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Freeform 15"/>
          <p:cNvSpPr/>
          <p:nvPr/>
        </p:nvSpPr>
        <p:spPr>
          <a:xfrm rot="-1051246">
            <a:off x="15805535" y="8247789"/>
            <a:ext cx="5104835" cy="5104835"/>
          </a:xfrm>
          <a:custGeom>
            <a:avLst/>
            <a:gdLst/>
            <a:ahLst/>
            <a:cxnLst/>
            <a:rect l="l" t="t" r="r" b="b"/>
            <a:pathLst>
              <a:path w="5104835" h="5104835">
                <a:moveTo>
                  <a:pt x="0" y="0"/>
                </a:moveTo>
                <a:lnTo>
                  <a:pt x="5104835" y="0"/>
                </a:lnTo>
                <a:lnTo>
                  <a:pt x="5104835" y="5104835"/>
                </a:lnTo>
                <a:lnTo>
                  <a:pt x="0" y="510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74FA1D-259F-A571-CD37-C650275AB09E}"/>
              </a:ext>
            </a:extLst>
          </p:cNvPr>
          <p:cNvSpPr txBox="1"/>
          <p:nvPr/>
        </p:nvSpPr>
        <p:spPr>
          <a:xfrm>
            <a:off x="5410200" y="413625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TẬP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8460C1A-147D-E074-D166-B149F6FBC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3922"/>
              </p:ext>
            </p:extLst>
          </p:nvPr>
        </p:nvGraphicFramePr>
        <p:xfrm>
          <a:off x="3048000" y="1530649"/>
          <a:ext cx="13182600" cy="832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1300">
                  <a:extLst>
                    <a:ext uri="{9D8B030D-6E8A-4147-A177-3AD203B41FA5}">
                      <a16:colId xmlns:a16="http://schemas.microsoft.com/office/drawing/2014/main" xmlns="" val="3692572771"/>
                    </a:ext>
                  </a:extLst>
                </a:gridCol>
                <a:gridCol w="6591300">
                  <a:extLst>
                    <a:ext uri="{9D8B030D-6E8A-4147-A177-3AD203B41FA5}">
                      <a16:colId xmlns:a16="http://schemas.microsoft.com/office/drawing/2014/main" xmlns="" val="1519968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b="1"/>
                        <a:t>Hydrocarbon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/>
                        <a:t>Alkane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0231397"/>
                  </a:ext>
                </a:extLst>
              </a:tr>
              <a:tr h="3337560">
                <a:tc>
                  <a:txBody>
                    <a:bodyPr/>
                    <a:lstStyle/>
                    <a:p>
                      <a:pPr marL="514350" indent="-514350">
                        <a:buAutoNum type="alphaUcParenBoth"/>
                      </a:pP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CH</a:t>
                      </a:r>
                      <a:r>
                        <a:rPr kumimoji="0" lang="vi-VN" sz="32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-CH</a:t>
                      </a:r>
                      <a:r>
                        <a:rPr kumimoji="0" lang="vi-VN" sz="32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	</a:t>
                      </a:r>
                    </a:p>
                    <a:p>
                      <a:pPr marL="0" indent="0">
                        <a:buNone/>
                      </a:pP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(B) </a:t>
                      </a:r>
                      <a:r>
                        <a:rPr kumimoji="0" lang="vi-VN" sz="32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</a:t>
                      </a:r>
                      <a:r>
                        <a:rPr kumimoji="0" lang="vi-VN" sz="3200" b="0" i="0" u="none" strike="noStrike" kern="1200" cap="small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r>
                        <a:rPr kumimoji="0" lang="vi-VN" sz="32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=CH-CH</a:t>
                      </a:r>
                      <a:r>
                        <a:rPr kumimoji="0" lang="vi-VN" sz="3200" b="0" i="0" u="none" strike="noStrike" kern="1200" cap="small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r>
                        <a:rPr kumimoji="0" lang="vi-VN" sz="32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</a:t>
                      </a:r>
                    </a:p>
                    <a:p>
                      <a:pPr marL="0" indent="0">
                        <a:buNone/>
                      </a:pPr>
                      <a:endParaRPr kumimoji="0" lang="vi-VN" sz="3200" b="0" i="0" u="none" strike="noStrike" kern="1200" cap="small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kumimoji="0" lang="vi-VN" sz="3200" b="0" i="0" u="none" strike="noStrike" kern="1200" cap="small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kumimoji="0" lang="vi-VN" sz="3200" b="0" i="0" u="none" strike="noStrike" kern="1200" cap="small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vi-VN" sz="3200"/>
                    </a:p>
                    <a:p>
                      <a:pPr marL="0" indent="0">
                        <a:buNone/>
                      </a:pPr>
                      <a:endParaRPr lang="vi-VN" sz="3200"/>
                    </a:p>
                    <a:p>
                      <a:pPr marL="0" indent="0">
                        <a:buNone/>
                      </a:pPr>
                      <a:endParaRPr lang="vi-VN" sz="3200"/>
                    </a:p>
                    <a:p>
                      <a:pPr marL="0" indent="0">
                        <a:buNone/>
                      </a:pPr>
                      <a:endParaRPr lang="vi-VN" sz="3200"/>
                    </a:p>
                    <a:p>
                      <a:pPr marL="0" indent="0">
                        <a:buNone/>
                      </a:pP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(H) </a:t>
                      </a:r>
                      <a:r>
                        <a:rPr kumimoji="0" lang="vi-VN" sz="40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</a:t>
                      </a:r>
                      <a:r>
                        <a:rPr kumimoji="0" lang="vi-VN" sz="4000" b="0" i="0" u="none" strike="noStrike" kern="1200" cap="small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r>
                        <a:rPr kumimoji="0" lang="vi-VN" sz="40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=ch-ch=ch</a:t>
                      </a:r>
                      <a:r>
                        <a:rPr kumimoji="0" lang="vi-VN" sz="4000" b="0" i="0" u="none" strike="noStrike" kern="1200" cap="small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r>
                        <a:rPr kumimoji="0" lang="vi-VN" sz="40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</a:t>
                      </a: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vi-VN" sz="3200"/>
                    </a:p>
                    <a:p>
                      <a:pPr marL="0" indent="0">
                        <a:buNone/>
                      </a:pP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(I)</a:t>
                      </a: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vi-VN" sz="40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</a:t>
                      </a:r>
                      <a:r>
                        <a:rPr kumimoji="0" lang="vi-VN" sz="4000" b="0" i="0" u="none" strike="noStrike" kern="1200" cap="small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  <a:r>
                        <a:rPr kumimoji="0" lang="vi-VN" sz="40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vi-VN" sz="3200"/>
                    </a:p>
                    <a:p>
                      <a:pPr marL="0" indent="0">
                        <a:buNone/>
                      </a:pPr>
                      <a:endParaRPr lang="vi-V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(A) </a:t>
                      </a: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</a:t>
                      </a:r>
                      <a:r>
                        <a:rPr kumimoji="0" lang="vi-VN" sz="32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-CH</a:t>
                      </a:r>
                      <a:r>
                        <a:rPr kumimoji="0" lang="vi-VN" sz="32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	</a:t>
                      </a:r>
                    </a:p>
                    <a:p>
                      <a:endParaRPr lang="vi-VN" sz="3200"/>
                    </a:p>
                    <a:p>
                      <a:endParaRPr lang="vi-VN" sz="3200"/>
                    </a:p>
                    <a:p>
                      <a:endParaRPr lang="vi-VN" sz="3200"/>
                    </a:p>
                    <a:p>
                      <a:endParaRPr lang="vi-VN" sz="32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(I)</a:t>
                      </a: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vi-VN" sz="40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</a:t>
                      </a:r>
                      <a:r>
                        <a:rPr kumimoji="0" lang="vi-VN" sz="4000" b="0" i="0" u="none" strike="noStrike" kern="1200" cap="small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  <a:r>
                        <a:rPr kumimoji="0" lang="vi-VN" sz="4000" b="0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vi-VN" sz="3200"/>
                    </a:p>
                    <a:p>
                      <a:endParaRPr lang="vi-VN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49303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vi-VN" sz="3200" b="1"/>
                        <a:t>Do thành phần chỉ gồm C và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b="1"/>
                        <a:t>- CTCT là mạch hở, và gồm toàn liên kết đơn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9362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01BA60-14A1-EF0D-D26C-E04F3E8C3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949" y="3360419"/>
            <a:ext cx="3271284" cy="1583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52C31D-6352-D2F0-6DA8-C3625D564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633" y="4905405"/>
            <a:ext cx="4151147" cy="1583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ECE1A1-B41E-84D5-6FEF-346B83FE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0" y="2933700"/>
            <a:ext cx="4151147" cy="158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295400" y="495300"/>
            <a:ext cx="15697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spcAft>
                <a:spcPts val="200"/>
              </a:spcAft>
              <a:buClr>
                <a:srgbClr val="1D8091"/>
              </a:buClr>
              <a:buSzPts val="1500"/>
              <a:buFont typeface="+mj-lt"/>
              <a:buAutoNum type="romanUcPeriod"/>
              <a:tabLst>
                <a:tab pos="215265" algn="l"/>
              </a:tabLst>
            </a:pPr>
            <a:r>
              <a:rPr lang="vi-VN" sz="6000" b="1" u="none" strike="noStrike" spc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II. Cấu tạo phân tử và danh pháp của alkane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3A9F883-7152-8DAF-E900-C91C5C53F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59519"/>
              </p:ext>
            </p:extLst>
          </p:nvPr>
        </p:nvGraphicFramePr>
        <p:xfrm>
          <a:off x="533400" y="97026"/>
          <a:ext cx="17449800" cy="97995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9846">
                  <a:extLst>
                    <a:ext uri="{9D8B030D-6E8A-4147-A177-3AD203B41FA5}">
                      <a16:colId xmlns:a16="http://schemas.microsoft.com/office/drawing/2014/main" xmlns="" val="1042666452"/>
                    </a:ext>
                  </a:extLst>
                </a:gridCol>
                <a:gridCol w="5521660">
                  <a:extLst>
                    <a:ext uri="{9D8B030D-6E8A-4147-A177-3AD203B41FA5}">
                      <a16:colId xmlns:a16="http://schemas.microsoft.com/office/drawing/2014/main" xmlns="" val="674781351"/>
                    </a:ext>
                  </a:extLst>
                </a:gridCol>
                <a:gridCol w="5674150">
                  <a:extLst>
                    <a:ext uri="{9D8B030D-6E8A-4147-A177-3AD203B41FA5}">
                      <a16:colId xmlns:a16="http://schemas.microsoft.com/office/drawing/2014/main" xmlns="" val="2667601089"/>
                    </a:ext>
                  </a:extLst>
                </a:gridCol>
                <a:gridCol w="3814144">
                  <a:extLst>
                    <a:ext uri="{9D8B030D-6E8A-4147-A177-3AD203B41FA5}">
                      <a16:colId xmlns:a16="http://schemas.microsoft.com/office/drawing/2014/main" xmlns="" val="1434843867"/>
                    </a:ext>
                  </a:extLst>
                </a:gridCol>
              </a:tblGrid>
              <a:tr h="1016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</a:rPr>
                        <a:t>Công thức phân tử</a:t>
                      </a:r>
                      <a:endParaRPr lang="vi-VN" sz="3600">
                        <a:effectLst/>
                        <a:highlight>
                          <a:srgbClr val="DAE2C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</a:rPr>
                        <a:t>Công thức cấu tạo 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</a:rPr>
                        <a:t>dạng đầy đủ</a:t>
                      </a:r>
                      <a:endParaRPr lang="vi-VN" sz="3600">
                        <a:effectLst/>
                        <a:highlight>
                          <a:srgbClr val="DAE2C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</a:rPr>
                        <a:t>Công thức cấu tạo 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</a:rPr>
                        <a:t>dạng thu gọn</a:t>
                      </a:r>
                      <a:endParaRPr lang="vi-VN" sz="3600">
                        <a:effectLst/>
                        <a:highlight>
                          <a:srgbClr val="DAE2C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</a:rPr>
                        <a:t>Tên gọi</a:t>
                      </a:r>
                      <a:endParaRPr lang="vi-VN" sz="3600">
                        <a:effectLst/>
                        <a:highlight>
                          <a:srgbClr val="DAE2C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5646635"/>
                  </a:ext>
                </a:extLst>
              </a:tr>
              <a:tr h="2119509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4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28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4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highlight>
                            <a:srgbClr val="FFFFFF"/>
                          </a:highlight>
                        </a:rPr>
                        <a:t>Methane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2053274371"/>
                  </a:ext>
                </a:extLst>
              </a:tr>
              <a:tr h="2025589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c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6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300"/>
                        </a:spcAft>
                      </a:pPr>
                      <a:endParaRPr lang="vi-VN" sz="28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-ch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highlight>
                            <a:srgbClr val="FFFFFF"/>
                          </a:highlight>
                        </a:rPr>
                        <a:t>Ethane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333948040"/>
                  </a:ext>
                </a:extLst>
              </a:tr>
              <a:tr h="1958303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c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8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28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-ch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-ch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highlight>
                            <a:srgbClr val="FFFFFF"/>
                          </a:highlight>
                        </a:rPr>
                        <a:t>Propane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599033626"/>
                  </a:ext>
                </a:extLst>
              </a:tr>
              <a:tr h="2176701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c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4</a:t>
                      </a: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10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28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-ch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-ch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r>
                        <a:rPr lang="vi-VN" sz="4000" cap="small">
                          <a:effectLst/>
                          <a:highlight>
                            <a:srgbClr val="FFFFFF"/>
                          </a:highlight>
                        </a:rPr>
                        <a:t>-ch</a:t>
                      </a:r>
                      <a:r>
                        <a:rPr lang="vi-VN" sz="4000" cap="small" baseline="-25000">
                          <a:effectLst/>
                          <a:highlight>
                            <a:srgbClr val="FFFFFF"/>
                          </a:highlight>
                        </a:rPr>
                        <a:t>3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000">
                          <a:effectLst/>
                          <a:highlight>
                            <a:srgbClr val="FFFFFF"/>
                          </a:highlight>
                        </a:rPr>
                        <a:t>Butane</a:t>
                      </a:r>
                      <a:endParaRPr lang="vi-VN" sz="4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278252156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F33951-2A15-7C2D-7690-BEE4E9F57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43100"/>
            <a:ext cx="1643065" cy="1643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ECDFFA-C138-16A5-0188-4A91A9977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69" y="5953123"/>
            <a:ext cx="3057525" cy="149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6D3C9B-F006-39CC-2409-DEAD2972E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43" y="3840957"/>
            <a:ext cx="2240757" cy="1687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4D2832-2391-752E-D886-C5A2B3A84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569" y="7899353"/>
            <a:ext cx="3329322" cy="16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E61FA7-FAC1-B042-FA02-44E9B6439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03139"/>
              </p:ext>
            </p:extLst>
          </p:nvPr>
        </p:nvGraphicFramePr>
        <p:xfrm>
          <a:off x="685800" y="2095500"/>
          <a:ext cx="16840200" cy="6858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82200">
                  <a:extLst>
                    <a:ext uri="{9D8B030D-6E8A-4147-A177-3AD203B41FA5}">
                      <a16:colId xmlns:a16="http://schemas.microsoft.com/office/drawing/2014/main" xmlns="" val="1249580551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xmlns="" val="2128247777"/>
                    </a:ext>
                  </a:extLst>
                </a:gridCol>
              </a:tblGrid>
              <a:tr h="3496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505391046"/>
                  </a:ext>
                </a:extLst>
              </a:tr>
              <a:tr h="3361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29086596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B5E72B-A3D8-A225-372C-42384B88D2B2}"/>
              </a:ext>
            </a:extLst>
          </p:cNvPr>
          <p:cNvSpPr txBox="1"/>
          <p:nvPr/>
        </p:nvSpPr>
        <p:spPr>
          <a:xfrm>
            <a:off x="3393280" y="151536"/>
            <a:ext cx="11999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HỌC TẬP SỐ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 quan sát bảng 23.1 và hoàn thành các câu hỏi sau: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691882-F0EA-59D7-6F28-682D070E0903}"/>
              </a:ext>
            </a:extLst>
          </p:cNvPr>
          <p:cNvSpPr txBox="1"/>
          <p:nvPr/>
        </p:nvSpPr>
        <p:spPr>
          <a:xfrm>
            <a:off x="990600" y="2171700"/>
            <a:ext cx="9372600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300"/>
              </a:spcAft>
            </a:pP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Trong công thức phân tử của alkane, khi tăng thêm một nguyên tử carbon thì số nguyên tử hydrogen tăng thêm là bao nhiêu?</a:t>
            </a:r>
          </a:p>
          <a:p>
            <a:pPr algn="just">
              <a:lnSpc>
                <a:spcPct val="135000"/>
              </a:lnSpc>
              <a:spcAft>
                <a:spcPts val="300"/>
              </a:spcAft>
            </a:pPr>
            <a:endParaRPr lang="vi-VN" sz="4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7B7A2A-8D27-95AB-6221-304A8B1E7855}"/>
              </a:ext>
            </a:extLst>
          </p:cNvPr>
          <p:cNvSpPr txBox="1"/>
          <p:nvPr/>
        </p:nvSpPr>
        <p:spPr>
          <a:xfrm>
            <a:off x="781050" y="5872135"/>
            <a:ext cx="9429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>
              <a:lnSpc>
                <a:spcPct val="135000"/>
              </a:lnSpc>
              <a:spcAft>
                <a:spcPts val="200"/>
              </a:spcAft>
            </a:pP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Hãy cho biết tên gọi của các alkane trong Bảng 23.1 có đặc điểm gì giống nhau và khác nhau.</a:t>
            </a:r>
          </a:p>
        </p:txBody>
      </p:sp>
    </p:spTree>
    <p:extLst>
      <p:ext uri="{BB962C8B-B14F-4D97-AF65-F5344CB8AC3E}">
        <p14:creationId xmlns:p14="http://schemas.microsoft.com/office/powerpoint/2010/main" val="17904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E61FA7-FAC1-B042-FA02-44E9B6439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64050"/>
              </p:ext>
            </p:extLst>
          </p:nvPr>
        </p:nvGraphicFramePr>
        <p:xfrm>
          <a:off x="685800" y="2095500"/>
          <a:ext cx="16840200" cy="6858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82200">
                  <a:extLst>
                    <a:ext uri="{9D8B030D-6E8A-4147-A177-3AD203B41FA5}">
                      <a16:colId xmlns:a16="http://schemas.microsoft.com/office/drawing/2014/main" xmlns="" val="1249580551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xmlns="" val="2128247777"/>
                    </a:ext>
                  </a:extLst>
                </a:gridCol>
              </a:tblGrid>
              <a:tr h="3496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505391046"/>
                  </a:ext>
                </a:extLst>
              </a:tr>
              <a:tr h="3361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29086596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B5E72B-A3D8-A225-372C-42384B88D2B2}"/>
              </a:ext>
            </a:extLst>
          </p:cNvPr>
          <p:cNvSpPr txBox="1"/>
          <p:nvPr/>
        </p:nvSpPr>
        <p:spPr>
          <a:xfrm>
            <a:off x="3393280" y="151536"/>
            <a:ext cx="11999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HỌC TẬP SỐ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 quan sát bảng 23.1 và hoàn thành các câu hỏi sau: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691882-F0EA-59D7-6F28-682D070E0903}"/>
              </a:ext>
            </a:extLst>
          </p:cNvPr>
          <p:cNvSpPr txBox="1"/>
          <p:nvPr/>
        </p:nvSpPr>
        <p:spPr>
          <a:xfrm>
            <a:off x="990600" y="2171700"/>
            <a:ext cx="9372600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300"/>
              </a:spcAft>
            </a:pP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Trong công thức phân tử của alkane, khi tăng thêm một nguyên tử carbon thì số nguyên tử hydrogen tăng thêm là bao nhiêu?</a:t>
            </a:r>
          </a:p>
          <a:p>
            <a:pPr algn="just">
              <a:lnSpc>
                <a:spcPct val="135000"/>
              </a:lnSpc>
              <a:spcAft>
                <a:spcPts val="300"/>
              </a:spcAft>
            </a:pPr>
            <a:endParaRPr lang="vi-VN" sz="4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7B7A2A-8D27-95AB-6221-304A8B1E7855}"/>
              </a:ext>
            </a:extLst>
          </p:cNvPr>
          <p:cNvSpPr txBox="1"/>
          <p:nvPr/>
        </p:nvSpPr>
        <p:spPr>
          <a:xfrm>
            <a:off x="781050" y="5872135"/>
            <a:ext cx="9429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>
              <a:lnSpc>
                <a:spcPct val="135000"/>
              </a:lnSpc>
              <a:spcAft>
                <a:spcPts val="200"/>
              </a:spcAft>
            </a:pP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Hãy cho biết tên gọi của các alkane trong Bảng 23.1 có đặc điểm gì giống nhau và khác nhau.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BE8297-CB3B-2FFE-95F4-A94C12D55C38}"/>
              </a:ext>
            </a:extLst>
          </p:cNvPr>
          <p:cNvSpPr txBox="1"/>
          <p:nvPr/>
        </p:nvSpPr>
        <p:spPr>
          <a:xfrm>
            <a:off x="12649200" y="30861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/>
              <a:t>2H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F9261-B6BC-89F8-6DED-B43C23486A6F}"/>
              </a:ext>
            </a:extLst>
          </p:cNvPr>
          <p:cNvSpPr txBox="1"/>
          <p:nvPr/>
        </p:nvSpPr>
        <p:spPr>
          <a:xfrm>
            <a:off x="10820400" y="63627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/>
              <a:t>Có chung đuôi </a:t>
            </a:r>
            <a:r>
              <a:rPr lang="vi-VN" sz="5400" b="1">
                <a:solidFill>
                  <a:schemeClr val="accent6">
                    <a:lumMod val="75000"/>
                  </a:schemeClr>
                </a:solidFill>
              </a:rPr>
              <a:t>ane</a:t>
            </a:r>
          </a:p>
        </p:txBody>
      </p:sp>
    </p:spTree>
    <p:extLst>
      <p:ext uri="{BB962C8B-B14F-4D97-AF65-F5344CB8AC3E}">
        <p14:creationId xmlns:p14="http://schemas.microsoft.com/office/powerpoint/2010/main" val="25500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38200" y="495300"/>
            <a:ext cx="16611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1D8091"/>
              </a:buClr>
              <a:buSzPts val="1500"/>
              <a:tabLst>
                <a:tab pos="215265" algn="l"/>
              </a:tabLst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highlight>
                  <a:srgbClr val="FFFFFF"/>
                </a:highlight>
                <a:uLnTx/>
                <a:uFillTx/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II. Cấu tạo phân tử và danh pháp của alkane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CA3127-3797-5859-4073-47BE71818574}"/>
              </a:ext>
            </a:extLst>
          </p:cNvPr>
          <p:cNvSpPr txBox="1"/>
          <p:nvPr/>
        </p:nvSpPr>
        <p:spPr>
          <a:xfrm>
            <a:off x="1676400" y="1638300"/>
            <a:ext cx="15087600" cy="1938992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6000" b="1">
                <a:solidFill>
                  <a:srgbClr val="000000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Alkane có công thức chung là C</a:t>
            </a:r>
            <a:r>
              <a:rPr lang="vi-VN" sz="6000" b="1" baseline="-25000">
                <a:solidFill>
                  <a:srgbClr val="000000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n</a:t>
            </a:r>
            <a:r>
              <a:rPr lang="vi-VN" sz="6000" b="1">
                <a:solidFill>
                  <a:srgbClr val="000000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</a:t>
            </a:r>
            <a:r>
              <a:rPr lang="vi-VN" sz="6000" b="1" baseline="-25000">
                <a:solidFill>
                  <a:srgbClr val="000000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2n+2</a:t>
            </a:r>
            <a:r>
              <a:rPr lang="vi-VN" sz="6000" b="1">
                <a:solidFill>
                  <a:srgbClr val="000000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(n&gt;l, n là số nguyên, dương).</a:t>
            </a:r>
            <a:endParaRPr lang="vi-VN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AA4382-1BF8-E09F-73CE-3974204BACB9}"/>
              </a:ext>
            </a:extLst>
          </p:cNvPr>
          <p:cNvSpPr txBox="1"/>
          <p:nvPr/>
        </p:nvSpPr>
        <p:spPr>
          <a:xfrm>
            <a:off x="2209800" y="4838700"/>
            <a:ext cx="14706600" cy="1015663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6000" b="1">
                <a:solidFill>
                  <a:srgbClr val="000000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Tên gọi alkane: </a:t>
            </a:r>
            <a:r>
              <a:rPr lang="vi-VN" sz="6000" b="1">
                <a:solidFill>
                  <a:srgbClr val="FF0000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Từ gốc + ane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7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ý thuyết Hóa học 11 Kết nối tri thức Bài 15: Alkane">
            <a:extLst>
              <a:ext uri="{FF2B5EF4-FFF2-40B4-BE49-F238E27FC236}">
                <a16:creationId xmlns:a16="http://schemas.microsoft.com/office/drawing/2014/main" xmlns="" id="{87139619-8433-075E-4F09-3E64BEC1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5" y="266700"/>
            <a:ext cx="17245365" cy="94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384682" y="0"/>
            <a:ext cx="4272573" cy="7215901"/>
            <a:chOff x="0" y="0"/>
            <a:chExt cx="13716000" cy="23164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0" cy="23164800"/>
            </a:xfrm>
            <a:custGeom>
              <a:avLst/>
              <a:gdLst/>
              <a:ahLst/>
              <a:cxnLst/>
              <a:rect l="l" t="t" r="r" b="b"/>
              <a:pathLst>
                <a:path w="13716000" h="23164800">
                  <a:moveTo>
                    <a:pt x="13716000" y="23164800"/>
                  </a:moveTo>
                  <a:lnTo>
                    <a:pt x="0" y="23164800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23164800"/>
                  </a:lnTo>
                  <a:close/>
                </a:path>
              </a:pathLst>
            </a:custGeom>
            <a:blipFill>
              <a:blip r:embed="rId2"/>
              <a:stretch>
                <a:fillRect t="-178" b="-178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609600" y="2095500"/>
              <a:ext cx="12496800" cy="18973800"/>
            </a:xfrm>
            <a:custGeom>
              <a:avLst/>
              <a:gdLst/>
              <a:ahLst/>
              <a:cxnLst/>
              <a:rect l="l" t="t" r="r" b="b"/>
              <a:pathLst>
                <a:path w="12496800" h="18973800">
                  <a:moveTo>
                    <a:pt x="12496800" y="18973800"/>
                  </a:moveTo>
                  <a:lnTo>
                    <a:pt x="0" y="18973800"/>
                  </a:lnTo>
                  <a:lnTo>
                    <a:pt x="0" y="0"/>
                  </a:lnTo>
                  <a:lnTo>
                    <a:pt x="12496800" y="0"/>
                  </a:lnTo>
                  <a:lnTo>
                    <a:pt x="12496800" y="18973800"/>
                  </a:lnTo>
                  <a:close/>
                </a:path>
              </a:pathLst>
            </a:custGeom>
            <a:blipFill>
              <a:blip r:embed="rId3"/>
              <a:stretch>
                <a:fillRect l="-24242" r="-24242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867061" y="1028700"/>
            <a:ext cx="4272573" cy="7215901"/>
            <a:chOff x="0" y="0"/>
            <a:chExt cx="13716000" cy="23164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23164800"/>
            </a:xfrm>
            <a:custGeom>
              <a:avLst/>
              <a:gdLst/>
              <a:ahLst/>
              <a:cxnLst/>
              <a:rect l="l" t="t" r="r" b="b"/>
              <a:pathLst>
                <a:path w="13716000" h="23164800">
                  <a:moveTo>
                    <a:pt x="13716000" y="23164800"/>
                  </a:moveTo>
                  <a:lnTo>
                    <a:pt x="0" y="23164800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23164800"/>
                  </a:lnTo>
                  <a:close/>
                </a:path>
              </a:pathLst>
            </a:custGeom>
            <a:blipFill>
              <a:blip r:embed="rId2"/>
              <a:stretch>
                <a:fillRect t="-178" b="-178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09600" y="2095500"/>
              <a:ext cx="12496800" cy="18973800"/>
            </a:xfrm>
            <a:custGeom>
              <a:avLst/>
              <a:gdLst/>
              <a:ahLst/>
              <a:cxnLst/>
              <a:rect l="l" t="t" r="r" b="b"/>
              <a:pathLst>
                <a:path w="12496800" h="18973800">
                  <a:moveTo>
                    <a:pt x="12496800" y="18973800"/>
                  </a:moveTo>
                  <a:lnTo>
                    <a:pt x="0" y="18973800"/>
                  </a:lnTo>
                  <a:lnTo>
                    <a:pt x="0" y="0"/>
                  </a:lnTo>
                  <a:lnTo>
                    <a:pt x="12496800" y="0"/>
                  </a:lnTo>
                  <a:lnTo>
                    <a:pt x="12496800" y="18973800"/>
                  </a:lnTo>
                  <a:close/>
                </a:path>
              </a:pathLst>
            </a:custGeom>
            <a:blipFill>
              <a:blip r:embed="rId4"/>
              <a:stretch>
                <a:fillRect l="-20767" r="-107391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06586" y="293681"/>
            <a:ext cx="4272573" cy="7215901"/>
            <a:chOff x="0" y="0"/>
            <a:chExt cx="13716000" cy="23164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716000" cy="23164800"/>
            </a:xfrm>
            <a:custGeom>
              <a:avLst/>
              <a:gdLst/>
              <a:ahLst/>
              <a:cxnLst/>
              <a:rect l="l" t="t" r="r" b="b"/>
              <a:pathLst>
                <a:path w="13716000" h="23164800">
                  <a:moveTo>
                    <a:pt x="13716000" y="23164800"/>
                  </a:moveTo>
                  <a:lnTo>
                    <a:pt x="0" y="23164800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23164800"/>
                  </a:lnTo>
                  <a:close/>
                </a:path>
              </a:pathLst>
            </a:custGeom>
            <a:blipFill>
              <a:blip r:embed="rId2"/>
              <a:stretch>
                <a:fillRect t="-178" b="-178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09600" y="2095500"/>
              <a:ext cx="12496800" cy="18973800"/>
            </a:xfrm>
            <a:custGeom>
              <a:avLst/>
              <a:gdLst/>
              <a:ahLst/>
              <a:cxnLst/>
              <a:rect l="l" t="t" r="r" b="b"/>
              <a:pathLst>
                <a:path w="12496800" h="18973800">
                  <a:moveTo>
                    <a:pt x="12496800" y="18973800"/>
                  </a:moveTo>
                  <a:lnTo>
                    <a:pt x="0" y="18973800"/>
                  </a:lnTo>
                  <a:lnTo>
                    <a:pt x="0" y="0"/>
                  </a:lnTo>
                  <a:lnTo>
                    <a:pt x="12496800" y="0"/>
                  </a:lnTo>
                  <a:lnTo>
                    <a:pt x="12496800" y="18973800"/>
                  </a:lnTo>
                  <a:close/>
                </a:path>
              </a:pathLst>
            </a:custGeom>
            <a:blipFill>
              <a:blip r:embed="rId5"/>
              <a:stretch>
                <a:fillRect l="-25914" r="-25914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7251747">
            <a:off x="15995632" y="6191759"/>
            <a:ext cx="1870391" cy="1224256"/>
          </a:xfrm>
          <a:custGeom>
            <a:avLst/>
            <a:gdLst/>
            <a:ahLst/>
            <a:cxnLst/>
            <a:rect l="l" t="t" r="r" b="b"/>
            <a:pathLst>
              <a:path w="1870391" h="1224256">
                <a:moveTo>
                  <a:pt x="0" y="0"/>
                </a:moveTo>
                <a:lnTo>
                  <a:pt x="1870391" y="0"/>
                </a:lnTo>
                <a:lnTo>
                  <a:pt x="1870391" y="1224255"/>
                </a:lnTo>
                <a:lnTo>
                  <a:pt x="0" y="12242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329557" y="322356"/>
            <a:ext cx="3810077" cy="69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8"/>
              </a:lnSpc>
            </a:pPr>
            <a:r>
              <a:rPr lang="en-US" sz="6000" spc="-382">
                <a:solidFill>
                  <a:srgbClr val="000000"/>
                </a:solidFill>
                <a:latin typeface="Times New Roman" pitchFamily="18" charset="0"/>
              </a:rPr>
              <a:t>Bếp gas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06586" y="7455878"/>
            <a:ext cx="4272573" cy="69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8"/>
              </a:lnSpc>
            </a:pPr>
            <a:r>
              <a:rPr lang="en-US" sz="6000" spc="-382">
                <a:solidFill>
                  <a:srgbClr val="000000"/>
                </a:solidFill>
                <a:latin typeface="Times New Roman" pitchFamily="18" charset="0"/>
              </a:rPr>
              <a:t>Bật lửa</a:t>
            </a:r>
          </a:p>
        </p:txBody>
      </p:sp>
      <p:sp>
        <p:nvSpPr>
          <p:cNvPr id="15" name="Freeform 15"/>
          <p:cNvSpPr/>
          <p:nvPr/>
        </p:nvSpPr>
        <p:spPr>
          <a:xfrm rot="-7587409" flipH="1">
            <a:off x="575617" y="6190896"/>
            <a:ext cx="1870391" cy="1224256"/>
          </a:xfrm>
          <a:custGeom>
            <a:avLst/>
            <a:gdLst/>
            <a:ahLst/>
            <a:cxnLst/>
            <a:rect l="l" t="t" r="r" b="b"/>
            <a:pathLst>
              <a:path w="1870391" h="1224256">
                <a:moveTo>
                  <a:pt x="1870391" y="0"/>
                </a:moveTo>
                <a:lnTo>
                  <a:pt x="0" y="0"/>
                </a:lnTo>
                <a:lnTo>
                  <a:pt x="0" y="1224256"/>
                </a:lnTo>
                <a:lnTo>
                  <a:pt x="1870391" y="1224256"/>
                </a:lnTo>
                <a:lnTo>
                  <a:pt x="18703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3703671" flipH="1">
            <a:off x="10329938" y="1335628"/>
            <a:ext cx="1713289" cy="1121425"/>
          </a:xfrm>
          <a:custGeom>
            <a:avLst/>
            <a:gdLst/>
            <a:ahLst/>
            <a:cxnLst/>
            <a:rect l="l" t="t" r="r" b="b"/>
            <a:pathLst>
              <a:path w="1713289" h="1121425">
                <a:moveTo>
                  <a:pt x="1713289" y="0"/>
                </a:moveTo>
                <a:lnTo>
                  <a:pt x="0" y="0"/>
                </a:lnTo>
                <a:lnTo>
                  <a:pt x="0" y="1121425"/>
                </a:lnTo>
                <a:lnTo>
                  <a:pt x="1713289" y="1121425"/>
                </a:lnTo>
                <a:lnTo>
                  <a:pt x="171328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730184" y="7215901"/>
            <a:ext cx="4863649" cy="69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18"/>
              </a:lnSpc>
            </a:pPr>
            <a:r>
              <a:rPr lang="en-US" sz="6000" spc="-382">
                <a:solidFill>
                  <a:srgbClr val="000000"/>
                </a:solidFill>
                <a:latin typeface="Times New Roman" pitchFamily="18" charset="0"/>
              </a:rPr>
              <a:t>Ô tô - xe máy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652" y="8495270"/>
            <a:ext cx="18006695" cy="1253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4400" b="1" spc="-272">
                <a:solidFill>
                  <a:srgbClr val="000000"/>
                </a:solidFill>
                <a:latin typeface="Times New Roman" pitchFamily="18" charset="0"/>
              </a:rPr>
              <a:t>Khí mỏ dầu hoá lỏng (dùng cho bật lửa và bếp gas), xăng hay dầu (dùng cho xe máy, ô tô, máy bay,...) đều có thành phần chính là </a:t>
            </a:r>
            <a:r>
              <a:rPr lang="en-US" sz="6000" b="1" u="sng" spc="-272">
                <a:solidFill>
                  <a:srgbClr val="000000"/>
                </a:solidFill>
                <a:latin typeface="Times New Roman" pitchFamily="18" charset="0"/>
              </a:rPr>
              <a:t>alkane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11FA82-4B03-45ED-7A6D-FC394962F1CF}"/>
              </a:ext>
            </a:extLst>
          </p:cNvPr>
          <p:cNvSpPr txBox="1"/>
          <p:nvPr/>
        </p:nvSpPr>
        <p:spPr>
          <a:xfrm>
            <a:off x="609600" y="3866227"/>
            <a:ext cx="3276600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/>
              <a:t>NỘI DUNG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1866900"/>
            <a:ext cx="12872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>
                <a:solidFill>
                  <a:srgbClr val="FF0000"/>
                </a:solidFill>
              </a:rPr>
              <a:t>I. Khái niệm hydrocarbon, alkane</a:t>
            </a:r>
            <a:endParaRPr lang="vi-VN" sz="4400">
              <a:solidFill>
                <a:srgbClr val="FF0000"/>
              </a:solidFill>
            </a:endParaRPr>
          </a:p>
          <a:p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238500"/>
            <a:ext cx="1257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>
                <a:solidFill>
                  <a:srgbClr val="FF0000"/>
                </a:solidFill>
              </a:rPr>
              <a:t>II.Cấu tạo phân tử và danh pháp của alkane</a:t>
            </a:r>
            <a:endParaRPr lang="vi-VN" sz="4400">
              <a:solidFill>
                <a:srgbClr val="FF0000"/>
              </a:solidFill>
            </a:endParaRPr>
          </a:p>
          <a:p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838700"/>
            <a:ext cx="12685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>
                <a:solidFill>
                  <a:srgbClr val="FF0000"/>
                </a:solidFill>
              </a:rPr>
              <a:t>Ill. Phản ứng cháy của alkane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6210300"/>
            <a:ext cx="13805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>
                <a:solidFill>
                  <a:srgbClr val="FF0000"/>
                </a:solidFill>
              </a:rPr>
              <a:t>IV. Ứng dụng làm nhiên liệu của alkane</a:t>
            </a:r>
            <a:endParaRPr lang="vi-VN" sz="4400">
              <a:solidFill>
                <a:srgbClr val="FF0000"/>
              </a:solidFill>
            </a:endParaRPr>
          </a:p>
          <a:p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892705" y="3491372"/>
            <a:ext cx="8456425" cy="1369052"/>
          </a:xfrm>
          <a:custGeom>
            <a:avLst/>
            <a:gdLst/>
            <a:ahLst/>
            <a:cxnLst/>
            <a:rect l="l" t="t" r="r" b="b"/>
            <a:pathLst>
              <a:path w="9994348" h="1369052">
                <a:moveTo>
                  <a:pt x="0" y="0"/>
                </a:moveTo>
                <a:lnTo>
                  <a:pt x="9994348" y="0"/>
                </a:lnTo>
                <a:lnTo>
                  <a:pt x="9994348" y="1369052"/>
                </a:lnTo>
                <a:lnTo>
                  <a:pt x="0" y="1369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" t="-94059" r="-1510" b="-12557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773528" y="3375054"/>
            <a:ext cx="9757735" cy="111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-427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Khí gas (propane)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42860" y="2570131"/>
            <a:ext cx="3350899" cy="3350899"/>
            <a:chOff x="0" y="0"/>
            <a:chExt cx="19050000" cy="19050000"/>
          </a:xfrm>
        </p:grpSpPr>
        <p:sp>
          <p:nvSpPr>
            <p:cNvPr id="7" name="Freeform 7"/>
            <p:cNvSpPr/>
            <p:nvPr/>
          </p:nvSpPr>
          <p:spPr>
            <a:xfrm>
              <a:off x="1106665" y="1106665"/>
              <a:ext cx="16836669" cy="16836669"/>
            </a:xfrm>
            <a:custGeom>
              <a:avLst/>
              <a:gdLst/>
              <a:ahLst/>
              <a:cxnLst/>
              <a:rect l="l" t="t" r="r" b="b"/>
              <a:pathLst>
                <a:path w="16836669" h="16836669">
                  <a:moveTo>
                    <a:pt x="0" y="0"/>
                  </a:moveTo>
                  <a:lnTo>
                    <a:pt x="16836669" y="0"/>
                  </a:lnTo>
                  <a:lnTo>
                    <a:pt x="16836669" y="16836669"/>
                  </a:lnTo>
                  <a:lnTo>
                    <a:pt x="0" y="16836669"/>
                  </a:ln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050000" cy="19050000"/>
            </a:xfrm>
            <a:custGeom>
              <a:avLst/>
              <a:gdLst/>
              <a:ahLst/>
              <a:cxnLst/>
              <a:rect l="l" t="t" r="r" b="b"/>
              <a:pathLst>
                <a:path w="19050000" h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vi-VN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985555" y="18087"/>
            <a:ext cx="3501330" cy="3501330"/>
            <a:chOff x="0" y="0"/>
            <a:chExt cx="19050000" cy="19050000"/>
          </a:xfrm>
        </p:grpSpPr>
        <p:sp>
          <p:nvSpPr>
            <p:cNvPr id="10" name="Freeform 10"/>
            <p:cNvSpPr/>
            <p:nvPr/>
          </p:nvSpPr>
          <p:spPr>
            <a:xfrm>
              <a:off x="1106665" y="1106665"/>
              <a:ext cx="16836669" cy="16836669"/>
            </a:xfrm>
            <a:custGeom>
              <a:avLst/>
              <a:gdLst/>
              <a:ahLst/>
              <a:cxnLst/>
              <a:rect l="l" t="t" r="r" b="b"/>
              <a:pathLst>
                <a:path w="16836669" h="16836669">
                  <a:moveTo>
                    <a:pt x="0" y="0"/>
                  </a:moveTo>
                  <a:lnTo>
                    <a:pt x="16836669" y="0"/>
                  </a:lnTo>
                  <a:lnTo>
                    <a:pt x="16836669" y="16836669"/>
                  </a:lnTo>
                  <a:lnTo>
                    <a:pt x="0" y="16836669"/>
                  </a:lnTo>
                  <a:close/>
                </a:path>
              </a:pathLst>
            </a:custGeom>
            <a:blipFill>
              <a:blip r:embed="rId5"/>
              <a:stretch>
                <a:fillRect t="-12500" b="-12500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9050000" cy="19050000"/>
            </a:xfrm>
            <a:custGeom>
              <a:avLst/>
              <a:gdLst/>
              <a:ahLst/>
              <a:cxnLst/>
              <a:rect l="l" t="t" r="r" b="b"/>
              <a:pathLst>
                <a:path w="19050000" h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vi-VN" sz="2400">
                <a:solidFill>
                  <a:srgbClr val="FF0000"/>
                </a:solidFill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rot="-10800000">
            <a:off x="6008159" y="615564"/>
            <a:ext cx="7915399" cy="1418921"/>
          </a:xfrm>
          <a:custGeom>
            <a:avLst/>
            <a:gdLst/>
            <a:ahLst/>
            <a:cxnLst/>
            <a:rect l="l" t="t" r="r" b="b"/>
            <a:pathLst>
              <a:path w="7915399" h="1418921">
                <a:moveTo>
                  <a:pt x="0" y="0"/>
                </a:moveTo>
                <a:lnTo>
                  <a:pt x="7915399" y="0"/>
                </a:lnTo>
                <a:lnTo>
                  <a:pt x="7915399" y="1418921"/>
                </a:lnTo>
                <a:lnTo>
                  <a:pt x="0" y="141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" t="-47153" r="-1510" b="-9709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014418" y="665548"/>
            <a:ext cx="10054297" cy="114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9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-439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Khí bùn ao (methane)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271E2C7A-6132-82BB-785C-ADE2A4F70EBD}"/>
              </a:ext>
            </a:extLst>
          </p:cNvPr>
          <p:cNvGrpSpPr>
            <a:grpSpLocks noChangeAspect="1"/>
          </p:cNvGrpSpPr>
          <p:nvPr/>
        </p:nvGrpSpPr>
        <p:grpSpPr>
          <a:xfrm>
            <a:off x="14343810" y="5239822"/>
            <a:ext cx="3501330" cy="3501330"/>
            <a:chOff x="0" y="0"/>
            <a:chExt cx="19050000" cy="1905000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4FAA17ED-4FFF-1C1D-51CA-C19F5C8A36C4}"/>
                </a:ext>
              </a:extLst>
            </p:cNvPr>
            <p:cNvSpPr/>
            <p:nvPr/>
          </p:nvSpPr>
          <p:spPr>
            <a:xfrm>
              <a:off x="1106665" y="1106665"/>
              <a:ext cx="16836669" cy="16836669"/>
            </a:xfrm>
            <a:custGeom>
              <a:avLst/>
              <a:gdLst/>
              <a:ahLst/>
              <a:cxnLst/>
              <a:rect l="l" t="t" r="r" b="b"/>
              <a:pathLst>
                <a:path w="16836669" h="16836669">
                  <a:moveTo>
                    <a:pt x="0" y="0"/>
                  </a:moveTo>
                  <a:lnTo>
                    <a:pt x="16836669" y="0"/>
                  </a:lnTo>
                  <a:lnTo>
                    <a:pt x="16836669" y="16836669"/>
                  </a:lnTo>
                  <a:lnTo>
                    <a:pt x="0" y="16836669"/>
                  </a:lnTo>
                  <a:close/>
                </a:path>
              </a:pathLst>
            </a:custGeom>
            <a:blipFill>
              <a:blip r:embed="rId5"/>
              <a:stretch>
                <a:fillRect t="-12500" b="-12500"/>
              </a:stretch>
            </a:blipFill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76A26648-639E-041E-17C1-F8B4739E641F}"/>
                </a:ext>
              </a:extLst>
            </p:cNvPr>
            <p:cNvSpPr/>
            <p:nvPr/>
          </p:nvSpPr>
          <p:spPr>
            <a:xfrm>
              <a:off x="0" y="0"/>
              <a:ext cx="19050000" cy="19050000"/>
            </a:xfrm>
            <a:custGeom>
              <a:avLst/>
              <a:gdLst/>
              <a:ahLst/>
              <a:cxnLst/>
              <a:rect l="l" t="t" r="r" b="b"/>
              <a:pathLst>
                <a:path w="19050000" h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0" name="Freeform 13">
            <a:extLst>
              <a:ext uri="{FF2B5EF4-FFF2-40B4-BE49-F238E27FC236}">
                <a16:creationId xmlns:a16="http://schemas.microsoft.com/office/drawing/2014/main" xmlns="" id="{38B3136D-C164-AFB0-2F61-DB2C7820405D}"/>
              </a:ext>
            </a:extLst>
          </p:cNvPr>
          <p:cNvSpPr/>
          <p:nvPr/>
        </p:nvSpPr>
        <p:spPr>
          <a:xfrm rot="-10800000">
            <a:off x="4343400" y="6667500"/>
            <a:ext cx="10624350" cy="1418921"/>
          </a:xfrm>
          <a:custGeom>
            <a:avLst/>
            <a:gdLst/>
            <a:ahLst/>
            <a:cxnLst/>
            <a:rect l="l" t="t" r="r" b="b"/>
            <a:pathLst>
              <a:path w="7915399" h="1418921">
                <a:moveTo>
                  <a:pt x="0" y="0"/>
                </a:moveTo>
                <a:lnTo>
                  <a:pt x="7915399" y="0"/>
                </a:lnTo>
                <a:lnTo>
                  <a:pt x="7915399" y="1418921"/>
                </a:lnTo>
                <a:lnTo>
                  <a:pt x="0" y="141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" t="-47153" r="-1510" b="-97092"/>
            </a:stretch>
          </a:blipFill>
        </p:spPr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xmlns="" id="{62A7EDE9-0844-2D2F-21D9-EEC169002B1F}"/>
              </a:ext>
            </a:extLst>
          </p:cNvPr>
          <p:cNvSpPr txBox="1"/>
          <p:nvPr/>
        </p:nvSpPr>
        <p:spPr>
          <a:xfrm>
            <a:off x="1524001" y="6756432"/>
            <a:ext cx="120773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9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i="0" u="none" strike="noStrike" kern="1200" cap="none" spc="-439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Khí sinh ra từ một số loại quả chín (ethylnene)</a:t>
            </a:r>
            <a:endParaRPr kumimoji="0" lang="en-US" sz="5400" i="0" u="none" strike="noStrike" kern="1200" cap="none" spc="-439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E734067-BC20-81AC-4FB2-7BB79000F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3811" y="354322"/>
            <a:ext cx="2724990" cy="2814337"/>
          </a:xfrm>
          <a:prstGeom prst="rect">
            <a:avLst/>
          </a:prstGeom>
        </p:spPr>
      </p:pic>
      <p:pic>
        <p:nvPicPr>
          <p:cNvPr id="1026" name="Picture 2" descr="giá gas petrolimex - Giá gas hôm nay - giá bình gas 12kg - 0344 757 168">
            <a:extLst>
              <a:ext uri="{FF2B5EF4-FFF2-40B4-BE49-F238E27FC236}">
                <a16:creationId xmlns:a16="http://schemas.microsoft.com/office/drawing/2014/main" xmlns="" id="{EDBB08E3-ED5B-390E-9B44-A23DD5DB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1" y="2926540"/>
            <a:ext cx="2725599" cy="2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ĩa Hoa Quả Chín Thơm, Hình Tách Nền PNG - KhoThietKe.Net">
            <a:extLst>
              <a:ext uri="{FF2B5EF4-FFF2-40B4-BE49-F238E27FC236}">
                <a16:creationId xmlns:a16="http://schemas.microsoft.com/office/drawing/2014/main" xmlns="" id="{05B2040D-4A6D-0755-E200-A6018C5A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577" y="5439001"/>
            <a:ext cx="2887522" cy="29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E61FA7-FAC1-B042-FA02-44E9B6439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02099"/>
              </p:ext>
            </p:extLst>
          </p:nvPr>
        </p:nvGraphicFramePr>
        <p:xfrm>
          <a:off x="304800" y="1943100"/>
          <a:ext cx="17526000" cy="81602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xmlns="" val="1249580551"/>
                    </a:ext>
                  </a:extLst>
                </a:gridCol>
                <a:gridCol w="3125468">
                  <a:extLst>
                    <a:ext uri="{9D8B030D-6E8A-4147-A177-3AD203B41FA5}">
                      <a16:colId xmlns:a16="http://schemas.microsoft.com/office/drawing/2014/main" xmlns="" val="2128247777"/>
                    </a:ext>
                  </a:extLst>
                </a:gridCol>
                <a:gridCol w="4526487">
                  <a:extLst>
                    <a:ext uri="{9D8B030D-6E8A-4147-A177-3AD203B41FA5}">
                      <a16:colId xmlns:a16="http://schemas.microsoft.com/office/drawing/2014/main" xmlns="" val="2189143179"/>
                    </a:ext>
                  </a:extLst>
                </a:gridCol>
                <a:gridCol w="4692445">
                  <a:extLst>
                    <a:ext uri="{9D8B030D-6E8A-4147-A177-3AD203B41FA5}">
                      <a16:colId xmlns:a16="http://schemas.microsoft.com/office/drawing/2014/main" xmlns="" val="3015410715"/>
                    </a:ext>
                  </a:extLst>
                </a:gridCol>
              </a:tblGrid>
              <a:tr h="885664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400" b="1">
                          <a:effectLst/>
                          <a:highlight>
                            <a:srgbClr val="DAE2C2"/>
                          </a:highlight>
                          <a:latin typeface="+mj-lt"/>
                          <a:ea typeface="Times New Roman" panose="02020603050405020304" pitchFamily="18" charset="0"/>
                        </a:rPr>
                        <a:t>Chất</a:t>
                      </a:r>
                    </a:p>
                  </a:txBody>
                  <a:tcPr marL="6350" marR="63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400" b="1">
                          <a:effectLst/>
                          <a:highlight>
                            <a:srgbClr val="DAE2C2"/>
                          </a:highlight>
                          <a:latin typeface="+mj-lt"/>
                          <a:ea typeface="Times New Roman" panose="02020603050405020304" pitchFamily="18" charset="0"/>
                        </a:rPr>
                        <a:t>Methane</a:t>
                      </a:r>
                    </a:p>
                  </a:txBody>
                  <a:tcPr marL="6350" marR="63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400" b="1">
                          <a:effectLst/>
                          <a:highlight>
                            <a:srgbClr val="DAE2C2"/>
                          </a:highlight>
                          <a:latin typeface="+mj-lt"/>
                          <a:ea typeface="Times New Roman" panose="02020603050405020304" pitchFamily="18" charset="0"/>
                        </a:rPr>
                        <a:t>Propane</a:t>
                      </a:r>
                    </a:p>
                  </a:txBody>
                  <a:tcPr marL="6350" marR="63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4400" b="1">
                          <a:effectLst/>
                          <a:highlight>
                            <a:srgbClr val="DAE2C2"/>
                          </a:highlight>
                          <a:latin typeface="+mj-lt"/>
                          <a:ea typeface="Times New Roman" panose="02020603050405020304" pitchFamily="18" charset="0"/>
                        </a:rPr>
                        <a:t>Ethylnene</a:t>
                      </a:r>
                    </a:p>
                  </a:txBody>
                  <a:tcPr marL="6350" marR="63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682722"/>
                  </a:ext>
                </a:extLst>
              </a:tr>
              <a:tr h="1483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505391046"/>
                  </a:ext>
                </a:extLst>
              </a:tr>
              <a:tr h="1037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2908659640"/>
                  </a:ext>
                </a:extLst>
              </a:tr>
              <a:tr h="165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2754858962"/>
                  </a:ext>
                </a:extLst>
              </a:tr>
              <a:tr h="686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3367028669"/>
                  </a:ext>
                </a:extLst>
              </a:tr>
              <a:tr h="686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14483869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B5E72B-A3D8-A225-372C-42384B88D2B2}"/>
              </a:ext>
            </a:extLst>
          </p:cNvPr>
          <p:cNvSpPr txBox="1"/>
          <p:nvPr/>
        </p:nvSpPr>
        <p:spPr>
          <a:xfrm>
            <a:off x="4038600" y="190500"/>
            <a:ext cx="11849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>
                <a:solidFill>
                  <a:schemeClr val="accent3">
                    <a:lumMod val="50000"/>
                  </a:schemeClr>
                </a:solidFill>
              </a:rPr>
              <a:t>PHIẾU HỌC TẬP SỐ 1</a:t>
            </a:r>
          </a:p>
          <a:p>
            <a:pPr algn="ctr"/>
            <a:r>
              <a:rPr lang="en-US" sz="4400"/>
              <a:t>Hãy quan sát và hoàn thành bảng sau:</a:t>
            </a:r>
            <a:endParaRPr lang="vi-VN" sz="4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EC1257-2131-1E56-8557-9F6030C7F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314700"/>
            <a:ext cx="1643065" cy="1643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691882-F0EA-59D7-6F28-682D070E0903}"/>
              </a:ext>
            </a:extLst>
          </p:cNvPr>
          <p:cNvSpPr txBox="1"/>
          <p:nvPr/>
        </p:nvSpPr>
        <p:spPr>
          <a:xfrm>
            <a:off x="609600" y="3314700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 thức cấu tạo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7B7A2A-8D27-95AB-6221-304A8B1E7855}"/>
              </a:ext>
            </a:extLst>
          </p:cNvPr>
          <p:cNvSpPr txBox="1"/>
          <p:nvPr/>
        </p:nvSpPr>
        <p:spPr>
          <a:xfrm>
            <a:off x="609600" y="5394186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 thức phân tử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DEC723-65C7-52A5-F5A1-8AF79ED2EAC6}"/>
              </a:ext>
            </a:extLst>
          </p:cNvPr>
          <p:cNvSpPr txBox="1"/>
          <p:nvPr/>
        </p:nvSpPr>
        <p:spPr>
          <a:xfrm>
            <a:off x="381000" y="6210300"/>
            <a:ext cx="4895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 phần nguyên tố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BAACFC-8383-3FFF-1365-930D5825A74C}"/>
              </a:ext>
            </a:extLst>
          </p:cNvPr>
          <p:cNvSpPr txBox="1"/>
          <p:nvPr/>
        </p:nvSpPr>
        <p:spPr>
          <a:xfrm>
            <a:off x="266700" y="8199148"/>
            <a:ext cx="52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 liên kết đơn, đôi, ba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38B6F1-4355-278D-FB0C-DCA40008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6" y="3336851"/>
            <a:ext cx="3057525" cy="1495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E86AEBF-1597-B0B6-6306-065714E5B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800" y="3199913"/>
            <a:ext cx="1976439" cy="1632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873531-EFB9-F9CB-2667-BA2F054B309F}"/>
              </a:ext>
            </a:extLst>
          </p:cNvPr>
          <p:cNvSpPr txBox="1"/>
          <p:nvPr/>
        </p:nvSpPr>
        <p:spPr>
          <a:xfrm>
            <a:off x="382773" y="9353073"/>
            <a:ext cx="52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 là hydrocarbon</a:t>
            </a:r>
          </a:p>
        </p:txBody>
      </p:sp>
    </p:spTree>
    <p:extLst>
      <p:ext uri="{BB962C8B-B14F-4D97-AF65-F5344CB8AC3E}">
        <p14:creationId xmlns:p14="http://schemas.microsoft.com/office/powerpoint/2010/main" val="2044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E61FA7-FAC1-B042-FA02-44E9B6439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95641"/>
              </p:ext>
            </p:extLst>
          </p:nvPr>
        </p:nvGraphicFramePr>
        <p:xfrm>
          <a:off x="345115" y="2160775"/>
          <a:ext cx="17526000" cy="81406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xmlns="" val="1249580551"/>
                    </a:ext>
                  </a:extLst>
                </a:gridCol>
                <a:gridCol w="3430268">
                  <a:extLst>
                    <a:ext uri="{9D8B030D-6E8A-4147-A177-3AD203B41FA5}">
                      <a16:colId xmlns:a16="http://schemas.microsoft.com/office/drawing/2014/main" xmlns="" val="2128247777"/>
                    </a:ext>
                  </a:extLst>
                </a:gridCol>
                <a:gridCol w="4526487">
                  <a:extLst>
                    <a:ext uri="{9D8B030D-6E8A-4147-A177-3AD203B41FA5}">
                      <a16:colId xmlns:a16="http://schemas.microsoft.com/office/drawing/2014/main" xmlns="" val="2189143179"/>
                    </a:ext>
                  </a:extLst>
                </a:gridCol>
                <a:gridCol w="4692445">
                  <a:extLst>
                    <a:ext uri="{9D8B030D-6E8A-4147-A177-3AD203B41FA5}">
                      <a16:colId xmlns:a16="http://schemas.microsoft.com/office/drawing/2014/main" xmlns="" val="3015410715"/>
                    </a:ext>
                  </a:extLst>
                </a:gridCol>
              </a:tblGrid>
              <a:tr h="885664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  <a:latin typeface="+mj-lt"/>
                          <a:ea typeface="Times New Roman" panose="02020603050405020304" pitchFamily="18" charset="0"/>
                        </a:rPr>
                        <a:t>Chất</a:t>
                      </a:r>
                    </a:p>
                  </a:txBody>
                  <a:tcPr marL="6350" marR="63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  <a:latin typeface="+mj-lt"/>
                          <a:ea typeface="Times New Roman" panose="02020603050405020304" pitchFamily="18" charset="0"/>
                        </a:rPr>
                        <a:t>Methane</a:t>
                      </a:r>
                    </a:p>
                  </a:txBody>
                  <a:tcPr marL="6350" marR="63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  <a:latin typeface="+mj-lt"/>
                          <a:ea typeface="Times New Roman" panose="02020603050405020304" pitchFamily="18" charset="0"/>
                        </a:rPr>
                        <a:t>Propane</a:t>
                      </a:r>
                    </a:p>
                  </a:txBody>
                  <a:tcPr marL="6350" marR="63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r>
                        <a:rPr lang="vi-VN" sz="3600">
                          <a:effectLst/>
                          <a:highlight>
                            <a:srgbClr val="DAE2C2"/>
                          </a:highlight>
                          <a:latin typeface="+mj-lt"/>
                          <a:ea typeface="Times New Roman" panose="02020603050405020304" pitchFamily="18" charset="0"/>
                        </a:rPr>
                        <a:t>Ethylnene</a:t>
                      </a:r>
                    </a:p>
                  </a:txBody>
                  <a:tcPr marL="6350" marR="635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682722"/>
                  </a:ext>
                </a:extLst>
              </a:tr>
              <a:tr h="1483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505391046"/>
                  </a:ext>
                </a:extLst>
              </a:tr>
              <a:tr h="1037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2908659640"/>
                  </a:ext>
                </a:extLst>
              </a:tr>
              <a:tr h="165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2754858962"/>
                  </a:ext>
                </a:extLst>
              </a:tr>
              <a:tr h="686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3367028669"/>
                  </a:ext>
                </a:extLst>
              </a:tr>
              <a:tr h="686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300"/>
                        </a:spcAft>
                      </a:pPr>
                      <a:endParaRPr lang="vi-VN" sz="3600">
                        <a:effectLst/>
                        <a:highlight>
                          <a:srgbClr val="FFFFFF"/>
                        </a:highlight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xmlns="" val="28810298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B5E72B-A3D8-A225-372C-42384B88D2B2}"/>
              </a:ext>
            </a:extLst>
          </p:cNvPr>
          <p:cNvSpPr txBox="1"/>
          <p:nvPr/>
        </p:nvSpPr>
        <p:spPr>
          <a:xfrm>
            <a:off x="4991100" y="1905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HỌC TẬP SỐ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 quan sát và hoàn thành bảng sau: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EC1257-2131-1E56-8557-9F6030C7F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314700"/>
            <a:ext cx="1621800" cy="162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691882-F0EA-59D7-6F28-682D070E0903}"/>
              </a:ext>
            </a:extLst>
          </p:cNvPr>
          <p:cNvSpPr txBox="1"/>
          <p:nvPr/>
        </p:nvSpPr>
        <p:spPr>
          <a:xfrm>
            <a:off x="609600" y="3314700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 thức cấu tạo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7B7A2A-8D27-95AB-6221-304A8B1E7855}"/>
              </a:ext>
            </a:extLst>
          </p:cNvPr>
          <p:cNvSpPr txBox="1"/>
          <p:nvPr/>
        </p:nvSpPr>
        <p:spPr>
          <a:xfrm>
            <a:off x="609600" y="5394186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 thức phân tử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DEC723-65C7-52A5-F5A1-8AF79ED2EAC6}"/>
              </a:ext>
            </a:extLst>
          </p:cNvPr>
          <p:cNvSpPr txBox="1"/>
          <p:nvPr/>
        </p:nvSpPr>
        <p:spPr>
          <a:xfrm>
            <a:off x="438150" y="6796667"/>
            <a:ext cx="489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 phần nguyên tố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BAACFC-8383-3FFF-1365-930D5825A74C}"/>
              </a:ext>
            </a:extLst>
          </p:cNvPr>
          <p:cNvSpPr txBox="1"/>
          <p:nvPr/>
        </p:nvSpPr>
        <p:spPr>
          <a:xfrm>
            <a:off x="266700" y="8199148"/>
            <a:ext cx="52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 liên kết đơn, đôi, ba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38B6F1-4355-278D-FB0C-DCA40008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6" y="3336851"/>
            <a:ext cx="3057525" cy="1495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E86AEBF-1597-B0B6-6306-065714E5B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800" y="3199913"/>
            <a:ext cx="1976439" cy="1632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8A34F9-C7A1-CF59-1B04-85517CDE39BA}"/>
              </a:ext>
            </a:extLst>
          </p:cNvPr>
          <p:cNvSpPr txBox="1"/>
          <p:nvPr/>
        </p:nvSpPr>
        <p:spPr>
          <a:xfrm>
            <a:off x="6400800" y="5349597"/>
            <a:ext cx="130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kumimoji="0" lang="vi-VN" sz="4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461B5F-3317-782F-E972-CCE570E845E8}"/>
              </a:ext>
            </a:extLst>
          </p:cNvPr>
          <p:cNvSpPr txBox="1"/>
          <p:nvPr/>
        </p:nvSpPr>
        <p:spPr>
          <a:xfrm>
            <a:off x="10363200" y="5394186"/>
            <a:ext cx="130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vi-VN" sz="4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4000" baseline="-25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9DC2DB-D959-F132-8983-1FDF0141BBB6}"/>
              </a:ext>
            </a:extLst>
          </p:cNvPr>
          <p:cNvSpPr txBox="1"/>
          <p:nvPr/>
        </p:nvSpPr>
        <p:spPr>
          <a:xfrm>
            <a:off x="15078076" y="5394186"/>
            <a:ext cx="130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vi-VN" sz="4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vi-VN" sz="4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6E8868-93A5-0640-709E-A832F4B7D837}"/>
              </a:ext>
            </a:extLst>
          </p:cNvPr>
          <p:cNvSpPr txBox="1"/>
          <p:nvPr/>
        </p:nvSpPr>
        <p:spPr>
          <a:xfrm>
            <a:off x="5448301" y="6727405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vi-VN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có C và H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6DA976-2622-5F27-ECF5-6F065C0BCC96}"/>
              </a:ext>
            </a:extLst>
          </p:cNvPr>
          <p:cNvSpPr txBox="1"/>
          <p:nvPr/>
        </p:nvSpPr>
        <p:spPr>
          <a:xfrm>
            <a:off x="9432131" y="6683633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vi-VN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có C và H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7DB00E-CBF7-6208-BCF1-180ACC5040DB}"/>
              </a:ext>
            </a:extLst>
          </p:cNvPr>
          <p:cNvSpPr txBox="1"/>
          <p:nvPr/>
        </p:nvSpPr>
        <p:spPr>
          <a:xfrm>
            <a:off x="14147007" y="6683633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vi-VN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có C và H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A778B8-C75B-0D31-2B33-9A7D93E18DB9}"/>
              </a:ext>
            </a:extLst>
          </p:cNvPr>
          <p:cNvSpPr txBox="1"/>
          <p:nvPr/>
        </p:nvSpPr>
        <p:spPr>
          <a:xfrm>
            <a:off x="5562600" y="8199148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liên</a:t>
            </a:r>
            <a:r>
              <a:rPr kumimoji="0" lang="vi-VN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kết đơn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444393-4550-8CFF-135B-7698990E227F}"/>
              </a:ext>
            </a:extLst>
          </p:cNvPr>
          <p:cNvSpPr txBox="1"/>
          <p:nvPr/>
        </p:nvSpPr>
        <p:spPr>
          <a:xfrm>
            <a:off x="9563102" y="8199148"/>
            <a:ext cx="354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liên</a:t>
            </a:r>
            <a:r>
              <a:rPr kumimoji="0" lang="vi-VN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kết đơn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98373D-B198-34BB-AD4B-B2C018367468}"/>
              </a:ext>
            </a:extLst>
          </p:cNvPr>
          <p:cNvSpPr txBox="1"/>
          <p:nvPr/>
        </p:nvSpPr>
        <p:spPr>
          <a:xfrm>
            <a:off x="13766009" y="7973080"/>
            <a:ext cx="3543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noProof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liên</a:t>
            </a:r>
            <a:r>
              <a:rPr kumimoji="0" lang="vi-VN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kết đơn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aseline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liên</a:t>
            </a:r>
            <a:r>
              <a:rPr lang="vi-VN" sz="4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kết đôi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E23C01-073B-4583-F55B-FB68CE98BC8B}"/>
              </a:ext>
            </a:extLst>
          </p:cNvPr>
          <p:cNvSpPr txBox="1"/>
          <p:nvPr/>
        </p:nvSpPr>
        <p:spPr>
          <a:xfrm>
            <a:off x="382773" y="9353073"/>
            <a:ext cx="52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 là hydrocarbon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F59D91-5B18-9B7D-AD8A-12C0099D56D6}"/>
              </a:ext>
            </a:extLst>
          </p:cNvPr>
          <p:cNvSpPr txBox="1"/>
          <p:nvPr/>
        </p:nvSpPr>
        <p:spPr>
          <a:xfrm>
            <a:off x="6302782" y="9396296"/>
            <a:ext cx="130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FBC950-8CB8-ABD9-EC41-FFBBE5342C7E}"/>
              </a:ext>
            </a:extLst>
          </p:cNvPr>
          <p:cNvSpPr txBox="1"/>
          <p:nvPr/>
        </p:nvSpPr>
        <p:spPr>
          <a:xfrm>
            <a:off x="10292318" y="9451672"/>
            <a:ext cx="130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95AA3-FF08-E056-A7DD-F462F9D2C447}"/>
              </a:ext>
            </a:extLst>
          </p:cNvPr>
          <p:cNvSpPr txBox="1"/>
          <p:nvPr/>
        </p:nvSpPr>
        <p:spPr>
          <a:xfrm>
            <a:off x="14739937" y="9451672"/>
            <a:ext cx="130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48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 rot="-10800000">
            <a:off x="-685800" y="0"/>
            <a:ext cx="14456175" cy="2953530"/>
          </a:xfrm>
          <a:custGeom>
            <a:avLst/>
            <a:gdLst/>
            <a:ahLst/>
            <a:cxnLst/>
            <a:rect l="l" t="t" r="r" b="b"/>
            <a:pathLst>
              <a:path w="7915399" h="1418921">
                <a:moveTo>
                  <a:pt x="0" y="0"/>
                </a:moveTo>
                <a:lnTo>
                  <a:pt x="7915399" y="0"/>
                </a:lnTo>
                <a:lnTo>
                  <a:pt x="7915399" y="1418921"/>
                </a:lnTo>
                <a:lnTo>
                  <a:pt x="0" y="141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" t="-47153" r="-1510" b="-9709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6400" y="723900"/>
            <a:ext cx="1216223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buClr>
                <a:srgbClr val="1D8091"/>
              </a:buClr>
              <a:buSzPts val="1500"/>
            </a:pPr>
            <a:r>
              <a:rPr lang="vi-VN" sz="5400" b="1" u="none"/>
              <a:t>I. Khái niệm hydrocarbon, alkane</a:t>
            </a:r>
            <a:endParaRPr lang="vi-VN" sz="5400"/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xmlns="" id="{62A7EDE9-0844-2D2F-21D9-EEC169002B1F}"/>
              </a:ext>
            </a:extLst>
          </p:cNvPr>
          <p:cNvSpPr txBox="1"/>
          <p:nvPr/>
        </p:nvSpPr>
        <p:spPr>
          <a:xfrm>
            <a:off x="762000" y="2019300"/>
            <a:ext cx="172212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9599"/>
              </a:lnSpc>
              <a:defRPr/>
            </a:pPr>
            <a:r>
              <a:rPr lang="en-US" sz="6000" b="1" smtClean="0">
                <a:solidFill>
                  <a:srgbClr val="002060"/>
                </a:solidFill>
                <a:effectLst/>
                <a:latin typeface="+mj-lt"/>
                <a:ea typeface="Courier New" panose="02070309020205020404" pitchFamily="49" charset="0"/>
              </a:rPr>
              <a:t>-</a:t>
            </a:r>
            <a:r>
              <a:rPr lang="en-US" sz="6000" b="1" smtClean="0">
                <a:solidFill>
                  <a:srgbClr val="002060"/>
                </a:solidFill>
                <a:effectLst/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6000" b="1">
                <a:solidFill>
                  <a:srgbClr val="002060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H</a:t>
            </a:r>
            <a:r>
              <a:rPr lang="vi-VN" sz="6000" b="1" smtClean="0">
                <a:solidFill>
                  <a:srgbClr val="002060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ydrocarbon </a:t>
            </a:r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  <a:ea typeface="Courier New" panose="02070309020205020404" pitchFamily="49" charset="0"/>
                <a:cs typeface="Times New Roman" pitchFamily="18" charset="0"/>
              </a:rPr>
              <a:t>là loại hợp chất hữu cơ mà thành phần phân tử chỉ chứa các nguyên tố Hydrocarbon và hy drogen.</a:t>
            </a:r>
            <a:endParaRPr kumimoji="0" lang="en-US" sz="6000" b="1" i="0" u="none" strike="noStrike" kern="1200" cap="none" spc="-439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62A7EDE9-0844-2D2F-21D9-EEC169002B1F}"/>
              </a:ext>
            </a:extLst>
          </p:cNvPr>
          <p:cNvSpPr txBox="1"/>
          <p:nvPr/>
        </p:nvSpPr>
        <p:spPr>
          <a:xfrm>
            <a:off x="304800" y="5905500"/>
            <a:ext cx="17602200" cy="2352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srgbClr val="002060"/>
                </a:solidFill>
                <a:effectLst/>
                <a:latin typeface="+mj-lt"/>
                <a:ea typeface="Courier New" panose="02070309020205020404" pitchFamily="49" charset="0"/>
              </a:rPr>
              <a:t>- </a:t>
            </a:r>
            <a:r>
              <a:rPr lang="vi-VN" sz="6000" b="1" smtClean="0">
                <a:solidFill>
                  <a:srgbClr val="002060"/>
                </a:solidFill>
                <a:effectLst/>
                <a:latin typeface="+mj-lt"/>
                <a:ea typeface="Courier New" panose="02070309020205020404" pitchFamily="49" charset="0"/>
              </a:rPr>
              <a:t>Alkane </a:t>
            </a:r>
            <a:r>
              <a:rPr lang="vi-VN" sz="6000" b="1">
                <a:solidFill>
                  <a:srgbClr val="002060"/>
                </a:solidFill>
                <a:effectLst/>
                <a:latin typeface="+mj-lt"/>
                <a:ea typeface="Courier New" panose="02070309020205020404" pitchFamily="49" charset="0"/>
              </a:rPr>
              <a:t>là những hydrocarbon mạch hở, phân tử chỉ chứa các </a:t>
            </a:r>
            <a:r>
              <a:rPr lang="vi-VN" sz="6000" b="1" smtClean="0">
                <a:solidFill>
                  <a:srgbClr val="002060"/>
                </a:solidFill>
                <a:effectLst/>
                <a:latin typeface="+mj-lt"/>
                <a:ea typeface="Courier New" panose="02070309020205020404" pitchFamily="49" charset="0"/>
              </a:rPr>
              <a:t>liên </a:t>
            </a:r>
            <a:r>
              <a:rPr lang="vi-VN" sz="6000" b="1">
                <a:solidFill>
                  <a:srgbClr val="002060"/>
                </a:solidFill>
                <a:effectLst/>
                <a:latin typeface="+mj-lt"/>
                <a:ea typeface="Courier New" panose="02070309020205020404" pitchFamily="49" charset="0"/>
              </a:rPr>
              <a:t>kết đơn.</a:t>
            </a:r>
            <a:endParaRPr kumimoji="0" lang="en-US" sz="6000" b="1" i="0" u="none" strike="noStrike" kern="1200" cap="none" spc="-439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4580D8F0-0E02-2510-41D9-94C8EE2A8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479861"/>
              </p:ext>
            </p:extLst>
          </p:nvPr>
        </p:nvGraphicFramePr>
        <p:xfrm>
          <a:off x="838200" y="1079500"/>
          <a:ext cx="16764000" cy="86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CB2CC7-AD6D-725B-D44F-7806D46FEDE4}"/>
              </a:ext>
            </a:extLst>
          </p:cNvPr>
          <p:cNvSpPr txBox="1"/>
          <p:nvPr/>
        </p:nvSpPr>
        <p:spPr>
          <a:xfrm>
            <a:off x="838200" y="8648700"/>
            <a:ext cx="167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u="sng">
                <a:solidFill>
                  <a:schemeClr val="accent6">
                    <a:lumMod val="75000"/>
                  </a:schemeClr>
                </a:solidFill>
              </a:rPr>
              <a:t>Chú ý: </a:t>
            </a:r>
            <a:r>
              <a:rPr lang="vi-VN" sz="4000" b="1" i="1">
                <a:solidFill>
                  <a:schemeClr val="accent6">
                    <a:lumMod val="75000"/>
                  </a:schemeClr>
                </a:solidFill>
              </a:rPr>
              <a:t>Hydrocarbon còn có thêm nhiều loại khác nữa, sẽ được học ở bậc học cao hơn.</a:t>
            </a:r>
          </a:p>
        </p:txBody>
      </p:sp>
    </p:spTree>
    <p:extLst>
      <p:ext uri="{BB962C8B-B14F-4D97-AF65-F5344CB8AC3E}">
        <p14:creationId xmlns:p14="http://schemas.microsoft.com/office/powerpoint/2010/main" val="36131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74FA1D-259F-A571-CD37-C650275AB09E}"/>
              </a:ext>
            </a:extLst>
          </p:cNvPr>
          <p:cNvSpPr txBox="1"/>
          <p:nvPr/>
        </p:nvSpPr>
        <p:spPr>
          <a:xfrm>
            <a:off x="4267200" y="495300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/>
              <a:t>BÀI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82C382-D003-5D00-EADF-1FAE28C62A0D}"/>
              </a:ext>
            </a:extLst>
          </p:cNvPr>
          <p:cNvSpPr txBox="1"/>
          <p:nvPr/>
        </p:nvSpPr>
        <p:spPr>
          <a:xfrm>
            <a:off x="936812" y="1701053"/>
            <a:ext cx="16764000" cy="807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35000"/>
              </a:lnSpc>
              <a:spcAft>
                <a:spcPts val="200"/>
              </a:spcAft>
              <a:buClr>
                <a:srgbClr val="000000"/>
              </a:buClr>
              <a:buSzPts val="1000"/>
              <a:buFont typeface="+mj-lt"/>
              <a:buAutoNum type="arabicPeriod"/>
              <a:tabLst>
                <a:tab pos="408305" algn="l"/>
              </a:tabLst>
            </a:pPr>
            <a:r>
              <a:rPr lang="vi-VN" sz="4000" b="1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các chất:</a:t>
            </a:r>
          </a:p>
          <a:p>
            <a:pPr indent="177800">
              <a:lnSpc>
                <a:spcPct val="135000"/>
              </a:lnSpc>
              <a:spcAft>
                <a:spcPts val="200"/>
              </a:spcAft>
              <a:tabLst>
                <a:tab pos="1908810" algn="l"/>
                <a:tab pos="3905250" algn="l"/>
              </a:tabLst>
            </a:pP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(A) CH</a:t>
            </a:r>
            <a:r>
              <a:rPr lang="vi-VN" sz="4000" b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-CH</a:t>
            </a:r>
            <a:r>
              <a:rPr lang="vi-VN" sz="4000" b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	(B) </a:t>
            </a:r>
            <a:r>
              <a:rPr lang="vi-VN" sz="40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40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0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=CH-CH</a:t>
            </a:r>
            <a:r>
              <a:rPr lang="vi-VN" sz="40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40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(C) 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48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=c—ch</a:t>
            </a:r>
            <a:r>
              <a:rPr lang="vi-VN" sz="48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vi-VN" sz="4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86300">
              <a:lnSpc>
                <a:spcPct val="135000"/>
              </a:lnSpc>
              <a:spcAft>
                <a:spcPts val="700"/>
              </a:spcAft>
            </a:pP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ch</a:t>
            </a:r>
            <a:r>
              <a:rPr lang="vi-VN" sz="48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vi-VN" sz="4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 algn="just">
              <a:lnSpc>
                <a:spcPct val="135000"/>
              </a:lnSpc>
              <a:spcAft>
                <a:spcPts val="300"/>
              </a:spcAft>
              <a:tabLst>
                <a:tab pos="1908810" algn="l"/>
                <a:tab pos="3905250" algn="l"/>
              </a:tabLst>
            </a:pP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(D) CH</a:t>
            </a:r>
            <a:r>
              <a:rPr lang="vi-VN" sz="4000" b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-CH</a:t>
            </a:r>
            <a:r>
              <a:rPr lang="vi-VN" sz="4000" b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-OH,	 (E) </a:t>
            </a:r>
            <a:r>
              <a:rPr lang="vi-VN" sz="54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54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54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-cooh</a:t>
            </a:r>
            <a:r>
              <a:rPr lang="vi-VN" sz="40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(G) 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48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—ch—ch</a:t>
            </a:r>
            <a:r>
              <a:rPr lang="vi-VN" sz="48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vi-VN" sz="4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>
              <a:lnSpc>
                <a:spcPct val="135000"/>
              </a:lnSpc>
              <a:spcAft>
                <a:spcPts val="200"/>
              </a:spcAft>
              <a:tabLst>
                <a:tab pos="4679950" algn="l"/>
              </a:tabLst>
            </a:pP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48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vi-VN" sz="4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>
              <a:lnSpc>
                <a:spcPct val="135000"/>
              </a:lnSpc>
              <a:spcAft>
                <a:spcPts val="200"/>
              </a:spcAft>
              <a:tabLst>
                <a:tab pos="4679950" algn="l"/>
              </a:tabLst>
            </a:pP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(H) 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48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=ch-ch=ch</a:t>
            </a:r>
            <a:r>
              <a:rPr lang="vi-VN" sz="48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4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(I) 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4800" b="1" cap="small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48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4000" b="1" cap="sm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vi-VN" sz="4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77800">
              <a:lnSpc>
                <a:spcPct val="135000"/>
              </a:lnSpc>
              <a:spcAft>
                <a:spcPts val="2800"/>
              </a:spcAft>
            </a:pPr>
            <a:r>
              <a:rPr lang="vi-VN" sz="4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các chất trên, chất nào là hydrocarbon, chất nào là alkane? Giải thích.</a:t>
            </a:r>
          </a:p>
          <a:p>
            <a:endParaRPr lang="vi-VN" sz="4000" b="1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6E63EF5-3724-1D7C-D516-29C3DD5D3686}"/>
              </a:ext>
            </a:extLst>
          </p:cNvPr>
          <p:cNvCxnSpPr/>
          <p:nvPr/>
        </p:nvCxnSpPr>
        <p:spPr>
          <a:xfrm>
            <a:off x="12268200" y="3467100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B139242-7B15-199E-4437-889167AC7620}"/>
              </a:ext>
            </a:extLst>
          </p:cNvPr>
          <p:cNvCxnSpPr>
            <a:cxnSpLocks/>
          </p:cNvCxnSpPr>
          <p:nvPr/>
        </p:nvCxnSpPr>
        <p:spPr>
          <a:xfrm>
            <a:off x="12420600" y="5372100"/>
            <a:ext cx="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576</Words>
  <Application>Microsoft Office PowerPoint</Application>
  <PresentationFormat>Custom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Courier New</vt:lpstr>
      <vt:lpstr>Times New Roman</vt:lpstr>
      <vt:lpstr>Segoe UI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Le Tien Duat</cp:lastModifiedBy>
  <cp:revision>8</cp:revision>
  <dcterms:created xsi:type="dcterms:W3CDTF">2006-08-16T00:00:00Z</dcterms:created>
  <dcterms:modified xsi:type="dcterms:W3CDTF">2025-03-25T10:41:23Z</dcterms:modified>
  <dc:identifier>DAGIYaczg8k</dc:identifier>
</cp:coreProperties>
</file>