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Lst>
  <p:sldSz cx="18288000" cy="10287000"/>
  <p:notesSz cx="6858000" cy="9144000"/>
  <p:embeddedFontLst>
    <p:embeddedFont>
      <p:font typeface="Cambria Math" panose="02040503050406030204"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2" autoAdjust="0"/>
  </p:normalViewPr>
  <p:slideViewPr>
    <p:cSldViewPr>
      <p:cViewPr varScale="1">
        <p:scale>
          <a:sx n="33" d="100"/>
          <a:sy n="33" d="100"/>
        </p:scale>
        <p:origin x="572"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50.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0.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700.pn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6.svg"/><Relationship Id="rId7" Type="http://schemas.openxmlformats.org/officeDocument/2006/relationships/image" Target="../media/image24.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2.sv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0.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txBody>
            <a:bodyPr/>
            <a:lstStyle/>
            <a:p>
              <a:endParaRPr lang="vi-VN"/>
            </a:p>
          </p:txBody>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a:solidFill>
                  <a:srgbClr val="FFFFFF"/>
                </a:solidFill>
                <a:latin typeface="Arial" panose="020B0604020202020204" pitchFamily="34" charset="0"/>
                <a:cs typeface="Arial" panose="020B0604020202020204" pitchFamily="34" charset="0"/>
              </a:rPr>
              <a:t>THAM DỰ BUỔI HỌC HÔM NAY!</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txBody>
            <a:bodyPr/>
            <a:lstStyle/>
            <a:p>
              <a:endParaRPr lang="vi-VN"/>
            </a:p>
          </p:txBody>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Đọc</a:t>
            </a:r>
            <a:r>
              <a:rPr lang="en-US" sz="4000"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Ví</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dụ</a:t>
            </a:r>
            <a:r>
              <a:rPr lang="en-US" sz="4000" b="1" i="1" dirty="0">
                <a:latin typeface="Arial" panose="020B0604020202020204" pitchFamily="34" charset="0"/>
                <a:cs typeface="Arial" panose="020B0604020202020204" pitchFamily="34" charset="0"/>
              </a:rPr>
              <a:t> 2</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nêu</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Tính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p>
              <a:p>
                <a:pPr marL="742950" indent="-742950">
                  <a:buAutoNum type="alphaLcParen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m:t>
                            </m:r>
                            <m:r>
                              <a:rPr lang="en-US" sz="4800" b="0" i="1" smtClean="0">
                                <a:latin typeface="Cambria Math" panose="02040503050406030204" pitchFamily="18" charset="0"/>
                                <a:cs typeface="Arial" panose="020B0604020202020204" pitchFamily="34" charset="0"/>
                              </a:rPr>
                              <m:t>14</m:t>
                            </m:r>
                            <m:r>
                              <a:rPr lang="en-US" sz="4800" b="0" i="1" smtClean="0">
                                <a:latin typeface="Cambria Math" panose="02040503050406030204" pitchFamily="18" charset="0"/>
                                <a:cs typeface="Arial" panose="020B0604020202020204" pitchFamily="34" charset="0"/>
                              </a:rPr>
                              <m:t>)</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m:t>
                                </m:r>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4. 9 = 36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6</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36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(2. 3)</a:t>
            </a:r>
            <a:r>
              <a:rPr lang="en-US" sz="4000" baseline="30000" dirty="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vi-VN"/>
            </a:p>
          </p:txBody>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txBody>
            <a:bodyPr/>
            <a:lstStyle/>
            <a:p>
              <a:endParaRPr lang="vi-VN"/>
            </a:p>
          </p:txBody>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txBody>
            <a:bodyPr/>
            <a:lstStyle/>
            <a:p>
              <a:endParaRPr lang="vi-VN"/>
            </a:p>
          </p:txBody>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vi-VN"/>
            </a:p>
          </p:txBody>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vi-VN"/>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a:solidFill>
                  <a:srgbClr val="C00000"/>
                </a:solidFill>
                <a:latin typeface="Arial" panose="020B0604020202020204" pitchFamily="34" charset="0"/>
                <a:cs typeface="Arial" panose="020B0604020202020204" pitchFamily="34" charset="0"/>
              </a:rPr>
              <a:t>Chú</a:t>
            </a:r>
            <a:r>
              <a:rPr lang="en-US" sz="4800" b="1" dirty="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endParaRPr lang="en-US" sz="4000" dirty="0">
              <a:latin typeface="Arial" panose="020B0604020202020204" pitchFamily="34" charset="0"/>
              <a:cs typeface="Arial" panose="020B0604020202020204" pitchFamily="34" charset="0"/>
            </a:endParaRPr>
          </a:p>
          <a:p>
            <a:pPr algn="ctr">
              <a:lnSpc>
                <a:spcPct val="150000"/>
              </a:lnSpc>
            </a:pPr>
            <a:r>
              <a:rPr lang="en-US" sz="4000" b="1" dirty="0">
                <a:latin typeface="Arial" panose="020B0604020202020204" pitchFamily="34" charset="0"/>
                <a:cs typeface="Arial" panose="020B0604020202020204" pitchFamily="34" charset="0"/>
              </a:rPr>
              <a:t>(x. y)</a:t>
            </a:r>
            <a:r>
              <a:rPr lang="en-US" sz="4000" b="1" baseline="30000" dirty="0">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y</a:t>
            </a:r>
            <a:r>
              <a:rPr lang="en-US" sz="4000" b="1" baseline="30000" dirty="0" err="1">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Lũy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endParaRPr lang="en-US" sz="4000" dirty="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i="1" smtClean="0">
                            <a:latin typeface="Cambria Math" panose="02040503050406030204" pitchFamily="18" charset="0"/>
                            <a:cs typeface="Arial" panose="020B0604020202020204" pitchFamily="34" charset="0"/>
                          </a:rPr>
                        </m:ctrlPr>
                      </m:sSupPr>
                      <m:e>
                        <m:d>
                          <m:dPr>
                            <m:ctrlPr>
                              <a:rPr lang="en-US" sz="4800" b="1" i="1" smtClean="0">
                                <a:latin typeface="Cambria Math" panose="02040503050406030204" pitchFamily="18" charset="0"/>
                                <a:cs typeface="Arial" panose="020B0604020202020204" pitchFamily="34" charset="0"/>
                              </a:rPr>
                            </m:ctrlPr>
                          </m:dPr>
                          <m:e>
                            <m:f>
                              <m:fPr>
                                <m:ctrlPr>
                                  <a:rPr lang="en-US" sz="4800" b="1" i="1" smtClean="0">
                                    <a:latin typeface="Cambria Math" panose="02040503050406030204" pitchFamily="18" charset="0"/>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a:latin typeface="Arial" panose="020B0604020202020204" pitchFamily="34" charset="0"/>
                    <a:cs typeface="Arial" panose="020B0604020202020204" pitchFamily="34" charset="0"/>
                  </a:rPr>
                  <a:t>=</a:t>
                </a:r>
                <a:r>
                  <a:rPr lang="en-US" sz="4800" b="1" dirty="0">
                    <a:latin typeface="Arial" panose="020B0604020202020204" pitchFamily="34" charset="0"/>
                    <a:cs typeface="Arial" panose="020B0604020202020204" pitchFamily="34" charset="0"/>
                  </a:rPr>
                  <a:t> </a:t>
                </a:r>
                <a14:m>
                  <m:oMath xmlns:m="http://schemas.openxmlformats.org/officeDocument/2006/math">
                    <m:f>
                      <m:fPr>
                        <m:ctrlPr>
                          <a:rPr lang="en-US" sz="4800" b="1" i="1" smtClean="0">
                            <a:latin typeface="Cambria Math" panose="02040503050406030204" pitchFamily="18" charset="0"/>
                            <a:cs typeface="Arial" panose="020B0604020202020204" pitchFamily="34" charset="0"/>
                          </a:rPr>
                        </m:ctrlPr>
                      </m:fPr>
                      <m:num>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txBody>
            <a:bodyPr/>
            <a:lstStyle/>
            <a:p>
              <a:endParaRPr lang="vi-VN"/>
            </a:p>
          </p:txBody>
        </p:sp>
      </p:grpSp>
      <mc:AlternateContent xmlns:mc="http://schemas.openxmlformats.org/markup-compatibility/2006" xmlns:a14="http://schemas.microsoft.com/office/drawing/2010/main">
        <mc:Choice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a:solidFill>
                      <a:srgbClr val="1A3259"/>
                    </a:solidFill>
                    <a:latin typeface="Arial" panose="020B0604020202020204" pitchFamily="34" charset="0"/>
                    <a:cs typeface="Arial" panose="020B0604020202020204" pitchFamily="34" charset="0"/>
                  </a:rPr>
                  <a:t>Luyện </a:t>
                </a:r>
                <a:r>
                  <a:rPr lang="en-US" sz="4400" b="1" u="none" dirty="0" err="1">
                    <a:solidFill>
                      <a:srgbClr val="1A3259"/>
                    </a:solidFill>
                    <a:latin typeface="Arial" panose="020B0604020202020204" pitchFamily="34" charset="0"/>
                    <a:cs typeface="Arial" panose="020B0604020202020204" pitchFamily="34" charset="0"/>
                  </a:rPr>
                  <a:t>tập</a:t>
                </a:r>
                <a:r>
                  <a:rPr lang="en-US" sz="4400" b="1" u="none" dirty="0">
                    <a:solidFill>
                      <a:srgbClr val="1A3259"/>
                    </a:solidFill>
                    <a:latin typeface="Arial" panose="020B0604020202020204" pitchFamily="34" charset="0"/>
                    <a:cs typeface="Arial" panose="020B0604020202020204" pitchFamily="34" charset="0"/>
                  </a:rPr>
                  <a:t> 2: </a:t>
                </a:r>
                <a:r>
                  <a:rPr lang="en-US" sz="4400" u="none" dirty="0" err="1">
                    <a:solidFill>
                      <a:srgbClr val="1A3259"/>
                    </a:solidFill>
                    <a:latin typeface="Arial" panose="020B0604020202020204" pitchFamily="34" charset="0"/>
                    <a:cs typeface="Arial" panose="020B0604020202020204" pitchFamily="34" charset="0"/>
                  </a:rPr>
                  <a:t>Tính</a:t>
                </a:r>
                <a:endParaRPr lang="en-US" sz="4400" u="none" dirty="0">
                  <a:solidFill>
                    <a:srgbClr val="1A3259"/>
                  </a:solidFill>
                  <a:latin typeface="Arial" panose="020B0604020202020204" pitchFamily="34" charset="0"/>
                  <a:cs typeface="Arial" panose="020B0604020202020204" pitchFamily="34" charset="0"/>
                </a:endParaRPr>
              </a:p>
              <a:p>
                <a:pPr>
                  <a:lnSpc>
                    <a:spcPct val="130000"/>
                  </a:lnSpc>
                </a:pPr>
                <a:r>
                  <a:rPr lang="en-US" sz="4000" dirty="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a:latin typeface="Arial" panose="020B0604020202020204" pitchFamily="34" charset="0"/>
                    <a:cs typeface="Arial" panose="020B0604020202020204" pitchFamily="34" charset="0"/>
                  </a:rPr>
                  <a:t>. 3</a:t>
                </a:r>
                <a:r>
                  <a:rPr lang="en-US" sz="4000" u="none" baseline="30000" dirty="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b) (-125)</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25</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c) (0,08)</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10</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a:t>
                </a:r>
                <a:endParaRPr lang="en-US" sz="4000" u="none" dirty="0">
                  <a:latin typeface="Arial" panose="020B0604020202020204" pitchFamily="34" charset="0"/>
                  <a:cs typeface="Arial" panose="020B0604020202020204" pitchFamily="34" charset="0"/>
                </a:endParaRPr>
              </a:p>
            </p:txBody>
          </p:sp>
        </mc:Choice>
        <mc:Fallback xmlns="">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1444">
            <a:off x="3342565" y="6419091"/>
            <a:ext cx="2717081" cy="31004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a:solidFill>
                      <a:srgbClr val="C00000"/>
                    </a:solidFill>
                    <a:latin typeface="Arial" panose="020B0604020202020204" pitchFamily="34" charset="0"/>
                    <a:cs typeface="Arial" panose="020B0604020202020204" pitchFamily="34" charset="0"/>
                  </a:rPr>
                  <a:t> . 3</a:t>
                </a:r>
                <a:r>
                  <a:rPr lang="en-US" sz="4000" baseline="30000" dirty="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a:p>
                <a:pPr>
                  <a:lnSpc>
                    <a:spcPct val="150000"/>
                  </a:lnSpc>
                </a:pPr>
                <a:r>
                  <a:rPr lang="en-US" sz="4000" dirty="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 (-125 : 25)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r>
              <a:rPr lang="en-US" sz="4000" dirty="0">
                <a:solidFill>
                  <a:srgbClr val="C00000"/>
                </a:solidFill>
                <a:latin typeface="Arial" panose="020B0604020202020204" pitchFamily="34" charset="0"/>
                <a:cs typeface="Arial" panose="020B0604020202020204" pitchFamily="34" charset="0"/>
              </a:rPr>
              <a:t> = -125</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a:solidFill>
                  <a:schemeClr val="tx2">
                    <a:lumMod val="75000"/>
                  </a:schemeClr>
                </a:solidFill>
                <a:latin typeface="Arial" panose="020B0604020202020204" pitchFamily="34" charset="0"/>
                <a:cs typeface="Arial" panose="020B0604020202020204" pitchFamily="34" charset="0"/>
              </a:rPr>
              <a:t>Vận</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bài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toán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mở</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đầu</a:t>
            </a:r>
            <a:r>
              <a:rPr lang="en-US" sz="4000" i="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kilômét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a:t>
            </a: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a:solidFill>
                  <a:srgbClr val="002060"/>
                </a:solidFill>
                <a:latin typeface="Arial" panose="020B0604020202020204" pitchFamily="34" charset="0"/>
                <a:cs typeface="Arial" panose="020B0604020202020204" pitchFamily="34" charset="0"/>
              </a:rPr>
              <a:t>1111,34</a:t>
            </a:r>
            <a:r>
              <a:rPr lang="en-US" sz="4000" baseline="30000" dirty="0">
                <a:solidFill>
                  <a:srgbClr val="002060"/>
                </a:solidFill>
                <a:latin typeface="Arial" panose="020B0604020202020204" pitchFamily="34" charset="0"/>
                <a:cs typeface="Arial" panose="020B0604020202020204" pitchFamily="34" charset="0"/>
              </a:rPr>
              <a:t>3</a:t>
            </a:r>
            <a:r>
              <a:rPr lang="vi-VN" sz="4000" dirty="0">
                <a:solidFill>
                  <a:srgbClr val="002060"/>
                </a:solidFill>
                <a:latin typeface="Arial" panose="020B0604020202020204" pitchFamily="34" charset="0"/>
                <a:cs typeface="Arial" panose="020B0604020202020204" pitchFamily="34" charset="0"/>
              </a:rPr>
              <a:t> ≈ 1 372 590 024 </a:t>
            </a:r>
            <a:r>
              <a:rPr lang="en-US" sz="4000" dirty="0">
                <a:solidFill>
                  <a:srgbClr val="002060"/>
                </a:solidFill>
                <a:latin typeface="Arial" panose="020B0604020202020204" pitchFamily="34" charset="0"/>
                <a:cs typeface="Arial" panose="020B0604020202020204" pitchFamily="34" charset="0"/>
              </a:rPr>
              <a:t>(</a:t>
            </a:r>
            <a:r>
              <a:rPr lang="vi-VN" sz="4000" dirty="0">
                <a:solidFill>
                  <a:srgbClr val="002060"/>
                </a:solidFill>
                <a:latin typeface="Arial" panose="020B0604020202020204" pitchFamily="34" charset="0"/>
                <a:cs typeface="Arial" panose="020B0604020202020204" pitchFamily="34" charset="0"/>
              </a:rPr>
              <a:t>km</a:t>
            </a:r>
            <a:r>
              <a:rPr lang="en-US" sz="4000" baseline="30000" dirty="0">
                <a:solidFill>
                  <a:srgbClr val="002060"/>
                </a:solidFill>
                <a:latin typeface="Arial" panose="020B0604020202020204" pitchFamily="34" charset="0"/>
                <a:cs typeface="Arial" panose="020B0604020202020204" pitchFamily="34" charset="0"/>
              </a:rPr>
              <a:t>3</a:t>
            </a:r>
            <a:r>
              <a:rPr lang="en-US" sz="4000" dirty="0">
                <a:solidFill>
                  <a:srgbClr val="002060"/>
                </a:solidFill>
                <a:latin typeface="Arial" panose="020B0604020202020204" pitchFamily="34" charset="0"/>
                <a:cs typeface="Arial" panose="020B0604020202020204" pitchFamily="34" charset="0"/>
              </a:rPr>
              <a:t>)</a:t>
            </a:r>
            <a:r>
              <a:rPr lang="vi-VN" sz="4000" dirty="0">
                <a:solidFill>
                  <a:srgbClr val="00206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6"/>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vi-VN"/>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vi-VN"/>
            </a:p>
          </p:txBody>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a:solidFill>
                  <a:srgbClr val="C00000"/>
                </a:solidFill>
                <a:latin typeface="Arial" panose="020B0604020202020204" pitchFamily="34" charset="0"/>
                <a:cs typeface="Arial" panose="020B0604020202020204" pitchFamily="34" charset="0"/>
              </a:rPr>
              <a:t>Nhân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và</a:t>
            </a:r>
            <a:r>
              <a:rPr lang="en-US" sz="4400" b="1" dirty="0">
                <a:solidFill>
                  <a:srgbClr val="C00000"/>
                </a:solidFill>
                <a:latin typeface="Arial" panose="020B0604020202020204" pitchFamily="34" charset="0"/>
                <a:cs typeface="Arial" panose="020B0604020202020204" pitchFamily="34" charset="0"/>
              </a:rPr>
              <a:t> chia </a:t>
            </a:r>
            <a:r>
              <a:rPr lang="en-US" sz="4400" b="1" dirty="0" err="1">
                <a:solidFill>
                  <a:srgbClr val="C00000"/>
                </a:solidFill>
                <a:latin typeface="Arial" panose="020B0604020202020204" pitchFamily="34" charset="0"/>
                <a:cs typeface="Arial" panose="020B0604020202020204" pitchFamily="34" charset="0"/>
              </a:rPr>
              <a:t>hai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lũy</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thừa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cùng</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HĐ4</a:t>
            </a: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a:solidFill>
                  <a:srgbClr val="002060"/>
                </a:solidFill>
                <a:latin typeface="Arial" panose="020B0604020202020204" pitchFamily="34" charset="0"/>
                <a:cs typeface="Arial" panose="020B0604020202020204" pitchFamily="34" charset="0"/>
              </a:rPr>
              <a:t>Tính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so </a:t>
            </a:r>
            <a:r>
              <a:rPr lang="en-US" sz="4000" dirty="0" err="1">
                <a:solidFill>
                  <a:srgbClr val="002060"/>
                </a:solidFill>
                <a:latin typeface="Arial" panose="020B0604020202020204" pitchFamily="34" charset="0"/>
                <a:cs typeface="Arial" panose="020B0604020202020204" pitchFamily="34" charset="0"/>
              </a:rPr>
              <a:t>sánh</a:t>
            </a:r>
            <a:r>
              <a:rPr lang="en-US" sz="4000" dirty="0">
                <a:solidFill>
                  <a:srgbClr val="002060"/>
                </a:solidFill>
                <a:latin typeface="Arial" panose="020B0604020202020204" pitchFamily="34" charset="0"/>
                <a:cs typeface="Arial" panose="020B0604020202020204" pitchFamily="34" charset="0"/>
              </a:rPr>
              <a:t>:</a:t>
            </a:r>
          </a:p>
          <a:p>
            <a:pPr>
              <a:lnSpc>
                <a:spcPct val="150000"/>
              </a:lnSpc>
            </a:pPr>
            <a:r>
              <a:rPr lang="en-US" sz="4000" dirty="0">
                <a:solidFill>
                  <a:srgbClr val="002060"/>
                </a:solidFill>
                <a:latin typeface="Arial" panose="020B0604020202020204" pitchFamily="34" charset="0"/>
                <a:cs typeface="Arial" panose="020B0604020202020204" pitchFamily="34" charset="0"/>
              </a:rPr>
              <a:t>a) (-3)</a:t>
            </a:r>
            <a:r>
              <a:rPr lang="en-US" sz="4000" baseline="30000" dirty="0">
                <a:solidFill>
                  <a:srgbClr val="002060"/>
                </a:solidFill>
                <a:latin typeface="Arial" panose="020B0604020202020204" pitchFamily="34" charset="0"/>
                <a:cs typeface="Arial" panose="020B0604020202020204" pitchFamily="34" charset="0"/>
              </a:rPr>
              <a:t>2</a:t>
            </a:r>
            <a:r>
              <a:rPr lang="en-US" sz="4000" dirty="0">
                <a:solidFill>
                  <a:srgbClr val="002060"/>
                </a:solidFill>
                <a:latin typeface="Arial" panose="020B0604020202020204" pitchFamily="34" charset="0"/>
                <a:cs typeface="Arial" panose="020B0604020202020204" pitchFamily="34" charset="0"/>
              </a:rPr>
              <a:t>. (-3)</a:t>
            </a:r>
            <a:r>
              <a:rPr lang="en-US" sz="4000" baseline="30000" dirty="0">
                <a:solidFill>
                  <a:srgbClr val="002060"/>
                </a:solidFill>
                <a:latin typeface="Arial" panose="020B0604020202020204" pitchFamily="34" charset="0"/>
                <a:cs typeface="Arial" panose="020B0604020202020204" pitchFamily="34" charset="0"/>
              </a:rPr>
              <a:t>4</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(-3)</a:t>
            </a:r>
            <a:r>
              <a:rPr lang="en-US" sz="4000" baseline="30000" dirty="0">
                <a:solidFill>
                  <a:srgbClr val="002060"/>
                </a:solidFill>
                <a:latin typeface="Arial" panose="020B0604020202020204" pitchFamily="34" charset="0"/>
                <a:cs typeface="Arial" panose="020B0604020202020204" pitchFamily="34" charset="0"/>
              </a:rPr>
              <a:t>6</a:t>
            </a:r>
            <a:r>
              <a:rPr lang="en-US" sz="4000" dirty="0">
                <a:solidFill>
                  <a:srgbClr val="002060"/>
                </a:solidFill>
                <a:latin typeface="Arial" panose="020B0604020202020204" pitchFamily="34" charset="0"/>
                <a:cs typeface="Arial" panose="020B0604020202020204" pitchFamily="34" charset="0"/>
              </a:rPr>
              <a:t>            b) 0,6</a:t>
            </a:r>
            <a:r>
              <a:rPr lang="en-US" sz="4000" baseline="30000" dirty="0">
                <a:solidFill>
                  <a:srgbClr val="002060"/>
                </a:solidFill>
                <a:latin typeface="Arial" panose="020B0604020202020204" pitchFamily="34" charset="0"/>
                <a:cs typeface="Arial" panose="020B0604020202020204" pitchFamily="34" charset="0"/>
              </a:rPr>
              <a:t>3</a:t>
            </a:r>
            <a:r>
              <a:rPr lang="en-US" sz="4000" dirty="0">
                <a:solidFill>
                  <a:srgbClr val="002060"/>
                </a:solidFill>
                <a:latin typeface="Arial" panose="020B0604020202020204" pitchFamily="34" charset="0"/>
                <a:cs typeface="Arial" panose="020B0604020202020204" pitchFamily="34" charset="0"/>
              </a:rPr>
              <a:t> : 0,6</a:t>
            </a:r>
            <a:r>
              <a:rPr lang="en-US" sz="4000" baseline="30000" dirty="0">
                <a:solidFill>
                  <a:srgbClr val="002060"/>
                </a:solidFill>
                <a:latin typeface="Arial" panose="020B0604020202020204" pitchFamily="34" charset="0"/>
                <a:cs typeface="Arial" panose="020B0604020202020204" pitchFamily="34" charset="0"/>
              </a:rPr>
              <a:t>2</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0,6.</a:t>
            </a: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729</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txBody>
            <a:bodyPr/>
            <a:lstStyle/>
            <a:p>
              <a:endParaRPr lang="vi-VN"/>
            </a:p>
          </p:txBody>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a:solidFill>
                  <a:srgbClr val="B64208"/>
                </a:solidFill>
                <a:latin typeface="Arial" panose="020B0604020202020204" pitchFamily="34" charset="0"/>
                <a:cs typeface="Arial" panose="020B0604020202020204" pitchFamily="34" charset="0"/>
              </a:rPr>
              <a:t>Tính</a:t>
            </a:r>
            <a:r>
              <a:rPr lang="en-US" sz="4400" b="1" u="none" dirty="0">
                <a:solidFill>
                  <a:srgbClr val="B64208"/>
                </a:solidFill>
                <a:latin typeface="Arial" panose="020B0604020202020204" pitchFamily="34" charset="0"/>
                <a:cs typeface="Arial" panose="020B0604020202020204" pitchFamily="34" charset="0"/>
              </a:rPr>
              <a:t> </a:t>
            </a:r>
            <a:r>
              <a:rPr lang="en-US" sz="4400" b="1" u="none" dirty="0" err="1">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giữ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a:t>
                </a:r>
              </a:p>
              <a:p>
                <a:pPr algn="ctr">
                  <a:lnSpc>
                    <a:spcPct val="150000"/>
                  </a:lnSpc>
                </a:pP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baseline="30000" dirty="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0, ta </a:t>
                </a:r>
                <a:r>
                  <a:rPr lang="en-US" sz="4000" dirty="0" err="1">
                    <a:latin typeface="Arial" panose="020B0604020202020204" pitchFamily="34" charset="0"/>
                    <a:cs typeface="Arial" panose="020B0604020202020204" pitchFamily="34" charset="0"/>
                  </a:rPr>
                  <a:t>giữ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chia.</a:t>
                </a:r>
              </a:p>
              <a:p>
                <a:pPr algn="ctr">
                  <a:lnSpc>
                    <a:spcPct val="150000"/>
                  </a:lnSpc>
                </a:pP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baseline="30000" dirty="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a:latin typeface="Arial" panose="020B0604020202020204" pitchFamily="34" charset="0"/>
                    <a:cs typeface="Arial" panose="020B0604020202020204" pitchFamily="34" charset="0"/>
                  </a:rPr>
                  <a:t> 0; m ≥ 0)</a:t>
                </a:r>
              </a:p>
            </p:txBody>
          </p:sp>
        </mc:Choice>
        <mc:Fallback xmlns="">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0">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a:solidFill>
                  <a:schemeClr val="accent4">
                    <a:lumMod val="50000"/>
                  </a:schemeClr>
                </a:solidFill>
                <a:latin typeface="Arial" panose="020B0604020202020204" pitchFamily="34" charset="0"/>
                <a:cs typeface="Arial" panose="020B0604020202020204" pitchFamily="34" charset="0"/>
              </a:rPr>
              <a:t>Ví</a:t>
            </a:r>
            <a:r>
              <a:rPr lang="en-US" sz="4000" b="1" dirty="0">
                <a:solidFill>
                  <a:schemeClr val="accent4">
                    <a:lumMod val="50000"/>
                  </a:schemeClr>
                </a:solidFill>
                <a:latin typeface="Arial" panose="020B0604020202020204" pitchFamily="34" charset="0"/>
                <a:cs typeface="Arial" panose="020B0604020202020204" pitchFamily="34" charset="0"/>
              </a:rPr>
              <a:t> </a:t>
            </a:r>
            <a:r>
              <a:rPr lang="en-US" sz="4000" b="1" dirty="0" err="1">
                <a:solidFill>
                  <a:schemeClr val="accent4">
                    <a:lumMod val="50000"/>
                  </a:schemeClr>
                </a:solidFill>
                <a:latin typeface="Arial" panose="020B0604020202020204" pitchFamily="34" charset="0"/>
                <a:cs typeface="Arial" panose="020B0604020202020204" pitchFamily="34" charset="0"/>
              </a:rPr>
              <a:t>dụ</a:t>
            </a:r>
            <a:r>
              <a:rPr lang="en-US" sz="4000" b="1" dirty="0">
                <a:solidFill>
                  <a:schemeClr val="accent4">
                    <a:lumMod val="50000"/>
                  </a:schemeClr>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a:latin typeface="Arial" panose="020B0604020202020204" pitchFamily="34" charset="0"/>
                    <a:cs typeface="Arial" panose="020B0604020202020204" pitchFamily="34" charset="0"/>
                  </a:rPr>
                  <a:t>;                 b)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a:solidFill>
                  <a:srgbClr val="C00000"/>
                </a:solidFill>
                <a:latin typeface="Arial" panose="020B0604020202020204" pitchFamily="34" charset="0"/>
                <a:cs typeface="Arial" panose="020B0604020202020204" pitchFamily="34" charset="0"/>
              </a:rPr>
              <a:t>Giải</a:t>
            </a:r>
            <a:r>
              <a:rPr lang="en-US" sz="4000" b="1" dirty="0">
                <a:solidFill>
                  <a:srgbClr val="C00000"/>
                </a:solidFill>
                <a:latin typeface="Arial" panose="020B0604020202020204" pitchFamily="34" charset="0"/>
                <a:cs typeface="Arial" panose="020B0604020202020204" pitchFamily="34" charset="0"/>
              </a:rPr>
              <a:t>:</a:t>
            </a: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b)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5-5</a:t>
            </a:r>
            <a:r>
              <a:rPr lang="en-US" sz="4000" dirty="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0</a:t>
            </a:r>
            <a:r>
              <a:rPr lang="en-US" sz="4000" dirty="0">
                <a:latin typeface="Arial" panose="020B0604020202020204" pitchFamily="34" charset="0"/>
                <a:cs typeface="Arial" panose="020B0604020202020204" pitchFamily="34" charset="0"/>
              </a:rPr>
              <a:t> = 1.</a:t>
            </a: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a:solidFill>
                  <a:schemeClr val="tx2">
                    <a:lumMod val="75000"/>
                  </a:schemeClr>
                </a:solidFill>
                <a:latin typeface="Arial" panose="020B0604020202020204" pitchFamily="34" charset="0"/>
                <a:cs typeface="Arial" panose="020B0604020202020204" pitchFamily="34" charset="0"/>
              </a:rPr>
              <a:t>Luyện</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dirty="0" err="1">
                <a:solidFill>
                  <a:schemeClr val="tx2">
                    <a:lumMod val="75000"/>
                  </a:schemeClr>
                </a:solidFill>
                <a:latin typeface="Arial" panose="020B0604020202020204" pitchFamily="34" charset="0"/>
                <a:cs typeface="Arial" panose="020B0604020202020204" pitchFamily="34" charset="0"/>
              </a:rPr>
              <a:t>tập</a:t>
            </a:r>
            <a:r>
              <a:rPr lang="en-US" sz="4000" b="1" dirty="0">
                <a:solidFill>
                  <a:schemeClr val="tx2">
                    <a:lumMod val="75000"/>
                  </a:schemeClr>
                </a:solidFill>
                <a:latin typeface="Arial" panose="020B0604020202020204" pitchFamily="34" charset="0"/>
                <a:cs typeface="Arial" panose="020B0604020202020204" pitchFamily="34" charset="0"/>
              </a:rPr>
              <a:t> 3</a:t>
            </a: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a:t>
            </a: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(-2)</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b) (0,25)</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3+4</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a:t>
            </a: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(0,25)</a:t>
            </a:r>
            <a:r>
              <a:rPr lang="en-US" sz="4000" baseline="30000" dirty="0">
                <a:latin typeface="Arial" panose="020B0604020202020204" pitchFamily="34" charset="0"/>
                <a:cs typeface="Arial" panose="020B0604020202020204" pitchFamily="34" charset="0"/>
              </a:rPr>
              <a:t>7-3</a:t>
            </a:r>
            <a:r>
              <a:rPr lang="en-US" sz="4000" dirty="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t>
            </a:r>
          </a:p>
        </p:txBody>
      </p:sp>
      <p:pic>
        <p:nvPicPr>
          <p:cNvPr id="23"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5"/>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txBody>
            <a:bodyPr/>
            <a:lstStyle/>
            <a:p>
              <a:endParaRPr lang="vi-VN"/>
            </a:p>
          </p:txBody>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txBody>
            <a:bodyPr/>
            <a:lstStyle/>
            <a:p>
              <a:endParaRPr lang="vi-VN"/>
            </a:p>
          </p:txBody>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a:solidFill>
                  <a:schemeClr val="bg1"/>
                </a:solidFill>
                <a:latin typeface="Arial" panose="020B0604020202020204" pitchFamily="34" charset="0"/>
                <a:cs typeface="Arial" panose="020B0604020202020204" pitchFamily="34" charset="0"/>
              </a:rPr>
              <a:t>Lũy</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thừa</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của</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lũy</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a:solidFill>
                  <a:srgbClr val="FFFFFF"/>
                </a:solidFill>
                <a:latin typeface="Arial" panose="020B0604020202020204" pitchFamily="34" charset="0"/>
                <a:cs typeface="Arial" panose="020B0604020202020204" pitchFamily="34" charset="0"/>
              </a:rPr>
              <a:t>3</a:t>
            </a: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HĐ5</a:t>
            </a:r>
            <a:r>
              <a:rPr lang="en-US" sz="4000" i="1" dirty="0">
                <a:latin typeface="Arial" panose="020B0604020202020204" pitchFamily="34" charset="0"/>
                <a:cs typeface="Arial" panose="020B0604020202020204" pitchFamily="34" charset="0"/>
              </a:rPr>
              <a:t>.</a:t>
            </a: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HĐ5</a:t>
            </a: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2+2+2</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6</a:t>
            </a:r>
            <a:r>
              <a:rPr lang="en-US" sz="4000" dirty="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a:latin typeface="Arial" panose="020B0604020202020204" pitchFamily="34" charset="0"/>
                <a:cs typeface="Arial" panose="020B0604020202020204" pitchFamily="34" charset="0"/>
              </a:rPr>
              <a:t>[(-3)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2+2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a:solidFill>
                  <a:srgbClr val="C00000"/>
                </a:solidFill>
                <a:latin typeface="Arial" panose="020B0604020202020204" pitchFamily="34" charset="0"/>
                <a:cs typeface="Arial" panose="020B0604020202020204" pitchFamily="34" charset="0"/>
              </a:rPr>
              <a:t>KẾT LUẬN</a:t>
            </a: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txBody>
            <a:bodyPr/>
            <a:lstStyle/>
            <a:p>
              <a:endParaRPr lang="vi-VN"/>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txBody>
            <a:bodyPr/>
            <a:lstStyle/>
            <a:p>
              <a:endParaRPr lang="vi-VN"/>
            </a:p>
          </p:txBody>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Khi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lũy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thừa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lũy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thừa</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giữ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mũ</a:t>
            </a:r>
            <a:r>
              <a:rPr lang="en-US" sz="4400" dirty="0">
                <a:latin typeface="Arial" panose="020B0604020202020204" pitchFamily="34" charset="0"/>
                <a:cs typeface="Arial" panose="020B0604020202020204" pitchFamily="34" charset="0"/>
              </a:rPr>
              <a:t>.</a:t>
            </a: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a:t>
            </a:r>
            <a:r>
              <a:rPr lang="en-US" sz="5400" b="1" dirty="0" err="1">
                <a:latin typeface="Arial" panose="020B0604020202020204" pitchFamily="34" charset="0"/>
                <a:cs typeface="Arial" panose="020B0604020202020204" pitchFamily="34" charset="0"/>
              </a:rPr>
              <a:t>x</a:t>
            </a:r>
            <a:r>
              <a:rPr lang="en-US" sz="5400" b="1" baseline="30000" dirty="0" err="1">
                <a:latin typeface="Arial" panose="020B0604020202020204" pitchFamily="34" charset="0"/>
                <a:cs typeface="Arial" panose="020B0604020202020204" pitchFamily="34" charset="0"/>
              </a:rPr>
              <a:t>m</a:t>
            </a:r>
            <a:r>
              <a:rPr lang="en-US" sz="5400" b="1" dirty="0">
                <a:latin typeface="Arial" panose="020B0604020202020204" pitchFamily="34" charset="0"/>
                <a:cs typeface="Arial" panose="020B0604020202020204" pitchFamily="34" charset="0"/>
              </a:rPr>
              <a:t>)</a:t>
            </a:r>
            <a:r>
              <a:rPr lang="en-US" sz="5400" b="1" baseline="30000" dirty="0">
                <a:latin typeface="Arial" panose="020B0604020202020204" pitchFamily="34" charset="0"/>
                <a:cs typeface="Arial" panose="020B0604020202020204" pitchFamily="34" charset="0"/>
              </a:rPr>
              <a:t>n</a:t>
            </a:r>
            <a:r>
              <a:rPr lang="en-US" sz="5400" b="1" dirty="0">
                <a:latin typeface="Arial" panose="020B0604020202020204" pitchFamily="34" charset="0"/>
                <a:cs typeface="Arial" panose="020B0604020202020204" pitchFamily="34" charset="0"/>
              </a:rPr>
              <a:t> = </a:t>
            </a:r>
            <a:r>
              <a:rPr lang="en-US" sz="5400" b="1" dirty="0" err="1">
                <a:latin typeface="Arial" panose="020B0604020202020204" pitchFamily="34" charset="0"/>
                <a:cs typeface="Arial" panose="020B0604020202020204" pitchFamily="34" charset="0"/>
              </a:rPr>
              <a:t>x</a:t>
            </a:r>
            <a:r>
              <a:rPr lang="en-US" sz="5400" b="1" baseline="30000" dirty="0" err="1">
                <a:latin typeface="Arial" panose="020B0604020202020204" pitchFamily="34" charset="0"/>
                <a:cs typeface="Arial" panose="020B0604020202020204" pitchFamily="34" charset="0"/>
              </a:rPr>
              <a:t>m</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x</a:t>
            </a:r>
            <a:r>
              <a:rPr lang="en-US" sz="5400" b="1" baseline="30000" dirty="0" err="1">
                <a:latin typeface="Arial" panose="020B0604020202020204" pitchFamily="34" charset="0"/>
                <a:cs typeface="Arial" panose="020B0604020202020204" pitchFamily="34" charset="0"/>
              </a:rPr>
              <a:t>n</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txBody>
            <a:bodyPr/>
            <a:lstStyle/>
            <a:p>
              <a:endParaRPr lang="vi-VN"/>
            </a:p>
          </p:txBody>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a:solidFill>
                  <a:srgbClr val="1B3679"/>
                </a:solidFill>
                <a:latin typeface="Arial" panose="020B0604020202020204" pitchFamily="34" charset="0"/>
                <a:cs typeface="Arial" panose="020B0604020202020204" pitchFamily="34" charset="0"/>
              </a:rPr>
              <a:t>Ví</a:t>
            </a:r>
            <a:r>
              <a:rPr lang="en-US" sz="4400" b="1" dirty="0">
                <a:solidFill>
                  <a:srgbClr val="1B3679"/>
                </a:solidFill>
                <a:latin typeface="Arial" panose="020B0604020202020204" pitchFamily="34" charset="0"/>
                <a:cs typeface="Arial" panose="020B0604020202020204" pitchFamily="34" charset="0"/>
              </a:rPr>
              <a:t> </a:t>
            </a:r>
            <a:r>
              <a:rPr lang="en-US" sz="4400" b="1" dirty="0" err="1">
                <a:solidFill>
                  <a:srgbClr val="1B3679"/>
                </a:solidFill>
                <a:latin typeface="Arial" panose="020B0604020202020204" pitchFamily="34" charset="0"/>
                <a:cs typeface="Arial" panose="020B0604020202020204" pitchFamily="34" charset="0"/>
              </a:rPr>
              <a:t>dụ</a:t>
            </a:r>
            <a:r>
              <a:rPr lang="en-US" sz="4400" b="1" dirty="0">
                <a:solidFill>
                  <a:srgbClr val="1B3679"/>
                </a:solidFill>
                <a:latin typeface="Arial" panose="020B0604020202020204" pitchFamily="34" charset="0"/>
                <a:cs typeface="Arial" panose="020B0604020202020204" pitchFamily="34" charset="0"/>
              </a:rPr>
              <a:t> 4: </a:t>
            </a:r>
            <a:r>
              <a:rPr lang="en-US" sz="4400" dirty="0" err="1">
                <a:solidFill>
                  <a:srgbClr val="1B3679"/>
                </a:solidFill>
                <a:latin typeface="Arial" panose="020B0604020202020204" pitchFamily="34" charset="0"/>
                <a:cs typeface="Arial" panose="020B0604020202020204" pitchFamily="34" charset="0"/>
              </a:rPr>
              <a:t>Tính</a:t>
            </a:r>
            <a:r>
              <a:rPr lang="en-US" sz="4400" dirty="0">
                <a:solidFill>
                  <a:srgbClr val="1B3679"/>
                </a:solidFill>
                <a:latin typeface="Arial" panose="020B0604020202020204" pitchFamily="34" charset="0"/>
                <a:cs typeface="Arial" panose="020B0604020202020204" pitchFamily="34" charset="0"/>
              </a:rPr>
              <a:t> [(-5)</a:t>
            </a:r>
            <a:r>
              <a:rPr lang="en-US" sz="4400" baseline="30000" dirty="0">
                <a:solidFill>
                  <a:srgbClr val="1B3679"/>
                </a:solidFill>
                <a:latin typeface="Arial" panose="020B0604020202020204" pitchFamily="34" charset="0"/>
                <a:cs typeface="Arial" panose="020B0604020202020204" pitchFamily="34" charset="0"/>
              </a:rPr>
              <a:t>3</a:t>
            </a:r>
            <a:r>
              <a:rPr lang="en-US" sz="4400" dirty="0">
                <a:solidFill>
                  <a:srgbClr val="1B3679"/>
                </a:solidFill>
                <a:latin typeface="Arial" panose="020B0604020202020204" pitchFamily="34" charset="0"/>
                <a:cs typeface="Arial" panose="020B0604020202020204" pitchFamily="34" charset="0"/>
              </a:rPr>
              <a:t>]</a:t>
            </a:r>
            <a:r>
              <a:rPr lang="en-US" sz="4400" baseline="30000" dirty="0">
                <a:solidFill>
                  <a:srgbClr val="1B3679"/>
                </a:solidFill>
                <a:latin typeface="Arial" panose="020B0604020202020204" pitchFamily="34" charset="0"/>
                <a:cs typeface="Arial" panose="020B0604020202020204" pitchFamily="34" charset="0"/>
              </a:rPr>
              <a:t>7</a:t>
            </a:r>
            <a:r>
              <a:rPr lang="en-US" sz="4400" b="1" dirty="0">
                <a:solidFill>
                  <a:srgbClr val="1B3679"/>
                </a:solidFill>
                <a:latin typeface="Arial" panose="020B0604020202020204" pitchFamily="34" charset="0"/>
                <a:cs typeface="Arial" panose="020B0604020202020204" pitchFamily="34" charset="0"/>
              </a:rPr>
              <a:t> </a:t>
            </a: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[(-5)</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a:t>
            </a:r>
            <a:r>
              <a:rPr lang="en-US" sz="4400" baseline="30000" dirty="0">
                <a:latin typeface="Arial" panose="020B0604020202020204" pitchFamily="34" charset="0"/>
                <a:cs typeface="Arial" panose="020B0604020202020204" pitchFamily="34" charset="0"/>
              </a:rPr>
              <a:t>7</a:t>
            </a:r>
            <a:r>
              <a:rPr lang="en-US" sz="4400" dirty="0">
                <a:latin typeface="Arial" panose="020B0604020202020204" pitchFamily="34" charset="0"/>
                <a:cs typeface="Arial" panose="020B0604020202020204" pitchFamily="34" charset="0"/>
              </a:rPr>
              <a:t> = (-5)</a:t>
            </a:r>
            <a:r>
              <a:rPr lang="en-US" sz="4400" baseline="30000" dirty="0">
                <a:latin typeface="Arial" panose="020B0604020202020204" pitchFamily="34" charset="0"/>
                <a:cs typeface="Arial" panose="020B0604020202020204" pitchFamily="34" charset="0"/>
              </a:rPr>
              <a:t>3.7</a:t>
            </a:r>
            <a:r>
              <a:rPr lang="en-US" sz="4400" dirty="0">
                <a:latin typeface="Arial" panose="020B0604020202020204" pitchFamily="34" charset="0"/>
                <a:cs typeface="Arial" panose="020B0604020202020204" pitchFamily="34" charset="0"/>
              </a:rPr>
              <a:t> = (-5)</a:t>
            </a:r>
            <a:r>
              <a:rPr lang="en-US" sz="4400" baseline="30000" dirty="0">
                <a:latin typeface="Arial" panose="020B0604020202020204" pitchFamily="34" charset="0"/>
                <a:cs typeface="Arial" panose="020B0604020202020204" pitchFamily="34" charset="0"/>
              </a:rPr>
              <a:t>21</a:t>
            </a:r>
            <a:r>
              <a:rPr lang="en-US" sz="4400" dirty="0">
                <a:latin typeface="Arial" panose="020B0604020202020204" pitchFamily="34" charset="0"/>
                <a:cs typeface="Arial" panose="020B0604020202020204" pitchFamily="34" charset="0"/>
              </a:rPr>
              <a:t>.</a:t>
            </a:r>
          </a:p>
        </p:txBody>
      </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0" y="1147450"/>
            <a:ext cx="3206774" cy="2810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a:solidFill>
                      <a:srgbClr val="002060"/>
                    </a:solidFill>
                    <a:latin typeface="Arial" panose="020B0604020202020204" pitchFamily="34" charset="0"/>
                    <a:cs typeface="Arial" panose="020B0604020202020204" pitchFamily="34" charset="0"/>
                  </a:rPr>
                  <a:t>Luyện </a:t>
                </a:r>
                <a:r>
                  <a:rPr lang="en-US" sz="4400" b="1" dirty="0" err="1">
                    <a:solidFill>
                      <a:srgbClr val="002060"/>
                    </a:solidFill>
                    <a:latin typeface="Arial" panose="020B0604020202020204" pitchFamily="34" charset="0"/>
                    <a:cs typeface="Arial" panose="020B0604020202020204" pitchFamily="34" charset="0"/>
                  </a:rPr>
                  <a:t>tập</a:t>
                </a:r>
                <a:r>
                  <a:rPr lang="en-US" sz="4400" b="1" dirty="0">
                    <a:solidFill>
                      <a:srgbClr val="002060"/>
                    </a:solidFill>
                    <a:latin typeface="Arial" panose="020B0604020202020204" pitchFamily="34" charset="0"/>
                    <a:cs typeface="Arial" panose="020B0604020202020204" pitchFamily="34" charset="0"/>
                  </a:rPr>
                  <a:t> 4:</a:t>
                </a:r>
                <a:r>
                  <a:rPr lang="en-US" sz="44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6"/>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98" t="3926" r="14871" b="2853"/>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a:solidFill>
                  <a:srgbClr val="FFFFFF"/>
                </a:solidFill>
                <a:latin typeface="Arial" panose="020B0604020202020204" pitchFamily="34" charset="0"/>
                <a:cs typeface="Arial" panose="020B0604020202020204" pitchFamily="34" charset="0"/>
              </a:rPr>
              <a:t>TRÁI ĐẤT</a:t>
            </a:r>
          </a:p>
        </p:txBody>
      </p:sp>
      <p:grpSp>
        <p:nvGrpSpPr>
          <p:cNvPr id="4" name="Group 4"/>
          <p:cNvGrpSpPr/>
          <p:nvPr/>
        </p:nvGrpSpPr>
        <p:grpSpPr>
          <a:xfrm>
            <a:off x="0" y="7200901"/>
            <a:ext cx="18288000" cy="6692206"/>
            <a:chOff x="0" y="87934"/>
            <a:chExt cx="6318096" cy="1930677"/>
          </a:xfrm>
        </p:grpSpPr>
        <p:sp>
          <p:nvSpPr>
            <p:cNvPr id="5" name="Freeform 5"/>
            <p:cNvSpPr/>
            <p:nvPr/>
          </p:nvSpPr>
          <p:spPr>
            <a:xfrm>
              <a:off x="0" y="87934"/>
              <a:ext cx="6318096" cy="1930677"/>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txBody>
            <a:bodyPr/>
            <a:lstStyle/>
            <a:p>
              <a:endParaRPr lang="vi-VN"/>
            </a:p>
          </p:txBody>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txBody>
            <a:bodyPr/>
            <a:lstStyle/>
            <a:p>
              <a:endParaRPr lang="vi-VN"/>
            </a:p>
          </p:txBody>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vi-VN"/>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vi-VN"/>
            </a:p>
          </p:txBody>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vi-VN"/>
            </a:p>
          </p:txBody>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vi-VN"/>
            </a:p>
          </p:txBody>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vi-VN"/>
            </a:p>
          </p:txBody>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vi-VN"/>
            </a:p>
          </p:txBody>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a:solidFill>
                  <a:srgbClr val="1B3679"/>
                </a:solidFill>
                <a:latin typeface="Arial" panose="020B0604020202020204" pitchFamily="34" charset="0"/>
                <a:cs typeface="Arial" panose="020B0604020202020204" pitchFamily="34" charset="0"/>
              </a:rPr>
              <a:t>Thử</a:t>
            </a:r>
            <a:r>
              <a:rPr lang="en-US" sz="4400" b="1" spc="82" dirty="0">
                <a:solidFill>
                  <a:srgbClr val="1B3679"/>
                </a:solidFill>
                <a:latin typeface="Arial" panose="020B0604020202020204" pitchFamily="34" charset="0"/>
                <a:cs typeface="Arial" panose="020B0604020202020204" pitchFamily="34" charset="0"/>
              </a:rPr>
              <a:t> </a:t>
            </a:r>
            <a:r>
              <a:rPr lang="en-US" sz="4400" b="1" spc="82" dirty="0" err="1">
                <a:solidFill>
                  <a:srgbClr val="1B3679"/>
                </a:solidFill>
                <a:latin typeface="Arial" panose="020B0604020202020204" pitchFamily="34" charset="0"/>
                <a:cs typeface="Arial" panose="020B0604020202020204" pitchFamily="34" charset="0"/>
              </a:rPr>
              <a:t>thách</a:t>
            </a:r>
            <a:r>
              <a:rPr lang="en-US" sz="4400" b="1" spc="82" dirty="0">
                <a:solidFill>
                  <a:srgbClr val="1B3679"/>
                </a:solidFill>
                <a:latin typeface="Arial" panose="020B0604020202020204" pitchFamily="34" charset="0"/>
                <a:cs typeface="Arial" panose="020B0604020202020204" pitchFamily="34" charset="0"/>
              </a:rPr>
              <a:t> </a:t>
            </a:r>
            <a:r>
              <a:rPr lang="en-US" sz="4400" b="1" spc="82" dirty="0" err="1">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txBody>
            <a:bodyPr/>
            <a:lstStyle/>
            <a:p>
              <a:endParaRPr lang="vi-VN"/>
            </a:p>
          </p:txBody>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1.12.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a:solidFill>
                  <a:srgbClr val="0070C0"/>
                </a:solidFill>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chéo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extLst>
                    <a:ext uri="{9D8B030D-6E8A-4147-A177-3AD203B41FA5}">
                      <a16:colId xmlns:a16="http://schemas.microsoft.com/office/drawing/2014/main" val="20000"/>
                    </a:ext>
                  </a:extLst>
                </a:gridCol>
                <a:gridCol w="1728357">
                  <a:extLst>
                    <a:ext uri="{9D8B030D-6E8A-4147-A177-3AD203B41FA5}">
                      <a16:colId xmlns:a16="http://schemas.microsoft.com/office/drawing/2014/main" val="20001"/>
                    </a:ext>
                  </a:extLst>
                </a:gridCol>
                <a:gridCol w="1728357">
                  <a:extLst>
                    <a:ext uri="{9D8B030D-6E8A-4147-A177-3AD203B41FA5}">
                      <a16:colId xmlns:a16="http://schemas.microsoft.com/office/drawing/2014/main" val="20002"/>
                    </a:ext>
                  </a:extLst>
                </a:gridCol>
              </a:tblGrid>
              <a:tr h="1557867">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57867">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57867">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1566016">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66016">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66016">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vi-VN"/>
            </a:p>
          </p:txBody>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a:solidFill>
                  <a:srgbClr val="1B3679"/>
                </a:solidFill>
                <a:latin typeface="Arial" panose="020B0604020202020204" pitchFamily="34" charset="0"/>
                <a:cs typeface="Arial" panose="020B0604020202020204" pitchFamily="34" charset="0"/>
              </a:rPr>
              <a:t>LUYỆN TẬP</a:t>
            </a: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1.19 (SGK - tr18)</a:t>
            </a:r>
          </a:p>
        </p:txBody>
      </p:sp>
      <mc:AlternateContent xmlns:mc="http://schemas.openxmlformats.org/markup-compatibility/2006" xmlns:a14="http://schemas.microsoft.com/office/drawing/2010/main">
        <mc:Choice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Viết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a:latin typeface="Arial" panose="020B0604020202020204" pitchFamily="34" charset="0"/>
                    <a:cs typeface="Arial" panose="020B0604020202020204" pitchFamily="34" charset="0"/>
                  </a:rPr>
                  <a:t>.</a:t>
                </a:r>
              </a:p>
            </p:txBody>
          </p:sp>
        </mc:Choice>
        <mc:Fallback xmlns="">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a:solidFill>
                  <a:srgbClr val="1B3679"/>
                </a:solidFill>
                <a:latin typeface="Arial" panose="020B0604020202020204" pitchFamily="34" charset="0"/>
                <a:cs typeface="Arial" panose="020B0604020202020204" pitchFamily="34" charset="0"/>
              </a:rPr>
              <a:t>Bài</a:t>
            </a:r>
            <a:r>
              <a:rPr lang="en-US" sz="4400" b="1" dirty="0">
                <a:solidFill>
                  <a:srgbClr val="1B3679"/>
                </a:solidFill>
                <a:latin typeface="Arial" panose="020B0604020202020204" pitchFamily="34" charset="0"/>
                <a:cs typeface="Arial" panose="020B0604020202020204" pitchFamily="34" charset="0"/>
              </a:rPr>
              <a:t> 1.21 (SGK - tr19) </a:t>
            </a: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txBody>
            <a:bodyPr/>
            <a:lstStyle/>
            <a:p>
              <a:endParaRPr lang="vi-VN"/>
            </a:p>
          </p:txBody>
        </p:sp>
      </p:grpSp>
      <mc:AlternateContent xmlns:mc="http://schemas.openxmlformats.org/markup-compatibility/2006" xmlns:a14="http://schemas.microsoft.com/office/drawing/2010/main">
        <mc:Choice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Không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a:t>
                </a:r>
              </a:p>
              <a:p>
                <a:pPr algn="just"/>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m:t>
                        </m:r>
                        <m:r>
                          <a:rPr lang="en-US" sz="4800" b="0" i="1" smtClean="0">
                            <a:latin typeface="Cambria Math" panose="02040503050406030204" pitchFamily="18" charset="0"/>
                            <a:cs typeface="Arial" panose="020B0604020202020204" pitchFamily="34" charset="0"/>
                          </a:rPr>
                          <m:t>2</m:t>
                        </m:r>
                        <m:r>
                          <a:rPr lang="en-US" sz="4800" b="0" i="1" smtClean="0">
                            <a:latin typeface="Cambria Math" panose="02040503050406030204" pitchFamily="18" charset="0"/>
                            <a:cs typeface="Arial" panose="020B0604020202020204" pitchFamily="34" charset="0"/>
                          </a:rPr>
                          <m:t> </m:t>
                        </m:r>
                        <m:r>
                          <a:rPr lang="en-US" sz="4800" b="0" i="1" smtClean="0">
                            <a:latin typeface="Cambria Math" panose="02040503050406030204" pitchFamily="18" charset="0"/>
                            <a:cs typeface="Arial" panose="020B0604020202020204" pitchFamily="34" charset="0"/>
                          </a:rPr>
                          <m:t>048</m:t>
                        </m:r>
                      </m:num>
                      <m:den>
                        <m:r>
                          <a:rPr lang="en-US" sz="4800" b="0" i="1" smtClean="0">
                            <a:latin typeface="Cambria Math" panose="02040503050406030204" pitchFamily="18" charset="0"/>
                            <a:cs typeface="Arial" panose="020B0604020202020204" pitchFamily="34" charset="0"/>
                          </a:rPr>
                          <m:t>177</m:t>
                        </m:r>
                        <m:r>
                          <a:rPr lang="en-US" sz="4800" b="0" i="1" smtClean="0">
                            <a:latin typeface="Cambria Math" panose="02040503050406030204" pitchFamily="18" charset="0"/>
                            <a:cs typeface="Arial" panose="020B0604020202020204" pitchFamily="34" charset="0"/>
                          </a:rPr>
                          <m:t> </m:t>
                        </m:r>
                        <m:r>
                          <a:rPr lang="en-US" sz="4800" b="0" i="1" smtClean="0">
                            <a:latin typeface="Cambria Math" panose="02040503050406030204" pitchFamily="18" charset="0"/>
                            <a:cs typeface="Arial" panose="020B0604020202020204" pitchFamily="34" charset="0"/>
                          </a:rPr>
                          <m:t>147</m:t>
                        </m:r>
                      </m:den>
                    </m:f>
                  </m:oMath>
                </a14:m>
                <a:r>
                  <a:rPr lang="en-US" sz="4800" dirty="0">
                    <a:latin typeface="Arial" panose="020B0604020202020204" pitchFamily="34" charset="0"/>
                    <a:cs typeface="Arial" panose="020B0604020202020204" pitchFamily="34" charset="0"/>
                  </a:rPr>
                  <a:t> </a:t>
                </a: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(-3) = -2 187. (-3) = 6 561</a:t>
            </a:r>
          </a:p>
        </p:txBody>
      </p:sp>
      <p:pic>
        <p:nvPicPr>
          <p:cNvPr id="24" name="Picture 23"/>
          <p:cNvPicPr>
            <a:picLocks noChangeAspect="1"/>
          </p:cNvPicPr>
          <p:nvPr/>
        </p:nvPicPr>
        <p:blipFill>
          <a:blip r:embed="rId4"/>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a:solidFill>
                  <a:srgbClr val="002060"/>
                </a:solidFill>
                <a:latin typeface="Arial" panose="020B0604020202020204" pitchFamily="34" charset="0"/>
                <a:cs typeface="Arial" panose="020B0604020202020204" pitchFamily="34" charset="0"/>
              </a:rPr>
              <a:t>Bài</a:t>
            </a:r>
            <a:r>
              <a:rPr lang="en-US" sz="4000" b="1" dirty="0">
                <a:solidFill>
                  <a:srgbClr val="002060"/>
                </a:solidFill>
                <a:latin typeface="Arial" panose="020B0604020202020204" pitchFamily="34" charset="0"/>
                <a:cs typeface="Arial" panose="020B0604020202020204" pitchFamily="34" charset="0"/>
              </a:rPr>
              <a:t> 1.22 (SGK - tr19</a:t>
            </a: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 15</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b) 27</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32</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a:latin typeface="Arial" panose="020B0604020202020204" pitchFamily="34" charset="0"/>
                    <a:cs typeface="Arial" panose="020B0604020202020204" pitchFamily="34" charset="0"/>
                  </a:rPr>
                  <a:t>15</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(15</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(15</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450</a:t>
                </a:r>
                <a:r>
                  <a:rPr lang="en-US" sz="4000" baseline="30000" dirty="0">
                    <a:latin typeface="Arial" panose="020B0604020202020204" pitchFamily="34" charset="0"/>
                    <a:cs typeface="Arial" panose="020B0604020202020204" pitchFamily="34" charset="0"/>
                  </a:rPr>
                  <a:t>4</a:t>
                </a:r>
              </a:p>
              <a:p>
                <a:pPr marL="742950" indent="-742950" algn="just">
                  <a:buAutoNum type="alphaLcParenR"/>
                </a:pPr>
                <a:r>
                  <a:rPr lang="en-US" sz="4000" dirty="0">
                    <a:latin typeface="Arial" panose="020B0604020202020204" pitchFamily="34" charset="0"/>
                    <a:cs typeface="Arial" panose="020B0604020202020204" pitchFamily="34" charset="0"/>
                  </a:rPr>
                  <a:t>27</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32</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15</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15</a:t>
                </a:r>
                <a:r>
                  <a:rPr lang="en-US" sz="4000" dirty="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vi-VN"/>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a:solidFill>
                  <a:srgbClr val="1B3679"/>
                </a:solidFill>
                <a:latin typeface="Arial" panose="020B0604020202020204" pitchFamily="34" charset="0"/>
                <a:cs typeface="Arial" panose="020B0604020202020204" pitchFamily="34" charset="0"/>
              </a:rPr>
              <a:t>VẬN DỤNG</a:t>
            </a: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a:solidFill>
                  <a:schemeClr val="accent3">
                    <a:lumMod val="50000"/>
                  </a:schemeClr>
                </a:solidFill>
                <a:latin typeface="Arial" panose="020B0604020202020204" pitchFamily="34" charset="0"/>
                <a:cs typeface="Arial" panose="020B0604020202020204" pitchFamily="34" charset="0"/>
              </a:rPr>
              <a:t>Bài</a:t>
            </a:r>
            <a:r>
              <a:rPr lang="en-US" sz="4000" b="1" dirty="0">
                <a:solidFill>
                  <a:schemeClr val="accent3">
                    <a:lumMod val="50000"/>
                  </a:schemeClr>
                </a:solidFill>
                <a:latin typeface="Arial" panose="020B0604020202020204" pitchFamily="34" charset="0"/>
                <a:cs typeface="Arial" panose="020B0604020202020204" pitchFamily="34" charset="0"/>
              </a:rPr>
              <a:t> 1.24 (SGK - tr19)</a:t>
            </a: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1,5. 10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km.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7,78. 10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km.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a:t>
            </a: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txBody>
            <a:bodyPr/>
            <a:lstStyle/>
            <a:p>
              <a:endParaRPr lang="vi-VN"/>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7,78.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(1,5 .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9884">
            <a:off x="3508083" y="2403184"/>
            <a:ext cx="10517112" cy="105171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Vậy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a:solidFill>
                  <a:schemeClr val="bg1"/>
                </a:solidFill>
                <a:latin typeface="Arial" panose="020B0604020202020204" pitchFamily="34" charset="0"/>
                <a:cs typeface="Arial" panose="020B0604020202020204" pitchFamily="34" charset="0"/>
              </a:rPr>
              <a:t>Một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hình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ảnh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về</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Mặt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Trời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và</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các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hành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a:solidFill>
                  <a:srgbClr val="1B3679"/>
                </a:solidFill>
                <a:latin typeface="Arial" panose="020B0604020202020204" pitchFamily="34" charset="0"/>
                <a:cs typeface="Arial" panose="020B0604020202020204" pitchFamily="34" charset="0"/>
              </a:rPr>
              <a:t>Bài</a:t>
            </a:r>
            <a:r>
              <a:rPr lang="en-US" sz="4400" b="1" u="none" dirty="0">
                <a:solidFill>
                  <a:srgbClr val="1B3679"/>
                </a:solidFill>
                <a:latin typeface="Arial" panose="020B0604020202020204" pitchFamily="34" charset="0"/>
                <a:cs typeface="Arial" panose="020B0604020202020204" pitchFamily="34" charset="0"/>
              </a:rPr>
              <a:t> 1. 25 (SGK - tr19)</a:t>
            </a: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663192">
                <a:tc>
                  <a:txBody>
                    <a:bodyPr/>
                    <a:lstStyle/>
                    <a:p>
                      <a:pPr algn="ctr"/>
                      <a:r>
                        <a:rPr lang="en-US" sz="3600" dirty="0" err="1">
                          <a:latin typeface="Arial" panose="020B0604020202020204" pitchFamily="34" charset="0"/>
                          <a:cs typeface="Arial" panose="020B0604020202020204" pitchFamily="34" charset="0"/>
                        </a:rPr>
                        <a:t>Quốc</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a:latin typeface="Arial" panose="020B0604020202020204" pitchFamily="34" charset="0"/>
                          <a:cs typeface="Arial" panose="020B0604020202020204" pitchFamily="34" charset="0"/>
                        </a:rPr>
                        <a:t>Số</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lượt</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khách</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đến</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672403">
                <a:tc>
                  <a:txBody>
                    <a:bodyPr/>
                    <a:lstStyle/>
                    <a:p>
                      <a:r>
                        <a:rPr lang="en-US" sz="3600" dirty="0" err="1">
                          <a:latin typeface="Arial" panose="020B0604020202020204" pitchFamily="34" charset="0"/>
                          <a:cs typeface="Arial" panose="020B0604020202020204" pitchFamily="34" charset="0"/>
                        </a:rPr>
                        <a:t>Hàn</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Quốc</a:t>
                      </a:r>
                      <a:r>
                        <a:rPr lang="en-US" sz="3600" baseline="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4,3. 10</a:t>
                      </a:r>
                      <a:r>
                        <a:rPr lang="en-US" sz="3600" baseline="30000" dirty="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72403">
                <a:tc>
                  <a:txBody>
                    <a:bodyPr/>
                    <a:lstStyle/>
                    <a:p>
                      <a:r>
                        <a:rPr lang="en-US" sz="3600" dirty="0" err="1">
                          <a:latin typeface="Arial" panose="020B0604020202020204" pitchFamily="34" charset="0"/>
                          <a:cs typeface="Arial" panose="020B0604020202020204" pitchFamily="34" charset="0"/>
                        </a:rPr>
                        <a:t>Hoa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7,4. 10</a:t>
                      </a:r>
                      <a:r>
                        <a:rPr lang="en-US" sz="3600" baseline="30000" dirty="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72403">
                <a:tc>
                  <a:txBody>
                    <a:bodyPr/>
                    <a:lstStyle/>
                    <a:p>
                      <a:r>
                        <a:rPr lang="en-US" sz="3600" dirty="0" err="1">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2,9. 10</a:t>
                      </a:r>
                      <a:r>
                        <a:rPr lang="en-US" sz="3600" baseline="30000" dirty="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672403">
                <a:tc>
                  <a:txBody>
                    <a:bodyPr/>
                    <a:lstStyle/>
                    <a:p>
                      <a:r>
                        <a:rPr lang="en-US" sz="3600" dirty="0">
                          <a:latin typeface="Arial" panose="020B0604020202020204" pitchFamily="34" charset="0"/>
                          <a:cs typeface="Arial" panose="020B0604020202020204" pitchFamily="34" charset="0"/>
                        </a:rPr>
                        <a:t>Ý</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7. 10</a:t>
                      </a:r>
                      <a:r>
                        <a:rPr lang="en-US" sz="3600" baseline="30000" dirty="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a:t>
            </a: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a:solidFill>
                  <a:srgbClr val="1B3679"/>
                </a:solidFill>
                <a:latin typeface="Arial" panose="020B0604020202020204" pitchFamily="34" charset="0"/>
                <a:cs typeface="Arial" panose="020B0604020202020204" pitchFamily="34" charset="0"/>
              </a:rPr>
              <a:t>HƯỚNG DẪN VỀ NHÀ</a:t>
            </a: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txBody>
            <a:bodyPr/>
            <a:lstStyle/>
            <a:p>
              <a:endParaRPr lang="vi-VN"/>
            </a:p>
          </p:txBody>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txBody>
            <a:bodyPr/>
            <a:lstStyle/>
            <a:p>
              <a:endParaRPr lang="vi-VN"/>
            </a:p>
          </p:txBody>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txBody>
            <a:bodyPr/>
            <a:lstStyle/>
            <a:p>
              <a:endParaRPr lang="vi-VN"/>
            </a:p>
          </p:txBody>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txBody>
            <a:bodyPr/>
            <a:lstStyle/>
            <a:p>
              <a:endParaRPr lang="vi-VN"/>
            </a:p>
          </p:txBody>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txBody>
            <a:bodyPr/>
            <a:lstStyle/>
            <a:p>
              <a:endParaRPr lang="vi-VN"/>
            </a:p>
          </p:txBody>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txBody>
            <a:bodyPr/>
            <a:lstStyle/>
            <a:p>
              <a:endParaRPr lang="vi-VN"/>
            </a:p>
          </p:txBody>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01</a:t>
            </a: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02</a:t>
            </a: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03 </a:t>
            </a:r>
          </a:p>
        </p:txBody>
      </p:sp>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vi-VN" sz="4000">
                <a:solidFill>
                  <a:schemeClr val="bg1"/>
                </a:solidFill>
                <a:latin typeface="Arial" panose="020B0604020202020204" pitchFamily="34" charset="0"/>
                <a:cs typeface="Arial" panose="020B0604020202020204" pitchFamily="34" charset="0"/>
              </a:rPr>
              <a:t>Ghi nhớ các công thức về lũy thừa</a:t>
            </a:r>
          </a:p>
        </p:txBody>
      </p:sp>
      <p:sp>
        <p:nvSpPr>
          <p:cNvPr id="25" name="TextBox 24"/>
          <p:cNvSpPr txBox="1"/>
          <p:nvPr/>
        </p:nvSpPr>
        <p:spPr>
          <a:xfrm>
            <a:off x="6995207" y="5143500"/>
            <a:ext cx="4358563" cy="1824923"/>
          </a:xfrm>
          <a:prstGeom prst="rect">
            <a:avLst/>
          </a:prstGeom>
          <a:noFill/>
        </p:spPr>
        <p:txBody>
          <a:bodyPr wrap="square" rtlCol="0">
            <a:spAutoFit/>
          </a:bodyPr>
          <a:lstStyle/>
          <a:p>
            <a:pPr algn="ctr">
              <a:lnSpc>
                <a:spcPct val="150000"/>
              </a:lnSpc>
            </a:pPr>
            <a:r>
              <a:rPr lang="en-US" sz="4000" dirty="0" err="1">
                <a:solidFill>
                  <a:schemeClr val="bg1"/>
                </a:solidFill>
                <a:latin typeface="Arial" panose="020B0604020202020204" pitchFamily="34" charset="0"/>
                <a:cs typeface="Arial" panose="020B0604020202020204" pitchFamily="34" charset="0"/>
              </a:rPr>
              <a:t>Hoàn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thành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bài</a:t>
            </a:r>
            <a:r>
              <a:rPr lang="en-US" sz="4000" dirty="0">
                <a:solidFill>
                  <a:schemeClr val="bg1"/>
                </a:solidFill>
                <a:latin typeface="Arial" panose="020B0604020202020204" pitchFamily="34" charset="0"/>
                <a:cs typeface="Arial" panose="020B0604020202020204" pitchFamily="34" charset="0"/>
              </a:rPr>
              <a:t> </a:t>
            </a:r>
            <a:r>
              <a:rPr lang="en-US" sz="4000" err="1">
                <a:solidFill>
                  <a:schemeClr val="bg1"/>
                </a:solidFill>
                <a:latin typeface="Arial" panose="020B0604020202020204" pitchFamily="34" charset="0"/>
                <a:cs typeface="Arial" panose="020B0604020202020204" pitchFamily="34" charset="0"/>
              </a:rPr>
              <a:t>tập</a:t>
            </a:r>
            <a:r>
              <a:rPr lang="en-US" sz="4000">
                <a:solidFill>
                  <a:schemeClr val="bg1"/>
                </a:solidFill>
                <a:latin typeface="Arial" panose="020B0604020202020204" pitchFamily="34" charset="0"/>
                <a:cs typeface="Arial" panose="020B0604020202020204" pitchFamily="34" charset="0"/>
              </a:rPr>
              <a:t> SGK</a:t>
            </a:r>
            <a:endParaRPr lang="en-US" sz="4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a:solidFill>
                  <a:schemeClr val="bg1"/>
                </a:solidFill>
                <a:latin typeface="Arial" panose="020B0604020202020204" pitchFamily="34" charset="0"/>
                <a:cs typeface="Arial" panose="020B0604020202020204" pitchFamily="34" charset="0"/>
              </a:rPr>
              <a:t>Chuẩn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bị</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bài</a:t>
            </a:r>
            <a:r>
              <a:rPr lang="en-US" sz="4000" dirty="0">
                <a:solidFill>
                  <a:schemeClr val="bg1"/>
                </a:solidFill>
                <a:latin typeface="Arial" panose="020B0604020202020204" pitchFamily="34" charset="0"/>
                <a:cs typeface="Arial" panose="020B0604020202020204" pitchFamily="34" charset="0"/>
              </a:rPr>
              <a:t> </a:t>
            </a:r>
            <a:r>
              <a:rPr lang="en-US" sz="4000" err="1">
                <a:solidFill>
                  <a:schemeClr val="bg1"/>
                </a:solidFill>
                <a:latin typeface="Arial" panose="020B0604020202020204" pitchFamily="34" charset="0"/>
                <a:cs typeface="Arial" panose="020B0604020202020204" pitchFamily="34" charset="0"/>
              </a:rPr>
              <a:t>sau</a:t>
            </a:r>
            <a:r>
              <a:rPr lang="en-US" sz="400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4</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a:solidFill>
                  <a:srgbClr val="C00000"/>
                </a:solidFill>
                <a:latin typeface="Arial" panose="020B0604020202020204" pitchFamily="34" charset="0"/>
                <a:cs typeface="Arial" panose="020B0604020202020204" pitchFamily="34" charset="0"/>
              </a:rPr>
              <a:t>(3 </a:t>
            </a:r>
            <a:r>
              <a:rPr lang="en-US" sz="6400" b="1" spc="96" dirty="0" err="1">
                <a:solidFill>
                  <a:srgbClr val="C00000"/>
                </a:solidFill>
                <a:latin typeface="Arial" panose="020B0604020202020204" pitchFamily="34" charset="0"/>
                <a:cs typeface="Arial" panose="020B0604020202020204" pitchFamily="34" charset="0"/>
              </a:rPr>
              <a:t>Tiết</a:t>
            </a:r>
            <a:r>
              <a:rPr lang="en-US" sz="6400" b="1" spc="96"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02139302"/>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txBody>
            <a:bodyPr/>
            <a:lstStyle/>
            <a:p>
              <a:endParaRPr lang="vi-VN"/>
            </a:p>
          </p:txBody>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txBody>
            <a:bodyPr/>
            <a:lstStyle/>
            <a:p>
              <a:endParaRPr lang="vi-VN"/>
            </a:p>
          </p:txBody>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txBody>
            <a:bodyPr/>
            <a:lstStyle/>
            <a:p>
              <a:endParaRPr lang="vi-VN"/>
            </a:p>
          </p:txBody>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txBody>
            <a:bodyPr/>
            <a:lstStyle/>
            <a:p>
              <a:endParaRPr lang="vi-VN"/>
            </a:p>
          </p:txBody>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vi-VN"/>
            </a:p>
          </p:txBody>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vi-VN"/>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a:solidFill>
                  <a:srgbClr val="1B3679"/>
                </a:solidFill>
                <a:latin typeface="Arial" panose="020B0604020202020204" pitchFamily="34" charset="0"/>
                <a:cs typeface="Arial" panose="020B0604020202020204" pitchFamily="34" charset="0"/>
              </a:rPr>
              <a:t>NỘI DUNG BÀI HỌC</a:t>
            </a: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txBody>
            <a:bodyPr/>
            <a:lstStyle/>
            <a:p>
              <a:endParaRPr lang="vi-VN"/>
            </a:p>
          </p:txBody>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txBody>
            <a:bodyPr/>
            <a:lstStyle/>
            <a:p>
              <a:endParaRPr lang="vi-VN"/>
            </a:p>
          </p:txBody>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vi-VN"/>
            </a:p>
          </p:txBody>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với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mũ</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Nhân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và</a:t>
            </a:r>
            <a:r>
              <a:rPr lang="en-US" sz="4000" b="1" dirty="0">
                <a:solidFill>
                  <a:schemeClr val="bg1"/>
                </a:solidFill>
                <a:latin typeface="Arial" panose="020B0604020202020204" pitchFamily="34" charset="0"/>
                <a:cs typeface="Arial" panose="020B0604020202020204" pitchFamily="34" charset="0"/>
              </a:rPr>
              <a:t> chia </a:t>
            </a:r>
            <a:r>
              <a:rPr lang="en-US" sz="4000" b="1" dirty="0" err="1">
                <a:solidFill>
                  <a:schemeClr val="bg1"/>
                </a:solidFill>
                <a:latin typeface="Arial" panose="020B0604020202020204" pitchFamily="34" charset="0"/>
                <a:cs typeface="Arial" panose="020B0604020202020204" pitchFamily="34" charset="0"/>
              </a:rPr>
              <a:t>hai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cùng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vi-VN"/>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vi-VN"/>
            </a:p>
          </p:txBody>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a:solidFill>
                  <a:srgbClr val="002060"/>
                </a:solidFill>
                <a:latin typeface="Arial" panose="020B0604020202020204" pitchFamily="34" charset="0"/>
                <a:cs typeface="Arial" panose="020B0604020202020204" pitchFamily="34" charset="0"/>
              </a:rPr>
              <a:t>Lũy</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thừa</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với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mũ</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tự</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HĐ1</a:t>
            </a: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rồi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a:latin typeface="Arial" panose="020B0604020202020204" pitchFamily="34" charset="0"/>
                <a:cs typeface="Arial" panose="020B0604020202020204" pitchFamily="34" charset="0"/>
              </a:rPr>
              <a:t>5. 5. 5</a:t>
            </a: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a:solidFill>
                  <a:schemeClr val="accent2">
                    <a:lumMod val="75000"/>
                  </a:schemeClr>
                </a:solidFill>
                <a:latin typeface="Arial" panose="020B0604020202020204" pitchFamily="34" charset="0"/>
                <a:cs typeface="Arial" panose="020B0604020202020204" pitchFamily="34" charset="0"/>
              </a:rPr>
              <a:t>Cơ</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số</a:t>
            </a:r>
            <a:r>
              <a:rPr lang="en-US" sz="3600" dirty="0">
                <a:solidFill>
                  <a:schemeClr val="accent2">
                    <a:lumMod val="75000"/>
                  </a:schemeClr>
                </a:solidFill>
                <a:latin typeface="Arial" panose="020B0604020202020204" pitchFamily="34" charset="0"/>
                <a:cs typeface="Arial" panose="020B0604020202020204" pitchFamily="34" charset="0"/>
              </a:rPr>
              <a:t> 2</a:t>
            </a: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a:solidFill>
                  <a:schemeClr val="accent5">
                    <a:lumMod val="50000"/>
                  </a:schemeClr>
                </a:solidFill>
                <a:latin typeface="Arial" panose="020B0604020202020204" pitchFamily="34" charset="0"/>
                <a:cs typeface="Arial" panose="020B0604020202020204" pitchFamily="34" charset="0"/>
              </a:rPr>
              <a:t>Số</a:t>
            </a:r>
            <a:r>
              <a:rPr lang="en-US" sz="3600" dirty="0">
                <a:solidFill>
                  <a:schemeClr val="accent5">
                    <a:lumMod val="50000"/>
                  </a:schemeClr>
                </a:solidFill>
                <a:latin typeface="Arial" panose="020B0604020202020204" pitchFamily="34" charset="0"/>
                <a:cs typeface="Arial" panose="020B0604020202020204" pitchFamily="34" charset="0"/>
              </a:rPr>
              <a:t> </a:t>
            </a:r>
            <a:r>
              <a:rPr lang="en-US" sz="3600" dirty="0" err="1">
                <a:solidFill>
                  <a:schemeClr val="accent5">
                    <a:lumMod val="50000"/>
                  </a:schemeClr>
                </a:solidFill>
                <a:latin typeface="Arial" panose="020B0604020202020204" pitchFamily="34" charset="0"/>
                <a:cs typeface="Arial" panose="020B0604020202020204" pitchFamily="34" charset="0"/>
              </a:rPr>
              <a:t>mũ</a:t>
            </a:r>
            <a:r>
              <a:rPr lang="en-US" sz="3600" dirty="0">
                <a:solidFill>
                  <a:schemeClr val="accent5">
                    <a:lumMod val="50000"/>
                  </a:schemeClr>
                </a:solidFill>
                <a:latin typeface="Arial" panose="020B0604020202020204" pitchFamily="34" charset="0"/>
                <a:cs typeface="Arial" panose="020B0604020202020204" pitchFamily="34" charset="0"/>
              </a:rPr>
              <a:t> 4</a:t>
            </a: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a:solidFill>
                  <a:schemeClr val="accent2">
                    <a:lumMod val="75000"/>
                  </a:schemeClr>
                </a:solidFill>
                <a:latin typeface="Arial" panose="020B0604020202020204" pitchFamily="34" charset="0"/>
                <a:cs typeface="Arial" panose="020B0604020202020204" pitchFamily="34" charset="0"/>
              </a:rPr>
              <a:t>Cơ</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số</a:t>
            </a:r>
            <a:r>
              <a:rPr lang="en-US" sz="3600" dirty="0">
                <a:solidFill>
                  <a:schemeClr val="accent2">
                    <a:lumMod val="75000"/>
                  </a:schemeClr>
                </a:solidFill>
                <a:latin typeface="Arial" panose="020B0604020202020204" pitchFamily="34" charset="0"/>
                <a:cs typeface="Arial" panose="020B0604020202020204" pitchFamily="34" charset="0"/>
              </a:rPr>
              <a:t> 5</a:t>
            </a: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a:solidFill>
                  <a:schemeClr val="accent5">
                    <a:lumMod val="50000"/>
                  </a:schemeClr>
                </a:solidFill>
                <a:latin typeface="Arial" panose="020B0604020202020204" pitchFamily="34" charset="0"/>
                <a:cs typeface="Arial" panose="020B0604020202020204" pitchFamily="34" charset="0"/>
              </a:rPr>
              <a:t>Số</a:t>
            </a:r>
            <a:r>
              <a:rPr lang="en-US" sz="3600" dirty="0">
                <a:solidFill>
                  <a:schemeClr val="accent5">
                    <a:lumMod val="50000"/>
                  </a:schemeClr>
                </a:solidFill>
                <a:latin typeface="Arial" panose="020B0604020202020204" pitchFamily="34" charset="0"/>
                <a:cs typeface="Arial" panose="020B0604020202020204" pitchFamily="34" charset="0"/>
              </a:rPr>
              <a:t> </a:t>
            </a:r>
            <a:r>
              <a:rPr lang="en-US" sz="3600" dirty="0" err="1">
                <a:solidFill>
                  <a:schemeClr val="accent5">
                    <a:lumMod val="50000"/>
                  </a:schemeClr>
                </a:solidFill>
                <a:latin typeface="Arial" panose="020B0604020202020204" pitchFamily="34" charset="0"/>
                <a:cs typeface="Arial" panose="020B0604020202020204" pitchFamily="34" charset="0"/>
              </a:rPr>
              <a:t>mũ</a:t>
            </a:r>
            <a:r>
              <a:rPr lang="en-US" sz="3600" dirty="0">
                <a:solidFill>
                  <a:schemeClr val="accent5">
                    <a:lumMod val="50000"/>
                  </a:schemeClr>
                </a:solidFill>
                <a:latin typeface="Arial" panose="020B0604020202020204" pitchFamily="34" charset="0"/>
                <a:cs typeface="Arial" panose="020B0604020202020204" pitchFamily="34" charset="0"/>
              </a:rPr>
              <a:t> 3</a:t>
            </a:r>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a:solidFill>
                  <a:srgbClr val="1B3679"/>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Thực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a:t>
                </a:r>
              </a:p>
              <a:p>
                <a:pPr algn="just"/>
                <a:r>
                  <a:rPr lang="en-US" sz="4000" dirty="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-8</a:t>
            </a: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0,25</a:t>
            </a:r>
          </a:p>
        </p:txBody>
      </p:sp>
      <mc:AlternateContent xmlns:mc="http://schemas.openxmlformats.org/markup-compatibility/2006" xmlns:a14="http://schemas.microsoft.com/office/drawing/2010/main">
        <mc:Choice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a:solidFill>
                  <a:srgbClr val="1B3679"/>
                </a:solidFill>
                <a:latin typeface="Arial" panose="020B0604020202020204" pitchFamily="34" charset="0"/>
                <a:cs typeface="Arial" panose="020B0604020202020204" pitchFamily="34" charset="0"/>
              </a:rPr>
              <a:t>HĐ3:</a:t>
            </a: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HĐ2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a:t>
            </a: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(-2)</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b) (-0,5).(-0,5) = (-0,5)</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txBody>
            <a:bodyPr/>
            <a:lstStyle/>
            <a:p>
              <a:endParaRPr lang="vi-VN"/>
            </a:p>
          </p:txBody>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panose="02040503050406030204" pitchFamily="18" charset="0"/>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a:solidFill>
                      <a:srgbClr val="002060"/>
                    </a:solidFill>
                    <a:latin typeface="Arial" panose="020B0604020202020204" pitchFamily="34" charset="0"/>
                    <a:cs typeface="Arial" panose="020B0604020202020204" pitchFamily="34" charset="0"/>
                  </a:rPr>
                  <a:t>, n &gt; 1)</a:t>
                </a:r>
              </a:p>
            </p:txBody>
          </p:sp>
        </mc:Choice>
        <mc:Fallback xmlns="">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 </a:t>
            </a:r>
            <a:r>
              <a:rPr lang="en-US" sz="3600" dirty="0" err="1">
                <a:solidFill>
                  <a:srgbClr val="002060"/>
                </a:solidFill>
                <a:latin typeface="Arial" panose="020B0604020202020204" pitchFamily="34" charset="0"/>
                <a:cs typeface="Arial" panose="020B0604020202020204" pitchFamily="34" charset="0"/>
              </a:rPr>
              <a:t>thừa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số</a:t>
            </a:r>
            <a:r>
              <a:rPr lang="en-US" sz="3600" dirty="0">
                <a:solidFill>
                  <a:srgbClr val="002060"/>
                </a:solidFill>
                <a:latin typeface="Arial" panose="020B0604020202020204" pitchFamily="34" charset="0"/>
                <a:cs typeface="Arial" panose="020B0604020202020204" pitchFamily="34" charset="0"/>
              </a:rPr>
              <a:t> x</a:t>
            </a:r>
          </a:p>
        </p:txBody>
      </p:sp>
      <mc:AlternateContent xmlns:mc="http://schemas.openxmlformats.org/markup-compatibility/2006" xmlns:a14="http://schemas.microsoft.com/office/drawing/2010/main">
        <mc:Choice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Cách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x</a:t>
                </a:r>
                <a:r>
                  <a:rPr lang="pt-BR"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a:solidFill>
                  <a:schemeClr val="bg1"/>
                </a:solidFill>
                <a:latin typeface="Arial" panose="020B0604020202020204" pitchFamily="34" charset="0"/>
                <a:cs typeface="Arial" panose="020B0604020202020204" pitchFamily="34" charset="0"/>
              </a:rPr>
              <a:t>Định</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vi-VN"/>
            </a:p>
          </p:txBody>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txBody>
            <a:bodyPr/>
            <a:lstStyle/>
            <a:p>
              <a:endParaRPr lang="vi-VN"/>
            </a:p>
          </p:txBody>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a:solidFill>
                  <a:srgbClr val="1B3679"/>
                </a:solidFill>
                <a:latin typeface="Arial" panose="020B0604020202020204" pitchFamily="34" charset="0"/>
                <a:cs typeface="Arial" panose="020B0604020202020204" pitchFamily="34" charset="0"/>
              </a:rPr>
              <a:t>Ví</a:t>
            </a:r>
            <a:r>
              <a:rPr lang="en-US" sz="4000" b="1" spc="82" dirty="0">
                <a:solidFill>
                  <a:srgbClr val="1B3679"/>
                </a:solidFill>
                <a:latin typeface="Arial" panose="020B0604020202020204" pitchFamily="34" charset="0"/>
                <a:cs typeface="Arial" panose="020B0604020202020204" pitchFamily="34" charset="0"/>
              </a:rPr>
              <a:t> </a:t>
            </a:r>
            <a:r>
              <a:rPr lang="en-US" sz="4000" b="1" spc="82" dirty="0" err="1">
                <a:solidFill>
                  <a:srgbClr val="1B3679"/>
                </a:solidFill>
                <a:latin typeface="Arial" panose="020B0604020202020204" pitchFamily="34" charset="0"/>
                <a:cs typeface="Arial" panose="020B0604020202020204" pitchFamily="34" charset="0"/>
              </a:rPr>
              <a:t>dụ</a:t>
            </a:r>
            <a:r>
              <a:rPr lang="en-US" sz="4000" b="1" spc="82" dirty="0">
                <a:solidFill>
                  <a:srgbClr val="1B3679"/>
                </a:solidFill>
                <a:latin typeface="Arial" panose="020B0604020202020204" pitchFamily="34" charset="0"/>
                <a:cs typeface="Arial" panose="020B0604020202020204" pitchFamily="34" charset="0"/>
              </a:rPr>
              <a:t> 1: </a:t>
            </a:r>
            <a:r>
              <a:rPr lang="en-US" sz="4000" spc="82" dirty="0" err="1">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a:latin typeface="Arial" panose="020B0604020202020204" pitchFamily="34" charset="0"/>
                    <a:cs typeface="Arial" panose="020B0604020202020204" pitchFamily="34" charset="0"/>
                  </a:rPr>
                  <a:t>(-3)</a:t>
                </a:r>
                <a:r>
                  <a:rPr lang="en-US" sz="4000" baseline="30000" dirty="0">
                    <a:latin typeface="Arial" panose="020B0604020202020204" pitchFamily="34" charset="0"/>
                    <a:cs typeface="Arial" panose="020B0604020202020204" pitchFamily="34" charset="0"/>
                  </a:rPr>
                  <a:t>3 </a:t>
                </a:r>
                <a:r>
                  <a:rPr lang="en-US" sz="4000" dirty="0">
                    <a:latin typeface="Arial" panose="020B0604020202020204" pitchFamily="34" charset="0"/>
                    <a:cs typeface="Arial" panose="020B0604020202020204" pitchFamily="34" charset="0"/>
                  </a:rPr>
                  <a:t>= (-3). (-3). (-3) = -27           </a:t>
                </a:r>
              </a:p>
              <a:p>
                <a:pPr>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m:t>
                        </m:r>
                        <m:r>
                          <a:rPr lang="en-US" sz="5400" b="0" i="1" smtClean="0">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m:t>
                        </m:r>
                        <m:r>
                          <a:rPr lang="en-US" sz="5400" b="0" i="1" smtClean="0">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m:t>
                        </m:r>
                        <m:r>
                          <a:rPr lang="en-US" sz="5400" b="0" i="1" smtClean="0">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m:t>
                        </m:r>
                        <m:r>
                          <a:rPr lang="en-US" sz="5400" b="0" i="1" smtClean="0">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m:t>
                        </m:r>
                        <m:r>
                          <a:rPr lang="en-US" sz="5400" b="0" i="1" smtClean="0">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m:t>
                        </m:r>
                        <m:r>
                          <a:rPr lang="en-US" sz="5400" b="0" i="1" smtClean="0">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a:solidFill>
                  <a:srgbClr val="1B3679"/>
                </a:solidFill>
                <a:latin typeface="Arial" panose="020B0604020202020204" pitchFamily="34" charset="0"/>
                <a:cs typeface="Arial" panose="020B0604020202020204" pitchFamily="34" charset="0"/>
              </a:rPr>
              <a:t>Luyện</a:t>
            </a:r>
            <a:r>
              <a:rPr lang="en-US" sz="4000" b="1" spc="82" dirty="0">
                <a:solidFill>
                  <a:srgbClr val="1B3679"/>
                </a:solidFill>
                <a:latin typeface="Arial" panose="020B0604020202020204" pitchFamily="34" charset="0"/>
                <a:cs typeface="Arial" panose="020B0604020202020204" pitchFamily="34" charset="0"/>
              </a:rPr>
              <a:t> </a:t>
            </a:r>
            <a:r>
              <a:rPr lang="en-US" sz="4000" b="1" spc="82" dirty="0" err="1">
                <a:solidFill>
                  <a:srgbClr val="1B3679"/>
                </a:solidFill>
                <a:latin typeface="Arial" panose="020B0604020202020204" pitchFamily="34" charset="0"/>
                <a:cs typeface="Arial" panose="020B0604020202020204" pitchFamily="34" charset="0"/>
              </a:rPr>
              <a:t>tập</a:t>
            </a:r>
            <a:r>
              <a:rPr lang="en-US" sz="4000" b="1" spc="82" dirty="0">
                <a:solidFill>
                  <a:srgbClr val="1B3679"/>
                </a:solidFill>
                <a:latin typeface="Arial" panose="020B0604020202020204" pitchFamily="34" charset="0"/>
                <a:cs typeface="Arial" panose="020B0604020202020204" pitchFamily="34" charset="0"/>
              </a:rPr>
              <a:t> 1: </a:t>
            </a:r>
            <a:r>
              <a:rPr lang="en-US" sz="4000" spc="82" dirty="0" err="1">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m:t>
                                </m:r>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a:latin typeface="Arial" panose="020B0604020202020204" pitchFamily="34" charset="0"/>
                    <a:cs typeface="Arial" panose="020B0604020202020204" pitchFamily="34" charset="0"/>
                  </a:rPr>
                  <a:t>             b) (0,7)</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1499</Words>
  <Application>Microsoft Office PowerPoint</Application>
  <PresentationFormat>Tùy chỉnh</PresentationFormat>
  <Paragraphs>187</Paragraphs>
  <Slides>29</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29</vt:i4>
      </vt:variant>
    </vt:vector>
  </HeadingPairs>
  <TitlesOfParts>
    <vt:vector size="34" baseType="lpstr">
      <vt:lpstr>Wingdings</vt:lpstr>
      <vt:lpstr>Cambria Math</vt:lpstr>
      <vt:lpstr>Arial</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Bùi Thị Nghĩa</cp:lastModifiedBy>
  <cp:revision>49</cp:revision>
  <dcterms:created xsi:type="dcterms:W3CDTF">2006-08-16T00:00:00Z</dcterms:created>
  <dcterms:modified xsi:type="dcterms:W3CDTF">2025-03-25T09:40:08Z</dcterms:modified>
  <dc:identifier>DAFCm-7J2_Y</dc:identifier>
</cp:coreProperties>
</file>