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97" r:id="rId2"/>
    <p:sldId id="256" r:id="rId3"/>
    <p:sldId id="257" r:id="rId4"/>
    <p:sldId id="258" r:id="rId5"/>
    <p:sldId id="298" r:id="rId6"/>
    <p:sldId id="300" r:id="rId7"/>
    <p:sldId id="301" r:id="rId8"/>
    <p:sldId id="261" r:id="rId9"/>
    <p:sldId id="304" r:id="rId10"/>
    <p:sldId id="305" r:id="rId11"/>
    <p:sldId id="306" r:id="rId12"/>
    <p:sldId id="307" r:id="rId13"/>
    <p:sldId id="296" r:id="rId14"/>
    <p:sldId id="308" r:id="rId15"/>
  </p:sldIdLst>
  <p:sldSz cx="9144000" cy="5143500" type="screen16x9"/>
  <p:notesSz cx="6858000" cy="9144000"/>
  <p:embeddedFontLs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7CBF33"/>
    <a:srgbClr val="FBF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3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 descr="Hướng dẫn cách cặp nhiệt độ cho trẻ và trẻ sơ sinh bằng nhiệt kế điện tử, thủy  ngân đúng cách các bậc cha mẹ nên biế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8372" r="13230" b="7907"/>
          <a:stretch/>
        </p:blipFill>
        <p:spPr bwMode="auto">
          <a:xfrm>
            <a:off x="5398708" y="1653513"/>
            <a:ext cx="3676650" cy="131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ong ty Cong Nghe Tin hoc Nha truong | CDROM | Toán 6 - Chương I - ĐOẠN  THẲNG - Bài 7. Độ dài đoạn thẳ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8001" r="8578" b="24000"/>
          <a:stretch/>
        </p:blipFill>
        <p:spPr bwMode="auto">
          <a:xfrm>
            <a:off x="2807393" y="3388007"/>
            <a:ext cx="3400425" cy="113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3571" y="434047"/>
            <a:ext cx="7608059" cy="10391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Quan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ảnh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5331" y="2877361"/>
            <a:ext cx="458330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 smtClean="0">
                <a:latin typeface="+mn-lt"/>
                <a:ea typeface="Calibri" panose="020F0502020204030204" pitchFamily="34" charset="0"/>
              </a:rPr>
              <a:t>Mọi </a:t>
            </a:r>
            <a:r>
              <a:rPr lang="nl-NL" sz="2000" b="1" dirty="0">
                <a:latin typeface="+mn-lt"/>
                <a:ea typeface="Calibri" panose="020F0502020204030204" pitchFamily="34" charset="0"/>
              </a:rPr>
              <a:t>người xếp thành 1 hàng mua vé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7751" y="2884039"/>
            <a:ext cx="24785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Nhiệt kế thủy ngân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561" y="4492803"/>
            <a:ext cx="136608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Thước kẻ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6" y="1589908"/>
            <a:ext cx="3190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28788" y="1290040"/>
            <a:ext cx="89766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Bài</a:t>
            </a:r>
            <a:r>
              <a:rPr lang="en-US" sz="2000" b="1" dirty="0" smtClean="0">
                <a:solidFill>
                  <a:srgbClr val="0070C0"/>
                </a:solidFill>
              </a:rPr>
              <a:t> 1.13</a:t>
            </a:r>
            <a:r>
              <a:rPr lang="en-US" sz="2000" dirty="0" smtClean="0"/>
              <a:t>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3 532 </a:t>
            </a:r>
            <a:r>
              <a:rPr lang="en-US" sz="2000" dirty="0" err="1" smtClean="0"/>
              <a:t>và</a:t>
            </a:r>
            <a:r>
              <a:rPr lang="en-US" sz="2000" dirty="0" smtClean="0"/>
              <a:t> 3 529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sáu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sáu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đến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.</a:t>
            </a:r>
            <a:endParaRPr lang="vi-VN" sz="2000" i="1" dirty="0"/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6144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7804"/>
              </p:ext>
            </p:extLst>
          </p:nvPr>
        </p:nvGraphicFramePr>
        <p:xfrm>
          <a:off x="1019578" y="2761556"/>
          <a:ext cx="6080760" cy="137160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399967440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09207003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581488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3 532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3 529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37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trước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3 528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086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sau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36757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5876" y="4184773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đến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232772" y="46365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3 528, 3 529, 3 530, 3 531, 3 532, 3 533.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6127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788" y="1290040"/>
                <a:ext cx="89766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Bài 1.15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Liệt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kê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</a:t>
                </a:r>
                <a:r>
                  <a:rPr lang="en-US" sz="2000" smtClean="0"/>
                  <a:t>) </a:t>
                </a:r>
                <a:r>
                  <a:rPr lang="en-US" sz="2000" b="1" smtClean="0"/>
                  <a:t>M</a:t>
                </a:r>
                <a:r>
                  <a:rPr lang="en-US" sz="2000" smtClean="0"/>
                  <a:t> </a:t>
                </a:r>
                <a:r>
                  <a:rPr lang="en-US" sz="2000"/>
                  <a:t>= </a:t>
                </a:r>
                <a:r>
                  <a:rPr lang="en-US" sz="2000" smtClean="0"/>
                  <a:t>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</a:t>
                </a:r>
                <a:r>
                  <a:rPr lang="en-US" sz="2000" dirty="0" smtClean="0"/>
                  <a:t>10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x &lt; 15}.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</a:t>
                </a:r>
                <a:r>
                  <a:rPr lang="en-US" sz="2000" smtClean="0"/>
                  <a:t>) </a:t>
                </a:r>
                <a:r>
                  <a:rPr lang="en-US" sz="2000" b="1" smtClean="0"/>
                  <a:t>K</a:t>
                </a:r>
                <a:r>
                  <a:rPr lang="en-US" sz="2000" smtClean="0"/>
                  <a:t> </a:t>
                </a:r>
                <a:r>
                  <a:rPr lang="en-US" sz="2000"/>
                  <a:t>= </a:t>
                </a:r>
                <a:r>
                  <a:rPr lang="en-US" sz="2000" smtClean="0"/>
                  <a:t>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 smtClean="0"/>
                  <a:t>*</a:t>
                </a:r>
                <a:r>
                  <a:rPr lang="en-US" sz="2000" dirty="0"/>
                  <a:t>| </a:t>
                </a: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c) </a:t>
                </a:r>
                <a:r>
                  <a:rPr lang="en-US" sz="2000" b="1" dirty="0" smtClean="0"/>
                  <a:t>L = </a:t>
                </a:r>
                <a:r>
                  <a:rPr lang="en-US" sz="2000" dirty="0" smtClean="0"/>
                  <a:t>{</a:t>
                </a: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</a:t>
                </a: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3}.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8" y="1290040"/>
                <a:ext cx="8976612" cy="1938992"/>
              </a:xfrm>
              <a:prstGeom prst="rect">
                <a:avLst/>
              </a:prstGeom>
              <a:blipFill>
                <a:blip r:embed="rId2"/>
                <a:stretch>
                  <a:fillRect l="-67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88" y="3226179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60655" y="3680438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a) M </a:t>
            </a:r>
            <a:r>
              <a:rPr lang="fr-FR" sz="2000"/>
              <a:t>= </a:t>
            </a:r>
            <a:r>
              <a:rPr lang="fr-FR" sz="2000" smtClean="0"/>
              <a:t>{</a:t>
            </a:r>
            <a:r>
              <a:rPr lang="fr-FR" sz="2000" smtClean="0"/>
              <a:t>10; 11; 12; 13; </a:t>
            </a:r>
            <a:r>
              <a:rPr lang="fr-FR" sz="2000" dirty="0"/>
              <a:t>14}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112" y="41246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b) </a:t>
            </a:r>
            <a:r>
              <a:rPr lang="fr-FR" sz="2000" dirty="0"/>
              <a:t>K </a:t>
            </a:r>
            <a:r>
              <a:rPr lang="fr-FR" sz="2000"/>
              <a:t>= </a:t>
            </a:r>
            <a:r>
              <a:rPr lang="fr-FR" sz="2000" smtClean="0"/>
              <a:t>{</a:t>
            </a:r>
            <a:r>
              <a:rPr lang="fr-FR" sz="2000" smtClean="0"/>
              <a:t>1; 2; </a:t>
            </a:r>
            <a:r>
              <a:rPr lang="fr-FR" sz="2000" dirty="0"/>
              <a:t>3}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112" y="4578859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c) L </a:t>
            </a:r>
            <a:r>
              <a:rPr lang="fr-FR" sz="2000"/>
              <a:t>= </a:t>
            </a:r>
            <a:r>
              <a:rPr lang="fr-FR" sz="2000" smtClean="0"/>
              <a:t>{</a:t>
            </a:r>
            <a:r>
              <a:rPr lang="fr-FR" sz="2000" smtClean="0"/>
              <a:t>0; 1; 2; </a:t>
            </a:r>
            <a:r>
              <a:rPr lang="fr-FR" sz="2000" dirty="0"/>
              <a:t>3}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0" y="1137355"/>
            <a:ext cx="8976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>
                <a:solidFill>
                  <a:srgbClr val="0070C0"/>
                </a:solidFill>
              </a:rPr>
              <a:t>Bài</a:t>
            </a:r>
            <a:r>
              <a:rPr lang="en-US" sz="1800" b="1" dirty="0" smtClean="0">
                <a:solidFill>
                  <a:srgbClr val="0070C0"/>
                </a:solidFill>
              </a:rPr>
              <a:t> 1.16</a:t>
            </a:r>
            <a:r>
              <a:rPr lang="en-US" sz="1800" dirty="0" smtClean="0"/>
              <a:t>. Ba </a:t>
            </a:r>
            <a:r>
              <a:rPr lang="en-US" sz="1800" dirty="0" err="1" smtClean="0"/>
              <a:t>bạn</a:t>
            </a:r>
            <a:r>
              <a:rPr lang="en-US" sz="1800" dirty="0" smtClean="0"/>
              <a:t> An, </a:t>
            </a:r>
            <a:r>
              <a:rPr lang="en-US" sz="1800" dirty="0" err="1" smtClean="0"/>
              <a:t>Bắc</a:t>
            </a:r>
            <a:r>
              <a:rPr lang="en-US" sz="1800" dirty="0" smtClean="0"/>
              <a:t>,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dựng</a:t>
            </a:r>
            <a:r>
              <a:rPr lang="en-US" sz="1800" dirty="0" smtClean="0"/>
              <a:t> </a:t>
            </a:r>
            <a:r>
              <a:rPr lang="en-US" sz="1800" dirty="0" err="1" smtClean="0"/>
              <a:t>cố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cây</a:t>
            </a:r>
            <a:r>
              <a:rPr lang="en-US" sz="1800" dirty="0" smtClean="0"/>
              <a:t> </a:t>
            </a:r>
            <a:r>
              <a:rPr lang="en-US" sz="1800" dirty="0" err="1" smtClean="0"/>
              <a:t>sào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 </a:t>
            </a:r>
            <a:r>
              <a:rPr lang="en-US" sz="1800" dirty="0" err="1" smtClean="0"/>
              <a:t>rồi</a:t>
            </a:r>
            <a:r>
              <a:rPr lang="en-US" sz="1800" dirty="0" smtClean="0"/>
              <a:t> </a:t>
            </a:r>
            <a:r>
              <a:rPr lang="en-US" sz="1800" dirty="0" err="1" smtClean="0"/>
              <a:t>đánh</a:t>
            </a:r>
            <a:r>
              <a:rPr lang="en-US" sz="1800" dirty="0" smtClean="0"/>
              <a:t> </a:t>
            </a:r>
            <a:r>
              <a:rPr lang="en-US" sz="1800" dirty="0" err="1" smtClean="0"/>
              <a:t>dấu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bởi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.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đặt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thứ</a:t>
            </a:r>
            <a:r>
              <a:rPr lang="en-US" sz="1800" dirty="0" smtClean="0"/>
              <a:t> </a:t>
            </a:r>
            <a:r>
              <a:rPr lang="en-US" sz="1800" dirty="0" err="1" smtClean="0"/>
              <a:t>tự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dưới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A, B, C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 </a:t>
            </a:r>
            <a:r>
              <a:rPr lang="en-US" sz="1800" dirty="0" err="1" smtClean="0"/>
              <a:t>rằng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A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An, B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Bắc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C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.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rằng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An </a:t>
            </a:r>
            <a:r>
              <a:rPr lang="en-US" sz="1800" dirty="0" err="1" smtClean="0"/>
              <a:t>cao</a:t>
            </a:r>
            <a:r>
              <a:rPr lang="en-US" sz="1800" dirty="0" smtClean="0"/>
              <a:t> 150cm,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Bắc</a:t>
            </a:r>
            <a:r>
              <a:rPr lang="en-US" sz="1800" dirty="0" smtClean="0"/>
              <a:t> </a:t>
            </a:r>
            <a:r>
              <a:rPr lang="en-US" sz="1800" err="1" smtClean="0"/>
              <a:t>cao</a:t>
            </a:r>
            <a:r>
              <a:rPr lang="en-US" sz="1800" smtClean="0"/>
              <a:t> </a:t>
            </a:r>
            <a:r>
              <a:rPr lang="en-US" sz="1800" smtClean="0"/>
              <a:t>153 cm, bạn Cường cao 148 cm. </a:t>
            </a:r>
            <a:r>
              <a:rPr lang="en-US" sz="1800" dirty="0" smtClean="0"/>
              <a:t>Theo </a:t>
            </a:r>
            <a:r>
              <a:rPr lang="en-US" sz="1800" dirty="0" err="1" smtClean="0"/>
              <a:t>em</a:t>
            </a:r>
            <a:r>
              <a:rPr lang="en-US" sz="1800" dirty="0" smtClean="0"/>
              <a:t>,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đúng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sửa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đúng</a:t>
            </a:r>
            <a:r>
              <a:rPr lang="en-US" sz="1800" dirty="0" smtClean="0"/>
              <a:t>?</a:t>
            </a:r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VẬN DỤNG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679451"/>
            <a:ext cx="556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err="1" smtClean="0"/>
              <a:t>lời</a:t>
            </a:r>
            <a:r>
              <a:rPr lang="en-US" sz="2000" b="1" i="1" u="sng" smtClean="0"/>
              <a:t>: </a:t>
            </a:r>
            <a:r>
              <a:rPr lang="en-US" sz="2000" b="1" i="1" smtClean="0"/>
              <a:t>Cường giải thích chưa đúng.</a:t>
            </a:r>
            <a:endParaRPr lang="vi-VN" sz="2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253" y="4085070"/>
            <a:ext cx="903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smtClean="0"/>
              <a:t>Có: </a:t>
            </a:r>
            <a:r>
              <a:rPr lang="fr-FR" sz="1800" dirty="0"/>
              <a:t>148 &lt; 150 &lt; 153 =&gt; </a:t>
            </a:r>
            <a:r>
              <a:rPr lang="fr-FR" sz="1800" dirty="0" err="1"/>
              <a:t>thứ</a:t>
            </a:r>
            <a:r>
              <a:rPr lang="fr-FR" sz="1800" dirty="0"/>
              <a:t> </a:t>
            </a:r>
            <a:r>
              <a:rPr lang="fr-FR" sz="1800" dirty="0" err="1"/>
              <a:t>tự</a:t>
            </a:r>
            <a:r>
              <a:rPr lang="fr-FR" sz="1800" dirty="0"/>
              <a:t> </a:t>
            </a:r>
            <a:r>
              <a:rPr lang="fr-FR" sz="1800" dirty="0" err="1"/>
              <a:t>theo</a:t>
            </a:r>
            <a:r>
              <a:rPr lang="fr-FR" sz="1800" dirty="0"/>
              <a:t> </a:t>
            </a:r>
            <a:r>
              <a:rPr lang="fr-FR" sz="1800" dirty="0" err="1"/>
              <a:t>chiều</a:t>
            </a:r>
            <a:r>
              <a:rPr lang="fr-FR" sz="1800" dirty="0"/>
              <a:t> </a:t>
            </a:r>
            <a:r>
              <a:rPr lang="fr-FR" sz="1800" dirty="0" err="1"/>
              <a:t>cao</a:t>
            </a:r>
            <a:r>
              <a:rPr lang="fr-FR" sz="1800" dirty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từ</a:t>
            </a:r>
            <a:r>
              <a:rPr lang="fr-FR" sz="1800" dirty="0" smtClean="0"/>
              <a:t> </a:t>
            </a:r>
            <a:r>
              <a:rPr lang="fr-FR" sz="1800" dirty="0" err="1"/>
              <a:t>thấp</a:t>
            </a:r>
            <a:r>
              <a:rPr lang="fr-FR" sz="1800" dirty="0"/>
              <a:t> </a:t>
            </a:r>
            <a:r>
              <a:rPr lang="fr-FR" sz="1800" dirty="0" err="1"/>
              <a:t>đến</a:t>
            </a:r>
            <a:r>
              <a:rPr lang="fr-FR" sz="1800" dirty="0"/>
              <a:t> </a:t>
            </a:r>
            <a:r>
              <a:rPr lang="fr-FR" sz="1800" dirty="0" err="1" smtClean="0"/>
              <a:t>cao</a:t>
            </a:r>
            <a:r>
              <a:rPr lang="fr-FR" sz="1800" dirty="0" smtClean="0"/>
              <a:t>)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ba</a:t>
            </a:r>
            <a:r>
              <a:rPr lang="fr-FR" sz="1800" dirty="0"/>
              <a:t> </a:t>
            </a:r>
            <a:r>
              <a:rPr lang="fr-FR" sz="1800" dirty="0" err="1"/>
              <a:t>bạn</a:t>
            </a:r>
            <a:r>
              <a:rPr lang="fr-FR" sz="1800" dirty="0"/>
              <a:t> là </a:t>
            </a:r>
            <a:r>
              <a:rPr lang="fr-FR" sz="1800" dirty="0" err="1"/>
              <a:t>Cường</a:t>
            </a:r>
            <a:r>
              <a:rPr lang="fr-FR" sz="1800" dirty="0"/>
              <a:t>, An, </a:t>
            </a:r>
            <a:r>
              <a:rPr lang="fr-FR" sz="1800" dirty="0" err="1"/>
              <a:t>Bắc</a:t>
            </a:r>
            <a:r>
              <a:rPr lang="fr-FR" sz="1800" dirty="0" smtClean="0"/>
              <a:t>.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9196" y="4593281"/>
            <a:ext cx="58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Vậy</a:t>
            </a:r>
            <a:r>
              <a:rPr lang="fr-FR" sz="1800" dirty="0"/>
              <a:t> </a:t>
            </a:r>
            <a:r>
              <a:rPr lang="fr-FR" sz="1800" dirty="0" err="1"/>
              <a:t>thứ</a:t>
            </a:r>
            <a:r>
              <a:rPr lang="fr-FR" sz="1800" dirty="0"/>
              <a:t> </a:t>
            </a:r>
            <a:r>
              <a:rPr lang="fr-FR" sz="1800" dirty="0" err="1"/>
              <a:t>tự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điểm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dưới</a:t>
            </a:r>
            <a:r>
              <a:rPr lang="fr-FR" sz="1800" dirty="0"/>
              <a:t> </a:t>
            </a:r>
            <a:r>
              <a:rPr lang="fr-FR" sz="1800" dirty="0" err="1"/>
              <a:t>lên</a:t>
            </a:r>
            <a:r>
              <a:rPr lang="fr-FR" sz="1800" dirty="0"/>
              <a:t> là C, A, 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6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2" name="Google Shape;900;p46"/>
          <p:cNvGrpSpPr/>
          <p:nvPr/>
        </p:nvGrpSpPr>
        <p:grpSpPr>
          <a:xfrm>
            <a:off x="236106" y="604430"/>
            <a:ext cx="314590" cy="269367"/>
            <a:chOff x="1934025" y="1001650"/>
            <a:chExt cx="415300" cy="355600"/>
          </a:xfrm>
        </p:grpSpPr>
        <p:sp>
          <p:nvSpPr>
            <p:cNvPr id="13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972" y="468281"/>
            <a:ext cx="666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106" y="1694541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</a:rPr>
              <a:t>Ôn lại nội dung kiến thức đã </a:t>
            </a:r>
            <a:r>
              <a:rPr lang="pt-BR" sz="2400" dirty="0" smtClean="0">
                <a:latin typeface="+mn-lt"/>
              </a:rPr>
              <a:t>học.</a:t>
            </a:r>
            <a:endParaRPr lang="en-US" sz="2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06" y="2591575"/>
            <a:ext cx="862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Hoàn thành nốt các bài </a:t>
            </a:r>
            <a:r>
              <a:rPr lang="pt-BR" sz="2400" dirty="0" smtClean="0"/>
              <a:t>tập</a:t>
            </a:r>
            <a:r>
              <a:rPr lang="pt-BR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106" y="3454445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ea typeface="Calibri" panose="020F0502020204030204" pitchFamily="34" charset="0"/>
              </a:rPr>
              <a:t>Chuẩn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bài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mới</a:t>
            </a:r>
            <a:r>
              <a:rPr lang="en-US" sz="2400" dirty="0">
                <a:ea typeface="Calibri" panose="020F0502020204030204" pitchFamily="34" charset="0"/>
              </a:rPr>
              <a:t> “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dirty="0" smtClean="0"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39" y="1218606"/>
            <a:ext cx="2962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4676"/>
          <a:stretch/>
        </p:blipFill>
        <p:spPr>
          <a:xfrm>
            <a:off x="6715125" y="0"/>
            <a:ext cx="2428875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89964" y="1103629"/>
            <a:ext cx="7080161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BÀI 3:</a:t>
            </a:r>
            <a:br>
              <a:rPr lang="en" sz="4000" dirty="0" smtClean="0">
                <a:latin typeface="+mn-lt"/>
              </a:rPr>
            </a:br>
            <a:r>
              <a:rPr lang="en" sz="4000" dirty="0" smtClean="0">
                <a:latin typeface="+mn-lt"/>
              </a:rPr>
              <a:t> THỨ TỰ TRONG TẬP HỢP CÁC SỐ TỰ NHIÊN</a:t>
            </a:r>
            <a:endParaRPr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0715" y="501725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7733" y="3331055"/>
            <a:ext cx="6862545" cy="601119"/>
            <a:chOff x="1187208" y="3395700"/>
            <a:chExt cx="6862545" cy="60111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4</a:t>
              </a:r>
              <a:endParaRPr lang="en-US" altLang="en-US" sz="2000" dirty="0"/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5</a:t>
              </a:r>
              <a:endParaRPr lang="en-US" altLang="en-US" sz="2000" dirty="0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6</a:t>
              </a:r>
              <a:endParaRPr lang="en-US" altLang="en-US" sz="2000" dirty="0"/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7</a:t>
              </a:r>
              <a:endParaRPr lang="en-US" altLang="en-US" sz="2000" dirty="0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8</a:t>
              </a:r>
              <a:endParaRPr lang="en-US" altLang="en-US" sz="2000" dirty="0"/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9</a:t>
              </a:r>
              <a:endParaRPr lang="en-US" altLang="en-US" sz="2000" dirty="0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  <a:r>
                <a:rPr lang="en-US" altLang="en-US" sz="2000" dirty="0" smtClean="0"/>
                <a:t>0</a:t>
              </a:r>
              <a:endParaRPr lang="en-US" altLang="en-US" sz="2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bởi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</a:t>
                </a:r>
                <a:endParaRPr lang="vi-VN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blipFill>
                <a:blip r:embed="rId3"/>
                <a:stretch>
                  <a:fillRect l="-87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smtClean="0">
                    <a:latin typeface="+mn-lt"/>
                  </a:rPr>
                  <a:t>= </a:t>
                </a:r>
                <a:r>
                  <a:rPr lang="en-US" sz="2000" smtClean="0">
                    <a:latin typeface="+mn-lt"/>
                  </a:rPr>
                  <a:t>{0</a:t>
                </a:r>
                <a:r>
                  <a:rPr lang="en-US" sz="2000" dirty="0" smtClean="0">
                    <a:latin typeface="+mn-lt"/>
                  </a:rPr>
                  <a:t>; 1; 2; 3;…}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/>
                  <a:t>Mỗi phần tử 0; 1; 2; 3;... của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2000" dirty="0"/>
                  <a:t> được biểu diễn bởi một điểm trên tia số </a:t>
                </a:r>
                <a:r>
                  <a:rPr lang="nl-NL" sz="2000"/>
                  <a:t>gốc </a:t>
                </a:r>
                <a:r>
                  <a:rPr lang="nl-NL" sz="2000" smtClean="0"/>
                  <a:t>O.</a:t>
                </a:r>
                <a:endParaRPr lang="en-US" sz="20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blipFill>
                <a:blip r:embed="rId5"/>
                <a:stretch>
                  <a:fillRect l="-762" r="-762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18586" y="3960837"/>
            <a:ext cx="800054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 smtClean="0"/>
              <a:t>Điểm biểu diễn số tự nhiên a gọi là điểm a.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92244" y="4545802"/>
            <a:ext cx="635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i="1" u="sng" dirty="0" smtClean="0"/>
              <a:t>VD</a:t>
            </a:r>
            <a:r>
              <a:rPr lang="nl-NL" sz="2000" dirty="0" smtClean="0"/>
              <a:t>:</a:t>
            </a:r>
            <a:endParaRPr lang="en-US" sz="2000" i="1" dirty="0"/>
          </a:p>
        </p:txBody>
      </p:sp>
      <p:sp>
        <p:nvSpPr>
          <p:cNvPr id="15" name="Rectangle 14"/>
          <p:cNvSpPr/>
          <p:nvPr/>
        </p:nvSpPr>
        <p:spPr>
          <a:xfrm>
            <a:off x="842400" y="4554436"/>
            <a:ext cx="113845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</a:t>
            </a:r>
            <a:r>
              <a:rPr lang="nl-NL" sz="2000" i="1" dirty="0" smtClean="0">
                <a:solidFill>
                  <a:srgbClr val="FF0000"/>
                </a:solidFill>
              </a:rPr>
              <a:t>6;</a:t>
            </a:r>
            <a:r>
              <a:rPr lang="nl-NL" sz="2000" i="1" dirty="0" smtClean="0"/>
              <a:t> </a:t>
            </a:r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75152" y="3452942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669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855703" y="4565618"/>
            <a:ext cx="121058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</a:t>
            </a:r>
            <a:r>
              <a:rPr lang="nl-NL" sz="2000" i="1" dirty="0" smtClean="0">
                <a:solidFill>
                  <a:srgbClr val="FF0000"/>
                </a:solidFill>
              </a:rPr>
              <a:t>10</a:t>
            </a:r>
            <a:r>
              <a:rPr lang="nl-NL" sz="2000" i="1" dirty="0" smtClean="0"/>
              <a:t> </a:t>
            </a:r>
            <a:endParaRPr lang="en-US" sz="20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12881" y="3481984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669412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4" grpId="0"/>
      <p:bldP spid="65" grpId="0"/>
      <p:bldP spid="15" grpId="0"/>
      <p:bldP spid="16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2879" y="975083"/>
            <a:ext cx="8772482" cy="1131848"/>
            <a:chOff x="207235" y="1088679"/>
            <a:chExt cx="8772482" cy="11318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35" y="1238386"/>
              <a:ext cx="880990" cy="3670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0071" y="1088679"/>
              <a:ext cx="790964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 smtClean="0"/>
                <a:t>Trong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hai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5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8 </a:t>
              </a:r>
              <a:r>
                <a:rPr lang="en-US" sz="2400" dirty="0" err="1" smtClean="0"/>
                <a:t>trên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nằm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trái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nl-NL" sz="2400" dirty="0"/>
                <a:t>nằm bên phải điểm kia</a:t>
              </a:r>
              <a:r>
                <a:rPr lang="nl-NL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5905" y="570173"/>
            <a:ext cx="6862545" cy="601119"/>
            <a:chOff x="1187208" y="3395700"/>
            <a:chExt cx="6862545" cy="601119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4</a:t>
              </a:r>
              <a:endParaRPr lang="en-US" altLang="en-US" sz="2000" dirty="0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5</a:t>
              </a:r>
              <a:endParaRPr lang="en-US" altLang="en-US" sz="2000" dirty="0"/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6</a:t>
              </a:r>
              <a:endParaRPr lang="en-US" altLang="en-US" sz="2000" dirty="0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7</a:t>
              </a:r>
              <a:endParaRPr lang="en-US" altLang="en-US" sz="2000" dirty="0"/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8</a:t>
              </a:r>
              <a:endParaRPr lang="en-US" altLang="en-US" sz="2000" dirty="0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9</a:t>
              </a:r>
              <a:endParaRPr lang="en-US" altLang="en-US" sz="2000" dirty="0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  <a:r>
                <a:rPr lang="en-US" altLang="en-US" sz="2000" dirty="0" smtClean="0"/>
                <a:t>0</a:t>
              </a:r>
              <a:endParaRPr lang="en-US" alt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79" y="2216823"/>
            <a:ext cx="9091121" cy="1200329"/>
            <a:chOff x="242430" y="2551855"/>
            <a:chExt cx="8742351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1012938" y="2551855"/>
              <a:ext cx="7971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/>
                <a:t>Điểm biểu diễn số tự nhiên nào nằm ngay bên trái điểm 8? Điểm biểu diễn số </a:t>
              </a:r>
              <a:r>
                <a:rPr lang="nl-NL" sz="2400" dirty="0" smtClean="0"/>
                <a:t>tự </a:t>
              </a:r>
              <a:r>
                <a:rPr lang="nl-NL" sz="2400" dirty="0"/>
                <a:t>nhiên nào nằm ngay bên phải điểm 8?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430" y="2760784"/>
              <a:ext cx="848088" cy="33923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4113" y="3550724"/>
            <a:ext cx="9413152" cy="1200329"/>
            <a:chOff x="213834" y="3389686"/>
            <a:chExt cx="9413152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997344" y="3389686"/>
              <a:ext cx="8629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 smtClean="0"/>
                <a:t>Cho n là một số tự nhiên nhỏ hơn 7. Theo em, điểm n nằm bên trái hay bên phải điểm 7?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834" y="3625212"/>
              <a:ext cx="845517" cy="3458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8491" y="46021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solidFill>
                <a:srgbClr val="FBF8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1600" dirty="0" smtClean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Trong hai số tự nhiên khác nhau, luôn có một số nhỏ hơn số kia</a:t>
                </a:r>
                <a:r>
                  <a:rPr lang="nl-NL" sz="1600" dirty="0">
                    <a:solidFill>
                      <a:schemeClr val="tx1"/>
                    </a:solidFill>
                  </a:rPr>
                  <a:t>. Nếu số a nhỏ hơn số b thì trên tia số nằm ngang điểm a nằm bên trái điểm b. Khi đó, ta viết a &lt; b hoặc b &gt; a. Ta còn nói: điểm a nằm trước điểm b, hoặc điểm b nằm sau điểm a.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Mỗi số tự nhiên có đúng một số liền sau</a:t>
                </a:r>
                <a:r>
                  <a:rPr lang="nl-NL" sz="1600" dirty="0">
                    <a:solidFill>
                      <a:schemeClr val="tx1"/>
                    </a:solidFill>
                  </a:rPr>
                  <a:t>. VD: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sau </a:t>
                </a:r>
                <a:r>
                  <a:rPr lang="nl-NL" sz="1600" dirty="0">
                    <a:solidFill>
                      <a:schemeClr val="tx1"/>
                    </a:solidFill>
                  </a:rPr>
                  <a:t>của </a:t>
                </a:r>
                <a:r>
                  <a:rPr lang="nl-NL" sz="1600">
                    <a:solidFill>
                      <a:schemeClr val="tx1"/>
                    </a:solidFill>
                  </a:rPr>
                  <a:t>8 </a:t>
                </a:r>
                <a:r>
                  <a:rPr lang="nl-NL" sz="1600" smtClean="0">
                    <a:solidFill>
                      <a:schemeClr val="tx1"/>
                    </a:solidFill>
                  </a:rPr>
                  <a:t>(còn </a:t>
                </a:r>
                <a:r>
                  <a:rPr lang="nl-NL" sz="1600" dirty="0">
                    <a:solidFill>
                      <a:schemeClr val="tx1"/>
                    </a:solidFill>
                  </a:rPr>
                  <a:t>8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trước</a:t>
                </a:r>
                <a:r>
                  <a:rPr lang="nl-NL" sz="1600" dirty="0">
                    <a:solidFill>
                      <a:schemeClr val="tx1"/>
                    </a:solidFill>
                  </a:rPr>
                  <a:t> của 9). Hai số 8 và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hai số tự nhiên liên tiếp.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&lt; </m:t>
                            </m:r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e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=&gt; a &lt; </a:t>
                </a:r>
                <a:r>
                  <a:rPr lang="nl-NL" sz="1600">
                    <a:solidFill>
                      <a:schemeClr val="tx1"/>
                    </a:solidFill>
                  </a:rPr>
                  <a:t>c </a:t>
                </a:r>
                <a:r>
                  <a:rPr lang="nl-NL" sz="1600" smtClean="0">
                    <a:solidFill>
                      <a:schemeClr val="tx1"/>
                    </a:solidFill>
                  </a:rPr>
                  <a:t>(tính </a:t>
                </a:r>
                <a:r>
                  <a:rPr lang="nl-NL" sz="1600" dirty="0">
                    <a:solidFill>
                      <a:schemeClr val="tx1"/>
                    </a:solidFill>
                  </a:rPr>
                  <a:t>chất bắc </a:t>
                </a:r>
                <a:r>
                  <a:rPr lang="nl-NL" sz="1600">
                    <a:solidFill>
                      <a:schemeClr val="tx1"/>
                    </a:solidFill>
                  </a:rPr>
                  <a:t>cầu</a:t>
                </a:r>
                <a:r>
                  <a:rPr lang="nl-NL" sz="1600" smtClean="0">
                    <a:solidFill>
                      <a:schemeClr val="tx1"/>
                    </a:solidFill>
                  </a:rPr>
                  <a:t>).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9658" y="4559345"/>
            <a:ext cx="86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* Chú ý</a:t>
            </a:r>
            <a:r>
              <a:rPr lang="nl-NL" sz="1800" dirty="0"/>
              <a:t>: </a:t>
            </a:r>
            <a:r>
              <a:rPr lang="nl-NL" sz="1800" i="1" dirty="0"/>
              <a:t>Số 0 không có số tự nhiên liền trước và là số tự nhiên nhỏ nhất.</a:t>
            </a:r>
            <a:endParaRPr lang="en-US" sz="1800" dirty="0"/>
          </a:p>
        </p:txBody>
      </p:sp>
      <p:sp>
        <p:nvSpPr>
          <p:cNvPr id="22" name="Right Arrow 21"/>
          <p:cNvSpPr/>
          <p:nvPr/>
        </p:nvSpPr>
        <p:spPr>
          <a:xfrm>
            <a:off x="20954" y="2215661"/>
            <a:ext cx="337780" cy="3341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1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4854" y="1402451"/>
            <a:ext cx="836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</a:rPr>
              <a:t>sánh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đây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dùng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</a:rPr>
              <a:t> “&lt;“ hay “&gt;”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quả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46313"/>
            <a:ext cx="3340861" cy="75613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A12B"/>
                </a:solidFill>
              </a:rPr>
              <a:t>Luyện</a:t>
            </a:r>
            <a:r>
              <a:rPr lang="en-US" sz="3600" b="1" dirty="0">
                <a:solidFill>
                  <a:srgbClr val="69A12B"/>
                </a:solidFill>
              </a:rPr>
              <a:t> </a:t>
            </a:r>
            <a:r>
              <a:rPr lang="en-US" sz="3600" b="1" dirty="0" err="1">
                <a:solidFill>
                  <a:srgbClr val="69A12B"/>
                </a:solidFill>
              </a:rPr>
              <a:t>tập</a:t>
            </a:r>
            <a:endParaRPr lang="vi-VN" sz="3600" b="1" dirty="0">
              <a:solidFill>
                <a:srgbClr val="69A12B"/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84854" y="2169616"/>
            <a:ext cx="817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m </a:t>
            </a:r>
            <a:r>
              <a:rPr lang="en-US" sz="2000" b="1" smtClean="0">
                <a:solidFill>
                  <a:schemeClr val="tx1"/>
                </a:solidFill>
              </a:rPr>
              <a:t>= 12 </a:t>
            </a:r>
            <a:r>
              <a:rPr lang="en-US" sz="2000" b="1" dirty="0" smtClean="0">
                <a:solidFill>
                  <a:schemeClr val="tx1"/>
                </a:solidFill>
              </a:rPr>
              <a:t>036 001 </a:t>
            </a:r>
            <a:r>
              <a:rPr lang="en-US" sz="2000" b="1" dirty="0" err="1" smtClean="0">
                <a:solidFill>
                  <a:schemeClr val="tx1"/>
                </a:solidFill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</a:rPr>
              <a:t> n = </a:t>
            </a:r>
            <a:r>
              <a:rPr lang="en-US" sz="2000" b="1" smtClean="0">
                <a:solidFill>
                  <a:schemeClr val="tx1"/>
                </a:solidFill>
              </a:rPr>
              <a:t>12 </a:t>
            </a:r>
            <a:r>
              <a:rPr lang="en-US" sz="2000" b="1" smtClean="0">
                <a:solidFill>
                  <a:schemeClr val="tx1"/>
                </a:solidFill>
              </a:rPr>
              <a:t>035 </a:t>
            </a:r>
            <a:r>
              <a:rPr lang="en-US" sz="2000" b="1" dirty="0" smtClean="0">
                <a:solidFill>
                  <a:schemeClr val="tx1"/>
                </a:solidFill>
              </a:rPr>
              <a:t>987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54" y="2688283"/>
            <a:ext cx="9302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</a:rPr>
              <a:t>Trên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số</a:t>
            </a:r>
            <a:r>
              <a:rPr lang="en-US" sz="2000" smtClean="0">
                <a:solidFill>
                  <a:schemeClr val="tx1"/>
                </a:solidFill>
              </a:rPr>
              <a:t> (nằm </a:t>
            </a:r>
            <a:r>
              <a:rPr lang="en-US" sz="2000" dirty="0" err="1" smtClean="0">
                <a:solidFill>
                  <a:schemeClr val="tx1"/>
                </a:solidFill>
              </a:rPr>
              <a:t>ngang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</a:rPr>
              <a:t> m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n, </a:t>
            </a:r>
            <a:r>
              <a:rPr lang="en-US" sz="2000" dirty="0" err="1" smtClean="0">
                <a:solidFill>
                  <a:schemeClr val="tx1"/>
                </a:solidFill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nằm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854" y="3279888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1068" y="3890141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a. </a:t>
            </a:r>
            <a:r>
              <a:rPr lang="fr-FR" sz="2000" dirty="0" err="1"/>
              <a:t>Có</a:t>
            </a:r>
            <a:r>
              <a:rPr lang="fr-FR" sz="2000" dirty="0"/>
              <a:t> : 12 036 001 &gt; 12 035 987 =&gt; </a:t>
            </a:r>
            <a:r>
              <a:rPr lang="fr-FR" sz="2000" b="1" dirty="0"/>
              <a:t>m &gt; 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1068" y="4405667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</a:t>
            </a:r>
            <a:r>
              <a:rPr lang="fr-FR" sz="2000" b="1"/>
              <a:t>. </a:t>
            </a:r>
            <a:r>
              <a:rPr lang="fr-FR" sz="2000" smtClean="0"/>
              <a:t>m &gt; </a:t>
            </a:r>
            <a:r>
              <a:rPr lang="fr-FR" sz="2000" dirty="0"/>
              <a:t>n =&gt; n &lt; m =&gt; </a:t>
            </a:r>
            <a:r>
              <a:rPr lang="fr-FR" sz="2000" dirty="0" err="1"/>
              <a:t>điểm</a:t>
            </a:r>
            <a:r>
              <a:rPr lang="fr-FR" sz="2000" dirty="0"/>
              <a:t> n </a:t>
            </a:r>
            <a:r>
              <a:rPr lang="fr-FR" sz="2000" dirty="0" err="1"/>
              <a:t>nằm</a:t>
            </a:r>
            <a:r>
              <a:rPr lang="fr-FR" sz="2000" dirty="0"/>
              <a:t> </a:t>
            </a:r>
            <a:r>
              <a:rPr lang="fr-FR" sz="2000" dirty="0" err="1"/>
              <a:t>trước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9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494213"/>
            <a:ext cx="93022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Theo </a:t>
            </a:r>
            <a:r>
              <a:rPr lang="en-US" sz="2000" dirty="0" err="1" smtClean="0">
                <a:solidFill>
                  <a:schemeClr val="tx1"/>
                </a:solidFill>
              </a:rPr>
              <a:t>dõi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bán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ngày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cửa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791825"/>
            <a:ext cx="3340861" cy="7561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dụng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7737" y="1919041"/>
            <a:ext cx="9363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tiền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buổi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sáng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nhiều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hơn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err="1" smtClean="0">
                <a:solidFill>
                  <a:schemeClr val="tx1"/>
                </a:solidFill>
              </a:rPr>
              <a:t>buổi</a:t>
            </a:r>
            <a:r>
              <a:rPr lang="en-US" sz="2000" b="1" smtClean="0">
                <a:solidFill>
                  <a:schemeClr val="tx1"/>
                </a:solidFill>
              </a:rPr>
              <a:t> chiều.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3700" y="2357269"/>
            <a:ext cx="9302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tối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ít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hơn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buổi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smtClean="0">
                <a:solidFill>
                  <a:schemeClr val="tx1"/>
                </a:solidFill>
              </a:rPr>
              <a:t>chiều.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34524"/>
            <a:ext cx="896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</a:rPr>
              <a:t>sánh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tiền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được</a:t>
            </a:r>
            <a:r>
              <a:rPr lang="en-US" sz="2000" smtClean="0">
                <a:solidFill>
                  <a:schemeClr val="tx1"/>
                </a:solidFill>
              </a:rPr>
              <a:t> (đều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cửa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buổi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sáng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buổi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tối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7" y="29515"/>
            <a:ext cx="2373923" cy="1591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31164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08607" y="3669398"/>
            <a:ext cx="930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/>
              <a:t>Vì</a:t>
            </a:r>
            <a:r>
              <a:rPr lang="fr-FR" sz="2000" dirty="0" smtClean="0"/>
              <a:t>:  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nhiều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chiều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     </a:t>
            </a:r>
            <a:r>
              <a:rPr lang="en-US" sz="2000" i="1" dirty="0" smtClean="0">
                <a:solidFill>
                  <a:schemeClr val="tx1"/>
                </a:solidFill>
              </a:rPr>
              <a:t>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ít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endParaRPr lang="vi-V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545" y="4649303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=&gt; </a:t>
            </a:r>
            <a:r>
              <a:rPr lang="fr-FR" sz="2000" dirty="0" err="1" smtClean="0"/>
              <a:t>Số</a:t>
            </a:r>
            <a:r>
              <a:rPr lang="fr-FR" sz="2000" dirty="0" smtClean="0"/>
              <a:t> </a:t>
            </a:r>
            <a:r>
              <a:rPr lang="fr-FR" sz="2000" dirty="0" err="1" smtClean="0"/>
              <a:t>tiền</a:t>
            </a:r>
            <a:r>
              <a:rPr lang="fr-FR" sz="2000" dirty="0" smtClean="0"/>
              <a:t> </a:t>
            </a:r>
            <a:r>
              <a:rPr lang="fr-FR" sz="2000" dirty="0" err="1" smtClean="0"/>
              <a:t>thu</a:t>
            </a:r>
            <a:r>
              <a:rPr lang="fr-FR" sz="2000" dirty="0" smtClean="0"/>
              <a:t> </a:t>
            </a:r>
            <a:r>
              <a:rPr lang="fr-FR" sz="2000" dirty="0" err="1" smtClean="0"/>
              <a:t>được</a:t>
            </a:r>
            <a:r>
              <a:rPr lang="fr-FR" sz="2000" dirty="0" smtClean="0"/>
              <a:t> </a:t>
            </a:r>
            <a:r>
              <a:rPr lang="fr-FR" sz="2000" b="1" dirty="0" err="1" smtClean="0"/>
              <a:t>buổi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sáng</a:t>
            </a:r>
            <a:r>
              <a:rPr lang="fr-FR" sz="2000" b="1" dirty="0" smtClean="0"/>
              <a:t>  &gt; </a:t>
            </a:r>
            <a:r>
              <a:rPr lang="fr-FR" sz="2000" b="1" dirty="0" err="1" smtClean="0"/>
              <a:t>buổi</a:t>
            </a:r>
            <a:r>
              <a:rPr lang="fr-FR" sz="2000" b="1" dirty="0"/>
              <a:t> </a:t>
            </a:r>
            <a:r>
              <a:rPr lang="fr-FR" sz="2000" b="1" dirty="0" err="1" smtClean="0"/>
              <a:t>chiều</a:t>
            </a:r>
            <a:r>
              <a:rPr lang="fr-FR" sz="2000" b="1" dirty="0" smtClean="0"/>
              <a:t> &gt; </a:t>
            </a:r>
            <a:r>
              <a:rPr lang="fr-FR" sz="2000" b="1" dirty="0" err="1" smtClean="0"/>
              <a:t>buổi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tối</a:t>
            </a:r>
            <a:r>
              <a:rPr lang="fr-FR" sz="2000" b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3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 smtClean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76270" y="1565511"/>
            <a:ext cx="8687209" cy="2881357"/>
            <a:chOff x="198029" y="1590043"/>
            <a:chExt cx="8687209" cy="2881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latin typeface="+mn-lt"/>
                    </a:rPr>
                    <a:t>	</a:t>
                  </a:r>
                  <a:r>
                    <a:rPr lang="en-US" sz="2000" b="1" dirty="0" err="1" smtClean="0">
                      <a:latin typeface="+mn-lt"/>
                    </a:rPr>
                    <a:t>Cách</a:t>
                  </a:r>
                  <a:r>
                    <a:rPr lang="en-US" sz="2000" b="1" dirty="0" smtClean="0">
                      <a:latin typeface="+mn-lt"/>
                    </a:rPr>
                    <a:t> </a:t>
                  </a:r>
                  <a:r>
                    <a:rPr lang="en-US" sz="2000" b="1" dirty="0" err="1" smtClean="0">
                      <a:latin typeface="+mn-lt"/>
                    </a:rPr>
                    <a:t>kí</a:t>
                  </a:r>
                  <a:r>
                    <a:rPr lang="en-US" sz="2000" b="1" dirty="0" smtClean="0">
                      <a:latin typeface="+mn-lt"/>
                    </a:rPr>
                    <a:t> </a:t>
                  </a:r>
                  <a:r>
                    <a:rPr lang="en-US" sz="2000" b="1" dirty="0" err="1" smtClean="0">
                      <a:latin typeface="+mn-lt"/>
                    </a:rPr>
                    <a:t>hiệu</a:t>
                  </a:r>
                  <a:r>
                    <a:rPr lang="en-US" sz="2000" b="1" dirty="0" smtClean="0">
                      <a:latin typeface="+mn-lt"/>
                    </a:rPr>
                    <a:t> </a:t>
                  </a:r>
                  <a:r>
                    <a:rPr lang="nl-NL" sz="2000" b="1" dirty="0" smtClean="0">
                      <a:solidFill>
                        <a:schemeClr val="tx1"/>
                      </a:solidFill>
                      <a:latin typeface="+mn-lt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hoặc 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</a:t>
                  </a:r>
                  <a:endParaRPr lang="en-US" sz="2000" b="1" dirty="0" smtClean="0">
                    <a:solidFill>
                      <a:schemeClr val="tx1"/>
                    </a:solidFill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Ta còn dùng kí hiệu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(đọc là “a nhỏ hơn hoặc bằng </a:t>
                  </a:r>
                  <a:r>
                    <a:rPr lang="nl-NL" sz="2000">
                      <a:latin typeface="+mn-lt"/>
                    </a:rPr>
                    <a:t>b</a:t>
                  </a:r>
                  <a:r>
                    <a:rPr lang="nl-NL" sz="2000" smtClean="0">
                      <a:latin typeface="+mn-lt"/>
                    </a:rPr>
                    <a:t>”) </a:t>
                  </a:r>
                  <a:r>
                    <a:rPr lang="nl-NL" sz="2000" dirty="0">
                      <a:latin typeface="+mn-lt"/>
                    </a:rPr>
                    <a:t>để nói “a &lt; b hoặc a = b”.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 smtClean="0">
                      <a:latin typeface="+mn-lt"/>
                    </a:rPr>
                    <a:t>- </a:t>
                  </a:r>
                  <a:r>
                    <a:rPr lang="nl-NL" sz="2000" dirty="0">
                      <a:latin typeface="+mn-lt"/>
                    </a:rPr>
                    <a:t>Tương tự, kí hiệu a 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latin typeface="+mn-lt"/>
                    </a:rPr>
                    <a:t> </a:t>
                  </a:r>
                  <a:r>
                    <a:rPr lang="nl-NL" sz="2000">
                      <a:latin typeface="+mn-lt"/>
                    </a:rPr>
                    <a:t>b </a:t>
                  </a:r>
                  <a:r>
                    <a:rPr lang="nl-NL" sz="2000" smtClean="0">
                      <a:latin typeface="+mn-lt"/>
                    </a:rPr>
                    <a:t>(đọc </a:t>
                  </a:r>
                  <a:r>
                    <a:rPr lang="nl-NL" sz="2000">
                      <a:latin typeface="+mn-lt"/>
                    </a:rPr>
                    <a:t>là </a:t>
                  </a:r>
                  <a:r>
                    <a:rPr lang="nl-NL" sz="2000" smtClean="0">
                      <a:latin typeface="+mn-lt"/>
                    </a:rPr>
                    <a:t>“a </a:t>
                  </a:r>
                  <a:r>
                    <a:rPr lang="nl-NL" sz="2000" dirty="0">
                      <a:latin typeface="+mn-lt"/>
                    </a:rPr>
                    <a:t>lớn hơn hoặc bằng b”) </a:t>
                  </a:r>
                  <a:r>
                    <a:rPr lang="nl-NL" sz="2000">
                      <a:latin typeface="+mn-lt"/>
                    </a:rPr>
                    <a:t>có </a:t>
                  </a:r>
                  <a:r>
                    <a:rPr lang="nl-NL" sz="2000" smtClean="0">
                      <a:latin typeface="+mn-lt"/>
                    </a:rPr>
                    <a:t>nghĩa </a:t>
                  </a:r>
                  <a:r>
                    <a:rPr lang="nl-NL" sz="2000" dirty="0">
                      <a:latin typeface="+mn-lt"/>
                    </a:rPr>
                    <a:t>là a &gt; b hoặc a = b.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Tính chất bắc cầu còn có thể viết: nếu 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và b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c thì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</a:t>
                  </a:r>
                  <a:r>
                    <a:rPr lang="nl-NL" sz="2000" dirty="0" smtClean="0">
                      <a:latin typeface="+mn-lt"/>
                    </a:rPr>
                    <a:t>c.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blipFill>
                  <a:blip r:embed="rId4"/>
                  <a:stretch>
                    <a:fillRect l="-703" r="-1405" b="-1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029" y="1590043"/>
              <a:ext cx="737781" cy="614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128788" y="1291247"/>
            <a:ext cx="7907628" cy="1015663"/>
            <a:chOff x="0" y="1278368"/>
            <a:chExt cx="7907628" cy="1015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6698"/>
              <a:ext cx="390525" cy="381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err="1" smtClean="0"/>
                    <a:t>Trong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các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số</a:t>
                  </a:r>
                  <a:r>
                    <a:rPr lang="en-US" sz="2000" dirty="0" smtClean="0"/>
                    <a:t> 3; 5; 8; 9, </a:t>
                  </a:r>
                  <a:r>
                    <a:rPr lang="en-US" sz="2000" dirty="0" err="1" smtClean="0"/>
                    <a:t>số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nào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thuộc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tập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hợp</a:t>
                  </a:r>
                  <a:r>
                    <a:rPr lang="en-US" sz="2000" dirty="0" smtClean="0"/>
                    <a:t> A = {x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 smtClean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000" dirty="0" smtClean="0"/>
                    <a:t> 5}, </a:t>
                  </a:r>
                  <a:r>
                    <a:rPr lang="en-US" sz="2000" dirty="0" err="1" smtClean="0"/>
                    <a:t>số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nào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thuộc</a:t>
                  </a:r>
                  <a:r>
                    <a:rPr lang="en-US" sz="2000" dirty="0" smtClean="0"/>
                    <a:t> </a:t>
                  </a:r>
                  <a:r>
                    <a:rPr lang="en-US" sz="2000" err="1" smtClean="0"/>
                    <a:t>tập</a:t>
                  </a:r>
                  <a:r>
                    <a:rPr lang="en-US" sz="2000" smtClean="0"/>
                    <a:t> hợp </a:t>
                  </a:r>
                  <a:r>
                    <a:rPr lang="en-US" sz="2000" dirty="0" smtClean="0"/>
                    <a:t>B </a:t>
                  </a:r>
                  <a:r>
                    <a:rPr lang="en-US" sz="2000" smtClean="0"/>
                    <a:t>= </a:t>
                  </a:r>
                  <a:r>
                    <a:rPr lang="en-US" sz="2000" smtClean="0"/>
                    <a:t>{x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smtClean="0"/>
                    <a:t>5}?</a:t>
                  </a:r>
                  <a:endParaRPr lang="vi-VN" sz="20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811" r="-892" b="-48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 smtClean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8788" y="235233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= {</a:t>
                </a: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5} </a:t>
                </a:r>
                <a:r>
                  <a:rPr lang="en-US" sz="2000" smtClean="0"/>
                  <a:t>= {5 </a:t>
                </a:r>
                <a:r>
                  <a:rPr lang="en-US" sz="2000" dirty="0" smtClean="0"/>
                  <a:t>; 6; 7 ; 8 ; 9; …} </a:t>
                </a:r>
                <a:endParaRPr lang="vi-VN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blipFill>
                <a:blip r:embed="rId5"/>
                <a:stretch>
                  <a:fillRect l="-1175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21455" y="3269582"/>
                <a:ext cx="4095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=&gt; </a:t>
                </a:r>
                <a:r>
                  <a:rPr lang="en-US" sz="2000" b="1" dirty="0" smtClean="0"/>
                  <a:t>5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A; </a:t>
                </a:r>
                <a:r>
                  <a:rPr lang="en-US" sz="2000" b="1" dirty="0" smtClean="0"/>
                  <a:t>8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A; </a:t>
                </a:r>
                <a:r>
                  <a:rPr lang="en-US" sz="2000" b="1" dirty="0" smtClean="0"/>
                  <a:t>9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A.    </a:t>
                </a:r>
                <a:endParaRPr lang="vi-VN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" y="3269582"/>
                <a:ext cx="4095462" cy="400110"/>
              </a:xfrm>
              <a:prstGeom prst="rect">
                <a:avLst/>
              </a:prstGeom>
              <a:blipFill>
                <a:blip r:embed="rId6"/>
                <a:stretch>
                  <a:fillRect l="-148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 = {</a:t>
                </a: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5} </a:t>
                </a:r>
                <a:r>
                  <a:rPr lang="en-US" sz="2000" smtClean="0"/>
                  <a:t>= {0; </a:t>
                </a:r>
                <a:r>
                  <a:rPr lang="en-US" sz="2000" dirty="0" smtClean="0"/>
                  <a:t>1; 2 ; 3 </a:t>
                </a:r>
                <a:r>
                  <a:rPr lang="en-US" sz="2000" smtClean="0"/>
                  <a:t>; </a:t>
                </a:r>
                <a:r>
                  <a:rPr lang="en-US" sz="2000" smtClean="0"/>
                  <a:t>4; 5} </a:t>
                </a:r>
                <a:endParaRPr lang="vi-VN" sz="2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blipFill>
                <a:blip r:embed="rId7"/>
                <a:stretch>
                  <a:fillRect l="-117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=&gt; </a:t>
                </a:r>
                <a:r>
                  <a:rPr lang="en-US" sz="2000" b="1" dirty="0" smtClean="0"/>
                  <a:t>3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smtClean="0"/>
                  <a:t>B; </a:t>
                </a:r>
                <a:r>
                  <a:rPr lang="en-US" sz="2000" b="1" smtClean="0"/>
                  <a:t>5</a:t>
                </a:r>
                <a:r>
                  <a:rPr lang="en-US" sz="200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B</a:t>
                </a:r>
                <a:r>
                  <a:rPr lang="en-US" sz="2000" smtClean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blipFill>
                <a:blip r:embed="rId8"/>
                <a:stretch>
                  <a:fillRect l="-108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1107</Words>
  <Application>Microsoft Office PowerPoint</Application>
  <PresentationFormat>On-screen Show (16:9)</PresentationFormat>
  <Paragraphs>119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Roboto Condensed</vt:lpstr>
      <vt:lpstr>Arvo</vt:lpstr>
      <vt:lpstr>Cambria Math</vt:lpstr>
      <vt:lpstr>Roboto Condensed Light</vt:lpstr>
      <vt:lpstr>Arial</vt:lpstr>
      <vt:lpstr>Times New Roman</vt:lpstr>
      <vt:lpstr>Calibri</vt:lpstr>
      <vt:lpstr>Wingdings</vt:lpstr>
      <vt:lpstr>Salerio template</vt:lpstr>
      <vt:lpstr>PowerPoint Presentation</vt:lpstr>
      <vt:lpstr>BÀI 3:  THỨ TỰ TRONG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Admin</cp:lastModifiedBy>
  <cp:revision>35</cp:revision>
  <dcterms:modified xsi:type="dcterms:W3CDTF">2021-09-09T10:18:17Z</dcterms:modified>
</cp:coreProperties>
</file>