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1"/>
  </p:notesMasterIdLst>
  <p:sldIdLst>
    <p:sldId id="386" r:id="rId3"/>
    <p:sldId id="311" r:id="rId4"/>
    <p:sldId id="339" r:id="rId5"/>
    <p:sldId id="260" r:id="rId6"/>
    <p:sldId id="257" r:id="rId7"/>
    <p:sldId id="314" r:id="rId8"/>
    <p:sldId id="340" r:id="rId9"/>
    <p:sldId id="341" r:id="rId10"/>
    <p:sldId id="321" r:id="rId11"/>
    <p:sldId id="315" r:id="rId12"/>
    <p:sldId id="262" r:id="rId13"/>
    <p:sldId id="342" r:id="rId14"/>
    <p:sldId id="263" r:id="rId15"/>
    <p:sldId id="343" r:id="rId16"/>
    <p:sldId id="344" r:id="rId17"/>
    <p:sldId id="345" r:id="rId18"/>
    <p:sldId id="346" r:id="rId19"/>
    <p:sldId id="347" r:id="rId20"/>
    <p:sldId id="348" r:id="rId21"/>
    <p:sldId id="349" r:id="rId22"/>
    <p:sldId id="350" r:id="rId23"/>
    <p:sldId id="351" r:id="rId24"/>
    <p:sldId id="352" r:id="rId25"/>
    <p:sldId id="353" r:id="rId26"/>
    <p:sldId id="322" r:id="rId27"/>
    <p:sldId id="354" r:id="rId28"/>
    <p:sldId id="355" r:id="rId29"/>
    <p:sldId id="357" r:id="rId30"/>
    <p:sldId id="359" r:id="rId31"/>
    <p:sldId id="358" r:id="rId32"/>
    <p:sldId id="360" r:id="rId33"/>
    <p:sldId id="361" r:id="rId34"/>
    <p:sldId id="362" r:id="rId35"/>
    <p:sldId id="363" r:id="rId36"/>
    <p:sldId id="364" r:id="rId37"/>
    <p:sldId id="365" r:id="rId38"/>
    <p:sldId id="366" r:id="rId39"/>
    <p:sldId id="367" r:id="rId40"/>
    <p:sldId id="368" r:id="rId41"/>
    <p:sldId id="369" r:id="rId42"/>
    <p:sldId id="327" r:id="rId43"/>
    <p:sldId id="331" r:id="rId44"/>
    <p:sldId id="332" r:id="rId45"/>
    <p:sldId id="335" r:id="rId46"/>
    <p:sldId id="333" r:id="rId47"/>
    <p:sldId id="334" r:id="rId48"/>
    <p:sldId id="336" r:id="rId49"/>
    <p:sldId id="326" r:id="rId50"/>
    <p:sldId id="275" r:id="rId51"/>
    <p:sldId id="370" r:id="rId52"/>
    <p:sldId id="371" r:id="rId53"/>
    <p:sldId id="372" r:id="rId54"/>
    <p:sldId id="285" r:id="rId55"/>
    <p:sldId id="277" r:id="rId56"/>
    <p:sldId id="373" r:id="rId57"/>
    <p:sldId id="258" r:id="rId58"/>
    <p:sldId id="374" r:id="rId59"/>
    <p:sldId id="329" r:id="rId60"/>
  </p:sldIdLst>
  <p:sldSz cx="9144000" cy="5143500" type="screen16x9"/>
  <p:notesSz cx="6858000" cy="9144000"/>
  <p:embeddedFontLst>
    <p:embeddedFont>
      <p:font typeface="Anaheim" panose="020B0604020202020204" charset="0"/>
      <p:regular r:id="rId62"/>
    </p:embeddedFont>
    <p:embeddedFont>
      <p:font typeface="Cambria Math" panose="02040503050406030204" pitchFamily="18" charset="0"/>
      <p:regular r:id="rId63"/>
    </p:embeddedFont>
    <p:embeddedFont>
      <p:font typeface="Lato" panose="020F0502020204030204" pitchFamily="34" charset="0"/>
      <p:regular r:id="rId64"/>
      <p:bold r:id="rId65"/>
      <p:italic r:id="rId66"/>
      <p:boldItalic r:id="rId67"/>
    </p:embeddedFont>
    <p:embeddedFont>
      <p:font typeface="Lilita One" panose="020B0604020202020204" charset="0"/>
      <p:regular r:id="rId68"/>
    </p:embeddedFont>
    <p:embeddedFont>
      <p:font typeface="Maven Pro ExtraBold" panose="020B0604020202020204" charset="0"/>
      <p:bold r:id="rId69"/>
    </p:embeddedFont>
    <p:embeddedFont>
      <p:font typeface="Nunito Light" panose="020F0502020204030204" pitchFamily="2" charset="-93"/>
      <p:regular r:id="rId70"/>
      <p:italic r:id="rId71"/>
    </p:embeddedFont>
    <p:embeddedFont>
      <p:font typeface="Open Sans" panose="020B0606030504020204" pitchFamily="34" charset="0"/>
      <p:regular r:id="rId72"/>
    </p:embeddedFont>
    <p:embeddedFont>
      <p:font typeface="Quicksand Medium" panose="020B0604020202020204" charset="-93"/>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53"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3" r:id="rId7"/>
    <p:sldLayoutId id="2147483664" r:id="rId8"/>
    <p:sldLayoutId id="2147483667" r:id="rId9"/>
    <p:sldLayoutId id="2147483668" r:id="rId10"/>
    <p:sldLayoutId id="2147483669" r:id="rId11"/>
    <p:sldLayoutId id="2147483671" r:id="rId12"/>
    <p:sldLayoutId id="2147483676" r:id="rId13"/>
    <p:sldLayoutId id="214748367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3/25/2025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9.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slide" Target="slide4.xml"/><Relationship Id="rId3" Type="http://schemas.openxmlformats.org/officeDocument/2006/relationships/slideLayout" Target="../slideLayouts/slideLayout15.xml"/><Relationship Id="rId7" Type="http://schemas.openxmlformats.org/officeDocument/2006/relationships/slide" Target="slide5.xml"/><Relationship Id="rId12" Type="http://schemas.openxmlformats.org/officeDocument/2006/relationships/image" Target="../media/image9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9.png"/><Relationship Id="rId11" Type="http://schemas.openxmlformats.org/officeDocument/2006/relationships/slide" Target="slide10.xml"/><Relationship Id="rId5" Type="http://schemas.openxmlformats.org/officeDocument/2006/relationships/slide" Target="slide56.xml"/><Relationship Id="rId15" Type="http://schemas.openxmlformats.org/officeDocument/2006/relationships/image" Target="../media/image94.png"/><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slide" Target="slide1.xml"/><Relationship Id="rId1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6.png"/><Relationship Id="rId12" Type="http://schemas.openxmlformats.org/officeDocument/2006/relationships/image" Target="../media/image98.png"/><Relationship Id="rId2" Type="http://schemas.openxmlformats.org/officeDocument/2006/relationships/audio" Target="../media/audio1.wav"/><Relationship Id="rId16" Type="http://schemas.openxmlformats.org/officeDocument/2006/relationships/image" Target="../media/image104.png"/><Relationship Id="rId1" Type="http://schemas.openxmlformats.org/officeDocument/2006/relationships/slideLayout" Target="../slideLayouts/slideLayout16.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5.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6.png"/><Relationship Id="rId12" Type="http://schemas.openxmlformats.org/officeDocument/2006/relationships/image" Target="../media/image98.png"/><Relationship Id="rId2" Type="http://schemas.openxmlformats.org/officeDocument/2006/relationships/audio" Target="../media/audio1.wav"/><Relationship Id="rId16" Type="http://schemas.openxmlformats.org/officeDocument/2006/relationships/image" Target="../media/image104.png"/><Relationship Id="rId1" Type="http://schemas.openxmlformats.org/officeDocument/2006/relationships/slideLayout" Target="../slideLayouts/slideLayout16.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5.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89.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6.png"/><Relationship Id="rId12"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95.png"/><Relationship Id="rId10" Type="http://schemas.openxmlformats.org/officeDocument/2006/relationships/image" Target="../media/image89.png"/><Relationship Id="rId4" Type="http://schemas.openxmlformats.org/officeDocument/2006/relationships/audio" Target="../media/audio3.wav"/><Relationship Id="rId9" Type="http://schemas.openxmlformats.org/officeDocument/2006/relationships/image" Target="../media/image103.png"/></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96.png"/><Relationship Id="rId12" Type="http://schemas.openxmlformats.org/officeDocument/2006/relationships/image" Target="../media/image104.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95.png"/><Relationship Id="rId10" Type="http://schemas.openxmlformats.org/officeDocument/2006/relationships/image" Target="../media/image89.png"/><Relationship Id="rId4" Type="http://schemas.openxmlformats.org/officeDocument/2006/relationships/audio" Target="../media/audio3.wav"/><Relationship Id="rId9" Type="http://schemas.openxmlformats.org/officeDocument/2006/relationships/image" Target="../media/image103.png"/></Relationships>
</file>

<file path=ppt/slides/_rels/slide4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6.png"/><Relationship Id="rId12" Type="http://schemas.openxmlformats.org/officeDocument/2006/relationships/image" Target="../media/image98.png"/><Relationship Id="rId2" Type="http://schemas.openxmlformats.org/officeDocument/2006/relationships/audio" Target="../media/audio1.wav"/><Relationship Id="rId16" Type="http://schemas.openxmlformats.org/officeDocument/2006/relationships/image" Target="../media/image104.png"/><Relationship Id="rId1" Type="http://schemas.openxmlformats.org/officeDocument/2006/relationships/slideLayout" Target="../slideLayouts/slideLayout16.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95.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10.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05.pn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1.png"/><Relationship Id="rId5" Type="http://schemas.microsoft.com/office/2007/relationships/hdphoto" Target="../media/hdphoto7.wdp"/><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microsoft.com/office/2007/relationships/hdphoto" Target="../media/hdphoto9.wdp"/><Relationship Id="rId5" Type="http://schemas.openxmlformats.org/officeDocument/2006/relationships/image" Target="../media/image125.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143.png"/><Relationship Id="rId4" Type="http://schemas.microsoft.com/office/2007/relationships/hdphoto" Target="../media/hdphoto10.wdp"/></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45.png"/><Relationship Id="rId4" Type="http://schemas.microsoft.com/office/2007/relationships/hdphoto" Target="../media/hdphoto1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ED244E-7163-47AE-A87B-629ECD493CBD}"/>
              </a:ext>
            </a:extLst>
          </p:cNvPr>
          <p:cNvSpPr txBox="1"/>
          <p:nvPr/>
        </p:nvSpPr>
        <p:spPr>
          <a:xfrm>
            <a:off x="357911" y="964447"/>
            <a:ext cx="8602393" cy="507831"/>
          </a:xfrm>
          <a:prstGeom prst="rect">
            <a:avLst/>
          </a:prstGeom>
          <a:noFill/>
        </p:spPr>
        <p:txBody>
          <a:bodyPr wrap="square" rtlCol="0">
            <a:spAutoFit/>
            <a:scene3d>
              <a:camera prst="orthographicFront"/>
              <a:lightRig rig="soft" dir="t">
                <a:rot lat="0" lon="0" rev="15600000"/>
              </a:lightRig>
            </a:scene3d>
            <a:sp3d extrusionH="57150" prstMaterial="softEdge">
              <a:bevelT w="38100" h="38100" prst="angle"/>
            </a:sp3d>
          </a:bodyPr>
          <a:lstStyle/>
          <a:p>
            <a:pPr algn="ctr"/>
            <a:r>
              <a:rPr lang="en-US" sz="2700" b="1" dirty="0">
                <a:solidFill>
                  <a:srgbClr val="0070C0"/>
                </a:solidFill>
                <a:latin typeface="+mj-lt"/>
                <a:ea typeface="Segoe UI Black" panose="020B0A02040204020203" pitchFamily="34" charset="0"/>
                <a:cs typeface="Arial" panose="020B0604020202020204" pitchFamily="34" charset="0"/>
              </a:rPr>
              <a:t>CHƯƠNG IX. TAM GIÁC ĐỒNG DẠNG</a:t>
            </a:r>
          </a:p>
        </p:txBody>
      </p:sp>
      <p:sp>
        <p:nvSpPr>
          <p:cNvPr id="5" name="TextBox 4">
            <a:extLst>
              <a:ext uri="{FF2B5EF4-FFF2-40B4-BE49-F238E27FC236}">
                <a16:creationId xmlns:a16="http://schemas.microsoft.com/office/drawing/2014/main" id="{5EDAA648-7E52-49AE-AED6-BEDC4758DB2A}"/>
              </a:ext>
            </a:extLst>
          </p:cNvPr>
          <p:cNvSpPr txBox="1"/>
          <p:nvPr/>
        </p:nvSpPr>
        <p:spPr>
          <a:xfrm>
            <a:off x="638448" y="1941554"/>
            <a:ext cx="8041319" cy="1261820"/>
          </a:xfrm>
          <a:prstGeom prst="rect">
            <a:avLst/>
          </a:prstGeom>
          <a:noFill/>
        </p:spPr>
        <p:txBody>
          <a:bodyPr wrap="square" rtlCol="0">
            <a:spAutoFit/>
          </a:bodyPr>
          <a:lstStyle/>
          <a:p>
            <a:pPr algn="ctr">
              <a:lnSpc>
                <a:spcPct val="150000"/>
              </a:lnSpc>
            </a:pPr>
            <a:r>
              <a:rPr lang="en-US" sz="2700" b="1" dirty="0">
                <a:solidFill>
                  <a:srgbClr val="00B0F0"/>
                </a:solidFill>
              </a:rPr>
              <a:t>BÀI 34: BA TR</a:t>
            </a:r>
            <a:r>
              <a:rPr lang="vi-VN" sz="2700" b="1" dirty="0">
                <a:solidFill>
                  <a:srgbClr val="00B0F0"/>
                </a:solidFill>
              </a:rPr>
              <a:t>Ư</a:t>
            </a:r>
            <a:r>
              <a:rPr lang="en-US" sz="2700" b="1" dirty="0">
                <a:solidFill>
                  <a:srgbClr val="00B0F0"/>
                </a:solidFill>
              </a:rPr>
              <a:t>ỜNG HỢP ĐỒNG DẠNG </a:t>
            </a:r>
          </a:p>
          <a:p>
            <a:pPr algn="ctr">
              <a:lnSpc>
                <a:spcPct val="150000"/>
              </a:lnSpc>
            </a:pPr>
            <a:r>
              <a:rPr lang="en-US" sz="2700" b="1" dirty="0">
                <a:solidFill>
                  <a:srgbClr val="00B0F0"/>
                </a:solidFill>
              </a:rPr>
              <a:t>CỦA HAI TAM GIÁC</a:t>
            </a:r>
            <a:endParaRPr lang="en-US" sz="2700" b="1" dirty="0">
              <a:ln w="0"/>
              <a:solidFill>
                <a:srgbClr val="00B0F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010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dạng.</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p>
        </p:txBody>
      </p:sp>
      <mc:AlternateContent xmlns:mc="http://schemas.openxmlformats.org/markup-compatibility/2006" xmlns:a14="http://schemas.microsoft.com/office/drawing/2010/main">
        <mc:Choice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𝐻𝐺</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𝐺𝐾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𝐻𝐾</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𝐷𝐸</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𝑀𝑁</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𝐸𝐹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𝑁𝑃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𝐷𝐹</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𝑀𝑃</m:t>
                        </m:r>
                      </m:den>
                    </m:f>
                    <m:r>
                      <a:rPr lang="nl-NL"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a:latin typeface="+mn-lt"/>
                  </a:rPr>
                  <a:t>Từ giả thiết ta có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b="0" i="1" kern="1200" smtClean="0">
                        <a:latin typeface="Cambria Math" panose="02040503050406030204" pitchFamily="18" charset="0"/>
                        <a:ea typeface="+mn-ea"/>
                        <a:cs typeface="Arial" panose="020B0604020202020204" pitchFamily="34" charset="0"/>
                      </a:rPr>
                      <m:t>𝑀𝑁</m:t>
                    </m:r>
                    <m:r>
                      <a:rPr lang="en-US" sz="1900" i="1" kern="1200">
                        <a:latin typeface="Cambria Math" panose="02040503050406030204" pitchFamily="18" charset="0"/>
                        <a:ea typeface="+mn-ea"/>
                        <a:cs typeface="Arial" panose="020B0604020202020204" pitchFamily="34" charset="0"/>
                      </a:rPr>
                      <m:t>=4</m:t>
                    </m:r>
                    <m:r>
                      <a:rPr lang="en-US" sz="1900" b="0" i="1" kern="1200" smtClean="0">
                        <a:latin typeface="Cambria Math" panose="02040503050406030204" pitchFamily="18" charset="0"/>
                        <a:ea typeface="+mn-ea"/>
                        <a:cs typeface="Arial" panose="020B0604020202020204" pitchFamily="34" charset="0"/>
                      </a:rPr>
                      <m:t>𝑁𝑃</m:t>
                    </m:r>
                    <m:r>
                      <a:rPr lang="en-US" sz="1900" i="1" kern="1200">
                        <a:latin typeface="Cambria Math" panose="02040503050406030204" pitchFamily="18" charset="0"/>
                        <a:ea typeface="+mn-ea"/>
                        <a:cs typeface="Arial" panose="020B0604020202020204" pitchFamily="34" charset="0"/>
                      </a:rPr>
                      <m:t>=8</m:t>
                    </m:r>
                    <m:r>
                      <a:rPr lang="en-US" sz="1900" b="0" i="1" kern="1200" smtClean="0">
                        <a:latin typeface="Cambria Math" panose="02040503050406030204" pitchFamily="18" charset="0"/>
                        <a:ea typeface="+mn-ea"/>
                        <a:cs typeface="Arial" panose="020B0604020202020204" pitchFamily="34" charset="0"/>
                      </a:rPr>
                      <m:t>𝑃𝑀</m:t>
                    </m:r>
                  </m:oMath>
                </a14:m>
                <a:r>
                  <a:rPr lang="en-US" sz="190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Cambria Math" panose="02040503050406030204" pitchFamily="18" charset="0"/>
                        <a:ea typeface="+mn-ea"/>
                        <a:cs typeface="Arial" panose="020B0604020202020204" pitchFamily="34" charset="0"/>
                      </a:rPr>
                      <m:t>3</m:t>
                    </m:r>
                    <m:r>
                      <a:rPr lang="en-US" sz="1900" i="1" kern="1200">
                        <a:latin typeface="Cambria Math" panose="02040503050406030204" pitchFamily="18" charset="0"/>
                        <a:ea typeface="+mn-ea"/>
                        <a:cs typeface="Arial" panose="020B0604020202020204" pitchFamily="34" charset="0"/>
                      </a:rPr>
                      <m:t>𝐴𝐵</m:t>
                    </m:r>
                    <m:r>
                      <a:rPr lang="en-US" sz="1900" i="1" kern="1200">
                        <a:latin typeface="Cambria Math" panose="02040503050406030204" pitchFamily="18" charset="0"/>
                        <a:ea typeface="+mn-ea"/>
                        <a:cs typeface="Arial" panose="020B0604020202020204" pitchFamily="34" charset="0"/>
                      </a:rPr>
                      <m:t>=4</m:t>
                    </m:r>
                    <m:r>
                      <a:rPr lang="en-US" sz="1900" i="1" kern="1200">
                        <a:latin typeface="Cambria Math" panose="02040503050406030204" pitchFamily="18" charset="0"/>
                        <a:ea typeface="+mn-ea"/>
                        <a:cs typeface="Arial" panose="020B0604020202020204" pitchFamily="34" charset="0"/>
                      </a:rPr>
                      <m:t>𝐵𝐶</m:t>
                    </m:r>
                    <m:r>
                      <a:rPr lang="en-US" sz="1900" i="1" kern="1200">
                        <a:latin typeface="Cambria Math" panose="02040503050406030204" pitchFamily="18" charset="0"/>
                        <a:ea typeface="+mn-ea"/>
                        <a:cs typeface="Arial" panose="020B0604020202020204" pitchFamily="34" charset="0"/>
                      </a:rPr>
                      <m:t>=8</m:t>
                    </m:r>
                    <m:r>
                      <a:rPr lang="en-US" sz="1900" i="1" kern="1200">
                        <a:latin typeface="Cambria Math" panose="02040503050406030204" pitchFamily="18" charset="0"/>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a:latin typeface="+mn-lt"/>
                </a:endParaRPr>
              </a:p>
              <a:p>
                <a:pPr>
                  <a:lnSpc>
                    <a:spcPct val="150000"/>
                  </a:lnSpc>
                  <a:spcBef>
                    <a:spcPts val="600"/>
                  </a:spcBef>
                  <a:spcAft>
                    <a:spcPts val="600"/>
                  </a:spcAft>
                </a:pPr>
                <a:r>
                  <a:rPr lang="en-US" sz="190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a:latin typeface="+mn-lt"/>
                  </a:rPr>
                  <a:t> 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a:latin typeface="+mn-lt"/>
                </a:endParaRPr>
              </a:p>
              <a:p>
                <a:pPr>
                  <a:lnSpc>
                    <a:spcPct val="150000"/>
                  </a:lnSpc>
                  <a:spcBef>
                    <a:spcPts val="600"/>
                  </a:spcBef>
                  <a:spcAft>
                    <a:spcPts val="600"/>
                  </a:spcAft>
                </a:pPr>
                <a:r>
                  <a:rPr lang="en-US" sz="190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a:ea typeface="Arial" panose="020B0604020202020204" pitchFamily="34" charset="0"/>
                    <a:cs typeface="Times New Roman" panose="02020603050405020304" pitchFamily="18"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r>
                      <a:rPr lang="en-US" sz="1800" i="1">
                        <a:effectLst/>
                        <a:latin typeface="Cambria Math" panose="02040503050406030204" pitchFamily="18" charset="0"/>
                        <a:ea typeface="Dotum" panose="020B0600000101010101" pitchFamily="34" charset="-127"/>
                        <a:cs typeface="Times New Roman" panose="02020603050405020304" pitchFamily="18" charset="0"/>
                      </a:rPr>
                      <m:t>=27−</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𝐹𝐷</m:t>
                    </m:r>
                    <m:r>
                      <a:rPr lang="en-US" sz="1800" i="1">
                        <a:effectLst/>
                        <a:latin typeface="Cambria Math" panose="02040503050406030204" pitchFamily="18" charset="0"/>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𝐷𝐸</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𝐸𝐹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𝐷𝐹</m:t>
                          </m:r>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hai chân cột gôn. Từ đó tính góc sút bằng góc tương ứng của tam giác vừa vẽ được.</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điểm đặt trái bóng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Thì 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xmlns:a14="http://schemas.microsoft.com/office/drawing/2010/main">
        <mc:Choice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𝑁𝑀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=2 :3 :4=</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29</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2. </a:t>
            </a:r>
            <a:r>
              <a:rPr lang="vi-VN" sz="3000" b="1">
                <a:latin typeface="+mn-lt"/>
              </a:rPr>
              <a:t>Trường hợp đồng dạng thứ hai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1800" b="0" i="0" u="none" strike="noStrike" kern="0" cap="none" spc="0" normalizeH="0" baseline="0" noProof="0">
                    <a:ln>
                      <a:noFill/>
                    </a:ln>
                    <a:solidFill>
                      <a:srgbClr val="000000"/>
                    </a:solidFill>
                    <a:effectLst/>
                    <a:uLnTx/>
                    <a:uFillTx/>
                    <a:sym typeface="Arial"/>
                  </a:rPr>
                  <a:t> có</a:t>
                </a:r>
                <a:r>
                  <a:rPr lang="vi-VN" sz="1800"/>
                  <a:t> độ dài các cạnh (theo đơn vị cm) như Hình 9.15. Biết 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xmlns="">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a:latin typeface="+mn-lt"/>
                </a:rPr>
                <a:t>So sánh các tỉ số </a:t>
              </a:r>
              <a:endParaRPr lang="en-US" sz="18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411289" y="1984738"/>
                  <a:ext cx="1422762" cy="628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xmlns="">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xmlns:a14="http://schemas.microsoft.com/office/drawing/2010/main">
          <mc:Choice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tính tỉ số </a:t>
                  </a:r>
                  <a:endParaRPr lang="en-US" sz="1800"/>
                </a:p>
              </p:txBody>
            </p:sp>
          </mc:Choice>
          <mc:Fallback xmlns="">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p>
            </p:txBody>
          </p:sp>
        </mc:Choice>
        <mc:Fallback xmlns="">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2000" i="1">
                        <a:effectLst/>
                        <a:latin typeface="Cambria Math" panose="02040503050406030204" pitchFamily="18" charset="0"/>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xmlns:a14="http://schemas.microsoft.com/office/drawing/2010/main">
          <mc:Choice Requires="a14">
            <p:sp>
              <p:nvSpPr>
                <p:cNvPr id="17" name="Rectangle 16"/>
                <p:cNvSpPr/>
                <p:nvPr/>
              </p:nvSpPr>
              <p:spPr>
                <a:xfrm>
                  <a:off x="5887014" y="3844076"/>
                  <a:ext cx="881267"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là</a:t>
                  </a:r>
                  <a:endParaRPr lang="en-US" sz="2000">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569022"/>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a:solidFill>
                  <a:srgbClr val="C00000"/>
                </a:solidFill>
                <a:latin typeface="Arial" panose="020B0604020202020204" pitchFamily="34" charset="0"/>
                <a:cs typeface="Arial" panose="020B0604020202020204" pitchFamily="34" charset="0"/>
                <a:sym typeface="Arial"/>
              </a:rPr>
              <a:t>KHỞI ĐỘNG</a:t>
            </a: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14,64 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dạng.</a:t>
            </a: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r>
                      <a:rPr lang="en-US" sz="19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(c.g.c)</a:t>
                </a:r>
                <a:r>
                  <a:rPr lang="en-US" sz="1900">
                    <a:latin typeface="+mj-lt"/>
                    <a:ea typeface="Dotum" panose="020B0600000101010101" pitchFamily="34" charset="-127"/>
                    <a:cs typeface="Times New Roman" panose="02020603050405020304" pitchFamily="18" charset="0"/>
                  </a:rPr>
                  <a:t>. </a:t>
                </a:r>
                <a:r>
                  <a:rPr lang="nl-NL" sz="1900">
                    <a:effectLst/>
                    <a:latin typeface="+mj-lt"/>
                    <a:ea typeface="Arial" panose="020B0604020202020204" pitchFamily="34" charset="0"/>
                    <a:cs typeface="Times New Roman" panose="02020603050405020304" pitchFamily="18" charset="0"/>
                  </a:rPr>
                  <a:t>Vì: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𝑀𝑃</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𝑀𝑁</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70</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a typeface="Arial" panose="020B0604020202020204" pitchFamily="34" charset="0"/>
                    <a:cs typeface="Times New Roman" panose="02020603050405020304" pitchFamily="18" charset="0"/>
                  </a:rPr>
                  <a:t> 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a:ln>
                      <a:noFill/>
                    </a:ln>
                    <a:solidFill>
                      <a:srgbClr val="000000"/>
                    </a:solidFill>
                    <a:effectLst/>
                    <a:uLnTx/>
                    <a:uFillTx/>
                    <a:sym typeface="Arial"/>
                  </a:rPr>
                  <a:t> và</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a:ln>
                      <a:noFill/>
                    </a:ln>
                    <a:solidFill>
                      <a:srgbClr val="000000"/>
                    </a:solidFill>
                    <a:effectLst/>
                    <a:uLnTx/>
                    <a:uFillTx/>
                    <a:sym typeface="Arial"/>
                  </a:rPr>
                  <a:t> </a:t>
                </a:r>
              </a:p>
              <a:p>
                <a:pPr algn="just">
                  <a:lnSpc>
                    <a:spcPct val="150000"/>
                  </a:lnSpc>
                </a:pPr>
                <a:r>
                  <a:rPr lang="en-US" sz="180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a typeface="Arial" panose="020B0604020202020204" pitchFamily="34" charset="0"/>
                    <a:cs typeface="Times New Roman" panose="02020603050405020304" pitchFamily="18" charset="0"/>
                  </a:rPr>
                  <a:t> 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a:ea typeface="Arial" panose="020B0604020202020204" pitchFamily="34" charset="0"/>
                    <a:cs typeface="Times New Roman" panose="02020603050405020304" pitchFamily="18" charset="0"/>
                  </a:rPr>
                  <a:t> (theo chứng minh trên)</a:t>
                </a:r>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a:solidFill>
                      <a:srgbClr val="000000"/>
                    </a:solidFill>
                    <a:latin typeface="+mn-lt"/>
                  </a:rPr>
                  <a:t>Cho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Cambria Math" panose="02040503050406030204" pitchFamily="18" charset="0"/>
                      </a:rPr>
                      <m:t>𝐶𝐵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sao cho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Cambria Math" panose="02040503050406030204" pitchFamily="18" charset="0"/>
                            <a:cs typeface="Times New Roman" panose="02020603050405020304" pitchFamily="18" charset="0"/>
                          </a:rPr>
                        </m:ctrlPr>
                      </m:fPr>
                      <m:num>
                        <m:r>
                          <a:rPr lang="en-US" sz="1900" b="0" i="1" smtClean="0">
                            <a:solidFill>
                              <a:srgbClr val="000000"/>
                            </a:solidFill>
                            <a:effectLst/>
                            <a:latin typeface="Cambria Math" panose="02040503050406030204" pitchFamily="18" charset="0"/>
                            <a:cs typeface="Times New Roman" panose="02020603050405020304" pitchFamily="18" charset="0"/>
                          </a:rPr>
                          <m:t>𝑀𝐶</m:t>
                        </m:r>
                      </m:num>
                      <m:den>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solidFill>
                              <a:srgbClr val="000000"/>
                            </a:solidFill>
                            <a:effectLst/>
                            <a:latin typeface="Cambria Math" panose="02040503050406030204" pitchFamily="18" charset="0"/>
                            <a:cs typeface="Times New Roman" panose="02020603050405020304" pitchFamily="18" charset="0"/>
                          </a:rPr>
                        </m:ctrlPr>
                      </m:fPr>
                      <m:num>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en>
                    </m:f>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rgbClr val="000000"/>
                    </a:solidFill>
                    <a:latin typeface="+mn-lt"/>
                  </a:rPr>
                  <a:t> </a:t>
                </a:r>
                <a:r>
                  <a:rPr lang="vi-VN" sz="1900">
                    <a:solidFill>
                      <a:srgbClr val="000000"/>
                    </a:solidFill>
                    <a:latin typeface="+mn-lt"/>
                  </a:rPr>
                  <a:t>Chứng minh rằng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𝑀</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smtClean="0">
                        <a:solidFill>
                          <a:srgbClr val="000000"/>
                        </a:solidFill>
                        <a:latin typeface="Cambria Math" panose="02040503050406030204" pitchFamily="18" charset="0"/>
                      </a:rPr>
                      <m:t>𝐴𝐵𝑀</m:t>
                    </m:r>
                  </m:oMath>
                </a14:m>
                <a:r>
                  <a:rPr kumimoji="0" lang="en-US" altLang="en-US" sz="1900" b="0" i="0" u="none" strike="noStrike" kern="0" cap="none" spc="0" normalizeH="0" baseline="0" noProof="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TRANH LUẬN</a:t>
            </a:r>
          </a:p>
        </p:txBody>
      </p:sp>
      <mc:AlternateContent xmlns:mc="http://schemas.openxmlformats.org/markup-compatibility/2006" xmlns:a14="http://schemas.microsoft.com/office/drawing/2010/main">
        <mc:Choice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có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a:latin typeface="+mn-lt"/>
                  </a:rPr>
                  <a:t> thì chúng đồng dạng. Theo em bạn Lan nhận xét đúng không vì sao?</a:t>
                </a:r>
              </a:p>
            </p:txBody>
          </p:sp>
        </mc:Choice>
        <mc:Fallback xmlns="">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   rồi 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với   tam 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20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2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𝑀</m:t>
                        </m:r>
                      </m:e>
                    </m:acc>
                    <m:r>
                      <a:rPr lang="nl-NL" sz="2000" i="1">
                        <a:effectLst/>
                        <a:latin typeface="Cambria Math" panose="02040503050406030204" pitchFamily="18" charset="0"/>
                        <a:ea typeface="Arial" panose="020B0604020202020204" pitchFamily="34" charset="0"/>
                        <a:cs typeface="Times New Roman" panose="02020603050405020304" pitchFamily="18" charset="0"/>
                      </a:rPr>
                      <m:t>&lt;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0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(Hình 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3. </a:t>
            </a:r>
            <a:r>
              <a:rPr lang="vi-VN" sz="3000" b="1">
                <a:latin typeface="+mn-lt"/>
              </a:rPr>
              <a:t>Trường hợp đồng dạng thứ </a:t>
            </a:r>
            <a:r>
              <a:rPr lang="en-US" sz="3000" b="1">
                <a:latin typeface="+mn-lt"/>
              </a:rPr>
              <a:t>ba</a:t>
            </a:r>
            <a:r>
              <a:rPr lang="vi-VN" sz="3000" b="1">
                <a:latin typeface="+mn-lt"/>
              </a:rPr>
              <a: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xmlns:a14="http://schemas.microsoft.com/office/drawing/2010/main">
        <mc:Choice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Cambria Math" panose="02040503050406030204" pitchFamily="18" charset="0"/>
                      </a:rPr>
                      <m:t>𝐵</m:t>
                    </m:r>
                  </m:oMath>
                </a14:m>
                <a:r>
                  <a:rPr lang="en-US" sz="1850">
                    <a:latin typeface="+mn-lt"/>
                  </a:rPr>
                  <a:t> sao cho </a:t>
                </a:r>
                <a14:m>
                  <m:oMath xmlns:m="http://schemas.openxmlformats.org/officeDocument/2006/math">
                    <m:r>
                      <a:rPr lang="en-US" sz="1850" i="1">
                        <a:latin typeface="Cambria Math" panose="02040503050406030204" pitchFamily="18" charset="0"/>
                      </a:rPr>
                      <m:t>𝐴𝐵</m:t>
                    </m:r>
                    <m:r>
                      <a:rPr lang="en-US" sz="1850" i="1">
                        <a:latin typeface="Cambria Math" panose="02040503050406030204" pitchFamily="18" charset="0"/>
                      </a:rPr>
                      <m:t>=10</m:t>
                    </m:r>
                    <m:r>
                      <a:rPr lang="en-US" sz="1850" i="1">
                        <a:latin typeface="Cambria Math" panose="02040503050406030204" pitchFamily="18" charset="0"/>
                      </a:rPr>
                      <m:t>𝑚</m:t>
                    </m:r>
                    <m:r>
                      <a:rPr lang="en-US" sz="1850">
                        <a:latin typeface="Cambria Math" panose="02040503050406030204" pitchFamily="18" charset="0"/>
                      </a:rPr>
                      <m:t>,  </m:t>
                    </m:r>
                    <m:acc>
                      <m:accPr>
                        <m:chr m:val="̂"/>
                        <m:ctrlPr>
                          <a:rPr lang="en-US" sz="1850" i="1">
                            <a:latin typeface="Cambria Math" panose="02040503050406030204" pitchFamily="18" charset="0"/>
                          </a:rPr>
                        </m:ctrlPr>
                      </m:accPr>
                      <m:e>
                        <m:r>
                          <a:rPr lang="en-US" sz="1850" i="1">
                            <a:latin typeface="Cambria Math" panose="02040503050406030204" pitchFamily="18" charset="0"/>
                          </a:rPr>
                          <m:t>𝐴𝐵𝐶</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𝐵𝐴𝐶</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oMath>
                </a14:m>
                <a:r>
                  <a:rPr lang="en-US" sz="1850">
                    <a:latin typeface="+mn-lt"/>
                  </a:rPr>
                  <a:t> và vẽ một tam giác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oMath>
                </a14:m>
                <a:r>
                  <a:rPr lang="en-US" sz="1850">
                    <a:latin typeface="+mn-lt"/>
                  </a:rPr>
                  <a:t> trên giấy với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′=2</m:t>
                    </m:r>
                    <m:r>
                      <a:rPr lang="en-US" sz="1850" i="1">
                        <a:latin typeface="Cambria Math" panose="02040503050406030204" pitchFamily="18" charset="0"/>
                      </a:rPr>
                      <m:t>𝑐𝑚</m:t>
                    </m:r>
                  </m:oMath>
                </a14:m>
                <a:r>
                  <a:rPr lang="en-US" sz="1850">
                    <a:latin typeface="+mn-lt"/>
                  </a:rPr>
                  <a:t>, </a:t>
                </a:r>
                <a14:m>
                  <m:oMath xmlns:m="http://schemas.openxmlformats.org/officeDocument/2006/math">
                    <m:acc>
                      <m:accPr>
                        <m:chr m:val="̂"/>
                        <m:ctrlPr>
                          <a:rPr lang="en-US" sz="1850" i="1">
                            <a:latin typeface="Cambria Math" panose="02040503050406030204" pitchFamily="18" charset="0"/>
                          </a:rPr>
                        </m:ctrlPr>
                      </m:acc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r>
                      <a:rPr lang="en-US" sz="1850" i="1">
                        <a:latin typeface="Cambria Math" panose="02040503050406030204" pitchFamily="18" charset="0"/>
                        <a:ea typeface="Cambria Math" panose="02040503050406030204" pitchFamily="18" charset="0"/>
                      </a:rPr>
                      <m:t> </m:t>
                    </m:r>
                  </m:oMath>
                </a14:m>
                <a:r>
                  <a:rPr lang="en-US" sz="1850">
                    <a:latin typeface="+mn-lt"/>
                  </a:rPr>
                  <a:t>(H.9.20b).</a:t>
                </a:r>
              </a:p>
            </p:txBody>
          </p:sp>
        </mc:Choice>
        <mc:Fallback xmlns="">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Hai tam giác này có hình dạng rất giống nhau (chỉ khác về kích thước) nên chúng rất có khả năng đồng dạng với nhau. Khi đó tỉ số đồng dạng bằng:</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 Nếu có thì tỉ số đồng dạng là bao nhiêu?</a:t>
                </a:r>
              </a:p>
            </p:txBody>
          </p:sp>
        </mc:Choice>
        <mc:Fallback xmlns="">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hai</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ba</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a:latin typeface="+mn-lt"/>
                  </a:rPr>
                  <a:t> </a:t>
                </a:r>
                <a:r>
                  <a:rPr lang="vi-VN" sz="1900">
                    <a:latin typeface="+mn-lt"/>
                  </a:rPr>
                  <a:t>thì khoảng cách từ bạn Tròn đến chân cột cờ là bao nhiêu mét?</a:t>
                </a:r>
              </a:p>
            </p:txBody>
          </p:sp>
        </mc:Choice>
        <mc:Fallback xmlns="">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900">
                  <a:effectLst/>
                  <a:latin typeface="+mn-lt"/>
                  <a:ea typeface="Dotum" panose="020B0600000101010101" pitchFamily="34" charset="-127"/>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Ta 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3,76</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đồng dạng</a:t>
            </a: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giác: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𝑁</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50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116328"/>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800" i="1">
                                    <a:solidFill>
                                      <a:srgbClr val="000000"/>
                                    </a:solidFill>
                                    <a:latin typeface="Cambria Math" panose="020405030504060302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b="0" i="1">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800" b="0" i="1">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𝐵𝐴𝑀</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𝑀𝐴𝐶</m:t>
                                    </m:r>
                                  </m:e>
                                </m:acc>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b="0" i="1">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nl-NL"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a:p>
              <a:p>
                <a:pPr>
                  <a:lnSpc>
                    <a:spcPct val="150000"/>
                  </a:lnSpc>
                </a:pPr>
                <a:r>
                  <a:rPr lang="en-US" sz="190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a:t> </a:t>
                </a:r>
              </a:p>
              <a:p>
                <a:pPr>
                  <a:lnSpc>
                    <a:spcPct val="150000"/>
                  </a:lnSpc>
                </a:pPr>
                <a:r>
                  <a:rPr lang="en-US" sz="1900"/>
                  <a:t>Nên</a:t>
                </a:r>
                <a:r>
                  <a:rPr lang="en-US" sz="1900" i="1">
                    <a:ea typeface="Dotum" panose="020B0600000101010101" pitchFamily="34" charset="-127"/>
                    <a:cs typeface="Times New Roman" panose="02020603050405020304" pitchFamily="18" charset="0"/>
                  </a:rPr>
                  <a:t> </a:t>
                </a: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a:p>
              <a:p>
                <a:pPr algn="just">
                  <a:lnSpc>
                    <a:spcPct val="150000"/>
                  </a:lnSpc>
                  <a:defRPr/>
                </a:pPr>
                <a:r>
                  <a:rPr lang="en-US" sz="1900"/>
                  <a:t>Hai tam giác </a:t>
                </a:r>
                <a14:m>
                  <m:oMath xmlns:m="http://schemas.openxmlformats.org/officeDocument/2006/math">
                    <m:r>
                      <a:rPr lang="en-US" sz="1900" i="1" smtClean="0">
                        <a:latin typeface="Cambria Math" panose="02040503050406030204" pitchFamily="18" charset="0"/>
                      </a:rPr>
                      <m:t>𝐴𝐵𝑀</m:t>
                    </m:r>
                  </m:oMath>
                </a14:m>
                <a:r>
                  <a:rPr lang="en-US" sz="1900"/>
                  <a:t> và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𝐵𝐴𝑀</m:t>
                        </m:r>
                      </m:e>
                    </m:acc>
                  </m:oMath>
                </a14:m>
                <a:r>
                  <a:rPr lang="en-US" sz="1900"/>
                  <a:t> (theo chứng minh trên).</a:t>
                </a:r>
              </a:p>
              <a:p>
                <a:pPr algn="just">
                  <a:lnSpc>
                    <a:spcPct val="150000"/>
                  </a:lnSpc>
                  <a:defRPr/>
                </a:pPr>
                <a:r>
                  <a:rPr lang="en-US" sz="190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xmlns="">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𝐵</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𝐶</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 </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thì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932093" y="1226963"/>
                <a:ext cx="7284586" cy="103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như Hình 9.24. Biết rằng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𝐴𝐷𝐶</m:t>
                        </m:r>
                      </m:e>
                    </m:acc>
                  </m:oMath>
                </a14:m>
                <a:r>
                  <a:rPr lang="en-US" sz="1900">
                    <a:solidFill>
                      <a:srgbClr val="000000"/>
                    </a:solidFill>
                    <a:latin typeface="+mn-lt"/>
                  </a:rPr>
                  <a:t>. </a:t>
                </a:r>
                <a:r>
                  <a:rPr lang="vi-VN" sz="1900">
                    <a:solidFill>
                      <a:srgbClr val="000000"/>
                    </a:solidFill>
                    <a:latin typeface="+mn-lt"/>
                  </a:rPr>
                  <a:t>Hãy 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a:solidFill>
                      <a:srgbClr val="000000"/>
                    </a:solidFill>
                    <a:latin typeface="+mn-lt"/>
                  </a:rPr>
                  <a:t>  và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a:solidFill>
                    <a:srgbClr val="000000"/>
                  </a:solidFill>
                  <a:latin typeface="+mn-lt"/>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932093" y="1226963"/>
                <a:ext cx="7284586" cy="1037848"/>
              </a:xfrm>
              <a:prstGeom prst="rect">
                <a:avLst/>
              </a:prstGeom>
              <a:blipFill>
                <a:blip r:embed="rId3"/>
                <a:stretch>
                  <a:fillRect l="-837" r="-9540" b="-29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e>
                    </m:acc>
                  </m:oMath>
                </a14:m>
                <a:r>
                  <a:rPr lang="en-US" sz="1900">
                    <a:effectLst/>
                    <a:latin typeface="+mn-lt"/>
                    <a:ea typeface="Dotum" panose="020B0600000101010101" pitchFamily="34" charset="-127"/>
                    <a:cs typeface="Times New Roman" panose="02020603050405020304" pitchFamily="18" charset="0"/>
                  </a:rPr>
                  <a:t> (giả thiết)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oMath>
                </a14:m>
                <a:r>
                  <a:rPr lang="en-US" sz="1900">
                    <a:effectLst/>
                    <a:latin typeface="+mn-lt"/>
                    <a:ea typeface="Dotum" panose="020B0600000101010101" pitchFamily="34" charset="-127"/>
                    <a:cs typeface="Times New Roman" panose="02020603050405020304" pitchFamily="18" charset="0"/>
                  </a:rPr>
                  <a:t> chung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(g.g)</a:t>
                </a:r>
                <a:endParaRPr lang="en-US" sz="190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900" i="1">
                          <a:latin typeface="Cambria Math" panose="02040503050406030204" pitchFamily="18" charset="0"/>
                          <a:ea typeface="Dotum" panose="020B0600000101010101" pitchFamily="34" charset="-127"/>
                          <a:cs typeface="Times New Roman" panose="02020603050405020304" pitchFamily="18" charset="0"/>
                        </a:rPr>
                        <m:t>(đ</m:t>
                      </m:r>
                      <m:r>
                        <a:rPr lang="en-US" sz="1900" i="1">
                          <a:latin typeface="Cambria Math" panose="02040503050406030204" pitchFamily="18" charset="0"/>
                          <a:ea typeface="Dotum" panose="020B0600000101010101" pitchFamily="34" charset="-127"/>
                          <a:cs typeface="Times New Roman" panose="02020603050405020304" pitchFamily="18" charset="0"/>
                        </a:rPr>
                        <m:t>𝑝𝑐𝑚</m:t>
                      </m:r>
                      <m:r>
                        <a:rPr lang="en-US" sz="1900" i="1">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900">
                  <a:latin typeface="+mn-lt"/>
                  <a:ea typeface="Dotum" panose="020B0600000101010101" pitchFamily="34" charset="-127"/>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a:latin typeface="+mn-lt"/>
                  </a:rPr>
                  <a:t>1. Biết 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a:latin typeface="+mn-lt"/>
                  </a:rPr>
                  <a:t>2.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không?</a:t>
                </a:r>
              </a:p>
            </p:txBody>
          </p:sp>
        </mc:Choice>
        <mc:Fallback xmlns="">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𝐼</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𝐴𝐼𝐵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pPr>
                <a:r>
                  <a:rPr lang="en-US" sz="1900">
                    <a:effectLst/>
                    <a:latin typeface="+mn-lt"/>
                    <a:ea typeface="Dotum" panose="020B0600000101010101" pitchFamily="34" charset="-127"/>
                    <a:cs typeface="Times New Roman" panose="02020603050405020304" pitchFamily="18" charset="0"/>
                  </a:rPr>
                  <a:t>Do đó:</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1. </a:t>
            </a:r>
            <a:r>
              <a:rPr lang="vi-VN" sz="3000" b="1">
                <a:latin typeface="+mn-lt"/>
              </a:rPr>
              <a:t>Trường hợp đồng dạng thứ nhất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Giả sử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den>
                    </m:f>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𝐴𝑀𝐵</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𝐴𝑀𝐶</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𝐴𝐶𝑀</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&gt;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&gt;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đó </a:t>
                </a: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𝐴𝐶𝑀</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𝐴𝑀𝐵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700" i="1">
                            <a:effectLst/>
                            <a:latin typeface="Cambria Math" panose="02040503050406030204" pitchFamily="18" charset="0"/>
                            <a:ea typeface="Dotum" panose="020B0600000101010101" pitchFamily="34" charset="-127"/>
                            <a:cs typeface="Times New Roman" panose="02020603050405020304" pitchFamily="18" charset="0"/>
                          </a:rPr>
                          <m:t>′</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9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án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nào </a:t>
                </a:r>
                <a:r>
                  <a:rPr lang="fr-FR" sz="21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9.5 (SGK – 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dạng?</a:t>
            </a: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kia.</a:t>
            </a: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tập 9.6 (SGK – tr90)</a:t>
            </a:r>
            <a:r>
              <a:rPr kumimoji="0" lang="en-US" sz="1700" b="1" i="0" u="none" strike="noStrike" kern="1200" cap="none" spc="0" normalizeH="0" baseline="0" noProof="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đây?</a:t>
            </a:r>
            <a:endParaRPr lang="en-US" sz="170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 15cm		b) 8cm, 16cm, 20cm</a:t>
            </a:r>
          </a:p>
          <a:p>
            <a:pPr lvl="0" algn="ctr">
              <a:lnSpc>
                <a:spcPct val="150000"/>
              </a:lnSpc>
              <a:buClrTx/>
            </a:pPr>
            <a:r>
              <a:rPr lang="pt-BR" sz="1700">
                <a:ea typeface="Calibri" panose="020F0502020204030204" pitchFamily="34" charset="0"/>
                <a:cs typeface="Times New Roman" panose="02020603050405020304" pitchFamily="18" charset="0"/>
              </a:rPr>
              <a:t>c) 6cm, 9cm, 18cm			d) 8cm, 10cm, 15cm</a:t>
            </a:r>
          </a:p>
        </p:txBody>
      </p:sp>
      <mc:AlternateContent xmlns:mc="http://schemas.openxmlformats.org/markup-compatibility/2006" xmlns:a14="http://schemas.microsoft.com/office/drawing/2010/main">
        <mc:Choice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còn lại: Không có tổng bằng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p>
              <a:p>
                <a:pPr algn="just">
                  <a:lnSpc>
                    <a:spcPct val="150000"/>
                  </a:lnSpc>
                </a:pPr>
                <a:r>
                  <a:rPr lang="fr-FR" sz="17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a:latin typeface="+mn-lt"/>
                  </a:rPr>
                  <a:t>a)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𝐴𝐵</m:t>
                    </m:r>
                    <m:r>
                      <a:rPr lang="vi-VN" sz="1600" i="1" smtClean="0">
                        <a:latin typeface="Cambria Math" panose="02040503050406030204" pitchFamily="18" charset="0"/>
                      </a:rPr>
                      <m:t> </m:t>
                    </m:r>
                  </m:oMath>
                </a14:m>
                <a:r>
                  <a:rPr lang="vi-VN" sz="1600">
                    <a:latin typeface="+mn-lt"/>
                  </a:rPr>
                  <a:t>thì hai tam giác có đồng dạng với nhau không? Vì sao?</a:t>
                </a:r>
              </a:p>
              <a:p>
                <a:pPr algn="just">
                  <a:lnSpc>
                    <a:spcPct val="150000"/>
                  </a:lnSpc>
                </a:pPr>
                <a:r>
                  <a:rPr lang="vi-VN" sz="1600">
                    <a:latin typeface="+mn-lt"/>
                  </a:rPr>
                  <a:t>b)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a:latin typeface="+mn-lt"/>
                  </a:rPr>
                  <a:t>Hãy 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(c.c.c)</a:t>
                </a:r>
                <a:endParaRPr lang="en-US" sz="1600"/>
              </a:p>
              <a:p>
                <a:pPr marL="342900" lvl="0" indent="-342900" algn="just">
                  <a:lnSpc>
                    <a:spcPct val="150000"/>
                  </a:lnSpc>
                  <a:buFontTx/>
                  <a:buChar char="-"/>
                </a:pPr>
                <a:r>
                  <a:rPr lang="vi-VN" sz="1600">
                    <a:latin typeface="Arial" panose="020B0604020202020204" pitchFamily="34" charset="0"/>
                  </a:rPr>
                  <a:t>Hai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3327578" cy="338554"/>
                </a:xfrm>
                <a:prstGeom prst="rect">
                  <a:avLst/>
                </a:prstGeom>
              </p:spPr>
              <p:txBody>
                <a:bodyPr wrap="none">
                  <a:spAutoFit/>
                </a:bodyPr>
                <a:lstStyle/>
                <a:p>
                  <a:r>
                    <a:rPr lang="vi-VN" sz="1600">
                      <a:latin typeface="+mn-lt"/>
                    </a:rPr>
                    <a:t>Cho hai tam giác </a:t>
                  </a:r>
                  <a14:m>
                    <m:oMath xmlns:m="http://schemas.openxmlformats.org/officeDocument/2006/math">
                      <m:r>
                        <a:rPr lang="vi-VN" sz="1600" i="1" smtClean="0">
                          <a:latin typeface="Cambria Math" panose="02040503050406030204" pitchFamily="18" charset="0"/>
                        </a:rPr>
                        <m:t>𝐴𝐵𝐶</m:t>
                      </m:r>
                    </m:oMath>
                  </a14:m>
                  <a:r>
                    <a:rPr lang="vi-VN" sz="1600">
                      <a:latin typeface="+mn-lt"/>
                    </a:rPr>
                    <a:t> và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𝐶</m:t>
                      </m:r>
                      <m:r>
                        <a:rPr lang="vi-VN" sz="1600" i="1" smtClean="0">
                          <a:latin typeface="Cambria Math" panose="02040503050406030204" pitchFamily="18" charset="0"/>
                        </a:rPr>
                        <m:t>′</m:t>
                      </m:r>
                    </m:oMath>
                  </a14:m>
                  <a:r>
                    <a:rPr lang="en-US" sz="1600">
                      <a:latin typeface="+mn-lt"/>
                    </a:rPr>
                    <a:t> có</a:t>
                  </a: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xmlns="">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9.7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xmlns:a14="http://schemas.microsoft.com/office/drawing/2010/main">
        <mc:Choice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nên:</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𝐵𝐶𝐴</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 </a:t>
                </a: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9.8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a:latin typeface="Arial" panose="020B060402020202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9.9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𝐵𝐼𝑀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𝐼𝐶𝑁</m:t>
                    </m:r>
                    <m:r>
                      <a:rPr lang="en-US" sz="1900">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9.10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đất.</a:t>
            </a: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a:effectLst/>
                    <a:latin typeface="+mn-lt"/>
                    <a:ea typeface="Calibri" panose="020F0502020204030204" pitchFamily="34" charset="0"/>
                    <a:cs typeface="Times New Roman" panose="02020603050405020304" pitchFamily="18" charset="0"/>
                  </a:rPr>
                  <a:t>Ta có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𝐷𝐸𝐹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e>
                          </m: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h</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1"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a:t>
            </a:r>
            <a:r>
              <a:rPr kumimoji="0" lang="en-US" sz="2100" b="1" i="1"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Luyện tập chung</a:t>
            </a:r>
            <a:r>
              <a:rPr lang="en-US" sz="2100" b="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    Do đó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b)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p>
              <a:p>
                <a:pPr lvl="0" algn="just">
                  <a:lnSpc>
                    <a:spcPct val="150000"/>
                  </a:lnSpc>
                  <a:spcBef>
                    <a:spcPts val="300"/>
                  </a:spcBef>
                  <a:spcAft>
                    <a:spcPts val="300"/>
                  </a:spcAft>
                </a:pPr>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&gt;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𝐵</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656398"/>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5687643" y="3028228"/>
                  <a:ext cx="482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27671" y="394268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76956" y="397909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1313</TotalTime>
  <Words>4022</Words>
  <Application>Microsoft Office PowerPoint</Application>
  <PresentationFormat>Trình chiếu Trên màn hình (16:9)</PresentationFormat>
  <Paragraphs>355</Paragraphs>
  <Slides>58</Slides>
  <Notes>51</Notes>
  <HiddenSlides>0</HiddenSlides>
  <MMClips>1</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58</vt:i4>
      </vt:variant>
    </vt:vector>
  </HeadingPairs>
  <TitlesOfParts>
    <vt:vector size="73" baseType="lpstr">
      <vt:lpstr>Quicksand Medium</vt:lpstr>
      <vt:lpstr>Cambria Math</vt:lpstr>
      <vt:lpstr>Nunito Light</vt:lpstr>
      <vt:lpstr>Dotum</vt:lpstr>
      <vt:lpstr>Open Sans</vt:lpstr>
      <vt:lpstr>Anaheim</vt:lpstr>
      <vt:lpstr>Arial</vt:lpstr>
      <vt:lpstr>Lato</vt:lpstr>
      <vt:lpstr>Maven Pro ExtraBold</vt:lpstr>
      <vt:lpstr>Wingdings</vt:lpstr>
      <vt:lpstr>Lilita One</vt:lpstr>
      <vt:lpstr>Calibri</vt:lpstr>
      <vt:lpstr>Times New Roman</vt:lpstr>
      <vt:lpstr>Measurement and Data - Mathematics - 1st Grade by Slidesgo</vt:lpstr>
      <vt:lpstr>Office Theme</vt:lpstr>
      <vt:lpstr>Bản trình bày PowerPoint</vt:lpstr>
      <vt:lpstr>Bản trình bày PowerPoint</vt:lpstr>
      <vt:lpstr>NỘI DUNG BÀI HỌC</vt:lpstr>
      <vt:lpstr>1. Trường hợp đồng dạng thứ nhất của tam giác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Trường hợp đồng dạng thứ hai của tam giác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3. Trường hợp đồng dạng thứ ba của tam giác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admin</cp:lastModifiedBy>
  <cp:revision>64</cp:revision>
  <dcterms:modified xsi:type="dcterms:W3CDTF">2025-03-25T14:19:04Z</dcterms:modified>
</cp:coreProperties>
</file>