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Lst>
  <p:notesMasterIdLst>
    <p:notesMasterId r:id="rId47"/>
  </p:notesMasterIdLst>
  <p:sldIdLst>
    <p:sldId id="395" r:id="rId3"/>
    <p:sldId id="369" r:id="rId4"/>
    <p:sldId id="311" r:id="rId5"/>
    <p:sldId id="332" r:id="rId6"/>
    <p:sldId id="343" r:id="rId7"/>
    <p:sldId id="331" r:id="rId8"/>
    <p:sldId id="370" r:id="rId9"/>
    <p:sldId id="371" r:id="rId10"/>
    <p:sldId id="372" r:id="rId11"/>
    <p:sldId id="261" r:id="rId12"/>
    <p:sldId id="373" r:id="rId13"/>
    <p:sldId id="358" r:id="rId14"/>
    <p:sldId id="374" r:id="rId15"/>
    <p:sldId id="375" r:id="rId16"/>
    <p:sldId id="291" r:id="rId17"/>
    <p:sldId id="376" r:id="rId18"/>
    <p:sldId id="377" r:id="rId19"/>
    <p:sldId id="378" r:id="rId20"/>
    <p:sldId id="379" r:id="rId21"/>
    <p:sldId id="380" r:id="rId22"/>
    <p:sldId id="258" r:id="rId23"/>
    <p:sldId id="264" r:id="rId24"/>
    <p:sldId id="381" r:id="rId25"/>
    <p:sldId id="382" r:id="rId26"/>
    <p:sldId id="383" r:id="rId27"/>
    <p:sldId id="335" r:id="rId28"/>
    <p:sldId id="384" r:id="rId29"/>
    <p:sldId id="385" r:id="rId30"/>
    <p:sldId id="386" r:id="rId31"/>
    <p:sldId id="387" r:id="rId32"/>
    <p:sldId id="388" r:id="rId33"/>
    <p:sldId id="340" r:id="rId34"/>
    <p:sldId id="336" r:id="rId35"/>
    <p:sldId id="342" r:id="rId36"/>
    <p:sldId id="345" r:id="rId37"/>
    <p:sldId id="346" r:id="rId38"/>
    <p:sldId id="389" r:id="rId39"/>
    <p:sldId id="391" r:id="rId40"/>
    <p:sldId id="262" r:id="rId41"/>
    <p:sldId id="392" r:id="rId42"/>
    <p:sldId id="393" r:id="rId43"/>
    <p:sldId id="349" r:id="rId44"/>
    <p:sldId id="394" r:id="rId45"/>
    <p:sldId id="360" r:id="rId46"/>
  </p:sldIdLst>
  <p:sldSz cx="9144000" cy="5143500" type="screen16x9"/>
  <p:notesSz cx="6858000" cy="9144000"/>
  <p:embeddedFontLst>
    <p:embeddedFont>
      <p:font typeface="Cambria Math" panose="02040503050406030204" pitchFamily="18" charset="0"/>
      <p:regular r:id="rId48"/>
    </p:embeddedFont>
    <p:embeddedFont>
      <p:font typeface="Maven Pro ExtraBold" panose="020B0604020202020204" charset="0"/>
      <p:bold r:id="rId49"/>
    </p:embeddedFont>
    <p:embeddedFont>
      <p:font typeface="Nunito" pitchFamily="2" charset="-93"/>
      <p:regular r:id="rId50"/>
      <p:bold r:id="rId51"/>
      <p:italic r:id="rId52"/>
      <p:boldItalic r:id="rId53"/>
    </p:embeddedFont>
    <p:embeddedFont>
      <p:font typeface="Proxima Nova"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F7B9"/>
    <a:srgbClr val="FF434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3979" autoAdjust="0"/>
  </p:normalViewPr>
  <p:slideViewPr>
    <p:cSldViewPr snapToGrid="0">
      <p:cViewPr varScale="1">
        <p:scale>
          <a:sx n="78" d="100"/>
          <a:sy n="78" d="100"/>
        </p:scale>
        <p:origin x="1476"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10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05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48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23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59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60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54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23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3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33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812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026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84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071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059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77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51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271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525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379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535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093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779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171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16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040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366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28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1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subTitle" idx="1"/>
          </p:nvPr>
        </p:nvSpPr>
        <p:spPr>
          <a:xfrm>
            <a:off x="1312250" y="2199725"/>
            <a:ext cx="2790000" cy="528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7" name="Google Shape;37;p5"/>
          <p:cNvSpPr txBox="1">
            <a:spLocks noGrp="1"/>
          </p:cNvSpPr>
          <p:nvPr>
            <p:ph type="subTitle" idx="2"/>
          </p:nvPr>
        </p:nvSpPr>
        <p:spPr>
          <a:xfrm>
            <a:off x="4940150" y="2199725"/>
            <a:ext cx="2790000" cy="529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8" name="Google Shape;38;p5"/>
          <p:cNvSpPr txBox="1">
            <a:spLocks noGrp="1"/>
          </p:cNvSpPr>
          <p:nvPr>
            <p:ph type="subTitle" idx="3"/>
          </p:nvPr>
        </p:nvSpPr>
        <p:spPr>
          <a:xfrm>
            <a:off x="1312838" y="2612350"/>
            <a:ext cx="27888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subTitle" idx="4"/>
          </p:nvPr>
        </p:nvSpPr>
        <p:spPr>
          <a:xfrm>
            <a:off x="4940150" y="2612350"/>
            <a:ext cx="27900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title"/>
          </p:nvPr>
        </p:nvSpPr>
        <p:spPr>
          <a:xfrm>
            <a:off x="3294225" y="445025"/>
            <a:ext cx="2584800" cy="558000"/>
          </a:xfrm>
          <a:prstGeom prst="rect">
            <a:avLst/>
          </a:pr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 name="Google Shape;41;p5"/>
          <p:cNvGrpSpPr/>
          <p:nvPr/>
        </p:nvGrpSpPr>
        <p:grpSpPr>
          <a:xfrm>
            <a:off x="7337561" y="-127250"/>
            <a:ext cx="1915608" cy="1804482"/>
            <a:chOff x="7337561" y="-127250"/>
            <a:chExt cx="1915608" cy="1804482"/>
          </a:xfrm>
        </p:grpSpPr>
        <p:sp>
          <p:nvSpPr>
            <p:cNvPr id="42" name="Google Shape;42;p5"/>
            <p:cNvSpPr/>
            <p:nvPr/>
          </p:nvSpPr>
          <p:spPr>
            <a:xfrm rot="954332">
              <a:off x="7502377" y="62804"/>
              <a:ext cx="1585974" cy="1424375"/>
            </a:xfrm>
            <a:custGeom>
              <a:avLst/>
              <a:gdLst/>
              <a:ahLst/>
              <a:cxnLst/>
              <a:rect l="l" t="t" r="r" b="b"/>
              <a:pathLst>
                <a:path w="36509" h="32789" extrusionOk="0">
                  <a:moveTo>
                    <a:pt x="10009" y="0"/>
                  </a:moveTo>
                  <a:lnTo>
                    <a:pt x="1621" y="15071"/>
                  </a:lnTo>
                  <a:lnTo>
                    <a:pt x="401" y="17244"/>
                  </a:lnTo>
                  <a:cubicBezTo>
                    <a:pt x="0" y="17979"/>
                    <a:pt x="251" y="18898"/>
                    <a:pt x="986" y="19315"/>
                  </a:cubicBezTo>
                  <a:lnTo>
                    <a:pt x="24846" y="32599"/>
                  </a:lnTo>
                  <a:cubicBezTo>
                    <a:pt x="25076" y="32727"/>
                    <a:pt x="25328" y="32789"/>
                    <a:pt x="25576" y="32789"/>
                  </a:cubicBezTo>
                  <a:cubicBezTo>
                    <a:pt x="26102" y="32789"/>
                    <a:pt x="26617" y="32513"/>
                    <a:pt x="26901" y="32014"/>
                  </a:cubicBezTo>
                  <a:lnTo>
                    <a:pt x="28121" y="29842"/>
                  </a:lnTo>
                  <a:lnTo>
                    <a:pt x="36508" y="14754"/>
                  </a:lnTo>
                  <a:lnTo>
                    <a:pt x="10009"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5"/>
            <p:cNvGrpSpPr/>
            <p:nvPr/>
          </p:nvGrpSpPr>
          <p:grpSpPr>
            <a:xfrm rot="953088">
              <a:off x="7503337" y="63988"/>
              <a:ext cx="1584050" cy="1422005"/>
              <a:chOff x="7459900" y="96500"/>
              <a:chExt cx="1584073" cy="1422026"/>
            </a:xfrm>
          </p:grpSpPr>
          <p:sp>
            <p:nvSpPr>
              <p:cNvPr id="44" name="Google Shape;44;p5"/>
              <p:cNvSpPr/>
              <p:nvPr/>
            </p:nvSpPr>
            <p:spPr>
              <a:xfrm>
                <a:off x="7459900" y="750922"/>
                <a:ext cx="1219494" cy="767604"/>
              </a:xfrm>
              <a:custGeom>
                <a:avLst/>
                <a:gdLst/>
                <a:ahLst/>
                <a:cxnLst/>
                <a:rect l="l" t="t" r="r" b="b"/>
                <a:pathLst>
                  <a:path w="12403" h="7807" extrusionOk="0">
                    <a:moveTo>
                      <a:pt x="730" y="1"/>
                    </a:moveTo>
                    <a:lnTo>
                      <a:pt x="183" y="974"/>
                    </a:lnTo>
                    <a:cubicBezTo>
                      <a:pt x="1" y="1278"/>
                      <a:pt x="92" y="1673"/>
                      <a:pt x="457" y="1885"/>
                    </a:cubicBezTo>
                    <a:lnTo>
                      <a:pt x="10974" y="7721"/>
                    </a:lnTo>
                    <a:cubicBezTo>
                      <a:pt x="11069" y="7779"/>
                      <a:pt x="11174" y="7806"/>
                      <a:pt x="11279" y="7806"/>
                    </a:cubicBezTo>
                    <a:cubicBezTo>
                      <a:pt x="11508" y="7806"/>
                      <a:pt x="11740" y="7677"/>
                      <a:pt x="11885" y="7448"/>
                    </a:cubicBezTo>
                    <a:lnTo>
                      <a:pt x="12402" y="6506"/>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31675" y="96500"/>
                <a:ext cx="1512298" cy="1291171"/>
              </a:xfrm>
              <a:custGeom>
                <a:avLst/>
                <a:gdLst/>
                <a:ahLst/>
                <a:cxnLst/>
                <a:rect l="l" t="t" r="r" b="b"/>
                <a:pathLst>
                  <a:path w="15381" h="13132" extrusionOk="0">
                    <a:moveTo>
                      <a:pt x="3678" y="0"/>
                    </a:moveTo>
                    <a:lnTo>
                      <a:pt x="0" y="6627"/>
                    </a:lnTo>
                    <a:lnTo>
                      <a:pt x="11672" y="13131"/>
                    </a:lnTo>
                    <a:lnTo>
                      <a:pt x="15380" y="6505"/>
                    </a:lnTo>
                    <a:lnTo>
                      <a:pt x="3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681025" y="257844"/>
                <a:ext cx="430456" cy="550016"/>
              </a:xfrm>
              <a:custGeom>
                <a:avLst/>
                <a:gdLst/>
                <a:ahLst/>
                <a:cxnLst/>
                <a:rect l="l" t="t" r="r" b="b"/>
                <a:pathLst>
                  <a:path w="4378" h="5594" extrusionOk="0">
                    <a:moveTo>
                      <a:pt x="2524" y="1"/>
                    </a:moveTo>
                    <a:lnTo>
                      <a:pt x="1" y="4560"/>
                    </a:lnTo>
                    <a:lnTo>
                      <a:pt x="1855" y="5593"/>
                    </a:lnTo>
                    <a:lnTo>
                      <a:pt x="4378" y="1034"/>
                    </a:lnTo>
                    <a:lnTo>
                      <a:pt x="2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47;p5"/>
          <p:cNvGrpSpPr/>
          <p:nvPr/>
        </p:nvGrpSpPr>
        <p:grpSpPr>
          <a:xfrm>
            <a:off x="-96299" y="3435815"/>
            <a:ext cx="2129574" cy="2188961"/>
            <a:chOff x="-96299" y="3435815"/>
            <a:chExt cx="2129574" cy="2188961"/>
          </a:xfrm>
        </p:grpSpPr>
        <p:sp>
          <p:nvSpPr>
            <p:cNvPr id="48" name="Google Shape;48;p5"/>
            <p:cNvSpPr/>
            <p:nvPr/>
          </p:nvSpPr>
          <p:spPr>
            <a:xfrm rot="-1592651">
              <a:off x="196787" y="3692586"/>
              <a:ext cx="1543346" cy="1671193"/>
            </a:xfrm>
            <a:custGeom>
              <a:avLst/>
              <a:gdLst/>
              <a:ahLst/>
              <a:cxnLst/>
              <a:rect l="l" t="t" r="r" b="b"/>
              <a:pathLst>
                <a:path w="41889" h="45359" extrusionOk="0">
                  <a:moveTo>
                    <a:pt x="20286" y="0"/>
                  </a:moveTo>
                  <a:cubicBezTo>
                    <a:pt x="17706" y="0"/>
                    <a:pt x="15501" y="1933"/>
                    <a:pt x="15205" y="4561"/>
                  </a:cubicBezTo>
                  <a:lnTo>
                    <a:pt x="18664" y="4929"/>
                  </a:lnTo>
                  <a:lnTo>
                    <a:pt x="18464" y="6599"/>
                  </a:lnTo>
                  <a:cubicBezTo>
                    <a:pt x="13752" y="7318"/>
                    <a:pt x="9391" y="10092"/>
                    <a:pt x="6818" y="14569"/>
                  </a:cubicBezTo>
                  <a:cubicBezTo>
                    <a:pt x="4712" y="18245"/>
                    <a:pt x="4228" y="22422"/>
                    <a:pt x="5130" y="26232"/>
                  </a:cubicBezTo>
                  <a:lnTo>
                    <a:pt x="1454" y="29123"/>
                  </a:lnTo>
                  <a:cubicBezTo>
                    <a:pt x="1120" y="29390"/>
                    <a:pt x="836" y="29707"/>
                    <a:pt x="636" y="30058"/>
                  </a:cubicBezTo>
                  <a:cubicBezTo>
                    <a:pt x="1" y="31161"/>
                    <a:pt x="67" y="32581"/>
                    <a:pt x="903" y="33651"/>
                  </a:cubicBezTo>
                  <a:cubicBezTo>
                    <a:pt x="1541" y="34462"/>
                    <a:pt x="2492" y="34883"/>
                    <a:pt x="3446" y="34883"/>
                  </a:cubicBezTo>
                  <a:cubicBezTo>
                    <a:pt x="4140" y="34883"/>
                    <a:pt x="4837" y="34660"/>
                    <a:pt x="5414" y="34202"/>
                  </a:cubicBezTo>
                  <a:lnTo>
                    <a:pt x="7904" y="32230"/>
                  </a:lnTo>
                  <a:cubicBezTo>
                    <a:pt x="9174" y="33951"/>
                    <a:pt x="10844" y="35422"/>
                    <a:pt x="12816" y="36558"/>
                  </a:cubicBezTo>
                  <a:cubicBezTo>
                    <a:pt x="14788" y="37677"/>
                    <a:pt x="16910" y="38346"/>
                    <a:pt x="19032" y="38580"/>
                  </a:cubicBezTo>
                  <a:lnTo>
                    <a:pt x="18614" y="41721"/>
                  </a:lnTo>
                  <a:cubicBezTo>
                    <a:pt x="18447" y="43057"/>
                    <a:pt x="19115" y="44311"/>
                    <a:pt x="20218" y="44929"/>
                  </a:cubicBezTo>
                  <a:cubicBezTo>
                    <a:pt x="20586" y="45146"/>
                    <a:pt x="20970" y="45263"/>
                    <a:pt x="21388" y="45330"/>
                  </a:cubicBezTo>
                  <a:cubicBezTo>
                    <a:pt x="21531" y="45349"/>
                    <a:pt x="21673" y="45358"/>
                    <a:pt x="21814" y="45358"/>
                  </a:cubicBezTo>
                  <a:cubicBezTo>
                    <a:pt x="23400" y="45358"/>
                    <a:pt x="24799" y="44183"/>
                    <a:pt x="25013" y="42556"/>
                  </a:cubicBezTo>
                  <a:lnTo>
                    <a:pt x="25632" y="37911"/>
                  </a:lnTo>
                  <a:cubicBezTo>
                    <a:pt x="29391" y="36742"/>
                    <a:pt x="32733" y="34202"/>
                    <a:pt x="34821" y="30526"/>
                  </a:cubicBezTo>
                  <a:cubicBezTo>
                    <a:pt x="37394" y="26015"/>
                    <a:pt x="37561" y="20785"/>
                    <a:pt x="35707" y="16341"/>
                  </a:cubicBezTo>
                  <a:lnTo>
                    <a:pt x="37044" y="15321"/>
                  </a:lnTo>
                  <a:lnTo>
                    <a:pt x="39132" y="18078"/>
                  </a:lnTo>
                  <a:cubicBezTo>
                    <a:pt x="41438" y="16407"/>
                    <a:pt x="41889" y="13183"/>
                    <a:pt x="40168" y="10927"/>
                  </a:cubicBezTo>
                  <a:lnTo>
                    <a:pt x="39383" y="9891"/>
                  </a:lnTo>
                  <a:cubicBezTo>
                    <a:pt x="38514" y="8755"/>
                    <a:pt x="37294" y="8087"/>
                    <a:pt x="35974" y="7919"/>
                  </a:cubicBezTo>
                  <a:cubicBezTo>
                    <a:pt x="35751" y="7891"/>
                    <a:pt x="35527" y="7876"/>
                    <a:pt x="35302" y="7876"/>
                  </a:cubicBezTo>
                  <a:cubicBezTo>
                    <a:pt x="34209" y="7876"/>
                    <a:pt x="33107" y="8215"/>
                    <a:pt x="32165" y="8922"/>
                  </a:cubicBezTo>
                  <a:lnTo>
                    <a:pt x="34253" y="11679"/>
                  </a:lnTo>
                  <a:lnTo>
                    <a:pt x="33334" y="12364"/>
                  </a:lnTo>
                  <a:cubicBezTo>
                    <a:pt x="32582" y="11445"/>
                    <a:pt x="31730" y="10610"/>
                    <a:pt x="30778" y="9858"/>
                  </a:cubicBezTo>
                  <a:cubicBezTo>
                    <a:pt x="30160" y="9390"/>
                    <a:pt x="29525" y="8972"/>
                    <a:pt x="28823" y="8571"/>
                  </a:cubicBezTo>
                  <a:cubicBezTo>
                    <a:pt x="28138" y="8170"/>
                    <a:pt x="27436" y="7836"/>
                    <a:pt x="26718" y="7569"/>
                  </a:cubicBezTo>
                  <a:cubicBezTo>
                    <a:pt x="25548" y="7101"/>
                    <a:pt x="24362" y="6800"/>
                    <a:pt x="23142" y="6633"/>
                  </a:cubicBezTo>
                  <a:lnTo>
                    <a:pt x="23276" y="5480"/>
                  </a:lnTo>
                  <a:lnTo>
                    <a:pt x="26718" y="5848"/>
                  </a:lnTo>
                  <a:cubicBezTo>
                    <a:pt x="26885" y="4461"/>
                    <a:pt x="26450" y="3124"/>
                    <a:pt x="25632" y="2071"/>
                  </a:cubicBezTo>
                  <a:cubicBezTo>
                    <a:pt x="24813" y="1052"/>
                    <a:pt x="23610" y="334"/>
                    <a:pt x="22190" y="167"/>
                  </a:cubicBezTo>
                  <a:lnTo>
                    <a:pt x="20870" y="33"/>
                  </a:lnTo>
                  <a:cubicBezTo>
                    <a:pt x="20674" y="11"/>
                    <a:pt x="20479" y="0"/>
                    <a:pt x="2028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5"/>
            <p:cNvGrpSpPr/>
            <p:nvPr/>
          </p:nvGrpSpPr>
          <p:grpSpPr>
            <a:xfrm rot="-1592681">
              <a:off x="196789" y="3692511"/>
              <a:ext cx="1543398" cy="1675718"/>
              <a:chOff x="5952500" y="2479325"/>
              <a:chExt cx="584375" cy="634475"/>
            </a:xfrm>
          </p:grpSpPr>
          <p:sp>
            <p:nvSpPr>
              <p:cNvPr id="50" name="Google Shape;50;p5"/>
              <p:cNvSpPr/>
              <p:nvPr/>
            </p:nvSpPr>
            <p:spPr>
              <a:xfrm>
                <a:off x="6165275" y="2479325"/>
                <a:ext cx="162650" cy="81825"/>
              </a:xfrm>
              <a:custGeom>
                <a:avLst/>
                <a:gdLst/>
                <a:ahLst/>
                <a:cxnLst/>
                <a:rect l="l" t="t" r="r" b="b"/>
                <a:pathLst>
                  <a:path w="6506" h="3273" extrusionOk="0">
                    <a:moveTo>
                      <a:pt x="2831" y="1"/>
                    </a:moveTo>
                    <a:cubicBezTo>
                      <a:pt x="1414" y="1"/>
                      <a:pt x="170" y="1073"/>
                      <a:pt x="0" y="2512"/>
                    </a:cubicBezTo>
                    <a:lnTo>
                      <a:pt x="1915" y="2756"/>
                    </a:lnTo>
                    <a:lnTo>
                      <a:pt x="4469" y="3059"/>
                    </a:lnTo>
                    <a:lnTo>
                      <a:pt x="6384" y="3272"/>
                    </a:lnTo>
                    <a:cubicBezTo>
                      <a:pt x="6505" y="2482"/>
                      <a:pt x="6232" y="1752"/>
                      <a:pt x="5776" y="1145"/>
                    </a:cubicBezTo>
                    <a:cubicBezTo>
                      <a:pt x="5320" y="597"/>
                      <a:pt x="4681" y="172"/>
                      <a:pt x="3861" y="81"/>
                    </a:cubicBezTo>
                    <a:lnTo>
                      <a:pt x="3162" y="20"/>
                    </a:lnTo>
                    <a:cubicBezTo>
                      <a:pt x="3051" y="7"/>
                      <a:pt x="2941" y="1"/>
                      <a:pt x="2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6207075" y="2548950"/>
                <a:ext cx="69925" cy="59300"/>
              </a:xfrm>
              <a:custGeom>
                <a:avLst/>
                <a:gdLst/>
                <a:ahLst/>
                <a:cxnLst/>
                <a:rect l="l" t="t" r="r" b="b"/>
                <a:pathLst>
                  <a:path w="2797" h="2372" extrusionOk="0">
                    <a:moveTo>
                      <a:pt x="243" y="1"/>
                    </a:moveTo>
                    <a:lnTo>
                      <a:pt x="0" y="2098"/>
                    </a:lnTo>
                    <a:cubicBezTo>
                      <a:pt x="125" y="2089"/>
                      <a:pt x="247" y="2086"/>
                      <a:pt x="369" y="2086"/>
                    </a:cubicBezTo>
                    <a:cubicBezTo>
                      <a:pt x="662" y="2086"/>
                      <a:pt x="954" y="2107"/>
                      <a:pt x="1277" y="2129"/>
                    </a:cubicBezTo>
                    <a:cubicBezTo>
                      <a:pt x="1733" y="2159"/>
                      <a:pt x="2158" y="2250"/>
                      <a:pt x="2584" y="2372"/>
                    </a:cubicBezTo>
                    <a:lnTo>
                      <a:pt x="2797" y="274"/>
                    </a:ln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6400850" y="2588925"/>
                <a:ext cx="136025" cy="142425"/>
              </a:xfrm>
              <a:custGeom>
                <a:avLst/>
                <a:gdLst/>
                <a:ahLst/>
                <a:cxnLst/>
                <a:rect l="l" t="t" r="r" b="b"/>
                <a:pathLst>
                  <a:path w="5441" h="5697" extrusionOk="0">
                    <a:moveTo>
                      <a:pt x="1828" y="0"/>
                    </a:moveTo>
                    <a:cubicBezTo>
                      <a:pt x="1194" y="0"/>
                      <a:pt x="552" y="174"/>
                      <a:pt x="0" y="621"/>
                    </a:cubicBezTo>
                    <a:lnTo>
                      <a:pt x="1186" y="2141"/>
                    </a:lnTo>
                    <a:lnTo>
                      <a:pt x="2766" y="4177"/>
                    </a:lnTo>
                    <a:lnTo>
                      <a:pt x="3952" y="5697"/>
                    </a:lnTo>
                    <a:cubicBezTo>
                      <a:pt x="5198" y="4755"/>
                      <a:pt x="5441" y="2931"/>
                      <a:pt x="4499" y="1685"/>
                    </a:cubicBezTo>
                    <a:lnTo>
                      <a:pt x="4043" y="1107"/>
                    </a:lnTo>
                    <a:cubicBezTo>
                      <a:pt x="3526" y="469"/>
                      <a:pt x="2857" y="104"/>
                      <a:pt x="2128" y="13"/>
                    </a:cubicBezTo>
                    <a:cubicBezTo>
                      <a:pt x="2028" y="5"/>
                      <a:pt x="1929"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388675" y="2642425"/>
                <a:ext cx="81350" cy="84375"/>
              </a:xfrm>
              <a:custGeom>
                <a:avLst/>
                <a:gdLst/>
                <a:ahLst/>
                <a:cxnLst/>
                <a:rect l="l" t="t" r="r" b="b"/>
                <a:pathLst>
                  <a:path w="3254" h="3375" extrusionOk="0">
                    <a:moveTo>
                      <a:pt x="1673" y="1"/>
                    </a:moveTo>
                    <a:lnTo>
                      <a:pt x="1" y="1277"/>
                    </a:lnTo>
                    <a:cubicBezTo>
                      <a:pt x="305" y="1581"/>
                      <a:pt x="609" y="1885"/>
                      <a:pt x="852" y="2280"/>
                    </a:cubicBezTo>
                    <a:cubicBezTo>
                      <a:pt x="1125" y="2645"/>
                      <a:pt x="1369" y="2979"/>
                      <a:pt x="1581" y="3374"/>
                    </a:cubicBezTo>
                    <a:lnTo>
                      <a:pt x="3253" y="2067"/>
                    </a:lnTo>
                    <a:lnTo>
                      <a:pt x="16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210875" y="3010975"/>
                <a:ext cx="99575" cy="102825"/>
              </a:xfrm>
              <a:custGeom>
                <a:avLst/>
                <a:gdLst/>
                <a:ahLst/>
                <a:cxnLst/>
                <a:rect l="l" t="t" r="r" b="b"/>
                <a:pathLst>
                  <a:path w="3983" h="4113" extrusionOk="0">
                    <a:moveTo>
                      <a:pt x="3982" y="0"/>
                    </a:moveTo>
                    <a:lnTo>
                      <a:pt x="3982" y="0"/>
                    </a:lnTo>
                    <a:cubicBezTo>
                      <a:pt x="3132" y="247"/>
                      <a:pt x="2216" y="394"/>
                      <a:pt x="1295" y="394"/>
                    </a:cubicBezTo>
                    <a:cubicBezTo>
                      <a:pt x="964" y="394"/>
                      <a:pt x="633" y="375"/>
                      <a:pt x="304" y="335"/>
                    </a:cubicBezTo>
                    <a:lnTo>
                      <a:pt x="91" y="2067"/>
                    </a:lnTo>
                    <a:cubicBezTo>
                      <a:pt x="0" y="2797"/>
                      <a:pt x="365" y="3526"/>
                      <a:pt x="1003" y="3861"/>
                    </a:cubicBezTo>
                    <a:cubicBezTo>
                      <a:pt x="1186" y="3982"/>
                      <a:pt x="1398" y="4043"/>
                      <a:pt x="1642" y="4104"/>
                    </a:cubicBezTo>
                    <a:cubicBezTo>
                      <a:pt x="1701" y="4109"/>
                      <a:pt x="1760" y="4112"/>
                      <a:pt x="1819" y="4112"/>
                    </a:cubicBezTo>
                    <a:cubicBezTo>
                      <a:pt x="2723" y="4112"/>
                      <a:pt x="3534" y="3465"/>
                      <a:pt x="3648" y="2523"/>
                    </a:cubicBezTo>
                    <a:lnTo>
                      <a:pt x="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6012525" y="2568000"/>
                <a:ext cx="482575" cy="451575"/>
              </a:xfrm>
              <a:custGeom>
                <a:avLst/>
                <a:gdLst/>
                <a:ahLst/>
                <a:cxnLst/>
                <a:rect l="l" t="t" r="r" b="b"/>
                <a:pathLst>
                  <a:path w="19303" h="18063" extrusionOk="0">
                    <a:moveTo>
                      <a:pt x="9237" y="0"/>
                    </a:moveTo>
                    <a:cubicBezTo>
                      <a:pt x="6124" y="0"/>
                      <a:pt x="3090" y="1642"/>
                      <a:pt x="1430" y="4558"/>
                    </a:cubicBezTo>
                    <a:cubicBezTo>
                      <a:pt x="244" y="6595"/>
                      <a:pt x="1" y="8965"/>
                      <a:pt x="487" y="11093"/>
                    </a:cubicBezTo>
                    <a:cubicBezTo>
                      <a:pt x="761" y="12309"/>
                      <a:pt x="1278" y="13434"/>
                      <a:pt x="2037" y="14437"/>
                    </a:cubicBezTo>
                    <a:cubicBezTo>
                      <a:pt x="2767" y="15409"/>
                      <a:pt x="3679" y="16230"/>
                      <a:pt x="4773" y="16868"/>
                    </a:cubicBezTo>
                    <a:cubicBezTo>
                      <a:pt x="5867" y="17507"/>
                      <a:pt x="7053" y="17902"/>
                      <a:pt x="8238" y="17993"/>
                    </a:cubicBezTo>
                    <a:cubicBezTo>
                      <a:pt x="8614" y="18039"/>
                      <a:pt x="8989" y="18062"/>
                      <a:pt x="9362" y="18062"/>
                    </a:cubicBezTo>
                    <a:cubicBezTo>
                      <a:pt x="10230" y="18062"/>
                      <a:pt x="11088" y="17935"/>
                      <a:pt x="11916" y="17659"/>
                    </a:cubicBezTo>
                    <a:cubicBezTo>
                      <a:pt x="14013" y="17020"/>
                      <a:pt x="15868" y="15561"/>
                      <a:pt x="17053" y="13525"/>
                    </a:cubicBezTo>
                    <a:cubicBezTo>
                      <a:pt x="19302" y="9604"/>
                      <a:pt x="18238" y="4680"/>
                      <a:pt x="14773" y="1975"/>
                    </a:cubicBezTo>
                    <a:cubicBezTo>
                      <a:pt x="14439" y="1701"/>
                      <a:pt x="14044" y="1458"/>
                      <a:pt x="13709" y="1215"/>
                    </a:cubicBezTo>
                    <a:cubicBezTo>
                      <a:pt x="13314" y="971"/>
                      <a:pt x="12950" y="789"/>
                      <a:pt x="12524" y="637"/>
                    </a:cubicBezTo>
                    <a:cubicBezTo>
                      <a:pt x="11457" y="207"/>
                      <a:pt x="10342" y="0"/>
                      <a:pt x="9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2500" y="2846075"/>
                <a:ext cx="110225" cy="120825"/>
              </a:xfrm>
              <a:custGeom>
                <a:avLst/>
                <a:gdLst/>
                <a:ahLst/>
                <a:cxnLst/>
                <a:rect l="l" t="t" r="r" b="b"/>
                <a:pathLst>
                  <a:path w="4409" h="4833" extrusionOk="0">
                    <a:moveTo>
                      <a:pt x="2858" y="1"/>
                    </a:moveTo>
                    <a:lnTo>
                      <a:pt x="791" y="1612"/>
                    </a:lnTo>
                    <a:cubicBezTo>
                      <a:pt x="609" y="1764"/>
                      <a:pt x="457" y="1946"/>
                      <a:pt x="335" y="2128"/>
                    </a:cubicBezTo>
                    <a:cubicBezTo>
                      <a:pt x="1" y="2736"/>
                      <a:pt x="31" y="3526"/>
                      <a:pt x="487" y="4134"/>
                    </a:cubicBezTo>
                    <a:cubicBezTo>
                      <a:pt x="833" y="4602"/>
                      <a:pt x="1347" y="4832"/>
                      <a:pt x="1871" y="4832"/>
                    </a:cubicBezTo>
                    <a:cubicBezTo>
                      <a:pt x="2267" y="4832"/>
                      <a:pt x="2669" y="4700"/>
                      <a:pt x="3010" y="4438"/>
                    </a:cubicBezTo>
                    <a:lnTo>
                      <a:pt x="4408" y="3344"/>
                    </a:lnTo>
                    <a:cubicBezTo>
                      <a:pt x="3648" y="2371"/>
                      <a:pt x="3162" y="1216"/>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042175" y="2610475"/>
                <a:ext cx="402775" cy="368650"/>
              </a:xfrm>
              <a:custGeom>
                <a:avLst/>
                <a:gdLst/>
                <a:ahLst/>
                <a:cxnLst/>
                <a:rect l="l" t="t" r="r" b="b"/>
                <a:pathLst>
                  <a:path w="16111" h="14746" extrusionOk="0">
                    <a:moveTo>
                      <a:pt x="8047" y="1"/>
                    </a:moveTo>
                    <a:cubicBezTo>
                      <a:pt x="4630" y="1"/>
                      <a:pt x="1569" y="2389"/>
                      <a:pt x="851" y="5868"/>
                    </a:cubicBezTo>
                    <a:cubicBezTo>
                      <a:pt x="0" y="9850"/>
                      <a:pt x="2584" y="13771"/>
                      <a:pt x="6566" y="14592"/>
                    </a:cubicBezTo>
                    <a:cubicBezTo>
                      <a:pt x="7068" y="14695"/>
                      <a:pt x="7570" y="14745"/>
                      <a:pt x="8063" y="14745"/>
                    </a:cubicBezTo>
                    <a:cubicBezTo>
                      <a:pt x="11481" y="14745"/>
                      <a:pt x="14546" y="12357"/>
                      <a:pt x="15289" y="8877"/>
                    </a:cubicBezTo>
                    <a:cubicBezTo>
                      <a:pt x="16110" y="4865"/>
                      <a:pt x="13526" y="975"/>
                      <a:pt x="9545" y="154"/>
                    </a:cubicBezTo>
                    <a:cubicBezTo>
                      <a:pt x="9042" y="50"/>
                      <a:pt x="8541" y="1"/>
                      <a:pt x="8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299025" y="2648500"/>
                <a:ext cx="28900" cy="42575"/>
              </a:xfrm>
              <a:custGeom>
                <a:avLst/>
                <a:gdLst/>
                <a:ahLst/>
                <a:cxnLst/>
                <a:rect l="l" t="t" r="r" b="b"/>
                <a:pathLst>
                  <a:path w="1156" h="1703" extrusionOk="0">
                    <a:moveTo>
                      <a:pt x="882" y="1"/>
                    </a:moveTo>
                    <a:lnTo>
                      <a:pt x="0" y="1551"/>
                    </a:lnTo>
                    <a:lnTo>
                      <a:pt x="274" y="1703"/>
                    </a:lnTo>
                    <a:lnTo>
                      <a:pt x="1155"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157675" y="2898500"/>
                <a:ext cx="28900" cy="42600"/>
              </a:xfrm>
              <a:custGeom>
                <a:avLst/>
                <a:gdLst/>
                <a:ahLst/>
                <a:cxnLst/>
                <a:rect l="l" t="t" r="r" b="b"/>
                <a:pathLst>
                  <a:path w="1156" h="1704" extrusionOk="0">
                    <a:moveTo>
                      <a:pt x="882" y="1"/>
                    </a:moveTo>
                    <a:lnTo>
                      <a:pt x="1" y="1551"/>
                    </a:lnTo>
                    <a:lnTo>
                      <a:pt x="274" y="1703"/>
                    </a:lnTo>
                    <a:lnTo>
                      <a:pt x="1156"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6096875" y="2708525"/>
                <a:ext cx="42600" cy="28900"/>
              </a:xfrm>
              <a:custGeom>
                <a:avLst/>
                <a:gdLst/>
                <a:ahLst/>
                <a:cxnLst/>
                <a:rect l="l" t="t" r="r" b="b"/>
                <a:pathLst>
                  <a:path w="1704" h="1156" extrusionOk="0">
                    <a:moveTo>
                      <a:pt x="153" y="1"/>
                    </a:moveTo>
                    <a:lnTo>
                      <a:pt x="1" y="275"/>
                    </a:lnTo>
                    <a:lnTo>
                      <a:pt x="1551" y="1156"/>
                    </a:lnTo>
                    <a:lnTo>
                      <a:pt x="1703" y="882"/>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6346900" y="2851400"/>
                <a:ext cx="42575" cy="28900"/>
              </a:xfrm>
              <a:custGeom>
                <a:avLst/>
                <a:gdLst/>
                <a:ahLst/>
                <a:cxnLst/>
                <a:rect l="l" t="t" r="r" b="b"/>
                <a:pathLst>
                  <a:path w="1703" h="1156" extrusionOk="0">
                    <a:moveTo>
                      <a:pt x="152" y="0"/>
                    </a:moveTo>
                    <a:lnTo>
                      <a:pt x="0" y="274"/>
                    </a:lnTo>
                    <a:lnTo>
                      <a:pt x="1550" y="1155"/>
                    </a:lnTo>
                    <a:lnTo>
                      <a:pt x="1702" y="88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194900" y="2633300"/>
                <a:ext cx="19800" cy="45625"/>
              </a:xfrm>
              <a:custGeom>
                <a:avLst/>
                <a:gdLst/>
                <a:ahLst/>
                <a:cxnLst/>
                <a:rect l="l" t="t" r="r" b="b"/>
                <a:pathLst>
                  <a:path w="792" h="1825" extrusionOk="0">
                    <a:moveTo>
                      <a:pt x="305" y="1"/>
                    </a:moveTo>
                    <a:lnTo>
                      <a:pt x="1" y="92"/>
                    </a:lnTo>
                    <a:lnTo>
                      <a:pt x="487" y="1825"/>
                    </a:lnTo>
                    <a:lnTo>
                      <a:pt x="791" y="1733"/>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271650" y="2910675"/>
                <a:ext cx="19025" cy="44850"/>
              </a:xfrm>
              <a:custGeom>
                <a:avLst/>
                <a:gdLst/>
                <a:ahLst/>
                <a:cxnLst/>
                <a:rect l="l" t="t" r="r" b="b"/>
                <a:pathLst>
                  <a:path w="761" h="1794" extrusionOk="0">
                    <a:moveTo>
                      <a:pt x="274" y="0"/>
                    </a:moveTo>
                    <a:lnTo>
                      <a:pt x="1" y="91"/>
                    </a:lnTo>
                    <a:lnTo>
                      <a:pt x="457" y="1794"/>
                    </a:lnTo>
                    <a:lnTo>
                      <a:pt x="761" y="1733"/>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081675" y="2822525"/>
                <a:ext cx="45625" cy="19025"/>
              </a:xfrm>
              <a:custGeom>
                <a:avLst/>
                <a:gdLst/>
                <a:ahLst/>
                <a:cxnLst/>
                <a:rect l="l" t="t" r="r" b="b"/>
                <a:pathLst>
                  <a:path w="1825" h="761" extrusionOk="0">
                    <a:moveTo>
                      <a:pt x="1734" y="0"/>
                    </a:moveTo>
                    <a:lnTo>
                      <a:pt x="1" y="456"/>
                    </a:lnTo>
                    <a:lnTo>
                      <a:pt x="92" y="760"/>
                    </a:lnTo>
                    <a:lnTo>
                      <a:pt x="1825" y="27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358275" y="2747300"/>
                <a:ext cx="45625" cy="19025"/>
              </a:xfrm>
              <a:custGeom>
                <a:avLst/>
                <a:gdLst/>
                <a:ahLst/>
                <a:cxnLst/>
                <a:rect l="l" t="t" r="r" b="b"/>
                <a:pathLst>
                  <a:path w="1825" h="761" extrusionOk="0">
                    <a:moveTo>
                      <a:pt x="1734" y="0"/>
                    </a:moveTo>
                    <a:lnTo>
                      <a:pt x="1" y="486"/>
                    </a:lnTo>
                    <a:lnTo>
                      <a:pt x="92" y="760"/>
                    </a:lnTo>
                    <a:lnTo>
                      <a:pt x="1825" y="30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6234425" y="2696375"/>
                <a:ext cx="69925" cy="171775"/>
              </a:xfrm>
              <a:custGeom>
                <a:avLst/>
                <a:gdLst/>
                <a:ahLst/>
                <a:cxnLst/>
                <a:rect l="l" t="t" r="r" b="b"/>
                <a:pathLst>
                  <a:path w="2797" h="6871" extrusionOk="0">
                    <a:moveTo>
                      <a:pt x="2250" y="1"/>
                    </a:moveTo>
                    <a:lnTo>
                      <a:pt x="0" y="3922"/>
                    </a:lnTo>
                    <a:lnTo>
                      <a:pt x="852" y="6870"/>
                    </a:lnTo>
                    <a:lnTo>
                      <a:pt x="1429" y="6718"/>
                    </a:lnTo>
                    <a:lnTo>
                      <a:pt x="700" y="3982"/>
                    </a:lnTo>
                    <a:lnTo>
                      <a:pt x="2797" y="305"/>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6222275" y="2776225"/>
                <a:ext cx="41800" cy="36625"/>
              </a:xfrm>
              <a:custGeom>
                <a:avLst/>
                <a:gdLst/>
                <a:ahLst/>
                <a:cxnLst/>
                <a:rect l="l" t="t" r="r" b="b"/>
                <a:pathLst>
                  <a:path w="1672" h="1465" extrusionOk="0">
                    <a:moveTo>
                      <a:pt x="849" y="0"/>
                    </a:moveTo>
                    <a:cubicBezTo>
                      <a:pt x="601" y="0"/>
                      <a:pt x="354" y="142"/>
                      <a:pt x="213" y="363"/>
                    </a:cubicBezTo>
                    <a:cubicBezTo>
                      <a:pt x="0" y="728"/>
                      <a:pt x="152" y="1184"/>
                      <a:pt x="486" y="1366"/>
                    </a:cubicBezTo>
                    <a:cubicBezTo>
                      <a:pt x="592" y="1433"/>
                      <a:pt x="714" y="1464"/>
                      <a:pt x="835" y="1464"/>
                    </a:cubicBezTo>
                    <a:cubicBezTo>
                      <a:pt x="1098" y="1464"/>
                      <a:pt x="1365" y="1321"/>
                      <a:pt x="1490" y="1092"/>
                    </a:cubicBezTo>
                    <a:cubicBezTo>
                      <a:pt x="1672" y="758"/>
                      <a:pt x="1550" y="302"/>
                      <a:pt x="1216" y="120"/>
                    </a:cubicBezTo>
                    <a:cubicBezTo>
                      <a:pt x="1103" y="37"/>
                      <a:pt x="976"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43"/>
        <p:cNvGrpSpPr/>
        <p:nvPr/>
      </p:nvGrpSpPr>
      <p:grpSpPr>
        <a:xfrm>
          <a:off x="0" y="0"/>
          <a:ext cx="0" cy="0"/>
          <a:chOff x="0" y="0"/>
          <a:chExt cx="0" cy="0"/>
        </a:xfrm>
      </p:grpSpPr>
      <p:sp>
        <p:nvSpPr>
          <p:cNvPr id="344" name="Google Shape;344;p19"/>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txBox="1">
            <a:spLocks noGrp="1"/>
          </p:cNvSpPr>
          <p:nvPr>
            <p:ph type="subTitle" idx="1"/>
          </p:nvPr>
        </p:nvSpPr>
        <p:spPr>
          <a:xfrm>
            <a:off x="1791594" y="1848830"/>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46" name="Google Shape;346;p19"/>
          <p:cNvSpPr txBox="1">
            <a:spLocks noGrp="1"/>
          </p:cNvSpPr>
          <p:nvPr>
            <p:ph type="subTitle" idx="2"/>
          </p:nvPr>
        </p:nvSpPr>
        <p:spPr>
          <a:xfrm>
            <a:off x="1791594"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19"/>
          <p:cNvSpPr txBox="1">
            <a:spLocks noGrp="1"/>
          </p:cNvSpPr>
          <p:nvPr>
            <p:ph type="subTitle" idx="3"/>
          </p:nvPr>
        </p:nvSpPr>
        <p:spPr>
          <a:xfrm>
            <a:off x="4936196"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9"/>
          <p:cNvSpPr txBox="1">
            <a:spLocks noGrp="1"/>
          </p:cNvSpPr>
          <p:nvPr>
            <p:ph type="subTitle" idx="4"/>
          </p:nvPr>
        </p:nvSpPr>
        <p:spPr>
          <a:xfrm>
            <a:off x="1791594" y="3785686"/>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19"/>
          <p:cNvSpPr txBox="1">
            <a:spLocks noGrp="1"/>
          </p:cNvSpPr>
          <p:nvPr>
            <p:ph type="subTitle" idx="5"/>
          </p:nvPr>
        </p:nvSpPr>
        <p:spPr>
          <a:xfrm>
            <a:off x="4936196" y="37856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title"/>
          </p:nvPr>
        </p:nvSpPr>
        <p:spPr>
          <a:xfrm>
            <a:off x="2897750" y="466192"/>
            <a:ext cx="33486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9"/>
          <p:cNvSpPr txBox="1">
            <a:spLocks noGrp="1"/>
          </p:cNvSpPr>
          <p:nvPr>
            <p:ph type="subTitle" idx="6"/>
          </p:nvPr>
        </p:nvSpPr>
        <p:spPr>
          <a:xfrm>
            <a:off x="1791594"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2" name="Google Shape;352;p19"/>
          <p:cNvSpPr txBox="1">
            <a:spLocks noGrp="1"/>
          </p:cNvSpPr>
          <p:nvPr>
            <p:ph type="subTitle" idx="7"/>
          </p:nvPr>
        </p:nvSpPr>
        <p:spPr>
          <a:xfrm>
            <a:off x="4936196" y="1846225"/>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3" name="Google Shape;353;p19"/>
          <p:cNvSpPr txBox="1">
            <a:spLocks noGrp="1"/>
          </p:cNvSpPr>
          <p:nvPr>
            <p:ph type="subTitle" idx="8"/>
          </p:nvPr>
        </p:nvSpPr>
        <p:spPr>
          <a:xfrm>
            <a:off x="4936196"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354" name="Google Shape;354;p19"/>
          <p:cNvGrpSpPr/>
          <p:nvPr/>
        </p:nvGrpSpPr>
        <p:grpSpPr>
          <a:xfrm>
            <a:off x="214098" y="3151736"/>
            <a:ext cx="1422004" cy="1782829"/>
            <a:chOff x="214098" y="3151736"/>
            <a:chExt cx="1422004" cy="1782829"/>
          </a:xfrm>
        </p:grpSpPr>
        <p:sp>
          <p:nvSpPr>
            <p:cNvPr id="355" name="Google Shape;355;p19"/>
            <p:cNvSpPr/>
            <p:nvPr/>
          </p:nvSpPr>
          <p:spPr>
            <a:xfrm>
              <a:off x="214438" y="3153528"/>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214098" y="3151736"/>
              <a:ext cx="1421609" cy="1782755"/>
              <a:chOff x="7150350" y="26400"/>
              <a:chExt cx="1520275" cy="1906486"/>
            </a:xfrm>
          </p:grpSpPr>
          <p:sp>
            <p:nvSpPr>
              <p:cNvPr id="357" name="Google Shape;357;p19"/>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7261935" y="26400"/>
                <a:ext cx="1408690" cy="1549463"/>
                <a:chOff x="7261935" y="26400"/>
                <a:chExt cx="1408690" cy="1549463"/>
              </a:xfrm>
            </p:grpSpPr>
            <p:sp>
              <p:nvSpPr>
                <p:cNvPr id="359" name="Google Shape;359;p19"/>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7534518" y="166693"/>
                  <a:ext cx="958694" cy="1181862"/>
                  <a:chOff x="7534518" y="166693"/>
                  <a:chExt cx="958694" cy="1181862"/>
                </a:xfrm>
              </p:grpSpPr>
              <p:sp>
                <p:nvSpPr>
                  <p:cNvPr id="361" name="Google Shape;361;p19"/>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8" name="Google Shape;368;p19"/>
          <p:cNvGrpSpPr/>
          <p:nvPr/>
        </p:nvGrpSpPr>
        <p:grpSpPr>
          <a:xfrm>
            <a:off x="6769228" y="-586630"/>
            <a:ext cx="2408323" cy="2400835"/>
            <a:chOff x="6769228" y="-586630"/>
            <a:chExt cx="2408323" cy="2400835"/>
          </a:xfrm>
        </p:grpSpPr>
        <p:sp>
          <p:nvSpPr>
            <p:cNvPr id="369" name="Google Shape;369;p19"/>
            <p:cNvSpPr/>
            <p:nvPr/>
          </p:nvSpPr>
          <p:spPr>
            <a:xfrm rot="1888006">
              <a:off x="7106167" y="-246405"/>
              <a:ext cx="1734174" cy="1721660"/>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9"/>
            <p:cNvGrpSpPr/>
            <p:nvPr/>
          </p:nvGrpSpPr>
          <p:grpSpPr>
            <a:xfrm rot="1888158">
              <a:off x="7093315" y="-254971"/>
              <a:ext cx="1760148" cy="1737519"/>
              <a:chOff x="6187975" y="3223925"/>
              <a:chExt cx="598925" cy="591225"/>
            </a:xfrm>
          </p:grpSpPr>
          <p:sp>
            <p:nvSpPr>
              <p:cNvPr id="371" name="Google Shape;371;p19"/>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8" r:id="rId4"/>
    <p:sldLayoutId id="2147483659" r:id="rId5"/>
    <p:sldLayoutId id="2147483665" r:id="rId6"/>
    <p:sldLayoutId id="2147483672" r:id="rId7"/>
    <p:sldLayoutId id="2147483673"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10" Type="http://schemas.microsoft.com/office/2007/relationships/hdphoto" Target="../media/hdphoto2.wdp"/><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11" Type="http://schemas.openxmlformats.org/officeDocument/2006/relationships/image" Target="../media/image28.png"/><Relationship Id="rId10" Type="http://schemas.microsoft.com/office/2007/relationships/hdphoto" Target="../media/hdphoto4.wdp"/><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3.png"/><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5.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0.png"/><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png"/><Relationship Id="rId4" Type="http://schemas.microsoft.com/office/2007/relationships/hdphoto" Target="../media/hdphoto10.wdp"/></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pn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microsoft.com/office/2007/relationships/hdphoto" Target="../media/hdphoto11.wdp"/><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58.png"/><Relationship Id="rId4" Type="http://schemas.microsoft.com/office/2007/relationships/hdphoto" Target="../media/hdphoto11.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ED244E-7163-47AE-A87B-629ECD493CBD}"/>
              </a:ext>
            </a:extLst>
          </p:cNvPr>
          <p:cNvSpPr txBox="1"/>
          <p:nvPr/>
        </p:nvSpPr>
        <p:spPr>
          <a:xfrm>
            <a:off x="1530770" y="851063"/>
            <a:ext cx="6451795" cy="403957"/>
          </a:xfrm>
          <a:prstGeom prst="rect">
            <a:avLst/>
          </a:prstGeom>
          <a:noFill/>
        </p:spPr>
        <p:txBody>
          <a:bodyPr>
            <a:spAutoFit/>
            <a:scene3d>
              <a:camera prst="orthographicFront"/>
              <a:lightRig rig="soft" dir="t">
                <a:rot lat="0" lon="0" rev="15600000"/>
              </a:lightRig>
            </a:scene3d>
            <a:sp3d extrusionH="57150" prstMaterial="softEdge">
              <a:bevelT w="38100" h="38100" prst="angle"/>
            </a:sp3d>
          </a:bodyPr>
          <a:lstStyle/>
          <a:p>
            <a:pPr algn="ctr" eaLnBrk="1" hangingPunct="1">
              <a:defRPr/>
            </a:pPr>
            <a:r>
              <a:rPr lang="en-US" sz="2025" b="1" dirty="0">
                <a:solidFill>
                  <a:srgbClr val="0070C0"/>
                </a:solidFill>
                <a:latin typeface="+mj-lt"/>
                <a:ea typeface="Segoe UI Black" panose="020B0A02040204020203" pitchFamily="34" charset="0"/>
              </a:rPr>
              <a:t>CHƯƠNG IX. TAM GIÁC ĐỒNG DẠNG</a:t>
            </a:r>
          </a:p>
        </p:txBody>
      </p:sp>
      <p:sp>
        <p:nvSpPr>
          <p:cNvPr id="8" name="Title 1">
            <a:extLst>
              <a:ext uri="{FF2B5EF4-FFF2-40B4-BE49-F238E27FC236}">
                <a16:creationId xmlns:a16="http://schemas.microsoft.com/office/drawing/2014/main" id="{BA68B5CE-A9B3-4586-A0E0-9DA5B6436CE7}"/>
              </a:ext>
            </a:extLst>
          </p:cNvPr>
          <p:cNvSpPr txBox="1">
            <a:spLocks/>
          </p:cNvSpPr>
          <p:nvPr/>
        </p:nvSpPr>
        <p:spPr>
          <a:xfrm>
            <a:off x="1428750" y="2080023"/>
            <a:ext cx="6457950" cy="13168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2400" b="1" dirty="0">
                <a:solidFill>
                  <a:srgbClr val="0070C0"/>
                </a:solidFill>
                <a:latin typeface="Times New Roman" panose="02020603050405020304" pitchFamily="18" charset="0"/>
                <a:cs typeface="Times New Roman" panose="02020603050405020304" pitchFamily="18" charset="0"/>
              </a:rPr>
              <a:t>BÀI 36:</a:t>
            </a:r>
            <a:br>
              <a:rPr lang="en-US" altLang="en-US" sz="2400" b="1" dirty="0">
                <a:solidFill>
                  <a:srgbClr val="0070C0"/>
                </a:solidFill>
                <a:latin typeface="Times New Roman" panose="02020603050405020304" pitchFamily="18" charset="0"/>
                <a:cs typeface="Times New Roman" panose="02020603050405020304" pitchFamily="18" charset="0"/>
              </a:rPr>
            </a:br>
            <a:r>
              <a:rPr lang="en-US" altLang="en-US" sz="2400" b="1" dirty="0">
                <a:solidFill>
                  <a:srgbClr val="0070C0"/>
                </a:solidFill>
                <a:latin typeface="Times New Roman" panose="02020603050405020304" pitchFamily="18" charset="0"/>
                <a:cs typeface="Times New Roman" panose="02020603050405020304" pitchFamily="18" charset="0"/>
              </a:rPr>
              <a:t>CÁC TR</a:t>
            </a:r>
            <a:r>
              <a:rPr lang="vi-VN" altLang="en-US" sz="2400" b="1" dirty="0">
                <a:solidFill>
                  <a:srgbClr val="0070C0"/>
                </a:solidFill>
                <a:latin typeface="Times New Roman" panose="02020603050405020304" pitchFamily="18" charset="0"/>
                <a:cs typeface="Times New Roman" panose="02020603050405020304" pitchFamily="18" charset="0"/>
              </a:rPr>
              <a:t>Ư</a:t>
            </a:r>
            <a:r>
              <a:rPr lang="en-US" altLang="en-US" sz="2400" b="1" dirty="0">
                <a:solidFill>
                  <a:srgbClr val="0070C0"/>
                </a:solidFill>
                <a:latin typeface="Times New Roman" panose="02020603050405020304" pitchFamily="18" charset="0"/>
                <a:cs typeface="Times New Roman" panose="02020603050405020304" pitchFamily="18" charset="0"/>
              </a:rPr>
              <a:t>ỜNG HỢP ĐỒNG DẠNG </a:t>
            </a:r>
          </a:p>
          <a:p>
            <a:pPr eaLnBrk="1" hangingPunct="1">
              <a:defRPr/>
            </a:pPr>
            <a:r>
              <a:rPr lang="en-US" altLang="en-US" sz="2400" b="1" dirty="0">
                <a:solidFill>
                  <a:srgbClr val="0070C0"/>
                </a:solidFill>
                <a:latin typeface="Times New Roman" panose="02020603050405020304" pitchFamily="18" charset="0"/>
                <a:cs typeface="Times New Roman" panose="02020603050405020304" pitchFamily="18" charset="0"/>
              </a:rPr>
              <a:t>CỦA HAI TAM GIÁC VUÔNG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29" name="Rectangle 28"/>
          <p:cNvSpPr/>
          <p:nvPr/>
        </p:nvSpPr>
        <p:spPr>
          <a:xfrm>
            <a:off x="141316" y="102598"/>
            <a:ext cx="8841377" cy="49494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oogle Shape;2137;p80"/>
          <p:cNvGrpSpPr/>
          <p:nvPr/>
        </p:nvGrpSpPr>
        <p:grpSpPr>
          <a:xfrm rot="21238516">
            <a:off x="8321596" y="124424"/>
            <a:ext cx="742325" cy="815650"/>
            <a:chOff x="3269900" y="2002350"/>
            <a:chExt cx="742325" cy="815650"/>
          </a:xfrm>
        </p:grpSpPr>
        <p:sp>
          <p:nvSpPr>
            <p:cNvPr id="4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323969" y="282300"/>
            <a:ext cx="1728706" cy="553998"/>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36" name="Rectangle 1"/>
              <p:cNvSpPr>
                <a:spLocks noChangeArrowheads="1"/>
              </p:cNvSpPr>
              <p:nvPr/>
            </p:nvSpPr>
            <p:spPr bwMode="auto">
              <a:xfrm>
                <a:off x="246539" y="934110"/>
                <a:ext cx="5316402" cy="4027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sz="1700">
                    <a:solidFill>
                      <a:srgbClr val="000000"/>
                    </a:solidFill>
                    <a:latin typeface="+mn-lt"/>
                  </a:rPr>
                  <a:t>T</a:t>
                </a:r>
                <a:r>
                  <a:rPr lang="en-US" sz="1700">
                    <a:solidFill>
                      <a:srgbClr val="000000"/>
                    </a:solidFill>
                    <a:latin typeface="+mn-lt"/>
                  </a:rPr>
                  <a:t>rở lại </a:t>
                </a:r>
                <a:r>
                  <a:rPr lang="en-US" sz="1700" i="1">
                    <a:solidFill>
                      <a:srgbClr val="000000"/>
                    </a:solidFill>
                    <a:latin typeface="+mn-lt"/>
                  </a:rPr>
                  <a:t>tình huống mở đầu </a:t>
                </a:r>
                <a:r>
                  <a:rPr lang="en-US" sz="1700">
                    <a:solidFill>
                      <a:srgbClr val="000000"/>
                    </a:solidFill>
                    <a:latin typeface="+mn-lt"/>
                  </a:rPr>
                  <a:t>t</a:t>
                </a:r>
                <a:r>
                  <a:rPr lang="vi-VN" sz="1700">
                    <a:solidFill>
                      <a:srgbClr val="000000"/>
                    </a:solidFill>
                    <a:latin typeface="+mn-lt"/>
                  </a:rPr>
                  <a:t>a thấy chiếc cột cùng với bóng của nó tạo thành hai cạnh góc vuông của tam giác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vuông tại đỉnh </a:t>
                </a:r>
                <a14:m>
                  <m:oMath xmlns:m="http://schemas.openxmlformats.org/officeDocument/2006/math">
                    <m:r>
                      <a:rPr lang="vi-VN" sz="1700" i="1" smtClean="0">
                        <a:solidFill>
                          <a:srgbClr val="000000"/>
                        </a:solidFill>
                        <a:latin typeface="Cambria Math" panose="02040503050406030204" pitchFamily="18" charset="0"/>
                      </a:rPr>
                      <m:t>𝐴</m:t>
                    </m:r>
                  </m:oMath>
                </a14:m>
                <a:r>
                  <a:rPr lang="vi-VN" sz="1700">
                    <a:solidFill>
                      <a:srgbClr val="000000"/>
                    </a:solidFill>
                    <a:latin typeface="+mn-lt"/>
                  </a:rPr>
                  <a:t>, bạn Việt và bóng của mình cũng được xem là hai canh góc vuông của tam giác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𝐶</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vuông tại đỉnh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Vì các tia sáng </a:t>
                </a:r>
                <a:r>
                  <a:rPr lang="en-US" sz="1700">
                    <a:solidFill>
                      <a:srgbClr val="000000"/>
                    </a:solidFill>
                    <a:latin typeface="+mn-lt"/>
                  </a:rPr>
                  <a:t>M</a:t>
                </a:r>
                <a:r>
                  <a:rPr lang="vi-VN" sz="1700">
                    <a:solidFill>
                      <a:srgbClr val="000000"/>
                    </a:solidFill>
                    <a:latin typeface="+mn-lt"/>
                  </a:rPr>
                  <a:t>ặt </a:t>
                </a:r>
                <a:r>
                  <a:rPr lang="en-US" sz="1700">
                    <a:solidFill>
                      <a:srgbClr val="000000"/>
                    </a:solidFill>
                    <a:latin typeface="+mn-lt"/>
                  </a:rPr>
                  <a:t>T</a:t>
                </a:r>
                <a:r>
                  <a:rPr lang="vi-VN" sz="1700">
                    <a:solidFill>
                      <a:srgbClr val="000000"/>
                    </a:solidFill>
                    <a:latin typeface="+mn-lt"/>
                  </a:rPr>
                  <a:t>rời tạo với hai cái bóng các góc bằng nhau nên </a:t>
                </a:r>
                <a14:m>
                  <m:oMath xmlns:m="http://schemas.openxmlformats.org/officeDocument/2006/math">
                    <m:acc>
                      <m:accPr>
                        <m:chr m:val="̂"/>
                        <m:ctrlPr>
                          <a:rPr lang="vi-VN" sz="1700" i="1" smtClean="0">
                            <a:solidFill>
                              <a:srgbClr val="000000"/>
                            </a:solidFill>
                            <a:latin typeface="Cambria Math" panose="02040503050406030204" pitchFamily="18" charset="0"/>
                          </a:rPr>
                        </m:ctrlPr>
                      </m:accPr>
                      <m:e>
                        <m:r>
                          <a:rPr lang="en-US" sz="1700" b="0" i="1" smtClean="0">
                            <a:solidFill>
                              <a:srgbClr val="000000"/>
                            </a:solidFill>
                            <a:latin typeface="Cambria Math" panose="02040503050406030204" pitchFamily="18" charset="0"/>
                          </a:rPr>
                          <m:t>𝐵</m:t>
                        </m:r>
                      </m:e>
                    </m:acc>
                    <m:r>
                      <a:rPr lang="en-US" sz="1700" b="0" i="1" smtClean="0">
                        <a:solidFill>
                          <a:srgbClr val="000000"/>
                        </a:solidFill>
                        <a:latin typeface="Cambria Math" panose="02040503050406030204" pitchFamily="18" charset="0"/>
                      </a:rPr>
                      <m:t>=</m:t>
                    </m:r>
                    <m:sSup>
                      <m:sSupPr>
                        <m:ctrlPr>
                          <a:rPr lang="en-US" sz="1700" b="0" i="1" smtClean="0">
                            <a:solidFill>
                              <a:srgbClr val="000000"/>
                            </a:solidFill>
                            <a:latin typeface="Cambria Math" panose="02040503050406030204" pitchFamily="18" charset="0"/>
                          </a:rPr>
                        </m:ctrlPr>
                      </m:sSupPr>
                      <m:e>
                        <m:acc>
                          <m:accPr>
                            <m:chr m:val="̂"/>
                            <m:ctrlPr>
                              <a:rPr lang="vi-VN" sz="1700" i="1">
                                <a:solidFill>
                                  <a:srgbClr val="000000"/>
                                </a:solidFill>
                                <a:latin typeface="Cambria Math" panose="02040503050406030204" pitchFamily="18" charset="0"/>
                              </a:rPr>
                            </m:ctrlPr>
                          </m:accPr>
                          <m:e>
                            <m:r>
                              <a:rPr lang="en-US" sz="1700" i="1">
                                <a:solidFill>
                                  <a:srgbClr val="000000"/>
                                </a:solidFill>
                                <a:latin typeface="Cambria Math" panose="02040503050406030204" pitchFamily="18" charset="0"/>
                              </a:rPr>
                              <m:t>𝐵</m:t>
                            </m:r>
                          </m:e>
                        </m:acc>
                      </m:e>
                      <m:sup>
                        <m:r>
                          <a:rPr lang="en-US" sz="1700" b="0" i="1" smtClean="0">
                            <a:solidFill>
                              <a:srgbClr val="000000"/>
                            </a:solidFill>
                            <a:latin typeface="Cambria Math" panose="02040503050406030204" pitchFamily="18" charset="0"/>
                          </a:rPr>
                          <m:t>′</m:t>
                        </m:r>
                      </m:sup>
                    </m:sSup>
                    <m:r>
                      <a:rPr lang="en-US" sz="1700" b="0" i="1" smtClean="0">
                        <a:solidFill>
                          <a:srgbClr val="000000"/>
                        </a:solidFill>
                        <a:latin typeface="Cambria Math" panose="02040503050406030204" pitchFamily="18" charset="0"/>
                      </a:rPr>
                      <m:t>.</m:t>
                    </m:r>
                  </m:oMath>
                </a14:m>
                <a:endParaRPr lang="en-US" sz="1700">
                  <a:solidFill>
                    <a:srgbClr val="000000"/>
                  </a:solidFill>
                  <a:latin typeface="+mn-lt"/>
                </a:endParaRPr>
              </a:p>
              <a:p>
                <a:pPr algn="just">
                  <a:lnSpc>
                    <a:spcPct val="150000"/>
                  </a:lnSpc>
                </a:pPr>
                <a:r>
                  <a:rPr lang="vi-VN" sz="1700">
                    <a:solidFill>
                      <a:srgbClr val="000000"/>
                    </a:solidFill>
                    <a:latin typeface="+mn-lt"/>
                  </a:rPr>
                  <a:t>a) Hai tam giác vuông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và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𝐶</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có đồng dạng với nhau không?</a:t>
                </a:r>
              </a:p>
              <a:p>
                <a:pPr algn="just">
                  <a:lnSpc>
                    <a:spcPct val="150000"/>
                  </a:lnSpc>
                </a:pPr>
                <a:r>
                  <a:rPr lang="vi-VN" sz="1700">
                    <a:solidFill>
                      <a:srgbClr val="000000"/>
                    </a:solidFill>
                    <a:latin typeface="+mn-lt"/>
                  </a:rPr>
                  <a:t>b) Bạn Nam đã tính chiều cao chiếc cột, tức là độ dài đoạn thẳng </a:t>
                </a:r>
                <a14:m>
                  <m:oMath xmlns:m="http://schemas.openxmlformats.org/officeDocument/2006/math">
                    <m:r>
                      <a:rPr lang="vi-VN" sz="1700" i="1" smtClean="0">
                        <a:solidFill>
                          <a:srgbClr val="000000"/>
                        </a:solidFill>
                        <a:latin typeface="Cambria Math" panose="02040503050406030204" pitchFamily="18" charset="0"/>
                      </a:rPr>
                      <m:t>𝐴𝐶</m:t>
                    </m:r>
                  </m:oMath>
                </a14:m>
                <a:r>
                  <a:rPr lang="vi-VN" sz="1700">
                    <a:solidFill>
                      <a:srgbClr val="000000"/>
                    </a:solidFill>
                    <a:latin typeface="+mn-lt"/>
                  </a:rPr>
                  <a:t> như thế nào và kết quả là bao nhiêu?</a:t>
                </a:r>
              </a:p>
            </p:txBody>
          </p:sp>
        </mc:Choice>
        <mc:Fallback xmlns="">
          <p:sp>
            <p:nvSpPr>
              <p:cNvPr id="36" name="Rectangle 1"/>
              <p:cNvSpPr>
                <a:spLocks noRot="1" noChangeAspect="1" noMove="1" noResize="1" noEditPoints="1" noAdjustHandles="1" noChangeArrowheads="1" noChangeShapeType="1" noTextEdit="1"/>
              </p:cNvSpPr>
              <p:nvPr/>
            </p:nvSpPr>
            <p:spPr bwMode="auto">
              <a:xfrm>
                <a:off x="246539" y="934110"/>
                <a:ext cx="5316402" cy="4027064"/>
              </a:xfrm>
              <a:prstGeom prst="rect">
                <a:avLst/>
              </a:prstGeom>
              <a:blipFill>
                <a:blip r:embed="rId3"/>
                <a:stretch>
                  <a:fillRect l="-687" r="-687" b="-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693816" y="1027261"/>
            <a:ext cx="3257757" cy="3234761"/>
          </a:xfrm>
          <a:prstGeom prst="rect">
            <a:avLst/>
          </a:prstGeom>
        </p:spPr>
      </p:pic>
      <p:pic>
        <p:nvPicPr>
          <p:cNvPr id="40" name="Picture 39"/>
          <p:cNvPicPr>
            <a:picLocks noChangeAspect="1"/>
          </p:cNvPicPr>
          <p:nvPr/>
        </p:nvPicPr>
        <p:blipFill>
          <a:blip r:embed="rId6"/>
          <a:stretch>
            <a:fillRect/>
          </a:stretch>
        </p:blipFill>
        <p:spPr>
          <a:xfrm flipH="1">
            <a:off x="8083248" y="4329429"/>
            <a:ext cx="782307" cy="6988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29" name="Rectangle 28"/>
          <p:cNvSpPr/>
          <p:nvPr/>
        </p:nvSpPr>
        <p:spPr>
          <a:xfrm>
            <a:off x="141316" y="102598"/>
            <a:ext cx="8841377" cy="49494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5" name="Google Shape;2137;p80"/>
          <p:cNvGrpSpPr/>
          <p:nvPr/>
        </p:nvGrpSpPr>
        <p:grpSpPr>
          <a:xfrm rot="21238516">
            <a:off x="8321596" y="124424"/>
            <a:ext cx="742325" cy="815650"/>
            <a:chOff x="3269900" y="2002350"/>
            <a:chExt cx="742325" cy="815650"/>
          </a:xfrm>
        </p:grpSpPr>
        <p:sp>
          <p:nvSpPr>
            <p:cNvPr id="4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1316" y="819896"/>
            <a:ext cx="3257757" cy="3234761"/>
          </a:xfrm>
          <a:prstGeom prst="rect">
            <a:avLst/>
          </a:prstGeom>
        </p:spPr>
      </p:pic>
      <p:pic>
        <p:nvPicPr>
          <p:cNvPr id="40" name="Picture 39"/>
          <p:cNvPicPr>
            <a:picLocks noChangeAspect="1"/>
          </p:cNvPicPr>
          <p:nvPr/>
        </p:nvPicPr>
        <p:blipFill>
          <a:blip r:embed="rId5"/>
          <a:stretch>
            <a:fillRect/>
          </a:stretch>
        </p:blipFill>
        <p:spPr>
          <a:xfrm>
            <a:off x="141316" y="4475349"/>
            <a:ext cx="664042" cy="593211"/>
          </a:xfrm>
          <a:prstGeom prst="rect">
            <a:avLst/>
          </a:prstGeom>
        </p:spPr>
      </p:pic>
      <p:sp>
        <p:nvSpPr>
          <p:cNvPr id="17" name="Rectangle 16"/>
          <p:cNvSpPr/>
          <p:nvPr/>
        </p:nvSpPr>
        <p:spPr>
          <a:xfrm>
            <a:off x="327598" y="36019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302203" y="976480"/>
                <a:ext cx="5581949" cy="3779753"/>
              </a:xfrm>
              <a:prstGeom prst="rect">
                <a:avLst/>
              </a:prstGeom>
            </p:spPr>
            <p:txBody>
              <a:bodyPr wrap="square">
                <a:spAutoFit/>
              </a:bodyPr>
              <a:lstStyle/>
              <a:p>
                <a:pPr algn="just">
                  <a:lnSpc>
                    <a:spcPct val="150000"/>
                  </a:lnSpc>
                </a:pPr>
                <a:r>
                  <a:rPr lang="nl-NL" sz="1900">
                    <a:latin typeface="+mn-lt"/>
                    <a:ea typeface="Dotum" panose="020B0600000101010101" pitchFamily="34" charset="-127"/>
                    <a:cs typeface="Times New Roman" panose="02020603050405020304" pitchFamily="18" charset="0"/>
                  </a:rPr>
                  <a:t>a) Xét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nl-NL" sz="19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19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nl-NL" sz="19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nl-NL" sz="19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𝐴</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nl-NL" sz="1900">
                    <a:effectLst/>
                    <a:latin typeface="+mn-lt"/>
                    <a:ea typeface="Dotum" panose="020B0600000101010101" pitchFamily="34" charset="-127"/>
                    <a:cs typeface="Times New Roman" panose="02020603050405020304" pitchFamily="18" charset="0"/>
                  </a:rPr>
                  <a:t>) có: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nl-NL" sz="19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nl-NL" sz="19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1900" i="1">
                                <a:effectLst/>
                                <a:latin typeface="Cambria Math" panose="02040503050406030204" pitchFamily="18" charset="0"/>
                                <a:ea typeface="Dotum" panose="020B0600000101010101" pitchFamily="34" charset="-127"/>
                                <a:cs typeface="Times New Roman" panose="02020603050405020304" pitchFamily="18" charset="0"/>
                              </a:rPr>
                              <m:t>′</m:t>
                            </m:r>
                          </m:sup>
                        </m:sSup>
                      </m:e>
                    </m:acc>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nl-NL" sz="1900">
                    <a:effectLst/>
                    <a:latin typeface="+mn-lt"/>
                    <a:ea typeface="Dotum" panose="020B0600000101010101" pitchFamily="34" charset="-127"/>
                    <a:cs typeface="Times New Roman" panose="02020603050405020304" pitchFamily="18" charset="0"/>
                  </a:rPr>
                  <a:t>Nên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nl-NL" sz="19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2000">
                        <a:latin typeface="Cambria Math" panose="02040503050406030204" pitchFamily="18" charset="0"/>
                      </a:rPr>
                      <m:t>∽</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𝐴</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𝐵</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𝐶</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nl-NL" sz="1900">
                    <a:effectLst/>
                    <a:latin typeface="+mn-lt"/>
                    <a:ea typeface="Dotum" panose="020B0600000101010101" pitchFamily="34" charset="-127"/>
                    <a:cs typeface="Times New Roman" panose="02020603050405020304" pitchFamily="18" charset="0"/>
                  </a:rPr>
                  <a:t>b) Theo giả thiết, ta có:</a:t>
                </a:r>
                <a:endParaRPr lang="en-US" sz="19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1900">
                    <a:effectLst/>
                    <a:latin typeface="+mn-lt"/>
                    <a:ea typeface="Dotum" panose="020B0600000101010101" pitchFamily="34" charset="-127"/>
                    <a:cs typeface="Times New Roman" panose="02020603050405020304" pitchFamily="18" charset="0"/>
                  </a:rPr>
                  <a:t> m, </a:t>
                </a: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=0,7</m:t>
                    </m:r>
                  </m:oMath>
                </a14:m>
                <a:r>
                  <a:rPr lang="en-US" sz="1900">
                    <a:effectLst/>
                    <a:latin typeface="+mn-lt"/>
                    <a:ea typeface="Dotum" panose="020B0600000101010101" pitchFamily="34" charset="-127"/>
                    <a:cs typeface="Times New Roman" panose="02020603050405020304" pitchFamily="18" charset="0"/>
                  </a:rPr>
                  <a:t> m, </a:t>
                </a: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=1,4</m:t>
                    </m:r>
                  </m:oMath>
                </a14:m>
                <a:r>
                  <a:rPr lang="en-US" sz="1900">
                    <a:effectLst/>
                    <a:latin typeface="+mn-lt"/>
                    <a:ea typeface="Dotum" panose="020B0600000101010101" pitchFamily="34" charset="-127"/>
                    <a:cs typeface="Times New Roman" panose="02020603050405020304" pitchFamily="18" charset="0"/>
                  </a:rPr>
                  <a:t> m</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en-US" sz="1900">
                    <a:effectLst/>
                    <a:latin typeface="+mn-lt"/>
                    <a:ea typeface="Dotum" panose="020B0600000101010101" pitchFamily="34" charset="-127"/>
                    <a:cs typeface="Times New Roman" panose="02020603050405020304" pitchFamily="18" charset="0"/>
                  </a:rPr>
                  <a:t>Từ phần a) ta suy ra:</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𝐴𝐶</m:t>
                          </m:r>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=1</m:t>
                      </m:r>
                      <m:r>
                        <a:rPr lang="en-US" sz="1900" i="1" smtClean="0">
                          <a:effectLst/>
                          <a:latin typeface="Cambria Math" panose="02040503050406030204" pitchFamily="18" charset="0"/>
                          <a:ea typeface="Dotum" panose="020B0600000101010101" pitchFamily="34" charset="-127"/>
                          <a:cs typeface="Times New Roman" panose="02020603050405020304" pitchFamily="18" charset="0"/>
                        </a:rPr>
                        <m:t>2</m:t>
                      </m:r>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m:t>
                      </m:r>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02203" y="976480"/>
                <a:ext cx="5581949" cy="3779753"/>
              </a:xfrm>
              <a:prstGeom prst="rect">
                <a:avLst/>
              </a:prstGeom>
              <a:blipFill>
                <a:blip r:embed="rId6"/>
                <a:stretch>
                  <a:fillRect l="-1093" r="-984"/>
                </a:stretch>
              </a:blipFill>
            </p:spPr>
            <p:txBody>
              <a:bodyPr/>
              <a:lstStyle/>
              <a:p>
                <a:r>
                  <a:rPr lang="en-US">
                    <a:noFill/>
                  </a:rPr>
                  <a:t> </a:t>
                </a:r>
              </a:p>
            </p:txBody>
          </p:sp>
        </mc:Fallback>
      </mc:AlternateContent>
    </p:spTree>
    <p:extLst>
      <p:ext uri="{BB962C8B-B14F-4D97-AF65-F5344CB8AC3E}">
        <p14:creationId xmlns:p14="http://schemas.microsoft.com/office/powerpoint/2010/main" val="263439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anim calcmode="lin" valueType="num">
                                      <p:cBhvr>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anim calcmode="lin" valueType="num">
                                      <p:cBhvr>
                                        <p:cTn id="4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04364" y="2582958"/>
            <a:ext cx="4102964" cy="2560542"/>
          </a:xfrm>
          <a:prstGeom prst="rect">
            <a:avLst/>
          </a:prstGeom>
        </p:spPr>
      </p:pic>
      <p:grpSp>
        <p:nvGrpSpPr>
          <p:cNvPr id="33" name="Google Shape;1058;p51"/>
          <p:cNvGrpSpPr/>
          <p:nvPr/>
        </p:nvGrpSpPr>
        <p:grpSpPr>
          <a:xfrm rot="5400000">
            <a:off x="370762" y="4510105"/>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19703247">
            <a:off x="8462972" y="12121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5" name="TextBox 24"/>
          <p:cNvSpPr txBox="1"/>
          <p:nvPr/>
        </p:nvSpPr>
        <p:spPr>
          <a:xfrm>
            <a:off x="3387254" y="190527"/>
            <a:ext cx="2496710" cy="623248"/>
          </a:xfrm>
          <a:prstGeom prst="rect">
            <a:avLst/>
          </a:prstGeom>
          <a:solidFill>
            <a:srgbClr val="D67634"/>
          </a:solidFill>
          <a:ln w="25400" cap="flat" cmpd="sng" algn="ctr">
            <a:solidFill>
              <a:srgbClr val="D67634">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3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Thử thách nhỏ</a:t>
            </a:r>
          </a:p>
        </p:txBody>
      </p:sp>
      <p:sp>
        <p:nvSpPr>
          <p:cNvPr id="7" name="Rectangle 6"/>
          <p:cNvSpPr/>
          <p:nvPr/>
        </p:nvSpPr>
        <p:spPr>
          <a:xfrm>
            <a:off x="377560" y="926855"/>
            <a:ext cx="8348358" cy="3416320"/>
          </a:xfrm>
          <a:prstGeom prst="rect">
            <a:avLst/>
          </a:prstGeom>
        </p:spPr>
        <p:txBody>
          <a:bodyPr wrap="square">
            <a:spAutoFit/>
          </a:bodyPr>
          <a:lstStyle/>
          <a:p>
            <a:pPr algn="just">
              <a:lnSpc>
                <a:spcPct val="150000"/>
              </a:lnSpc>
            </a:pPr>
            <a:r>
              <a:rPr lang="vi-VN" sz="1800">
                <a:latin typeface="+mn-lt"/>
              </a:rPr>
              <a:t>Một người đo chiều cao của một cái cây bằng cách cắm một chiếc cọc xuống đất, cọc cao 2,4m và cách vị trí gốc cây 19m. Người đo đứng cách xa chiếc cọc 1m và nhìn thấy đỉnh cọc thẳng với đỉnh của cây. Hãy tính chiều cao của cây, biết rằng khoảng cách từ ch</a:t>
            </a:r>
            <a:r>
              <a:rPr lang="en-US" sz="1800">
                <a:latin typeface="+mn-lt"/>
              </a:rPr>
              <a:t>â</a:t>
            </a:r>
            <a:r>
              <a:rPr lang="vi-VN" sz="1800">
                <a:latin typeface="+mn-lt"/>
              </a:rPr>
              <a:t>n đến mắt người ấy là 1,6m</a:t>
            </a:r>
            <a:r>
              <a:rPr lang="en-US" sz="1800">
                <a:latin typeface="+mn-lt"/>
              </a:rPr>
              <a:t>.</a:t>
            </a:r>
          </a:p>
          <a:p>
            <a:pPr algn="just">
              <a:lnSpc>
                <a:spcPct val="150000"/>
              </a:lnSpc>
            </a:pPr>
            <a:r>
              <a:rPr lang="vi-VN" sz="1800">
                <a:latin typeface="+mn-lt"/>
              </a:rPr>
              <a:t>A: Vị trí đỉnh cây</a:t>
            </a:r>
          </a:p>
          <a:p>
            <a:pPr algn="just">
              <a:lnSpc>
                <a:spcPct val="150000"/>
              </a:lnSpc>
            </a:pPr>
            <a:r>
              <a:rPr lang="vi-VN" sz="1800">
                <a:latin typeface="+mn-lt"/>
              </a:rPr>
              <a:t>B: Vị trí gốc cây</a:t>
            </a:r>
          </a:p>
          <a:p>
            <a:pPr algn="just">
              <a:lnSpc>
                <a:spcPct val="150000"/>
              </a:lnSpc>
            </a:pPr>
            <a:r>
              <a:rPr lang="vi-VN" sz="1800">
                <a:latin typeface="+mn-lt"/>
              </a:rPr>
              <a:t>C: Vị trí đỉnh cột</a:t>
            </a:r>
          </a:p>
          <a:p>
            <a:pPr algn="just">
              <a:lnSpc>
                <a:spcPct val="150000"/>
              </a:lnSpc>
            </a:pPr>
            <a:r>
              <a:rPr lang="en-US" sz="1800">
                <a:latin typeface="+mn-lt"/>
              </a:rPr>
              <a:t>M</a:t>
            </a:r>
            <a:r>
              <a:rPr lang="vi-VN" sz="1800">
                <a:latin typeface="+mn-lt"/>
              </a:rPr>
              <a:t>: Vị trí mắt</a:t>
            </a:r>
          </a:p>
        </p:txBody>
      </p:sp>
    </p:spTree>
    <p:extLst>
      <p:ext uri="{BB962C8B-B14F-4D97-AF65-F5344CB8AC3E}">
        <p14:creationId xmlns:p14="http://schemas.microsoft.com/office/powerpoint/2010/main" val="3644648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1770" y="1007932"/>
            <a:ext cx="4102964" cy="2560542"/>
          </a:xfrm>
          <a:prstGeom prst="rect">
            <a:avLst/>
          </a:prstGeom>
        </p:spPr>
      </p:pic>
      <p:grpSp>
        <p:nvGrpSpPr>
          <p:cNvPr id="33" name="Google Shape;1058;p51"/>
          <p:cNvGrpSpPr/>
          <p:nvPr/>
        </p:nvGrpSpPr>
        <p:grpSpPr>
          <a:xfrm rot="5400000">
            <a:off x="370762" y="4510105"/>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19703247">
            <a:off x="8462972" y="12121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4" name="Rectangle 23"/>
          <p:cNvSpPr/>
          <p:nvPr/>
        </p:nvSpPr>
        <p:spPr>
          <a:xfrm>
            <a:off x="327598" y="36019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513742" y="792002"/>
                <a:ext cx="4228191" cy="3995453"/>
              </a:xfrm>
              <a:prstGeom prst="rect">
                <a:avLst/>
              </a:prstGeom>
            </p:spPr>
            <p:txBody>
              <a:bodyPr wrap="square">
                <a:spAutoFit/>
              </a:bodyPr>
              <a:lstStyle/>
              <a:p>
                <a:pPr algn="just">
                  <a:lnSpc>
                    <a:spcPct val="150000"/>
                  </a:lnSpc>
                </a:pPr>
                <a:r>
                  <a:rPr lang="en-US" sz="1900">
                    <a:latin typeface="+mj-lt"/>
                    <a:ea typeface="Dotum" panose="020B0600000101010101" pitchFamily="34" charset="-127"/>
                    <a:cs typeface="Times New Roman" panose="02020603050405020304" pitchFamily="18" charset="0"/>
                  </a:rPr>
                  <a:t>Ta có: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𝐶𝑋</m:t>
                    </m:r>
                    <m:r>
                      <a:rPr lang="en-US" sz="1900" i="1">
                        <a:effectLst/>
                        <a:latin typeface="Cambria Math" panose="02040503050406030204" pitchFamily="18" charset="0"/>
                        <a:ea typeface="Dotum" panose="020B0600000101010101" pitchFamily="34" charset="-127"/>
                        <a:cs typeface="Times New Roman" panose="02020603050405020304" pitchFamily="18" charset="0"/>
                      </a:rPr>
                      <m:t>=2,4−1,6=0,8</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r>
                  <a:rPr lang="en-US" sz="1900">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1900" i="1">
                        <a:effectLst/>
                        <a:latin typeface="Cambria Math" panose="02040503050406030204" pitchFamily="18" charset="0"/>
                        <a:ea typeface="Dotum" panose="020B0600000101010101" pitchFamily="34" charset="-127"/>
                        <a:cs typeface="Times New Roman" panose="02020603050405020304" pitchFamily="18" charset="0"/>
                      </a:rPr>
                      <m:t>=1+19=20</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r>
                  <a:rPr lang="en-US" sz="1900">
                    <a:effectLst/>
                    <a:latin typeface="+mj-lt"/>
                    <a:ea typeface="Dotum" panose="020B0600000101010101" pitchFamily="34" charset="-127"/>
                    <a:cs typeface="Times New Roman" panose="02020603050405020304" pitchFamily="18" charset="0"/>
                  </a:rPr>
                  <a:t>Xét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𝑀𝑋𝐶</m:t>
                    </m:r>
                  </m:oMath>
                </a14:m>
                <a:r>
                  <a:rPr lang="en-US" sz="1900">
                    <a:effectLst/>
                    <a:latin typeface="+mj-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𝑋</m:t>
                    </m:r>
                  </m:oMath>
                </a14:m>
                <a:r>
                  <a:rPr lang="en-US" sz="1900">
                    <a:effectLst/>
                    <a:latin typeface="+mj-lt"/>
                    <a:ea typeface="Dotum" panose="020B0600000101010101" pitchFamily="34" charset="-127"/>
                    <a:cs typeface="Times New Roman" panose="02020603050405020304" pitchFamily="18" charset="0"/>
                  </a:rPr>
                  <a:t>) và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𝑀𝑌𝐴</m:t>
                    </m:r>
                  </m:oMath>
                </a14:m>
                <a:r>
                  <a:rPr lang="en-US" sz="1900">
                    <a:effectLst/>
                    <a:latin typeface="+mj-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𝑌</m:t>
                    </m:r>
                  </m:oMath>
                </a14:m>
                <a:r>
                  <a:rPr lang="en-US" sz="1900">
                    <a:effectLst/>
                    <a:latin typeface="+mj-lt"/>
                    <a:ea typeface="Dotum" panose="020B0600000101010101" pitchFamily="34" charset="-127"/>
                    <a:cs typeface="Times New Roman" panose="02020603050405020304" pitchFamily="18" charset="0"/>
                  </a:rPr>
                  <a:t>) có: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900" i="1">
                            <a:effectLst/>
                            <a:latin typeface="Cambria Math" panose="02040503050406030204" pitchFamily="18" charset="0"/>
                            <a:ea typeface="Dotum" panose="020B0600000101010101" pitchFamily="34" charset="-127"/>
                            <a:cs typeface="Times New Roman" panose="02020603050405020304" pitchFamily="18" charset="0"/>
                          </a:rPr>
                          <m:t>𝑀</m:t>
                        </m:r>
                      </m:e>
                    </m:acc>
                  </m:oMath>
                </a14:m>
                <a:r>
                  <a:rPr lang="en-US" sz="1900">
                    <a:effectLst/>
                    <a:latin typeface="+mj-lt"/>
                    <a:ea typeface="Dotum" panose="020B0600000101010101" pitchFamily="34" charset="-127"/>
                    <a:cs typeface="Times New Roman" panose="02020603050405020304" pitchFamily="18" charset="0"/>
                  </a:rPr>
                  <a:t> chung.</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𝑀𝑋𝐶</m:t>
                    </m:r>
                    <m:r>
                      <a:rPr lang="en-US" sz="1900">
                        <a:latin typeface="Cambria Math" panose="020405030504060302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𝑀𝑌𝐴</m:t>
                    </m:r>
                  </m:oMath>
                </a14:m>
                <a:r>
                  <a:rPr lang="en-US" sz="1900">
                    <a:effectLst/>
                    <a:latin typeface="+mj-lt"/>
                    <a:ea typeface="Dotum" panose="020B0600000101010101" pitchFamily="34" charset="-127"/>
                    <a:cs typeface="Times New Roman" panose="02020603050405020304" pitchFamily="18" charset="0"/>
                  </a:rPr>
                  <a:t> </a:t>
                </a:r>
              </a:p>
              <a:p>
                <a:pPr algn="just">
                  <a:lnSpc>
                    <a:spcPct val="150000"/>
                  </a:lnSpc>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𝑀𝑌</m:t>
                          </m:r>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𝑋𝐶</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den>
                      </m:f>
                    </m:oMath>
                  </m:oMathPara>
                </a14:m>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r>
                      <a:rPr lang="en-US" sz="1900" i="1">
                        <a:effectLst/>
                        <a:latin typeface="Cambria Math" panose="02040503050406030204" pitchFamily="18" charset="0"/>
                        <a:ea typeface="Dotum" panose="020B0600000101010101" pitchFamily="34" charset="-127"/>
                        <a:cs typeface="Times New Roman" panose="02020603050405020304" pitchFamily="18" charset="0"/>
                      </a:rPr>
                      <m:t>=20.0,8=16</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𝐵𝑌</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r>
                      <a:rPr lang="en-US" sz="1900" i="1">
                        <a:effectLst/>
                        <a:latin typeface="Cambria Math" panose="02040503050406030204" pitchFamily="18" charset="0"/>
                        <a:ea typeface="Dotum" panose="020B0600000101010101" pitchFamily="34" charset="-127"/>
                        <a:cs typeface="Times New Roman" panose="02020603050405020304" pitchFamily="18" charset="0"/>
                      </a:rPr>
                      <m:t>=1,6+16=17,6</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13742" y="792002"/>
                <a:ext cx="4228191" cy="3995453"/>
              </a:xfrm>
              <a:prstGeom prst="rect">
                <a:avLst/>
              </a:prstGeom>
              <a:blipFill>
                <a:blip r:embed="rId4"/>
                <a:stretch>
                  <a:fillRect l="-1297" r="-1153" b="-305"/>
                </a:stretch>
              </a:blipFill>
            </p:spPr>
            <p:txBody>
              <a:bodyPr/>
              <a:lstStyle/>
              <a:p>
                <a:r>
                  <a:rPr lang="en-US">
                    <a:noFill/>
                  </a:rPr>
                  <a:t> </a:t>
                </a:r>
              </a:p>
            </p:txBody>
          </p:sp>
        </mc:Fallback>
      </mc:AlternateContent>
    </p:spTree>
    <p:extLst>
      <p:ext uri="{BB962C8B-B14F-4D97-AF65-F5344CB8AC3E}">
        <p14:creationId xmlns:p14="http://schemas.microsoft.com/office/powerpoint/2010/main" val="16797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909413" y="459950"/>
            <a:ext cx="7264071" cy="2529300"/>
          </a:xfrm>
          <a:prstGeom prst="rect">
            <a:avLst/>
          </a:prstGeom>
        </p:spPr>
        <p:txBody>
          <a:bodyPr spcFirstLastPara="1" wrap="square" lIns="91425" tIns="91425" rIns="91425" bIns="91425" anchor="ctr" anchorCtr="0">
            <a:noAutofit/>
          </a:bodyPr>
          <a:lstStyle/>
          <a:p>
            <a:pPr lvl="0">
              <a:lnSpc>
                <a:spcPct val="150000"/>
              </a:lnSpc>
            </a:pPr>
            <a:r>
              <a:rPr lang="en-US" sz="3200">
                <a:solidFill>
                  <a:srgbClr val="C00000"/>
                </a:solidFill>
                <a:latin typeface="+mn-lt"/>
              </a:rPr>
              <a:t>2. </a:t>
            </a:r>
            <a:r>
              <a:rPr lang="vi-VN" sz="3200">
                <a:solidFill>
                  <a:srgbClr val="C00000"/>
                </a:solidFill>
                <a:latin typeface="+mn-lt"/>
              </a:rPr>
              <a:t>Trường hợp đồng dạng đặc biệt của hai tam giác</a:t>
            </a:r>
            <a:r>
              <a:rPr lang="en-US" sz="3200">
                <a:solidFill>
                  <a:srgbClr val="C00000"/>
                </a:solidFill>
                <a:latin typeface="+mn-lt"/>
              </a:rPr>
              <a:t> vuông</a:t>
            </a:r>
            <a:endParaRPr lang="vi-VN" sz="320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1835325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96" name="Google Shape;2096;p80"/>
          <p:cNvGrpSpPr/>
          <p:nvPr/>
        </p:nvGrpSpPr>
        <p:grpSpPr>
          <a:xfrm rot="20358190" flipH="1">
            <a:off x="8314832" y="3758417"/>
            <a:ext cx="1008163" cy="1337869"/>
            <a:chOff x="1540042" y="2717774"/>
            <a:chExt cx="1159799" cy="1408228"/>
          </a:xfrm>
        </p:grpSpPr>
        <p:sp>
          <p:nvSpPr>
            <p:cNvPr id="2097"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8" name="Google Shape;2098;p80"/>
            <p:cNvGrpSpPr/>
            <p:nvPr/>
          </p:nvGrpSpPr>
          <p:grpSpPr>
            <a:xfrm>
              <a:off x="1540042" y="2717774"/>
              <a:ext cx="1151553" cy="1408210"/>
              <a:chOff x="5047475" y="2734375"/>
              <a:chExt cx="883025" cy="1079832"/>
            </a:xfrm>
          </p:grpSpPr>
          <p:sp>
            <p:nvSpPr>
              <p:cNvPr id="2099"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7" name="Google Shape;2147;p80"/>
          <p:cNvGrpSpPr/>
          <p:nvPr/>
        </p:nvGrpSpPr>
        <p:grpSpPr>
          <a:xfrm rot="10450688">
            <a:off x="8281106" y="1556090"/>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1" name="Google Shape;2161;p80"/>
          <p:cNvGrpSpPr/>
          <p:nvPr/>
        </p:nvGrpSpPr>
        <p:grpSpPr>
          <a:xfrm rot="10450688">
            <a:off x="8713787" y="15003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7" name="Rectangle 6"/>
          <p:cNvSpPr/>
          <p:nvPr/>
        </p:nvSpPr>
        <p:spPr>
          <a:xfrm>
            <a:off x="5157216" y="2034497"/>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7711" y="267981"/>
            <a:ext cx="8466252" cy="1245469"/>
            <a:chOff x="360314" y="410615"/>
            <a:chExt cx="8466252" cy="1245469"/>
          </a:xfrm>
        </p:grpSpPr>
        <p:sp>
          <p:nvSpPr>
            <p:cNvPr id="86" name="Title 21"/>
            <p:cNvSpPr txBox="1">
              <a:spLocks/>
            </p:cNvSpPr>
            <p:nvPr/>
          </p:nvSpPr>
          <p:spPr>
            <a:xfrm>
              <a:off x="514874" y="410615"/>
              <a:ext cx="875462" cy="36839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60314" y="410615"/>
                  <a:ext cx="8466252" cy="1245469"/>
                </a:xfrm>
                <a:prstGeom prst="rect">
                  <a:avLst/>
                </a:prstGeom>
              </p:spPr>
              <p:txBody>
                <a:bodyPr wrap="square">
                  <a:spAutoFit/>
                </a:bodyPr>
                <a:lstStyle/>
                <a:p>
                  <a:pPr algn="just">
                    <a:lnSpc>
                      <a:spcPct val="150000"/>
                    </a:lnSpc>
                  </a:pPr>
                  <a:r>
                    <a:rPr lang="en-US" sz="1600">
                      <a:latin typeface="+mn-lt"/>
                    </a:rPr>
                    <a:t>                  </a:t>
                  </a:r>
                  <a:r>
                    <a:rPr lang="vi-VN" sz="1600">
                      <a:latin typeface="+mn-lt"/>
                    </a:rPr>
                    <a:t>Các tam giác vuông </a:t>
                  </a:r>
                  <a14:m>
                    <m:oMath xmlns:m="http://schemas.openxmlformats.org/officeDocument/2006/math">
                      <m:r>
                        <a:rPr lang="vi-VN" sz="1600" i="1" smtClean="0">
                          <a:latin typeface="Cambria Math" panose="02040503050406030204" pitchFamily="18" charset="0"/>
                        </a:rPr>
                        <m:t>𝐴𝐻𝐵</m:t>
                      </m:r>
                    </m:oMath>
                  </a14:m>
                  <a:r>
                    <a:rPr lang="vi-VN" sz="1600">
                      <a:latin typeface="+mn-lt"/>
                    </a:rPr>
                    <a:t> và </a:t>
                  </a:r>
                  <a14:m>
                    <m:oMath xmlns:m="http://schemas.openxmlformats.org/officeDocument/2006/math">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vi-VN" sz="1600">
                      <a:latin typeface="+mn-lt"/>
                    </a:rPr>
                    <a:t> </a:t>
                  </a:r>
                  <a:r>
                    <a:rPr lang="en-US" sz="1600">
                      <a:latin typeface="+mn-lt"/>
                    </a:rPr>
                    <a:t>trong Hình 9.50 </a:t>
                  </a:r>
                  <a:r>
                    <a:rPr lang="vi-VN" sz="1600">
                      <a:latin typeface="+mn-lt"/>
                    </a:rPr>
                    <a:t>mô tả hai con dốc có chiều dài lần lượt là </a:t>
                  </a:r>
                  <a14:m>
                    <m:oMath xmlns:m="http://schemas.openxmlformats.org/officeDocument/2006/math">
                      <m:r>
                        <a:rPr lang="vi-VN" sz="1600" i="1" smtClean="0">
                          <a:latin typeface="Cambria Math" panose="02040503050406030204" pitchFamily="18" charset="0"/>
                        </a:rPr>
                        <m:t>𝐴𝐵</m:t>
                      </m:r>
                      <m:r>
                        <a:rPr lang="vi-VN" sz="1600" i="1" smtClean="0">
                          <a:latin typeface="Cambria Math" panose="02040503050406030204" pitchFamily="18" charset="0"/>
                        </a:rPr>
                        <m:t>=13</m:t>
                      </m:r>
                      <m:r>
                        <a:rPr lang="vi-VN" sz="1600" i="1" smtClean="0">
                          <a:latin typeface="Cambria Math" panose="02040503050406030204" pitchFamily="18" charset="0"/>
                        </a:rPr>
                        <m:t>𝑚</m:t>
                      </m:r>
                      <m:r>
                        <a:rPr lang="vi-VN" sz="1600" i="1" smtClean="0">
                          <a:latin typeface="Cambria Math" panose="02040503050406030204" pitchFamily="18" charset="0"/>
                        </a:rPr>
                        <m:t>, </m:t>
                      </m:r>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′=6,5</m:t>
                      </m:r>
                      <m:r>
                        <a:rPr lang="vi-VN" sz="1600" i="1" smtClean="0">
                          <a:latin typeface="Cambria Math" panose="02040503050406030204" pitchFamily="18" charset="0"/>
                        </a:rPr>
                        <m:t>𝑚</m:t>
                      </m:r>
                    </m:oMath>
                  </a14:m>
                  <a:r>
                    <a:rPr lang="vi-VN" sz="1600">
                      <a:latin typeface="+mn-lt"/>
                    </a:rPr>
                    <a:t> và độ cao lần lượt là </a:t>
                  </a:r>
                  <a14:m>
                    <m:oMath xmlns:m="http://schemas.openxmlformats.org/officeDocument/2006/math">
                      <m:r>
                        <a:rPr lang="vi-VN" sz="1600" i="1" smtClean="0">
                          <a:latin typeface="Cambria Math" panose="02040503050406030204" pitchFamily="18" charset="0"/>
                        </a:rPr>
                        <m:t>𝐵𝐻</m:t>
                      </m:r>
                      <m:r>
                        <a:rPr lang="vi-VN" sz="1600" i="1" smtClean="0">
                          <a:latin typeface="Cambria Math" panose="02040503050406030204" pitchFamily="18" charset="0"/>
                        </a:rPr>
                        <m:t>=5</m:t>
                      </m:r>
                      <m:r>
                        <a:rPr lang="vi-VN" sz="1600" i="1" smtClean="0">
                          <a:latin typeface="Cambria Math" panose="02040503050406030204" pitchFamily="18" charset="0"/>
                        </a:rPr>
                        <m:t>𝑚</m:t>
                      </m:r>
                      <m:r>
                        <a:rPr lang="vi-VN" sz="1600" i="1" smtClean="0">
                          <a:latin typeface="Cambria Math" panose="02040503050406030204" pitchFamily="18" charset="0"/>
                        </a:rPr>
                        <m:t>, </m:t>
                      </m:r>
                      <m:r>
                        <a:rPr lang="vi-VN" sz="1600" i="1" smtClean="0">
                          <a:latin typeface="Cambria Math" panose="02040503050406030204" pitchFamily="18" charset="0"/>
                        </a:rPr>
                        <m:t>𝐵</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′=2,5</m:t>
                      </m:r>
                      <m:r>
                        <a:rPr lang="vi-VN" sz="1600" i="1" smtClean="0">
                          <a:latin typeface="Cambria Math" panose="02040503050406030204" pitchFamily="18" charset="0"/>
                        </a:rPr>
                        <m:t>𝑚</m:t>
                      </m:r>
                    </m:oMath>
                  </a14:m>
                  <a:r>
                    <a:rPr lang="vi-VN" sz="1600">
                      <a:latin typeface="+mn-lt"/>
                    </a:rPr>
                    <a:t>. Độ dốc của hai con dốc lần lượt được tính bởi số đo các góc </a:t>
                  </a:r>
                  <a14:m>
                    <m:oMath xmlns:m="http://schemas.openxmlformats.org/officeDocument/2006/math">
                      <m:r>
                        <a:rPr lang="vi-VN" sz="1600" i="1" smtClean="0">
                          <a:latin typeface="Cambria Math" panose="02040503050406030204" pitchFamily="18" charset="0"/>
                        </a:rPr>
                        <m:t>𝐻𝐴𝐵</m:t>
                      </m:r>
                    </m:oMath>
                  </a14:m>
                  <a:r>
                    <a:rPr lang="vi-VN" sz="1600">
                      <a:latin typeface="+mn-lt"/>
                    </a:rPr>
                    <a:t> và </a:t>
                  </a:r>
                  <a14:m>
                    <m:oMath xmlns:m="http://schemas.openxmlformats.org/officeDocument/2006/math">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en-US" sz="1600">
                      <a:latin typeface="+mn-lt"/>
                    </a:rPr>
                    <a:t>.</a:t>
                  </a:r>
                  <a:endParaRPr lang="vi-VN" sz="16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360314" y="410615"/>
                  <a:ext cx="8466252" cy="1245469"/>
                </a:xfrm>
                <a:prstGeom prst="rect">
                  <a:avLst/>
                </a:prstGeom>
                <a:blipFill>
                  <a:blip r:embed="rId7"/>
                  <a:stretch>
                    <a:fillRect l="-360" r="-432" b="-196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Rectangle 5"/>
              <p:cNvSpPr/>
              <p:nvPr/>
            </p:nvSpPr>
            <p:spPr>
              <a:xfrm>
                <a:off x="374632" y="2601180"/>
                <a:ext cx="8218258" cy="2390911"/>
              </a:xfrm>
              <a:prstGeom prst="rect">
                <a:avLst/>
              </a:prstGeom>
            </p:spPr>
            <p:txBody>
              <a:bodyPr wrap="square">
                <a:spAutoFit/>
              </a:bodyPr>
              <a:lstStyle/>
              <a:p>
                <a:pPr marL="285750" lvl="0" indent="-285750">
                  <a:lnSpc>
                    <a:spcPct val="150000"/>
                  </a:lnSpc>
                  <a:buFontTx/>
                  <a:buChar char="-"/>
                </a:pPr>
                <a:r>
                  <a:rPr lang="vi-VN" sz="1600">
                    <a:latin typeface="+mn-lt"/>
                  </a:rPr>
                  <a:t>Nhận xét về hai đại lượng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num>
                      <m:den>
                        <m:r>
                          <a:rPr lang="en-US" sz="1600" i="1">
                            <a:latin typeface="Cambria Math" panose="02040503050406030204" pitchFamily="18" charset="0"/>
                          </a:rPr>
                          <m:t>𝐴𝐵</m:t>
                        </m:r>
                      </m:den>
                    </m:f>
                  </m:oMath>
                </a14:m>
                <a:r>
                  <a:rPr lang="en-US" sz="1600">
                    <a:latin typeface="+mn-lt"/>
                  </a:rPr>
                  <a:t> và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𝐵𝐻</m:t>
                        </m:r>
                      </m:den>
                    </m:f>
                    <m:r>
                      <a:rPr lang="en-US" sz="1600" b="0" i="0" smtClean="0">
                        <a:latin typeface="Cambria Math" panose="02040503050406030204" pitchFamily="18" charset="0"/>
                      </a:rPr>
                      <m:t>.</m:t>
                    </m:r>
                  </m:oMath>
                </a14:m>
                <a:endParaRPr lang="en-US" sz="1600" b="0">
                  <a:latin typeface="+mn-lt"/>
                </a:endParaRPr>
              </a:p>
              <a:p>
                <a:pPr marL="285750" lvl="0" indent="-285750">
                  <a:lnSpc>
                    <a:spcPct val="150000"/>
                  </a:lnSpc>
                  <a:buFontTx/>
                  <a:buChar char="-"/>
                </a:pPr>
                <a:r>
                  <a:rPr lang="vi-VN" sz="1600">
                    <a:latin typeface="+mn-lt"/>
                  </a:rPr>
                  <a:t>Dùng định lí Pythagore để tính </a:t>
                </a:r>
                <a14:m>
                  <m:oMath xmlns:m="http://schemas.openxmlformats.org/officeDocument/2006/math">
                    <m:r>
                      <a:rPr lang="vi-VN" sz="1600" i="1" smtClean="0">
                        <a:latin typeface="Cambria Math" panose="02040503050406030204" pitchFamily="18" charset="0"/>
                      </a:rPr>
                      <m:t>𝐴𝐻</m:t>
                    </m:r>
                  </m:oMath>
                </a14:m>
                <a:r>
                  <a:rPr lang="vi-VN" sz="1600">
                    <a:latin typeface="+mn-lt"/>
                  </a:rPr>
                  <a:t> và </a:t>
                </a:r>
                <a14:m>
                  <m:oMath xmlns:m="http://schemas.openxmlformats.org/officeDocument/2006/math">
                    <m:sSup>
                      <m:sSupPr>
                        <m:ctrlPr>
                          <a:rPr lang="vi-VN" sz="1600" i="1" smtClean="0">
                            <a:latin typeface="Cambria Math" panose="02040503050406030204" pitchFamily="18" charset="0"/>
                          </a:rPr>
                        </m:ctrlPr>
                      </m:sSupPr>
                      <m:e>
                        <m:r>
                          <a:rPr lang="vi-VN" sz="1600" i="1" smtClean="0">
                            <a:latin typeface="Cambria Math" panose="02040503050406030204" pitchFamily="18" charset="0"/>
                          </a:rPr>
                          <m:t>𝐴</m:t>
                        </m:r>
                      </m:e>
                      <m:sup>
                        <m:r>
                          <a:rPr lang="vi-VN" sz="1600" i="1" smtClean="0">
                            <a:latin typeface="Cambria Math" panose="02040503050406030204" pitchFamily="18" charset="0"/>
                          </a:rPr>
                          <m:t>′</m:t>
                        </m:r>
                      </m:sup>
                    </m:sSup>
                    <m:sSup>
                      <m:sSupPr>
                        <m:ctrlPr>
                          <a:rPr lang="vi-VN" sz="1600" i="1" smtClean="0">
                            <a:latin typeface="Cambria Math" panose="02040503050406030204" pitchFamily="18" charset="0"/>
                          </a:rPr>
                        </m:ctrlPr>
                      </m:sSupPr>
                      <m:e>
                        <m:r>
                          <a:rPr lang="vi-VN" sz="1600" i="1" smtClean="0">
                            <a:latin typeface="Cambria Math" panose="02040503050406030204" pitchFamily="18" charset="0"/>
                          </a:rPr>
                          <m:t>𝐻</m:t>
                        </m:r>
                      </m:e>
                      <m:sup>
                        <m:r>
                          <a:rPr lang="vi-VN" sz="1600" i="1" smtClean="0">
                            <a:latin typeface="Cambria Math" panose="02040503050406030204" pitchFamily="18" charset="0"/>
                          </a:rPr>
                          <m:t>′</m:t>
                        </m:r>
                      </m:sup>
                    </m:sSup>
                    <m:r>
                      <a:rPr lang="en-US" sz="1600" b="0" i="1" smtClean="0">
                        <a:latin typeface="Cambria Math" panose="02040503050406030204" pitchFamily="18" charset="0"/>
                      </a:rPr>
                      <m:t>.</m:t>
                    </m:r>
                  </m:oMath>
                </a14:m>
                <a:endParaRPr lang="en-US" sz="1600" b="0">
                  <a:latin typeface="+mn-lt"/>
                </a:endParaRPr>
              </a:p>
              <a:p>
                <a:pPr marL="285750" lvl="0" indent="-285750">
                  <a:lnSpc>
                    <a:spcPct val="150000"/>
                  </a:lnSpc>
                  <a:buFontTx/>
                  <a:buChar char="-"/>
                </a:pPr>
                <a:r>
                  <a:rPr lang="vi-VN" sz="1600">
                    <a:latin typeface="+mn-lt"/>
                  </a:rPr>
                  <a:t>So sánh các đại lượng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b="0" i="1" smtClean="0">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𝐴</m:t>
                        </m:r>
                        <m:r>
                          <a:rPr lang="en-US" sz="1600" b="0" i="1" smtClean="0">
                            <a:latin typeface="Cambria Math" panose="02040503050406030204" pitchFamily="18" charset="0"/>
                          </a:rPr>
                          <m:t>𝐻</m:t>
                        </m:r>
                      </m:den>
                    </m:f>
                  </m:oMath>
                </a14:m>
                <a:r>
                  <a:rPr lang="en-US" sz="1600">
                    <a:latin typeface="+mn-lt"/>
                  </a:rPr>
                  <a:t> và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𝐵𝐻</m:t>
                        </m:r>
                      </m:den>
                    </m:f>
                  </m:oMath>
                </a14:m>
                <a:endParaRPr lang="en-US" sz="1600">
                  <a:latin typeface="+mn-lt"/>
                </a:endParaRPr>
              </a:p>
              <a:p>
                <a:pPr marL="285750" lvl="0" indent="-285750">
                  <a:lnSpc>
                    <a:spcPct val="150000"/>
                  </a:lnSpc>
                  <a:buFontTx/>
                  <a:buChar char="-"/>
                </a:pPr>
                <a:r>
                  <a:rPr lang="vi-VN" sz="1600">
                    <a:latin typeface="+mn-lt"/>
                  </a:rPr>
                  <a:t>Hai tam giác vuông </a:t>
                </a:r>
                <a14:m>
                  <m:oMath xmlns:m="http://schemas.openxmlformats.org/officeDocument/2006/math">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vi-VN" sz="1600">
                    <a:latin typeface="+mn-lt"/>
                  </a:rPr>
                  <a:t> và </a:t>
                </a:r>
                <a14:m>
                  <m:oMath xmlns:m="http://schemas.openxmlformats.org/officeDocument/2006/math">
                    <m:r>
                      <a:rPr lang="vi-VN" sz="1600" i="1" smtClean="0">
                        <a:latin typeface="Cambria Math" panose="02040503050406030204" pitchFamily="18" charset="0"/>
                      </a:rPr>
                      <m:t>𝐴𝐻𝐵</m:t>
                    </m:r>
                  </m:oMath>
                </a14:m>
                <a:r>
                  <a:rPr lang="vi-VN" sz="1600">
                    <a:latin typeface="+mn-lt"/>
                  </a:rPr>
                  <a:t> có đồng dạng không</a:t>
                </a:r>
                <a:r>
                  <a:rPr lang="en-US" sz="1600">
                    <a:latin typeface="+mn-lt"/>
                  </a:rPr>
                  <a:t>? Từ đó rút ra kết luận gì về độ dốc của hai con dốc.</a:t>
                </a:r>
                <a:endParaRPr lang="vi-VN" sz="160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374632" y="2601180"/>
                <a:ext cx="8218258" cy="2390911"/>
              </a:xfrm>
              <a:prstGeom prst="rect">
                <a:avLst/>
              </a:prstGeom>
              <a:blipFill>
                <a:blip r:embed="rId8"/>
                <a:stretch>
                  <a:fillRect l="-297" b="-2551"/>
                </a:stretch>
              </a:blipFill>
            </p:spPr>
            <p:txBody>
              <a:bodyPr/>
              <a:lstStyle/>
              <a:p>
                <a:r>
                  <a:rPr lang="en-US">
                    <a:noFill/>
                  </a:rPr>
                  <a:t> </a:t>
                </a:r>
              </a:p>
            </p:txBody>
          </p:sp>
        </mc:Fallback>
      </mc:AlternateContent>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3533" y="1476778"/>
            <a:ext cx="6880455" cy="12384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ppt_x</p:attrName>
                                        </p:attrNameLst>
                                      </p:cBhvr>
                                      <p:tavLst>
                                        <p:tav tm="0">
                                          <p:val>
                                            <p:strVal val="#ppt_x"/>
                                          </p:val>
                                        </p:tav>
                                        <p:tav tm="100000">
                                          <p:val>
                                            <p:strVal val="#ppt_x"/>
                                          </p:val>
                                        </p:tav>
                                      </p:tavLst>
                                    </p:anim>
                                    <p:anim calcmode="lin" valueType="num">
                                      <p:cBhvr>
                                        <p:cTn id="14" dur="500" fill="hold"/>
                                        <p:tgtEl>
                                          <p:spTgt spid="9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anim calcmode="lin" valueType="num">
                                      <p:cBhvr>
                                        <p:cTn id="18" dur="500" fill="hold"/>
                                        <p:tgtEl>
                                          <p:spTgt spid="85"/>
                                        </p:tgtEl>
                                        <p:attrNameLst>
                                          <p:attrName>ppt_x</p:attrName>
                                        </p:attrNameLst>
                                      </p:cBhvr>
                                      <p:tavLst>
                                        <p:tav tm="0">
                                          <p:val>
                                            <p:strVal val="#ppt_x"/>
                                          </p:val>
                                        </p:tav>
                                        <p:tav tm="100000">
                                          <p:val>
                                            <p:strVal val="#ppt_x"/>
                                          </p:val>
                                        </p:tav>
                                      </p:tavLst>
                                    </p:anim>
                                    <p:anim calcmode="lin" valueType="num">
                                      <p:cBhvr>
                                        <p:cTn id="19" dur="5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0"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096" name="Google Shape;2096;p80"/>
          <p:cNvGrpSpPr/>
          <p:nvPr/>
        </p:nvGrpSpPr>
        <p:grpSpPr>
          <a:xfrm rot="20358190" flipH="1">
            <a:off x="8314832" y="3758417"/>
            <a:ext cx="1008163" cy="1337869"/>
            <a:chOff x="1540042" y="2717774"/>
            <a:chExt cx="1159799" cy="1408228"/>
          </a:xfrm>
        </p:grpSpPr>
        <p:sp>
          <p:nvSpPr>
            <p:cNvPr id="2097"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98" name="Google Shape;2098;p80"/>
            <p:cNvGrpSpPr/>
            <p:nvPr/>
          </p:nvGrpSpPr>
          <p:grpSpPr>
            <a:xfrm>
              <a:off x="1540042" y="2717774"/>
              <a:ext cx="1151553" cy="1408210"/>
              <a:chOff x="5047475" y="2734375"/>
              <a:chExt cx="883025" cy="1079832"/>
            </a:xfrm>
          </p:grpSpPr>
          <p:sp>
            <p:nvSpPr>
              <p:cNvPr id="2099"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47" name="Google Shape;2147;p80"/>
          <p:cNvGrpSpPr/>
          <p:nvPr/>
        </p:nvGrpSpPr>
        <p:grpSpPr>
          <a:xfrm rot="10450688">
            <a:off x="8281106" y="1556090"/>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13787" y="15003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7" name="Rectangle 6"/>
          <p:cNvSpPr/>
          <p:nvPr/>
        </p:nvSpPr>
        <p:spPr>
          <a:xfrm>
            <a:off x="5157216" y="2034497"/>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83888" y="467224"/>
            <a:ext cx="6880455" cy="123848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46261" y="1392670"/>
                <a:ext cx="7358943" cy="3450496"/>
              </a:xfrm>
              <a:prstGeom prst="rect">
                <a:avLst/>
              </a:prstGeom>
            </p:spPr>
            <p:txBody>
              <a:bodyPr wrap="square">
                <a:spAutoFit/>
              </a:bodyPr>
              <a:lstStyle/>
              <a:p>
                <a:pPr algn="just">
                  <a:lnSpc>
                    <a:spcPct val="150000"/>
                  </a:lnSpc>
                </a:pPr>
                <a:r>
                  <a:rPr lang="en-US" sz="1700">
                    <a:latin typeface="+mn-lt"/>
                    <a:ea typeface="Arial" panose="020B0604020202020204" pitchFamily="34" charset="0"/>
                    <a:cs typeface="Times New Roman" panose="02020603050405020304" pitchFamily="18" charset="0"/>
                  </a:rPr>
                  <a:t> </a:t>
                </a:r>
              </a:p>
              <a:p>
                <a:pPr marL="285750" indent="-285750" algn="just">
                  <a:lnSpc>
                    <a:spcPct val="150000"/>
                  </a:lnSpc>
                  <a:buFont typeface="Wingdings" panose="05000000000000000000" pitchFamily="2" charset="2"/>
                  <a:buChar char="§"/>
                </a:pP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𝐵𝐻</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7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1700" i="1">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=144</m:t>
                    </m:r>
                    <m:r>
                      <a:rPr lang="en-US" sz="17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𝐴𝐻</m:t>
                    </m:r>
                    <m:r>
                      <a:rPr lang="en-US" sz="1700" i="1">
                        <a:effectLst/>
                        <a:latin typeface="Cambria Math" panose="02040503050406030204" pitchFamily="18" charset="0"/>
                        <a:ea typeface="Dotum" panose="020B0600000101010101" pitchFamily="34" charset="-127"/>
                        <a:cs typeface="Times New Roman" panose="02020603050405020304" pitchFamily="18" charset="0"/>
                      </a:rPr>
                      <m:t>=12</m:t>
                    </m:r>
                  </m:oMath>
                </a14:m>
                <a:r>
                  <a:rPr lang="en-US" sz="1700">
                    <a:effectLst/>
                    <a:latin typeface="+mn-lt"/>
                    <a:ea typeface="Dotum" panose="020B0600000101010101" pitchFamily="34" charset="-127"/>
                    <a:cs typeface="Times New Roman" panose="02020603050405020304" pitchFamily="18" charset="0"/>
                  </a:rPr>
                  <a:t> (m)</a:t>
                </a:r>
                <a:endParaRPr lang="en-US" sz="1700">
                  <a:latin typeface="+mn-lt"/>
                  <a:ea typeface="Dotum" panose="020B0600000101010101" pitchFamily="34" charset="-127"/>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=36</m:t>
                    </m:r>
                    <m:r>
                      <a:rPr lang="en-US" sz="17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=6</m:t>
                    </m:r>
                  </m:oMath>
                </a14:m>
                <a:r>
                  <a:rPr lang="en-US" sz="1700">
                    <a:effectLst/>
                    <a:latin typeface="+mn-lt"/>
                    <a:ea typeface="Dotum" panose="020B0600000101010101" pitchFamily="34" charset="-127"/>
                    <a:cs typeface="Times New Roman" panose="02020603050405020304" pitchFamily="18" charset="0"/>
                  </a:rPr>
                  <a:t> (m)</a:t>
                </a:r>
                <a:endParaRPr lang="en-US" sz="1700">
                  <a:latin typeface="+mn-lt"/>
                  <a:ea typeface="Dotum" panose="020B0600000101010101" pitchFamily="34" charset="-127"/>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𝐴𝐻</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7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𝐵𝐻</m:t>
                        </m:r>
                      </m:den>
                    </m:f>
                  </m:oMath>
                </a14:m>
                <a:r>
                  <a:rPr lang="en-US" sz="1700">
                    <a:effectLst/>
                    <a:latin typeface="+mn-lt"/>
                    <a:ea typeface="Dotum" panose="020B0600000101010101" pitchFamily="34" charset="-127"/>
                    <a:cs typeface="Times New Roman" panose="02020603050405020304" pitchFamily="18" charset="0"/>
                  </a:rPr>
                  <a:t> và do đó hai tam giác vuông </a:t>
                </a: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7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𝐴𝐻𝐵</m:t>
                    </m:r>
                  </m:oMath>
                </a14:m>
                <a:r>
                  <a:rPr lang="en-US" sz="1700">
                    <a:effectLst/>
                    <a:latin typeface="+mn-lt"/>
                    <a:ea typeface="Dotum" panose="020B0600000101010101" pitchFamily="34" charset="-127"/>
                    <a:cs typeface="Times New Roman" panose="02020603050405020304" pitchFamily="18" charset="0"/>
                  </a:rPr>
                  <a:t> đồng dạng</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e>
                    </m:acc>
                  </m:oMath>
                </a14:m>
                <a:r>
                  <a:rPr lang="en-US" sz="1700">
                    <a:effectLst/>
                    <a:latin typeface="+mn-lt"/>
                    <a:ea typeface="Dotum" panose="020B0600000101010101" pitchFamily="34" charset="-127"/>
                    <a:cs typeface="Times New Roman" panose="02020603050405020304" pitchFamily="18" charset="0"/>
                  </a:rPr>
                  <a:t>. </a:t>
                </a:r>
              </a:p>
              <a:p>
                <a:pPr algn="just">
                  <a:lnSpc>
                    <a:spcPct val="150000"/>
                  </a:lnSpc>
                </a:pPr>
                <a:r>
                  <a:rPr lang="en-US" sz="1700">
                    <a:effectLst/>
                    <a:latin typeface="+mn-lt"/>
                    <a:ea typeface="Dotum" panose="020B0600000101010101" pitchFamily="34" charset="-127"/>
                    <a:cs typeface="Times New Roman" panose="02020603050405020304" pitchFamily="18" charset="0"/>
                  </a:rPr>
                  <a:t>Vậy hai con dốc có độ dốc như nhau.</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46261" y="1392670"/>
                <a:ext cx="7358943" cy="3450496"/>
              </a:xfrm>
              <a:prstGeom prst="rect">
                <a:avLst/>
              </a:prstGeom>
              <a:blipFill>
                <a:blip r:embed="rId9"/>
                <a:stretch>
                  <a:fillRect l="-580" b="-177"/>
                </a:stretch>
              </a:blipFill>
            </p:spPr>
            <p:txBody>
              <a:bodyPr/>
              <a:lstStyle/>
              <a:p>
                <a:r>
                  <a:rPr lang="en-US">
                    <a:noFill/>
                  </a:rPr>
                  <a:t> </a:t>
                </a:r>
              </a:p>
            </p:txBody>
          </p:sp>
        </mc:Fallback>
      </mc:AlternateContent>
      <p:sp>
        <p:nvSpPr>
          <p:cNvPr id="81" name="Rectangle 80"/>
          <p:cNvSpPr/>
          <p:nvPr/>
        </p:nvSpPr>
        <p:spPr>
          <a:xfrm>
            <a:off x="429950" y="393441"/>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875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156915" y="1252898"/>
            <a:ext cx="6818242" cy="2970750"/>
          </a:xfrm>
          <a:prstGeom prst="rect">
            <a:avLst/>
          </a:prstGeom>
        </p:spPr>
        <p:txBody>
          <a:bodyPr wrap="square">
            <a:spAutoFit/>
          </a:bodyPr>
          <a:lstStyle/>
          <a:p>
            <a:pPr marL="342900" lvl="0" indent="-342900" algn="just">
              <a:lnSpc>
                <a:spcPct val="175000"/>
              </a:lnSpc>
              <a:buClr>
                <a:srgbClr val="C00000"/>
              </a:buClr>
              <a:buFont typeface="Wingdings" panose="05000000000000000000" pitchFamily="2" charset="2"/>
              <a:buChar char="q"/>
            </a:pPr>
            <a:r>
              <a:rPr lang="en-US" sz="2200" b="1">
                <a:solidFill>
                  <a:srgbClr val="C00000"/>
                </a:solidFill>
                <a:ea typeface="Dotum" panose="020B0600000101010101" pitchFamily="34" charset="-127"/>
                <a:cs typeface="Times New Roman" panose="02020603050405020304" pitchFamily="18" charset="0"/>
              </a:rPr>
              <a:t>Định lí</a:t>
            </a:r>
          </a:p>
          <a:p>
            <a:pPr lvl="0" algn="just">
              <a:lnSpc>
                <a:spcPct val="175000"/>
              </a:lnSpc>
              <a:buClr>
                <a:srgbClr val="C00000"/>
              </a:buClr>
            </a:pPr>
            <a:r>
              <a:rPr lang="en-US" sz="2100">
                <a:solidFill>
                  <a:schemeClr val="accent2">
                    <a:lumMod val="10000"/>
                  </a:schemeClr>
                </a:solidFill>
                <a:ea typeface="Dotum" panose="020B0600000101010101" pitchFamily="34" charset="-127"/>
                <a:cs typeface="Times New Roman" panose="02020603050405020304" pitchFamily="18" charset="0"/>
              </a:rPr>
              <a:t>Nếu cạnh huyền và một cạnh góc vuông của tam giác vuông này tỉ lệ với cạnh huyền và một cạnh góc vuông của tam giác vuông kia thì hai tam giác vuông đó     đồng dạng với nhau.</a:t>
            </a:r>
          </a:p>
        </p:txBody>
      </p:sp>
    </p:spTree>
    <p:extLst>
      <p:ext uri="{BB962C8B-B14F-4D97-AF65-F5344CB8AC3E}">
        <p14:creationId xmlns:p14="http://schemas.microsoft.com/office/powerpoint/2010/main" val="2181263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782" name="Google Shape;782;p46"/>
          <p:cNvGrpSpPr/>
          <p:nvPr/>
        </p:nvGrpSpPr>
        <p:grpSpPr>
          <a:xfrm>
            <a:off x="7996252" y="4144"/>
            <a:ext cx="1017946" cy="1215096"/>
            <a:chOff x="7985138" y="85299"/>
            <a:chExt cx="1017946" cy="1215096"/>
          </a:xfrm>
        </p:grpSpPr>
        <p:sp>
          <p:nvSpPr>
            <p:cNvPr id="783"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4" name="Google Shape;784;p46"/>
            <p:cNvGrpSpPr/>
            <p:nvPr/>
          </p:nvGrpSpPr>
          <p:grpSpPr>
            <a:xfrm>
              <a:off x="7985138" y="85299"/>
              <a:ext cx="1017946" cy="1215096"/>
              <a:chOff x="7985150" y="198000"/>
              <a:chExt cx="855776" cy="1021518"/>
            </a:xfrm>
          </p:grpSpPr>
          <p:sp>
            <p:nvSpPr>
              <p:cNvPr id="785"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0" name="Picture 9"/>
          <p:cNvPicPr>
            <a:picLocks noChangeAspect="1"/>
          </p:cNvPicPr>
          <p:nvPr/>
        </p:nvPicPr>
        <p:blipFill>
          <a:blip r:embed="rId3"/>
          <a:stretch>
            <a:fillRect/>
          </a:stretch>
        </p:blipFill>
        <p:spPr>
          <a:xfrm>
            <a:off x="8168362" y="3959748"/>
            <a:ext cx="626896" cy="902249"/>
          </a:xfrm>
          <a:prstGeom prst="rect">
            <a:avLst/>
          </a:prstGeom>
        </p:spPr>
      </p:pic>
      <p:grpSp>
        <p:nvGrpSpPr>
          <p:cNvPr id="28" name="Google Shape;1175;p53"/>
          <p:cNvGrpSpPr/>
          <p:nvPr/>
        </p:nvGrpSpPr>
        <p:grpSpPr>
          <a:xfrm rot="5568961">
            <a:off x="145392" y="2056542"/>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 name="Group 2"/>
          <p:cNvGrpSpPr/>
          <p:nvPr/>
        </p:nvGrpSpPr>
        <p:grpSpPr>
          <a:xfrm>
            <a:off x="696329" y="382326"/>
            <a:ext cx="7633012" cy="915315"/>
            <a:chOff x="1050592" y="327871"/>
            <a:chExt cx="7633012" cy="915315"/>
          </a:xfrm>
        </p:grpSpPr>
        <p:sp>
          <p:nvSpPr>
            <p:cNvPr id="7" name="Rectangle 6"/>
            <p:cNvSpPr/>
            <p:nvPr/>
          </p:nvSpPr>
          <p:spPr>
            <a:xfrm>
              <a:off x="1426609" y="327871"/>
              <a:ext cx="7256995" cy="915315"/>
            </a:xfrm>
            <a:prstGeom prst="rect">
              <a:avLst/>
            </a:prstGeom>
          </p:spPr>
          <p:txBody>
            <a:bodyPr wrap="square">
              <a:spAutoFit/>
            </a:bodyPr>
            <a:lstStyle/>
            <a:p>
              <a:pPr lvl="0">
                <a:lnSpc>
                  <a:spcPct val="150000"/>
                </a:lnSpc>
              </a:pPr>
              <a:r>
                <a:rPr lang="en-US" sz="1900">
                  <a:ea typeface="Calibri" panose="020F0502020204030204" pitchFamily="34" charset="0"/>
                </a:rPr>
                <a:t>Hãy chỉ ra các cặp tam giác vuông đồng dạng với nhau trong Hình 9.52, viết đúng kí hiệu đồng dạng.</a:t>
              </a:r>
            </a:p>
          </p:txBody>
        </p:sp>
        <p:pic>
          <p:nvPicPr>
            <p:cNvPr id="2" name="Picture 1"/>
            <p:cNvPicPr>
              <a:picLocks noChangeAspect="1"/>
            </p:cNvPicPr>
            <p:nvPr/>
          </p:nvPicPr>
          <p:blipFill>
            <a:blip r:embed="rId4"/>
            <a:stretch>
              <a:fillRect/>
            </a:stretch>
          </p:blipFill>
          <p:spPr>
            <a:xfrm>
              <a:off x="1050592" y="543406"/>
              <a:ext cx="358473" cy="537710"/>
            </a:xfrm>
            <a:prstGeom prst="rect">
              <a:avLst/>
            </a:prstGeom>
          </p:spPr>
        </p:pic>
      </p:gr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822465" y="1462901"/>
            <a:ext cx="5499069" cy="2243522"/>
          </a:xfrm>
          <a:prstGeom prst="rect">
            <a:avLst/>
          </a:prstGeom>
        </p:spPr>
      </p:pic>
      <p:grpSp>
        <p:nvGrpSpPr>
          <p:cNvPr id="13" name="Group 12"/>
          <p:cNvGrpSpPr/>
          <p:nvPr/>
        </p:nvGrpSpPr>
        <p:grpSpPr>
          <a:xfrm>
            <a:off x="2272197" y="3722325"/>
            <a:ext cx="3861713" cy="990399"/>
            <a:chOff x="2354898" y="3831464"/>
            <a:chExt cx="3861713" cy="990399"/>
          </a:xfrm>
        </p:grpSpPr>
        <mc:AlternateContent xmlns:mc="http://schemas.openxmlformats.org/markup-compatibility/2006" xmlns:a14="http://schemas.microsoft.com/office/drawing/2010/main">
          <mc:Choice Requires="a14">
            <p:sp>
              <p:nvSpPr>
                <p:cNvPr id="6" name="Rectangle 5"/>
                <p:cNvSpPr/>
                <p:nvPr/>
              </p:nvSpPr>
              <p:spPr>
                <a:xfrm>
                  <a:off x="2657047" y="3831464"/>
                  <a:ext cx="3559564" cy="990399"/>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1900" i="1" smtClean="0">
                            <a:latin typeface="Cambria Math" panose="02040503050406030204" pitchFamily="18" charset="0"/>
                            <a:ea typeface="Arial" panose="020B0604020202020204" pitchFamily="34" charset="0"/>
                            <a:cs typeface="Times New Roman" panose="02020603050405020304" pitchFamily="18" charset="0"/>
                          </a:rPr>
                          <m:t>∆</m:t>
                        </m:r>
                        <m:r>
                          <a:rPr lang="nl-NL" sz="1900" i="1" smtClean="0">
                            <a:latin typeface="Cambria Math" panose="02040503050406030204" pitchFamily="18" charset="0"/>
                            <a:ea typeface="Arial" panose="020B0604020202020204" pitchFamily="34" charset="0"/>
                            <a:cs typeface="Times New Roman" panose="02020603050405020304" pitchFamily="18" charset="0"/>
                          </a:rPr>
                          <m:t>𝐴𝐶𝐵</m:t>
                        </m:r>
                        <m:r>
                          <a:rPr lang="en-US" sz="1900">
                            <a:latin typeface="Cambria Math" panose="02040503050406030204" pitchFamily="18" charset="0"/>
                          </a:rPr>
                          <m:t>∽</m:t>
                        </m:r>
                        <m:r>
                          <a:rPr lang="nl-NL" sz="1900" i="1">
                            <a:latin typeface="Cambria Math" panose="02040503050406030204" pitchFamily="18" charset="0"/>
                            <a:ea typeface="Arial" panose="020B0604020202020204" pitchFamily="34" charset="0"/>
                            <a:cs typeface="Times New Roman" panose="02020603050405020304" pitchFamily="18" charset="0"/>
                          </a:rPr>
                          <m:t>∆</m:t>
                        </m:r>
                        <m:r>
                          <a:rPr lang="nl-NL" sz="1900" i="1">
                            <a:latin typeface="Cambria Math" panose="02040503050406030204" pitchFamily="18" charset="0"/>
                            <a:ea typeface="Arial" panose="020B0604020202020204" pitchFamily="34" charset="0"/>
                            <a:cs typeface="Times New Roman" panose="02020603050405020304" pitchFamily="18" charset="0"/>
                          </a:rPr>
                          <m:t>𝐷𝐸𝐹</m:t>
                        </m:r>
                        <m:r>
                          <a:rPr lang="en-US" sz="1900" b="0" i="0" smtClean="0">
                            <a:latin typeface="Cambria Math" panose="02040503050406030204" pitchFamily="18" charset="0"/>
                            <a:ea typeface="Arial" panose="020B0604020202020204" pitchFamily="34" charset="0"/>
                            <a:cs typeface="Times New Roman" panose="02020603050405020304" pitchFamily="18" charset="0"/>
                          </a:rPr>
                          <m:t> </m:t>
                        </m:r>
                        <m:r>
                          <m:rPr>
                            <m:sty m:val="p"/>
                          </m:rPr>
                          <a:rPr lang="en-US" sz="1900" b="0" i="0" smtClean="0">
                            <a:latin typeface="Cambria Math" panose="02040503050406030204" pitchFamily="18" charset="0"/>
                            <a:ea typeface="Arial" panose="020B0604020202020204" pitchFamily="34" charset="0"/>
                            <a:cs typeface="Times New Roman" panose="02020603050405020304" pitchFamily="18" charset="0"/>
                          </a:rPr>
                          <m:t>v</m:t>
                        </m:r>
                        <m:r>
                          <a:rPr lang="en-US" sz="1900" b="0" i="1" smtClean="0">
                            <a:latin typeface="Cambria Math" panose="02040503050406030204" pitchFamily="18" charset="0"/>
                            <a:ea typeface="Arial" panose="020B0604020202020204" pitchFamily="34" charset="0"/>
                            <a:cs typeface="Times New Roman" panose="02020603050405020304" pitchFamily="18" charset="0"/>
                          </a:rPr>
                          <m:t>ì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nl-NL"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𝐹𝐸</m:t>
                            </m:r>
                          </m:den>
                        </m:f>
                        <m:r>
                          <a:rPr lang="nl-NL"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3</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57047" y="3831464"/>
                  <a:ext cx="3559564" cy="990399"/>
                </a:xfrm>
                <a:prstGeom prst="rect">
                  <a:avLst/>
                </a:prstGeom>
                <a:blipFill>
                  <a:blip r:embed="rId7"/>
                  <a:stretch>
                    <a:fillRect/>
                  </a:stretch>
                </a:blipFill>
              </p:spPr>
              <p:txBody>
                <a:bodyPr/>
                <a:lstStyle/>
                <a:p>
                  <a:r>
                    <a:rPr lang="en-US">
                      <a:noFill/>
                    </a:rPr>
                    <a:t> </a:t>
                  </a:r>
                </a:p>
              </p:txBody>
            </p:sp>
          </mc:Fallback>
        </mc:AlternateContent>
        <p:sp>
          <p:nvSpPr>
            <p:cNvPr id="12" name="Right Arrow 11"/>
            <p:cNvSpPr/>
            <p:nvPr/>
          </p:nvSpPr>
          <p:spPr>
            <a:xfrm>
              <a:off x="2354898" y="4259798"/>
              <a:ext cx="302149"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8566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248855" y="632875"/>
                <a:ext cx="8604199" cy="1571328"/>
              </a:xfrm>
              <a:prstGeom prst="rect">
                <a:avLst/>
              </a:prstGeom>
              <a:noFill/>
            </p:spPr>
            <p:txBody>
              <a:bodyPr wrap="square" rtlCol="0">
                <a:spAutoFit/>
              </a:bodyPr>
              <a:lstStyle/>
              <a:p>
                <a:pPr algn="just" defTabSz="457200">
                  <a:lnSpc>
                    <a:spcPct val="150000"/>
                  </a:lnSpc>
                  <a:buClrTx/>
                  <a:defRPr/>
                </a:pPr>
                <a:r>
                  <a:rPr lang="vi-VN" sz="1800" kern="1200">
                    <a:latin typeface="Arial" panose="020B0604020202020204" pitchFamily="34" charset="0"/>
                    <a:ea typeface="+mn-ea"/>
                    <a:cs typeface="Arial" panose="020B0604020202020204" pitchFamily="34" charset="0"/>
                  </a:rPr>
                  <a:t>Giả sử các chân đường cao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𝐻</m:t>
                    </m:r>
                    <m:r>
                      <a:rPr lang="vi-VN" sz="1800" i="1" kern="1200" smtClean="0">
                        <a:latin typeface="Cambria Math" panose="02040503050406030204" pitchFamily="18" charset="0"/>
                        <a:ea typeface="+mn-ea"/>
                        <a:cs typeface="Arial" panose="020B0604020202020204" pitchFamily="34" charset="0"/>
                      </a:rPr>
                      <m:t>, </m:t>
                    </m:r>
                    <m:r>
                      <a:rPr lang="vi-VN" sz="1800" i="1" kern="1200" smtClean="0">
                        <a:latin typeface="Cambria Math" panose="02040503050406030204" pitchFamily="18" charset="0"/>
                        <a:ea typeface="+mn-ea"/>
                        <a:cs typeface="Arial" panose="020B0604020202020204" pitchFamily="34" charset="0"/>
                      </a:rPr>
                      <m:t>𝐻</m:t>
                    </m:r>
                    <m:r>
                      <a:rPr lang="en-US" sz="1800" b="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 </m:t>
                    </m:r>
                  </m:oMath>
                </a14:m>
                <a:r>
                  <a:rPr lang="vi-VN" sz="1800" kern="1200">
                    <a:latin typeface="Arial" panose="020B0604020202020204" pitchFamily="34" charset="0"/>
                    <a:ea typeface="+mn-ea"/>
                    <a:cs typeface="Arial" panose="020B0604020202020204" pitchFamily="34" charset="0"/>
                  </a:rPr>
                  <a:t>lần lượt hạ từ đỉnh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oMath>
                </a14:m>
                <a:r>
                  <a:rPr lang="vi-VN" sz="1800" kern="1200">
                    <a:latin typeface="Arial" panose="020B0604020202020204" pitchFamily="34" charset="0"/>
                    <a:ea typeface="+mn-ea"/>
                    <a:cs typeface="Arial" panose="020B0604020202020204" pitchFamily="34" charset="0"/>
                  </a:rPr>
                  <a:t> và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r>
                      <a:rPr lang="en-US" sz="1800" b="0" i="1" kern="1200" smtClean="0">
                        <a:latin typeface="Cambria Math" panose="02040503050406030204" pitchFamily="18" charset="0"/>
                        <a:ea typeface="+mn-ea"/>
                        <a:cs typeface="Arial" panose="020B0604020202020204" pitchFamily="34" charset="0"/>
                      </a:rPr>
                      <m:t>′</m:t>
                    </m:r>
                  </m:oMath>
                </a14:m>
                <a:r>
                  <a:rPr lang="vi-VN" sz="1800" kern="1200">
                    <a:latin typeface="Arial" panose="020B0604020202020204" pitchFamily="34" charset="0"/>
                    <a:ea typeface="+mn-ea"/>
                    <a:cs typeface="Arial" panose="020B0604020202020204" pitchFamily="34" charset="0"/>
                  </a:rPr>
                  <a:t> của hai tam giác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𝐴𝐵𝐶</m:t>
                    </m:r>
                  </m:oMath>
                </a14:m>
                <a:r>
                  <a:rPr lang="vi-VN" sz="1800" kern="1200">
                    <a:latin typeface="Arial" panose="020B0604020202020204" pitchFamily="34" charset="0"/>
                    <a:ea typeface="+mn-ea"/>
                    <a:cs typeface="Arial" panose="020B0604020202020204" pitchFamily="34" charset="0"/>
                  </a:rPr>
                  <a:t> và</a:t>
                </a:r>
                <a:r>
                  <a:rPr lang="en-US" sz="1800" kern="1200">
                    <a:latin typeface="Arial" panose="020B0604020202020204" pitchFamily="34" charset="0"/>
                    <a:ea typeface="+mn-ea"/>
                    <a:cs typeface="Arial" panose="020B0604020202020204" pitchFamily="34" charset="0"/>
                  </a:rPr>
                  <a:t>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r>
                      <a:rPr lang="vi-VN" sz="180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𝐵</m:t>
                    </m:r>
                    <m:r>
                      <a:rPr lang="vi-VN" sz="180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𝐶</m:t>
                    </m:r>
                    <m:r>
                      <a:rPr lang="vi-VN" sz="1800" i="1" kern="1200">
                        <a:latin typeface="Cambria Math" panose="02040503050406030204" pitchFamily="18" charset="0"/>
                        <a:ea typeface="+mn-ea"/>
                        <a:cs typeface="Arial" panose="020B0604020202020204" pitchFamily="34" charset="0"/>
                      </a:rPr>
                      <m:t>′</m:t>
                    </m:r>
                  </m:oMath>
                </a14:m>
                <a:r>
                  <a:rPr lang="vi-VN" sz="1800" kern="1200">
                    <a:latin typeface="Arial" panose="020B0604020202020204" pitchFamily="34" charset="0"/>
                    <a:ea typeface="+mn-ea"/>
                    <a:cs typeface="Arial" panose="020B0604020202020204" pitchFamily="34" charset="0"/>
                  </a:rPr>
                  <a:t> nằm trên các cạnh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𝐵𝐶</m:t>
                    </m:r>
                    <m:r>
                      <a:rPr lang="vi-VN" sz="1800" i="1" kern="1200" smtClean="0">
                        <a:latin typeface="Cambria Math" panose="02040503050406030204" pitchFamily="18" charset="0"/>
                        <a:ea typeface="+mn-ea"/>
                        <a:cs typeface="Arial" panose="020B0604020202020204" pitchFamily="34" charset="0"/>
                      </a:rPr>
                      <m:t>, </m:t>
                    </m:r>
                    <m:r>
                      <a:rPr lang="vi-VN" sz="1800" i="1" kern="1200" smtClean="0">
                        <a:latin typeface="Cambria Math" panose="02040503050406030204" pitchFamily="18" charset="0"/>
                        <a:ea typeface="+mn-ea"/>
                        <a:cs typeface="Arial" panose="020B0604020202020204" pitchFamily="34" charset="0"/>
                      </a:rPr>
                      <m:t>𝐵</m:t>
                    </m:r>
                    <m:r>
                      <a:rPr lang="en-US" sz="1800" b="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𝐶</m:t>
                    </m:r>
                    <m:r>
                      <a:rPr lang="en-US" sz="1800" b="0" i="1" kern="1200" smtClean="0">
                        <a:latin typeface="Cambria Math" panose="02040503050406030204" pitchFamily="18" charset="0"/>
                        <a:ea typeface="+mn-ea"/>
                        <a:cs typeface="Arial" panose="020B0604020202020204" pitchFamily="34" charset="0"/>
                      </a:rPr>
                      <m:t>′</m:t>
                    </m:r>
                  </m:oMath>
                </a14:m>
                <a:r>
                  <a:rPr lang="en-US" sz="1800" kern="1200">
                    <a:latin typeface="Arial" panose="020B0604020202020204" pitchFamily="34" charset="0"/>
                    <a:ea typeface="+mn-ea"/>
                    <a:cs typeface="Arial" panose="020B0604020202020204" pitchFamily="34" charset="0"/>
                  </a:rPr>
                  <a:t> </a:t>
                </a:r>
                <a:r>
                  <a:rPr lang="vi-VN" sz="1800" kern="1200">
                    <a:latin typeface="Arial" panose="020B0604020202020204" pitchFamily="34" charset="0"/>
                    <a:ea typeface="+mn-ea"/>
                    <a:cs typeface="Arial" panose="020B0604020202020204" pitchFamily="34" charset="0"/>
                  </a:rPr>
                  <a:t>thoả mãn</a:t>
                </a:r>
                <a:r>
                  <a:rPr lang="en-US" sz="1800" kern="1200">
                    <a:latin typeface="Arial" panose="020B0604020202020204" pitchFamily="34" charset="0"/>
                    <a:ea typeface="+mn-ea"/>
                    <a:cs typeface="Arial" panose="020B0604020202020204" pitchFamily="34" charset="0"/>
                  </a:rPr>
                  <a:t> </a:t>
                </a:r>
                <a14:m>
                  <m:oMath xmlns:m="http://schemas.openxmlformats.org/officeDocument/2006/math">
                    <m:f>
                      <m:fPr>
                        <m:ctrlPr>
                          <a:rPr lang="en-US" sz="1800" i="1" kern="1200" smtClean="0">
                            <a:latin typeface="Cambria Math" panose="02040503050406030204" pitchFamily="18" charset="0"/>
                            <a:ea typeface="+mn-ea"/>
                            <a:cs typeface="Arial" panose="020B0604020202020204" pitchFamily="34" charset="0"/>
                          </a:rPr>
                        </m:ctrlPr>
                      </m:fPr>
                      <m:num>
                        <m:sSup>
                          <m:sSupPr>
                            <m:ctrlPr>
                              <a:rPr lang="en-US" sz="1800" b="0" i="1" kern="1200" smtClean="0">
                                <a:latin typeface="Cambria Math" panose="02040503050406030204" pitchFamily="18" charset="0"/>
                                <a:ea typeface="+mn-ea"/>
                                <a:cs typeface="Arial" panose="020B0604020202020204" pitchFamily="34" charset="0"/>
                              </a:rPr>
                            </m:ctrlPr>
                          </m:sSupPr>
                          <m:e>
                            <m:r>
                              <a:rPr lang="en-US" sz="1800" b="0" i="1" kern="1200" smtClean="0">
                                <a:latin typeface="Cambria Math" panose="02040503050406030204" pitchFamily="18" charset="0"/>
                                <a:ea typeface="+mn-ea"/>
                                <a:cs typeface="Arial" panose="020B0604020202020204" pitchFamily="34" charset="0"/>
                              </a:rPr>
                              <m:t>𝐴</m:t>
                            </m:r>
                          </m:e>
                          <m:sup>
                            <m:r>
                              <a:rPr lang="en-US" sz="1800" b="0" i="1" kern="1200" smtClean="0">
                                <a:latin typeface="Cambria Math" panose="02040503050406030204" pitchFamily="18" charset="0"/>
                                <a:ea typeface="+mn-ea"/>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𝐵</m:t>
                            </m:r>
                          </m:e>
                          <m:sup>
                            <m:r>
                              <a:rPr lang="en-US" sz="1800" i="1" kern="1200">
                                <a:latin typeface="Cambria Math" panose="02040503050406030204" pitchFamily="18" charset="0"/>
                                <a:cs typeface="Arial" panose="020B0604020202020204" pitchFamily="34" charset="0"/>
                              </a:rPr>
                              <m:t>′</m:t>
                            </m:r>
                          </m:sup>
                        </m:sSup>
                      </m:num>
                      <m:den>
                        <m:r>
                          <a:rPr lang="en-US" sz="1800" b="0" i="1" kern="1200" smtClean="0">
                            <a:latin typeface="Cambria Math" panose="02040503050406030204" pitchFamily="18" charset="0"/>
                            <a:ea typeface="+mn-ea"/>
                            <a:cs typeface="Arial" panose="020B0604020202020204" pitchFamily="34" charset="0"/>
                          </a:rPr>
                          <m:t>𝐴𝐵</m:t>
                        </m:r>
                      </m:den>
                    </m:f>
                    <m:r>
                      <a:rPr lang="en-US" sz="1800" b="0" i="1" kern="1200" smtClean="0">
                        <a:latin typeface="Cambria Math" panose="02040503050406030204" pitchFamily="18" charset="0"/>
                        <a:ea typeface="+mn-ea"/>
                        <a:cs typeface="Arial" panose="020B0604020202020204" pitchFamily="34" charset="0"/>
                      </a:rPr>
                      <m:t>=</m:t>
                    </m:r>
                    <m:f>
                      <m:fPr>
                        <m:ctrlPr>
                          <a:rPr lang="en-US" sz="1800" i="1" kern="1200">
                            <a:latin typeface="Cambria Math" panose="02040503050406030204" pitchFamily="18" charset="0"/>
                            <a:cs typeface="Arial" panose="020B0604020202020204" pitchFamily="34" charset="0"/>
                          </a:rPr>
                        </m:ctrlPr>
                      </m:fPr>
                      <m:num>
                        <m:sSup>
                          <m:sSupPr>
                            <m:ctrlPr>
                              <a:rPr lang="en-US" sz="1800" i="1" kern="1200">
                                <a:latin typeface="Cambria Math" panose="02040503050406030204" pitchFamily="18" charset="0"/>
                                <a:cs typeface="Arial" panose="020B0604020202020204" pitchFamily="34" charset="0"/>
                              </a:rPr>
                            </m:ctrlPr>
                          </m:sSupPr>
                          <m:e>
                            <m:r>
                              <a:rPr lang="en-US" sz="1800" i="1" kern="1200">
                                <a:latin typeface="Cambria Math" panose="02040503050406030204" pitchFamily="18" charset="0"/>
                                <a:cs typeface="Arial" panose="020B0604020202020204" pitchFamily="34" charset="0"/>
                              </a:rPr>
                              <m:t>𝐴</m:t>
                            </m:r>
                          </m:e>
                          <m:sup>
                            <m:r>
                              <a:rPr lang="en-US" sz="1800" i="1" kern="1200">
                                <a:latin typeface="Cambria Math" panose="02040503050406030204" pitchFamily="18" charset="0"/>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𝐻</m:t>
                            </m:r>
                          </m:e>
                          <m:sup>
                            <m:r>
                              <a:rPr lang="en-US" sz="1800" i="1" kern="1200">
                                <a:latin typeface="Cambria Math" panose="02040503050406030204" pitchFamily="18" charset="0"/>
                                <a:cs typeface="Arial" panose="020B0604020202020204" pitchFamily="34" charset="0"/>
                              </a:rPr>
                              <m:t>′</m:t>
                            </m:r>
                          </m:sup>
                        </m:sSup>
                      </m:num>
                      <m:den>
                        <m:r>
                          <a:rPr lang="en-US" sz="1800" i="1" kern="1200">
                            <a:latin typeface="Cambria Math" panose="02040503050406030204" pitchFamily="18" charset="0"/>
                            <a:cs typeface="Arial" panose="020B0604020202020204" pitchFamily="34" charset="0"/>
                          </a:rPr>
                          <m:t>𝐴</m:t>
                        </m:r>
                        <m:r>
                          <a:rPr lang="en-US" sz="1800" b="0" i="1" kern="1200" smtClean="0">
                            <a:latin typeface="Cambria Math" panose="02040503050406030204" pitchFamily="18" charset="0"/>
                            <a:cs typeface="Arial" panose="020B0604020202020204" pitchFamily="34" charset="0"/>
                          </a:rPr>
                          <m:t>𝐻</m:t>
                        </m:r>
                      </m:den>
                    </m:f>
                    <m:r>
                      <a:rPr lang="en-US" sz="1800" i="1" kern="1200">
                        <a:latin typeface="Cambria Math" panose="02040503050406030204" pitchFamily="18" charset="0"/>
                        <a:cs typeface="Arial" panose="020B0604020202020204" pitchFamily="34" charset="0"/>
                      </a:rPr>
                      <m:t>=</m:t>
                    </m:r>
                    <m:f>
                      <m:fPr>
                        <m:ctrlPr>
                          <a:rPr lang="en-US" sz="1800" i="1" kern="1200">
                            <a:latin typeface="Cambria Math" panose="02040503050406030204" pitchFamily="18" charset="0"/>
                            <a:cs typeface="Arial" panose="020B0604020202020204" pitchFamily="34" charset="0"/>
                          </a:rPr>
                        </m:ctrlPr>
                      </m:fPr>
                      <m:num>
                        <m:sSup>
                          <m:sSupPr>
                            <m:ctrlPr>
                              <a:rPr lang="en-US" sz="1800" i="1" kern="1200">
                                <a:latin typeface="Cambria Math" panose="02040503050406030204" pitchFamily="18" charset="0"/>
                                <a:cs typeface="Arial" panose="020B0604020202020204" pitchFamily="34" charset="0"/>
                              </a:rPr>
                            </m:ctrlPr>
                          </m:sSupPr>
                          <m:e>
                            <m:r>
                              <a:rPr lang="en-US" sz="1800" i="1" kern="1200">
                                <a:latin typeface="Cambria Math" panose="02040503050406030204" pitchFamily="18" charset="0"/>
                                <a:cs typeface="Arial" panose="020B0604020202020204" pitchFamily="34" charset="0"/>
                              </a:rPr>
                              <m:t>𝐴</m:t>
                            </m:r>
                          </m:e>
                          <m:sup>
                            <m:r>
                              <a:rPr lang="en-US" sz="1800" i="1" kern="1200">
                                <a:latin typeface="Cambria Math" panose="02040503050406030204" pitchFamily="18" charset="0"/>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𝐶</m:t>
                            </m:r>
                          </m:e>
                          <m:sup>
                            <m:r>
                              <a:rPr lang="en-US" sz="1800" i="1" kern="1200">
                                <a:latin typeface="Cambria Math" panose="02040503050406030204" pitchFamily="18" charset="0"/>
                                <a:cs typeface="Arial" panose="020B0604020202020204" pitchFamily="34" charset="0"/>
                              </a:rPr>
                              <m:t>′</m:t>
                            </m:r>
                          </m:sup>
                        </m:sSup>
                      </m:num>
                      <m:den>
                        <m:r>
                          <a:rPr lang="en-US" sz="1800" i="1" kern="1200">
                            <a:latin typeface="Cambria Math" panose="02040503050406030204" pitchFamily="18" charset="0"/>
                            <a:cs typeface="Arial" panose="020B0604020202020204" pitchFamily="34" charset="0"/>
                          </a:rPr>
                          <m:t>𝐴</m:t>
                        </m:r>
                        <m:r>
                          <a:rPr lang="en-US" sz="1800" b="0" i="1" kern="1200" smtClean="0">
                            <a:latin typeface="Cambria Math" panose="02040503050406030204" pitchFamily="18" charset="0"/>
                            <a:cs typeface="Arial" panose="020B0604020202020204" pitchFamily="34" charset="0"/>
                          </a:rPr>
                          <m:t>𝐶</m:t>
                        </m:r>
                      </m:den>
                    </m:f>
                    <m:r>
                      <a:rPr lang="en-US" sz="1800" b="0" i="1" kern="1200" smtClean="0">
                        <a:latin typeface="Cambria Math" panose="02040503050406030204" pitchFamily="18" charset="0"/>
                        <a:cs typeface="Arial" panose="020B0604020202020204" pitchFamily="34" charset="0"/>
                      </a:rPr>
                      <m:t>.</m:t>
                    </m:r>
                  </m:oMath>
                </a14:m>
                <a:r>
                  <a:rPr lang="en-US" sz="1800" kern="1200">
                    <a:latin typeface="Arial" panose="020B0604020202020204" pitchFamily="34" charset="0"/>
                    <a:ea typeface="+mn-ea"/>
                    <a:cs typeface="Arial" panose="020B0604020202020204" pitchFamily="34" charset="0"/>
                  </a:rPr>
                  <a:t> </a:t>
                </a:r>
                <a:r>
                  <a:rPr lang="vi-VN" sz="1800" kern="1200">
                    <a:latin typeface="Arial" panose="020B0604020202020204" pitchFamily="34" charset="0"/>
                    <a:ea typeface="+mn-ea"/>
                    <a:cs typeface="Arial" panose="020B0604020202020204" pitchFamily="34" charset="0"/>
                  </a:rPr>
                  <a:t>Chứng minh rằng</a:t>
                </a:r>
                <a:r>
                  <a:rPr lang="en-US" sz="1800" kern="1200">
                    <a:latin typeface="Arial" panose="020B0604020202020204" pitchFamily="34" charset="0"/>
                    <a:ea typeface="+mn-ea"/>
                    <a:cs typeface="Arial" panose="020B0604020202020204" pitchFamily="34" charset="0"/>
                  </a:rPr>
                  <a:t> </a:t>
                </a:r>
                <a14:m>
                  <m:oMath xmlns:m="http://schemas.openxmlformats.org/officeDocument/2006/math">
                    <m:r>
                      <a:rPr lang="vi-VN" sz="18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8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800" i="1" kern="1200">
                            <a:solidFill>
                              <a:schemeClr val="accent2">
                                <a:lumMod val="10000"/>
                              </a:schemeClr>
                            </a:solidFill>
                            <a:latin typeface="Cambria Math" panose="02040503050406030204" pitchFamily="18" charset="0"/>
                            <a:cs typeface="Arial" panose="020B0604020202020204" pitchFamily="34" charset="0"/>
                          </a:rPr>
                          <m:t>𝐴</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8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8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8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8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r>
                      <a:rPr lang="en-US" sz="1800">
                        <a:solidFill>
                          <a:schemeClr val="accent2">
                            <a:lumMod val="10000"/>
                          </a:schemeClr>
                        </a:solidFill>
                        <a:latin typeface="Cambria Math" panose="02040503050406030204" pitchFamily="18" charset="0"/>
                      </a:rPr>
                      <m:t>∽</m:t>
                    </m:r>
                    <m:r>
                      <a:rPr lang="en-US" sz="1800" i="1">
                        <a:solidFill>
                          <a:schemeClr val="accent2">
                            <a:lumMod val="10000"/>
                          </a:schemeClr>
                        </a:solidFill>
                        <a:latin typeface="Cambria Math" panose="02040503050406030204" pitchFamily="18" charset="0"/>
                        <a:ea typeface="Cambria Math" panose="02040503050406030204" pitchFamily="18" charset="0"/>
                      </a:rPr>
                      <m:t>∆</m:t>
                    </m:r>
                    <m:r>
                      <a:rPr lang="vi-VN" sz="1800" i="1" kern="1200">
                        <a:solidFill>
                          <a:schemeClr val="accent2">
                            <a:lumMod val="10000"/>
                          </a:schemeClr>
                        </a:solidFill>
                        <a:latin typeface="Cambria Math" panose="02040503050406030204" pitchFamily="18" charset="0"/>
                        <a:cs typeface="Arial" panose="020B0604020202020204" pitchFamily="34" charset="0"/>
                      </a:rPr>
                      <m:t>𝐴𝐵𝐶</m:t>
                    </m:r>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oMath>
                </a14:m>
                <a:endParaRPr lang="en-US" sz="1800">
                  <a:solidFill>
                    <a:schemeClr val="accent2">
                      <a:lumMod val="10000"/>
                    </a:schemeClr>
                  </a:solidFill>
                  <a:ea typeface="Arial" panose="020B0604020202020204" pitchFamily="34" charset="0"/>
                  <a:cs typeface="Times New Roman" panose="02020603050405020304" pitchFamily="18"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48855" y="632875"/>
                <a:ext cx="8604199" cy="1571328"/>
              </a:xfrm>
              <a:prstGeom prst="rect">
                <a:avLst/>
              </a:prstGeom>
              <a:blipFill>
                <a:blip r:embed="rId7"/>
                <a:stretch>
                  <a:fillRect l="-638" r="-567"/>
                </a:stretch>
              </a:blipFill>
            </p:spPr>
            <p:txBody>
              <a:bodyPr/>
              <a:lstStyle/>
              <a:p>
                <a:r>
                  <a:rPr lang="en-US">
                    <a:noFill/>
                  </a:rPr>
                  <a:t> </a:t>
                </a:r>
              </a:p>
            </p:txBody>
          </p:sp>
        </mc:Fallback>
      </mc:AlternateContent>
      <p:sp>
        <p:nvSpPr>
          <p:cNvPr id="81" name="Google Shape;735;p18"/>
          <p:cNvSpPr txBox="1">
            <a:spLocks/>
          </p:cNvSpPr>
          <p:nvPr/>
        </p:nvSpPr>
        <p:spPr>
          <a:xfrm>
            <a:off x="3905398" y="299497"/>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19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2:</a:t>
            </a:r>
            <a:endParaRPr kumimoji="0" lang="en-US" sz="19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82" name="Rectangle 81"/>
          <p:cNvSpPr/>
          <p:nvPr/>
        </p:nvSpPr>
        <p:spPr>
          <a:xfrm>
            <a:off x="4237720" y="218823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86" name="Table 85"/>
              <p:cNvGraphicFramePr>
                <a:graphicFrameLocks noGrp="1"/>
              </p:cNvGraphicFramePr>
              <p:nvPr>
                <p:extLst>
                  <p:ext uri="{D42A27DB-BD31-4B8C-83A1-F6EECF244321}">
                    <p14:modId xmlns:p14="http://schemas.microsoft.com/office/powerpoint/2010/main" val="1036479053"/>
                  </p:ext>
                </p:extLst>
              </p:nvPr>
            </p:nvGraphicFramePr>
            <p:xfrm>
              <a:off x="687615" y="2819276"/>
              <a:ext cx="3952130" cy="1969883"/>
            </p:xfrm>
            <a:graphic>
              <a:graphicData uri="http://schemas.openxmlformats.org/drawingml/2006/table">
                <a:tbl>
                  <a:tblPr firstRow="1" firstCol="1" bandRow="1"/>
                  <a:tblGrid>
                    <a:gridCol w="543763">
                      <a:extLst>
                        <a:ext uri="{9D8B030D-6E8A-4147-A177-3AD203B41FA5}">
                          <a16:colId xmlns:a16="http://schemas.microsoft.com/office/drawing/2014/main" val="3509545832"/>
                        </a:ext>
                      </a:extLst>
                    </a:gridCol>
                    <a:gridCol w="3408367">
                      <a:extLst>
                        <a:ext uri="{9D8B030D-6E8A-4147-A177-3AD203B41FA5}">
                          <a16:colId xmlns:a16="http://schemas.microsoft.com/office/drawing/2014/main" val="442840815"/>
                        </a:ext>
                      </a:extLst>
                    </a:gridCol>
                  </a:tblGrid>
                  <a:tr h="1493279">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𝐵</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𝐶</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 ∆</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700">
                              <a:solidFill>
                                <a:schemeClr val="accent2">
                                  <a:lumMod val="10000"/>
                                </a:schemeClr>
                              </a:solidFill>
                              <a:effectLst/>
                              <a:latin typeface="+mn-lt"/>
                              <a:ea typeface="Arial" panose="020B0604020202020204" pitchFamily="34" charset="0"/>
                              <a:cs typeface="Times New Roman" panose="02020603050405020304" pitchFamily="18" charset="0"/>
                            </a:rPr>
                            <a:t> </a:t>
                          </a:r>
                          <a14:m>
                            <m:oMath xmlns:m="http://schemas.openxmlformats.org/officeDocument/2006/math">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𝐻</m:t>
                              </m:r>
                            </m:oMath>
                          </a14:m>
                          <a:r>
                            <a:rPr lang="en-US" sz="1700">
                              <a:solidFill>
                                <a:schemeClr val="accent2">
                                  <a:lumMod val="10000"/>
                                </a:schemeClr>
                              </a:solidFill>
                              <a:effectLst/>
                              <a:latin typeface="+mn-lt"/>
                              <a:ea typeface="Arial" panose="020B0604020202020204" pitchFamily="34" charset="0"/>
                              <a:cs typeface="Times New Roman" panose="02020603050405020304" pitchFamily="18" charset="0"/>
                            </a:rPr>
                            <a:t> thuộc</a:t>
                          </a:r>
                          <a:r>
                            <a:rPr lang="en-US" sz="1700" baseline="0">
                              <a:solidFill>
                                <a:schemeClr val="accent2">
                                  <a:lumMod val="10000"/>
                                </a:schemeClr>
                              </a:solidFill>
                              <a:effectLst/>
                              <a:latin typeface="+mn-lt"/>
                              <a:ea typeface="Arial" panose="020B0604020202020204" pitchFamily="34" charset="0"/>
                              <a:cs typeface="Times New Roman" panose="02020603050405020304" pitchFamily="18" charset="0"/>
                            </a:rPr>
                            <a:t> cạnh </a:t>
                          </a:r>
                          <a14:m>
                            <m:oMath xmlns:m="http://schemas.openxmlformats.org/officeDocument/2006/math">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𝐵𝐶</m:t>
                              </m:r>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𝐻</m:t>
                              </m:r>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oMath>
                          </a14:m>
                          <a:r>
                            <a:rPr lang="en-US" sz="1700">
                              <a:solidFill>
                                <a:schemeClr val="accent2">
                                  <a:lumMod val="10000"/>
                                </a:schemeClr>
                              </a:solidFill>
                              <a:effectLst/>
                              <a:latin typeface="+mn-lt"/>
                              <a:ea typeface="Arial" panose="020B0604020202020204" pitchFamily="34" charset="0"/>
                              <a:cs typeface="Times New Roman" panose="02020603050405020304" pitchFamily="18" charset="0"/>
                            </a:rPr>
                            <a:t> thuộc</a:t>
                          </a:r>
                          <a:r>
                            <a:rPr lang="en-US" sz="1700" baseline="0">
                              <a:solidFill>
                                <a:schemeClr val="accent2">
                                  <a:lumMod val="10000"/>
                                </a:schemeClr>
                              </a:solidFill>
                              <a:effectLst/>
                              <a:latin typeface="+mn-lt"/>
                              <a:ea typeface="Arial" panose="020B0604020202020204" pitchFamily="34" charset="0"/>
                              <a:cs typeface="Times New Roman" panose="02020603050405020304" pitchFamily="18" charset="0"/>
                            </a:rPr>
                            <a:t> cạnh </a:t>
                          </a:r>
                          <a14:m>
                            <m:oMath xmlns:m="http://schemas.openxmlformats.org/officeDocument/2006/math">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𝐵</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𝐶</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kumimoji="0" lang="en-US" sz="1700" b="0" i="1" u="none" strike="noStrike" kern="0" cap="none" spc="0" normalizeH="0" baseline="0" noProof="0" smtClean="0">
                                  <a:ln>
                                    <a:noFill/>
                                  </a:ln>
                                  <a:solidFill>
                                    <a:schemeClr val="accent2">
                                      <a:lumMod val="10000"/>
                                    </a:schemeClr>
                                  </a:solidFill>
                                  <a:effectLst/>
                                  <a:uLnTx/>
                                  <a:uFillTx/>
                                  <a:latin typeface="Cambria Math" panose="02040503050406030204" pitchFamily="18" charset="0"/>
                                  <a:sym typeface="Arial"/>
                                </a:rPr>
                                <m:t>𝐴𝐻</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𝐵𝐶</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oMath>
                          </a14:m>
                          <a:endPar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𝐴</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𝐻</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𝐵</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𝐶</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oMath>
                          </a14:m>
                          <a:r>
                            <a:rPr kumimoji="0" lang="en-US" sz="1700" b="0" i="0" u="none" strike="noStrike" kern="0" cap="none" spc="0" normalizeH="0" baseline="0" noProof="0">
                              <a:ln>
                                <a:noFill/>
                              </a:ln>
                              <a:solidFill>
                                <a:schemeClr val="accent2">
                                  <a:lumMod val="10000"/>
                                </a:schemeClr>
                              </a:solidFill>
                              <a:effectLst/>
                              <a:uLnTx/>
                              <a:uFillTx/>
                              <a:latin typeface="+mn-lt"/>
                              <a:cs typeface="Arial"/>
                              <a:sym typeface="Arial"/>
                            </a:rPr>
                            <a:t>, </a:t>
                          </a:r>
                          <a14:m>
                            <m:oMath xmlns:m="http://schemas.openxmlformats.org/officeDocument/2006/math">
                              <m:f>
                                <m:fPr>
                                  <m:ctrlPr>
                                    <a:rPr lang="en-US" sz="1700" i="1" kern="1200" smtClean="0">
                                      <a:solidFill>
                                        <a:schemeClr val="accent2">
                                          <a:lumMod val="10000"/>
                                        </a:schemeClr>
                                      </a:solidFill>
                                      <a:latin typeface="Cambria Math" panose="02040503050406030204" pitchFamily="18" charset="0"/>
                                      <a:ea typeface="+mn-ea"/>
                                      <a:cs typeface="Arial" panose="020B0604020202020204" pitchFamily="34" charset="0"/>
                                    </a:rPr>
                                  </m:ctrlPr>
                                </m:fPr>
                                <m:num>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𝐴</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𝐴𝐵</m:t>
                                  </m:r>
                                </m:den>
                              </m:f>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den>
                              </m:f>
                            </m:oMath>
                          </a14:m>
                          <a:r>
                            <a:rPr lang="en-US" sz="1700" kern="1200">
                              <a:solidFill>
                                <a:schemeClr val="accent2">
                                  <a:lumMod val="10000"/>
                                </a:schemeClr>
                              </a:solidFill>
                              <a:latin typeface="Arial" panose="020B0604020202020204" pitchFamily="34" charset="0"/>
                              <a:ea typeface="+mn-ea"/>
                              <a:cs typeface="Arial" panose="020B0604020202020204" pitchFamily="34" charset="0"/>
                            </a:rPr>
                            <a:t> </a:t>
                          </a:r>
                          <a:endParaRPr kumimoji="0" lang="en-US" sz="1700" b="0" i="0" u="none" strike="noStrike" kern="0" cap="none" spc="0" normalizeH="0" baseline="0" noProof="0">
                            <a:ln>
                              <a:noFill/>
                            </a:ln>
                            <a:solidFill>
                              <a:schemeClr val="accent2">
                                <a:lumMod val="10000"/>
                              </a:schemeClr>
                            </a:solidFill>
                            <a:effectLst/>
                            <a:uLnTx/>
                            <a:uFillTx/>
                            <a:latin typeface="+mn-lt"/>
                            <a:cs typeface="Arial"/>
                            <a:sym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14528"/>
                      </a:ext>
                    </a:extLst>
                  </a:tr>
                  <a:tr h="476604">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vi-VN" sz="170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ea typeface="Cambria Math" panose="02040503050406030204" pitchFamily="18" charset="0"/>
                                  </a:rPr>
                                  <m:t>∆</m:t>
                                </m:r>
                                <m:r>
                                  <a:rPr lang="vi-VN" sz="1700" i="1" kern="1200">
                                    <a:solidFill>
                                      <a:schemeClr val="accent2">
                                        <a:lumMod val="10000"/>
                                      </a:schemeClr>
                                    </a:solidFill>
                                    <a:latin typeface="Cambria Math" panose="02040503050406030204" pitchFamily="18" charset="0"/>
                                    <a:cs typeface="Arial" panose="020B0604020202020204" pitchFamily="34" charset="0"/>
                                  </a:rPr>
                                  <m:t>𝐴𝐵𝐶</m:t>
                                </m:r>
                              </m:oMath>
                            </m:oMathPara>
                          </a14:m>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373802"/>
                      </a:ext>
                    </a:extLst>
                  </a:tr>
                </a:tbl>
              </a:graphicData>
            </a:graphic>
          </p:graphicFrame>
        </mc:Choice>
        <mc:Fallback xmlns="">
          <p:graphicFrame>
            <p:nvGraphicFramePr>
              <p:cNvPr id="86" name="Table 85"/>
              <p:cNvGraphicFramePr>
                <a:graphicFrameLocks noGrp="1"/>
              </p:cNvGraphicFramePr>
              <p:nvPr>
                <p:extLst>
                  <p:ext uri="{D42A27DB-BD31-4B8C-83A1-F6EECF244321}">
                    <p14:modId xmlns:p14="http://schemas.microsoft.com/office/powerpoint/2010/main" val="1036479053"/>
                  </p:ext>
                </p:extLst>
              </p:nvPr>
            </p:nvGraphicFramePr>
            <p:xfrm>
              <a:off x="687615" y="2819276"/>
              <a:ext cx="3952130" cy="1969883"/>
            </p:xfrm>
            <a:graphic>
              <a:graphicData uri="http://schemas.openxmlformats.org/drawingml/2006/table">
                <a:tbl>
                  <a:tblPr firstRow="1" firstCol="1" bandRow="1"/>
                  <a:tblGrid>
                    <a:gridCol w="543763">
                      <a:extLst>
                        <a:ext uri="{9D8B030D-6E8A-4147-A177-3AD203B41FA5}">
                          <a16:colId xmlns:a16="http://schemas.microsoft.com/office/drawing/2014/main" val="3509545832"/>
                        </a:ext>
                      </a:extLst>
                    </a:gridCol>
                    <a:gridCol w="3408367">
                      <a:extLst>
                        <a:ext uri="{9D8B030D-6E8A-4147-A177-3AD203B41FA5}">
                          <a16:colId xmlns:a16="http://schemas.microsoft.com/office/drawing/2014/main" val="442840815"/>
                        </a:ext>
                      </a:extLst>
                    </a:gridCol>
                  </a:tblGrid>
                  <a:tr h="1493279">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15865" r="-178" b="-35772"/>
                          </a:stretch>
                        </a:blipFill>
                      </a:tcPr>
                    </a:tc>
                    <a:extLst>
                      <a:ext uri="{0D108BD9-81ED-4DB2-BD59-A6C34878D82A}">
                        <a16:rowId xmlns:a16="http://schemas.microsoft.com/office/drawing/2014/main" val="4066714528"/>
                      </a:ext>
                    </a:extLst>
                  </a:tr>
                  <a:tr h="476604">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15865" t="-315385" r="-178" b="-12821"/>
                          </a:stretch>
                        </a:blipFill>
                      </a:tcPr>
                    </a:tc>
                    <a:extLst>
                      <a:ext uri="{0D108BD9-81ED-4DB2-BD59-A6C34878D82A}">
                        <a16:rowId xmlns:a16="http://schemas.microsoft.com/office/drawing/2014/main" val="1287373802"/>
                      </a:ext>
                    </a:extLst>
                  </a:tr>
                </a:tbl>
              </a:graphicData>
            </a:graphic>
          </p:graphicFrame>
        </mc:Fallback>
      </mc:AlternateContent>
      <p:grpSp>
        <p:nvGrpSpPr>
          <p:cNvPr id="43" name="Google Shape;1400;p56"/>
          <p:cNvGrpSpPr/>
          <p:nvPr/>
        </p:nvGrpSpPr>
        <p:grpSpPr>
          <a:xfrm>
            <a:off x="16626" y="2286928"/>
            <a:ext cx="698269" cy="489005"/>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58403" y="2694466"/>
            <a:ext cx="3514137" cy="2086518"/>
          </a:xfrm>
          <a:prstGeom prst="rect">
            <a:avLst/>
          </a:prstGeom>
        </p:spPr>
      </p:pic>
      <p:sp>
        <p:nvSpPr>
          <p:cNvPr id="65" name="Freeform 4"/>
          <p:cNvSpPr/>
          <p:nvPr/>
        </p:nvSpPr>
        <p:spPr>
          <a:xfrm>
            <a:off x="8189850" y="1889379"/>
            <a:ext cx="681296" cy="999167"/>
          </a:xfrm>
          <a:custGeom>
            <a:avLst/>
            <a:gdLst/>
            <a:ahLst/>
            <a:cxnLst/>
            <a:rect l="l" t="t" r="r" b="b"/>
            <a:pathLst>
              <a:path w="6213348" h="8229600">
                <a:moveTo>
                  <a:pt x="0" y="0"/>
                </a:moveTo>
                <a:lnTo>
                  <a:pt x="6213348" y="0"/>
                </a:lnTo>
                <a:lnTo>
                  <a:pt x="6213348" y="8229600"/>
                </a:lnTo>
                <a:lnTo>
                  <a:pt x="0" y="8229600"/>
                </a:lnTo>
                <a:lnTo>
                  <a:pt x="0" y="0"/>
                </a:lnTo>
                <a:close/>
              </a:path>
            </a:pathLst>
          </a:custGeom>
          <a:blipFill>
            <a:blip r:embed="rId11"/>
            <a:stretch>
              <a:fillRect/>
            </a:stretch>
          </a:blipFill>
        </p:spPr>
        <p:txBody>
          <a:bodyPr/>
          <a:lstStyle/>
          <a:p>
            <a:endParaRPr lang="vi-VN"/>
          </a:p>
        </p:txBody>
      </p:sp>
    </p:spTree>
    <p:extLst>
      <p:ext uri="{BB962C8B-B14F-4D97-AF65-F5344CB8AC3E}">
        <p14:creationId xmlns:p14="http://schemas.microsoft.com/office/powerpoint/2010/main" val="2750313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circle(in)">
                                      <p:cBhvr>
                                        <p:cTn id="2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7907585" y="492981"/>
            <a:ext cx="678673" cy="7560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sp>
        <p:nvSpPr>
          <p:cNvPr id="53" name="Google Shape;777;p46"/>
          <p:cNvSpPr txBox="1">
            <a:spLocks noGrp="1"/>
          </p:cNvSpPr>
          <p:nvPr>
            <p:ph type="title"/>
          </p:nvPr>
        </p:nvSpPr>
        <p:spPr>
          <a:xfrm>
            <a:off x="2265446" y="800218"/>
            <a:ext cx="4634193"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C00000"/>
                </a:solidFill>
                <a:latin typeface="+mj-lt"/>
              </a:rPr>
              <a:t>KHỞI ĐỘNG</a:t>
            </a:r>
            <a:endParaRPr sz="3200" b="1" dirty="0">
              <a:solidFill>
                <a:srgbClr val="C00000"/>
              </a:solidFill>
              <a:latin typeface="+mj-lt"/>
            </a:endParaRPr>
          </a:p>
        </p:txBody>
      </p:sp>
      <p:sp>
        <p:nvSpPr>
          <p:cNvPr id="55" name="Rectangle 54"/>
          <p:cNvSpPr/>
          <p:nvPr/>
        </p:nvSpPr>
        <p:spPr>
          <a:xfrm>
            <a:off x="918164" y="1357580"/>
            <a:ext cx="7328758" cy="2862322"/>
          </a:xfrm>
          <a:prstGeom prst="rect">
            <a:avLst/>
          </a:prstGeom>
        </p:spPr>
        <p:txBody>
          <a:bodyPr wrap="square">
            <a:spAutoFit/>
          </a:bodyPr>
          <a:lstStyle/>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Nam và Việt muốn đo chiều cao của cột cờ ở sân trường mà hai bạn không trèo lên được. Vào buổi chiều, Nam đo tháy bóng của cột cờ dài 6 m và bóng của Việt dài 70 cm. Nam hỏi Việt cao bao nhiêu, Việt trả lời là cao 1,4 m. Nam liên reo lên: </a:t>
            </a:r>
            <a:r>
              <a:rPr lang="en-US" sz="2000">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Tớ biết cột cờ cao bao nhiêu rồi đấy!”. Vậy cột cờ cao bao nhiêu và làm sao bạn Nam biết được?</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56" name="Google Shape;1175;p53"/>
          <p:cNvGrpSpPr/>
          <p:nvPr/>
        </p:nvGrpSpPr>
        <p:grpSpPr>
          <a:xfrm rot="894208">
            <a:off x="426155" y="3982850"/>
            <a:ext cx="665972" cy="659316"/>
            <a:chOff x="4179067" y="2811495"/>
            <a:chExt cx="286475" cy="274390"/>
          </a:xfrm>
        </p:grpSpPr>
        <p:sp>
          <p:nvSpPr>
            <p:cNvPr id="5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4" name="Picture 3"/>
          <p:cNvPicPr>
            <a:picLocks noChangeAspect="1"/>
          </p:cNvPicPr>
          <p:nvPr/>
        </p:nvPicPr>
        <p:blipFill>
          <a:blip r:embed="rId3"/>
          <a:stretch>
            <a:fillRect/>
          </a:stretch>
        </p:blipFill>
        <p:spPr>
          <a:xfrm rot="21085837">
            <a:off x="7569632" y="3948058"/>
            <a:ext cx="570494" cy="855743"/>
          </a:xfrm>
          <a:prstGeom prst="rect">
            <a:avLst/>
          </a:prstGeom>
        </p:spPr>
      </p:pic>
    </p:spTree>
    <p:extLst>
      <p:ext uri="{BB962C8B-B14F-4D97-AF65-F5344CB8AC3E}">
        <p14:creationId xmlns:p14="http://schemas.microsoft.com/office/powerpoint/2010/main" val="36664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247025" y="33708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43" name="Google Shape;1400;p56"/>
          <p:cNvGrpSpPr/>
          <p:nvPr/>
        </p:nvGrpSpPr>
        <p:grpSpPr>
          <a:xfrm rot="20374684">
            <a:off x="212199" y="182956"/>
            <a:ext cx="698269" cy="489005"/>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Freeform 4"/>
          <p:cNvSpPr/>
          <p:nvPr/>
        </p:nvSpPr>
        <p:spPr>
          <a:xfrm>
            <a:off x="8297041" y="2625137"/>
            <a:ext cx="681296" cy="999167"/>
          </a:xfrm>
          <a:custGeom>
            <a:avLst/>
            <a:gdLst/>
            <a:ahLst/>
            <a:cxnLst/>
            <a:rect l="l" t="t" r="r" b="b"/>
            <a:pathLst>
              <a:path w="6213348" h="8229600">
                <a:moveTo>
                  <a:pt x="0" y="0"/>
                </a:moveTo>
                <a:lnTo>
                  <a:pt x="6213348" y="0"/>
                </a:lnTo>
                <a:lnTo>
                  <a:pt x="6213348" y="8229600"/>
                </a:lnTo>
                <a:lnTo>
                  <a:pt x="0" y="8229600"/>
                </a:lnTo>
                <a:lnTo>
                  <a:pt x="0" y="0"/>
                </a:lnTo>
                <a:close/>
              </a:path>
            </a:pathLst>
          </a:custGeom>
          <a:blipFill>
            <a:blip r:embed="rId4"/>
            <a:stretch>
              <a:fillRect/>
            </a:stretch>
          </a:blipFill>
        </p:spPr>
        <p:txBody>
          <a:bodyPr/>
          <a:lstStyle/>
          <a:p>
            <a:endParaRPr lang="vi-VN"/>
          </a:p>
        </p:txBody>
      </p:sp>
      <mc:AlternateContent xmlns:mc="http://schemas.openxmlformats.org/markup-compatibility/2006" xmlns:a14="http://schemas.microsoft.com/office/drawing/2010/main">
        <mc:Choice Requires="a14">
          <p:sp>
            <p:nvSpPr>
              <p:cNvPr id="2" name="Rectangle 1"/>
              <p:cNvSpPr/>
              <p:nvPr/>
            </p:nvSpPr>
            <p:spPr>
              <a:xfrm>
                <a:off x="518469" y="838235"/>
                <a:ext cx="8077797" cy="4190378"/>
              </a:xfrm>
              <a:prstGeom prst="rect">
                <a:avLst/>
              </a:prstGeom>
            </p:spPr>
            <p:txBody>
              <a:bodyPr wrap="square">
                <a:spAutoFit/>
              </a:bodyPr>
              <a:lstStyle/>
              <a:p>
                <a:pPr algn="just">
                  <a:lnSpc>
                    <a:spcPct val="150000"/>
                  </a:lnSpc>
                </a:pPr>
                <a:r>
                  <a:rPr lang="en-US" sz="1700">
                    <a:solidFill>
                      <a:schemeClr val="accent2">
                        <a:lumMod val="10000"/>
                      </a:schemeClr>
                    </a:solidFill>
                    <a:latin typeface="+mn-lt"/>
                  </a:rPr>
                  <a:t>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𝐴𝐵𝐻</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và 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𝐵</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𝐻</m:t>
                    </m:r>
                    <m:r>
                      <a:rPr lang="en-US" sz="170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có: </a:t>
                </a:r>
                <a14:m>
                  <m:oMath xmlns:m="http://schemas.openxmlformats.org/officeDocument/2006/math">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𝐴𝐵</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𝐴𝐻</m:t>
                        </m:r>
                      </m:den>
                    </m:f>
                  </m:oMath>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𝐴𝐵𝐻</m:t>
                    </m:r>
                  </m:oMath>
                </a14:m>
                <a:r>
                  <a:rPr lang="en-US" sz="1700">
                    <a:solidFill>
                      <a:schemeClr val="accent2">
                        <a:lumMod val="10000"/>
                      </a:schemeClr>
                    </a:solidFill>
                    <a:latin typeface="+mn-lt"/>
                  </a:rPr>
                  <a:t>. Suy ra </a:t>
                </a:r>
                <a14:m>
                  <m:oMath xmlns:m="http://schemas.openxmlformats.org/officeDocument/2006/math">
                    <m:acc>
                      <m:accPr>
                        <m:chr m:val="̂"/>
                        <m:ctrlPr>
                          <a:rPr lang="en-US" sz="1700" i="1" smtClean="0">
                            <a:solidFill>
                              <a:schemeClr val="accent2">
                                <a:lumMod val="10000"/>
                              </a:schemeClr>
                            </a:solidFill>
                            <a:latin typeface="Cambria Math" panose="02040503050406030204" pitchFamily="18" charset="0"/>
                          </a:rPr>
                        </m:ctrlPr>
                      </m:accPr>
                      <m:e>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𝐴</m:t>
                            </m:r>
                          </m:e>
                          <m:sup>
                            <m:r>
                              <a:rPr lang="en-US" sz="1700" b="0" i="1" smtClean="0">
                                <a:solidFill>
                                  <a:schemeClr val="accent2">
                                    <a:lumMod val="10000"/>
                                  </a:schemeClr>
                                </a:solidFill>
                                <a:latin typeface="Cambria Math" panose="02040503050406030204" pitchFamily="18" charset="0"/>
                              </a:rPr>
                              <m:t>′</m:t>
                            </m:r>
                          </m:sup>
                        </m:sSup>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𝐵</m:t>
                            </m:r>
                          </m:e>
                          <m:sup>
                            <m:r>
                              <a:rPr lang="en-US" sz="1700" b="0" i="1" smtClean="0">
                                <a:solidFill>
                                  <a:schemeClr val="accent2">
                                    <a:lumMod val="10000"/>
                                  </a:schemeClr>
                                </a:solidFill>
                                <a:latin typeface="Cambria Math" panose="02040503050406030204" pitchFamily="18" charset="0"/>
                              </a:rPr>
                              <m:t>′</m:t>
                            </m:r>
                          </m:sup>
                        </m:sSup>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𝐻</m:t>
                            </m:r>
                          </m:e>
                          <m:sup>
                            <m:r>
                              <a:rPr lang="en-US" sz="1700" b="0" i="1" smtClean="0">
                                <a:solidFill>
                                  <a:schemeClr val="accent2">
                                    <a:lumMod val="10000"/>
                                  </a:schemeClr>
                                </a:solidFill>
                                <a:latin typeface="Cambria Math" panose="02040503050406030204" pitchFamily="18" charset="0"/>
                              </a:rPr>
                              <m:t>′</m:t>
                            </m:r>
                          </m:sup>
                        </m:sSup>
                      </m:e>
                    </m:acc>
                    <m:r>
                      <a:rPr lang="en-US" sz="1700" b="0" i="1" smtClean="0">
                        <a:solidFill>
                          <a:schemeClr val="accent2">
                            <a:lumMod val="10000"/>
                          </a:schemeClr>
                        </a:solidFill>
                        <a:latin typeface="Cambria Math" panose="02040503050406030204" pitchFamily="18" charset="0"/>
                      </a:rPr>
                      <m:t>=</m:t>
                    </m:r>
                    <m:r>
                      <m:rPr>
                        <m:nor/>
                      </m:rPr>
                      <a:rPr lang="en-US" sz="1700">
                        <a:solidFill>
                          <a:schemeClr val="accent2">
                            <a:lumMod val="10000"/>
                          </a:schemeClr>
                        </a:solidFill>
                        <a:latin typeface="+mn-lt"/>
                      </a:rPr>
                      <m:t> </m:t>
                    </m:r>
                    <m:acc>
                      <m:accPr>
                        <m:chr m:val="̂"/>
                        <m:ctrlPr>
                          <a:rPr lang="en-US"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𝐴𝐵𝐻</m:t>
                        </m:r>
                      </m:e>
                    </m:acc>
                  </m:oMath>
                </a14:m>
                <a:r>
                  <a:rPr lang="en-US" sz="1700">
                    <a:solidFill>
                      <a:schemeClr val="accent2">
                        <a:lumMod val="10000"/>
                      </a:schemeClr>
                    </a:solidFill>
                    <a:latin typeface="+mn-lt"/>
                  </a:rPr>
                  <a:t> (1)</a:t>
                </a:r>
              </a:p>
              <a:p>
                <a:pPr algn="just">
                  <a:lnSpc>
                    <a:spcPct val="150000"/>
                  </a:lnSpc>
                </a:pPr>
                <a:r>
                  <a:rPr lang="en-US" sz="1700">
                    <a:solidFill>
                      <a:schemeClr val="accent2">
                        <a:lumMod val="10000"/>
                      </a:schemeClr>
                    </a:solidFill>
                    <a:latin typeface="+mn-lt"/>
                  </a:rPr>
                  <a:t>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𝐴𝐶𝐻</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và tam giác vuông </a:t>
                </a:r>
                <a14:m>
                  <m:oMath xmlns:m="http://schemas.openxmlformats.org/officeDocument/2006/math">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rPr>
                      <m:t>𝐶</m:t>
                    </m:r>
                    <m:r>
                      <a:rPr lang="en-US" sz="1700" b="0" i="1" smtClean="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có:</a:t>
                </a:r>
              </a:p>
              <a:p>
                <a:pPr algn="just">
                  <a:lnSpc>
                    <a:spcPct val="150000"/>
                  </a:lnSpc>
                </a:pPr>
                <a14:m>
                  <m:oMathPara xmlns:m="http://schemas.openxmlformats.org/officeDocument/2006/math">
                    <m:oMathParaPr>
                      <m:jc m:val="left"/>
                    </m:oMathParaPr>
                    <m:oMath xmlns:m="http://schemas.openxmlformats.org/officeDocument/2006/math">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𝐴𝐻</m:t>
                          </m:r>
                        </m:den>
                      </m:f>
                    </m:oMath>
                  </m:oMathPara>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𝐶</m:t>
                    </m:r>
                    <m: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𝐻</m:t>
                    </m:r>
                  </m:oMath>
                </a14:m>
                <a:r>
                  <a:rPr lang="en-US" sz="1700">
                    <a:solidFill>
                      <a:schemeClr val="accent2">
                        <a:lumMod val="10000"/>
                      </a:schemeClr>
                    </a:solidFill>
                    <a:latin typeface="+mn-lt"/>
                  </a:rPr>
                  <a:t>. Suy ra </a:t>
                </a:r>
                <a14:m>
                  <m:oMath xmlns:m="http://schemas.openxmlformats.org/officeDocument/2006/math">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𝐻</m:t>
                            </m:r>
                          </m:e>
                          <m:sup>
                            <m:r>
                              <a:rPr lang="en-US" sz="1700" i="1">
                                <a:solidFill>
                                  <a:schemeClr val="accent2">
                                    <a:lumMod val="10000"/>
                                  </a:schemeClr>
                                </a:solidFill>
                                <a:latin typeface="Cambria Math" panose="02040503050406030204" pitchFamily="18" charset="0"/>
                              </a:rPr>
                              <m:t>′</m:t>
                            </m:r>
                          </m:sup>
                        </m:sSup>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𝐶</m:t>
                        </m:r>
                        <m:r>
                          <a:rPr lang="en-US" sz="1700" i="1">
                            <a:solidFill>
                              <a:schemeClr val="accent2">
                                <a:lumMod val="10000"/>
                              </a:schemeClr>
                            </a:solidFill>
                            <a:latin typeface="Cambria Math" panose="02040503050406030204" pitchFamily="18" charset="0"/>
                          </a:rPr>
                          <m:t>𝐻</m:t>
                        </m:r>
                      </m:e>
                    </m:acc>
                    <m:r>
                      <a:rPr lang="en-US" sz="1700" i="1">
                        <a:solidFill>
                          <a:schemeClr val="accent2">
                            <a:lumMod val="10000"/>
                          </a:schemeClr>
                        </a:solidFill>
                        <a:latin typeface="Cambria Math" panose="02040503050406030204" pitchFamily="18" charset="0"/>
                      </a:rPr>
                      <m:t> </m:t>
                    </m:r>
                  </m:oMath>
                </a14:m>
                <a:r>
                  <a:rPr lang="en-US" sz="1700">
                    <a:solidFill>
                      <a:schemeClr val="accent2">
                        <a:lumMod val="10000"/>
                      </a:schemeClr>
                    </a:solidFill>
                    <a:latin typeface="+mn-lt"/>
                  </a:rPr>
                  <a:t> (2)</a:t>
                </a:r>
              </a:p>
              <a:p>
                <a:pPr algn="just">
                  <a:lnSpc>
                    <a:spcPct val="150000"/>
                  </a:lnSpc>
                </a:pPr>
                <a:r>
                  <a:rPr lang="en-US" sz="1700">
                    <a:solidFill>
                      <a:schemeClr val="accent2">
                        <a:lumMod val="10000"/>
                      </a:schemeClr>
                    </a:solidFill>
                    <a:latin typeface="+mn-lt"/>
                  </a:rPr>
                  <a:t>Hai tam giác </a:t>
                </a:r>
                <a14:m>
                  <m:oMath xmlns:m="http://schemas.openxmlformats.org/officeDocument/2006/math">
                    <m:r>
                      <a:rPr lang="en-US" sz="1700" i="1" smtClean="0">
                        <a:solidFill>
                          <a:schemeClr val="accent2">
                            <a:lumMod val="10000"/>
                          </a:schemeClr>
                        </a:solidFill>
                        <a:latin typeface="Cambria Math" panose="02040503050406030204" pitchFamily="18" charset="0"/>
                      </a:rPr>
                      <m:t>𝐴𝐵𝐶</m:t>
                    </m:r>
                  </m:oMath>
                </a14:m>
                <a:r>
                  <a:rPr lang="en-US" sz="1700">
                    <a:solidFill>
                      <a:schemeClr val="accent2">
                        <a:lumMod val="10000"/>
                      </a:schemeClr>
                    </a:solidFill>
                    <a:latin typeface="+mn-lt"/>
                  </a:rPr>
                  <a:t> và </a:t>
                </a:r>
                <a14:m>
                  <m:oMath xmlns:m="http://schemas.openxmlformats.org/officeDocument/2006/math">
                    <m:r>
                      <a:rPr lang="en-US" sz="1700" i="1" smtClean="0">
                        <a:solidFill>
                          <a:schemeClr val="accent2">
                            <a:lumMod val="10000"/>
                          </a:schemeClr>
                        </a:solidFill>
                        <a:latin typeface="Cambria Math" panose="02040503050406030204" pitchFamily="18" charset="0"/>
                      </a:rPr>
                      <m:t>𝐴</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𝐵</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𝐶</m:t>
                    </m:r>
                    <m:r>
                      <a:rPr lang="en-US" sz="170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có: </a:t>
                </a:r>
                <a14:m>
                  <m:oMath xmlns:m="http://schemas.openxmlformats.org/officeDocument/2006/math">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r>
                          <a:rPr lang="en-US" sz="1700" b="0" i="1" smtClean="0">
                            <a:solidFill>
                              <a:schemeClr val="accent2">
                                <a:lumMod val="10000"/>
                              </a:schemeClr>
                            </a:solidFill>
                            <a:latin typeface="Cambria Math" panose="02040503050406030204" pitchFamily="18" charset="0"/>
                          </a:rPr>
                          <m:t>𝐵</m:t>
                        </m:r>
                        <m:r>
                          <a:rPr lang="en-US" sz="1700" b="0" i="1" smtClean="0">
                            <a:solidFill>
                              <a:schemeClr val="accent2">
                                <a:lumMod val="10000"/>
                              </a:schemeClr>
                            </a:solidFill>
                            <a:latin typeface="Cambria Math" panose="02040503050406030204" pitchFamily="18" charset="0"/>
                          </a:rPr>
                          <m:t>′</m:t>
                        </m:r>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𝐶</m:t>
                        </m:r>
                      </m:e>
                    </m:acc>
                    <m:r>
                      <a:rPr lang="en-US" sz="1700" b="0" i="1" smtClean="0">
                        <a:solidFill>
                          <a:schemeClr val="accent2">
                            <a:lumMod val="10000"/>
                          </a:schemeClr>
                        </a:solidFill>
                        <a:latin typeface="Cambria Math" panose="02040503050406030204" pitchFamily="18" charset="0"/>
                      </a:rPr>
                      <m:t> </m:t>
                    </m:r>
                    <m:d>
                      <m:dPr>
                        <m:ctrlPr>
                          <a:rPr lang="en-US" sz="1700" b="0" i="1" smtClean="0">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𝑡h𝑒𝑜</m:t>
                        </m:r>
                        <m:r>
                          <a:rPr lang="en-US" sz="1700" b="0" i="1" smtClean="0">
                            <a:solidFill>
                              <a:schemeClr val="accent2">
                                <a:lumMod val="10000"/>
                              </a:schemeClr>
                            </a:solidFill>
                            <a:latin typeface="Cambria Math" panose="02040503050406030204" pitchFamily="18" charset="0"/>
                          </a:rPr>
                          <m:t> </m:t>
                        </m:r>
                        <m:d>
                          <m:dPr>
                            <m:ctrlPr>
                              <a:rPr lang="en-US" sz="1700" b="0" i="1" smtClean="0">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1</m:t>
                            </m:r>
                          </m:e>
                        </m:d>
                      </m:e>
                    </m:d>
                    <m:r>
                      <a:rPr lang="en-US" sz="1700" b="0" i="0" smtClean="0">
                        <a:solidFill>
                          <a:schemeClr val="accent2">
                            <a:lumMod val="10000"/>
                          </a:schemeClr>
                        </a:solidFill>
                        <a:latin typeface="Cambria Math" panose="02040503050406030204" pitchFamily="18" charset="0"/>
                      </a:rPr>
                      <m:t>, </m:t>
                    </m:r>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r>
                          <a:rPr lang="en-US" sz="1700" i="1">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𝐴𝐶𝐵</m:t>
                        </m:r>
                      </m:e>
                    </m:acc>
                    <m:r>
                      <a:rPr lang="en-US" sz="1700" i="1">
                        <a:solidFill>
                          <a:schemeClr val="accent2">
                            <a:lumMod val="10000"/>
                          </a:schemeClr>
                        </a:solidFill>
                        <a:latin typeface="Cambria Math" panose="02040503050406030204" pitchFamily="18" charset="0"/>
                      </a:rPr>
                      <m:t> </m:t>
                    </m:r>
                    <m:d>
                      <m:dPr>
                        <m:ctrlPr>
                          <a:rPr lang="en-US" sz="1700" i="1">
                            <a:solidFill>
                              <a:schemeClr val="accent2">
                                <a:lumMod val="10000"/>
                              </a:schemeClr>
                            </a:solidFill>
                            <a:latin typeface="Cambria Math" panose="02040503050406030204" pitchFamily="18" charset="0"/>
                          </a:rPr>
                        </m:ctrlPr>
                      </m:dPr>
                      <m:e>
                        <m:r>
                          <a:rPr lang="en-US" sz="1700" i="1">
                            <a:solidFill>
                              <a:schemeClr val="accent2">
                                <a:lumMod val="10000"/>
                              </a:schemeClr>
                            </a:solidFill>
                            <a:latin typeface="Cambria Math" panose="02040503050406030204" pitchFamily="18" charset="0"/>
                          </a:rPr>
                          <m:t>𝑡h𝑒𝑜</m:t>
                        </m:r>
                        <m:r>
                          <a:rPr lang="en-US" sz="1700" i="1">
                            <a:solidFill>
                              <a:schemeClr val="accent2">
                                <a:lumMod val="10000"/>
                              </a:schemeClr>
                            </a:solidFill>
                            <a:latin typeface="Cambria Math" panose="02040503050406030204" pitchFamily="18" charset="0"/>
                          </a:rPr>
                          <m:t> </m:t>
                        </m:r>
                        <m:d>
                          <m:dPr>
                            <m:ctrlPr>
                              <a:rPr lang="en-US" sz="1700" i="1">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2</m:t>
                            </m:r>
                          </m:e>
                        </m:d>
                      </m:e>
                    </m:d>
                  </m:oMath>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ea typeface="Cambria Math" panose="02040503050406030204" pitchFamily="18" charset="0"/>
                      </a:rPr>
                      <m:t>∆</m:t>
                    </m:r>
                    <m:r>
                      <a:rPr lang="vi-VN" sz="1700" i="1" kern="1200">
                        <a:solidFill>
                          <a:schemeClr val="accent2">
                            <a:lumMod val="10000"/>
                          </a:schemeClr>
                        </a:solidFill>
                        <a:latin typeface="Cambria Math" panose="02040503050406030204" pitchFamily="18" charset="0"/>
                        <a:cs typeface="Arial" panose="020B0604020202020204" pitchFamily="34" charset="0"/>
                      </a:rPr>
                      <m:t>𝐴𝐵𝐶</m:t>
                    </m:r>
                    <m:r>
                      <m:rPr>
                        <m:nor/>
                      </m:rPr>
                      <a:rPr lang="en-US" sz="1700" b="0" i="0" kern="1200" smtClean="0">
                        <a:solidFill>
                          <a:schemeClr val="accent2">
                            <a:lumMod val="10000"/>
                          </a:schemeClr>
                        </a:solidFill>
                        <a:latin typeface="+mn-lt"/>
                        <a:cs typeface="Arial" panose="020B0604020202020204" pitchFamily="34" charset="0"/>
                      </a:rPr>
                      <m:t> (</m:t>
                    </m:r>
                    <m:r>
                      <m:rPr>
                        <m:nor/>
                      </m:rPr>
                      <a:rPr lang="en-US" sz="1700" b="0" i="0" kern="1200" smtClean="0">
                        <a:solidFill>
                          <a:schemeClr val="accent2">
                            <a:lumMod val="10000"/>
                          </a:schemeClr>
                        </a:solidFill>
                        <a:latin typeface="+mn-lt"/>
                        <a:cs typeface="Arial" panose="020B0604020202020204" pitchFamily="34" charset="0"/>
                      </a:rPr>
                      <m:t>g</m:t>
                    </m:r>
                    <m:r>
                      <m:rPr>
                        <m:nor/>
                      </m:rPr>
                      <a:rPr lang="en-US" sz="1700" b="0" i="0" kern="1200" smtClean="0">
                        <a:solidFill>
                          <a:schemeClr val="accent2">
                            <a:lumMod val="10000"/>
                          </a:schemeClr>
                        </a:solidFill>
                        <a:latin typeface="+mn-lt"/>
                        <a:cs typeface="Arial" panose="020B0604020202020204" pitchFamily="34" charset="0"/>
                      </a:rPr>
                      <m:t>.</m:t>
                    </m:r>
                    <m:r>
                      <m:rPr>
                        <m:nor/>
                      </m:rPr>
                      <a:rPr lang="en-US" sz="1700" b="0" i="0" kern="1200" smtClean="0">
                        <a:solidFill>
                          <a:schemeClr val="accent2">
                            <a:lumMod val="10000"/>
                          </a:schemeClr>
                        </a:solidFill>
                        <a:latin typeface="+mn-lt"/>
                        <a:cs typeface="Arial" panose="020B0604020202020204" pitchFamily="34" charset="0"/>
                      </a:rPr>
                      <m:t>g</m:t>
                    </m:r>
                    <m:r>
                      <m:rPr>
                        <m:nor/>
                      </m:rPr>
                      <a:rPr lang="en-US" sz="1700" b="0" i="0" kern="1200" smtClean="0">
                        <a:solidFill>
                          <a:schemeClr val="accent2">
                            <a:lumMod val="10000"/>
                          </a:schemeClr>
                        </a:solidFill>
                        <a:latin typeface="+mn-lt"/>
                        <a:cs typeface="Arial" panose="020B0604020202020204" pitchFamily="34" charset="0"/>
                      </a:rPr>
                      <m:t>).</m:t>
                    </m:r>
                  </m:oMath>
                </a14:m>
                <a:r>
                  <a:rPr lang="en-US" sz="1700">
                    <a:solidFill>
                      <a:schemeClr val="accent2">
                        <a:lumMod val="10000"/>
                      </a:schemeClr>
                    </a:solidFill>
                    <a:latin typeface="+mn-lt"/>
                  </a:rPr>
                  <a:t> </a:t>
                </a:r>
              </a:p>
            </p:txBody>
          </p:sp>
        </mc:Choice>
        <mc:Fallback xmlns="">
          <p:sp>
            <p:nvSpPr>
              <p:cNvPr id="2" name="Rectangle 1"/>
              <p:cNvSpPr>
                <a:spLocks noRot="1" noChangeAspect="1" noMove="1" noResize="1" noEditPoints="1" noAdjustHandles="1" noChangeArrowheads="1" noChangeShapeType="1" noTextEdit="1"/>
              </p:cNvSpPr>
              <p:nvPr/>
            </p:nvSpPr>
            <p:spPr>
              <a:xfrm>
                <a:off x="518469" y="838235"/>
                <a:ext cx="8077797" cy="4190378"/>
              </a:xfrm>
              <a:prstGeom prst="rect">
                <a:avLst/>
              </a:prstGeom>
              <a:blipFill>
                <a:blip r:embed="rId8"/>
                <a:stretch>
                  <a:fillRect l="-453" r="-528"/>
                </a:stretch>
              </a:blipFill>
            </p:spPr>
            <p:txBody>
              <a:bodyPr/>
              <a:lstStyle/>
              <a:p>
                <a:r>
                  <a:rPr lang="en-US">
                    <a:noFill/>
                  </a:rPr>
                  <a:t> </a:t>
                </a:r>
              </a:p>
            </p:txBody>
          </p:sp>
        </mc:Fallback>
      </mc:AlternateContent>
    </p:spTree>
    <p:extLst>
      <p:ext uri="{BB962C8B-B14F-4D97-AF65-F5344CB8AC3E}">
        <p14:creationId xmlns:p14="http://schemas.microsoft.com/office/powerpoint/2010/main" val="70389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randombar(horizont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barn(inVertical)">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6287" y="841942"/>
                <a:ext cx="6054918" cy="3526093"/>
              </a:xfrm>
              <a:prstGeom prst="rect">
                <a:avLst/>
              </a:prstGeom>
            </p:spPr>
            <p:txBody>
              <a:bodyPr wrap="square">
                <a:spAutoFit/>
              </a:bodyPr>
              <a:lstStyle/>
              <a:p>
                <a:pPr marL="342900" lvl="0" indent="-342900" algn="just">
                  <a:lnSpc>
                    <a:spcPct val="170000"/>
                  </a:lnSpc>
                  <a:buClr>
                    <a:srgbClr val="C00000"/>
                  </a:buClr>
                  <a:buFont typeface="Wingdings" panose="05000000000000000000" pitchFamily="2" charset="2"/>
                  <a:buChar char="q"/>
                </a:pPr>
                <a:r>
                  <a:rPr lang="nl-NL" sz="2200" b="1">
                    <a:solidFill>
                      <a:srgbClr val="C00000"/>
                    </a:solidFill>
                    <a:ea typeface="Arial" panose="020B0604020202020204" pitchFamily="34" charset="0"/>
                    <a:cs typeface="Times New Roman" panose="02020603050405020304" pitchFamily="18" charset="0"/>
                  </a:rPr>
                  <a:t>Nhận xét</a:t>
                </a:r>
                <a:endParaRPr lang="en-US" sz="2200">
                  <a:solidFill>
                    <a:srgbClr val="C00000"/>
                  </a:solidFill>
                  <a:ea typeface="Arial" panose="020B0604020202020204" pitchFamily="34" charset="0"/>
                  <a:cs typeface="Times New Roman" panose="02020603050405020304" pitchFamily="18" charset="0"/>
                </a:endParaRPr>
              </a:p>
              <a:p>
                <a:pPr lvl="0" algn="just">
                  <a:lnSpc>
                    <a:spcPct val="170000"/>
                  </a:lnSpc>
                </a:pPr>
                <a:r>
                  <a:rPr lang="nl-NL" sz="2200">
                    <a:solidFill>
                      <a:srgbClr val="4954A1"/>
                    </a:solidFill>
                    <a:ea typeface="Arial" panose="020B0604020202020204" pitchFamily="34" charset="0"/>
                    <a:cs typeface="Times New Roman" panose="02020603050405020304" pitchFamily="18" charset="0"/>
                  </a:rPr>
                  <a:t>Nếu </a:t>
                </a:r>
                <a14:m>
                  <m:oMath xmlns:m="http://schemas.openxmlformats.org/officeDocument/2006/math">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𝐵</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𝐶</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 ∆</m:t>
                    </m:r>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nl-NL" sz="2200">
                    <a:solidFill>
                      <a:srgbClr val="4954A1"/>
                    </a:solidFill>
                    <a:ea typeface="Dotum" panose="020B0600000101010101" pitchFamily="34" charset="-127"/>
                    <a:cs typeface="Times New Roman" panose="02020603050405020304" pitchFamily="18" charset="0"/>
                  </a:rPr>
                  <a:t> theo tỉ số </a:t>
                </a:r>
                <a14:m>
                  <m:oMath xmlns:m="http://schemas.openxmlformats.org/officeDocument/2006/math">
                    <m: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a14:m>
                <a:r>
                  <a:rPr lang="nl-NL" sz="2200">
                    <a:solidFill>
                      <a:srgbClr val="4954A1"/>
                    </a:solidFill>
                    <a:ea typeface="Dotum" panose="020B0600000101010101" pitchFamily="34" charset="-127"/>
                    <a:cs typeface="Times New Roman" panose="02020603050405020304" pitchFamily="18" charset="0"/>
                  </a:rPr>
                  <a:t> và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 </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oMath>
                </a14:m>
                <a:r>
                  <a:rPr lang="nl-NL" sz="2200">
                    <a:solidFill>
                      <a:srgbClr val="4954A1"/>
                    </a:solidFill>
                    <a:ea typeface="Dotum" panose="020B0600000101010101" pitchFamily="34" charset="-127"/>
                    <a:cs typeface="Times New Roman" panose="02020603050405020304" pitchFamily="18" charset="0"/>
                  </a:rPr>
                  <a:t> lần lượt là các đường cao của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2200">
                    <a:solidFill>
                      <a:srgbClr val="4954A1"/>
                    </a:solidFill>
                    <a:ea typeface="Dotum" panose="020B0600000101010101" pitchFamily="34" charset="-127"/>
                    <a:cs typeface="Times New Roman" panose="02020603050405020304" pitchFamily="18" charset="0"/>
                  </a:rPr>
                  <a:t> và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𝐶</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oMath>
                </a14:m>
                <a:r>
                  <a:rPr lang="nl-NL" sz="2200">
                    <a:solidFill>
                      <a:srgbClr val="4954A1"/>
                    </a:solidFill>
                    <a:ea typeface="Dotum" panose="020B0600000101010101" pitchFamily="34" charset="-127"/>
                    <a:cs typeface="Times New Roman" panose="02020603050405020304" pitchFamily="18" charset="0"/>
                  </a:rPr>
                  <a:t> thì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en-US" sz="2400" smtClean="0">
                        <a:solidFill>
                          <a:schemeClr val="accent2">
                            <a:lumMod val="25000"/>
                          </a:schemeClr>
                        </a:solidFill>
                        <a:latin typeface="Cambria Math" panose="020405030504060302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𝐴𝐵𝐻</m:t>
                    </m:r>
                  </m:oMath>
                </a14:m>
                <a:r>
                  <a:rPr lang="nl-NL" sz="2200">
                    <a:solidFill>
                      <a:srgbClr val="4954A1"/>
                    </a:solidFill>
                    <a:ea typeface="Dotum" panose="020B0600000101010101" pitchFamily="34" charset="-127"/>
                    <a:cs typeface="Times New Roman" panose="02020603050405020304" pitchFamily="18" charset="0"/>
                  </a:rPr>
                  <a:t> (do </a:t>
                </a:r>
                <a14:m>
                  <m:oMath xmlns:m="http://schemas.openxmlformats.org/officeDocument/2006/math">
                    <m:acc>
                      <m:accPr>
                        <m:chr m:val="̂"/>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e>
                    </m:acc>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acc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𝐵</m:t>
                        </m:r>
                      </m:e>
                    </m:acc>
                  </m:oMath>
                </a14:m>
                <a:r>
                  <a:rPr lang="nl-NL" sz="2200">
                    <a:solidFill>
                      <a:srgbClr val="4954A1"/>
                    </a:solidFill>
                    <a:ea typeface="Dotum" panose="020B0600000101010101" pitchFamily="34" charset="-127"/>
                    <a:cs typeface="Times New Roman" panose="02020603050405020304" pitchFamily="18" charset="0"/>
                  </a:rPr>
                  <a:t>) theo tỉ số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a14:m>
                <a:r>
                  <a:rPr lang="nl-NL" sz="2200">
                    <a:solidFill>
                      <a:srgbClr val="4954A1"/>
                    </a:solidFill>
                    <a:ea typeface="Dotum" panose="020B0600000101010101" pitchFamily="34" charset="-127"/>
                    <a:cs typeface="Times New Roman" panose="02020603050405020304" pitchFamily="18" charset="0"/>
                  </a:rPr>
                  <a:t> và </a:t>
                </a:r>
              </a:p>
              <a:p>
                <a:pPr lvl="0" algn="just">
                  <a:lnSpc>
                    <a:spcPct val="170000"/>
                  </a:lnSpc>
                </a:pPr>
                <a14:m>
                  <m:oMathPara xmlns:m="http://schemas.openxmlformats.org/officeDocument/2006/math">
                    <m:oMathParaPr>
                      <m:jc m:val="left"/>
                    </m:oMathParaPr>
                    <m:oMath xmlns:m="http://schemas.openxmlformats.org/officeDocument/2006/math">
                      <m:f>
                        <m:f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𝐴𝐻</m:t>
                          </m:r>
                        </m:den>
                      </m:f>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m:oMathPara>
                </a14:m>
                <a:endParaRPr lang="en-US" sz="2200">
                  <a:solidFill>
                    <a:srgbClr val="4954A1"/>
                  </a:solidFill>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7" y="841942"/>
                <a:ext cx="6054918" cy="3526093"/>
              </a:xfrm>
              <a:prstGeom prst="rect">
                <a:avLst/>
              </a:prstGeom>
              <a:blipFill>
                <a:blip r:embed="rId3"/>
                <a:stretch>
                  <a:fillRect l="-1309" r="-13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 name="TextBox 10"/>
          <p:cNvSpPr txBox="1"/>
          <p:nvPr/>
        </p:nvSpPr>
        <p:spPr>
          <a:xfrm>
            <a:off x="1103196" y="886599"/>
            <a:ext cx="1728706" cy="553998"/>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3" name="Rectangle 2"/>
              <p:cNvSpPr/>
              <p:nvPr/>
            </p:nvSpPr>
            <p:spPr>
              <a:xfrm>
                <a:off x="1013785" y="1456499"/>
                <a:ext cx="7104493" cy="1403526"/>
              </a:xfrm>
              <a:prstGeom prst="rect">
                <a:avLst/>
              </a:prstGeom>
            </p:spPr>
            <p:txBody>
              <a:bodyPr wrap="square">
                <a:spAutoFit/>
              </a:bodyPr>
              <a:lstStyle/>
              <a:p>
                <a:pPr algn="just">
                  <a:lnSpc>
                    <a:spcPct val="150000"/>
                  </a:lnSpc>
                </a:pPr>
                <a:r>
                  <a:rPr lang="vi-VN" sz="1800">
                    <a:latin typeface="+mn-lt"/>
                  </a:rPr>
                  <a:t>Một ngôi nhà với hai mái lệch </a:t>
                </a:r>
                <a14:m>
                  <m:oMath xmlns:m="http://schemas.openxmlformats.org/officeDocument/2006/math">
                    <m:r>
                      <a:rPr lang="vi-VN" sz="1800" i="1" smtClean="0">
                        <a:latin typeface="Cambria Math" panose="02040503050406030204" pitchFamily="18" charset="0"/>
                      </a:rPr>
                      <m:t>𝐴𝐵</m:t>
                    </m:r>
                    <m:r>
                      <a:rPr lang="vi-VN" sz="1800" i="1" smtClean="0">
                        <a:latin typeface="Cambria Math" panose="02040503050406030204" pitchFamily="18" charset="0"/>
                      </a:rPr>
                      <m:t>, </m:t>
                    </m:r>
                    <m:r>
                      <a:rPr lang="vi-VN" sz="1800" i="1" smtClean="0">
                        <a:latin typeface="Cambria Math" panose="02040503050406030204" pitchFamily="18" charset="0"/>
                      </a:rPr>
                      <m:t>𝐶𝐷</m:t>
                    </m:r>
                    <m:r>
                      <a:rPr lang="vi-VN" sz="1800" i="1" smtClean="0">
                        <a:latin typeface="Cambria Math" panose="02040503050406030204" pitchFamily="18" charset="0"/>
                      </a:rPr>
                      <m:t> </m:t>
                    </m:r>
                  </m:oMath>
                </a14:m>
                <a:r>
                  <a:rPr lang="vi-VN" sz="1800">
                    <a:latin typeface="+mn-lt"/>
                  </a:rPr>
                  <a:t>được thiết kế như Hình 9.56 sao cho </a:t>
                </a:r>
                <a14:m>
                  <m:oMath xmlns:m="http://schemas.openxmlformats.org/officeDocument/2006/math">
                    <m:r>
                      <a:rPr lang="vi-VN" sz="1800" i="1" smtClean="0">
                        <a:latin typeface="Cambria Math" panose="02040503050406030204" pitchFamily="18" charset="0"/>
                      </a:rPr>
                      <m:t>𝐶𝐷</m:t>
                    </m:r>
                    <m:r>
                      <a:rPr lang="vi-VN" sz="1800" i="1" smtClean="0">
                        <a:latin typeface="Cambria Math" panose="02040503050406030204" pitchFamily="18" charset="0"/>
                      </a:rPr>
                      <m:t>=6</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𝐴𝐵</m:t>
                    </m:r>
                    <m:r>
                      <a:rPr lang="vi-VN" sz="1800" i="1" smtClean="0">
                        <a:latin typeface="Cambria Math" panose="02040503050406030204" pitchFamily="18" charset="0"/>
                      </a:rPr>
                      <m:t>=4</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𝐻𝐴</m:t>
                    </m:r>
                    <m:r>
                      <a:rPr lang="vi-VN" sz="1800" i="1" smtClean="0">
                        <a:latin typeface="Cambria Math" panose="02040503050406030204" pitchFamily="18" charset="0"/>
                      </a:rPr>
                      <m:t>=2</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𝐴𝐶</m:t>
                    </m:r>
                    <m:r>
                      <a:rPr lang="vi-VN" sz="1800" i="1" smtClean="0">
                        <a:latin typeface="Cambria Math" panose="02040503050406030204" pitchFamily="18" charset="0"/>
                      </a:rPr>
                      <m:t>=1</m:t>
                    </m:r>
                    <m:r>
                      <a:rPr lang="vi-VN" sz="1800" i="1" smtClean="0">
                        <a:latin typeface="Cambria Math" panose="02040503050406030204" pitchFamily="18" charset="0"/>
                      </a:rPr>
                      <m:t>𝑚</m:t>
                    </m:r>
                  </m:oMath>
                </a14:m>
                <a:r>
                  <a:rPr lang="vi-VN" sz="1800">
                    <a:latin typeface="+mn-lt"/>
                  </a:rPr>
                  <a:t>. Chứng tỏ </a:t>
                </a:r>
                <a:r>
                  <a:rPr lang="en-US" sz="1800">
                    <a:latin typeface="+mn-lt"/>
                  </a:rPr>
                  <a:t>rằng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𝐴𝐵𝐷</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𝐶𝐷</m:t>
                        </m:r>
                        <m:r>
                          <a:rPr lang="en-US" sz="1800" i="1">
                            <a:latin typeface="Cambria Math" panose="02040503050406030204" pitchFamily="18" charset="0"/>
                          </a:rPr>
                          <m:t>𝐵</m:t>
                        </m:r>
                      </m:e>
                    </m:acc>
                  </m:oMath>
                </a14:m>
                <a:r>
                  <a:rPr lang="en-US" sz="1800">
                    <a:latin typeface="+mn-lt"/>
                  </a:rPr>
                  <a:t>.</a:t>
                </a:r>
              </a:p>
            </p:txBody>
          </p:sp>
        </mc:Choice>
        <mc:Fallback xmlns="">
          <p:sp>
            <p:nvSpPr>
              <p:cNvPr id="3" name="Rectangle 2"/>
              <p:cNvSpPr>
                <a:spLocks noRot="1" noChangeAspect="1" noMove="1" noResize="1" noEditPoints="1" noAdjustHandles="1" noChangeArrowheads="1" noChangeShapeType="1" noTextEdit="1"/>
              </p:cNvSpPr>
              <p:nvPr/>
            </p:nvSpPr>
            <p:spPr>
              <a:xfrm>
                <a:off x="1013785" y="1456499"/>
                <a:ext cx="7104493" cy="1403526"/>
              </a:xfrm>
              <a:prstGeom prst="rect">
                <a:avLst/>
              </a:prstGeom>
              <a:blipFill>
                <a:blip r:embed="rId3"/>
                <a:stretch>
                  <a:fillRect l="-686" r="-686" b="-2609"/>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8528" y="2860025"/>
            <a:ext cx="2775006" cy="1658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5" name="Rectangle 4"/>
          <p:cNvSpPr/>
          <p:nvPr/>
        </p:nvSpPr>
        <p:spPr>
          <a:xfrm>
            <a:off x="1166844" y="84477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4334486" y="1214106"/>
                <a:ext cx="3610371" cy="3154197"/>
              </a:xfrm>
              <a:prstGeom prst="rect">
                <a:avLst/>
              </a:prstGeom>
            </p:spPr>
            <p:txBody>
              <a:bodyPr wrap="square">
                <a:spAutoFit/>
              </a:bodyPr>
              <a:lstStyle/>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Xét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𝐴𝐵𝐻</m:t>
                    </m:r>
                  </m:oMath>
                </a14:m>
                <a:r>
                  <a:rPr lang="nl-NL" sz="18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𝐻</m:t>
                    </m:r>
                  </m:oMath>
                </a14:m>
                <a:r>
                  <a:rPr lang="nl-NL"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𝐶𝐷𝐻</m:t>
                    </m:r>
                  </m:oMath>
                </a14:m>
                <a:r>
                  <a:rPr lang="nl-NL" sz="18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𝐻</m:t>
                    </m:r>
                  </m:oMath>
                </a14:m>
                <a:r>
                  <a:rPr lang="nl-NL" sz="1800">
                    <a:effectLst/>
                    <a:latin typeface="+mn-lt"/>
                    <a:ea typeface="Dotum" panose="020B0600000101010101" pitchFamily="34" charset="-127"/>
                    <a:cs typeface="Times New Roman" panose="02020603050405020304" pitchFamily="18" charset="0"/>
                  </a:rPr>
                  <a:t>)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𝐴𝐵</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𝐶𝐷</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2</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3</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𝐴𝐻</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𝐶𝐻</m:t>
                          </m:r>
                        </m:den>
                      </m:f>
                    </m:oMath>
                  </m:oMathPara>
                </a14:m>
                <a:endParaRPr lang="en-US" sz="1800" i="1">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𝐴𝐵𝐻</m:t>
                      </m:r>
                      <m:r>
                        <a:rPr lang="en-US" sz="1800">
                          <a:solidFill>
                            <a:schemeClr val="accent2">
                              <a:lumMod val="25000"/>
                            </a:schemeClr>
                          </a:solidFill>
                          <a:latin typeface="Cambria Math" panose="020405030504060302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𝐶𝐷𝐻</m:t>
                      </m:r>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1800">
                        <a:latin typeface="Cambria Math" panose="02040503050406030204" pitchFamily="18" charset="0"/>
                        <a:ea typeface="Dotum" panose="020B0600000101010101" pitchFamily="34" charset="-127"/>
                        <a:cs typeface="Times New Roman" panose="02020603050405020304" pitchFamily="18" charset="0"/>
                      </a:rPr>
                      <m:t>⇒</m:t>
                    </m:r>
                  </m:oMath>
                </a14:m>
                <a:r>
                  <a:rPr lang="en-US" sz="1800">
                    <a:effectLst/>
                    <a:latin typeface="+mn-lt"/>
                    <a:ea typeface="Arial" panose="020B060402020202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𝐴𝐵𝐷</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𝐴𝐵𝐻</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𝐶𝐷𝐻</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𝐶𝐷𝐵</m:t>
                        </m:r>
                      </m:e>
                    </m:acc>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𝐴𝐵𝐷</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𝐶𝐷𝐵</m:t>
                        </m:r>
                      </m:e>
                    </m:acc>
                  </m:oMath>
                </a14:m>
                <a:r>
                  <a:rPr lang="en-US"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34486" y="1214106"/>
                <a:ext cx="3610371" cy="3154197"/>
              </a:xfrm>
              <a:prstGeom prst="rect">
                <a:avLst/>
              </a:prstGeom>
              <a:blipFill>
                <a:blip r:embed="rId3"/>
                <a:stretch>
                  <a:fillRect l="-1351" r="-22297" b="-2124"/>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66844" y="1381081"/>
            <a:ext cx="2775006" cy="1658066"/>
          </a:xfrm>
          <a:prstGeom prst="rect">
            <a:avLst/>
          </a:prstGeom>
        </p:spPr>
      </p:pic>
    </p:spTree>
    <p:extLst>
      <p:ext uri="{BB962C8B-B14F-4D97-AF65-F5344CB8AC3E}">
        <p14:creationId xmlns:p14="http://schemas.microsoft.com/office/powerpoint/2010/main" val="391074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arn(inVertical)">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52822" y="188401"/>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5568961">
            <a:off x="151728" y="4272137"/>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TextBox 29"/>
          <p:cNvSpPr txBox="1"/>
          <p:nvPr/>
        </p:nvSpPr>
        <p:spPr>
          <a:xfrm>
            <a:off x="3653857" y="590918"/>
            <a:ext cx="1755546" cy="623248"/>
          </a:xfrm>
          <a:prstGeom prst="rect">
            <a:avLst/>
          </a:prstGeom>
          <a:solidFill>
            <a:srgbClr val="AA6FCF"/>
          </a:solidFill>
          <a:ln w="38100" cap="flat" cmpd="sng" algn="ctr">
            <a:solidFill>
              <a:srgbClr val="BFDBF7"/>
            </a:solidFill>
            <a:prstDash val="solid"/>
          </a:ln>
          <a:effectLst>
            <a:outerShdw blurRad="40000" dist="20000" dir="5400000" rotWithShape="0">
              <a:srgbClr val="000000">
                <a:alpha val="38000"/>
              </a:srgbClr>
            </a:outerShdw>
          </a:effectLst>
        </p:spPr>
        <p:txBody>
          <a:bodyPr wrap="square" rtlCol="0">
            <a:spAutoFit/>
          </a:bodyPr>
          <a:lstStyle/>
          <a:p>
            <a:pPr algn="ctr" defTabSz="457200">
              <a:lnSpc>
                <a:spcPct val="150000"/>
              </a:lnSpc>
              <a:buClrTx/>
              <a:buFontTx/>
              <a:buNone/>
              <a:defRPr/>
            </a:pPr>
            <a:r>
              <a:rPr lang="en-US" sz="2300" b="1" kern="1200">
                <a:solidFill>
                  <a:srgbClr val="FFFFFF"/>
                </a:solidFill>
                <a:ea typeface="+mn-ea"/>
                <a:cs typeface="Arial" panose="020B0604020202020204" pitchFamily="34" charset="0"/>
              </a:rPr>
              <a:t>Vận dụng</a:t>
            </a:r>
          </a:p>
        </p:txBody>
      </p:sp>
      <p:sp>
        <p:nvSpPr>
          <p:cNvPr id="4" name="Rectangle 3"/>
          <p:cNvSpPr/>
          <p:nvPr/>
        </p:nvSpPr>
        <p:spPr>
          <a:xfrm>
            <a:off x="614038" y="1483150"/>
            <a:ext cx="7835185" cy="2285241"/>
          </a:xfrm>
          <a:prstGeom prst="rect">
            <a:avLst/>
          </a:prstGeom>
        </p:spPr>
        <p:txBody>
          <a:bodyPr wrap="square">
            <a:spAutoFit/>
          </a:bodyPr>
          <a:lstStyle/>
          <a:p>
            <a:pPr algn="just">
              <a:lnSpc>
                <a:spcPct val="150000"/>
              </a:lnSpc>
            </a:pPr>
            <a:r>
              <a:rPr lang="vi-VN" sz="1900">
                <a:latin typeface="+mn-lt"/>
              </a:rPr>
              <a:t>Bác Minh muốn thay chiếc ti vi có chiều ngang của màn hình là 72cm (loại 32 inch) bằng chiếc ti vi mới loại 55 inch có cùng tỉ lệ khung hình (tỉ lệ giữa hai kích thước màn hình). Hỏi nếu khoảng trống đặt ti vi là một hình vuông cạnh 1m thì có thể đặt chiếc tivi mới vào đó không? (Biết rằng 1 inch = 2,54m).</a:t>
            </a:r>
            <a:endParaRPr lang="en-US" sz="1900">
              <a:latin typeface="+mn-lt"/>
            </a:endParaRPr>
          </a:p>
        </p:txBody>
      </p:sp>
    </p:spTree>
    <p:extLst>
      <p:ext uri="{BB962C8B-B14F-4D97-AF65-F5344CB8AC3E}">
        <p14:creationId xmlns:p14="http://schemas.microsoft.com/office/powerpoint/2010/main" val="209184436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2596496">
            <a:off x="69477" y="4230011"/>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 name="Rectangle 1"/>
              <p:cNvSpPr/>
              <p:nvPr/>
            </p:nvSpPr>
            <p:spPr>
              <a:xfrm>
                <a:off x="795682" y="870677"/>
                <a:ext cx="7640010" cy="362791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Gọi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là độ dài của chiều ngang màn hình chiếc tivi 55 inch.</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Có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inch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=139,7</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32</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inch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81,28</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Chiếc ti vi cũ có: </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Chiều ngang màn hình là 72 cm</a:t>
                </a: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Đường chéo của tivi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 . 2,54=81,28</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Có </a:t>
                </a:r>
                <a14:m>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81,28</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139,7</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72</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=123,75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=1,2375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Vậy không thể đặt vừa chiếc ti vi vào khoảng trống hình vuông cạnh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1 </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𝑚</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795682" y="870677"/>
                <a:ext cx="7640010" cy="3627916"/>
              </a:xfrm>
              <a:prstGeom prst="rect">
                <a:avLst/>
              </a:prstGeom>
              <a:blipFill>
                <a:blip r:embed="rId3"/>
                <a:stretch>
                  <a:fillRect l="-718" b="-1849"/>
                </a:stretch>
              </a:blipFill>
            </p:spPr>
            <p:txBody>
              <a:bodyPr/>
              <a:lstStyle/>
              <a:p>
                <a:r>
                  <a:rPr lang="en-US">
                    <a:noFill/>
                  </a:rPr>
                  <a:t> </a:t>
                </a:r>
              </a:p>
            </p:txBody>
          </p:sp>
        </mc:Fallback>
      </mc:AlternateContent>
      <p:sp>
        <p:nvSpPr>
          <p:cNvPr id="27" name="Rectangle 26"/>
          <p:cNvSpPr/>
          <p:nvPr/>
        </p:nvSpPr>
        <p:spPr>
          <a:xfrm>
            <a:off x="4261658" y="44957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42628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7" y="3483865"/>
            <a:ext cx="1090551" cy="13273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6706997" y="2467178"/>
            <a:ext cx="1936431" cy="137130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376801"/>
            <a:ext cx="6367800" cy="2529300"/>
          </a:xfrm>
          <a:prstGeom prst="rect">
            <a:avLst/>
          </a:prstGeom>
        </p:spPr>
        <p:txBody>
          <a:bodyPr spcFirstLastPara="1" wrap="square" lIns="91425" tIns="91425" rIns="91425" bIns="91425" anchor="ctr" anchorCtr="0">
            <a:noAutofit/>
          </a:bodyPr>
          <a:lstStyle/>
          <a:p>
            <a:pPr lvl="0"/>
            <a:r>
              <a:rPr lang="en-US" sz="6500">
                <a:latin typeface="+mn-lt"/>
              </a:rPr>
              <a:t>LUYỆN TẬP</a:t>
            </a:r>
            <a:endParaRPr sz="6500" b="1">
              <a:latin typeface="+mn-lt"/>
            </a:endParaRPr>
          </a:p>
        </p:txBody>
      </p:sp>
      <p:pic>
        <p:nvPicPr>
          <p:cNvPr id="3" name="Picture 2"/>
          <p:cNvPicPr>
            <a:picLocks noChangeAspect="1"/>
          </p:cNvPicPr>
          <p:nvPr/>
        </p:nvPicPr>
        <p:blipFill>
          <a:blip r:embed="rId3"/>
          <a:stretch>
            <a:fillRect/>
          </a:stretch>
        </p:blipFill>
        <p:spPr>
          <a:xfrm>
            <a:off x="3297519" y="3219752"/>
            <a:ext cx="2376498" cy="1528602"/>
          </a:xfrm>
          <a:prstGeom prst="rect">
            <a:avLst/>
          </a:prstGeom>
        </p:spPr>
      </p:pic>
    </p:spTree>
    <p:extLst>
      <p:ext uri="{BB962C8B-B14F-4D97-AF65-F5344CB8AC3E}">
        <p14:creationId xmlns:p14="http://schemas.microsoft.com/office/powerpoint/2010/main" val="2502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8233" y="1473509"/>
                <a:ext cx="6675119" cy="106182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1.</a:t>
                </a:r>
                <a:r>
                  <a:rPr lang="fr-FR" sz="2100">
                    <a:effectLst/>
                    <a:latin typeface="+mn-lt"/>
                    <a:ea typeface="Times New Roman" panose="02020603050405020304" pitchFamily="18" charset="0"/>
                    <a:cs typeface="Times New Roman" panose="02020603050405020304" pitchFamily="18" charset="0"/>
                  </a:rPr>
                  <a:t> Cho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phân giác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100">
                    <a:effectLst/>
                    <a:latin typeface="+mn-lt"/>
                    <a:ea typeface="Times New Roman" panose="02020603050405020304" pitchFamily="18" charset="0"/>
                    <a:cs typeface="Times New Roman" panose="02020603050405020304" pitchFamily="18" charset="0"/>
                  </a:rPr>
                  <a:t>. Gọi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fr-FR" sz="2100">
                    <a:effectLst/>
                    <a:latin typeface="+mn-lt"/>
                    <a:ea typeface="Times New Roman" panose="02020603050405020304" pitchFamily="18" charset="0"/>
                    <a:cs typeface="Times New Roman" panose="02020603050405020304" pitchFamily="18" charset="0"/>
                  </a:rPr>
                  <a:t> lần lượt là hình chiếu của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fr-FR" sz="21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2100">
                    <a:effectLst/>
                    <a:latin typeface="+mn-lt"/>
                    <a:ea typeface="Times New Roman" panose="02020603050405020304" pitchFamily="18" charset="0"/>
                    <a:cs typeface="Times New Roman" panose="02020603050405020304" pitchFamily="18" charset="0"/>
                  </a:rPr>
                  <a:t> lên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100">
                    <a:effectLst/>
                    <a:latin typeface="+mn-lt"/>
                    <a:ea typeface="Times New Roman" panose="02020603050405020304" pitchFamily="18" charset="0"/>
                    <a:cs typeface="Times New Roman" panose="02020603050405020304" pitchFamily="18" charset="0"/>
                  </a:rPr>
                  <a:t>. Chọn khẳng định đúng?</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68233" y="1473509"/>
                <a:ext cx="6675119" cy="1061829"/>
              </a:xfrm>
              <a:prstGeom prst="rect">
                <a:avLst/>
              </a:prstGeom>
              <a:blipFill>
                <a:blip r:embed="rId3"/>
                <a:stretch>
                  <a:fillRect l="-1096" r="-639"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800971" y="2763333"/>
                <a:ext cx="6317311" cy="1736694"/>
              </a:xfrm>
              <a:prstGeom prst="rect">
                <a:avLst/>
              </a:prstGeom>
            </p:spPr>
            <p:txBody>
              <a:bodyPr wrap="square">
                <a:spAutoFit/>
              </a:bodyPr>
              <a:lstStyle/>
              <a:p>
                <a:pPr marR="30480" lvl="0" algn="ct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n-US" sz="200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200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𝐵𝐸</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000" b="0" i="0"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𝐸</m:t>
                      </m:r>
                      <m:sSup>
                        <m:sSup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m:t>
                          </m:r>
                        </m:e>
                        <m:sup>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2000" i="1">
                  <a:solidFill>
                    <a:schemeClr val="accent2">
                      <a:lumMod val="25000"/>
                    </a:schemeClr>
                  </a:solidFill>
                  <a:latin typeface="+mn-lt"/>
                  <a:ea typeface="Times New Roman" panose="02020603050405020304" pitchFamily="18" charset="0"/>
                  <a:cs typeface="Times New Roman" panose="02020603050405020304" pitchFamily="18" charset="0"/>
                </a:endParaRPr>
              </a:p>
              <a:p>
                <a:pPr marR="30480" lvl="0" algn="ct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𝐷𝐸</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𝐵𝐸</m:t>
                          </m:r>
                        </m:num>
                        <m:den>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𝐶𝐹</m:t>
                          </m:r>
                        </m:den>
                      </m:f>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𝐷𝐸</m:t>
                          </m:r>
                        </m:num>
                        <m:den>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den>
                      </m:f>
                    </m:oMath>
                  </m:oMathPara>
                </a14:m>
                <a:endParaRPr lang="en-US" sz="2000">
                  <a:solidFill>
                    <a:schemeClr val="accent2">
                      <a:lumMod val="25000"/>
                    </a:schemeClr>
                  </a:solidFill>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00971" y="2763333"/>
                <a:ext cx="6317311" cy="1736694"/>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algn="ctr"/>
            <a:r>
              <a:rPr lang="en-US" sz="2500" b="1">
                <a:solidFill>
                  <a:srgbClr val="C00000"/>
                </a:solidFill>
              </a:rPr>
              <a:t>CÂU HỎI TRẮC NGHIỆM</a:t>
            </a:r>
          </a:p>
        </p:txBody>
      </p:sp>
      <p:sp>
        <p:nvSpPr>
          <p:cNvPr id="5" name="Rectangle 4"/>
          <p:cNvSpPr/>
          <p:nvPr/>
        </p:nvSpPr>
        <p:spPr>
          <a:xfrm>
            <a:off x="4667416" y="2731529"/>
            <a:ext cx="2560320" cy="671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5475" y="1481460"/>
                <a:ext cx="7001124" cy="106182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2</a:t>
                </a:r>
                <a:r>
                  <a:rPr lang="fr-FR" sz="2100">
                    <a:effectLst/>
                    <a:latin typeface="+mn-lt"/>
                    <a:ea typeface="Times New Roman" panose="02020603050405020304" pitchFamily="18" charset="0"/>
                    <a:cs typeface="Times New Roman" panose="02020603050405020304" pitchFamily="18" charset="0"/>
                  </a:rPr>
                  <a:t>. Tam giác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100">
                    <a:effectLst/>
                    <a:latin typeface="+mn-lt"/>
                    <a:ea typeface="Times New Roman" panose="02020603050405020304" pitchFamily="18" charset="0"/>
                    <a:cs typeface="Times New Roman" panose="02020603050405020304" pitchFamily="18" charset="0"/>
                  </a:rPr>
                  <a:t> có đường cao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𝐴𝐻</m:t>
                    </m:r>
                  </m:oMath>
                </a14:m>
                <a:r>
                  <a:rPr lang="fr-FR" sz="2100">
                    <a:effectLst/>
                    <a:latin typeface="+mn-lt"/>
                    <a:ea typeface="Times New Roman" panose="02020603050405020304" pitchFamily="18" charset="0"/>
                    <a:cs typeface="Times New Roman" panose="02020603050405020304" pitchFamily="18" charset="0"/>
                  </a:rPr>
                  <a:t>. </a:t>
                </a:r>
                <a:r>
                  <a:rPr lang="en-US" sz="2100">
                    <a:effectLst/>
                    <a:latin typeface="+mn-lt"/>
                    <a:ea typeface="Times New Roman" panose="02020603050405020304" pitchFamily="18" charset="0"/>
                    <a:cs typeface="Times New Roman" panose="02020603050405020304" pitchFamily="18" charset="0"/>
                  </a:rPr>
                  <a:t>Cho biết </a:t>
                </a:r>
                <a14:m>
                  <m:oMath xmlns:m="http://schemas.openxmlformats.org/officeDocument/2006/math">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1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100">
                    <a:effectLst/>
                    <a:latin typeface="+mn-lt"/>
                    <a:ea typeface="Times New Roman" panose="02020603050405020304" pitchFamily="18" charset="0"/>
                    <a:cs typeface="Times New Roman" panose="02020603050405020304" pitchFamily="18" charset="0"/>
                  </a:rPr>
                  <a:t>. Chọn kết luận </a:t>
                </a:r>
                <a:r>
                  <a:rPr lang="en-US" sz="2100" b="1">
                    <a:effectLst/>
                    <a:latin typeface="+mn-lt"/>
                    <a:ea typeface="Times New Roman" panose="02020603050405020304" pitchFamily="18" charset="0"/>
                    <a:cs typeface="Times New Roman" panose="02020603050405020304" pitchFamily="18" charset="0"/>
                  </a:rPr>
                  <a:t>không đúng.</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5475" y="1481460"/>
                <a:ext cx="7001124" cy="1061829"/>
              </a:xfrm>
              <a:prstGeom prst="rect">
                <a:avLst/>
              </a:prstGeom>
              <a:blipFill>
                <a:blip r:embed="rId3"/>
                <a:stretch>
                  <a:fillRect l="-1045" r="-610"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81253" y="2637409"/>
                <a:ext cx="6317311" cy="1381853"/>
              </a:xfrm>
              <a:prstGeom prst="rect">
                <a:avLst/>
              </a:prstGeom>
            </p:spPr>
            <p:txBody>
              <a:bodyPr wrap="square">
                <a:spAutoFit/>
              </a:bodyPr>
              <a:lstStyle/>
              <a:p>
                <a:pPr marR="30480">
                  <a:lnSpc>
                    <a:spcPct val="200000"/>
                  </a:lnSpc>
                  <a:spcBef>
                    <a:spcPts val="600"/>
                  </a:spcBef>
                  <a:spcAft>
                    <a:spcPts val="600"/>
                  </a:spcAft>
                </a:pPr>
                <a:r>
                  <a:rPr lang="en-US" sz="2000">
                    <a:latin typeface="+mn-lt"/>
                    <a:ea typeface="Times New Roman" panose="02020603050405020304" pitchFamily="18" charset="0"/>
                    <a:cs typeface="Times New Roman" panose="02020603050405020304" pitchFamily="18" charset="0"/>
                  </a:rPr>
                  <a:t>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𝐻𝐴</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2,4</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a:effectLst/>
                    <a:latin typeface="+mn-lt"/>
                    <a:ea typeface="Times New Roman" panose="02020603050405020304" pitchFamily="18" charset="0"/>
                    <a:cs typeface="Times New Roman" panose="02020603050405020304" pitchFamily="18" charset="0"/>
                  </a:rPr>
                  <a:t>		B.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𝐻𝐵</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1,8</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endParaRPr lang="en-US" sz="2000">
                  <a:effectLst/>
                  <a:latin typeface="+mn-lt"/>
                  <a:ea typeface="Times New Roman" panose="02020603050405020304" pitchFamily="18" charset="0"/>
                </a:endParaRPr>
              </a:p>
              <a:p>
                <a:pPr marR="30480">
                  <a:lnSpc>
                    <a:spcPct val="200000"/>
                  </a:lnSpc>
                  <a:spcBef>
                    <a:spcPts val="600"/>
                  </a:spcBef>
                  <a:spcAft>
                    <a:spcPts val="600"/>
                  </a:spcAft>
                </a:pPr>
                <a:r>
                  <a:rPr lang="en-US" sz="2000">
                    <a:effectLst/>
                    <a:latin typeface="+mn-lt"/>
                    <a:ea typeface="Times New Roman" panose="02020603050405020304" pitchFamily="18" charset="0"/>
                    <a:cs typeface="Times New Roman" panose="02020603050405020304" pitchFamily="18" charset="0"/>
                  </a:rPr>
                  <a:t>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3,2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a:effectLst/>
                    <a:latin typeface="+mn-lt"/>
                    <a:ea typeface="Times New Roman" panose="02020603050405020304" pitchFamily="18" charset="0"/>
                    <a:cs typeface="Times New Roman" panose="02020603050405020304" pitchFamily="18" charset="0"/>
                  </a:rPr>
                  <a:t>		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6</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endParaRPr lang="en-US" sz="20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81253" y="2637409"/>
                <a:ext cx="6317311" cy="1381853"/>
              </a:xfrm>
              <a:prstGeom prst="rect">
                <a:avLst/>
              </a:prstGeom>
              <a:blipFill>
                <a:blip r:embed="rId4"/>
                <a:stretch>
                  <a:fillRect l="-964" b="-7522"/>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sp>
        <p:nvSpPr>
          <p:cNvPr id="6" name="Rectangle 5"/>
          <p:cNvSpPr/>
          <p:nvPr/>
        </p:nvSpPr>
        <p:spPr>
          <a:xfrm>
            <a:off x="4570011" y="3441752"/>
            <a:ext cx="2560320" cy="671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3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065472" y="1363487"/>
            <a:ext cx="7001124" cy="2005934"/>
          </a:xfrm>
          <a:prstGeom prst="rect">
            <a:avLst/>
          </a:prstGeom>
        </p:spPr>
        <p:txBody>
          <a:bodyPr wrap="square">
            <a:spAutoFit/>
          </a:bodyPr>
          <a:lstStyle/>
          <a:p>
            <a:pPr marR="30480" algn="just">
              <a:lnSpc>
                <a:spcPct val="150000"/>
              </a:lnSpc>
            </a:pPr>
            <a:r>
              <a:rPr lang="fr-FR" sz="1700" b="1">
                <a:latin typeface="+mn-lt"/>
                <a:ea typeface="Times New Roman" panose="02020603050405020304" pitchFamily="18" charset="0"/>
                <a:cs typeface="Times New Roman" panose="02020603050405020304" pitchFamily="18" charset="0"/>
              </a:rPr>
              <a:t>Câu 3.</a:t>
            </a:r>
            <a:r>
              <a:rPr lang="fr-FR" sz="1700">
                <a:latin typeface="+mn-lt"/>
                <a:ea typeface="Times New Roman" panose="02020603050405020304" pitchFamily="18" charset="0"/>
                <a:cs typeface="Times New Roman" panose="02020603050405020304" pitchFamily="18" charset="0"/>
              </a:rPr>
              <a:t> </a:t>
            </a:r>
            <a:r>
              <a:rPr lang="en-US" sz="1700">
                <a:latin typeface="+mn-lt"/>
                <a:ea typeface="Times New Roman" panose="02020603050405020304" pitchFamily="18" charset="0"/>
                <a:cs typeface="Times New Roman" panose="02020603050405020304" pitchFamily="18" charset="0"/>
              </a:rPr>
              <a:t>Cho các mệnh đề sau. Chọn câu đúng.</a:t>
            </a:r>
            <a:endParaRPr lang="en-US" sz="1700">
              <a:latin typeface="+mn-lt"/>
              <a:ea typeface="Times New Roman" panose="02020603050405020304" pitchFamily="18" charset="0"/>
            </a:endParaRPr>
          </a:p>
          <a:p>
            <a:pPr marR="30480" algn="just">
              <a:lnSpc>
                <a:spcPct val="150000"/>
              </a:lnSpc>
            </a:pPr>
            <a:r>
              <a:rPr lang="en-US" sz="1700">
                <a:latin typeface="+mn-lt"/>
                <a:ea typeface="Times New Roman" panose="02020603050405020304" pitchFamily="18" charset="0"/>
                <a:cs typeface="Times New Roman" panose="02020603050405020304" pitchFamily="18" charset="0"/>
              </a:rPr>
              <a:t>(I) Nếu một góc nhọn của tam giác vuông này bằng một góc nhọn của tam giác vuông kia thì hai tam giác vuông đó đồng dạng.</a:t>
            </a:r>
            <a:endParaRPr lang="en-US" sz="1700">
              <a:latin typeface="+mn-lt"/>
              <a:ea typeface="Times New Roman" panose="02020603050405020304" pitchFamily="18" charset="0"/>
            </a:endParaRPr>
          </a:p>
          <a:p>
            <a:pPr marR="30480" algn="just">
              <a:lnSpc>
                <a:spcPct val="150000"/>
              </a:lnSpc>
            </a:pPr>
            <a:r>
              <a:rPr lang="en-US" sz="1700">
                <a:latin typeface="+mn-lt"/>
                <a:ea typeface="Times New Roman" panose="02020603050405020304" pitchFamily="18" charset="0"/>
                <a:cs typeface="Times New Roman" panose="02020603050405020304" pitchFamily="18" charset="0"/>
              </a:rPr>
              <a:t>(II) Nếu một góc của tam giác vuông này lớn hơn một góc của tam giác vuông kia thì hai tam giác vuông đó đồng dạng</a:t>
            </a:r>
            <a:endParaRPr lang="en-US" sz="1700">
              <a:effectLst/>
              <a:latin typeface="+mn-lt"/>
              <a:ea typeface="Times New Roman" panose="02020603050405020304" pitchFamily="18" charset="0"/>
            </a:endParaRPr>
          </a:p>
        </p:txBody>
      </p:sp>
      <p:sp>
        <p:nvSpPr>
          <p:cNvPr id="3" name="Rectangle 2"/>
          <p:cNvSpPr/>
          <p:nvPr/>
        </p:nvSpPr>
        <p:spPr>
          <a:xfrm>
            <a:off x="2027581" y="3273513"/>
            <a:ext cx="6317311" cy="1292662"/>
          </a:xfrm>
          <a:prstGeom prst="rect">
            <a:avLst/>
          </a:prstGeom>
        </p:spPr>
        <p:txBody>
          <a:bodyPr wrap="square">
            <a:spAutoFit/>
          </a:bodyPr>
          <a:lstStyle/>
          <a:p>
            <a:pPr marR="30480" lvl="0">
              <a:lnSpc>
                <a:spcPct val="200000"/>
              </a:lnSpc>
              <a:spcBef>
                <a:spcPts val="600"/>
              </a:spcBef>
              <a:spcAft>
                <a:spcPts val="600"/>
              </a:spcAft>
            </a:pPr>
            <a:r>
              <a:rPr lang="en-US" sz="1700">
                <a:ea typeface="Times New Roman" panose="02020603050405020304" pitchFamily="18" charset="0"/>
                <a:cs typeface="Times New Roman" panose="02020603050405020304" pitchFamily="18" charset="0"/>
              </a:rPr>
              <a:t>A. (I) đúng, (II) sai		B. (I) sai, (II) đúng</a:t>
            </a:r>
          </a:p>
          <a:p>
            <a:pPr marR="30480" lvl="0">
              <a:lnSpc>
                <a:spcPct val="200000"/>
              </a:lnSpc>
              <a:spcBef>
                <a:spcPts val="600"/>
              </a:spcBef>
              <a:spcAft>
                <a:spcPts val="600"/>
              </a:spcAft>
            </a:pPr>
            <a:r>
              <a:rPr lang="en-US" sz="1700">
                <a:ea typeface="Times New Roman" panose="02020603050405020304" pitchFamily="18" charset="0"/>
                <a:cs typeface="Times New Roman" panose="02020603050405020304" pitchFamily="18" charset="0"/>
              </a:rPr>
              <a:t>C. (I) và (II) đều sai	D. (I) và (II) đều đúng</a:t>
            </a:r>
          </a:p>
        </p:txBody>
      </p:sp>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sp>
        <p:nvSpPr>
          <p:cNvPr id="5" name="Rectangle 4"/>
          <p:cNvSpPr/>
          <p:nvPr/>
        </p:nvSpPr>
        <p:spPr>
          <a:xfrm>
            <a:off x="1936864" y="3369421"/>
            <a:ext cx="2086495" cy="5375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8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7B9"/>
        </a:solidFill>
        <a:effectLst/>
      </p:bgPr>
    </p:bg>
    <p:spTree>
      <p:nvGrpSpPr>
        <p:cNvPr id="1" name="Shape 2282"/>
        <p:cNvGrpSpPr/>
        <p:nvPr/>
      </p:nvGrpSpPr>
      <p:grpSpPr>
        <a:xfrm>
          <a:off x="0" y="0"/>
          <a:ext cx="0" cy="0"/>
          <a:chOff x="0" y="0"/>
          <a:chExt cx="0" cy="0"/>
        </a:xfrm>
      </p:grpSpPr>
      <p:sp>
        <p:nvSpPr>
          <p:cNvPr id="7" name="Google Shape;777;p46"/>
          <p:cNvSpPr txBox="1">
            <a:spLocks noGrp="1"/>
          </p:cNvSpPr>
          <p:nvPr>
            <p:ph type="title"/>
          </p:nvPr>
        </p:nvSpPr>
        <p:spPr>
          <a:xfrm>
            <a:off x="2390002" y="513655"/>
            <a:ext cx="4634193" cy="558900"/>
          </a:xfrm>
          <a:prstGeom prst="rect">
            <a:avLst/>
          </a:prstGeom>
        </p:spPr>
        <p:txBody>
          <a:bodyPr spcFirstLastPara="1" wrap="square" lIns="91425" tIns="91425" rIns="91425" bIns="91425" anchor="ctr" anchorCtr="0">
            <a:noAutofit/>
          </a:bodyPr>
          <a:lstStyle/>
          <a:p>
            <a:pPr lvl="0"/>
            <a:r>
              <a:rPr lang="en-US" sz="3200" b="1">
                <a:solidFill>
                  <a:srgbClr val="C00000"/>
                </a:solidFill>
                <a:latin typeface="+mj-lt"/>
              </a:rPr>
              <a:t>NỘI DUNG BÀI HỌC</a:t>
            </a:r>
            <a:endParaRPr lang="en-US" sz="3200" b="1" dirty="0">
              <a:solidFill>
                <a:srgbClr val="C00000"/>
              </a:solidFill>
              <a:latin typeface="+mj-lt"/>
            </a:endParaRPr>
          </a:p>
        </p:txBody>
      </p:sp>
      <p:grpSp>
        <p:nvGrpSpPr>
          <p:cNvPr id="47" name="Google Shape;1175;p53"/>
          <p:cNvGrpSpPr/>
          <p:nvPr/>
        </p:nvGrpSpPr>
        <p:grpSpPr>
          <a:xfrm rot="5213619">
            <a:off x="278479" y="189046"/>
            <a:ext cx="862143" cy="859562"/>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0" name="Google Shape;2004;p39"/>
          <p:cNvSpPr txBox="1">
            <a:spLocks/>
          </p:cNvSpPr>
          <p:nvPr/>
        </p:nvSpPr>
        <p:spPr>
          <a:xfrm>
            <a:off x="1245710" y="1803838"/>
            <a:ext cx="777984" cy="524503"/>
          </a:xfrm>
          <a:prstGeom prst="rect">
            <a:avLst/>
          </a:prstGeom>
          <a:solidFill>
            <a:schemeClr val="accent5">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a:ln>
                  <a:noFill/>
                </a:ln>
                <a:solidFill>
                  <a:srgbClr val="070185"/>
                </a:solidFill>
                <a:effectLst/>
                <a:uLnTx/>
                <a:uFillTx/>
                <a:latin typeface="Arial"/>
                <a:cs typeface="Maven Pro ExtraBold"/>
                <a:sym typeface="Maven Pro ExtraBold"/>
              </a:rPr>
              <a:t>01</a:t>
            </a:r>
          </a:p>
        </p:txBody>
      </p:sp>
      <p:sp>
        <p:nvSpPr>
          <p:cNvPr id="57" name="Google Shape;2007;p39"/>
          <p:cNvSpPr txBox="1">
            <a:spLocks/>
          </p:cNvSpPr>
          <p:nvPr/>
        </p:nvSpPr>
        <p:spPr>
          <a:xfrm>
            <a:off x="2209913" y="2201449"/>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Áp dụng các trường hợp đồng dạng của tam giác vào tam giác vuông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sp>
        <p:nvSpPr>
          <p:cNvPr id="59" name="Google Shape;2004;p39"/>
          <p:cNvSpPr txBox="1">
            <a:spLocks/>
          </p:cNvSpPr>
          <p:nvPr/>
        </p:nvSpPr>
        <p:spPr>
          <a:xfrm>
            <a:off x="1245710" y="3252299"/>
            <a:ext cx="777984" cy="524503"/>
          </a:xfrm>
          <a:prstGeom prst="rect">
            <a:avLst/>
          </a:prstGeom>
          <a:solidFill>
            <a:schemeClr val="accent5">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a:ln>
                  <a:noFill/>
                </a:ln>
                <a:solidFill>
                  <a:srgbClr val="070185"/>
                </a:solidFill>
                <a:effectLst/>
                <a:uLnTx/>
                <a:uFillTx/>
                <a:latin typeface="Arial"/>
                <a:cs typeface="Maven Pro ExtraBold"/>
                <a:sym typeface="Maven Pro ExtraBold"/>
              </a:rPr>
              <a:t>02</a:t>
            </a:r>
          </a:p>
        </p:txBody>
      </p:sp>
      <p:sp>
        <p:nvSpPr>
          <p:cNvPr id="60" name="Google Shape;2007;p39"/>
          <p:cNvSpPr txBox="1">
            <a:spLocks/>
          </p:cNvSpPr>
          <p:nvPr/>
        </p:nvSpPr>
        <p:spPr>
          <a:xfrm>
            <a:off x="2209913" y="3649910"/>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Trường hợp đồng dạng đặc biệt của hai tam giác</a:t>
            </a:r>
            <a:r>
              <a:rPr lang="en-US" sz="2400" b="1">
                <a:solidFill>
                  <a:srgbClr val="070185"/>
                </a:solidFill>
                <a:latin typeface="Arial" panose="020B0604020202020204" pitchFamily="34" charset="0"/>
              </a:rPr>
              <a:t> vuông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pic>
        <p:nvPicPr>
          <p:cNvPr id="2" name="Picture 1"/>
          <p:cNvPicPr>
            <a:picLocks noChangeAspect="1"/>
          </p:cNvPicPr>
          <p:nvPr/>
        </p:nvPicPr>
        <p:blipFill>
          <a:blip r:embed="rId3"/>
          <a:stretch>
            <a:fillRect/>
          </a:stretch>
        </p:blipFill>
        <p:spPr>
          <a:xfrm>
            <a:off x="7915005" y="4134710"/>
            <a:ext cx="878643" cy="847058"/>
          </a:xfrm>
          <a:prstGeom prst="rect">
            <a:avLst/>
          </a:prstGeom>
        </p:spPr>
      </p:pic>
    </p:spTree>
    <p:extLst>
      <p:ext uri="{BB962C8B-B14F-4D97-AF65-F5344CB8AC3E}">
        <p14:creationId xmlns:p14="http://schemas.microsoft.com/office/powerpoint/2010/main" val="22495651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5" dur="500"/>
                                        <p:tgtEl>
                                          <p:spTgt spid="5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randombar(horizontal)">
                                      <p:cBhvr>
                                        <p:cTn id="20" dur="500"/>
                                        <p:tgtEl>
                                          <p:spTgt spid="5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23"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P spid="57" grpId="0" build="p"/>
      <p:bldP spid="59" grpId="0" animBg="1"/>
      <p:bldP spid="6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3848" y="1489627"/>
                <a:ext cx="7001124" cy="1767984"/>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4.</a:t>
                </a:r>
                <a:r>
                  <a:rPr lang="fr-FR" sz="2100">
                    <a:effectLst/>
                    <a:latin typeface="+mn-lt"/>
                    <a:ea typeface="Times New Roman" panose="02020603050405020304" pitchFamily="18" charset="0"/>
                    <a:cs typeface="Times New Roman" panose="02020603050405020304" pitchFamily="18" charset="0"/>
                  </a:rPr>
                  <a:t> Cho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đồng dạng với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2100">
                    <a:effectLst/>
                    <a:latin typeface="+mn-lt"/>
                    <a:ea typeface="Times New Roman" panose="02020603050405020304" pitchFamily="18" charset="0"/>
                    <a:cs typeface="Times New Roman" panose="02020603050405020304" pitchFamily="18" charset="0"/>
                  </a:rPr>
                  <a:t> với tỉ số đồng dạng </a:t>
                </a:r>
                <a14:m>
                  <m:oMath xmlns:m="http://schemas.openxmlformats.org/officeDocument/2006/math">
                    <m:f>
                      <m:f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2100">
                    <a:effectLst/>
                    <a:latin typeface="+mn-lt"/>
                    <a:ea typeface="Times New Roman" panose="02020603050405020304" pitchFamily="18" charset="0"/>
                    <a:cs typeface="Times New Roman" panose="02020603050405020304" pitchFamily="18" charset="0"/>
                  </a:rPr>
                  <a:t>. Tỉ số hai đường cao tương ứng của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21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là:</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848" y="1489627"/>
                <a:ext cx="7001124" cy="1767984"/>
              </a:xfrm>
              <a:prstGeom prst="rect">
                <a:avLst/>
              </a:prstGeom>
              <a:blipFill>
                <a:blip r:embed="rId3"/>
                <a:stretch>
                  <a:fillRect l="-1045" r="-610" b="-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45754" y="3241709"/>
                <a:ext cx="6317311" cy="1036630"/>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D</m:t>
                      </m:r>
                      <m:r>
                        <a:rPr lang="en-US" sz="2000">
                          <a:latin typeface="Cambria Math" panose="02040503050406030204" pitchFamily="18" charset="0"/>
                          <a:ea typeface="Times New Roman" panose="02020603050405020304" pitchFamily="18" charset="0"/>
                          <a:cs typeface="Times New Roman" panose="02020603050405020304" pitchFamily="18" charset="0"/>
                        </a:rPr>
                        <m:t>. </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5754" y="3241709"/>
                <a:ext cx="6317311" cy="1036630"/>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sp>
        <p:nvSpPr>
          <p:cNvPr id="5" name="Rectangle 4"/>
          <p:cNvSpPr/>
          <p:nvPr/>
        </p:nvSpPr>
        <p:spPr>
          <a:xfrm>
            <a:off x="3224249" y="3383751"/>
            <a:ext cx="1139933" cy="8945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9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073426" y="1465059"/>
            <a:ext cx="7001124" cy="958660"/>
          </a:xfrm>
          <a:prstGeom prst="rect">
            <a:avLst/>
          </a:prstGeom>
        </p:spPr>
        <p:txBody>
          <a:bodyPr wrap="square">
            <a:spAutoFit/>
          </a:bodyPr>
          <a:lstStyle/>
          <a:p>
            <a:pPr marR="30480" algn="just">
              <a:lnSpc>
                <a:spcPct val="150000"/>
              </a:lnSpc>
              <a:spcBef>
                <a:spcPts val="600"/>
              </a:spcBef>
              <a:spcAft>
                <a:spcPts val="600"/>
              </a:spcAft>
            </a:pPr>
            <a:r>
              <a:rPr lang="fr-FR" sz="2000" b="1">
                <a:latin typeface="+mj-lt"/>
                <a:ea typeface="Times New Roman" panose="02020603050405020304" pitchFamily="18" charset="0"/>
                <a:cs typeface="Times New Roman" panose="02020603050405020304" pitchFamily="18" charset="0"/>
              </a:rPr>
              <a:t>Câu 5.</a:t>
            </a:r>
            <a:r>
              <a:rPr lang="fr-FR" sz="2000">
                <a:latin typeface="+mj-lt"/>
                <a:ea typeface="Times New Roman" panose="02020603050405020304" pitchFamily="18" charset="0"/>
                <a:cs typeface="Times New Roman" panose="02020603050405020304" pitchFamily="18" charset="0"/>
              </a:rPr>
              <a:t> Với giả thiết được cho trong hình, kết quả nào sau đây là đúng?</a:t>
            </a:r>
            <a:endParaRPr lang="en-US" sz="2000">
              <a:effectLst/>
              <a:latin typeface="+mj-lt"/>
              <a:ea typeface="Times New Roman" panose="02020603050405020304" pitchFamily="18" charset="0"/>
            </a:endParaRPr>
          </a:p>
        </p:txBody>
      </p:sp>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170823" y="2541193"/>
            <a:ext cx="2598095" cy="19158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339244" y="2340592"/>
                <a:ext cx="3807229" cy="1381853"/>
              </a:xfrm>
              <a:prstGeom prst="rect">
                <a:avLst/>
              </a:prstGeom>
            </p:spPr>
            <p:txBody>
              <a:bodyPr wrap="square">
                <a:spAutoFit/>
              </a:bodyPr>
              <a:lstStyle/>
              <a:p>
                <a:pPr marR="30480" algn="just">
                  <a:lnSpc>
                    <a:spcPct val="200000"/>
                  </a:lnSpc>
                  <a:spcBef>
                    <a:spcPts val="600"/>
                  </a:spcBef>
                  <a:spcAft>
                    <a:spcPts val="600"/>
                  </a:spcAft>
                </a:pPr>
                <a:r>
                  <a:rPr lang="fr-FR" sz="2000">
                    <a:latin typeface="+mn-lt"/>
                    <a:ea typeface="Times New Roman" panose="02020603050405020304" pitchFamily="18" charset="0"/>
                    <a:cs typeface="Times New Roman" panose="02020603050405020304" pitchFamily="18" charset="0"/>
                  </a:rPr>
                  <a:t>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fr-FR" sz="2000">
                    <a:effectLst/>
                    <a:latin typeface="+mn-lt"/>
                    <a:ea typeface="Times New Roman" panose="02020603050405020304" pitchFamily="18" charset="0"/>
                    <a:cs typeface="Times New Roman" panose="02020603050405020304" pitchFamily="18" charset="0"/>
                  </a:rPr>
                  <a:t>	B.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=4,8</m:t>
                    </m:r>
                  </m:oMath>
                </a14:m>
                <a:endParaRPr lang="en-US" sz="2000">
                  <a:effectLst/>
                  <a:latin typeface="+mn-lt"/>
                  <a:ea typeface="Times New Roman" panose="02020603050405020304" pitchFamily="18" charset="0"/>
                </a:endParaRPr>
              </a:p>
              <a:p>
                <a:pPr marR="30480" algn="just">
                  <a:lnSpc>
                    <a:spcPct val="200000"/>
                  </a:lnSpc>
                  <a:spcBef>
                    <a:spcPts val="600"/>
                  </a:spcBef>
                  <a:spcAft>
                    <a:spcPts val="600"/>
                  </a:spcAft>
                </a:pPr>
                <a:r>
                  <a:rPr lang="fr-FR" sz="2000">
                    <a:effectLst/>
                    <a:latin typeface="+mn-lt"/>
                    <a:ea typeface="Times New Roman" panose="02020603050405020304" pitchFamily="18" charset="0"/>
                    <a:cs typeface="Times New Roman" panose="02020603050405020304" pitchFamily="18" charset="0"/>
                  </a:rPr>
                  <a:t>C.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fr-FR" sz="2000">
                    <a:effectLst/>
                    <a:latin typeface="+mn-lt"/>
                    <a:ea typeface="Times New Roman" panose="02020603050405020304" pitchFamily="18" charset="0"/>
                    <a:cs typeface="Times New Roman" panose="02020603050405020304" pitchFamily="18" charset="0"/>
                  </a:rPr>
                  <a:t>	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=8,25</m:t>
                    </m:r>
                  </m:oMath>
                </a14:m>
                <a:endParaRPr lang="en-US" sz="2000">
                  <a:effectLst/>
                  <a:latin typeface="+mn-lt"/>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339244" y="2340592"/>
                <a:ext cx="3807229" cy="1381853"/>
              </a:xfrm>
              <a:prstGeom prst="rect">
                <a:avLst/>
              </a:prstGeom>
              <a:blipFill>
                <a:blip r:embed="rId5"/>
                <a:stretch>
                  <a:fillRect l="-1763" b="-7048"/>
                </a:stretch>
              </a:blipFill>
            </p:spPr>
            <p:txBody>
              <a:bodyPr/>
              <a:lstStyle/>
              <a:p>
                <a:r>
                  <a:rPr lang="en-US">
                    <a:noFill/>
                  </a:rPr>
                  <a:t> </a:t>
                </a:r>
              </a:p>
            </p:txBody>
          </p:sp>
        </mc:Fallback>
      </mc:AlternateContent>
      <p:sp>
        <p:nvSpPr>
          <p:cNvPr id="7" name="Rectangle 6"/>
          <p:cNvSpPr/>
          <p:nvPr/>
        </p:nvSpPr>
        <p:spPr>
          <a:xfrm>
            <a:off x="6026360" y="2421423"/>
            <a:ext cx="1555569" cy="6083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2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5568961">
            <a:off x="171794" y="285985"/>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Google Shape;3331;p61"/>
          <p:cNvSpPr txBox="1"/>
          <p:nvPr/>
        </p:nvSpPr>
        <p:spPr>
          <a:xfrm flipH="1">
            <a:off x="3097069" y="414244"/>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9.23 (SGK – tr.102)</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404188" y="1014011"/>
            <a:ext cx="8367428" cy="3629455"/>
          </a:xfrm>
          <a:prstGeom prst="rect">
            <a:avLst/>
          </a:prstGeom>
        </p:spPr>
        <p:txBody>
          <a:bodyPr wrap="square">
            <a:spAutoFit/>
          </a:bodyPr>
          <a:lstStyle/>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Điều kiện nào dưới đây chứng tỏ hai tam giác vuông đồng dạng</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a) Một góc nhọn của tam giác này bằng một góc nhọn của tam giác kia</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b) Cạnh góc vuông và cạnh huyền của tam giác này tỉ lệ với cạnh góc vuông và cạnh huyền của tam giác kia</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c) Một cạnh góc vuông của tam giác này bằng một cạnh góc vuông của tam giác kia </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d) Hai cạnh góc vuông của tam giác này tỉ lệ với hai cạnh góc vuông của tam giác kia </a:t>
            </a:r>
          </a:p>
        </p:txBody>
      </p:sp>
      <p:sp>
        <p:nvSpPr>
          <p:cNvPr id="2" name="Rounded Rectangle 1"/>
          <p:cNvSpPr/>
          <p:nvPr/>
        </p:nvSpPr>
        <p:spPr>
          <a:xfrm>
            <a:off x="347387" y="1691117"/>
            <a:ext cx="7168711" cy="548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47386" y="2451093"/>
            <a:ext cx="8402765" cy="800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47385" y="4118771"/>
            <a:ext cx="8402765" cy="6307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72945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p:bldP spid="2" grpId="0" animBg="1"/>
      <p:bldP spid="52" grpId="0" animBg="1"/>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47" name="Google Shape;1175;p53"/>
          <p:cNvGrpSpPr/>
          <p:nvPr/>
        </p:nvGrpSpPr>
        <p:grpSpPr>
          <a:xfrm>
            <a:off x="8004958" y="171531"/>
            <a:ext cx="862143" cy="859562"/>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2397810">
            <a:off x="262886" y="202933"/>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60" name="Google Shape;3331;p61"/>
          <p:cNvSpPr txBox="1"/>
          <p:nvPr/>
        </p:nvSpPr>
        <p:spPr>
          <a:xfrm flipH="1">
            <a:off x="3156884" y="161928"/>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9.24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08555" y="728577"/>
            <a:ext cx="6639832" cy="369332"/>
          </a:xfrm>
          <a:prstGeom prst="rect">
            <a:avLst/>
          </a:prstGeom>
        </p:spPr>
        <p:txBody>
          <a:bodyPr wrap="square">
            <a:spAutoFit/>
          </a:bodyPr>
          <a:lstStyle/>
          <a:p>
            <a:r>
              <a:rPr lang="en-US" sz="1800">
                <a:latin typeface="+mj-lt"/>
              </a:rPr>
              <a:t>Cặp tam giác vuông nào đồng dạng với nhau trong hình 9.55</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15913" y="1205744"/>
            <a:ext cx="5225116" cy="2899939"/>
          </a:xfrm>
          <a:prstGeom prst="rect">
            <a:avLst/>
          </a:prstGeom>
        </p:spPr>
      </p:pic>
      <p:sp>
        <p:nvSpPr>
          <p:cNvPr id="6" name="Rectangle 5"/>
          <p:cNvSpPr/>
          <p:nvPr/>
        </p:nvSpPr>
        <p:spPr>
          <a:xfrm>
            <a:off x="1039640" y="4120912"/>
            <a:ext cx="7177662" cy="923330"/>
          </a:xfrm>
          <a:prstGeom prst="rect">
            <a:avLst/>
          </a:prstGeom>
        </p:spPr>
        <p:txBody>
          <a:bodyPr wrap="square">
            <a:spAutoFit/>
          </a:bodyPr>
          <a:lstStyle/>
          <a:p>
            <a:pPr algn="just">
              <a:lnSpc>
                <a:spcPct val="150000"/>
              </a:lnSpc>
              <a:spcBef>
                <a:spcPts val="600"/>
              </a:spcBef>
              <a:spcAft>
                <a:spcPts val="600"/>
              </a:spcAft>
            </a:pPr>
            <a:r>
              <a:rPr lang="fr-FR" sz="1800">
                <a:latin typeface="+mj-lt"/>
                <a:ea typeface="Calibri" panose="020F0502020204030204" pitchFamily="34" charset="0"/>
                <a:cs typeface="Times New Roman" panose="02020603050405020304" pitchFamily="18" charset="0"/>
              </a:rPr>
              <a:t>Vì cạnh huyền và một cạnh góc vuông của tam giác này tỉ lệ với cạnh huyền và một cạnh góc vuông của tam giác vuông kia.</a:t>
            </a:r>
            <a:endParaRPr lang="en-US" sz="1800">
              <a:effectLst/>
              <a:latin typeface="+mj-lt"/>
              <a:ea typeface="Arial" panose="020B0604020202020204" pitchFamily="34" charset="0"/>
              <a:cs typeface="Times New Roman" panose="02020603050405020304" pitchFamily="18" charset="0"/>
            </a:endParaRPr>
          </a:p>
        </p:txBody>
      </p:sp>
      <p:sp>
        <p:nvSpPr>
          <p:cNvPr id="8" name="Rounded Rectangle 7"/>
          <p:cNvSpPr/>
          <p:nvPr/>
        </p:nvSpPr>
        <p:spPr>
          <a:xfrm>
            <a:off x="4628471" y="2496710"/>
            <a:ext cx="2710583" cy="14232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2416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p:bldP spid="6"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189603" y="200477"/>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86" name="Google Shape;3331;p61"/>
          <p:cNvSpPr txBox="1"/>
          <p:nvPr/>
        </p:nvSpPr>
        <p:spPr>
          <a:xfrm flipH="1">
            <a:off x="395432" y="377690"/>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9.25 (SGK – tr.103)</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20953" y="398196"/>
                <a:ext cx="8505901" cy="1338828"/>
              </a:xfrm>
              <a:prstGeom prst="rect">
                <a:avLst/>
              </a:prstGeom>
            </p:spPr>
            <p:txBody>
              <a:bodyPr wrap="square">
                <a:spAutoFit/>
              </a:bodyPr>
              <a:lstStyle/>
              <a:p>
                <a:pPr algn="just">
                  <a:lnSpc>
                    <a:spcPct val="150000"/>
                  </a:lnSpc>
                </a:pPr>
                <a:r>
                  <a:rPr lang="en-US" sz="1800">
                    <a:latin typeface="+mn-lt"/>
                  </a:rPr>
                  <a:t>                                               </a:t>
                </a:r>
                <a:r>
                  <a:rPr lang="vi-VN" sz="1800">
                    <a:latin typeface="+mn-lt"/>
                  </a:rPr>
                  <a:t>Cho góc nhọn </a:t>
                </a:r>
                <a14:m>
                  <m:oMath xmlns:m="http://schemas.openxmlformats.org/officeDocument/2006/math">
                    <m:r>
                      <a:rPr lang="vi-VN" sz="1800" i="1" smtClean="0">
                        <a:latin typeface="Cambria Math" panose="02040503050406030204" pitchFamily="18" charset="0"/>
                      </a:rPr>
                      <m:t>𝑥𝑂𝑦</m:t>
                    </m:r>
                  </m:oMath>
                </a14:m>
                <a:r>
                  <a:rPr lang="vi-VN" sz="1800">
                    <a:latin typeface="+mn-lt"/>
                  </a:rPr>
                  <a:t>, các điểm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 </m:t>
                    </m:r>
                    <m:r>
                      <a:rPr lang="vi-VN" sz="1800" i="1" smtClean="0">
                        <a:latin typeface="Cambria Math" panose="02040503050406030204" pitchFamily="18" charset="0"/>
                      </a:rPr>
                      <m:t>𝑁</m:t>
                    </m:r>
                    <m:r>
                      <a:rPr lang="vi-VN" sz="1800" i="1" smtClean="0">
                        <a:latin typeface="Cambria Math" panose="02040503050406030204" pitchFamily="18" charset="0"/>
                      </a:rPr>
                      <m:t> </m:t>
                    </m:r>
                  </m:oMath>
                </a14:m>
                <a:r>
                  <a:rPr lang="vi-VN" sz="1800">
                    <a:latin typeface="+mn-lt"/>
                  </a:rPr>
                  <a:t>nằm trên tia </a:t>
                </a:r>
                <a14:m>
                  <m:oMath xmlns:m="http://schemas.openxmlformats.org/officeDocument/2006/math">
                    <m:r>
                      <a:rPr lang="vi-VN" sz="1800" i="1" smtClean="0">
                        <a:latin typeface="Cambria Math" panose="02040503050406030204" pitchFamily="18" charset="0"/>
                      </a:rPr>
                      <m:t>𝑂𝑥</m:t>
                    </m:r>
                  </m:oMath>
                </a14:m>
                <a:r>
                  <a:rPr lang="vi-VN" sz="1800">
                    <a:latin typeface="+mn-lt"/>
                  </a:rPr>
                  <a:t>, các điểm </a:t>
                </a:r>
                <a14:m>
                  <m:oMath xmlns:m="http://schemas.openxmlformats.org/officeDocument/2006/math">
                    <m:r>
                      <a:rPr lang="vi-VN" sz="1800" i="1" smtClean="0">
                        <a:latin typeface="Cambria Math" panose="02040503050406030204" pitchFamily="18" charset="0"/>
                      </a:rPr>
                      <m:t>𝐵</m:t>
                    </m:r>
                    <m:r>
                      <a:rPr lang="vi-VN" sz="1800" i="1" smtClean="0">
                        <a:latin typeface="Cambria Math" panose="02040503050406030204" pitchFamily="18" charset="0"/>
                      </a:rPr>
                      <m:t>, </m:t>
                    </m:r>
                    <m:r>
                      <a:rPr lang="vi-VN" sz="1800" i="1" smtClean="0">
                        <a:latin typeface="Cambria Math" panose="02040503050406030204" pitchFamily="18" charset="0"/>
                      </a:rPr>
                      <m:t>𝑀</m:t>
                    </m:r>
                    <m:r>
                      <a:rPr lang="vi-VN" sz="1800" i="1" smtClean="0">
                        <a:latin typeface="Cambria Math" panose="02040503050406030204" pitchFamily="18" charset="0"/>
                      </a:rPr>
                      <m:t> </m:t>
                    </m:r>
                  </m:oMath>
                </a14:m>
                <a:r>
                  <a:rPr lang="vi-VN" sz="1800">
                    <a:latin typeface="+mn-lt"/>
                  </a:rPr>
                  <a:t>nằm trên tia </a:t>
                </a:r>
                <a14:m>
                  <m:oMath xmlns:m="http://schemas.openxmlformats.org/officeDocument/2006/math">
                    <m:r>
                      <a:rPr lang="vi-VN" sz="1800" i="1" smtClean="0">
                        <a:latin typeface="Cambria Math" panose="02040503050406030204" pitchFamily="18" charset="0"/>
                      </a:rPr>
                      <m:t>𝑂𝑦</m:t>
                    </m:r>
                  </m:oMath>
                </a14:m>
                <a:r>
                  <a:rPr lang="vi-VN" sz="1800">
                    <a:latin typeface="+mn-lt"/>
                  </a:rPr>
                  <a:t> sao cho </a:t>
                </a:r>
                <a14:m>
                  <m:oMath xmlns:m="http://schemas.openxmlformats.org/officeDocument/2006/math">
                    <m:r>
                      <a:rPr lang="vi-VN" sz="1800" i="1" smtClean="0">
                        <a:latin typeface="Cambria Math" panose="02040503050406030204" pitchFamily="18" charset="0"/>
                      </a:rPr>
                      <m:t>𝐴𝑀</m:t>
                    </m:r>
                    <m:r>
                      <a:rPr lang="vi-VN" sz="1800" i="1" smtClean="0">
                        <a:latin typeface="Cambria Math" panose="02040503050406030204" pitchFamily="18" charset="0"/>
                      </a:rPr>
                      <m:t>, </m:t>
                    </m:r>
                    <m:r>
                      <a:rPr lang="vi-VN" sz="1800" i="1" smtClean="0">
                        <a:latin typeface="Cambria Math" panose="02040503050406030204" pitchFamily="18" charset="0"/>
                      </a:rPr>
                      <m:t>𝐵𝑁</m:t>
                    </m:r>
                    <m:r>
                      <a:rPr lang="vi-VN" sz="1800" i="1" smtClean="0">
                        <a:latin typeface="Cambria Math" panose="02040503050406030204" pitchFamily="18" charset="0"/>
                      </a:rPr>
                      <m:t> </m:t>
                    </m:r>
                  </m:oMath>
                </a14:m>
                <a:r>
                  <a:rPr lang="vi-VN" sz="1800">
                    <a:latin typeface="+mn-lt"/>
                  </a:rPr>
                  <a:t>lần lượt vuông góc với </a:t>
                </a:r>
                <a14:m>
                  <m:oMath xmlns:m="http://schemas.openxmlformats.org/officeDocument/2006/math">
                    <m:r>
                      <a:rPr lang="vi-VN" sz="1800" i="1" smtClean="0">
                        <a:latin typeface="Cambria Math" panose="02040503050406030204" pitchFamily="18" charset="0"/>
                      </a:rPr>
                      <m:t>𝑂𝑦</m:t>
                    </m:r>
                    <m:r>
                      <a:rPr lang="vi-VN" sz="1800" i="1" smtClean="0">
                        <a:latin typeface="Cambria Math" panose="02040503050406030204" pitchFamily="18" charset="0"/>
                      </a:rPr>
                      <m:t>, </m:t>
                    </m:r>
                    <m:r>
                      <a:rPr lang="vi-VN" sz="1800" i="1" smtClean="0">
                        <a:latin typeface="Cambria Math" panose="02040503050406030204" pitchFamily="18" charset="0"/>
                      </a:rPr>
                      <m:t>𝑂𝑥</m:t>
                    </m:r>
                  </m:oMath>
                </a14:m>
                <a:r>
                  <a:rPr lang="vi-VN" sz="1800">
                    <a:latin typeface="+mn-lt"/>
                  </a:rPr>
                  <a:t>. Chứng minh tam giác </a:t>
                </a:r>
                <a14:m>
                  <m:oMath xmlns:m="http://schemas.openxmlformats.org/officeDocument/2006/math">
                    <m:r>
                      <a:rPr lang="nl-NL"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𝑂</m:t>
                    </m:r>
                    <m:r>
                      <a:rPr lang="nl-NL" sz="1800" i="1">
                        <a:latin typeface="Cambria Math" panose="02040503050406030204" pitchFamily="18" charset="0"/>
                        <a:ea typeface="Dotum" panose="020B0600000101010101" pitchFamily="34" charset="-127"/>
                        <a:cs typeface="Times New Roman" panose="02020603050405020304" pitchFamily="18" charset="0"/>
                      </a:rPr>
                      <m:t>𝐴</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𝑀</m:t>
                    </m:r>
                    <m:r>
                      <a:rPr lang="en-US" sz="1800">
                        <a:solidFill>
                          <a:schemeClr val="accent2">
                            <a:lumMod val="25000"/>
                          </a:schemeClr>
                        </a:solidFill>
                        <a:latin typeface="Cambria Math" panose="020405030504060302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𝑂𝐵𝑁</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en-US" sz="18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320953" y="398196"/>
                <a:ext cx="8505901" cy="1338828"/>
              </a:xfrm>
              <a:prstGeom prst="rect">
                <a:avLst/>
              </a:prstGeom>
              <a:blipFill>
                <a:blip r:embed="rId6"/>
                <a:stretch>
                  <a:fillRect l="-645" r="-573" b="-2727"/>
                </a:stretch>
              </a:blipFill>
            </p:spPr>
            <p:txBody>
              <a:bodyPr/>
              <a:lstStyle/>
              <a:p>
                <a:r>
                  <a:rPr lang="en-US">
                    <a:noFill/>
                  </a:rPr>
                  <a:t> </a:t>
                </a:r>
              </a:p>
            </p:txBody>
          </p:sp>
        </mc:Fallback>
      </mc:AlternateContent>
      <p:sp>
        <p:nvSpPr>
          <p:cNvPr id="87" name="Rectangle 86"/>
          <p:cNvSpPr/>
          <p:nvPr/>
        </p:nvSpPr>
        <p:spPr>
          <a:xfrm>
            <a:off x="4245617" y="174688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320953" y="2209210"/>
            <a:ext cx="2682472" cy="228010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204668" y="2173463"/>
                <a:ext cx="5515125" cy="2641236"/>
              </a:xfrm>
              <a:prstGeom prst="rect">
                <a:avLst/>
              </a:prstGeom>
            </p:spPr>
            <p:txBody>
              <a:bodyPr wrap="square">
                <a:spAutoFit/>
              </a:bodyPr>
              <a:lstStyle/>
              <a:p>
                <a:pPr algn="just">
                  <a:lnSpc>
                    <a:spcPct val="150000"/>
                  </a:lnSpc>
                </a:pPr>
                <a14:m>
                  <m:oMath xmlns:m="http://schemas.openxmlformats.org/officeDocument/2006/math">
                    <m:r>
                      <a:rPr lang="fr-FR" sz="1800" i="1" smtClean="0">
                        <a:latin typeface="Cambria Math" panose="02040503050406030204" pitchFamily="18" charset="0"/>
                        <a:ea typeface="Calibri" panose="020F0502020204030204" pitchFamily="34" charset="0"/>
                        <a:cs typeface="Times New Roman" panose="02020603050405020304" pitchFamily="18" charset="0"/>
                      </a:rPr>
                      <m:t>∆</m:t>
                    </m:r>
                    <m:r>
                      <a:rPr lang="fr-FR" sz="1800" i="1" smtClean="0">
                        <a:latin typeface="Cambria Math" panose="02040503050406030204" pitchFamily="18" charset="0"/>
                        <a:ea typeface="Calibri" panose="020F0502020204030204" pitchFamily="34" charset="0"/>
                        <a:cs typeface="Times New Roman" panose="02020603050405020304" pitchFamily="18" charset="0"/>
                      </a:rPr>
                      <m:t>𝑂𝐵𝑁</m:t>
                    </m:r>
                  </m:oMath>
                </a14:m>
                <a:r>
                  <a:rPr lang="fr-FR" sz="1800">
                    <a:effectLst/>
                    <a:latin typeface="+mn-lt"/>
                    <a:ea typeface="Calibri" panose="020F0502020204030204" pitchFamily="34" charset="0"/>
                    <a:cs typeface="Times New Roman" panose="02020603050405020304" pitchFamily="18" charset="0"/>
                  </a:rPr>
                  <a:t> có :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𝐵𝑂𝑁</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𝑂𝑁𝐵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𝑁𝐵𝑂</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𝑀𝑂𝐴</m:t>
                    </m:r>
                  </m:oMath>
                </a14:m>
                <a:r>
                  <a:rPr lang="fr-FR" sz="1800">
                    <a:effectLst/>
                    <a:latin typeface="+mn-lt"/>
                    <a:ea typeface="Calibri" panose="020F0502020204030204" pitchFamily="34" charset="0"/>
                    <a:cs typeface="Times New Roman" panose="02020603050405020304" pitchFamily="18" charset="0"/>
                  </a:rPr>
                  <a:t> có :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𝑀𝑂𝐴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Mà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𝑂𝑁𝐵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m:t>
                        </m:r>
                      </m:e>
                    </m:acc>
                  </m:oMath>
                </a14:m>
                <a:r>
                  <a:rPr lang="fr-FR" sz="1800">
                    <a:effectLst/>
                    <a:latin typeface="+mn-lt"/>
                    <a:ea typeface="Calibri" panose="020F0502020204030204" pitchFamily="34" charset="0"/>
                    <a:cs typeface="Times New Roman" panose="02020603050405020304" pitchFamily="18" charset="0"/>
                  </a:rPr>
                  <a:t> chung </a:t>
                </a:r>
                <a:r>
                  <a:rPr lang="en-US" sz="180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𝑁𝐵𝑂</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Times New Roman" panose="02020603050405020304" pitchFamily="18"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𝑂𝐵𝑁</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a:effectLst/>
                    <a:latin typeface="+mn-lt"/>
                    <a:ea typeface="Times New Roman" panose="02020603050405020304" pitchFamily="18" charset="0"/>
                    <a:cs typeface="Times New Roman" panose="02020603050405020304" pitchFamily="18" charset="0"/>
                  </a:rPr>
                  <a:t>vuông tại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18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𝑂𝐴𝑀</m:t>
                    </m:r>
                  </m:oMath>
                </a14:m>
                <a:r>
                  <a:rPr lang="fr-FR" sz="180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1800">
                    <a:effectLst/>
                    <a:latin typeface="+mn-lt"/>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𝑁𝐵𝑂</m:t>
                        </m:r>
                      </m:e>
                    </m:acc>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𝑂𝑀𝐴</m:t>
                        </m:r>
                      </m:e>
                    </m:acc>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m:t>
                        </m:r>
                      </m:e>
                    </m:acc>
                  </m:oMath>
                </a14:m>
                <a:r>
                  <a:rPr lang="fr-FR" sz="1800">
                    <a:effectLst/>
                    <a:latin typeface="+mn-lt"/>
                    <a:ea typeface="Times New Roman" panose="02020603050405020304" pitchFamily="18" charset="0"/>
                    <a:cs typeface="Times New Roman" panose="02020603050405020304" pitchFamily="18" charset="0"/>
                  </a:rPr>
                  <a:t> chung.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𝑂𝐴𝑀</m:t>
                      </m:r>
                      <m:r>
                        <a:rPr lang="en-US" sz="1800">
                          <a:solidFill>
                            <a:schemeClr val="accent2">
                              <a:lumMod val="25000"/>
                            </a:schemeClr>
                          </a:solidFill>
                          <a:latin typeface="Cambria Math" panose="02040503050406030204" pitchFamily="18" charset="0"/>
                        </a:rPr>
                        <m:t>∽</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𝑂𝐵𝑁</m:t>
                      </m:r>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04668" y="2173463"/>
                <a:ext cx="5515125" cy="2641236"/>
              </a:xfrm>
              <a:prstGeom prst="rect">
                <a:avLst/>
              </a:prstGeom>
              <a:blipFill>
                <a:blip r:embed="rId9"/>
                <a:stretch>
                  <a:fillRect l="-996" r="-15597"/>
                </a:stretch>
              </a:blipFill>
            </p:spPr>
            <p:txBody>
              <a:bodyPr/>
              <a:lstStyle/>
              <a:p>
                <a:r>
                  <a:rPr lang="en-US">
                    <a:noFill/>
                  </a:rPr>
                  <a:t> </a:t>
                </a:r>
              </a:p>
            </p:txBody>
          </p:sp>
        </mc:Fallback>
      </mc:AlternateContent>
      <p:grpSp>
        <p:nvGrpSpPr>
          <p:cNvPr id="91" name="Google Shape;2147;p80"/>
          <p:cNvGrpSpPr/>
          <p:nvPr/>
        </p:nvGrpSpPr>
        <p:grpSpPr>
          <a:xfrm rot="10450688">
            <a:off x="8140235" y="1535344"/>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72916" y="1479618"/>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5138987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randombar(horizont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 grpId="0"/>
      <p:bldP spid="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7" y="3483865"/>
            <a:ext cx="1090551" cy="13273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6706997" y="2467178"/>
            <a:ext cx="1936431" cy="137130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05480" y="376801"/>
            <a:ext cx="6367800" cy="2529300"/>
          </a:xfrm>
          <a:prstGeom prst="rect">
            <a:avLst/>
          </a:prstGeom>
        </p:spPr>
        <p:txBody>
          <a:bodyPr spcFirstLastPara="1" wrap="square" lIns="91425" tIns="91425" rIns="91425" bIns="91425" anchor="ctr" anchorCtr="0">
            <a:noAutofit/>
          </a:bodyPr>
          <a:lstStyle/>
          <a:p>
            <a:pPr lvl="0"/>
            <a:r>
              <a:rPr lang="en-US" sz="6500">
                <a:latin typeface="+mn-lt"/>
              </a:rPr>
              <a:t>VẬN DỤNG</a:t>
            </a:r>
            <a:endParaRPr sz="6500" b="1">
              <a:latin typeface="+mn-lt"/>
            </a:endParaRPr>
          </a:p>
        </p:txBody>
      </p:sp>
      <p:pic>
        <p:nvPicPr>
          <p:cNvPr id="3" name="Picture 2"/>
          <p:cNvPicPr>
            <a:picLocks noChangeAspect="1"/>
          </p:cNvPicPr>
          <p:nvPr/>
        </p:nvPicPr>
        <p:blipFill>
          <a:blip r:embed="rId3"/>
          <a:stretch>
            <a:fillRect/>
          </a:stretch>
        </p:blipFill>
        <p:spPr>
          <a:xfrm>
            <a:off x="3297519" y="3219752"/>
            <a:ext cx="2376498" cy="1528602"/>
          </a:xfrm>
          <a:prstGeom prst="rect">
            <a:avLst/>
          </a:prstGeom>
        </p:spPr>
      </p:pic>
    </p:spTree>
    <p:extLst>
      <p:ext uri="{BB962C8B-B14F-4D97-AF65-F5344CB8AC3E}">
        <p14:creationId xmlns:p14="http://schemas.microsoft.com/office/powerpoint/2010/main" val="154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5" name="Google Shape;3331;p61"/>
          <p:cNvSpPr txBox="1"/>
          <p:nvPr/>
        </p:nvSpPr>
        <p:spPr>
          <a:xfrm flipH="1">
            <a:off x="3086226" y="953000"/>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9.26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441354" y="1595085"/>
                <a:ext cx="6239605" cy="2338845"/>
              </a:xfrm>
              <a:prstGeom prst="rect">
                <a:avLst/>
              </a:prstGeom>
            </p:spPr>
            <p:txBody>
              <a:bodyPr wrap="square">
                <a:spAutoFit/>
              </a:bodyPr>
              <a:lstStyle/>
              <a:p>
                <a:pPr algn="just">
                  <a:lnSpc>
                    <a:spcPct val="150000"/>
                  </a:lnSpc>
                </a:pPr>
                <a:r>
                  <a:rPr lang="en-US" sz="1900">
                    <a:latin typeface="+mj-lt"/>
                  </a:rPr>
                  <a:t>Cho hai hình chữ nhật </a:t>
                </a:r>
                <a14:m>
                  <m:oMath xmlns:m="http://schemas.openxmlformats.org/officeDocument/2006/math">
                    <m:r>
                      <a:rPr lang="en-US" sz="1900" i="1" smtClean="0">
                        <a:latin typeface="Cambria Math" panose="02040503050406030204" pitchFamily="18" charset="0"/>
                      </a:rPr>
                      <m:t>𝐴𝐵𝐶𝐷</m:t>
                    </m:r>
                  </m:oMath>
                </a14:m>
                <a:r>
                  <a:rPr lang="en-US" sz="1900">
                    <a:latin typeface="+mj-lt"/>
                  </a:rPr>
                  <a:t> và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𝐶</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i="1" smtClean="0">
                        <a:latin typeface="Cambria Math" panose="02040503050406030204" pitchFamily="18" charset="0"/>
                      </a:rPr>
                      <m:t>′</m:t>
                    </m:r>
                  </m:oMath>
                </a14:m>
                <a:r>
                  <a:rPr lang="en-US" sz="1900">
                    <a:latin typeface="+mj-lt"/>
                  </a:rPr>
                  <a:t> thỏa mãn </a:t>
                </a:r>
                <a14:m>
                  <m:oMath xmlns:m="http://schemas.openxmlformats.org/officeDocument/2006/math">
                    <m:r>
                      <a:rPr lang="en-US" sz="1900" i="1" smtClean="0">
                        <a:latin typeface="Cambria Math" panose="02040503050406030204" pitchFamily="18" charset="0"/>
                      </a:rPr>
                      <m:t>𝐴𝐶</m:t>
                    </m:r>
                    <m:r>
                      <a:rPr lang="en-US" sz="1900" i="1" smtClean="0">
                        <a:latin typeface="Cambria Math" panose="02040503050406030204" pitchFamily="18" charset="0"/>
                      </a:rPr>
                      <m:t> = 3</m:t>
                    </m:r>
                    <m:r>
                      <a:rPr lang="en-US" sz="1900" i="1" smtClean="0">
                        <a:latin typeface="Cambria Math" panose="02040503050406030204" pitchFamily="18" charset="0"/>
                      </a:rPr>
                      <m:t>𝐴𝐵</m:t>
                    </m:r>
                    <m:r>
                      <a:rPr lang="en-US" sz="1900" i="1" smtClean="0">
                        <a:latin typeface="Cambria Math" panose="02040503050406030204" pitchFamily="18" charset="0"/>
                      </a:rPr>
                      <m:t>, </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i="1" smtClean="0">
                        <a:latin typeface="Cambria Math" panose="02040503050406030204" pitchFamily="18" charset="0"/>
                      </a:rPr>
                      <m:t>′ = 3</m:t>
                    </m:r>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oMath>
                </a14:m>
                <a:endParaRPr lang="en-US" sz="1900">
                  <a:latin typeface="+mj-lt"/>
                </a:endParaRPr>
              </a:p>
              <a:p>
                <a:pPr algn="just">
                  <a:lnSpc>
                    <a:spcPct val="150000"/>
                  </a:lnSpc>
                </a:pPr>
                <a:r>
                  <a:rPr lang="en-US" sz="1900">
                    <a:latin typeface="+mj-lt"/>
                  </a:rPr>
                  <a:t>a) Chứng minh rằng </a:t>
                </a:r>
                <a14:m>
                  <m:oMath xmlns:m="http://schemas.openxmlformats.org/officeDocument/2006/math">
                    <m:r>
                      <a:rPr lang="nl-NL" sz="1800" i="1">
                        <a:latin typeface="Cambria Math" panose="02040503050406030204" pitchFamily="18" charset="0"/>
                        <a:ea typeface="Dotum" panose="020B0600000101010101" pitchFamily="34" charset="-127"/>
                        <a:cs typeface="Times New Roman" panose="02020603050405020304" pitchFamily="18" charset="0"/>
                      </a:rPr>
                      <m:t>∆</m:t>
                    </m:r>
                    <m:r>
                      <a:rPr lang="nl-NL" sz="1800" i="1">
                        <a:latin typeface="Cambria Math" panose="02040503050406030204" pitchFamily="18" charset="0"/>
                        <a:ea typeface="Dotum" panose="020B0600000101010101" pitchFamily="34" charset="-127"/>
                        <a:cs typeface="Times New Roman" panose="02020603050405020304" pitchFamily="18" charset="0"/>
                      </a:rPr>
                      <m:t>𝐴𝐵𝐶</m:t>
                    </m:r>
                    <m:r>
                      <a:rPr lang="en-US" sz="1800">
                        <a:solidFill>
                          <a:srgbClr val="D9DEF2">
                            <a:lumMod val="25000"/>
                          </a:srgbClr>
                        </a:solidFill>
                        <a:latin typeface="Cambria Math" panose="020405030504060302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𝐴</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𝐵</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𝐶</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en-US" sz="1900">
                  <a:latin typeface="+mj-lt"/>
                </a:endParaRPr>
              </a:p>
              <a:p>
                <a:pPr algn="just">
                  <a:lnSpc>
                    <a:spcPct val="150000"/>
                  </a:lnSpc>
                </a:pPr>
                <a:r>
                  <a:rPr lang="en-US" sz="1900">
                    <a:latin typeface="+mj-lt"/>
                  </a:rPr>
                  <a:t>b) Nếu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 = 2</m:t>
                    </m:r>
                    <m:r>
                      <a:rPr lang="en-US" sz="1900" i="1" smtClean="0">
                        <a:latin typeface="Cambria Math" panose="02040503050406030204" pitchFamily="18" charset="0"/>
                      </a:rPr>
                      <m:t>𝐴𝐵</m:t>
                    </m:r>
                    <m:r>
                      <a:rPr lang="en-US" sz="1900" i="1" smtClean="0">
                        <a:latin typeface="Cambria Math" panose="02040503050406030204" pitchFamily="18" charset="0"/>
                      </a:rPr>
                      <m:t> </m:t>
                    </m:r>
                  </m:oMath>
                </a14:m>
                <a:r>
                  <a:rPr lang="en-US" sz="1900">
                    <a:latin typeface="+mj-lt"/>
                  </a:rPr>
                  <a:t>và diện tích hình chữ nhật </a:t>
                </a:r>
                <a14:m>
                  <m:oMath xmlns:m="http://schemas.openxmlformats.org/officeDocument/2006/math">
                    <m:r>
                      <a:rPr lang="en-US" sz="1900" i="1" smtClean="0">
                        <a:latin typeface="Cambria Math" panose="02040503050406030204" pitchFamily="18" charset="0"/>
                      </a:rPr>
                      <m:t>𝐴𝐵𝐶𝐷</m:t>
                    </m:r>
                  </m:oMath>
                </a14:m>
                <a:r>
                  <a:rPr lang="en-US" sz="1900">
                    <a:latin typeface="+mj-lt"/>
                  </a:rPr>
                  <a:t> là 2m</a:t>
                </a:r>
                <a:r>
                  <a:rPr lang="en-US" sz="1900" baseline="30000">
                    <a:latin typeface="+mj-lt"/>
                  </a:rPr>
                  <a:t>2</a:t>
                </a:r>
                <a:r>
                  <a:rPr lang="en-US" sz="1900">
                    <a:latin typeface="+mj-lt"/>
                  </a:rPr>
                  <a:t> thì diện tích hình chữ nhật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𝐶</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b="0" i="1" smtClean="0">
                        <a:latin typeface="Cambria Math" panose="02040503050406030204" pitchFamily="18" charset="0"/>
                      </a:rPr>
                      <m:t>′</m:t>
                    </m:r>
                  </m:oMath>
                </a14:m>
                <a:r>
                  <a:rPr lang="en-US" sz="1900">
                    <a:latin typeface="+mj-lt"/>
                  </a:rPr>
                  <a:t> là bao nhiêu?</a:t>
                </a:r>
              </a:p>
            </p:txBody>
          </p:sp>
        </mc:Choice>
        <mc:Fallback xmlns="">
          <p:sp>
            <p:nvSpPr>
              <p:cNvPr id="2" name="Rectangle 1"/>
              <p:cNvSpPr>
                <a:spLocks noRot="1" noChangeAspect="1" noMove="1" noResize="1" noEditPoints="1" noAdjustHandles="1" noChangeArrowheads="1" noChangeShapeType="1" noTextEdit="1"/>
              </p:cNvSpPr>
              <p:nvPr/>
            </p:nvSpPr>
            <p:spPr>
              <a:xfrm>
                <a:off x="1441354" y="1595085"/>
                <a:ext cx="6239605" cy="2338845"/>
              </a:xfrm>
              <a:prstGeom prst="rect">
                <a:avLst/>
              </a:prstGeom>
              <a:blipFill>
                <a:blip r:embed="rId3"/>
                <a:stretch>
                  <a:fillRect l="-879" r="-879" b="-1305"/>
                </a:stretch>
              </a:blipFill>
            </p:spPr>
            <p:txBody>
              <a:bodyPr/>
              <a:lstStyle/>
              <a:p>
                <a:r>
                  <a:rPr lang="en-US">
                    <a:noFill/>
                  </a:rPr>
                  <a:t> </a:t>
                </a:r>
              </a:p>
            </p:txBody>
          </p:sp>
        </mc:Fallback>
      </mc:AlternateContent>
    </p:spTree>
    <p:extLst>
      <p:ext uri="{BB962C8B-B14F-4D97-AF65-F5344CB8AC3E}">
        <p14:creationId xmlns:p14="http://schemas.microsoft.com/office/powerpoint/2010/main" val="368315343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2522727" y="828386"/>
            <a:ext cx="3939518" cy="1516137"/>
          </a:xfrm>
          <a:prstGeom prst="rect">
            <a:avLst/>
          </a:prstGeom>
        </p:spPr>
      </p:pic>
      <p:sp>
        <p:nvSpPr>
          <p:cNvPr id="6" name="Rectangle 5"/>
          <p:cNvSpPr/>
          <p:nvPr/>
        </p:nvSpPr>
        <p:spPr>
          <a:xfrm>
            <a:off x="4182144" y="23613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735611" y="2440219"/>
                <a:ext cx="5690908" cy="2174121"/>
              </a:xfrm>
              <a:prstGeom prst="rect">
                <a:avLst/>
              </a:prstGeom>
            </p:spPr>
            <p:txBody>
              <a:bodyPr wrap="square">
                <a:spAutoFit/>
              </a:bodyPr>
              <a:lstStyle/>
              <a:p>
                <a:pPr algn="just">
                  <a:lnSpc>
                    <a:spcPct val="150000"/>
                  </a:lnSpc>
                </a:pPr>
                <a:r>
                  <a:rPr lang="fr-FR" sz="1800">
                    <a:latin typeface="+mn-lt"/>
                    <a:ea typeface="Calibri" panose="020F0502020204030204" pitchFamily="34" charset="0"/>
                    <a:cs typeface="Times New Roman" panose="02020603050405020304" pitchFamily="18" charset="0"/>
                  </a:rPr>
                  <a:t>a) Ta có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Do đó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có </a:t>
                </a: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𝐴𝐶</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Vậy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1800" smtClean="0">
                        <a:solidFill>
                          <a:srgbClr val="000000"/>
                        </a:solidFill>
                        <a:latin typeface="Cambria Math" panose="02040503050406030204" pitchFamily="18" charset="0"/>
                      </a:rPr>
                      <m:t>∽</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𝐴</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𝐵</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𝐶</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35611" y="2440219"/>
                <a:ext cx="5690908" cy="2174121"/>
              </a:xfrm>
              <a:prstGeom prst="rect">
                <a:avLst/>
              </a:prstGeom>
              <a:blipFill>
                <a:blip r:embed="rId5"/>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397153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anim calcmode="lin" valueType="num">
                                      <p:cBhvr>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anim calcmode="lin" valueType="num">
                                      <p:cBhvr>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6" name="Rectangle 5"/>
          <p:cNvSpPr/>
          <p:nvPr/>
        </p:nvSpPr>
        <p:spPr>
          <a:xfrm>
            <a:off x="4182144" y="23613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845814" y="2559491"/>
                <a:ext cx="5293342" cy="1566967"/>
              </a:xfrm>
              <a:prstGeom prst="rect">
                <a:avLst/>
              </a:prstGeom>
            </p:spPr>
            <p:txBody>
              <a:bodyPr wrap="square">
                <a:spAutoFit/>
              </a:bodyPr>
              <a:lstStyle/>
              <a:p>
                <a:pPr lvl="0" algn="just">
                  <a:lnSpc>
                    <a:spcPct val="150000"/>
                  </a:lnSpc>
                  <a:spcBef>
                    <a:spcPts val="600"/>
                  </a:spcBef>
                  <a:spcAft>
                    <a:spcPts val="600"/>
                  </a:spcAft>
                  <a:defRPr/>
                </a:pPr>
                <a:r>
                  <a:rPr lang="fr-FR" sz="1800">
                    <a:latin typeface="+mj-lt"/>
                    <a:ea typeface="Calibri" panose="020F0502020204030204" pitchFamily="34" charset="0"/>
                    <a:cs typeface="Times New Roman" panose="02020603050405020304" pitchFamily="18" charset="0"/>
                  </a:rPr>
                  <a:t>b) Nếu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𝐴𝐵</m:t>
                    </m:r>
                  </m:oMath>
                </a14:m>
                <a:r>
                  <a:rPr lang="fr-FR" sz="1800">
                    <a:latin typeface="+mj-lt"/>
                    <a:ea typeface="Calibri" panose="020F0502020204030204" pitchFamily="34" charset="0"/>
                    <a:cs typeface="Times New Roman" panose="02020603050405020304" pitchFamily="18" charset="0"/>
                  </a:rPr>
                  <a:t> thì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𝐵𝐶</m:t>
                    </m:r>
                  </m:oMath>
                </a14:m>
                <a:r>
                  <a:rPr lang="fr-FR" sz="1800">
                    <a:latin typeface="+mj-lt"/>
                    <a:ea typeface="Calibri" panose="020F0502020204030204" pitchFamily="34" charset="0"/>
                    <a:cs typeface="Times New Roman" panose="02020603050405020304" pitchFamily="18" charset="0"/>
                  </a:rPr>
                  <a:t> và do đó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𝐴𝐵</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𝐵𝐶</m:t>
                    </m:r>
                    <m:r>
                      <a:rPr lang="fr-FR" sz="1800" i="1">
                        <a:latin typeface="Cambria Math" panose="02040503050406030204" pitchFamily="18" charset="0"/>
                        <a:ea typeface="Calibri" panose="020F0502020204030204" pitchFamily="34" charset="0"/>
                        <a:cs typeface="Times New Roman" panose="02020603050405020304" pitchFamily="18" charset="0"/>
                      </a:rPr>
                      <m:t>=8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𝑚</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latin typeface="+mj-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fr-FR" sz="1800">
                    <a:latin typeface="+mj-lt"/>
                    <a:ea typeface="Calibri" panose="020F0502020204030204" pitchFamily="34" charset="0"/>
                    <a:cs typeface="Times New Roman" panose="02020603050405020304" pitchFamily="18" charset="0"/>
                  </a:rPr>
                  <a:t>Do đó diện tích hình chữ nhật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𝐴</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i="1">
                        <a:latin typeface="Cambria Math" panose="02040503050406030204" pitchFamily="18" charset="0"/>
                        <a:ea typeface="Calibri" panose="020F0502020204030204" pitchFamily="34" charset="0"/>
                        <a:cs typeface="Times New Roman" panose="02020603050405020304" pitchFamily="18" charset="0"/>
                      </a:rPr>
                      <m:t>𝐵</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i="1">
                        <a:latin typeface="Cambria Math" panose="02040503050406030204" pitchFamily="18" charset="0"/>
                        <a:ea typeface="Calibri" panose="020F0502020204030204" pitchFamily="34" charset="0"/>
                        <a:cs typeface="Times New Roman" panose="02020603050405020304" pitchFamily="18" charset="0"/>
                      </a:rPr>
                      <m:t>𝐶</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i="1">
                        <a:latin typeface="Cambria Math" panose="02040503050406030204" pitchFamily="18" charset="0"/>
                        <a:ea typeface="Calibri" panose="020F0502020204030204" pitchFamily="34" charset="0"/>
                        <a:cs typeface="Times New Roman" panose="02020603050405020304" pitchFamily="18" charset="0"/>
                      </a:rPr>
                      <m:t>𝐷</m:t>
                    </m:r>
                    <m:r>
                      <a:rPr lang="fr-FR" sz="1800" i="1">
                        <a:latin typeface="Cambria Math" panose="02040503050406030204" pitchFamily="18" charset="0"/>
                        <a:ea typeface="Calibri" panose="020F0502020204030204" pitchFamily="34" charset="0"/>
                        <a:cs typeface="Times New Roman" panose="02020603050405020304" pitchFamily="18" charset="0"/>
                      </a:rPr>
                      <m:t>′</m:t>
                    </m:r>
                  </m:oMath>
                </a14:m>
                <a:r>
                  <a:rPr lang="fr-FR" sz="1800">
                    <a:latin typeface="+mj-lt"/>
                    <a:ea typeface="Calibri" panose="020F0502020204030204" pitchFamily="34" charset="0"/>
                    <a:cs typeface="Times New Roman" panose="02020603050405020304" pitchFamily="18" charset="0"/>
                  </a:rPr>
                  <a:t> bằng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8 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𝑚</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1800">
                    <a:latin typeface="+mj-lt"/>
                    <a:ea typeface="Calibri" panose="020F0502020204030204" pitchFamily="34" charset="0"/>
                    <a:cs typeface="Times New Roman" panose="02020603050405020304" pitchFamily="18" charset="0"/>
                  </a:rPr>
                  <a:t>. </a:t>
                </a:r>
                <a:endParaRPr lang="en-US" sz="1800">
                  <a:latin typeface="+mj-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45814" y="2559491"/>
                <a:ext cx="5293342" cy="1566967"/>
              </a:xfrm>
              <a:prstGeom prst="rect">
                <a:avLst/>
              </a:prstGeom>
              <a:blipFill>
                <a:blip r:embed="rId3"/>
                <a:stretch>
                  <a:fillRect l="-1037" r="-922" b="-194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522727" y="828386"/>
            <a:ext cx="3939518" cy="1516137"/>
          </a:xfrm>
          <a:prstGeom prst="rect">
            <a:avLst/>
          </a:prstGeom>
        </p:spPr>
      </p:pic>
    </p:spTree>
    <p:extLst>
      <p:ext uri="{BB962C8B-B14F-4D97-AF65-F5344CB8AC3E}">
        <p14:creationId xmlns:p14="http://schemas.microsoft.com/office/powerpoint/2010/main" val="4196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5" name="Google Shape;3331;p61"/>
          <p:cNvSpPr txBox="1"/>
          <p:nvPr/>
        </p:nvSpPr>
        <p:spPr>
          <a:xfrm flipH="1">
            <a:off x="3117472" y="889391"/>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9.27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217598" y="1495315"/>
                <a:ext cx="6749610" cy="2399631"/>
              </a:xfrm>
              <a:prstGeom prst="rect">
                <a:avLst/>
              </a:prstGeom>
            </p:spPr>
            <p:txBody>
              <a:bodyPr wrap="square">
                <a:spAutoFit/>
              </a:bodyPr>
              <a:lstStyle/>
              <a:p>
                <a:pPr algn="just">
                  <a:lnSpc>
                    <a:spcPct val="150000"/>
                  </a:lnSpc>
                </a:pPr>
                <a:r>
                  <a:rPr lang="vi-VN" sz="1800">
                    <a:latin typeface="+mn-lt"/>
                  </a:rPr>
                  <a:t>Cho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đồng dạng với tam giác </a:t>
                </a:r>
                <a14:m>
                  <m:oMath xmlns:m="http://schemas.openxmlformats.org/officeDocument/2006/math">
                    <m:r>
                      <a:rPr lang="vi-VN" sz="1800" i="1" smtClean="0">
                        <a:latin typeface="Cambria Math" panose="02040503050406030204" pitchFamily="18" charset="0"/>
                      </a:rPr>
                      <m:t>𝐴𝐵𝐶</m:t>
                    </m:r>
                  </m:oMath>
                </a14:m>
                <a:r>
                  <a:rPr lang="vi-VN" sz="1800">
                    <a:latin typeface="+mn-lt"/>
                  </a:rPr>
                  <a:t> theo tỉ số </a:t>
                </a:r>
                <a14:m>
                  <m:oMath xmlns:m="http://schemas.openxmlformats.org/officeDocument/2006/math">
                    <m:r>
                      <a:rPr lang="vi-VN" sz="1800" i="1" smtClean="0">
                        <a:latin typeface="Cambria Math" panose="02040503050406030204" pitchFamily="18" charset="0"/>
                      </a:rPr>
                      <m:t>𝑘</m:t>
                    </m:r>
                  </m:oMath>
                </a14:m>
                <a:r>
                  <a:rPr lang="vi-VN" sz="1800">
                    <a:latin typeface="+mn-lt"/>
                  </a:rPr>
                  <a:t>. Gọi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𝐻</m:t>
                    </m:r>
                    <m:r>
                      <a:rPr lang="vi-VN" sz="1800" i="1" smtClean="0">
                        <a:latin typeface="Cambria Math" panose="02040503050406030204" pitchFamily="18" charset="0"/>
                      </a:rPr>
                      <m:t>′ </m:t>
                    </m:r>
                  </m:oMath>
                </a14:m>
                <a:r>
                  <a:rPr lang="vi-VN" sz="1800">
                    <a:latin typeface="+mn-lt"/>
                  </a:rPr>
                  <a:t>và </a:t>
                </a:r>
                <a14:m>
                  <m:oMath xmlns:m="http://schemas.openxmlformats.org/officeDocument/2006/math">
                    <m:r>
                      <a:rPr lang="vi-VN" sz="1800" i="1" smtClean="0">
                        <a:latin typeface="Cambria Math" panose="02040503050406030204" pitchFamily="18" charset="0"/>
                      </a:rPr>
                      <m:t>𝐴𝐻</m:t>
                    </m:r>
                  </m:oMath>
                </a14:m>
                <a:r>
                  <a:rPr lang="vi-VN" sz="1800">
                    <a:latin typeface="+mn-lt"/>
                  </a:rPr>
                  <a:t> lần lượt là các đường cao đỉnh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 </m:t>
                    </m:r>
                  </m:oMath>
                </a14:m>
                <a:r>
                  <a:rPr lang="vi-VN" sz="1800">
                    <a:latin typeface="+mn-lt"/>
                  </a:rPr>
                  <a:t>và </a:t>
                </a:r>
                <a14:m>
                  <m:oMath xmlns:m="http://schemas.openxmlformats.org/officeDocument/2006/math">
                    <m:r>
                      <a:rPr lang="vi-VN" sz="1800" i="1" smtClean="0">
                        <a:latin typeface="Cambria Math" panose="02040503050406030204" pitchFamily="18" charset="0"/>
                      </a:rPr>
                      <m:t>𝐴</m:t>
                    </m:r>
                  </m:oMath>
                </a14:m>
                <a:r>
                  <a:rPr lang="vi-VN" sz="1800">
                    <a:latin typeface="+mn-lt"/>
                  </a:rPr>
                  <a:t> của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và tam giác </a:t>
                </a:r>
                <a14:m>
                  <m:oMath xmlns:m="http://schemas.openxmlformats.org/officeDocument/2006/math">
                    <m:r>
                      <a:rPr lang="vi-VN" sz="1800" i="1" smtClean="0">
                        <a:latin typeface="Cambria Math" panose="02040503050406030204" pitchFamily="18" charset="0"/>
                      </a:rPr>
                      <m:t>𝐴𝐵𝐶</m:t>
                    </m:r>
                  </m:oMath>
                </a14:m>
                <a:r>
                  <a:rPr lang="vi-VN" sz="1800">
                    <a:latin typeface="+mn-lt"/>
                  </a:rPr>
                  <a:t>. Chứng minh rằng:</a:t>
                </a:r>
              </a:p>
              <a:p>
                <a:pPr algn="just">
                  <a:lnSpc>
                    <a:spcPct val="150000"/>
                  </a:lnSpc>
                </a:pPr>
                <a:r>
                  <a:rPr lang="vi-VN" sz="1800">
                    <a:latin typeface="+mn-lt"/>
                  </a:rPr>
                  <a:t>a) </a:t>
                </a:r>
                <a14:m>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𝑘</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latin typeface="+mn-lt"/>
                </a:endParaRPr>
              </a:p>
              <a:p>
                <a:pPr algn="just">
                  <a:lnSpc>
                    <a:spcPct val="150000"/>
                  </a:lnSpc>
                </a:pPr>
                <a:r>
                  <a:rPr lang="vi-VN" sz="1800">
                    <a:latin typeface="+mn-lt"/>
                  </a:rPr>
                  <a:t>b) Diện tích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bằng </a:t>
                </a:r>
                <a14:m>
                  <m:oMath xmlns:m="http://schemas.openxmlformats.org/officeDocument/2006/math">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𝑘</m:t>
                        </m:r>
                      </m:e>
                      <m:sup>
                        <m:r>
                          <a:rPr lang="en-US" sz="1800" b="0" i="1" smtClean="0">
                            <a:latin typeface="Cambria Math" panose="02040503050406030204" pitchFamily="18" charset="0"/>
                          </a:rPr>
                          <m:t>2</m:t>
                        </m:r>
                      </m:sup>
                    </m:sSup>
                  </m:oMath>
                </a14:m>
                <a:r>
                  <a:rPr lang="vi-VN" sz="1800">
                    <a:latin typeface="+mn-lt"/>
                  </a:rPr>
                  <a:t> lần diện tích tam giác </a:t>
                </a:r>
                <a14:m>
                  <m:oMath xmlns:m="http://schemas.openxmlformats.org/officeDocument/2006/math">
                    <m:r>
                      <a:rPr lang="vi-VN" sz="1800" i="1" smtClean="0">
                        <a:latin typeface="Cambria Math" panose="02040503050406030204" pitchFamily="18" charset="0"/>
                      </a:rPr>
                      <m:t>𝐴𝐵𝐶</m:t>
                    </m:r>
                    <m:r>
                      <a:rPr lang="en-US" sz="1800" b="0" i="1" smtClean="0">
                        <a:latin typeface="Cambria Math" panose="02040503050406030204" pitchFamily="18" charset="0"/>
                      </a:rPr>
                      <m:t>.</m:t>
                    </m:r>
                  </m:oMath>
                </a14:m>
                <a:endParaRPr lang="vi-VN" sz="18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1217598" y="1495315"/>
                <a:ext cx="6749610" cy="2399631"/>
              </a:xfrm>
              <a:prstGeom prst="rect">
                <a:avLst/>
              </a:prstGeom>
              <a:blipFill>
                <a:blip r:embed="rId3"/>
                <a:stretch>
                  <a:fillRect l="-813" r="-723" b="-101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35854" y="419105"/>
            <a:ext cx="7821120" cy="2529300"/>
          </a:xfrm>
          <a:prstGeom prst="rect">
            <a:avLst/>
          </a:prstGeom>
        </p:spPr>
        <p:txBody>
          <a:bodyPr spcFirstLastPara="1" wrap="square" lIns="91425" tIns="91425" rIns="91425" bIns="91425" anchor="ctr" anchorCtr="0">
            <a:noAutofit/>
          </a:bodyPr>
          <a:lstStyle/>
          <a:p>
            <a:pPr lvl="0">
              <a:lnSpc>
                <a:spcPct val="150000"/>
              </a:lnSpc>
            </a:pPr>
            <a:r>
              <a:rPr lang="en-US" sz="3200">
                <a:solidFill>
                  <a:srgbClr val="C00000"/>
                </a:solidFill>
                <a:latin typeface="+mn-lt"/>
              </a:rPr>
              <a:t>1. </a:t>
            </a:r>
            <a:r>
              <a:rPr lang="vi-VN" sz="3200">
                <a:solidFill>
                  <a:srgbClr val="C00000"/>
                </a:solidFill>
                <a:latin typeface="+mn-lt"/>
              </a:rPr>
              <a:t>Áp dụng các trường hợp đồng dạng của tam giác vào tam giác vuông</a:t>
            </a: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390704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Rectangle 3"/>
          <p:cNvSpPr/>
          <p:nvPr/>
        </p:nvSpPr>
        <p:spPr>
          <a:xfrm>
            <a:off x="4252618" y="25211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060844" y="885621"/>
            <a:ext cx="5004232" cy="158401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177568" y="2565053"/>
                <a:ext cx="4629833" cy="2019784"/>
              </a:xfrm>
              <a:prstGeom prst="rect">
                <a:avLst/>
              </a:prstGeom>
            </p:spPr>
            <p:txBody>
              <a:bodyPr wrap="square">
                <a:spAutoFit/>
              </a:bodyPr>
              <a:lstStyle/>
              <a:p>
                <a:pPr algn="just">
                  <a:lnSpc>
                    <a:spcPct val="150000"/>
                  </a:lnSpc>
                  <a:spcBef>
                    <a:spcPts val="600"/>
                  </a:spcBef>
                  <a:spcAft>
                    <a:spcPts val="600"/>
                  </a:spcAft>
                </a:pPr>
                <a:r>
                  <a:rPr lang="fr-FR" sz="1800">
                    <a:solidFill>
                      <a:srgbClr val="000000"/>
                    </a:solidFill>
                    <a:latin typeface="+mn-lt"/>
                    <a:ea typeface="Calibri" panose="020F0502020204030204" pitchFamily="34" charset="0"/>
                    <a:cs typeface="Times New Roman" panose="02020603050405020304" pitchFamily="18" charset="0"/>
                  </a:rPr>
                  <a:t>a) Hai tam giác vuông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𝐴𝐻𝐵</m:t>
                    </m:r>
                  </m:oMath>
                </a14:m>
                <a:r>
                  <a:rPr lang="fr-FR" sz="180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solidFill>
                      <a:srgbClr val="000000"/>
                    </a:solidFill>
                    <a:effectLst/>
                    <a:latin typeface="+mn-lt"/>
                    <a:ea typeface="Calibri" panose="020F0502020204030204" pitchFamily="34" charset="0"/>
                    <a:cs typeface="Times New Roman" panose="02020603050405020304" pitchFamily="18" charset="0"/>
                  </a:rPr>
                  <a:t> có hai góc nhọn bằng nhau </a:t>
                </a:r>
                <a14:m>
                  <m:oMath xmlns:m="http://schemas.openxmlformats.org/officeDocument/2006/math">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endParaRPr lang="en-US" sz="1800">
                  <a:solidFill>
                    <a:srgbClr val="000000"/>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𝐴𝐻𝐵</m:t>
                      </m:r>
                      <m:r>
                        <a:rPr lang="en-US" sz="1800">
                          <a:solidFill>
                            <a:srgbClr val="000000"/>
                          </a:solidFill>
                          <a:latin typeface="Cambria Math" panose="02040503050406030204" pitchFamily="18" charset="0"/>
                        </a:rPr>
                        <m:t>∽</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𝐻</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𝐵</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oMath>
                  </m:oMathPara>
                </a14:m>
                <a:endParaRPr lang="en-US" sz="1800">
                  <a:solidFill>
                    <a:srgbClr val="000000"/>
                  </a:solidFill>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77568" y="2565053"/>
                <a:ext cx="4629833" cy="2019784"/>
              </a:xfrm>
              <a:prstGeom prst="rect">
                <a:avLst/>
              </a:prstGeom>
              <a:blipFill>
                <a:blip r:embed="rId5"/>
                <a:stretch>
                  <a:fillRect l="-1053" r="-5000"/>
                </a:stretch>
              </a:blipFill>
            </p:spPr>
            <p:txBody>
              <a:bodyPr/>
              <a:lstStyle/>
              <a:p>
                <a:r>
                  <a:rPr lang="en-US">
                    <a:noFill/>
                  </a:rPr>
                  <a:t> </a:t>
                </a:r>
              </a:p>
            </p:txBody>
          </p:sp>
        </mc:Fallback>
      </mc:AlternateContent>
    </p:spTree>
    <p:extLst>
      <p:ext uri="{BB962C8B-B14F-4D97-AF65-F5344CB8AC3E}">
        <p14:creationId xmlns:p14="http://schemas.microsoft.com/office/powerpoint/2010/main" val="30534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Rectangle 3"/>
          <p:cNvSpPr/>
          <p:nvPr/>
        </p:nvSpPr>
        <p:spPr>
          <a:xfrm>
            <a:off x="4252618" y="25211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060844" y="885621"/>
            <a:ext cx="5004232" cy="158401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248042" y="2612761"/>
                <a:ext cx="4629833" cy="1159676"/>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b) Vì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𝑘</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1800" i="1">
                            <a:effectLst/>
                            <a:latin typeface="Cambria Math" panose="02040503050406030204" pitchFamily="18" charset="0"/>
                            <a:ea typeface="Calibri" panose="020F0502020204030204" pitchFamily="34" charset="0"/>
                            <a:cs typeface="Times New Roman" panose="02020603050405020304" pitchFamily="18" charset="0"/>
                          </a:rPr>
                          <m:t> .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1800">
                    <a:effectLst/>
                    <a:latin typeface="+mn-lt"/>
                    <a:ea typeface="Calibri" panose="020F0502020204030204" pitchFamily="34" charset="0"/>
                    <a:cs typeface="Times New Roman" panose="02020603050405020304" pitchFamily="18" charset="0"/>
                  </a:rPr>
                  <a:t> nên diện tích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1800">
                    <a:effectLst/>
                    <a:latin typeface="+mn-lt"/>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𝑘</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1800">
                    <a:effectLst/>
                    <a:latin typeface="+mn-lt"/>
                    <a:ea typeface="Calibri" panose="020F0502020204030204" pitchFamily="34" charset="0"/>
                    <a:cs typeface="Times New Roman" panose="02020603050405020304" pitchFamily="18" charset="0"/>
                  </a:rPr>
                  <a:t> lần diện tích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48042" y="2612761"/>
                <a:ext cx="4629833" cy="1159676"/>
              </a:xfrm>
              <a:prstGeom prst="rect">
                <a:avLst/>
              </a:prstGeom>
              <a:blipFill>
                <a:blip r:embed="rId5"/>
                <a:stretch>
                  <a:fillRect l="-1186" r="-1054" b="-7895"/>
                </a:stretch>
              </a:blipFill>
            </p:spPr>
            <p:txBody>
              <a:bodyPr/>
              <a:lstStyle/>
              <a:p>
                <a:r>
                  <a:rPr lang="en-US">
                    <a:noFill/>
                  </a:rPr>
                  <a:t> </a:t>
                </a:r>
              </a:p>
            </p:txBody>
          </p:sp>
        </mc:Fallback>
      </mc:AlternateContent>
    </p:spTree>
    <p:extLst>
      <p:ext uri="{BB962C8B-B14F-4D97-AF65-F5344CB8AC3E}">
        <p14:creationId xmlns:p14="http://schemas.microsoft.com/office/powerpoint/2010/main" val="168679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293112" y="18680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40" name="Google Shape;3331;p61"/>
          <p:cNvSpPr txBox="1"/>
          <p:nvPr/>
        </p:nvSpPr>
        <p:spPr>
          <a:xfrm flipH="1">
            <a:off x="3093616" y="251159"/>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9.28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37919" y="879258"/>
                <a:ext cx="8661256" cy="2097434"/>
              </a:xfrm>
              <a:prstGeom prst="rect">
                <a:avLst/>
              </a:prstGeom>
            </p:spPr>
            <p:txBody>
              <a:bodyPr wrap="square">
                <a:spAutoFit/>
              </a:bodyPr>
              <a:lstStyle/>
              <a:p>
                <a:pPr algn="just">
                  <a:lnSpc>
                    <a:spcPct val="150000"/>
                  </a:lnSpc>
                </a:pPr>
                <a:r>
                  <a:rPr lang="vi-VN" sz="1700">
                    <a:latin typeface="+mn-lt"/>
                  </a:rPr>
                  <a:t>Một người ở vị trí điểm </a:t>
                </a:r>
                <a14:m>
                  <m:oMath xmlns:m="http://schemas.openxmlformats.org/officeDocument/2006/math">
                    <m:r>
                      <a:rPr lang="vi-VN" sz="1700" i="1" smtClean="0">
                        <a:latin typeface="Cambria Math" panose="02040503050406030204" pitchFamily="18" charset="0"/>
                      </a:rPr>
                      <m:t>𝐴</m:t>
                    </m:r>
                  </m:oMath>
                </a14:m>
                <a:r>
                  <a:rPr lang="vi-VN" sz="1700">
                    <a:latin typeface="+mn-lt"/>
                  </a:rPr>
                  <a:t> muốn đo khoảng cách đến điểm </a:t>
                </a:r>
                <a14:m>
                  <m:oMath xmlns:m="http://schemas.openxmlformats.org/officeDocument/2006/math">
                    <m:r>
                      <a:rPr lang="vi-VN" sz="1700" i="1" smtClean="0">
                        <a:latin typeface="Cambria Math" panose="02040503050406030204" pitchFamily="18" charset="0"/>
                      </a:rPr>
                      <m:t>𝐵</m:t>
                    </m:r>
                  </m:oMath>
                </a14:m>
                <a:r>
                  <a:rPr lang="vi-VN" sz="1700">
                    <a:latin typeface="+mn-lt"/>
                  </a:rPr>
                  <a:t> ở bên kia sông mà không thể qua sông được. Sử dụng giác kế, người đó xác định được một điểm </a:t>
                </a:r>
                <a14:m>
                  <m:oMath xmlns:m="http://schemas.openxmlformats.org/officeDocument/2006/math">
                    <m:r>
                      <a:rPr lang="vi-VN" sz="1700" i="1" smtClean="0">
                        <a:latin typeface="Cambria Math" panose="02040503050406030204" pitchFamily="18" charset="0"/>
                      </a:rPr>
                      <m:t>𝑀</m:t>
                    </m:r>
                  </m:oMath>
                </a14:m>
                <a:r>
                  <a:rPr lang="vi-VN" sz="1700">
                    <a:latin typeface="+mn-lt"/>
                  </a:rPr>
                  <a:t> trên bờ sông sao cho </a:t>
                </a:r>
                <a14:m>
                  <m:oMath xmlns:m="http://schemas.openxmlformats.org/officeDocument/2006/math">
                    <m:r>
                      <a:rPr lang="vi-VN" sz="1700" i="1" smtClean="0">
                        <a:latin typeface="Cambria Math" panose="02040503050406030204" pitchFamily="18" charset="0"/>
                      </a:rPr>
                      <m:t>𝐴𝑀</m:t>
                    </m:r>
                    <m:r>
                      <a:rPr lang="vi-VN" sz="1700" i="1" smtClean="0">
                        <a:latin typeface="Cambria Math" panose="02040503050406030204" pitchFamily="18" charset="0"/>
                      </a:rPr>
                      <m:t> = 2 </m:t>
                    </m:r>
                    <m:r>
                      <a:rPr lang="vi-VN" sz="1700" i="1" smtClean="0">
                        <a:latin typeface="Cambria Math" panose="02040503050406030204" pitchFamily="18" charset="0"/>
                      </a:rPr>
                      <m:t>𝑚</m:t>
                    </m:r>
                  </m:oMath>
                </a14:m>
                <a:r>
                  <a:rPr lang="vi-VN" sz="1700">
                    <a:latin typeface="+mn-lt"/>
                  </a:rPr>
                  <a:t>, </a:t>
                </a:r>
                <a14:m>
                  <m:oMath xmlns:m="http://schemas.openxmlformats.org/officeDocument/2006/math">
                    <m:r>
                      <a:rPr lang="vi-VN" sz="1700" i="1" smtClean="0">
                        <a:latin typeface="Cambria Math" panose="02040503050406030204" pitchFamily="18" charset="0"/>
                      </a:rPr>
                      <m:t>𝐴𝑀</m:t>
                    </m:r>
                  </m:oMath>
                </a14:m>
                <a:r>
                  <a:rPr lang="vi-VN" sz="1700">
                    <a:latin typeface="+mn-lt"/>
                  </a:rPr>
                  <a:t> vuông góc với </a:t>
                </a:r>
                <a14:m>
                  <m:oMath xmlns:m="http://schemas.openxmlformats.org/officeDocument/2006/math">
                    <m:r>
                      <a:rPr lang="vi-VN" sz="1700" i="1" smtClean="0">
                        <a:latin typeface="Cambria Math" panose="02040503050406030204" pitchFamily="18" charset="0"/>
                      </a:rPr>
                      <m:t>𝐴𝐵</m:t>
                    </m:r>
                  </m:oMath>
                </a14:m>
                <a:r>
                  <a:rPr lang="vi-VN" sz="1700">
                    <a:latin typeface="+mn-lt"/>
                  </a:rPr>
                  <a:t> và đo được số đo góc </a:t>
                </a:r>
                <a14:m>
                  <m:oMath xmlns:m="http://schemas.openxmlformats.org/officeDocument/2006/math">
                    <m:r>
                      <a:rPr lang="vi-VN" sz="1700" i="1" smtClean="0">
                        <a:latin typeface="Cambria Math" panose="02040503050406030204" pitchFamily="18" charset="0"/>
                      </a:rPr>
                      <m:t>𝐴𝑀𝐵</m:t>
                    </m:r>
                  </m:oMath>
                </a14:m>
                <a:r>
                  <a:rPr lang="vi-VN" sz="1700">
                    <a:latin typeface="+mn-lt"/>
                  </a:rPr>
                  <a:t>. Tiếp theo, người đó vẽ trên giấy tam giác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r>
                      <a:rPr lang="vi-VN" sz="1700" i="1" smtClean="0">
                        <a:latin typeface="Cambria Math" panose="02040503050406030204" pitchFamily="18" charset="0"/>
                      </a:rPr>
                      <m:t>𝑀</m:t>
                    </m:r>
                    <m:r>
                      <a:rPr lang="vi-VN" sz="1700" i="1" smtClean="0">
                        <a:latin typeface="Cambria Math" panose="02040503050406030204" pitchFamily="18" charset="0"/>
                      </a:rPr>
                      <m:t>′</m:t>
                    </m:r>
                    <m:r>
                      <a:rPr lang="vi-VN" sz="1700" i="1" smtClean="0">
                        <a:latin typeface="Cambria Math" panose="02040503050406030204" pitchFamily="18" charset="0"/>
                      </a:rPr>
                      <m:t>𝐵</m:t>
                    </m:r>
                    <m:r>
                      <a:rPr lang="vi-VN" sz="1700" i="1" smtClean="0">
                        <a:latin typeface="Cambria Math" panose="02040503050406030204" pitchFamily="18" charset="0"/>
                      </a:rPr>
                      <m:t>′ </m:t>
                    </m:r>
                  </m:oMath>
                </a14:m>
                <a:r>
                  <a:rPr lang="vi-VN" sz="1700">
                    <a:latin typeface="+mn-lt"/>
                  </a:rPr>
                  <a:t>vuông tại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oMath>
                </a14:m>
                <a:r>
                  <a:rPr lang="vi-VN" sz="1700">
                    <a:latin typeface="+mn-lt"/>
                  </a:rPr>
                  <a:t> có </a:t>
                </a:r>
                <a14:m>
                  <m:oMath xmlns:m="http://schemas.openxmlformats.org/officeDocument/2006/math">
                    <m:r>
                      <a:rPr lang="vi-VN" sz="1700" i="1" smtClean="0">
                        <a:latin typeface="Cambria Math" panose="02040503050406030204" pitchFamily="18" charset="0"/>
                      </a:rPr>
                      <m:t>𝐴𝑀</m:t>
                    </m:r>
                    <m:r>
                      <a:rPr lang="vi-VN" sz="1700" i="1" smtClean="0">
                        <a:latin typeface="Cambria Math" panose="02040503050406030204" pitchFamily="18" charset="0"/>
                      </a:rPr>
                      <m:t>′ = 1</m:t>
                    </m:r>
                    <m:r>
                      <a:rPr lang="vi-VN" sz="1700" i="1" smtClean="0">
                        <a:latin typeface="Cambria Math" panose="02040503050406030204" pitchFamily="18" charset="0"/>
                      </a:rPr>
                      <m:t>𝑐𝑚</m:t>
                    </m:r>
                  </m:oMath>
                </a14:m>
                <a:r>
                  <a:rPr lang="vi-VN" sz="1700">
                    <a:latin typeface="+mn-lt"/>
                  </a:rPr>
                  <a:t>, </a:t>
                </a:r>
                <a14:m>
                  <m:oMath xmlns:m="http://schemas.openxmlformats.org/officeDocument/2006/math">
                    <m:acc>
                      <m:accPr>
                        <m:chr m:val="̂"/>
                        <m:ctrlPr>
                          <a:rPr lang="vi-VN" sz="1700" i="1" smtClean="0">
                            <a:latin typeface="Cambria Math" panose="02040503050406030204" pitchFamily="18" charset="0"/>
                          </a:rPr>
                        </m:ctrlPr>
                      </m:accPr>
                      <m:e>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𝐴</m:t>
                            </m:r>
                          </m:e>
                          <m:sup>
                            <m:r>
                              <a:rPr lang="en-US" sz="1700" b="0" i="1" smtClean="0">
                                <a:latin typeface="Cambria Math" panose="02040503050406030204" pitchFamily="18" charset="0"/>
                              </a:rPr>
                              <m:t>′</m:t>
                            </m:r>
                          </m:sup>
                        </m:sSup>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𝐵</m:t>
                            </m:r>
                          </m:e>
                          <m:sup>
                            <m:r>
                              <a:rPr lang="en-US" sz="1700" b="0" i="1" smtClean="0">
                                <a:latin typeface="Cambria Math" panose="02040503050406030204" pitchFamily="18" charset="0"/>
                              </a:rPr>
                              <m:t>′</m:t>
                            </m:r>
                          </m:sup>
                        </m:sSup>
                        <m:r>
                          <a:rPr lang="en-US" sz="1700" b="0" i="1" smtClean="0">
                            <a:latin typeface="Cambria Math" panose="02040503050406030204" pitchFamily="18" charset="0"/>
                          </a:rPr>
                          <m:t>𝑀</m:t>
                        </m:r>
                        <m:r>
                          <a:rPr lang="en-US" sz="1700" b="0" i="1" smtClean="0">
                            <a:latin typeface="Cambria Math" panose="02040503050406030204" pitchFamily="18" charset="0"/>
                          </a:rPr>
                          <m:t>′</m:t>
                        </m:r>
                      </m:e>
                    </m:acc>
                    <m:r>
                      <a:rPr lang="en-US" sz="1700" b="0" i="1" smtClean="0">
                        <a:latin typeface="Cambria Math" panose="02040503050406030204" pitchFamily="18" charset="0"/>
                      </a:rPr>
                      <m:t>=</m:t>
                    </m:r>
                    <m:acc>
                      <m:accPr>
                        <m:chr m:val="̂"/>
                        <m:ctrlPr>
                          <a:rPr lang="en-US" sz="1700" b="0" i="1" smtClean="0">
                            <a:latin typeface="Cambria Math" panose="02040503050406030204" pitchFamily="18" charset="0"/>
                          </a:rPr>
                        </m:ctrlPr>
                      </m:accPr>
                      <m:e>
                        <m:r>
                          <a:rPr lang="en-US" sz="1700" b="0" i="1" smtClean="0">
                            <a:latin typeface="Cambria Math" panose="02040503050406030204" pitchFamily="18" charset="0"/>
                          </a:rPr>
                          <m:t>𝐴𝑀𝐵</m:t>
                        </m:r>
                      </m:e>
                    </m:acc>
                  </m:oMath>
                </a14:m>
                <a:r>
                  <a:rPr lang="vi-VN" sz="1700">
                    <a:latin typeface="+mn-lt"/>
                  </a:rPr>
                  <a:t> và đo được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r>
                      <a:rPr lang="vi-VN" sz="1700" i="1" smtClean="0">
                        <a:latin typeface="Cambria Math" panose="02040503050406030204" pitchFamily="18" charset="0"/>
                      </a:rPr>
                      <m:t>𝐵</m:t>
                    </m:r>
                    <m:r>
                      <a:rPr lang="vi-VN" sz="1700" i="1" smtClean="0">
                        <a:latin typeface="Cambria Math" panose="02040503050406030204" pitchFamily="18" charset="0"/>
                      </a:rPr>
                      <m:t>′ = 5 </m:t>
                    </m:r>
                    <m:r>
                      <a:rPr lang="vi-VN" sz="1700" i="1" smtClean="0">
                        <a:latin typeface="Cambria Math" panose="02040503050406030204" pitchFamily="18" charset="0"/>
                      </a:rPr>
                      <m:t>𝑐𝑚</m:t>
                    </m:r>
                    <m:r>
                      <a:rPr lang="vi-VN" sz="1700" i="1" smtClean="0">
                        <a:latin typeface="Cambria Math" panose="02040503050406030204" pitchFamily="18" charset="0"/>
                      </a:rPr>
                      <m:t> </m:t>
                    </m:r>
                  </m:oMath>
                </a14:m>
                <a:r>
                  <a:rPr lang="vi-VN" sz="1700">
                    <a:latin typeface="+mn-lt"/>
                  </a:rPr>
                  <a:t>(H.9.56). Hỏi khoảng cách từ </a:t>
                </a:r>
                <a14:m>
                  <m:oMath xmlns:m="http://schemas.openxmlformats.org/officeDocument/2006/math">
                    <m:r>
                      <a:rPr lang="vi-VN" sz="1700" i="1" smtClean="0">
                        <a:latin typeface="Cambria Math" panose="02040503050406030204" pitchFamily="18" charset="0"/>
                      </a:rPr>
                      <m:t>𝐴</m:t>
                    </m:r>
                  </m:oMath>
                </a14:m>
                <a:r>
                  <a:rPr lang="vi-VN" sz="1700">
                    <a:latin typeface="+mn-lt"/>
                  </a:rPr>
                  <a:t> đến </a:t>
                </a:r>
                <a14:m>
                  <m:oMath xmlns:m="http://schemas.openxmlformats.org/officeDocument/2006/math">
                    <m:r>
                      <a:rPr lang="vi-VN" sz="1700" i="1" smtClean="0">
                        <a:latin typeface="Cambria Math" panose="02040503050406030204" pitchFamily="18" charset="0"/>
                      </a:rPr>
                      <m:t>𝐵</m:t>
                    </m:r>
                  </m:oMath>
                </a14:m>
                <a:r>
                  <a:rPr lang="vi-VN" sz="1700">
                    <a:latin typeface="+mn-lt"/>
                  </a:rPr>
                  <a:t> là bao nhiêu mét?</a:t>
                </a:r>
                <a:endParaRPr lang="en-US" sz="170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37919" y="879258"/>
                <a:ext cx="8661256" cy="2097434"/>
              </a:xfrm>
              <a:prstGeom prst="rect">
                <a:avLst/>
              </a:prstGeom>
              <a:blipFill>
                <a:blip r:embed="rId3"/>
                <a:stretch>
                  <a:fillRect l="-422" r="-5559" b="-87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58547" y="3116497"/>
            <a:ext cx="7620000" cy="1924050"/>
          </a:xfrm>
          <a:prstGeom prst="rect">
            <a:avLst/>
          </a:prstGeom>
        </p:spPr>
      </p:pic>
    </p:spTree>
    <p:extLst>
      <p:ext uri="{BB962C8B-B14F-4D97-AF65-F5344CB8AC3E}">
        <p14:creationId xmlns:p14="http://schemas.microsoft.com/office/powerpoint/2010/main" val="268006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293112" y="18680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2157" y="661257"/>
            <a:ext cx="7620000" cy="1924050"/>
          </a:xfrm>
          <a:prstGeom prst="rect">
            <a:avLst/>
          </a:prstGeom>
        </p:spPr>
      </p:pic>
      <p:sp>
        <p:nvSpPr>
          <p:cNvPr id="15" name="Rectangle 14"/>
          <p:cNvSpPr/>
          <p:nvPr/>
        </p:nvSpPr>
        <p:spPr>
          <a:xfrm>
            <a:off x="4240596" y="196454"/>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652406" y="2625062"/>
                <a:ext cx="5959502" cy="2395207"/>
              </a:xfrm>
              <a:prstGeom prst="rect">
                <a:avLst/>
              </a:prstGeom>
            </p:spPr>
            <p:txBody>
              <a:bodyPr wrap="square">
                <a:spAutoFit/>
              </a:bodyPr>
              <a:lstStyle/>
              <a:p>
                <a:pPr algn="just">
                  <a:lnSpc>
                    <a:spcPct val="150000"/>
                  </a:lnSpc>
                </a:pPr>
                <a14:m>
                  <m:oMath xmlns:m="http://schemas.openxmlformats.org/officeDocument/2006/math">
                    <m:r>
                      <a:rPr lang="fr-FR" sz="1900" i="1" smtClean="0">
                        <a:latin typeface="Cambria Math" panose="02040503050406030204" pitchFamily="18" charset="0"/>
                        <a:ea typeface="Calibri" panose="020F0502020204030204" pitchFamily="34" charset="0"/>
                        <a:cs typeface="Times New Roman" panose="02020603050405020304" pitchFamily="18" charset="0"/>
                      </a:rPr>
                      <m:t>∆</m:t>
                    </m:r>
                    <m:r>
                      <a:rPr lang="fr-FR" sz="1900" i="1" smtClean="0">
                        <a:latin typeface="Cambria Math" panose="02040503050406030204" pitchFamily="18" charset="0"/>
                        <a:ea typeface="Calibri" panose="020F0502020204030204" pitchFamily="34" charset="0"/>
                        <a:cs typeface="Times New Roman" panose="02020603050405020304" pitchFamily="18" charset="0"/>
                      </a:rPr>
                      <m:t>𝐴𝑀𝐵</m:t>
                    </m:r>
                  </m:oMath>
                </a14:m>
                <a:r>
                  <a:rPr lang="en-US" sz="2000"/>
                  <a:t> </a:t>
                </a:r>
                <a14:m>
                  <m:oMath xmlns:m="http://schemas.openxmlformats.org/officeDocument/2006/math">
                    <m:r>
                      <a:rPr lang="en-US" sz="2000">
                        <a:latin typeface="Cambria Math" panose="02040503050406030204" pitchFamily="18" charset="0"/>
                      </a:rPr>
                      <m:t>∽</m:t>
                    </m:r>
                  </m:oMath>
                </a14:m>
                <a:r>
                  <a:rPr lang="fr-FR" sz="190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𝑀</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900">
                    <a:effectLst/>
                    <a:latin typeface="+mn-lt"/>
                    <a:ea typeface="Calibri" panose="020F0502020204030204" pitchFamily="34" charset="0"/>
                    <a:cs typeface="Times New Roman" panose="02020603050405020304" pitchFamily="18" charset="0"/>
                  </a:rPr>
                  <a:t> vì </a:t>
                </a:r>
                <a14:m>
                  <m:oMath xmlns:m="http://schemas.openxmlformats.org/officeDocument/2006/math">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fr-FR"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1900">
                    <a:effectLst/>
                    <a:latin typeface="+mn-lt"/>
                    <a:ea typeface="Calibri" panose="020F0502020204030204" pitchFamily="34" charset="0"/>
                    <a:cs typeface="Times New Roman" panose="02020603050405020304" pitchFamily="18" charset="0"/>
                  </a:rPr>
                  <a:t> (giả thiết)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fr-FR" sz="1900">
                    <a:effectLst/>
                    <a:latin typeface="+mn-lt"/>
                    <a:ea typeface="Calibri" panose="020F0502020204030204" pitchFamily="34" charset="0"/>
                    <a:cs typeface="Times New Roman" panose="02020603050405020304" pitchFamily="18" charset="0"/>
                  </a:rPr>
                  <a:t>Do đó </a:t>
                </a: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𝐴𝐵</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𝐴𝑀</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0,01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=200</m:t>
                      </m:r>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1900" i="1">
                        <a:effectLst/>
                        <a:latin typeface="Cambria Math" panose="02040503050406030204" pitchFamily="18" charset="0"/>
                        <a:ea typeface="Calibri" panose="020F0502020204030204" pitchFamily="34" charset="0"/>
                        <a:cs typeface="Times New Roman" panose="02020603050405020304" pitchFamily="18" charset="0"/>
                      </a:rPr>
                      <m:t>=200.</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1900">
                    <a:effectLst/>
                    <a:latin typeface="+mn-lt"/>
                    <a:ea typeface="Calibri" panose="020F0502020204030204" pitchFamily="34" charset="0"/>
                    <a:cs typeface="Times New Roman" panose="02020603050405020304" pitchFamily="18" charset="0"/>
                  </a:rPr>
                  <a:t> (m)</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52406" y="2625062"/>
                <a:ext cx="5959502" cy="2395207"/>
              </a:xfrm>
              <a:prstGeom prst="rect">
                <a:avLst/>
              </a:prstGeom>
              <a:blipFill>
                <a:blip r:embed="rId5"/>
                <a:stretch>
                  <a:fillRect l="-920" b="-763"/>
                </a:stretch>
              </a:blipFill>
            </p:spPr>
            <p:txBody>
              <a:bodyPr/>
              <a:lstStyle/>
              <a:p>
                <a:r>
                  <a:rPr lang="en-US">
                    <a:noFill/>
                  </a:rPr>
                  <a:t> </a:t>
                </a:r>
              </a:p>
            </p:txBody>
          </p:sp>
        </mc:Fallback>
      </mc:AlternateContent>
    </p:spTree>
    <p:extLst>
      <p:ext uri="{BB962C8B-B14F-4D97-AF65-F5344CB8AC3E}">
        <p14:creationId xmlns:p14="http://schemas.microsoft.com/office/powerpoint/2010/main" val="13630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442523"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442523" y="209548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442523" y="2886186"/>
            <a:ext cx="6590461" cy="577081"/>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37</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 Hình đồng dạng</a:t>
            </a:r>
            <a:r>
              <a:rPr lang="en-US"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204624" y="1380118"/>
            <a:ext cx="6818242" cy="2462213"/>
          </a:xfrm>
          <a:prstGeom prst="rect">
            <a:avLst/>
          </a:prstGeom>
        </p:spPr>
        <p:txBody>
          <a:bodyPr wrap="square">
            <a:spAutoFit/>
          </a:bodyPr>
          <a:lstStyle/>
          <a:p>
            <a:pPr marL="342900" indent="-342900" algn="just">
              <a:lnSpc>
                <a:spcPct val="175000"/>
              </a:lnSpc>
              <a:buClr>
                <a:srgbClr val="C00000"/>
              </a:buClr>
              <a:buFont typeface="Wingdings" panose="05000000000000000000" pitchFamily="2" charset="2"/>
              <a:buChar char="q"/>
            </a:pPr>
            <a:r>
              <a:rPr lang="en-US" sz="2200" b="1">
                <a:solidFill>
                  <a:srgbClr val="C00000"/>
                </a:solidFill>
                <a:latin typeface="+mj-lt"/>
                <a:ea typeface="Dotum" panose="020B0600000101010101" pitchFamily="34" charset="-127"/>
                <a:cs typeface="Times New Roman" panose="02020603050405020304" pitchFamily="18" charset="0"/>
              </a:rPr>
              <a:t>Định lí 1</a:t>
            </a:r>
            <a:endParaRPr lang="en-US" sz="2200">
              <a:solidFill>
                <a:srgbClr val="C00000"/>
              </a:solidFill>
              <a:latin typeface="+mj-lt"/>
              <a:ea typeface="Arial" panose="020B0604020202020204" pitchFamily="34" charset="0"/>
              <a:cs typeface="Times New Roman" panose="02020603050405020304" pitchFamily="18" charset="0"/>
            </a:endParaRPr>
          </a:p>
          <a:p>
            <a:pPr algn="just">
              <a:lnSpc>
                <a:spcPct val="175000"/>
              </a:lnSpc>
            </a:pPr>
            <a:r>
              <a:rPr lang="en-US" sz="2200">
                <a:latin typeface="+mj-lt"/>
                <a:ea typeface="Dotum" panose="020B0600000101010101" pitchFamily="34" charset="-127"/>
                <a:cs typeface="Times New Roman" panose="02020603050405020304" pitchFamily="18" charset="0"/>
              </a:rPr>
              <a:t>Nếu một góc nhọn của tam giác vuông này bằng một góc nhọn của tam giác vuông kia thì hai tam giác vuông đóc đồng dạng với nhau.</a:t>
            </a:r>
            <a:endParaRPr lang="en-US" sz="22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432673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33" name="Google Shape;1058;p51"/>
          <p:cNvGrpSpPr/>
          <p:nvPr/>
        </p:nvGrpSpPr>
        <p:grpSpPr>
          <a:xfrm rot="5400000">
            <a:off x="427280" y="4498794"/>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47" name="Google Shape;1175;p53"/>
          <p:cNvGrpSpPr/>
          <p:nvPr/>
        </p:nvGrpSpPr>
        <p:grpSpPr>
          <a:xfrm>
            <a:off x="8493874" y="1925407"/>
            <a:ext cx="492981" cy="445049"/>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31" name="Rectangle 30"/>
          <p:cNvSpPr/>
          <p:nvPr/>
        </p:nvSpPr>
        <p:spPr>
          <a:xfrm>
            <a:off x="143820" y="261479"/>
            <a:ext cx="8850349"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lnSpc>
                <a:spcPct val="150000"/>
              </a:lnSpc>
              <a:buClr>
                <a:srgbClr val="FFFF00"/>
              </a:buClr>
              <a:buFont typeface="Wingdings" panose="05000000000000000000" pitchFamily="2" charset="2"/>
              <a:buChar char="q"/>
            </a:pPr>
            <a:r>
              <a:rPr lang="en-US" sz="2000" b="1">
                <a:solidFill>
                  <a:srgbClr val="FFFF00"/>
                </a:solidFill>
                <a:latin typeface="+mj-lt"/>
                <a:ea typeface="Dotum" panose="020B0600000101010101" pitchFamily="34" charset="-127"/>
                <a:cs typeface="Times New Roman" panose="02020603050405020304" pitchFamily="18" charset="0"/>
              </a:rPr>
              <a:t>Định lí 2</a:t>
            </a:r>
          </a:p>
          <a:p>
            <a:pPr algn="just">
              <a:lnSpc>
                <a:spcPct val="150000"/>
              </a:lnSpc>
              <a:buClr>
                <a:srgbClr val="C00000"/>
              </a:buClr>
            </a:pPr>
            <a:r>
              <a:rPr lang="en-US" sz="2000">
                <a:solidFill>
                  <a:schemeClr val="bg1"/>
                </a:solidFill>
                <a:latin typeface="+mj-lt"/>
                <a:ea typeface="Dotum" panose="020B0600000101010101" pitchFamily="34" charset="-127"/>
                <a:cs typeface="Times New Roman" panose="02020603050405020304" pitchFamily="18" charset="0"/>
              </a:rPr>
              <a:t>Nếu hai cạnh góc vuông của tam giác vuông này tỉ lệ với hai cạnh góc vuông của tam giác vuông kia thì hai tam giác vuông đó đồng dạng với nhau.</a:t>
            </a:r>
          </a:p>
        </p:txBody>
      </p:sp>
      <mc:AlternateContent xmlns:mc="http://schemas.openxmlformats.org/markup-compatibility/2006" xmlns:a14="http://schemas.microsoft.com/office/drawing/2010/main">
        <mc:Choice Requires="a14">
          <p:sp>
            <p:nvSpPr>
              <p:cNvPr id="3" name="Rectangle 2"/>
              <p:cNvSpPr/>
              <p:nvPr/>
            </p:nvSpPr>
            <p:spPr>
              <a:xfrm>
                <a:off x="4011432" y="2280198"/>
                <a:ext cx="5000672" cy="2148858"/>
              </a:xfrm>
              <a:prstGeom prst="rect">
                <a:avLst/>
              </a:prstGeom>
            </p:spPr>
            <p:txBody>
              <a:bodyPr wrap="square">
                <a:spAutoFit/>
              </a:bodyPr>
              <a:lstStyle/>
              <a:p>
                <a:pPr algn="just">
                  <a:lnSpc>
                    <a:spcPct val="200000"/>
                  </a:lnSpc>
                  <a:spcBef>
                    <a:spcPts val="300"/>
                  </a:spcBef>
                  <a:spcAft>
                    <a:spcPts val="300"/>
                  </a:spcAft>
                </a:pPr>
                <a14:m>
                  <m:oMath xmlns:m="http://schemas.openxmlformats.org/officeDocument/2006/math">
                    <m:r>
                      <a:rPr lang="en-US" sz="2000" i="1" smtClean="0">
                        <a:latin typeface="Cambria Math" panose="02040503050406030204" pitchFamily="18" charset="0"/>
                        <a:ea typeface="Dotum" panose="020B0600000101010101" pitchFamily="34" charset="-127"/>
                        <a:cs typeface="Times New Roman" panose="02020603050405020304" pitchFamily="18" charset="0"/>
                      </a:rPr>
                      <m:t>∆</m:t>
                    </m:r>
                    <m:r>
                      <a:rPr lang="en-US" sz="2000" i="1" smtClean="0">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20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oMath>
                </a14:m>
                <a:endParaRPr lang="en-US" sz="2000">
                  <a:effectLst/>
                  <a:latin typeface="+mn-lt"/>
                  <a:ea typeface="Dotum" panose="020B0600000101010101" pitchFamily="34" charset="-127"/>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en-US" sz="2000">
                    <a:effectLst/>
                    <a:latin typeface="+mn-lt"/>
                    <a:ea typeface="Dotum" panose="020B0600000101010101" pitchFamily="34" charset="-127"/>
                    <a:cs typeface="Times New Roman" panose="02020603050405020304" pitchFamily="18" charset="0"/>
                  </a:rPr>
                  <a:t>Nếu </a:t>
                </a:r>
                <a14:m>
                  <m:oMath xmlns:m="http://schemas.openxmlformats.org/officeDocument/2006/math">
                    <m:acc>
                      <m:accPr>
                        <m:chr m:val="̂"/>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20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2000">
                    <a:effectLst/>
                    <a:latin typeface="+mn-lt"/>
                    <a:ea typeface="Dotum" panose="020B0600000101010101" pitchFamily="34" charset="-127"/>
                    <a:cs typeface="Times New Roman" panose="02020603050405020304" pitchFamily="18" charset="0"/>
                  </a:rPr>
                  <a:t> thì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2000">
                        <a:latin typeface="Cambria Math" panose="020405030504060302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a:t>
                </a:r>
                <a:endParaRPr lang="en-US" sz="2000">
                  <a:latin typeface="+mn-lt"/>
                  <a:ea typeface="Dotum" panose="020B0600000101010101" pitchFamily="34" charset="-127"/>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en-US" sz="2000">
                    <a:effectLst/>
                    <a:latin typeface="+mn-lt"/>
                    <a:ea typeface="Dotum" panose="020B0600000101010101" pitchFamily="34" charset="-127"/>
                    <a:cs typeface="Times New Roman" panose="02020603050405020304" pitchFamily="18" charset="0"/>
                  </a:rPr>
                  <a:t>Nếu                      thì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2000">
                        <a:latin typeface="Cambria Math" panose="020405030504060302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011432" y="2280198"/>
                <a:ext cx="5000672" cy="2148858"/>
              </a:xfrm>
              <a:prstGeom prst="rect">
                <a:avLst/>
              </a:prstGeom>
              <a:blipFill>
                <a:blip r:embed="rId3"/>
                <a:stretch>
                  <a:fillRect l="-109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07428" y="2522693"/>
            <a:ext cx="3487250" cy="190636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863800" y="3267166"/>
                <a:ext cx="1563248" cy="1361527"/>
              </a:xfrm>
              <a:prstGeom prst="rect">
                <a:avLst/>
              </a:prstGeom>
            </p:spPr>
            <p:txBody>
              <a:bodyPr wrap="none">
                <a:spAutoFit/>
              </a:bodyPr>
              <a:lstStyle/>
              <a:p>
                <a:pPr>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2000" i="1">
                              <a:latin typeface="Cambria Math" panose="02040503050406030204" pitchFamily="18" charset="0"/>
                              <a:ea typeface="Dotum" panose="020B0600000101010101" pitchFamily="34" charset="-127"/>
                              <a:cs typeface="Times New Roman" panose="02020603050405020304" pitchFamily="18" charset="0"/>
                            </a:rPr>
                            <m:t>𝐴𝐵</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2000" i="1">
                              <a:latin typeface="Cambria Math" panose="02040503050406030204" pitchFamily="18" charset="0"/>
                              <a:ea typeface="Dotum" panose="020B0600000101010101" pitchFamily="34" charset="-127"/>
                              <a:cs typeface="Times New Roman" panose="02020603050405020304" pitchFamily="18" charset="0"/>
                            </a:rPr>
                            <m:t>𝐴𝐶</m:t>
                          </m:r>
                        </m:den>
                      </m:f>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4863800" y="3267166"/>
                <a:ext cx="1563248" cy="136152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47490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51587" y="40211"/>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4283544">
            <a:off x="8360020" y="428640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651898" y="699384"/>
                <a:ext cx="7792330" cy="969496"/>
              </a:xfrm>
              <a:prstGeom prst="rect">
                <a:avLst/>
              </a:prstGeom>
              <a:noFill/>
            </p:spPr>
            <p:txBody>
              <a:bodyPr wrap="square" rtlCol="0">
                <a:spAutoFit/>
              </a:bodyPr>
              <a:lstStyle/>
              <a:p>
                <a:pPr algn="just" defTabSz="457200">
                  <a:lnSpc>
                    <a:spcPct val="150000"/>
                  </a:lnSpc>
                  <a:buClrTx/>
                  <a:defRPr/>
                </a:pPr>
                <a:r>
                  <a:rPr lang="vi-VN" sz="1900" kern="1200">
                    <a:latin typeface="Arial" panose="020B0604020202020204" pitchFamily="34" charset="0"/>
                    <a:ea typeface="+mn-ea"/>
                    <a:cs typeface="Arial" panose="020B0604020202020204" pitchFamily="34" charset="0"/>
                  </a:rPr>
                  <a:t>Cho tam giác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𝐴𝐵𝐶</m:t>
                    </m:r>
                  </m:oMath>
                </a14:m>
                <a:r>
                  <a:rPr lang="vi-VN" sz="1900" kern="1200">
                    <a:latin typeface="Arial" panose="020B0604020202020204" pitchFamily="34" charset="0"/>
                    <a:ea typeface="+mn-ea"/>
                    <a:cs typeface="Arial" panose="020B0604020202020204" pitchFamily="34" charset="0"/>
                  </a:rPr>
                  <a:t> có các đường cao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𝐴𝐷</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𝐵𝐸</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𝐶𝐹</m:t>
                    </m:r>
                    <m:r>
                      <a:rPr lang="vi-VN" sz="1900" i="1" kern="1200" smtClean="0">
                        <a:latin typeface="Cambria Math" panose="02040503050406030204" pitchFamily="18" charset="0"/>
                        <a:ea typeface="+mn-ea"/>
                        <a:cs typeface="Arial" panose="020B0604020202020204" pitchFamily="34" charset="0"/>
                      </a:rPr>
                      <m:t> </m:t>
                    </m:r>
                  </m:oMath>
                </a14:m>
                <a:r>
                  <a:rPr lang="vi-VN" sz="1900" kern="1200">
                    <a:latin typeface="Arial" panose="020B0604020202020204" pitchFamily="34" charset="0"/>
                    <a:ea typeface="+mn-ea"/>
                    <a:cs typeface="Arial" panose="020B0604020202020204" pitchFamily="34" charset="0"/>
                  </a:rPr>
                  <a:t>đồng quy tại điểm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𝐻</m:t>
                    </m:r>
                  </m:oMath>
                </a14:m>
                <a:r>
                  <a:rPr lang="vi-VN" sz="1900" kern="1200">
                    <a:latin typeface="Arial" panose="020B0604020202020204" pitchFamily="34" charset="0"/>
                    <a:ea typeface="+mn-ea"/>
                    <a:cs typeface="Arial" panose="020B0604020202020204" pitchFamily="34" charset="0"/>
                  </a:rPr>
                  <a:t>. Chứng minh rằng:</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a)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𝐻𝐴</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𝐻𝐷</m:t>
                    </m:r>
                    <m:r>
                      <a:rPr lang="vi-VN" sz="1900" i="1" kern="1200" smtClean="0">
                        <a:latin typeface="Cambria Math" panose="02040503050406030204" pitchFamily="18" charset="0"/>
                        <a:ea typeface="+mn-ea"/>
                        <a:cs typeface="Arial" panose="020B0604020202020204" pitchFamily="34" charset="0"/>
                      </a:rPr>
                      <m:t> = </m:t>
                    </m:r>
                    <m:r>
                      <a:rPr lang="vi-VN" sz="1900" i="1" kern="1200" smtClean="0">
                        <a:latin typeface="Cambria Math" panose="02040503050406030204" pitchFamily="18" charset="0"/>
                        <a:ea typeface="+mn-ea"/>
                        <a:cs typeface="Arial" panose="020B0604020202020204" pitchFamily="34" charset="0"/>
                      </a:rPr>
                      <m:t>𝐻𝐵</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𝐻𝐸</m:t>
                    </m:r>
                    <m:r>
                      <a:rPr lang="vi-VN" sz="1900" i="1" kern="1200" smtClean="0">
                        <a:latin typeface="Cambria Math" panose="02040503050406030204" pitchFamily="18" charset="0"/>
                        <a:ea typeface="+mn-ea"/>
                        <a:cs typeface="Arial" panose="020B0604020202020204" pitchFamily="34" charset="0"/>
                      </a:rPr>
                      <m:t> = </m:t>
                    </m:r>
                    <m:r>
                      <a:rPr lang="vi-VN" sz="1900" i="1" kern="1200" smtClean="0">
                        <a:latin typeface="Cambria Math" panose="02040503050406030204" pitchFamily="18" charset="0"/>
                        <a:ea typeface="+mn-ea"/>
                        <a:cs typeface="Arial" panose="020B0604020202020204" pitchFamily="34" charset="0"/>
                      </a:rPr>
                      <m:t>𝐻𝐶</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𝐻𝐹</m:t>
                    </m:r>
                  </m:oMath>
                </a14:m>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a:t>
                </a:r>
                <a14:m>
                  <m:oMath xmlns:m="http://schemas.openxmlformats.org/officeDocument/2006/math">
                    <m:r>
                      <a:rPr lang="vi-VN" sz="1900" i="1" kern="1200" smtClean="0">
                        <a:latin typeface="Cambria Math" panose="02040503050406030204" pitchFamily="18" charset="0"/>
                        <a:ea typeface="Cambria Math" panose="02040503050406030204" pitchFamily="18" charset="0"/>
                        <a:cs typeface="Arial" panose="020B0604020202020204" pitchFamily="34" charset="0"/>
                      </a:rPr>
                      <m:t>∆</m:t>
                    </m:r>
                    <m:r>
                      <a:rPr lang="vi-VN" sz="1900" i="1" kern="1200" smtClean="0">
                        <a:latin typeface="Cambria Math" panose="02040503050406030204" pitchFamily="18" charset="0"/>
                        <a:ea typeface="+mn-ea"/>
                        <a:cs typeface="Arial" panose="020B0604020202020204" pitchFamily="34" charset="0"/>
                      </a:rPr>
                      <m:t>𝐴𝐸𝐹</m:t>
                    </m:r>
                    <m:r>
                      <a:rPr lang="en-US" sz="1800">
                        <a:latin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m:t>
                    </m:r>
                    <m:r>
                      <a:rPr lang="vi-VN" sz="1900" i="1" kern="1200" smtClean="0">
                        <a:latin typeface="Cambria Math" panose="02040503050406030204" pitchFamily="18" charset="0"/>
                        <a:ea typeface="+mn-ea"/>
                        <a:cs typeface="Arial" panose="020B0604020202020204" pitchFamily="34" charset="0"/>
                      </a:rPr>
                      <m:t>𝐴𝐵𝐶</m:t>
                    </m:r>
                    <m:r>
                      <a:rPr lang="vi-VN" sz="1900" i="1" kern="1200" smtClean="0">
                        <a:latin typeface="Cambria Math" panose="02040503050406030204" pitchFamily="18" charset="0"/>
                        <a:ea typeface="+mn-ea"/>
                        <a:cs typeface="Arial" panose="020B0604020202020204" pitchFamily="34" charset="0"/>
                      </a:rPr>
                      <m:t>.</m:t>
                    </m:r>
                  </m:oMath>
                </a14:m>
                <a:endParaRPr lang="vi-VN" sz="1900" kern="1200">
                  <a:latin typeface="Arial" panose="020B0604020202020204" pitchFamily="34" charset="0"/>
                  <a:ea typeface="+mn-ea"/>
                  <a:cs typeface="Arial" panose="020B0604020202020204" pitchFamily="34"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51898" y="699384"/>
                <a:ext cx="7792330" cy="969496"/>
              </a:xfrm>
              <a:prstGeom prst="rect">
                <a:avLst/>
              </a:prstGeom>
              <a:blipFill>
                <a:blip r:embed="rId7"/>
                <a:stretch>
                  <a:fillRect l="-782" r="-704" b="-4403"/>
                </a:stretch>
              </a:blipFill>
            </p:spPr>
            <p:txBody>
              <a:bodyPr/>
              <a:lstStyle/>
              <a:p>
                <a:r>
                  <a:rPr lang="en-US">
                    <a:noFill/>
                  </a:rPr>
                  <a:t> </a:t>
                </a:r>
              </a:p>
            </p:txBody>
          </p:sp>
        </mc:Fallback>
      </mc:AlternateContent>
      <p:sp>
        <p:nvSpPr>
          <p:cNvPr id="81" name="Google Shape;735;p18"/>
          <p:cNvSpPr txBox="1">
            <a:spLocks/>
          </p:cNvSpPr>
          <p:nvPr/>
        </p:nvSpPr>
        <p:spPr>
          <a:xfrm>
            <a:off x="3905399" y="34683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82" name="Rectangle 81"/>
          <p:cNvSpPr/>
          <p:nvPr/>
        </p:nvSpPr>
        <p:spPr>
          <a:xfrm>
            <a:off x="4225699" y="178195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86" name="Table 85"/>
              <p:cNvGraphicFramePr>
                <a:graphicFrameLocks noGrp="1"/>
              </p:cNvGraphicFramePr>
              <p:nvPr>
                <p:extLst>
                  <p:ext uri="{D42A27DB-BD31-4B8C-83A1-F6EECF244321}">
                    <p14:modId xmlns:p14="http://schemas.microsoft.com/office/powerpoint/2010/main" val="3084872174"/>
                  </p:ext>
                </p:extLst>
              </p:nvPr>
            </p:nvGraphicFramePr>
            <p:xfrm>
              <a:off x="649026" y="2418026"/>
              <a:ext cx="4342128" cy="2278666"/>
            </p:xfrm>
            <a:graphic>
              <a:graphicData uri="http://schemas.openxmlformats.org/drawingml/2006/table">
                <a:tbl>
                  <a:tblPr firstRow="1" firstCol="1" bandRow="1"/>
                  <a:tblGrid>
                    <a:gridCol w="1083533">
                      <a:extLst>
                        <a:ext uri="{9D8B030D-6E8A-4147-A177-3AD203B41FA5}">
                          <a16:colId xmlns:a16="http://schemas.microsoft.com/office/drawing/2014/main" val="3509545832"/>
                        </a:ext>
                      </a:extLst>
                    </a:gridCol>
                    <a:gridCol w="3258595">
                      <a:extLst>
                        <a:ext uri="{9D8B030D-6E8A-4147-A177-3AD203B41FA5}">
                          <a16:colId xmlns:a16="http://schemas.microsoft.com/office/drawing/2014/main" val="442840815"/>
                        </a:ext>
                      </a:extLst>
                    </a:gridCol>
                  </a:tblGrid>
                  <a:tr h="911466">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0"/>
                            </a:spcBef>
                            <a:spcAft>
                              <a:spcPts val="0"/>
                            </a:spcAft>
                          </a:pPr>
                          <a14:m>
                            <m:oMath xmlns:m="http://schemas.openxmlformats.org/officeDocument/2006/math">
                              <m:r>
                                <a:rPr lang="en-US" sz="19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9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19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900">
                              <a:solidFill>
                                <a:schemeClr val="accent2">
                                  <a:lumMod val="10000"/>
                                </a:schemeClr>
                              </a:solidFill>
                              <a:effectLst/>
                              <a:latin typeface="+mn-lt"/>
                              <a:ea typeface="Arial" panose="020B0604020202020204" pitchFamily="34" charset="0"/>
                              <a:cs typeface="Times New Roman" panose="02020603050405020304" pitchFamily="18" charset="0"/>
                            </a:rPr>
                            <a:t> </a:t>
                          </a:r>
                          <a:r>
                            <a:rPr lang="vi-VN" sz="1900" kern="1200">
                              <a:solidFill>
                                <a:schemeClr val="accent2">
                                  <a:lumMod val="10000"/>
                                </a:schemeClr>
                              </a:solidFill>
                              <a:latin typeface="+mn-lt"/>
                              <a:ea typeface="+mn-ea"/>
                              <a:cs typeface="Arial" panose="020B0604020202020204" pitchFamily="34" charset="0"/>
                            </a:rPr>
                            <a:t>các đường cao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𝐴𝐷</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𝐵𝐸</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𝐶𝐹</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oMath>
                          </a14:m>
                          <a:r>
                            <a:rPr lang="vi-VN" sz="1900" kern="1200">
                              <a:solidFill>
                                <a:schemeClr val="accent2">
                                  <a:lumMod val="10000"/>
                                </a:schemeClr>
                              </a:solidFill>
                              <a:latin typeface="+mn-lt"/>
                              <a:ea typeface="+mn-ea"/>
                              <a:cs typeface="Arial" panose="020B0604020202020204" pitchFamily="34" charset="0"/>
                            </a:rPr>
                            <a:t>đồng quy tại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m:t>
                              </m:r>
                            </m:oMath>
                          </a14:m>
                          <a:r>
                            <a:rPr lang="en-US" sz="1900">
                              <a:solidFill>
                                <a:schemeClr val="accent2">
                                  <a:lumMod val="10000"/>
                                </a:schemeClr>
                              </a:solidFill>
                              <a:effectLst/>
                              <a:latin typeface="+mn-lt"/>
                              <a:ea typeface="Arial" panose="020B06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14528"/>
                      </a:ext>
                    </a:extLst>
                  </a:tr>
                  <a:tr h="1367200">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r>
                            <a:rPr lang="vi-VN" sz="1900" kern="1200">
                              <a:solidFill>
                                <a:schemeClr val="accent2">
                                  <a:lumMod val="10000"/>
                                </a:schemeClr>
                              </a:solidFill>
                              <a:latin typeface="+mn-lt"/>
                              <a:ea typeface="+mn-ea"/>
                              <a:cs typeface="Arial" panose="020B0604020202020204" pitchFamily="34" charset="0"/>
                            </a:rPr>
                            <a:t>a)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𝐻𝐴</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𝐻𝐷</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𝐻𝐵</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𝐻𝐸</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oMath>
                          </a14:m>
                          <a:endParaRPr lang="en-US" sz="1900" i="1" kern="1200">
                            <a:solidFill>
                              <a:schemeClr val="accent2">
                                <a:lumMod val="10000"/>
                              </a:schemeClr>
                            </a:solidFill>
                            <a:latin typeface="+mn-lt"/>
                            <a:ea typeface="+mn-ea"/>
                            <a:cs typeface="Arial" panose="020B0604020202020204" pitchFamily="34" charset="0"/>
                          </a:endParaRPr>
                        </a:p>
                        <a:p>
                          <a:pPr algn="just">
                            <a:lnSpc>
                              <a:spcPct val="150000"/>
                            </a:lnSpc>
                            <a:spcBef>
                              <a:spcPts val="0"/>
                            </a:spcBef>
                            <a:spcAft>
                              <a:spcPts val="0"/>
                            </a:spcAft>
                          </a:pP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𝐻𝐶</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𝐻𝐹</m:t>
                              </m:r>
                            </m:oMath>
                          </a14:m>
                          <a:r>
                            <a:rPr lang="en-US" sz="1900" kern="1200">
                              <a:solidFill>
                                <a:schemeClr val="accent2">
                                  <a:lumMod val="10000"/>
                                </a:schemeClr>
                              </a:solidFill>
                              <a:latin typeface="+mn-lt"/>
                              <a:ea typeface="+mn-ea"/>
                              <a:cs typeface="Arial" panose="020B0604020202020204" pitchFamily="34" charset="0"/>
                            </a:rPr>
                            <a:t>;   </a:t>
                          </a:r>
                        </a:p>
                        <a:p>
                          <a:pPr algn="just">
                            <a:lnSpc>
                              <a:spcPct val="150000"/>
                            </a:lnSpc>
                            <a:spcBef>
                              <a:spcPts val="0"/>
                            </a:spcBef>
                            <a:spcAft>
                              <a:spcPts val="0"/>
                            </a:spcAft>
                          </a:pPr>
                          <a:r>
                            <a:rPr lang="vi-VN" sz="1900" kern="1200">
                              <a:solidFill>
                                <a:schemeClr val="accent2">
                                  <a:lumMod val="10000"/>
                                </a:schemeClr>
                              </a:solidFill>
                              <a:latin typeface="+mn-lt"/>
                              <a:ea typeface="+mn-ea"/>
                              <a:cs typeface="Arial" panose="020B0604020202020204" pitchFamily="34" charset="0"/>
                            </a:rPr>
                            <a:t>b)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𝐴𝐸𝐹</m:t>
                              </m:r>
                              <m:r>
                                <a:rPr lang="en-US" sz="1900">
                                  <a:solidFill>
                                    <a:schemeClr val="accent2">
                                      <a:lumMod val="10000"/>
                                    </a:schemeClr>
                                  </a:solidFill>
                                  <a:latin typeface="Cambria Math" panose="02040503050406030204" pitchFamily="18" charset="0"/>
                                </a:rPr>
                                <m:t>∽</m:t>
                              </m:r>
                              <m:r>
                                <a:rPr lang="en-US" sz="1900" i="1" smtClean="0">
                                  <a:solidFill>
                                    <a:schemeClr val="accent2">
                                      <a:lumMod val="10000"/>
                                    </a:schemeClr>
                                  </a:solidFill>
                                  <a:latin typeface="Cambria Math" panose="02040503050406030204" pitchFamily="18" charset="0"/>
                                  <a:ea typeface="Cambria Math" panose="02040503050406030204" pitchFamily="18" charset="0"/>
                                </a:rPr>
                                <m:t>∆</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𝐴𝐵𝐶</m:t>
                              </m:r>
                            </m:oMath>
                          </a14:m>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373802"/>
                      </a:ext>
                    </a:extLst>
                  </a:tr>
                </a:tbl>
              </a:graphicData>
            </a:graphic>
          </p:graphicFrame>
        </mc:Choice>
        <mc:Fallback xmlns="">
          <p:graphicFrame>
            <p:nvGraphicFramePr>
              <p:cNvPr id="86" name="Table 85"/>
              <p:cNvGraphicFramePr>
                <a:graphicFrameLocks noGrp="1"/>
              </p:cNvGraphicFramePr>
              <p:nvPr>
                <p:extLst>
                  <p:ext uri="{D42A27DB-BD31-4B8C-83A1-F6EECF244321}">
                    <p14:modId xmlns:p14="http://schemas.microsoft.com/office/powerpoint/2010/main" val="3084872174"/>
                  </p:ext>
                </p:extLst>
              </p:nvPr>
            </p:nvGraphicFramePr>
            <p:xfrm>
              <a:off x="649026" y="2418026"/>
              <a:ext cx="4342128" cy="2278666"/>
            </p:xfrm>
            <a:graphic>
              <a:graphicData uri="http://schemas.openxmlformats.org/drawingml/2006/table">
                <a:tbl>
                  <a:tblPr firstRow="1" firstCol="1" bandRow="1"/>
                  <a:tblGrid>
                    <a:gridCol w="1083533">
                      <a:extLst>
                        <a:ext uri="{9D8B030D-6E8A-4147-A177-3AD203B41FA5}">
                          <a16:colId xmlns:a16="http://schemas.microsoft.com/office/drawing/2014/main" val="3509545832"/>
                        </a:ext>
                      </a:extLst>
                    </a:gridCol>
                    <a:gridCol w="3258595">
                      <a:extLst>
                        <a:ext uri="{9D8B030D-6E8A-4147-A177-3AD203B41FA5}">
                          <a16:colId xmlns:a16="http://schemas.microsoft.com/office/drawing/2014/main" val="442840815"/>
                        </a:ext>
                      </a:extLst>
                    </a:gridCol>
                  </a:tblGrid>
                  <a:tr h="911466">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33271" r="-187" b="-153333"/>
                          </a:stretch>
                        </a:blipFill>
                      </a:tcPr>
                    </a:tc>
                    <a:extLst>
                      <a:ext uri="{0D108BD9-81ED-4DB2-BD59-A6C34878D82A}">
                        <a16:rowId xmlns:a16="http://schemas.microsoft.com/office/drawing/2014/main" val="4066714528"/>
                      </a:ext>
                    </a:extLst>
                  </a:tr>
                  <a:tr h="1367200">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33271" t="-66667" r="-187" b="-2222"/>
                          </a:stretch>
                        </a:blipFill>
                      </a:tcPr>
                    </a:tc>
                    <a:extLst>
                      <a:ext uri="{0D108BD9-81ED-4DB2-BD59-A6C34878D82A}">
                        <a16:rowId xmlns:a16="http://schemas.microsoft.com/office/drawing/2014/main" val="1287373802"/>
                      </a:ext>
                    </a:extLst>
                  </a:tr>
                </a:tbl>
              </a:graphicData>
            </a:graphic>
          </p:graphicFrame>
        </mc:Fallback>
      </mc:AlternateContent>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3708" y="2434240"/>
            <a:ext cx="2670635" cy="2416925"/>
          </a:xfrm>
          <a:prstGeom prst="rect">
            <a:avLst/>
          </a:prstGeom>
        </p:spPr>
      </p:pic>
    </p:spTree>
    <p:extLst>
      <p:ext uri="{BB962C8B-B14F-4D97-AF65-F5344CB8AC3E}">
        <p14:creationId xmlns:p14="http://schemas.microsoft.com/office/powerpoint/2010/main" val="8088445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anim calcmode="lin" valueType="num">
                                      <p:cBhvr>
                                        <p:cTn id="30" dur="500" fill="hold"/>
                                        <p:tgtEl>
                                          <p:spTgt spid="86"/>
                                        </p:tgtEl>
                                        <p:attrNameLst>
                                          <p:attrName>ppt_x</p:attrName>
                                        </p:attrNameLst>
                                      </p:cBhvr>
                                      <p:tavLst>
                                        <p:tav tm="0">
                                          <p:val>
                                            <p:strVal val="#ppt_x"/>
                                          </p:val>
                                        </p:tav>
                                        <p:tav tm="100000">
                                          <p:val>
                                            <p:strVal val="#ppt_x"/>
                                          </p:val>
                                        </p:tav>
                                      </p:tavLst>
                                    </p:anim>
                                    <p:anim calcmode="lin" valueType="num">
                                      <p:cBhvr>
                                        <p:cTn id="31"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76284" y="689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10334973">
            <a:off x="233882" y="441206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16510" y="37762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83" y="864526"/>
            <a:ext cx="2670635" cy="241692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023827" y="687484"/>
                <a:ext cx="5563597" cy="4238917"/>
              </a:xfrm>
              <a:prstGeom prst="rect">
                <a:avLst/>
              </a:prstGeom>
            </p:spPr>
            <p:txBody>
              <a:bodyPr wrap="square">
                <a:spAutoFit/>
              </a:bodyPr>
              <a:lstStyle/>
              <a:p>
                <a:pPr algn="just">
                  <a:lnSpc>
                    <a:spcPct val="150000"/>
                  </a:lnSpc>
                  <a:spcBef>
                    <a:spcPts val="200"/>
                  </a:spcBef>
                  <a:spcAft>
                    <a:spcPts val="200"/>
                  </a:spcAft>
                </a:pPr>
                <a:r>
                  <a:rPr lang="vi-VN" sz="1700">
                    <a:solidFill>
                      <a:schemeClr val="accent2">
                        <a:lumMod val="10000"/>
                      </a:schemeClr>
                    </a:solidFill>
                    <a:latin typeface="+mn-lt"/>
                  </a:rPr>
                  <a:t>a) Hai tam giác vuông </a:t>
                </a:r>
                <a14:m>
                  <m:oMath xmlns:m="http://schemas.openxmlformats.org/officeDocument/2006/math">
                    <m:r>
                      <a:rPr lang="vi-VN" sz="1700" i="1" smtClean="0">
                        <a:solidFill>
                          <a:schemeClr val="accent2">
                            <a:lumMod val="10000"/>
                          </a:schemeClr>
                        </a:solidFill>
                        <a:latin typeface="Cambria Math" panose="02040503050406030204" pitchFamily="18" charset="0"/>
                      </a:rPr>
                      <m:t>𝐴𝐻𝐹</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𝐹</m:t>
                    </m:r>
                  </m:oMath>
                </a14:m>
                <a:r>
                  <a:rPr lang="vi-VN" sz="1700">
                    <a:solidFill>
                      <a:schemeClr val="accent2">
                        <a:lumMod val="10000"/>
                      </a:schemeClr>
                    </a:solidFill>
                    <a:latin typeface="+mn-lt"/>
                  </a:rPr>
                  <a:t>) và </a:t>
                </a:r>
                <a14:m>
                  <m:oMath xmlns:m="http://schemas.openxmlformats.org/officeDocument/2006/math">
                    <m:r>
                      <a:rPr lang="vi-VN" sz="1700" i="1" smtClean="0">
                        <a:solidFill>
                          <a:schemeClr val="accent2">
                            <a:lumMod val="10000"/>
                          </a:schemeClr>
                        </a:solidFill>
                        <a:latin typeface="Cambria Math" panose="02040503050406030204" pitchFamily="18" charset="0"/>
                      </a:rPr>
                      <m:t>𝐶𝐻𝐷</m:t>
                    </m:r>
                  </m:oMath>
                </a14:m>
                <a:r>
                  <a:rPr lang="en-US" sz="1700">
                    <a:solidFill>
                      <a:schemeClr val="accent2">
                        <a:lumMod val="10000"/>
                      </a:schemeClr>
                    </a:solidFill>
                    <a:latin typeface="+mn-lt"/>
                  </a:rPr>
                  <a:t> </a:t>
                </a:r>
                <a:r>
                  <a:rPr lang="vi-VN" sz="1700">
                    <a:solidFill>
                      <a:schemeClr val="accent2">
                        <a:lumMod val="10000"/>
                      </a:schemeClr>
                    </a:solidFill>
                    <a:latin typeface="+mn-lt"/>
                  </a:rPr>
                  <a:t>(vuông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𝐷</m:t>
                    </m:r>
                  </m:oMath>
                </a14:m>
                <a:r>
                  <a:rPr lang="vi-VN" sz="1700">
                    <a:solidFill>
                      <a:schemeClr val="accent2">
                        <a:lumMod val="10000"/>
                      </a:schemeClr>
                    </a:solidFill>
                    <a:latin typeface="+mn-lt"/>
                  </a:rPr>
                  <a:t>) có:</a:t>
                </a:r>
                <a:r>
                  <a:rPr lang="en-US" sz="1700">
                    <a:solidFill>
                      <a:schemeClr val="accent2">
                        <a:lumMod val="10000"/>
                      </a:schemeClr>
                    </a:solidFill>
                    <a:latin typeface="+mn-lt"/>
                  </a:rPr>
                  <a:t> </a:t>
                </a:r>
                <a14:m>
                  <m:oMath xmlns:m="http://schemas.openxmlformats.org/officeDocument/2006/math">
                    <m:acc>
                      <m:accPr>
                        <m:chr m:val="̂"/>
                        <m:ctrlPr>
                          <a:rPr lang="vi-VN" sz="1700" i="1" smtClean="0">
                            <a:solidFill>
                              <a:schemeClr val="accent2">
                                <a:lumMod val="10000"/>
                              </a:schemeClr>
                            </a:solidFill>
                            <a:latin typeface="Cambria Math" panose="02040503050406030204" pitchFamily="18" charset="0"/>
                          </a:rPr>
                        </m:ctrlPr>
                      </m:accPr>
                      <m:e>
                        <m:r>
                          <a:rPr lang="vi-VN" sz="1700" i="1">
                            <a:solidFill>
                              <a:schemeClr val="accent2">
                                <a:lumMod val="10000"/>
                              </a:schemeClr>
                            </a:solidFill>
                            <a:latin typeface="Cambria Math" panose="02040503050406030204" pitchFamily="18" charset="0"/>
                          </a:rPr>
                          <m:t>𝐴𝐻</m:t>
                        </m:r>
                        <m:r>
                          <a:rPr lang="en-US" sz="1700" b="0" i="1" smtClean="0">
                            <a:solidFill>
                              <a:schemeClr val="accent2">
                                <a:lumMod val="10000"/>
                              </a:schemeClr>
                            </a:solidFill>
                            <a:latin typeface="Cambria Math" panose="02040503050406030204" pitchFamily="18" charset="0"/>
                          </a:rPr>
                          <m:t>𝐹</m:t>
                        </m:r>
                      </m:e>
                    </m:acc>
                    <m:r>
                      <a:rPr lang="vi-VN" sz="1700" i="1" smtClean="0">
                        <a:solidFill>
                          <a:schemeClr val="accent2">
                            <a:lumMod val="10000"/>
                          </a:schemeClr>
                        </a:solidFill>
                        <a:latin typeface="Cambria Math" panose="02040503050406030204" pitchFamily="18" charset="0"/>
                      </a:rPr>
                      <m:t>=</m:t>
                    </m:r>
                    <m:acc>
                      <m:accPr>
                        <m:chr m:val="̂"/>
                        <m:ctrlPr>
                          <a:rPr lang="vi-VN"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𝐶</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𝐷</m:t>
                        </m:r>
                      </m:e>
                    </m:acc>
                  </m:oMath>
                </a14:m>
                <a:r>
                  <a:rPr lang="en-US" sz="1700">
                    <a:solidFill>
                      <a:schemeClr val="accent2">
                        <a:lumMod val="10000"/>
                      </a:schemeClr>
                    </a:solidFill>
                    <a:latin typeface="+mn-lt"/>
                  </a:rPr>
                  <a:t> </a:t>
                </a:r>
                <a:r>
                  <a:rPr lang="vi-VN" sz="1700">
                    <a:solidFill>
                      <a:schemeClr val="accent2">
                        <a:lumMod val="10000"/>
                      </a:schemeClr>
                    </a:solidFill>
                    <a:latin typeface="+mn-lt"/>
                  </a:rPr>
                  <a:t>(hai góc đối đỉnh).</a:t>
                </a:r>
              </a:p>
              <a:p>
                <a:pPr algn="just">
                  <a:lnSpc>
                    <a:spcPct val="150000"/>
                  </a:lnSpc>
                  <a:spcBef>
                    <a:spcPts val="200"/>
                  </a:spcBef>
                  <a:spcAft>
                    <a:spcPts val="200"/>
                  </a:spcAft>
                </a:pPr>
                <a:r>
                  <a:rPr lang="vi-VN" sz="1700">
                    <a:solidFill>
                      <a:schemeClr val="accent2">
                        <a:lumMod val="10000"/>
                      </a:schemeClr>
                    </a:solidFill>
                    <a:latin typeface="+mn-lt"/>
                  </a:rPr>
                  <a:t>Do đó </a:t>
                </a:r>
                <a14:m>
                  <m:oMath xmlns:m="http://schemas.openxmlformats.org/officeDocument/2006/math">
                    <m:r>
                      <a:rPr lang="vi-VN" sz="1700" i="1" smtClean="0">
                        <a:solidFill>
                          <a:schemeClr val="accent2">
                            <a:lumMod val="10000"/>
                          </a:schemeClr>
                        </a:solidFill>
                        <a:latin typeface="Cambria Math" panose="02040503050406030204" pitchFamily="18" charset="0"/>
                        <a:ea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𝐴𝐻𝐹</m:t>
                    </m:r>
                    <m:r>
                      <a:rPr lang="en-US" sz="1700">
                        <a:latin typeface="Cambria Math" panose="02040503050406030204" pitchFamily="18" charset="0"/>
                      </a:rPr>
                      <m:t>∽</m:t>
                    </m:r>
                    <m:r>
                      <a:rPr lang="vi-VN" sz="1700" i="1">
                        <a:solidFill>
                          <a:schemeClr val="accent2">
                            <a:lumMod val="10000"/>
                          </a:schemeClr>
                        </a:solidFill>
                        <a:latin typeface="Cambria Math" panose="02040503050406030204" pitchFamily="18" charset="0"/>
                        <a:ea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𝐶𝐻𝐷</m:t>
                    </m:r>
                    <m:r>
                      <a:rPr lang="vi-VN" sz="1700" i="1" smtClean="0">
                        <a:solidFill>
                          <a:schemeClr val="accent2">
                            <a:lumMod val="10000"/>
                          </a:schemeClr>
                        </a:solidFill>
                        <a:latin typeface="Cambria Math" panose="02040503050406030204" pitchFamily="18" charset="0"/>
                      </a:rPr>
                      <m:t> </m:t>
                    </m:r>
                  </m:oMath>
                </a14:m>
                <a:r>
                  <a:rPr lang="vi-VN" sz="1700">
                    <a:solidFill>
                      <a:schemeClr val="accent2">
                        <a:lumMod val="10000"/>
                      </a:schemeClr>
                    </a:solidFill>
                    <a:latin typeface="+mn-lt"/>
                  </a:rPr>
                  <a:t>(một cặp góc nhọn bằng nhau).</a:t>
                </a:r>
              </a:p>
              <a:p>
                <a:pPr algn="just">
                  <a:lnSpc>
                    <a:spcPct val="150000"/>
                  </a:lnSpc>
                  <a:spcBef>
                    <a:spcPts val="200"/>
                  </a:spcBef>
                  <a:spcAft>
                    <a:spcPts val="200"/>
                  </a:spcAft>
                </a:pPr>
                <a:r>
                  <a:rPr lang="vi-VN" sz="1700">
                    <a:solidFill>
                      <a:schemeClr val="accent2">
                        <a:lumMod val="10000"/>
                      </a:schemeClr>
                    </a:solidFill>
                    <a:latin typeface="+mn-lt"/>
                  </a:rPr>
                  <a:t>Suy ra</a:t>
                </a:r>
                <a:r>
                  <a:rPr lang="en-US" sz="1700">
                    <a:solidFill>
                      <a:schemeClr val="accent2">
                        <a:lumMod val="10000"/>
                      </a:schemeClr>
                    </a:solidFill>
                    <a:latin typeface="+mn-lt"/>
                  </a:rPr>
                  <a:t> </a:t>
                </a:r>
                <a14:m>
                  <m:oMath xmlns:m="http://schemas.openxmlformats.org/officeDocument/2006/math">
                    <m:f>
                      <m:fPr>
                        <m:ctrlPr>
                          <a:rPr lang="en-US" sz="1700" i="1" smtClean="0">
                            <a:solidFill>
                              <a:schemeClr val="accent2">
                                <a:lumMod val="10000"/>
                              </a:schemeClr>
                            </a:solidFill>
                            <a:latin typeface="Cambria Math" panose="02040503050406030204" pitchFamily="18" charset="0"/>
                          </a:rPr>
                        </m:ctrlPr>
                      </m:fPr>
                      <m:num>
                        <m:r>
                          <a:rPr lang="en-US" sz="1700" b="0" i="1" smtClean="0">
                            <a:solidFill>
                              <a:schemeClr val="accent2">
                                <a:lumMod val="10000"/>
                              </a:schemeClr>
                            </a:solidFill>
                            <a:latin typeface="Cambria Math" panose="02040503050406030204" pitchFamily="18" charset="0"/>
                          </a:rPr>
                          <m:t>𝐻𝐴</m:t>
                        </m:r>
                      </m:num>
                      <m:den>
                        <m:r>
                          <a:rPr lang="en-US" sz="1700" b="0" i="1" smtClean="0">
                            <a:solidFill>
                              <a:schemeClr val="accent2">
                                <a:lumMod val="10000"/>
                              </a:schemeClr>
                            </a:solidFill>
                            <a:latin typeface="Cambria Math" panose="02040503050406030204" pitchFamily="18" charset="0"/>
                          </a:rPr>
                          <m:t>𝐻𝐶</m:t>
                        </m:r>
                      </m:den>
                    </m:f>
                    <m:r>
                      <a:rPr lang="en-US" sz="1700" b="0" i="1" smtClean="0">
                        <a:solidFill>
                          <a:schemeClr val="accent2">
                            <a:lumMod val="10000"/>
                          </a:schemeClr>
                        </a:solidFill>
                        <a:latin typeface="Cambria Math" panose="02040503050406030204" pitchFamily="18" charset="0"/>
                      </a:rPr>
                      <m:t>=</m:t>
                    </m:r>
                    <m:f>
                      <m:fPr>
                        <m:ctrlPr>
                          <a:rPr lang="en-US" sz="1700" b="0" i="1" smtClean="0">
                            <a:solidFill>
                              <a:schemeClr val="accent2">
                                <a:lumMod val="10000"/>
                              </a:schemeClr>
                            </a:solidFill>
                            <a:latin typeface="Cambria Math" panose="02040503050406030204" pitchFamily="18" charset="0"/>
                          </a:rPr>
                        </m:ctrlPr>
                      </m:fPr>
                      <m:num>
                        <m:r>
                          <a:rPr lang="en-US" sz="1700" b="0" i="1" smtClean="0">
                            <a:solidFill>
                              <a:schemeClr val="accent2">
                                <a:lumMod val="10000"/>
                              </a:schemeClr>
                            </a:solidFill>
                            <a:latin typeface="Cambria Math" panose="02040503050406030204" pitchFamily="18" charset="0"/>
                          </a:rPr>
                          <m:t>𝐻𝐹</m:t>
                        </m:r>
                      </m:num>
                      <m:den>
                        <m:r>
                          <a:rPr lang="en-US" sz="1700" b="0" i="1" smtClean="0">
                            <a:solidFill>
                              <a:schemeClr val="accent2">
                                <a:lumMod val="10000"/>
                              </a:schemeClr>
                            </a:solidFill>
                            <a:latin typeface="Cambria Math" panose="02040503050406030204" pitchFamily="18" charset="0"/>
                          </a:rPr>
                          <m:t>𝐻𝐷</m:t>
                        </m:r>
                      </m:den>
                    </m:f>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hay </a:t>
                </a:r>
                <a14:m>
                  <m:oMath xmlns:m="http://schemas.openxmlformats.org/officeDocument/2006/math">
                    <m:r>
                      <a:rPr lang="vi-VN" sz="1700" i="1" smtClean="0">
                        <a:solidFill>
                          <a:schemeClr val="accent2">
                            <a:lumMod val="10000"/>
                          </a:schemeClr>
                        </a:solidFill>
                        <a:latin typeface="Cambria Math" panose="02040503050406030204" pitchFamily="18" charset="0"/>
                      </a:rPr>
                      <m:t>𝐻𝐴</m:t>
                    </m:r>
                    <m:r>
                      <a:rPr lang="en-US" sz="1700" b="0" i="1" smtClean="0">
                        <a:solidFill>
                          <a:schemeClr val="accent2">
                            <a:lumMod val="10000"/>
                          </a:schemeClr>
                        </a:solidFill>
                        <a:latin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𝐷</m:t>
                    </m:r>
                    <m:r>
                      <a:rPr lang="en-US" sz="1700" b="0" i="1" smtClean="0">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𝐶</m:t>
                    </m:r>
                    <m:r>
                      <a:rPr lang="en-US" sz="1700" b="0" i="1" smtClean="0">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𝐹</m:t>
                    </m:r>
                  </m:oMath>
                </a14:m>
                <a:r>
                  <a:rPr lang="en-US" sz="1700">
                    <a:solidFill>
                      <a:schemeClr val="accent2">
                        <a:lumMod val="10000"/>
                      </a:schemeClr>
                    </a:solidFill>
                    <a:latin typeface="+mn-lt"/>
                  </a:rPr>
                  <a:t>     (1)</a:t>
                </a:r>
              </a:p>
              <a:p>
                <a:pPr algn="just">
                  <a:lnSpc>
                    <a:spcPct val="150000"/>
                  </a:lnSpc>
                  <a:spcBef>
                    <a:spcPts val="200"/>
                  </a:spcBef>
                  <a:spcAft>
                    <a:spcPts val="200"/>
                  </a:spcAft>
                </a:pPr>
                <a:r>
                  <a:rPr lang="vi-VN" sz="1700">
                    <a:solidFill>
                      <a:schemeClr val="accent2">
                        <a:lumMod val="10000"/>
                      </a:schemeClr>
                    </a:solidFill>
                    <a:latin typeface="+mn-lt"/>
                  </a:rPr>
                  <a:t>Tương tự, vì </a:t>
                </a:r>
                <a14:m>
                  <m:oMath xmlns:m="http://schemas.openxmlformats.org/officeDocument/2006/math">
                    <m:acc>
                      <m:accPr>
                        <m:chr m:val="̂"/>
                        <m:ctrlPr>
                          <a:rPr lang="vi-VN" sz="1700" i="1">
                            <a:solidFill>
                              <a:schemeClr val="accent2">
                                <a:lumMod val="10000"/>
                              </a:schemeClr>
                            </a:solidFill>
                            <a:latin typeface="Cambria Math" panose="02040503050406030204" pitchFamily="18" charset="0"/>
                          </a:rPr>
                        </m:ctrlPr>
                      </m:accPr>
                      <m:e>
                        <m:r>
                          <a:rPr lang="vi-VN" sz="1700" i="1">
                            <a:solidFill>
                              <a:schemeClr val="accent2">
                                <a:lumMod val="10000"/>
                              </a:schemeClr>
                            </a:solidFill>
                            <a:latin typeface="Cambria Math" panose="02040503050406030204" pitchFamily="18" charset="0"/>
                          </a:rPr>
                          <m:t>𝐴𝐻</m:t>
                        </m:r>
                        <m:r>
                          <a:rPr lang="en-US" sz="1700" b="0" i="1" smtClean="0">
                            <a:solidFill>
                              <a:schemeClr val="accent2">
                                <a:lumMod val="10000"/>
                              </a:schemeClr>
                            </a:solidFill>
                            <a:latin typeface="Cambria Math" panose="02040503050406030204" pitchFamily="18" charset="0"/>
                          </a:rPr>
                          <m:t>𝐸</m:t>
                        </m:r>
                      </m:e>
                    </m:acc>
                    <m:r>
                      <a:rPr lang="vi-VN" sz="1700" i="1">
                        <a:solidFill>
                          <a:schemeClr val="accent2">
                            <a:lumMod val="10000"/>
                          </a:schemeClr>
                        </a:solidFill>
                        <a:latin typeface="Cambria Math" panose="02040503050406030204" pitchFamily="18" charset="0"/>
                      </a:rPr>
                      <m:t>=</m:t>
                    </m:r>
                    <m:acc>
                      <m:accPr>
                        <m:chr m:val="̂"/>
                        <m:ctrlPr>
                          <a:rPr lang="vi-VN"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𝐵</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e>
                    </m:acc>
                    <m:r>
                      <a:rPr lang="en-US" sz="1700" i="1">
                        <a:solidFill>
                          <a:schemeClr val="accent2">
                            <a:lumMod val="10000"/>
                          </a:schemeClr>
                        </a:solidFill>
                        <a:latin typeface="Cambria Math" panose="02040503050406030204" pitchFamily="18" charset="0"/>
                      </a:rPr>
                      <m:t> </m:t>
                    </m:r>
                  </m:oMath>
                </a14:m>
                <a:r>
                  <a:rPr lang="vi-VN" sz="1700">
                    <a:solidFill>
                      <a:schemeClr val="accent2">
                        <a:lumMod val="10000"/>
                      </a:schemeClr>
                    </a:solidFill>
                    <a:latin typeface="+mn-lt"/>
                  </a:rPr>
                  <a:t>(hai góc đối đỉnh) nên hai tam giác vuông </a:t>
                </a:r>
                <a14:m>
                  <m:oMath xmlns:m="http://schemas.openxmlformats.org/officeDocument/2006/math">
                    <m:r>
                      <a:rPr lang="vi-VN" sz="1700" i="1" smtClean="0">
                        <a:solidFill>
                          <a:schemeClr val="accent2">
                            <a:lumMod val="10000"/>
                          </a:schemeClr>
                        </a:solidFill>
                        <a:latin typeface="Cambria Math" panose="02040503050406030204" pitchFamily="18" charset="0"/>
                      </a:rPr>
                      <m:t>𝐴𝐻𝐸</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𝐸</m:t>
                    </m:r>
                  </m:oMath>
                </a14:m>
                <a:r>
                  <a:rPr lang="vi-VN" sz="1700">
                    <a:solidFill>
                      <a:schemeClr val="accent2">
                        <a:lumMod val="10000"/>
                      </a:schemeClr>
                    </a:solidFill>
                    <a:latin typeface="+mn-lt"/>
                  </a:rPr>
                  <a:t>) và </a:t>
                </a:r>
                <a14:m>
                  <m:oMath xmlns:m="http://schemas.openxmlformats.org/officeDocument/2006/math">
                    <m:r>
                      <a:rPr lang="vi-VN" sz="1700" i="1" smtClean="0">
                        <a:solidFill>
                          <a:schemeClr val="accent2">
                            <a:lumMod val="10000"/>
                          </a:schemeClr>
                        </a:solidFill>
                        <a:latin typeface="Cambria Math" panose="02040503050406030204" pitchFamily="18" charset="0"/>
                      </a:rPr>
                      <m:t>𝐵𝐻𝐷</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𝐷</m:t>
                    </m:r>
                  </m:oMath>
                </a14:m>
                <a:r>
                  <a:rPr lang="vi-VN" sz="1700">
                    <a:solidFill>
                      <a:schemeClr val="accent2">
                        <a:lumMod val="10000"/>
                      </a:schemeClr>
                    </a:solidFill>
                    <a:latin typeface="+mn-lt"/>
                  </a:rPr>
                  <a:t>) đồng dạng với nhau.</a:t>
                </a:r>
                <a:endParaRPr lang="en-US" sz="1700">
                  <a:solidFill>
                    <a:schemeClr val="accent2">
                      <a:lumMod val="10000"/>
                    </a:schemeClr>
                  </a:solidFill>
                  <a:latin typeface="+mn-lt"/>
                </a:endParaRPr>
              </a:p>
              <a:p>
                <a:pPr algn="just">
                  <a:lnSpc>
                    <a:spcPct val="150000"/>
                  </a:lnSpc>
                  <a:spcBef>
                    <a:spcPts val="200"/>
                  </a:spcBef>
                  <a:spcAft>
                    <a:spcPts val="200"/>
                  </a:spcAft>
                </a:pPr>
                <a:r>
                  <a:rPr lang="vi-VN" sz="1700">
                    <a:solidFill>
                      <a:schemeClr val="accent2">
                        <a:lumMod val="10000"/>
                      </a:schemeClr>
                    </a:solidFill>
                  </a:rPr>
                  <a:t>Suy ra</a:t>
                </a:r>
                <a:r>
                  <a:rPr lang="en-US" sz="1700">
                    <a:solidFill>
                      <a:schemeClr val="accent2">
                        <a:lumMod val="10000"/>
                      </a:schemeClr>
                    </a:solidFill>
                  </a:rPr>
                  <a:t> </a:t>
                </a:r>
                <a14:m>
                  <m:oMath xmlns:m="http://schemas.openxmlformats.org/officeDocument/2006/math">
                    <m:f>
                      <m:fPr>
                        <m:ctrlPr>
                          <a:rPr lang="en-US" sz="1700" i="1">
                            <a:solidFill>
                              <a:schemeClr val="accent2">
                                <a:lumMod val="10000"/>
                              </a:schemeClr>
                            </a:solidFill>
                            <a:latin typeface="Cambria Math" panose="02040503050406030204" pitchFamily="18" charset="0"/>
                          </a:rPr>
                        </m:ctrlPr>
                      </m:fPr>
                      <m:num>
                        <m:r>
                          <a:rPr lang="en-US" sz="1700" i="1">
                            <a:solidFill>
                              <a:schemeClr val="accent2">
                                <a:lumMod val="10000"/>
                              </a:schemeClr>
                            </a:solidFill>
                            <a:latin typeface="Cambria Math" panose="02040503050406030204" pitchFamily="18" charset="0"/>
                          </a:rPr>
                          <m:t>𝐻𝐴</m:t>
                        </m:r>
                      </m:num>
                      <m:den>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𝐵</m:t>
                        </m:r>
                      </m:den>
                    </m:f>
                    <m:r>
                      <a:rPr lang="en-US" sz="1700" i="1">
                        <a:solidFill>
                          <a:schemeClr val="accent2">
                            <a:lumMod val="10000"/>
                          </a:schemeClr>
                        </a:solidFill>
                        <a:latin typeface="Cambria Math" panose="02040503050406030204" pitchFamily="18" charset="0"/>
                      </a:rPr>
                      <m:t>=</m:t>
                    </m:r>
                    <m:f>
                      <m:fPr>
                        <m:ctrlPr>
                          <a:rPr lang="en-US" sz="1700" i="1">
                            <a:solidFill>
                              <a:schemeClr val="accent2">
                                <a:lumMod val="10000"/>
                              </a:schemeClr>
                            </a:solidFill>
                            <a:latin typeface="Cambria Math" panose="02040503050406030204" pitchFamily="18" charset="0"/>
                          </a:rPr>
                        </m:ctrlPr>
                      </m:fPr>
                      <m:num>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𝐸</m:t>
                        </m:r>
                      </m:num>
                      <m:den>
                        <m:r>
                          <a:rPr lang="en-US" sz="1700" i="1">
                            <a:solidFill>
                              <a:schemeClr val="accent2">
                                <a:lumMod val="10000"/>
                              </a:schemeClr>
                            </a:solidFill>
                            <a:latin typeface="Cambria Math" panose="02040503050406030204" pitchFamily="18" charset="0"/>
                          </a:rPr>
                          <m:t>𝐻𝐷</m:t>
                        </m:r>
                      </m:den>
                    </m:f>
                    <m:r>
                      <a:rPr lang="en-US" sz="1700" i="1">
                        <a:solidFill>
                          <a:schemeClr val="accent2">
                            <a:lumMod val="10000"/>
                          </a:schemeClr>
                        </a:solidFill>
                        <a:latin typeface="Cambria Math" panose="02040503050406030204" pitchFamily="18" charset="0"/>
                      </a:rPr>
                      <m:t>,</m:t>
                    </m:r>
                  </m:oMath>
                </a14:m>
                <a:r>
                  <a:rPr lang="en-US" sz="1700">
                    <a:solidFill>
                      <a:schemeClr val="accent2">
                        <a:lumMod val="10000"/>
                      </a:schemeClr>
                    </a:solidFill>
                  </a:rPr>
                  <a:t> hay </a:t>
                </a:r>
                <a14:m>
                  <m:oMath xmlns:m="http://schemas.openxmlformats.org/officeDocument/2006/math">
                    <m:r>
                      <a:rPr lang="vi-VN" sz="1700" i="1">
                        <a:solidFill>
                          <a:schemeClr val="accent2">
                            <a:lumMod val="10000"/>
                          </a:schemeClr>
                        </a:solidFill>
                        <a:latin typeface="Cambria Math" panose="02040503050406030204" pitchFamily="18" charset="0"/>
                      </a:rPr>
                      <m:t>𝐻𝐴</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𝐸</m:t>
                    </m:r>
                  </m:oMath>
                </a14:m>
                <a:r>
                  <a:rPr lang="en-US" sz="1700">
                    <a:solidFill>
                      <a:schemeClr val="accent2">
                        <a:lumMod val="10000"/>
                      </a:schemeClr>
                    </a:solidFill>
                  </a:rPr>
                  <a:t>     (2)</a:t>
                </a:r>
              </a:p>
              <a:p>
                <a:pPr algn="just">
                  <a:lnSpc>
                    <a:spcPct val="150000"/>
                  </a:lnSpc>
                  <a:spcBef>
                    <a:spcPts val="200"/>
                  </a:spcBef>
                  <a:spcAft>
                    <a:spcPts val="200"/>
                  </a:spcAft>
                </a:pPr>
                <a:r>
                  <a:rPr lang="en-US" sz="1700">
                    <a:solidFill>
                      <a:schemeClr val="accent2">
                        <a:lumMod val="10000"/>
                      </a:schemeClr>
                    </a:solidFill>
                  </a:rPr>
                  <a:t>Từ (1) và (2) suy ra </a:t>
                </a:r>
                <a14:m>
                  <m:oMath xmlns:m="http://schemas.openxmlformats.org/officeDocument/2006/math">
                    <m:r>
                      <a:rPr lang="vi-VN" sz="1700" i="1">
                        <a:solidFill>
                          <a:schemeClr val="accent2">
                            <a:lumMod val="10000"/>
                          </a:schemeClr>
                        </a:solidFill>
                        <a:latin typeface="Cambria Math" panose="02040503050406030204" pitchFamily="18" charset="0"/>
                      </a:rPr>
                      <m:t>𝐻𝐴</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𝐸</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𝐶</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𝐹</m:t>
                    </m:r>
                  </m:oMath>
                </a14:m>
                <a:r>
                  <a:rPr lang="en-US" sz="1700">
                    <a:solidFill>
                      <a:schemeClr val="accent2">
                        <a:lumMod val="10000"/>
                      </a:schemeClr>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3023827" y="687484"/>
                <a:ext cx="5563597" cy="4238917"/>
              </a:xfrm>
              <a:prstGeom prst="rect">
                <a:avLst/>
              </a:prstGeom>
              <a:blipFill>
                <a:blip r:embed="rId8"/>
                <a:stretch>
                  <a:fillRect l="-657" r="-767"/>
                </a:stretch>
              </a:blipFill>
            </p:spPr>
            <p:txBody>
              <a:bodyPr/>
              <a:lstStyle/>
              <a:p>
                <a:r>
                  <a:rPr lang="en-US">
                    <a:noFill/>
                  </a:rPr>
                  <a:t> </a:t>
                </a:r>
              </a:p>
            </p:txBody>
          </p:sp>
        </mc:Fallback>
      </mc:AlternateContent>
    </p:spTree>
    <p:extLst>
      <p:ext uri="{BB962C8B-B14F-4D97-AF65-F5344CB8AC3E}">
        <p14:creationId xmlns:p14="http://schemas.microsoft.com/office/powerpoint/2010/main" val="11108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76284" y="689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10334973">
            <a:off x="233882" y="441206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vi-VN"/>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16510" y="37762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71" y="1056449"/>
            <a:ext cx="2670635" cy="241692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2130" y="852992"/>
                <a:ext cx="5563597" cy="3544432"/>
              </a:xfrm>
              <a:prstGeom prst="rect">
                <a:avLst/>
              </a:prstGeom>
            </p:spPr>
            <p:txBody>
              <a:bodyPr wrap="square">
                <a:spAutoFit/>
              </a:bodyPr>
              <a:lstStyle/>
              <a:p>
                <a:pPr algn="just">
                  <a:lnSpc>
                    <a:spcPct val="160000"/>
                  </a:lnSpc>
                </a:pPr>
                <a:r>
                  <a:rPr lang="en-US" sz="1800">
                    <a:solidFill>
                      <a:schemeClr val="accent2">
                        <a:lumMod val="10000"/>
                      </a:schemeClr>
                    </a:solidFill>
                    <a:latin typeface="+mn-lt"/>
                  </a:rPr>
                  <a:t>b) Hai tam giác vuông </a:t>
                </a:r>
                <a14:m>
                  <m:oMath xmlns:m="http://schemas.openxmlformats.org/officeDocument/2006/math">
                    <m:r>
                      <a:rPr lang="en-US" sz="1800" i="1" smtClean="0">
                        <a:solidFill>
                          <a:schemeClr val="accent2">
                            <a:lumMod val="10000"/>
                          </a:schemeClr>
                        </a:solidFill>
                        <a:latin typeface="Cambria Math" panose="02040503050406030204" pitchFamily="18" charset="0"/>
                      </a:rPr>
                      <m:t>𝐴𝐵𝐸</m:t>
                    </m:r>
                  </m:oMath>
                </a14:m>
                <a:r>
                  <a:rPr lang="en-US" sz="1800">
                    <a:solidFill>
                      <a:schemeClr val="accent2">
                        <a:lumMod val="10000"/>
                      </a:schemeClr>
                    </a:solidFill>
                    <a:latin typeface="+mn-lt"/>
                  </a:rPr>
                  <a:t> (vuông tại </a:t>
                </a:r>
                <a14:m>
                  <m:oMath xmlns:m="http://schemas.openxmlformats.org/officeDocument/2006/math">
                    <m:r>
                      <a:rPr lang="en-US" sz="1800" i="1" smtClean="0">
                        <a:solidFill>
                          <a:schemeClr val="accent2">
                            <a:lumMod val="10000"/>
                          </a:schemeClr>
                        </a:solidFill>
                        <a:latin typeface="Cambria Math" panose="02040503050406030204" pitchFamily="18" charset="0"/>
                      </a:rPr>
                      <m:t>𝐸</m:t>
                    </m:r>
                  </m:oMath>
                </a14:m>
                <a:r>
                  <a:rPr lang="en-US" sz="1800">
                    <a:solidFill>
                      <a:schemeClr val="accent2">
                        <a:lumMod val="10000"/>
                      </a:schemeClr>
                    </a:solidFill>
                    <a:latin typeface="+mn-lt"/>
                  </a:rPr>
                  <a:t>) và </a:t>
                </a:r>
                <a14:m>
                  <m:oMath xmlns:m="http://schemas.openxmlformats.org/officeDocument/2006/math">
                    <m:r>
                      <a:rPr lang="en-US" sz="1800" i="1" smtClean="0">
                        <a:solidFill>
                          <a:schemeClr val="accent2">
                            <a:lumMod val="10000"/>
                          </a:schemeClr>
                        </a:solidFill>
                        <a:latin typeface="Cambria Math" panose="02040503050406030204" pitchFamily="18" charset="0"/>
                      </a:rPr>
                      <m:t>𝐴𝐶𝐹</m:t>
                    </m:r>
                  </m:oMath>
                </a14:m>
                <a:r>
                  <a:rPr lang="en-US" sz="1800">
                    <a:solidFill>
                      <a:schemeClr val="accent2">
                        <a:lumMod val="10000"/>
                      </a:schemeClr>
                    </a:solidFill>
                    <a:latin typeface="+mn-lt"/>
                  </a:rPr>
                  <a:t> (vuông tại </a:t>
                </a:r>
                <a14:m>
                  <m:oMath xmlns:m="http://schemas.openxmlformats.org/officeDocument/2006/math">
                    <m:r>
                      <a:rPr lang="en-US" sz="1800" i="1" smtClean="0">
                        <a:solidFill>
                          <a:schemeClr val="accent2">
                            <a:lumMod val="10000"/>
                          </a:schemeClr>
                        </a:solidFill>
                        <a:latin typeface="Cambria Math" panose="02040503050406030204" pitchFamily="18" charset="0"/>
                      </a:rPr>
                      <m:t>𝐹</m:t>
                    </m:r>
                  </m:oMath>
                </a14:m>
                <a:r>
                  <a:rPr lang="en-US" sz="1800">
                    <a:solidFill>
                      <a:schemeClr val="accent2">
                        <a:lumMod val="10000"/>
                      </a:schemeClr>
                    </a:solidFill>
                    <a:latin typeface="+mn-lt"/>
                  </a:rPr>
                  <a:t>) có góc </a:t>
                </a:r>
                <a14:m>
                  <m:oMath xmlns:m="http://schemas.openxmlformats.org/officeDocument/2006/math">
                    <m:r>
                      <a:rPr lang="en-US" sz="1800" i="1" smtClean="0">
                        <a:solidFill>
                          <a:schemeClr val="accent2">
                            <a:lumMod val="10000"/>
                          </a:schemeClr>
                        </a:solidFill>
                        <a:latin typeface="Cambria Math" panose="02040503050406030204" pitchFamily="18" charset="0"/>
                      </a:rPr>
                      <m:t>Â</m:t>
                    </m:r>
                  </m:oMath>
                </a14:m>
                <a:r>
                  <a:rPr lang="en-US" sz="1800">
                    <a:solidFill>
                      <a:schemeClr val="accent2">
                        <a:lumMod val="10000"/>
                      </a:schemeClr>
                    </a:solidFill>
                    <a:latin typeface="+mn-lt"/>
                  </a:rPr>
                  <a:t> chung nên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𝐴𝐵𝐸</m:t>
                    </m:r>
                    <m:r>
                      <a:rPr lang="en-US" sz="1800">
                        <a:latin typeface="Cambria Math" panose="020405030504060302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𝐴𝐶</m:t>
                    </m:r>
                    <m:r>
                      <a:rPr lang="en-US" sz="1800" b="0" i="1" smtClean="0">
                        <a:latin typeface="Cambria Math" panose="02040503050406030204" pitchFamily="18" charset="0"/>
                        <a:ea typeface="Arial" panose="020B0604020202020204" pitchFamily="34" charset="0"/>
                        <a:cs typeface="Times New Roman" panose="02020603050405020304" pitchFamily="18" charset="0"/>
                      </a:rPr>
                      <m:t>𝐹</m:t>
                    </m:r>
                  </m:oMath>
                </a14:m>
                <a:r>
                  <a:rPr lang="en-US" sz="1800">
                    <a:solidFill>
                      <a:schemeClr val="accent2">
                        <a:lumMod val="10000"/>
                      </a:schemeClr>
                    </a:solidFill>
                    <a:latin typeface="+mn-lt"/>
                  </a:rPr>
                  <a:t> (một cặp góc nhọn bằng nhau). </a:t>
                </a:r>
              </a:p>
              <a:p>
                <a:pPr algn="just">
                  <a:lnSpc>
                    <a:spcPct val="160000"/>
                  </a:lnSpc>
                </a:pPr>
                <a:r>
                  <a:rPr lang="en-US" sz="1800">
                    <a:solidFill>
                      <a:schemeClr val="accent2">
                        <a:lumMod val="10000"/>
                      </a:schemeClr>
                    </a:solidFill>
                    <a:latin typeface="+mn-lt"/>
                  </a:rPr>
                  <a:t>Suy ra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𝐸</m:t>
                        </m:r>
                      </m:num>
                      <m:den>
                        <m:r>
                          <a:rPr lang="en-US" sz="1800" b="0" i="1" smtClean="0">
                            <a:solidFill>
                              <a:schemeClr val="accent2">
                                <a:lumMod val="10000"/>
                              </a:schemeClr>
                            </a:solidFill>
                            <a:latin typeface="Cambria Math" panose="02040503050406030204" pitchFamily="18" charset="0"/>
                          </a:rPr>
                          <m:t>𝐴𝐹</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b="0" i="1" smtClean="0">
                            <a:solidFill>
                              <a:schemeClr val="accent2">
                                <a:lumMod val="10000"/>
                              </a:schemeClr>
                            </a:solidFill>
                            <a:latin typeface="Cambria Math" panose="02040503050406030204" pitchFamily="18" charset="0"/>
                          </a:rPr>
                          <m:t>𝐴𝐵</m:t>
                        </m:r>
                      </m:num>
                      <m:den>
                        <m:r>
                          <a:rPr lang="en-US" sz="1800" b="0" i="1" smtClean="0">
                            <a:solidFill>
                              <a:schemeClr val="accent2">
                                <a:lumMod val="10000"/>
                              </a:schemeClr>
                            </a:solidFill>
                            <a:latin typeface="Cambria Math" panose="02040503050406030204" pitchFamily="18" charset="0"/>
                          </a:rPr>
                          <m:t>𝐴𝐶</m:t>
                        </m:r>
                      </m:den>
                    </m:f>
                    <m:r>
                      <a:rPr lang="en-US" sz="1800" b="0" i="1" smtClean="0">
                        <a:solidFill>
                          <a:schemeClr val="accent2">
                            <a:lumMod val="10000"/>
                          </a:schemeClr>
                        </a:solidFill>
                        <a:latin typeface="Cambria Math" panose="02040503050406030204" pitchFamily="18" charset="0"/>
                      </a:rPr>
                      <m:t>,</m:t>
                    </m:r>
                  </m:oMath>
                </a14:m>
                <a:r>
                  <a:rPr lang="en-US" sz="1800">
                    <a:solidFill>
                      <a:schemeClr val="accent2">
                        <a:lumMod val="10000"/>
                      </a:schemeClr>
                    </a:solidFill>
                    <a:latin typeface="+mn-lt"/>
                  </a:rPr>
                  <a:t> hay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𝐴𝐸</m:t>
                        </m:r>
                      </m:num>
                      <m:den>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𝐵</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𝐹</m:t>
                        </m:r>
                      </m:num>
                      <m:den>
                        <m:r>
                          <a:rPr lang="en-US" sz="1800" i="1">
                            <a:solidFill>
                              <a:schemeClr val="accent2">
                                <a:lumMod val="10000"/>
                              </a:schemeClr>
                            </a:solidFill>
                            <a:latin typeface="Cambria Math" panose="02040503050406030204" pitchFamily="18" charset="0"/>
                          </a:rPr>
                          <m:t>𝐴𝐶</m:t>
                        </m:r>
                      </m:den>
                    </m:f>
                  </m:oMath>
                </a14:m>
                <a:endParaRPr lang="en-US" sz="1800">
                  <a:solidFill>
                    <a:schemeClr val="accent2">
                      <a:lumMod val="10000"/>
                    </a:schemeClr>
                  </a:solidFill>
                  <a:latin typeface="+mn-lt"/>
                </a:endParaRPr>
              </a:p>
              <a:p>
                <a:pPr algn="just">
                  <a:lnSpc>
                    <a:spcPct val="160000"/>
                  </a:lnSpc>
                </a:pPr>
                <a:r>
                  <a:rPr lang="en-US" sz="1800">
                    <a:solidFill>
                      <a:schemeClr val="accent2">
                        <a:lumMod val="10000"/>
                      </a:schemeClr>
                    </a:solidFill>
                    <a:latin typeface="+mn-lt"/>
                  </a:rPr>
                  <a:t>Hai tam giác </a:t>
                </a:r>
                <a14:m>
                  <m:oMath xmlns:m="http://schemas.openxmlformats.org/officeDocument/2006/math">
                    <m:r>
                      <a:rPr lang="en-US" sz="1800" i="1" smtClean="0">
                        <a:solidFill>
                          <a:schemeClr val="accent2">
                            <a:lumMod val="10000"/>
                          </a:schemeClr>
                        </a:solidFill>
                        <a:latin typeface="Cambria Math" panose="02040503050406030204" pitchFamily="18" charset="0"/>
                      </a:rPr>
                      <m:t>𝐴𝐸𝐹</m:t>
                    </m:r>
                  </m:oMath>
                </a14:m>
                <a:r>
                  <a:rPr lang="en-US" sz="1800">
                    <a:solidFill>
                      <a:schemeClr val="accent2">
                        <a:lumMod val="10000"/>
                      </a:schemeClr>
                    </a:solidFill>
                    <a:latin typeface="+mn-lt"/>
                  </a:rPr>
                  <a:t> và </a:t>
                </a:r>
                <a14:m>
                  <m:oMath xmlns:m="http://schemas.openxmlformats.org/officeDocument/2006/math">
                    <m:r>
                      <a:rPr lang="en-US" sz="1800" i="1" smtClean="0">
                        <a:solidFill>
                          <a:schemeClr val="accent2">
                            <a:lumMod val="10000"/>
                          </a:schemeClr>
                        </a:solidFill>
                        <a:latin typeface="Cambria Math" panose="02040503050406030204" pitchFamily="18" charset="0"/>
                      </a:rPr>
                      <m:t>𝐴𝐵𝐶</m:t>
                    </m:r>
                  </m:oMath>
                </a14:m>
                <a:r>
                  <a:rPr lang="en-US" sz="1800">
                    <a:solidFill>
                      <a:schemeClr val="accent2">
                        <a:lumMod val="10000"/>
                      </a:schemeClr>
                    </a:solidFill>
                    <a:latin typeface="+mn-lt"/>
                  </a:rPr>
                  <a:t> có: </a:t>
                </a:r>
              </a:p>
              <a:p>
                <a:pPr algn="ctr">
                  <a:lnSpc>
                    <a:spcPct val="160000"/>
                  </a:lnSpc>
                </a:pPr>
                <a14:m>
                  <m:oMath xmlns:m="http://schemas.openxmlformats.org/officeDocument/2006/math">
                    <m:r>
                      <a:rPr lang="en-US" sz="1800" i="1" smtClean="0">
                        <a:solidFill>
                          <a:schemeClr val="accent2">
                            <a:lumMod val="10000"/>
                          </a:schemeClr>
                        </a:solidFill>
                        <a:latin typeface="Cambria Math" panose="02040503050406030204" pitchFamily="18" charset="0"/>
                      </a:rPr>
                      <m:t>Â</m:t>
                    </m:r>
                  </m:oMath>
                </a14:m>
                <a:r>
                  <a:rPr lang="en-US" sz="1800">
                    <a:solidFill>
                      <a:schemeClr val="accent2">
                        <a:lumMod val="10000"/>
                      </a:schemeClr>
                    </a:solidFill>
                    <a:latin typeface="+mn-lt"/>
                  </a:rPr>
                  <a:t> chung,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𝐴𝐸</m:t>
                        </m:r>
                      </m:num>
                      <m:den>
                        <m:r>
                          <a:rPr lang="en-US" sz="1800" i="1">
                            <a:solidFill>
                              <a:schemeClr val="accent2">
                                <a:lumMod val="10000"/>
                              </a:schemeClr>
                            </a:solidFill>
                            <a:latin typeface="Cambria Math" panose="02040503050406030204" pitchFamily="18" charset="0"/>
                          </a:rPr>
                          <m:t>𝐴𝐵</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𝐴𝐹</m:t>
                        </m:r>
                      </m:num>
                      <m:den>
                        <m:r>
                          <a:rPr lang="en-US" sz="1800" i="1">
                            <a:solidFill>
                              <a:schemeClr val="accent2">
                                <a:lumMod val="10000"/>
                              </a:schemeClr>
                            </a:solidFill>
                            <a:latin typeface="Cambria Math" panose="02040503050406030204" pitchFamily="18" charset="0"/>
                          </a:rPr>
                          <m:t>𝐴𝐶</m:t>
                        </m:r>
                      </m:den>
                    </m:f>
                  </m:oMath>
                </a14:m>
                <a:r>
                  <a:rPr lang="en-US" sz="1800">
                    <a:solidFill>
                      <a:schemeClr val="accent2">
                        <a:lumMod val="10000"/>
                      </a:schemeClr>
                    </a:solidFill>
                    <a:latin typeface="+mn-lt"/>
                  </a:rPr>
                  <a:t> (chứng minh trên)</a:t>
                </a:r>
              </a:p>
              <a:p>
                <a:pPr algn="just">
                  <a:lnSpc>
                    <a:spcPct val="160000"/>
                  </a:lnSpc>
                </a:pPr>
                <a:r>
                  <a:rPr lang="en-US" sz="1800">
                    <a:solidFill>
                      <a:schemeClr val="accent2">
                        <a:lumMod val="10000"/>
                      </a:schemeClr>
                    </a:solidFill>
                    <a:latin typeface="+mn-lt"/>
                  </a:rPr>
                  <a:t>Vậy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𝐴𝐸𝐹</m:t>
                    </m:r>
                    <m:r>
                      <a:rPr lang="en-US" sz="1800">
                        <a:latin typeface="Cambria Math" panose="020405030504060302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𝐴</m:t>
                    </m:r>
                    <m:r>
                      <a:rPr lang="en-US" sz="1800" b="0" i="1" smtClean="0">
                        <a:latin typeface="Cambria Math" panose="02040503050406030204" pitchFamily="18" charset="0"/>
                        <a:ea typeface="Arial" panose="020B0604020202020204" pitchFamily="34" charset="0"/>
                        <a:cs typeface="Times New Roman" panose="02020603050405020304" pitchFamily="18" charset="0"/>
                      </a:rPr>
                      <m:t>𝐵</m:t>
                    </m:r>
                    <m:r>
                      <a:rPr lang="nl-NL" sz="1800" i="1">
                        <a:latin typeface="Cambria Math" panose="02040503050406030204" pitchFamily="18" charset="0"/>
                        <a:ea typeface="Arial" panose="020B0604020202020204" pitchFamily="34" charset="0"/>
                        <a:cs typeface="Times New Roman" panose="02020603050405020304" pitchFamily="18" charset="0"/>
                      </a:rPr>
                      <m:t>𝐶</m:t>
                    </m:r>
                    <m:r>
                      <a:rPr lang="en-US" sz="1800" b="0" i="1" smtClean="0">
                        <a:latin typeface="Cambria Math" panose="02040503050406030204" pitchFamily="18" charset="0"/>
                        <a:ea typeface="Arial" panose="020B0604020202020204" pitchFamily="34" charset="0"/>
                        <a:cs typeface="Times New Roman" panose="02020603050405020304" pitchFamily="18" charset="0"/>
                      </a:rPr>
                      <m:t> (</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𝑔</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latin typeface="+mn-lt"/>
                  </a:rPr>
                  <a:t> </a:t>
                </a:r>
                <a:endParaRPr kumimoji="0" lang="en-US" sz="1700" b="0" i="0" u="none" strike="noStrike" kern="0" cap="none" spc="0" normalizeH="0" baseline="0" noProof="0">
                  <a:ln>
                    <a:noFill/>
                  </a:ln>
                  <a:solidFill>
                    <a:schemeClr val="accent2">
                      <a:lumMod val="10000"/>
                    </a:schemeClr>
                  </a:solidFill>
                  <a:effectLst/>
                  <a:uLnTx/>
                  <a:uFillTx/>
                  <a:latin typeface="+mn-lt"/>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162130" y="852992"/>
                <a:ext cx="5563597" cy="3544432"/>
              </a:xfrm>
              <a:prstGeom prst="rect">
                <a:avLst/>
              </a:prstGeom>
              <a:blipFill>
                <a:blip r:embed="rId8"/>
                <a:stretch>
                  <a:fillRect l="-987" b="-1893"/>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3007</Words>
  <Application>Microsoft Office PowerPoint</Application>
  <PresentationFormat>Trình chiếu Trên màn hình (16:9)</PresentationFormat>
  <Paragraphs>194</Paragraphs>
  <Slides>44</Slides>
  <Notes>43</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44</vt:i4>
      </vt:variant>
    </vt:vector>
  </HeadingPairs>
  <TitlesOfParts>
    <vt:vector size="55" baseType="lpstr">
      <vt:lpstr>Maven Pro ExtraBold</vt:lpstr>
      <vt:lpstr>Wingdings</vt:lpstr>
      <vt:lpstr>Dotum</vt:lpstr>
      <vt:lpstr>Cambria Math</vt:lpstr>
      <vt:lpstr>Times New Roman</vt:lpstr>
      <vt:lpstr>Arial</vt:lpstr>
      <vt:lpstr>Nunito</vt:lpstr>
      <vt:lpstr>Calibri</vt:lpstr>
      <vt:lpstr>Proxima Nova</vt:lpstr>
      <vt:lpstr>Grammar Subject for Elementary - 5th Grade: Subject and Predicate by Slidesgo</vt:lpstr>
      <vt:lpstr>Slidesgo Final Pages</vt:lpstr>
      <vt:lpstr>Bản trình bày PowerPoint</vt:lpstr>
      <vt:lpstr>KHỞI ĐỘNG</vt:lpstr>
      <vt:lpstr>NỘI DUNG BÀI HỌC</vt:lpstr>
      <vt:lpstr>1. Áp dụng các trường hợp đồng dạng của tam giác vào tam giác vuông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2. Trường hợp đồng dạng đặc biệt của hai tam giác vuông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LUYỆN TẬP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VẬN DỤNG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130</cp:revision>
  <dcterms:modified xsi:type="dcterms:W3CDTF">2025-03-25T14:17:00Z</dcterms:modified>
</cp:coreProperties>
</file>