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 id="2147483708" r:id="rId6"/>
  </p:sldMasterIdLst>
  <p:sldIdLst>
    <p:sldId id="313" r:id="rId7"/>
    <p:sldId id="314" r:id="rId8"/>
    <p:sldId id="296" r:id="rId9"/>
    <p:sldId id="371" r:id="rId10"/>
    <p:sldId id="316" r:id="rId11"/>
    <p:sldId id="334" r:id="rId12"/>
    <p:sldId id="323" r:id="rId13"/>
    <p:sldId id="336" r:id="rId14"/>
    <p:sldId id="324" r:id="rId15"/>
    <p:sldId id="349" r:id="rId16"/>
    <p:sldId id="351" r:id="rId17"/>
    <p:sldId id="358" r:id="rId18"/>
    <p:sldId id="357" r:id="rId19"/>
    <p:sldId id="312" r:id="rId20"/>
    <p:sldId id="360" r:id="rId21"/>
    <p:sldId id="337" r:id="rId22"/>
    <p:sldId id="376" r:id="rId23"/>
    <p:sldId id="378" r:id="rId24"/>
    <p:sldId id="3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7F"/>
    <a:srgbClr val="EEC3EB"/>
    <a:srgbClr val="AF15B7"/>
    <a:srgbClr val="FFFFFF"/>
    <a:srgbClr val="F7F7F7"/>
    <a:srgbClr val="FCEFDC"/>
    <a:srgbClr val="0C4F72"/>
    <a:srgbClr val="D0E7F7"/>
    <a:srgbClr val="FEF8D8"/>
    <a:srgbClr val="1D1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19" autoAdjust="0"/>
  </p:normalViewPr>
  <p:slideViewPr>
    <p:cSldViewPr snapToGrid="0">
      <p:cViewPr varScale="1">
        <p:scale>
          <a:sx n="84" d="100"/>
          <a:sy n="84" d="100"/>
        </p:scale>
        <p:origin x="1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D97D8-BCFC-18AA-046A-2E9EA047E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E349FA-89EC-51BD-8159-18D7A8AD6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3073C8-B73E-CB8A-E7A4-08CBE2D104AC}"/>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41FCBF96-5119-6AF5-9C3E-F40E9AE49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58BB8-D9B2-0E67-4AD3-28A55B76E91F}"/>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400535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EC763-8E97-8DB5-9C7B-CD6908E50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23CABB-3170-BE8E-DB03-D0CCBADD5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B152CF-7B14-BD68-FAF9-678CA562C0F6}"/>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FE1FE2DF-1379-C38A-075D-B2BCA571B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92085E-E011-44F4-AF01-D3BC40880C64}"/>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17165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CBF2E-A90B-4711-F390-EBBFA805B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BE120EC-D28E-FAD4-6EFC-F2BF149F2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B75EEC-407E-FAD2-0F29-2B5354F2CC30}"/>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2507E2A1-1E7A-B76D-BF19-6220249FA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B9B5C6-D922-9C86-781B-999CDF5AF1E2}"/>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6661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7243A-E92D-E762-B585-1127D740F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70C1AB-8788-2AC0-26E8-134BDB357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0833F3-9D7B-87B2-F1F5-A32DF36A9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FEEA3D-5616-E11A-977E-995A285E7425}"/>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6" name="Footer Placeholder 5">
            <a:extLst>
              <a:ext uri="{FF2B5EF4-FFF2-40B4-BE49-F238E27FC236}">
                <a16:creationId xmlns:a16="http://schemas.microsoft.com/office/drawing/2014/main" xmlns="" id="{260CBC62-C899-9FD6-D8BA-852B9C7C8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DC0CA8-459E-DEA3-081D-E6E9C768E818}"/>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13135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BF802-9B5D-9B31-BA30-3A17BD676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DC2895-20ED-511C-E333-E81B74061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7982C7-BA94-7DE6-7581-49A2168CD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1C78AD-411B-E486-AD6B-C68A618D2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4D2A3E-EC84-59FA-3F99-BF73547CB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A90E90-B2F8-87B9-133E-7535706BD011}"/>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8" name="Footer Placeholder 7">
            <a:extLst>
              <a:ext uri="{FF2B5EF4-FFF2-40B4-BE49-F238E27FC236}">
                <a16:creationId xmlns:a16="http://schemas.microsoft.com/office/drawing/2014/main" xmlns="" id="{31C88B10-5530-56F8-6864-0644417D93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71F6BC5-1336-501E-A0AD-FBCAA1F2C18C}"/>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2283590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BF84E-EC78-FAF3-B033-E167462F7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858A8AB-352C-7009-FD04-6BC9A11F674A}"/>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4" name="Footer Placeholder 3">
            <a:extLst>
              <a:ext uri="{FF2B5EF4-FFF2-40B4-BE49-F238E27FC236}">
                <a16:creationId xmlns:a16="http://schemas.microsoft.com/office/drawing/2014/main" xmlns="" id="{4EE22F93-EC81-EC45-AEE9-7229988A4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F91E2D-5832-4275-9B20-BF3B40D3FA5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427691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B77EF4-2441-391D-C680-6CFDBE2B614C}"/>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3" name="Footer Placeholder 2">
            <a:extLst>
              <a:ext uri="{FF2B5EF4-FFF2-40B4-BE49-F238E27FC236}">
                <a16:creationId xmlns:a16="http://schemas.microsoft.com/office/drawing/2014/main" xmlns="" id="{5B36582A-A5C5-CDF5-13A9-6945532BD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2A3C98-EA6F-4374-2734-3A267E711F78}"/>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444428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E32E0-DF91-C54A-58DC-6623962A5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42966B-188E-E2C2-35FB-A3A812015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CA24F1-CDB6-8A39-5195-D30F62738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8F7713-6C57-8019-1438-9A2346AFACA0}"/>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6" name="Footer Placeholder 5">
            <a:extLst>
              <a:ext uri="{FF2B5EF4-FFF2-40B4-BE49-F238E27FC236}">
                <a16:creationId xmlns:a16="http://schemas.microsoft.com/office/drawing/2014/main" xmlns="" id="{5760BBD7-C7CC-A767-9AD9-1DD8703F0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BD40D7-69A7-87C5-D375-79DD7E4C2AE4}"/>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24186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487F6-4A2C-5905-B1EC-B5CD4A273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1110F9-D03B-9692-AA38-B1131AAFD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E55A252-4428-604B-88F9-DBDDD2287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D76414-B601-8FA6-7355-9A5DDAE30526}"/>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6" name="Footer Placeholder 5">
            <a:extLst>
              <a:ext uri="{FF2B5EF4-FFF2-40B4-BE49-F238E27FC236}">
                <a16:creationId xmlns:a16="http://schemas.microsoft.com/office/drawing/2014/main" xmlns="" id="{1A19E5F7-1CDE-D9EE-3130-6B2DF69BB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13B6CD-CDAE-6870-8C78-313FF872447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67648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EC30F-3BD4-5763-DA5C-DB620F87F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36089F2-C3C7-C655-9003-A5452103D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7B2B8E-72B1-2F70-E101-23F6D80754A4}"/>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349CB0DE-E9A2-794A-8C43-E8417F86B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35A55C-B2EC-DB9F-9BD1-FE4DD3A80F0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333167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AFCD07-C9CD-FE26-C7F3-19EBFD3D6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57ADC26-574C-3525-AC63-4AE84B7BD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270FE2-5D9B-3116-DDAB-ECE56D413979}"/>
              </a:ext>
            </a:extLst>
          </p:cNvPr>
          <p:cNvSpPr>
            <a:spLocks noGrp="1"/>
          </p:cNvSpPr>
          <p:nvPr>
            <p:ph type="dt" sz="half" idx="10"/>
          </p:nvPr>
        </p:nvSpPr>
        <p:spPr/>
        <p:txBody>
          <a:body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B1909192-78F5-E54A-5959-45985EF40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957726-4A1D-632F-B39D-BFA4F237E31C}"/>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2225312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3/25/2025</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593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3/25/2025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0283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3/25/2025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637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3/25/2025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562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3/25/2025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1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1.xml"/><Relationship Id="rId7"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3/25/2025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59DAE180-DFFE-CD6A-928D-23CEB1F5AEB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CAA50BB5-84BC-426A-A19B-6C299505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FF66BE-7F86-0108-437B-4E7B3BB72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738C7-D5D5-7594-8F51-6CEC6FDA3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7BEB4-0F5F-4C84-88B0-47572DBCBDED}" type="datetimeFigureOut">
              <a:rPr lang="en-US" smtClean="0"/>
              <a:t>3/25/2025</a:t>
            </a:fld>
            <a:endParaRPr lang="en-US"/>
          </a:p>
        </p:txBody>
      </p:sp>
      <p:sp>
        <p:nvSpPr>
          <p:cNvPr id="5" name="Footer Placeholder 4">
            <a:extLst>
              <a:ext uri="{FF2B5EF4-FFF2-40B4-BE49-F238E27FC236}">
                <a16:creationId xmlns:a16="http://schemas.microsoft.com/office/drawing/2014/main" xmlns="" id="{9E2D4A5E-0B48-CDB5-B8BB-1B8AA6F4B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6F011D-64E7-54BB-013B-F71DDC57F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CE6C2-496E-4907-9645-EF4507BB91C0}" type="slidenum">
              <a:rPr lang="en-US" smtClean="0"/>
              <a:t>‹#›</a:t>
            </a:fld>
            <a:endParaRPr lang="en-US"/>
          </a:p>
        </p:txBody>
      </p:sp>
      <p:sp>
        <p:nvSpPr>
          <p:cNvPr id="17" name="Rectangle 16">
            <a:extLst>
              <a:ext uri="{FF2B5EF4-FFF2-40B4-BE49-F238E27FC236}">
                <a16:creationId xmlns:a16="http://schemas.microsoft.com/office/drawing/2014/main" xmlns="" id="{5985227D-73CC-C6F2-B4FF-ABD74D8FBA26}"/>
              </a:ext>
            </a:extLst>
          </p:cNvPr>
          <p:cNvSpPr/>
          <p:nvPr userDrawn="1"/>
        </p:nvSpPr>
        <p:spPr>
          <a:xfrm>
            <a:off x="4660900" y="-1054100"/>
            <a:ext cx="3086100" cy="939800"/>
          </a:xfrm>
          <a:prstGeom prst="rect">
            <a:avLst/>
          </a:prstGeom>
          <a:solidFill>
            <a:srgbClr val="66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9577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3A52A102-8B58-1FAF-3EED-BE7510D3D62D}"/>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3/25/2025</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B76AA5C-79BF-7971-C409-E604894AAD86}"/>
              </a:ext>
            </a:extLst>
          </p:cNvPr>
          <p:cNvSpPr/>
          <p:nvPr userDrawn="1"/>
        </p:nvSpPr>
        <p:spPr>
          <a:xfrm>
            <a:off x="4648200" y="-1295400"/>
            <a:ext cx="2942771" cy="113574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8BE0CB4-1E40-850B-AC8D-E19CBB232348}"/>
              </a:ext>
            </a:extLst>
          </p:cNvPr>
          <p:cNvSpPr/>
          <p:nvPr userDrawn="1"/>
        </p:nvSpPr>
        <p:spPr>
          <a:xfrm>
            <a:off x="3619500" y="7452178"/>
            <a:ext cx="5913748" cy="228237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410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2757832" y="1542296"/>
            <a:ext cx="7293855" cy="1077218"/>
          </a:xfrm>
          <a:prstGeom prst="rect">
            <a:avLst/>
          </a:prstGeom>
          <a:noFill/>
        </p:spPr>
        <p:txBody>
          <a:bodyPr wrap="none" lIns="91440" tIns="45720" rIns="91440" bIns="45720">
            <a:spAutoFit/>
          </a:bodyPr>
          <a:lstStyle/>
          <a:p>
            <a:pPr algn="ctr"/>
            <a:r>
              <a:rPr lang="en-US" sz="3600" b="1" dirty="0" err="1" smtClean="0">
                <a:solidFill>
                  <a:srgbClr val="FF0000"/>
                </a:solidFill>
                <a:latin typeface="+mj-lt"/>
              </a:rPr>
              <a:t>Bài</a:t>
            </a:r>
            <a:r>
              <a:rPr lang="en-US" sz="3600" b="1" dirty="0" smtClean="0">
                <a:solidFill>
                  <a:srgbClr val="FF0000"/>
                </a:solidFill>
                <a:latin typeface="+mj-lt"/>
              </a:rPr>
              <a:t> 38; NUCLEIC </a:t>
            </a:r>
            <a:r>
              <a:rPr lang="en-US" sz="3600" b="1" dirty="0">
                <a:solidFill>
                  <a:srgbClr val="FF0000"/>
                </a:solidFill>
                <a:latin typeface="+mj-lt"/>
              </a:rPr>
              <a:t>ACID VÀ </a:t>
            </a:r>
            <a:r>
              <a:rPr lang="en-US" sz="3600" b="1" dirty="0" smtClean="0">
                <a:solidFill>
                  <a:srgbClr val="FF0000"/>
                </a:solidFill>
                <a:latin typeface="+mj-lt"/>
              </a:rPr>
              <a:t>GENE</a:t>
            </a:r>
          </a:p>
          <a:p>
            <a:pPr algn="ctr"/>
            <a:r>
              <a:rPr lang="en-US" sz="2800" b="1" dirty="0" smtClean="0">
                <a:solidFill>
                  <a:srgbClr val="FF0000"/>
                </a:solidFill>
                <a:latin typeface="+mj-lt"/>
              </a:rPr>
              <a:t>KHTN 9</a:t>
            </a:r>
            <a:endParaRPr lang="en-US" sz="2800" b="1" dirty="0">
              <a:solidFill>
                <a:srgbClr val="FF0000"/>
              </a:solidFill>
              <a:latin typeface="+mj-lt"/>
            </a:endParaRPr>
          </a:p>
        </p:txBody>
      </p:sp>
    </p:spTree>
    <p:extLst>
      <p:ext uri="{BB962C8B-B14F-4D97-AF65-F5344CB8AC3E}">
        <p14:creationId xmlns:p14="http://schemas.microsoft.com/office/powerpoint/2010/main" val="131788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75FF80D8-138B-D4DC-E531-31C4ADE6A149}"/>
              </a:ext>
            </a:extLst>
          </p:cNvPr>
          <p:cNvSpPr txBox="1"/>
          <p:nvPr/>
        </p:nvSpPr>
        <p:spPr>
          <a:xfrm>
            <a:off x="2502989" y="295159"/>
            <a:ext cx="7396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DEOXYRIBONUCLEIC ACID (DNA</a:t>
            </a:r>
          </a:p>
        </p:txBody>
      </p:sp>
      <p:pic>
        <p:nvPicPr>
          <p:cNvPr id="1030" name="Picture 6" descr="6 Questions About DNA Answered | Britannica">
            <a:extLst>
              <a:ext uri="{FF2B5EF4-FFF2-40B4-BE49-F238E27FC236}">
                <a16:creationId xmlns:a16="http://schemas.microsoft.com/office/drawing/2014/main" xmlns="" id="{4306CB7A-CDF3-986C-9235-79C73218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0"/>
          <a:stretch/>
        </p:blipFill>
        <p:spPr bwMode="auto">
          <a:xfrm>
            <a:off x="7195191" y="0"/>
            <a:ext cx="49876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C6A0387-A28B-5774-3807-EDF7991A519D}"/>
              </a:ext>
            </a:extLst>
          </p:cNvPr>
          <p:cNvSpPr txBox="1"/>
          <p:nvPr/>
        </p:nvSpPr>
        <p:spPr>
          <a:xfrm>
            <a:off x="242588" y="452423"/>
            <a:ext cx="6943549" cy="3841052"/>
          </a:xfrm>
          <a:prstGeom prst="rect">
            <a:avLst/>
          </a:prstGeom>
          <a:noFill/>
        </p:spPr>
        <p:txBody>
          <a:bodyPr wrap="square">
            <a:spAutoFit/>
          </a:bodyPr>
          <a:lstStyle/>
          <a:p>
            <a:pPr algn="just">
              <a:lnSpc>
                <a:spcPct val="130000"/>
              </a:lnSpc>
              <a:spcAft>
                <a:spcPts val="600"/>
              </a:spcAft>
            </a:pPr>
            <a:r>
              <a:rPr lang="vi-VN" sz="2800" b="1">
                <a:solidFill>
                  <a:srgbClr val="FF0000"/>
                </a:solidFill>
                <a:latin typeface="Times New Roman "/>
              </a:rPr>
              <a:t>* Đặc điểm:</a:t>
            </a:r>
          </a:p>
          <a:p>
            <a:pPr algn="just">
              <a:lnSpc>
                <a:spcPct val="130000"/>
              </a:lnSpc>
              <a:spcAft>
                <a:spcPts val="600"/>
              </a:spcAft>
            </a:pPr>
            <a:r>
              <a:rPr lang="en-US" sz="2400">
                <a:latin typeface="Times New Roman "/>
              </a:rPr>
              <a:t>-</a:t>
            </a:r>
            <a:r>
              <a:rPr lang="vi-VN" sz="2400">
                <a:latin typeface="Times New Roman "/>
              </a:rPr>
              <a:t> Đại phân tử.</a:t>
            </a:r>
          </a:p>
          <a:p>
            <a:pPr algn="just">
              <a:lnSpc>
                <a:spcPct val="130000"/>
              </a:lnSpc>
              <a:spcAft>
                <a:spcPts val="600"/>
              </a:spcAft>
            </a:pPr>
            <a:r>
              <a:rPr lang="en-US" sz="2400">
                <a:latin typeface="Times New Roman "/>
              </a:rPr>
              <a:t>-</a:t>
            </a:r>
            <a:r>
              <a:rPr lang="vi-VN" sz="2400">
                <a:latin typeface="Times New Roman "/>
              </a:rPr>
              <a:t> Có kích thước lớn.</a:t>
            </a:r>
          </a:p>
          <a:p>
            <a:pPr algn="just">
              <a:lnSpc>
                <a:spcPct val="130000"/>
              </a:lnSpc>
              <a:spcAft>
                <a:spcPts val="600"/>
              </a:spcAft>
            </a:pPr>
            <a:r>
              <a:rPr lang="en-US" sz="2400">
                <a:latin typeface="Times New Roman "/>
              </a:rPr>
              <a:t>-</a:t>
            </a:r>
            <a:r>
              <a:rPr lang="vi-VN" sz="2400">
                <a:latin typeface="Times New Roman "/>
              </a:rPr>
              <a:t> Khối lượng lớn: hàng triệu, hàng chục triệu đơn vị ca</a:t>
            </a:r>
            <a:r>
              <a:rPr lang="en-US" sz="2400">
                <a:latin typeface="Times New Roman "/>
              </a:rPr>
              <a:t>r</a:t>
            </a:r>
            <a:r>
              <a:rPr lang="vi-VN" sz="2400">
                <a:latin typeface="Times New Roman "/>
              </a:rPr>
              <a:t>bon.</a:t>
            </a:r>
          </a:p>
          <a:p>
            <a:pPr>
              <a:lnSpc>
                <a:spcPct val="130000"/>
              </a:lnSpc>
              <a:spcAft>
                <a:spcPts val="600"/>
              </a:spcAft>
            </a:pPr>
            <a:r>
              <a:rPr lang="en-US" sz="2400">
                <a:latin typeface="Times New Roman "/>
              </a:rPr>
              <a:t>-</a:t>
            </a:r>
            <a:r>
              <a:rPr lang="vi-VN" sz="2400">
                <a:latin typeface="Times New Roman "/>
              </a:rPr>
              <a:t> Cấu tạo theo nguyên tắc đa phân: đơn phân là nucleoti</a:t>
            </a:r>
            <a:r>
              <a:rPr lang="en-US" sz="2400">
                <a:latin typeface="Times New Roman "/>
              </a:rPr>
              <a:t>de</a:t>
            </a:r>
            <a:r>
              <a:rPr lang="vi-VN" sz="2400">
                <a:latin typeface="Times New Roman "/>
              </a:rPr>
              <a:t>.</a:t>
            </a:r>
            <a:endParaRPr lang="en-US" sz="2400">
              <a:latin typeface="Times New Roman "/>
            </a:endParaRPr>
          </a:p>
        </p:txBody>
      </p:sp>
      <p:grpSp>
        <p:nvGrpSpPr>
          <p:cNvPr id="2" name="Group 1">
            <a:extLst>
              <a:ext uri="{FF2B5EF4-FFF2-40B4-BE49-F238E27FC236}">
                <a16:creationId xmlns:a16="http://schemas.microsoft.com/office/drawing/2014/main" xmlns="" id="{4F29295D-5785-DCDC-2C71-2224B9EB0CB5}"/>
              </a:ext>
            </a:extLst>
          </p:cNvPr>
          <p:cNvGrpSpPr/>
          <p:nvPr/>
        </p:nvGrpSpPr>
        <p:grpSpPr>
          <a:xfrm>
            <a:off x="129629" y="4310482"/>
            <a:ext cx="7089313" cy="2015383"/>
            <a:chOff x="1094862" y="5307264"/>
            <a:chExt cx="7089313" cy="2015383"/>
          </a:xfrm>
        </p:grpSpPr>
        <p:sp>
          <p:nvSpPr>
            <p:cNvPr id="4" name="Rectangle: Rounded Corners 3">
              <a:extLst>
                <a:ext uri="{FF2B5EF4-FFF2-40B4-BE49-F238E27FC236}">
                  <a16:creationId xmlns:a16="http://schemas.microsoft.com/office/drawing/2014/main" xmlns="" id="{060654E4-C20C-99F7-71EF-9DB76D733A8E}"/>
                </a:ext>
              </a:extLst>
            </p:cNvPr>
            <p:cNvSpPr/>
            <p:nvPr/>
          </p:nvSpPr>
          <p:spPr>
            <a:xfrm>
              <a:off x="1436112" y="5486400"/>
              <a:ext cx="6748063" cy="1836247"/>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8BDF3D1C-8FC5-68BE-EDEB-2424C67EBEA0}"/>
                </a:ext>
              </a:extLst>
            </p:cNvPr>
            <p:cNvGrpSpPr/>
            <p:nvPr/>
          </p:nvGrpSpPr>
          <p:grpSpPr>
            <a:xfrm>
              <a:off x="1094862" y="5307264"/>
              <a:ext cx="740770" cy="740770"/>
              <a:chOff x="4647732" y="4092360"/>
              <a:chExt cx="1102330" cy="1102330"/>
            </a:xfrm>
          </p:grpSpPr>
          <p:sp>
            <p:nvSpPr>
              <p:cNvPr id="7" name="Flowchart: Connector 6">
                <a:extLst>
                  <a:ext uri="{FF2B5EF4-FFF2-40B4-BE49-F238E27FC236}">
                    <a16:creationId xmlns:a16="http://schemas.microsoft.com/office/drawing/2014/main" xmlns="" id="{B771237B-3C18-CFF3-2C21-53363BFC4343}"/>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waving hand&quot; Emoji - Download for free – Iconduck">
                <a:extLst>
                  <a:ext uri="{FF2B5EF4-FFF2-40B4-BE49-F238E27FC236}">
                    <a16:creationId xmlns:a16="http://schemas.microsoft.com/office/drawing/2014/main" xmlns="" id="{2549905C-364D-BBD4-FA36-92E95CD175A9}"/>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xmlns="" id="{EE0A7874-3831-6E50-9C40-20BDC68BC6C3}"/>
                </a:ext>
              </a:extLst>
            </p:cNvPr>
            <p:cNvSpPr txBox="1"/>
            <p:nvPr/>
          </p:nvSpPr>
          <p:spPr>
            <a:xfrm>
              <a:off x="1906032" y="5486400"/>
              <a:ext cx="6127618" cy="1745478"/>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cấu trúc phân tử DNA. Cấu trúc đó được hình thành và ổn định nhờ yếu tố nào?</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Gọi tên các đơn phân cấu tạo nên phân tử DNA.</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32207770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75FF80D8-138B-D4DC-E531-31C4ADE6A149}"/>
              </a:ext>
            </a:extLst>
          </p:cNvPr>
          <p:cNvSpPr txBox="1"/>
          <p:nvPr/>
        </p:nvSpPr>
        <p:spPr>
          <a:xfrm>
            <a:off x="2502989" y="295159"/>
            <a:ext cx="7396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DEOXYRIBONUCLEIC ACID (DNA</a:t>
            </a:r>
          </a:p>
        </p:txBody>
      </p:sp>
      <p:pic>
        <p:nvPicPr>
          <p:cNvPr id="1030" name="Picture 6" descr="6 Questions About DNA Answered | Britannica">
            <a:extLst>
              <a:ext uri="{FF2B5EF4-FFF2-40B4-BE49-F238E27FC236}">
                <a16:creationId xmlns:a16="http://schemas.microsoft.com/office/drawing/2014/main" xmlns="" id="{4306CB7A-CDF3-986C-9235-79C73218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0"/>
          <a:stretch/>
        </p:blipFill>
        <p:spPr bwMode="auto">
          <a:xfrm>
            <a:off x="7195191" y="0"/>
            <a:ext cx="498763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4F29295D-5785-DCDC-2C71-2224B9EB0CB5}"/>
              </a:ext>
            </a:extLst>
          </p:cNvPr>
          <p:cNvGrpSpPr/>
          <p:nvPr/>
        </p:nvGrpSpPr>
        <p:grpSpPr>
          <a:xfrm>
            <a:off x="105878" y="220733"/>
            <a:ext cx="7089313" cy="1551969"/>
            <a:chOff x="1094862" y="5307264"/>
            <a:chExt cx="7089313" cy="1551969"/>
          </a:xfrm>
        </p:grpSpPr>
        <p:sp>
          <p:nvSpPr>
            <p:cNvPr id="4" name="Rectangle: Rounded Corners 3">
              <a:extLst>
                <a:ext uri="{FF2B5EF4-FFF2-40B4-BE49-F238E27FC236}">
                  <a16:creationId xmlns:a16="http://schemas.microsoft.com/office/drawing/2014/main" xmlns="" id="{060654E4-C20C-99F7-71EF-9DB76D733A8E}"/>
                </a:ext>
              </a:extLst>
            </p:cNvPr>
            <p:cNvSpPr/>
            <p:nvPr/>
          </p:nvSpPr>
          <p:spPr>
            <a:xfrm>
              <a:off x="1436112" y="5486400"/>
              <a:ext cx="6748063" cy="137283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8BDF3D1C-8FC5-68BE-EDEB-2424C67EBEA0}"/>
                </a:ext>
              </a:extLst>
            </p:cNvPr>
            <p:cNvGrpSpPr/>
            <p:nvPr/>
          </p:nvGrpSpPr>
          <p:grpSpPr>
            <a:xfrm>
              <a:off x="1094862" y="5307264"/>
              <a:ext cx="740770" cy="740770"/>
              <a:chOff x="4647732" y="4092360"/>
              <a:chExt cx="1102330" cy="1102330"/>
            </a:xfrm>
          </p:grpSpPr>
          <p:sp>
            <p:nvSpPr>
              <p:cNvPr id="7" name="Flowchart: Connector 6">
                <a:extLst>
                  <a:ext uri="{FF2B5EF4-FFF2-40B4-BE49-F238E27FC236}">
                    <a16:creationId xmlns:a16="http://schemas.microsoft.com/office/drawing/2014/main" xmlns="" id="{B771237B-3C18-CFF3-2C21-53363BFC4343}"/>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waving hand&quot; Emoji - Download for free – Iconduck">
                <a:extLst>
                  <a:ext uri="{FF2B5EF4-FFF2-40B4-BE49-F238E27FC236}">
                    <a16:creationId xmlns:a16="http://schemas.microsoft.com/office/drawing/2014/main" xmlns="" id="{2549905C-364D-BBD4-FA36-92E95CD175A9}"/>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xmlns="" id="{EE0A7874-3831-6E50-9C40-20BDC68BC6C3}"/>
                </a:ext>
              </a:extLst>
            </p:cNvPr>
            <p:cNvSpPr txBox="1"/>
            <p:nvPr/>
          </p:nvSpPr>
          <p:spPr>
            <a:xfrm>
              <a:off x="1906032" y="5486400"/>
              <a:ext cx="612761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cấu trúc phân tử DNA. Cấu trúc đó được hình thành và ổn định nhờ yếu tố nào?</a:t>
              </a:r>
            </a:p>
          </p:txBody>
        </p:sp>
      </p:grpSp>
      <p:sp>
        <p:nvSpPr>
          <p:cNvPr id="28" name="Rectangle: Rounded Corners 27">
            <a:extLst>
              <a:ext uri="{FF2B5EF4-FFF2-40B4-BE49-F238E27FC236}">
                <a16:creationId xmlns:a16="http://schemas.microsoft.com/office/drawing/2014/main" xmlns="" id="{75AAF699-92DF-AFC7-E545-888B92B9C18C}"/>
              </a:ext>
            </a:extLst>
          </p:cNvPr>
          <p:cNvSpPr/>
          <p:nvPr/>
        </p:nvSpPr>
        <p:spPr>
          <a:xfrm>
            <a:off x="2990614" y="1809334"/>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xmlns="" id="{769F6428-4CFF-0AAE-034E-1A3E717E4EAE}"/>
              </a:ext>
            </a:extLst>
          </p:cNvPr>
          <p:cNvSpPr txBox="1"/>
          <p:nvPr/>
        </p:nvSpPr>
        <p:spPr>
          <a:xfrm>
            <a:off x="212974" y="2168777"/>
            <a:ext cx="6851589" cy="4350678"/>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200" b="1"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800" i="0">
                <a:solidFill>
                  <a:srgbClr val="FF0000"/>
                </a:solidFill>
              </a:rPr>
              <a:t>Cấu trúc phân tử DNA:</a:t>
            </a:r>
          </a:p>
          <a:p>
            <a:r>
              <a:rPr lang="en-US" sz="2800" b="0" i="0"/>
              <a:t>- </a:t>
            </a:r>
            <a:r>
              <a:rPr lang="vi-VN" sz="2800" b="0" i="0"/>
              <a:t>DNA có cấu trúc xoắn kép gồm 2 mạch polynucleotide song song, ngược chiều, xoắn quanh một trục tưởng tượng từ trái qua phải (xoắn phải).</a:t>
            </a:r>
          </a:p>
          <a:p>
            <a:r>
              <a:rPr lang="en-US" sz="2800" b="0" i="0"/>
              <a:t>-</a:t>
            </a:r>
            <a:r>
              <a:rPr lang="vi-VN" sz="2800" b="0" i="0"/>
              <a:t> Trên mỗi mạch, các nucleotide liên kết với nhau bằng liên kết cộng hóa trị, tạo thành chuỗi polynucleotide theo chiều từ 5’ tới 3’.</a:t>
            </a:r>
            <a:endParaRPr lang="en-US" sz="2800" b="0" i="0"/>
          </a:p>
        </p:txBody>
      </p:sp>
    </p:spTree>
    <p:extLst>
      <p:ext uri="{BB962C8B-B14F-4D97-AF65-F5344CB8AC3E}">
        <p14:creationId xmlns:p14="http://schemas.microsoft.com/office/powerpoint/2010/main" val="36422248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75FF80D8-138B-D4DC-E531-31C4ADE6A149}"/>
              </a:ext>
            </a:extLst>
          </p:cNvPr>
          <p:cNvSpPr txBox="1"/>
          <p:nvPr/>
        </p:nvSpPr>
        <p:spPr>
          <a:xfrm>
            <a:off x="2502989" y="295159"/>
            <a:ext cx="7396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DEOXYRIBONUCLEIC ACID (DNA</a:t>
            </a:r>
          </a:p>
        </p:txBody>
      </p:sp>
      <p:pic>
        <p:nvPicPr>
          <p:cNvPr id="1030" name="Picture 6" descr="6 Questions About DNA Answered | Britannica">
            <a:extLst>
              <a:ext uri="{FF2B5EF4-FFF2-40B4-BE49-F238E27FC236}">
                <a16:creationId xmlns:a16="http://schemas.microsoft.com/office/drawing/2014/main" xmlns="" id="{4306CB7A-CDF3-986C-9235-79C73218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0"/>
          <a:stretch/>
        </p:blipFill>
        <p:spPr bwMode="auto">
          <a:xfrm>
            <a:off x="7195191" y="0"/>
            <a:ext cx="498763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4F29295D-5785-DCDC-2C71-2224B9EB0CB5}"/>
              </a:ext>
            </a:extLst>
          </p:cNvPr>
          <p:cNvGrpSpPr/>
          <p:nvPr/>
        </p:nvGrpSpPr>
        <p:grpSpPr>
          <a:xfrm>
            <a:off x="105878" y="220733"/>
            <a:ext cx="7089313" cy="1551969"/>
            <a:chOff x="1094862" y="5307264"/>
            <a:chExt cx="7089313" cy="1551969"/>
          </a:xfrm>
        </p:grpSpPr>
        <p:sp>
          <p:nvSpPr>
            <p:cNvPr id="4" name="Rectangle: Rounded Corners 3">
              <a:extLst>
                <a:ext uri="{FF2B5EF4-FFF2-40B4-BE49-F238E27FC236}">
                  <a16:creationId xmlns:a16="http://schemas.microsoft.com/office/drawing/2014/main" xmlns="" id="{060654E4-C20C-99F7-71EF-9DB76D733A8E}"/>
                </a:ext>
              </a:extLst>
            </p:cNvPr>
            <p:cNvSpPr/>
            <p:nvPr/>
          </p:nvSpPr>
          <p:spPr>
            <a:xfrm>
              <a:off x="1436112" y="5486400"/>
              <a:ext cx="6748063" cy="137283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8BDF3D1C-8FC5-68BE-EDEB-2424C67EBEA0}"/>
                </a:ext>
              </a:extLst>
            </p:cNvPr>
            <p:cNvGrpSpPr/>
            <p:nvPr/>
          </p:nvGrpSpPr>
          <p:grpSpPr>
            <a:xfrm>
              <a:off x="1094862" y="5307264"/>
              <a:ext cx="740770" cy="740770"/>
              <a:chOff x="4647732" y="4092360"/>
              <a:chExt cx="1102330" cy="1102330"/>
            </a:xfrm>
          </p:grpSpPr>
          <p:sp>
            <p:nvSpPr>
              <p:cNvPr id="7" name="Flowchart: Connector 6">
                <a:extLst>
                  <a:ext uri="{FF2B5EF4-FFF2-40B4-BE49-F238E27FC236}">
                    <a16:creationId xmlns:a16="http://schemas.microsoft.com/office/drawing/2014/main" xmlns="" id="{B771237B-3C18-CFF3-2C21-53363BFC4343}"/>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waving hand&quot; Emoji - Download for free – Iconduck">
                <a:extLst>
                  <a:ext uri="{FF2B5EF4-FFF2-40B4-BE49-F238E27FC236}">
                    <a16:creationId xmlns:a16="http://schemas.microsoft.com/office/drawing/2014/main" xmlns="" id="{2549905C-364D-BBD4-FA36-92E95CD175A9}"/>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xmlns="" id="{EE0A7874-3831-6E50-9C40-20BDC68BC6C3}"/>
                </a:ext>
              </a:extLst>
            </p:cNvPr>
            <p:cNvSpPr txBox="1"/>
            <p:nvPr/>
          </p:nvSpPr>
          <p:spPr>
            <a:xfrm>
              <a:off x="1906032" y="5486400"/>
              <a:ext cx="612761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cấu trúc phân tử DNA. Cấu trúc đó được hình thành và ổn định nhờ yếu tố nào?</a:t>
              </a:r>
            </a:p>
          </p:txBody>
        </p:sp>
      </p:grpSp>
      <p:sp>
        <p:nvSpPr>
          <p:cNvPr id="28" name="Rectangle: Rounded Corners 27">
            <a:extLst>
              <a:ext uri="{FF2B5EF4-FFF2-40B4-BE49-F238E27FC236}">
                <a16:creationId xmlns:a16="http://schemas.microsoft.com/office/drawing/2014/main" xmlns="" id="{75AAF699-92DF-AFC7-E545-888B92B9C18C}"/>
              </a:ext>
            </a:extLst>
          </p:cNvPr>
          <p:cNvSpPr/>
          <p:nvPr/>
        </p:nvSpPr>
        <p:spPr>
          <a:xfrm>
            <a:off x="3097492" y="195183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xmlns="" id="{769F6428-4CFF-0AAE-034E-1A3E717E4EAE}"/>
              </a:ext>
            </a:extLst>
          </p:cNvPr>
          <p:cNvSpPr txBox="1"/>
          <p:nvPr/>
        </p:nvSpPr>
        <p:spPr>
          <a:xfrm>
            <a:off x="296102" y="2382533"/>
            <a:ext cx="6748064" cy="4247317"/>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200" b="1"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400" i="0">
                <a:solidFill>
                  <a:srgbClr val="FF0000"/>
                </a:solidFill>
              </a:rPr>
              <a:t>Cấu trúc phân tử DNA:</a:t>
            </a:r>
          </a:p>
          <a:p>
            <a:r>
              <a:rPr lang="en-US" sz="2400" b="0" i="0"/>
              <a:t>-</a:t>
            </a:r>
            <a:r>
              <a:rPr lang="vi-VN" sz="2400" b="0" i="0"/>
              <a:t> Giữa hai mạch đơn, các nucleotide liên kết với nhau bằng liên kết hydrogen theo nguyên tắc bổ sung (A của mạch này liên kết với T của mạch kia, G của mạch này liên kết với C của mạch kia hoặc ngược lại) tạo thành cặp nucleotide.</a:t>
            </a:r>
          </a:p>
          <a:p>
            <a:r>
              <a:rPr lang="en-US" sz="2400" b="0" i="0"/>
              <a:t>-</a:t>
            </a:r>
            <a:r>
              <a:rPr lang="vi-VN" sz="2400" b="0" i="0"/>
              <a:t> DNA xoắn có tính chu kì, mỗi chu kì xoắn dài 34 Å tương ứng với 10 cặp nucleotide, đường kính vòng xoắn là 20 Å.</a:t>
            </a:r>
            <a:endParaRPr lang="en-US" sz="2400" b="0" i="0"/>
          </a:p>
        </p:txBody>
      </p:sp>
    </p:spTree>
    <p:extLst>
      <p:ext uri="{BB962C8B-B14F-4D97-AF65-F5344CB8AC3E}">
        <p14:creationId xmlns:p14="http://schemas.microsoft.com/office/powerpoint/2010/main" val="39158720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75FF80D8-138B-D4DC-E531-31C4ADE6A149}"/>
              </a:ext>
            </a:extLst>
          </p:cNvPr>
          <p:cNvSpPr txBox="1"/>
          <p:nvPr/>
        </p:nvSpPr>
        <p:spPr>
          <a:xfrm>
            <a:off x="2502989" y="295159"/>
            <a:ext cx="7396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DEOXYRIBONUCLEIC ACID (DNA</a:t>
            </a:r>
          </a:p>
        </p:txBody>
      </p:sp>
      <p:pic>
        <p:nvPicPr>
          <p:cNvPr id="1030" name="Picture 6" descr="6 Questions About DNA Answered | Britannica">
            <a:extLst>
              <a:ext uri="{FF2B5EF4-FFF2-40B4-BE49-F238E27FC236}">
                <a16:creationId xmlns:a16="http://schemas.microsoft.com/office/drawing/2014/main" xmlns="" id="{4306CB7A-CDF3-986C-9235-79C73218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0"/>
          <a:stretch/>
        </p:blipFill>
        <p:spPr bwMode="auto">
          <a:xfrm>
            <a:off x="7195191" y="0"/>
            <a:ext cx="498763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4F29295D-5785-DCDC-2C71-2224B9EB0CB5}"/>
              </a:ext>
            </a:extLst>
          </p:cNvPr>
          <p:cNvGrpSpPr/>
          <p:nvPr/>
        </p:nvGrpSpPr>
        <p:grpSpPr>
          <a:xfrm>
            <a:off x="105878" y="220733"/>
            <a:ext cx="7089313" cy="1237819"/>
            <a:chOff x="1094862" y="5307264"/>
            <a:chExt cx="7089313" cy="1237819"/>
          </a:xfrm>
        </p:grpSpPr>
        <p:sp>
          <p:nvSpPr>
            <p:cNvPr id="4" name="Rectangle: Rounded Corners 3">
              <a:extLst>
                <a:ext uri="{FF2B5EF4-FFF2-40B4-BE49-F238E27FC236}">
                  <a16:creationId xmlns:a16="http://schemas.microsoft.com/office/drawing/2014/main" xmlns="" id="{060654E4-C20C-99F7-71EF-9DB76D733A8E}"/>
                </a:ext>
              </a:extLst>
            </p:cNvPr>
            <p:cNvSpPr/>
            <p:nvPr/>
          </p:nvSpPr>
          <p:spPr>
            <a:xfrm>
              <a:off x="1436112" y="5486400"/>
              <a:ext cx="6748063" cy="105868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8BDF3D1C-8FC5-68BE-EDEB-2424C67EBEA0}"/>
                </a:ext>
              </a:extLst>
            </p:cNvPr>
            <p:cNvGrpSpPr/>
            <p:nvPr/>
          </p:nvGrpSpPr>
          <p:grpSpPr>
            <a:xfrm>
              <a:off x="1094862" y="5307264"/>
              <a:ext cx="740770" cy="740770"/>
              <a:chOff x="4647732" y="4092360"/>
              <a:chExt cx="1102330" cy="1102330"/>
            </a:xfrm>
          </p:grpSpPr>
          <p:sp>
            <p:nvSpPr>
              <p:cNvPr id="7" name="Flowchart: Connector 6">
                <a:extLst>
                  <a:ext uri="{FF2B5EF4-FFF2-40B4-BE49-F238E27FC236}">
                    <a16:creationId xmlns:a16="http://schemas.microsoft.com/office/drawing/2014/main" xmlns="" id="{B771237B-3C18-CFF3-2C21-53363BFC4343}"/>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waving hand&quot; Emoji - Download for free – Iconduck">
                <a:extLst>
                  <a:ext uri="{FF2B5EF4-FFF2-40B4-BE49-F238E27FC236}">
                    <a16:creationId xmlns:a16="http://schemas.microsoft.com/office/drawing/2014/main" xmlns="" id="{2549905C-364D-BBD4-FA36-92E95CD175A9}"/>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xmlns="" id="{EE0A7874-3831-6E50-9C40-20BDC68BC6C3}"/>
                </a:ext>
              </a:extLst>
            </p:cNvPr>
            <p:cNvSpPr txBox="1"/>
            <p:nvPr/>
          </p:nvSpPr>
          <p:spPr>
            <a:xfrm>
              <a:off x="1906032" y="5486400"/>
              <a:ext cx="612761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Gọi tên các đơn phân cấu tạo nên phân tử DNA.</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8" name="Rectangle: Rounded Corners 27">
            <a:extLst>
              <a:ext uri="{FF2B5EF4-FFF2-40B4-BE49-F238E27FC236}">
                <a16:creationId xmlns:a16="http://schemas.microsoft.com/office/drawing/2014/main" xmlns="" id="{75AAF699-92DF-AFC7-E545-888B92B9C18C}"/>
              </a:ext>
            </a:extLst>
          </p:cNvPr>
          <p:cNvSpPr/>
          <p:nvPr/>
        </p:nvSpPr>
        <p:spPr>
          <a:xfrm>
            <a:off x="3097493" y="163768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10" name="TextBox 9">
            <a:extLst>
              <a:ext uri="{FF2B5EF4-FFF2-40B4-BE49-F238E27FC236}">
                <a16:creationId xmlns:a16="http://schemas.microsoft.com/office/drawing/2014/main" xmlns="" id="{9E05F3F7-347C-6696-C8A1-994F75354AB8}"/>
              </a:ext>
            </a:extLst>
          </p:cNvPr>
          <p:cNvSpPr txBox="1"/>
          <p:nvPr/>
        </p:nvSpPr>
        <p:spPr>
          <a:xfrm>
            <a:off x="515575" y="2473329"/>
            <a:ext cx="6679616" cy="2554545"/>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gn="l"/>
            <a:r>
              <a:rPr lang="vi-VN" sz="3200" b="0">
                <a:solidFill>
                  <a:schemeClr val="tx1"/>
                </a:solidFill>
              </a:rPr>
              <a:t>Các đơn phân cấu tạo nên phân tử DNA bao gồm</a:t>
            </a:r>
            <a:r>
              <a:rPr lang="vi-VN" sz="3200">
                <a:solidFill>
                  <a:srgbClr val="FF0000"/>
                </a:solidFill>
              </a:rPr>
              <a:t>: Adenine (A), Thymine (T), </a:t>
            </a:r>
            <a:r>
              <a:rPr lang="en-US" sz="3200" smtClean="0">
                <a:solidFill>
                  <a:srgbClr val="FF0000"/>
                </a:solidFill>
              </a:rPr>
              <a:t> </a:t>
            </a:r>
            <a:r>
              <a:rPr lang="vi-VN" sz="3200" smtClean="0">
                <a:solidFill>
                  <a:srgbClr val="FF0000"/>
                </a:solidFill>
              </a:rPr>
              <a:t>Guanine </a:t>
            </a:r>
            <a:r>
              <a:rPr lang="vi-VN" sz="3200">
                <a:solidFill>
                  <a:srgbClr val="FF0000"/>
                </a:solidFill>
              </a:rPr>
              <a:t>(G</a:t>
            </a:r>
            <a:r>
              <a:rPr lang="vi-VN" sz="3200" smtClean="0">
                <a:solidFill>
                  <a:srgbClr val="FF0000"/>
                </a:solidFill>
              </a:rPr>
              <a:t>), </a:t>
            </a:r>
            <a:r>
              <a:rPr lang="vi-VN" sz="3200">
                <a:solidFill>
                  <a:srgbClr val="FF0000"/>
                </a:solidFill>
              </a:rPr>
              <a:t>Cytosine (C).</a:t>
            </a:r>
            <a:endParaRPr lang="en-US" sz="3200">
              <a:solidFill>
                <a:srgbClr val="FF0000"/>
              </a:solidFill>
            </a:endParaRPr>
          </a:p>
        </p:txBody>
      </p:sp>
    </p:spTree>
    <p:extLst>
      <p:ext uri="{BB962C8B-B14F-4D97-AF65-F5344CB8AC3E}">
        <p14:creationId xmlns:p14="http://schemas.microsoft.com/office/powerpoint/2010/main" val="3208656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45ACC409-81D7-1227-234A-58D4A0924254}"/>
              </a:ext>
            </a:extLst>
          </p:cNvPr>
          <p:cNvSpPr txBox="1"/>
          <p:nvPr/>
        </p:nvSpPr>
        <p:spPr>
          <a:xfrm>
            <a:off x="4508317" y="423980"/>
            <a:ext cx="7533262" cy="2677656"/>
          </a:xfrm>
          <a:prstGeom prst="roundRect">
            <a:avLst>
              <a:gd name="adj" fmla="val 0"/>
            </a:avLst>
          </a:prstGeom>
          <a:noFill/>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lang="en-US" sz="2800" b="1" kern="0">
                <a:solidFill>
                  <a:prstClr val="black"/>
                </a:solidFill>
                <a:latin typeface="+mj-lt"/>
                <a:cs typeface="Arial" panose="020B0604020202020204" pitchFamily="34" charset="0"/>
              </a:rPr>
              <a:t>Đ</a:t>
            </a:r>
            <a:r>
              <a:rPr kumimoji="0" lang="vi-VN" sz="2800" b="1" i="0" u="none" strike="noStrike" kern="0" cap="none" spc="0" normalizeH="0" baseline="0" noProof="0">
                <a:ln>
                  <a:noFill/>
                </a:ln>
                <a:solidFill>
                  <a:prstClr val="black"/>
                </a:solidFill>
                <a:effectLst/>
                <a:uLnTx/>
                <a:uFillTx/>
                <a:latin typeface="+mj-lt"/>
                <a:cs typeface="Arial" panose="020B0604020202020204" pitchFamily="34" charset="0"/>
              </a:rPr>
              <a:t>ọc thông tin trên để thực hiện các yêu cầu sau:</a:t>
            </a:r>
          </a:p>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800" i="0" u="none" strike="noStrike" kern="0" cap="none" spc="0" normalizeH="0" baseline="0" noProof="0">
                <a:ln>
                  <a:noFill/>
                </a:ln>
                <a:solidFill>
                  <a:prstClr val="black"/>
                </a:solidFill>
                <a:effectLst/>
                <a:uLnTx/>
                <a:uFillTx/>
                <a:latin typeface="+mj-lt"/>
                <a:cs typeface="Arial" panose="020B0604020202020204" pitchFamily="34" charset="0"/>
              </a:rPr>
              <a:t>1. Kích thước của mỗi cặp nucleotide là bao nhiêu Å?</a:t>
            </a:r>
          </a:p>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800" i="0" u="none" strike="noStrike" kern="0" cap="none" spc="0" normalizeH="0" baseline="0" noProof="0">
                <a:ln>
                  <a:noFill/>
                </a:ln>
                <a:solidFill>
                  <a:prstClr val="black"/>
                </a:solidFill>
                <a:effectLst/>
                <a:uLnTx/>
                <a:uFillTx/>
                <a:latin typeface="+mj-lt"/>
                <a:cs typeface="Arial" panose="020B0604020202020204" pitchFamily="34" charset="0"/>
              </a:rPr>
              <a:t>2. Các nucleotide trong mỗi cặp liên kết bổ sung với nhau bằng bao nhiêu liên kết hydrogen?</a:t>
            </a:r>
            <a:endParaRPr kumimoji="0" lang="en-US" sz="2800" i="0" u="none" strike="noStrike" kern="0" cap="none" spc="0" normalizeH="0" baseline="0" noProof="0">
              <a:ln>
                <a:noFill/>
              </a:ln>
              <a:solidFill>
                <a:prstClr val="black"/>
              </a:solidFill>
              <a:effectLst/>
              <a:uLnTx/>
              <a:uFillTx/>
              <a:latin typeface="+mj-lt"/>
              <a:cs typeface="Arial" panose="020B0604020202020204" pitchFamily="34" charset="0"/>
            </a:endParaRPr>
          </a:p>
        </p:txBody>
      </p:sp>
      <p:grpSp>
        <p:nvGrpSpPr>
          <p:cNvPr id="30" name="Group 29">
            <a:extLst>
              <a:ext uri="{FF2B5EF4-FFF2-40B4-BE49-F238E27FC236}">
                <a16:creationId xmlns:a16="http://schemas.microsoft.com/office/drawing/2014/main" xmlns="" id="{47147DC2-DC78-91B2-1DD6-187882A4F533}"/>
              </a:ext>
            </a:extLst>
          </p:cNvPr>
          <p:cNvGrpSpPr/>
          <p:nvPr/>
        </p:nvGrpSpPr>
        <p:grpSpPr>
          <a:xfrm>
            <a:off x="225627" y="115001"/>
            <a:ext cx="3989759" cy="6627998"/>
            <a:chOff x="3180718" y="230002"/>
            <a:chExt cx="3989759" cy="6627998"/>
          </a:xfrm>
        </p:grpSpPr>
        <p:pic>
          <p:nvPicPr>
            <p:cNvPr id="31" name="Picture 2" descr="23.7: DNA Replication, the Double Helix, and Protein Synthesis - Chemistry  LibreTexts">
              <a:extLst>
                <a:ext uri="{FF2B5EF4-FFF2-40B4-BE49-F238E27FC236}">
                  <a16:creationId xmlns:a16="http://schemas.microsoft.com/office/drawing/2014/main" xmlns="" id="{44D0848B-72B5-6F16-7452-E536109F8B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57" t="3354"/>
            <a:stretch/>
          </p:blipFill>
          <p:spPr bwMode="auto">
            <a:xfrm>
              <a:off x="3450568" y="230002"/>
              <a:ext cx="2736847" cy="662799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xmlns="" id="{3E822B87-4E14-F077-8395-2532CA9E84D5}"/>
                </a:ext>
              </a:extLst>
            </p:cNvPr>
            <p:cNvSpPr/>
            <p:nvPr/>
          </p:nvSpPr>
          <p:spPr>
            <a:xfrm>
              <a:off x="3200558" y="5323715"/>
              <a:ext cx="712447" cy="23000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FA1EAF21-B531-57D7-D9D9-A1487109BC85}"/>
                </a:ext>
              </a:extLst>
            </p:cNvPr>
            <p:cNvSpPr/>
            <p:nvPr/>
          </p:nvSpPr>
          <p:spPr>
            <a:xfrm>
              <a:off x="3180718" y="5389380"/>
              <a:ext cx="712447" cy="3214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04154352-AE14-112F-7487-90B521776FB2}"/>
                </a:ext>
              </a:extLst>
            </p:cNvPr>
            <p:cNvSpPr/>
            <p:nvPr/>
          </p:nvSpPr>
          <p:spPr>
            <a:xfrm>
              <a:off x="3200557" y="1916904"/>
              <a:ext cx="712447" cy="23000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xmlns="" id="{E465C991-F742-9CF3-8AEC-0B1D343CFDC3}"/>
                </a:ext>
              </a:extLst>
            </p:cNvPr>
            <p:cNvSpPr/>
            <p:nvPr/>
          </p:nvSpPr>
          <p:spPr>
            <a:xfrm>
              <a:off x="5124724" y="3638963"/>
              <a:ext cx="1062692" cy="28790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xmlns="" id="{098D6651-169F-5229-3306-61A70AE66928}"/>
                </a:ext>
              </a:extLst>
            </p:cNvPr>
            <p:cNvSpPr txBox="1"/>
            <p:nvPr/>
          </p:nvSpPr>
          <p:spPr>
            <a:xfrm>
              <a:off x="3180718" y="5207883"/>
              <a:ext cx="114731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Liên kết hydrogen</a:t>
              </a:r>
            </a:p>
          </p:txBody>
        </p:sp>
        <p:sp>
          <p:nvSpPr>
            <p:cNvPr id="37" name="TextBox 36">
              <a:extLst>
                <a:ext uri="{FF2B5EF4-FFF2-40B4-BE49-F238E27FC236}">
                  <a16:creationId xmlns:a16="http://schemas.microsoft.com/office/drawing/2014/main" xmlns="" id="{95E0C3D5-4AE8-35F3-FE64-B05A35A30392}"/>
                </a:ext>
              </a:extLst>
            </p:cNvPr>
            <p:cNvSpPr txBox="1"/>
            <p:nvPr/>
          </p:nvSpPr>
          <p:spPr>
            <a:xfrm>
              <a:off x="5318396" y="3430363"/>
              <a:ext cx="151205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Xương sống đường phosphate</a:t>
              </a:r>
            </a:p>
          </p:txBody>
        </p:sp>
        <p:sp>
          <p:nvSpPr>
            <p:cNvPr id="38" name="TextBox 37">
              <a:extLst>
                <a:ext uri="{FF2B5EF4-FFF2-40B4-BE49-F238E27FC236}">
                  <a16:creationId xmlns:a16="http://schemas.microsoft.com/office/drawing/2014/main" xmlns="" id="{27B802FD-2BC9-4A77-2C55-E8F81288FC1E}"/>
                </a:ext>
              </a:extLst>
            </p:cNvPr>
            <p:cNvSpPr txBox="1"/>
            <p:nvPr/>
          </p:nvSpPr>
          <p:spPr>
            <a:xfrm>
              <a:off x="3421130" y="1893405"/>
              <a:ext cx="59940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Base </a:t>
              </a:r>
            </a:p>
          </p:txBody>
        </p:sp>
        <p:sp>
          <p:nvSpPr>
            <p:cNvPr id="39" name="Right Bracket 38">
              <a:extLst>
                <a:ext uri="{FF2B5EF4-FFF2-40B4-BE49-F238E27FC236}">
                  <a16:creationId xmlns:a16="http://schemas.microsoft.com/office/drawing/2014/main" xmlns="" id="{6ED17575-78E8-D960-415B-852666619232}"/>
                </a:ext>
              </a:extLst>
            </p:cNvPr>
            <p:cNvSpPr/>
            <p:nvPr/>
          </p:nvSpPr>
          <p:spPr>
            <a:xfrm>
              <a:off x="5402019" y="4330778"/>
              <a:ext cx="115394" cy="392687"/>
            </a:xfrm>
            <a:prstGeom prst="rightBracket">
              <a:avLst>
                <a:gd name="adj" fmla="val 0"/>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xmlns="" id="{B400D3B4-88B0-A620-1768-031900DE3368}"/>
                </a:ext>
              </a:extLst>
            </p:cNvPr>
            <p:cNvPicPr>
              <a:picLocks noChangeAspect="1"/>
            </p:cNvPicPr>
            <p:nvPr/>
          </p:nvPicPr>
          <p:blipFill>
            <a:blip r:embed="rId4"/>
            <a:stretch>
              <a:fillRect/>
            </a:stretch>
          </p:blipFill>
          <p:spPr>
            <a:xfrm>
              <a:off x="5539090" y="4276333"/>
              <a:ext cx="465362" cy="405591"/>
            </a:xfrm>
            <a:prstGeom prst="rect">
              <a:avLst/>
            </a:prstGeom>
          </p:spPr>
        </p:pic>
        <p:sp>
          <p:nvSpPr>
            <p:cNvPr id="41" name="Right Bracket 40">
              <a:extLst>
                <a:ext uri="{FF2B5EF4-FFF2-40B4-BE49-F238E27FC236}">
                  <a16:creationId xmlns:a16="http://schemas.microsoft.com/office/drawing/2014/main" xmlns="" id="{6AAE2470-E078-52A2-1A23-C73FA94A8FDA}"/>
                </a:ext>
              </a:extLst>
            </p:cNvPr>
            <p:cNvSpPr/>
            <p:nvPr/>
          </p:nvSpPr>
          <p:spPr>
            <a:xfrm>
              <a:off x="5517413" y="2545626"/>
              <a:ext cx="1200500" cy="3698099"/>
            </a:xfrm>
            <a:prstGeom prst="rightBracket">
              <a:avLst>
                <a:gd name="adj" fmla="val 0"/>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xmlns="" id="{9A986B23-D95F-6743-4CEB-DDDC68DC1DA8}"/>
                </a:ext>
              </a:extLst>
            </p:cNvPr>
            <p:cNvSpPr txBox="1"/>
            <p:nvPr/>
          </p:nvSpPr>
          <p:spPr>
            <a:xfrm>
              <a:off x="6739590" y="3136165"/>
              <a:ext cx="430887" cy="1452620"/>
            </a:xfrm>
            <a:prstGeom prst="rect">
              <a:avLst/>
            </a:prstGeom>
            <a:noFill/>
          </p:spPr>
          <p:txBody>
            <a:bodyPr vert="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Chu kì xoắn </a:t>
              </a:r>
            </a:p>
          </p:txBody>
        </p:sp>
        <p:pic>
          <p:nvPicPr>
            <p:cNvPr id="43" name="Picture 42">
              <a:extLst>
                <a:ext uri="{FF2B5EF4-FFF2-40B4-BE49-F238E27FC236}">
                  <a16:creationId xmlns:a16="http://schemas.microsoft.com/office/drawing/2014/main" xmlns="" id="{6EA75E13-D680-88A8-607F-505D6015B096}"/>
                </a:ext>
              </a:extLst>
            </p:cNvPr>
            <p:cNvPicPr>
              <a:picLocks noChangeAspect="1"/>
            </p:cNvPicPr>
            <p:nvPr/>
          </p:nvPicPr>
          <p:blipFill>
            <a:blip r:embed="rId5"/>
            <a:stretch>
              <a:fillRect/>
            </a:stretch>
          </p:blipFill>
          <p:spPr>
            <a:xfrm rot="5400000">
              <a:off x="6788340" y="4237412"/>
              <a:ext cx="389247" cy="372322"/>
            </a:xfrm>
            <a:prstGeom prst="rect">
              <a:avLst/>
            </a:prstGeom>
          </p:spPr>
        </p:pic>
        <p:cxnSp>
          <p:nvCxnSpPr>
            <p:cNvPr id="44" name="Straight Arrow Connector 43">
              <a:extLst>
                <a:ext uri="{FF2B5EF4-FFF2-40B4-BE49-F238E27FC236}">
                  <a16:creationId xmlns:a16="http://schemas.microsoft.com/office/drawing/2014/main" xmlns="" id="{F99BFCB6-C1BA-29C0-A3C1-A003D5DDD60D}"/>
                </a:ext>
              </a:extLst>
            </p:cNvPr>
            <p:cNvCxnSpPr>
              <a:cxnSpLocks/>
            </p:cNvCxnSpPr>
            <p:nvPr/>
          </p:nvCxnSpPr>
          <p:spPr>
            <a:xfrm flipH="1">
              <a:off x="5133833" y="2171145"/>
              <a:ext cx="399591" cy="24729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sp>
          <p:nvSpPr>
            <p:cNvPr id="45" name="TextBox 44">
              <a:extLst>
                <a:ext uri="{FF2B5EF4-FFF2-40B4-BE49-F238E27FC236}">
                  <a16:creationId xmlns:a16="http://schemas.microsoft.com/office/drawing/2014/main" xmlns="" id="{61D77F1C-E3CB-641C-29F1-71BFF2288616}"/>
                </a:ext>
              </a:extLst>
            </p:cNvPr>
            <p:cNvSpPr txBox="1"/>
            <p:nvPr/>
          </p:nvSpPr>
          <p:spPr>
            <a:xfrm>
              <a:off x="5517413" y="1885297"/>
              <a:ext cx="103367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Liên kết cộng hóa trị</a:t>
              </a:r>
            </a:p>
          </p:txBody>
        </p:sp>
        <p:cxnSp>
          <p:nvCxnSpPr>
            <p:cNvPr id="46" name="Straight Connector 45">
              <a:extLst>
                <a:ext uri="{FF2B5EF4-FFF2-40B4-BE49-F238E27FC236}">
                  <a16:creationId xmlns:a16="http://schemas.microsoft.com/office/drawing/2014/main" xmlns="" id="{3C519042-76E0-936D-9DF9-9B16E2AA886E}"/>
                </a:ext>
              </a:extLst>
            </p:cNvPr>
            <p:cNvCxnSpPr>
              <a:cxnSpLocks/>
            </p:cNvCxnSpPr>
            <p:nvPr/>
          </p:nvCxnSpPr>
          <p:spPr>
            <a:xfrm>
              <a:off x="3698913" y="6452559"/>
              <a:ext cx="1634715" cy="0"/>
            </a:xfrm>
            <a:prstGeom prst="line">
              <a:avLst/>
            </a:prstGeom>
            <a:noFill/>
            <a:ln w="12700" cap="flat" cmpd="sng" algn="ctr">
              <a:solidFill>
                <a:sysClr val="windowText" lastClr="000000"/>
              </a:solidFill>
              <a:prstDash val="solid"/>
              <a:miter lim="800000"/>
              <a:headEnd type="arrow" w="med" len="med"/>
              <a:tailEnd type="arrow" w="med" len="med"/>
            </a:ln>
            <a:effectLst/>
          </p:spPr>
        </p:cxnSp>
        <p:pic>
          <p:nvPicPr>
            <p:cNvPr id="47" name="Picture 46">
              <a:extLst>
                <a:ext uri="{FF2B5EF4-FFF2-40B4-BE49-F238E27FC236}">
                  <a16:creationId xmlns:a16="http://schemas.microsoft.com/office/drawing/2014/main" xmlns="" id="{E2E0A1F8-49C9-F18E-F161-7C2202E002BF}"/>
                </a:ext>
              </a:extLst>
            </p:cNvPr>
            <p:cNvPicPr>
              <a:picLocks noChangeAspect="1"/>
            </p:cNvPicPr>
            <p:nvPr/>
          </p:nvPicPr>
          <p:blipFill>
            <a:blip r:embed="rId6"/>
            <a:stretch>
              <a:fillRect/>
            </a:stretch>
          </p:blipFill>
          <p:spPr>
            <a:xfrm>
              <a:off x="4310579" y="6441057"/>
              <a:ext cx="411381" cy="381068"/>
            </a:xfrm>
            <a:prstGeom prst="rect">
              <a:avLst/>
            </a:prstGeom>
          </p:spPr>
        </p:pic>
      </p:grpSp>
      <p:sp>
        <p:nvSpPr>
          <p:cNvPr id="4" name="TextBox 3">
            <a:extLst>
              <a:ext uri="{FF2B5EF4-FFF2-40B4-BE49-F238E27FC236}">
                <a16:creationId xmlns:a16="http://schemas.microsoft.com/office/drawing/2014/main" xmlns="" id="{90275B33-969E-66F2-4E29-DB2BCF915D3B}"/>
              </a:ext>
            </a:extLst>
          </p:cNvPr>
          <p:cNvSpPr txBox="1"/>
          <p:nvPr/>
        </p:nvSpPr>
        <p:spPr>
          <a:xfrm>
            <a:off x="5153084" y="5208714"/>
            <a:ext cx="5926303" cy="1120200"/>
          </a:xfrm>
          <a:prstGeom prst="roundRect">
            <a:avLst>
              <a:gd name="adj" fmla="val 25851"/>
            </a:avLst>
          </a:prstGeom>
          <a:solidFill>
            <a:schemeClr val="accent3">
              <a:lumMod val="20000"/>
              <a:lumOff val="80000"/>
            </a:schemeClr>
          </a:solidFill>
          <a:ln w="28575">
            <a:solidFill>
              <a:schemeClr val="accent3"/>
            </a:solidFill>
          </a:ln>
        </p:spPr>
        <p:txBody>
          <a:bodyPr wrap="square">
            <a:spAutoFit/>
          </a:bodyPr>
          <a:lstStyle/>
          <a:p>
            <a:pPr algn="ctr"/>
            <a:r>
              <a:rPr lang="vi-VN" sz="2800" b="1">
                <a:solidFill>
                  <a:schemeClr val="bg1"/>
                </a:solidFill>
                <a:latin typeface="Times New Roman "/>
              </a:rPr>
              <a:t>Kích thước của mỗi cặp nucleotide là 3,4 </a:t>
            </a:r>
            <a:r>
              <a:rPr lang="en-US" sz="2800" b="1" smtClean="0">
                <a:solidFill>
                  <a:schemeClr val="bg1"/>
                </a:solidFill>
                <a:latin typeface="Times New Roman "/>
              </a:rPr>
              <a:t>A</a:t>
            </a:r>
            <a:r>
              <a:rPr lang="en-US" sz="2800" b="1" baseline="30000" smtClean="0">
                <a:solidFill>
                  <a:schemeClr val="bg1"/>
                </a:solidFill>
                <a:latin typeface="Times New Roman "/>
              </a:rPr>
              <a:t>0</a:t>
            </a:r>
            <a:r>
              <a:rPr lang="vi-VN" sz="2800" b="1" smtClean="0">
                <a:solidFill>
                  <a:schemeClr val="bg1"/>
                </a:solidFill>
                <a:latin typeface="Times New Roman "/>
              </a:rPr>
              <a:t>.</a:t>
            </a:r>
            <a:endParaRPr lang="en-US" sz="2400" b="1">
              <a:solidFill>
                <a:schemeClr val="bg1"/>
              </a:solidFill>
              <a:latin typeface="Times New Roman "/>
            </a:endParaRPr>
          </a:p>
        </p:txBody>
      </p:sp>
      <p:cxnSp>
        <p:nvCxnSpPr>
          <p:cNvPr id="3" name="Straight Arrow Connector 2">
            <a:extLst>
              <a:ext uri="{FF2B5EF4-FFF2-40B4-BE49-F238E27FC236}">
                <a16:creationId xmlns:a16="http://schemas.microsoft.com/office/drawing/2014/main" xmlns="" id="{6B3C9FB3-2C05-E96F-8D17-55B35BAD3861}"/>
              </a:ext>
            </a:extLst>
          </p:cNvPr>
          <p:cNvCxnSpPr>
            <a:cxnSpLocks/>
          </p:cNvCxnSpPr>
          <p:nvPr/>
        </p:nvCxnSpPr>
        <p:spPr>
          <a:xfrm>
            <a:off x="3107838" y="4503196"/>
            <a:ext cx="2045246" cy="980381"/>
          </a:xfrm>
          <a:prstGeom prst="straightConnector1">
            <a:avLst/>
          </a:prstGeom>
          <a:ln w="28575">
            <a:solidFill>
              <a:schemeClr val="accent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8ED0E3C-AE32-A83D-7211-2CFBD1DA44ED}"/>
              </a:ext>
            </a:extLst>
          </p:cNvPr>
          <p:cNvGrpSpPr/>
          <p:nvPr/>
        </p:nvGrpSpPr>
        <p:grpSpPr>
          <a:xfrm>
            <a:off x="198835" y="328021"/>
            <a:ext cx="11644120" cy="1258306"/>
            <a:chOff x="673582" y="1589717"/>
            <a:chExt cx="5962754" cy="1258306"/>
          </a:xfrm>
        </p:grpSpPr>
        <p:sp>
          <p:nvSpPr>
            <p:cNvPr id="4" name="Rectangle: Rounded Corners 3">
              <a:extLst>
                <a:ext uri="{FF2B5EF4-FFF2-40B4-BE49-F238E27FC236}">
                  <a16:creationId xmlns:a16="http://schemas.microsoft.com/office/drawing/2014/main" xmlns="" id="{98A17EF0-5CD9-A11E-DF09-FE38DFFE11BF}"/>
                </a:ext>
              </a:extLst>
            </p:cNvPr>
            <p:cNvSpPr/>
            <p:nvPr/>
          </p:nvSpPr>
          <p:spPr>
            <a:xfrm>
              <a:off x="673582" y="1589717"/>
              <a:ext cx="5962754" cy="1032631"/>
            </a:xfrm>
            <a:prstGeom prst="roundRect">
              <a:avLst>
                <a:gd name="adj" fmla="val 5571"/>
              </a:avLst>
            </a:prstGeom>
            <a:solidFill>
              <a:schemeClr val="accent6">
                <a:lumMod val="20000"/>
                <a:lumOff val="80000"/>
                <a:alpha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xmlns="" id="{9ED9FB8A-4A80-7D35-19DE-57226DDDBE78}"/>
                </a:ext>
              </a:extLst>
            </p:cNvPr>
            <p:cNvSpPr txBox="1"/>
            <p:nvPr/>
          </p:nvSpPr>
          <p:spPr>
            <a:xfrm>
              <a:off x="825223" y="1625381"/>
              <a:ext cx="5676996" cy="1222642"/>
            </a:xfrm>
            <a:prstGeom prst="roundRect">
              <a:avLst>
                <a:gd name="adj" fmla="val 0"/>
              </a:avLst>
            </a:prstGeom>
            <a:noFill/>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lang="vi-VN" sz="3200" b="1" kern="0">
                  <a:solidFill>
                    <a:prstClr val="black"/>
                  </a:solidFill>
                  <a:latin typeface="+mj-lt"/>
                  <a:cs typeface="Arial" panose="020B0604020202020204" pitchFamily="34" charset="0"/>
                </a:rPr>
                <a:t>2. </a:t>
              </a:r>
              <a:r>
                <a:rPr lang="vi-VN" sz="3200" kern="0">
                  <a:solidFill>
                    <a:prstClr val="black"/>
                  </a:solidFill>
                  <a:latin typeface="+mj-lt"/>
                  <a:cs typeface="Arial" panose="020B0604020202020204" pitchFamily="34" charset="0"/>
                </a:rPr>
                <a:t>Con sinh ra có nhiều đặc điểm giống bố mẹ là nhờ chức năng nào của phân tử DNA?</a:t>
              </a:r>
              <a:endParaRPr kumimoji="0" lang="en-US" sz="3200" i="0" u="none" strike="noStrike" kern="0" cap="none" spc="0" normalizeH="0" baseline="0" noProof="0">
                <a:ln>
                  <a:noFill/>
                </a:ln>
                <a:solidFill>
                  <a:prstClr val="black"/>
                </a:solidFill>
                <a:effectLst/>
                <a:uLnTx/>
                <a:uFillTx/>
                <a:latin typeface="+mj-lt"/>
                <a:cs typeface="Arial" panose="020B0604020202020204" pitchFamily="34" charset="0"/>
              </a:endParaRPr>
            </a:p>
          </p:txBody>
        </p:sp>
      </p:grpSp>
      <p:sp>
        <p:nvSpPr>
          <p:cNvPr id="6" name="Rectangle: Rounded Corners 5">
            <a:extLst>
              <a:ext uri="{FF2B5EF4-FFF2-40B4-BE49-F238E27FC236}">
                <a16:creationId xmlns:a16="http://schemas.microsoft.com/office/drawing/2014/main" xmlns="" id="{D39B82E3-236C-C4FA-A8A6-64AC79FFCA6C}"/>
              </a:ext>
            </a:extLst>
          </p:cNvPr>
          <p:cNvSpPr/>
          <p:nvPr/>
        </p:nvSpPr>
        <p:spPr>
          <a:xfrm>
            <a:off x="527351" y="1595947"/>
            <a:ext cx="1447333" cy="463986"/>
          </a:xfrm>
          <a:prstGeom prst="roundRect">
            <a:avLst>
              <a:gd name="adj" fmla="val 50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xmlns="" id="{406BAB82-3CC2-106C-5DE1-16921AAA785F}"/>
              </a:ext>
            </a:extLst>
          </p:cNvPr>
          <p:cNvSpPr txBox="1"/>
          <p:nvPr/>
        </p:nvSpPr>
        <p:spPr>
          <a:xfrm>
            <a:off x="750719" y="2380267"/>
            <a:ext cx="11077487" cy="2028697"/>
          </a:xfrm>
          <a:prstGeom prst="rect">
            <a:avLst/>
          </a:prstGeom>
          <a:noFill/>
        </p:spPr>
        <p:txBody>
          <a:bodyPr wrap="square">
            <a:spAutoFit/>
          </a:bodyPr>
          <a:lstStyle>
            <a:defPPr>
              <a:defRPr lang="en-US"/>
            </a:defPPr>
            <a:lvl1pPr marR="0" lvl="0" indent="0" algn="just" fontAlgn="auto">
              <a:lnSpc>
                <a:spcPct val="120000"/>
              </a:lnSpc>
              <a:spcBef>
                <a:spcPts val="0"/>
              </a:spcBef>
              <a:spcAft>
                <a:spcPts val="0"/>
              </a:spcAft>
              <a:buClrTx/>
              <a:buSzTx/>
              <a:buFontTx/>
              <a:buNone/>
              <a:tabLst/>
              <a:defRPr sz="2400" kern="0">
                <a:solidFill>
                  <a:prstClr val="black"/>
                </a:solidFill>
                <a:latin typeface="+mj-lt"/>
                <a:cs typeface="Arial" panose="020B0604020202020204" pitchFamily="34" charset="0"/>
              </a:defRPr>
            </a:lvl1pPr>
          </a:lstStyle>
          <a:p>
            <a:r>
              <a:rPr lang="vi-VN" sz="3600">
                <a:cs typeface="Times New Roman" panose="02020603050405020304" pitchFamily="18" charset="0"/>
              </a:rPr>
              <a:t>Con sinh ra có nhiều đặc điểm giống bố mẹ là nhờ gene quy định đặc điểm được truyền đạt từ bố mẹ cho con </a:t>
            </a:r>
            <a:r>
              <a:rPr lang="vi-VN" sz="3600" b="1">
                <a:solidFill>
                  <a:srgbClr val="FF0000"/>
                </a:solidFill>
                <a:cs typeface="Times New Roman" panose="02020603050405020304" pitchFamily="18" charset="0"/>
              </a:rPr>
              <a:t>thông qua quá trình tái bản DNA</a:t>
            </a:r>
            <a:r>
              <a:rPr lang="en-US" sz="3600" b="1">
                <a:solidFill>
                  <a:srgbClr val="FF0000"/>
                </a:solidFill>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6372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AF394550-5D93-5933-24B2-CDD3878D6539}"/>
              </a:ext>
            </a:extLst>
          </p:cNvPr>
          <p:cNvSpPr/>
          <p:nvPr/>
        </p:nvSpPr>
        <p:spPr>
          <a:xfrm>
            <a:off x="398205" y="235612"/>
            <a:ext cx="5751872" cy="567003"/>
          </a:xfrm>
          <a:prstGeom prst="homePlate">
            <a:avLst>
              <a:gd name="adj" fmla="val 38127"/>
            </a:avLst>
          </a:prstGeom>
          <a:solidFill>
            <a:srgbClr val="AF1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smtClean="0">
                <a:latin typeface="Times New Roman "/>
                <a:ea typeface="Aachen" panose="02020500000000000000" pitchFamily="18" charset="0"/>
                <a:cs typeface="Aachen" panose="02020500000000000000" pitchFamily="18" charset="0"/>
              </a:rPr>
              <a:t>3. KHÁI </a:t>
            </a:r>
            <a:r>
              <a:rPr lang="en-US" sz="2800" b="1">
                <a:latin typeface="Times New Roman "/>
                <a:ea typeface="Aachen" panose="02020500000000000000" pitchFamily="18" charset="0"/>
                <a:cs typeface="Aachen" panose="02020500000000000000" pitchFamily="18" charset="0"/>
              </a:rPr>
              <a:t>NIỆM GENE</a:t>
            </a:r>
          </a:p>
        </p:txBody>
      </p:sp>
      <p:sp>
        <p:nvSpPr>
          <p:cNvPr id="4" name="TextBox 3">
            <a:extLst>
              <a:ext uri="{FF2B5EF4-FFF2-40B4-BE49-F238E27FC236}">
                <a16:creationId xmlns:a16="http://schemas.microsoft.com/office/drawing/2014/main" xmlns="" id="{4CA2F49A-B7DC-D930-A7CF-693316DBEE1D}"/>
              </a:ext>
            </a:extLst>
          </p:cNvPr>
          <p:cNvSpPr txBox="1"/>
          <p:nvPr/>
        </p:nvSpPr>
        <p:spPr>
          <a:xfrm>
            <a:off x="468947" y="924528"/>
            <a:ext cx="11403505" cy="3348609"/>
          </a:xfrm>
          <a:prstGeom prst="rect">
            <a:avLst/>
          </a:prstGeom>
          <a:noFill/>
        </p:spPr>
        <p:txBody>
          <a:bodyPr wrap="square">
            <a:spAutoFit/>
          </a:bodyPr>
          <a:lstStyle>
            <a:defPPr>
              <a:defRPr lang="en-US"/>
            </a:defPPr>
            <a:lvl1pPr marR="0" lvl="0" indent="0" algn="just" fontAlgn="auto">
              <a:lnSpc>
                <a:spcPct val="120000"/>
              </a:lnSpc>
              <a:spcBef>
                <a:spcPts val="0"/>
              </a:spcBef>
              <a:spcAft>
                <a:spcPts val="0"/>
              </a:spcAft>
              <a:buClrTx/>
              <a:buSzTx/>
              <a:buFontTx/>
              <a:buNone/>
              <a:tabLst/>
              <a:defRPr sz="2400" kern="0">
                <a:solidFill>
                  <a:prstClr val="black"/>
                </a:solidFill>
                <a:latin typeface="+mj-lt"/>
                <a:cs typeface="Arial" panose="020B0604020202020204" pitchFamily="34" charset="0"/>
              </a:defRPr>
            </a:lvl1pPr>
          </a:lstStyle>
          <a:p>
            <a:pPr>
              <a:spcBef>
                <a:spcPts val="600"/>
              </a:spcBef>
            </a:pPr>
            <a:r>
              <a:rPr lang="vi-VN"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vi-VN" sz="2800"/>
              <a:t>Ở cơ thể sinh vật, mỗi phân tử DNA có chứa vài trăm đến hàng nghìn gene. Mỗi gene quy định một sản phẩm xác định là phân tử RNA hoặc chuỗi polypeptide.</a:t>
            </a:r>
            <a:endParaRPr lang="en-US" sz="2800"/>
          </a:p>
          <a:p>
            <a:pPr>
              <a:spcBef>
                <a:spcPts val="600"/>
              </a:spcBef>
            </a:pPr>
            <a:r>
              <a:rPr lang="vi-VN"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vi-VN" sz="2800"/>
              <a:t>Mỗi gene thường có từ 600 đến 1 500 cặp nucleotide có trình tự xác định. </a:t>
            </a:r>
            <a:endParaRPr lang="en-US" sz="2800"/>
          </a:p>
          <a:p>
            <a:pPr>
              <a:spcBef>
                <a:spcPts val="600"/>
              </a:spcBef>
            </a:pPr>
            <a:r>
              <a:rPr lang="vi-VN"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vi-VN" sz="2800"/>
              <a:t>Tế bào của mỗi loài chứa nhiều gene, ví dụ: vi khuẩn E. coli có khoảng 4 400 gene, ruồi giấm khoảng 14 000 gene, ở người có khoảng 21 300 gene.</a:t>
            </a:r>
            <a:endParaRPr lang="en-US" sz="2800"/>
          </a:p>
        </p:txBody>
      </p:sp>
      <p:grpSp>
        <p:nvGrpSpPr>
          <p:cNvPr id="5" name="Group 4">
            <a:extLst>
              <a:ext uri="{FF2B5EF4-FFF2-40B4-BE49-F238E27FC236}">
                <a16:creationId xmlns:a16="http://schemas.microsoft.com/office/drawing/2014/main" xmlns="" id="{FEA0E79C-2CD7-05FA-E9C1-0FF55A4020F9}"/>
              </a:ext>
            </a:extLst>
          </p:cNvPr>
          <p:cNvGrpSpPr/>
          <p:nvPr/>
        </p:nvGrpSpPr>
        <p:grpSpPr>
          <a:xfrm>
            <a:off x="662720" y="4553803"/>
            <a:ext cx="9971898" cy="914400"/>
            <a:chOff x="394226" y="800015"/>
            <a:chExt cx="9971898" cy="914400"/>
          </a:xfrm>
        </p:grpSpPr>
        <p:sp>
          <p:nvSpPr>
            <p:cNvPr id="7" name="Oval 6">
              <a:extLst>
                <a:ext uri="{FF2B5EF4-FFF2-40B4-BE49-F238E27FC236}">
                  <a16:creationId xmlns:a16="http://schemas.microsoft.com/office/drawing/2014/main" xmlns="" id="{1597EDC9-0DEA-8B3E-0DDF-76BB6FA76611}"/>
                </a:ext>
              </a:extLst>
            </p:cNvPr>
            <p:cNvSpPr/>
            <p:nvPr/>
          </p:nvSpPr>
          <p:spPr>
            <a:xfrm>
              <a:off x="394226" y="800015"/>
              <a:ext cx="914400" cy="914400"/>
            </a:xfrm>
            <a:prstGeom prst="ellipse">
              <a:avLst/>
            </a:prstGeom>
            <a:solidFill>
              <a:schemeClr val="bg1"/>
            </a:solidFill>
            <a:ln w="38100">
              <a:solidFill>
                <a:srgbClr val="980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xmlns="" id="{08F4457A-FDB3-5A47-C578-6E13BBAFF59E}"/>
                </a:ext>
              </a:extLst>
            </p:cNvPr>
            <p:cNvSpPr/>
            <p:nvPr/>
          </p:nvSpPr>
          <p:spPr>
            <a:xfrm>
              <a:off x="493014" y="898803"/>
              <a:ext cx="716824" cy="716824"/>
            </a:xfrm>
            <a:prstGeom prst="ellipse">
              <a:avLst/>
            </a:prstGeom>
            <a:solidFill>
              <a:srgbClr val="E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5216F"/>
                  </a:solidFill>
                  <a:effectLst/>
                  <a:uLnTx/>
                  <a:uFillTx/>
                  <a:latin typeface="Arial" panose="020B0604020202020204" pitchFamily="34" charset="0"/>
                  <a:ea typeface="Aachen" panose="02020500000000000000" pitchFamily="18" charset="0"/>
                  <a:cs typeface="Arial" panose="020B0604020202020204" pitchFamily="34" charset="0"/>
                </a:rPr>
                <a:t>?</a:t>
              </a:r>
            </a:p>
          </p:txBody>
        </p:sp>
        <p:sp>
          <p:nvSpPr>
            <p:cNvPr id="9" name="TextBox 8">
              <a:extLst>
                <a:ext uri="{FF2B5EF4-FFF2-40B4-BE49-F238E27FC236}">
                  <a16:creationId xmlns:a16="http://schemas.microsoft.com/office/drawing/2014/main" xmlns="" id="{F9162037-CB3C-1D6E-B352-E0318879A83D}"/>
                </a:ext>
              </a:extLst>
            </p:cNvPr>
            <p:cNvSpPr txBox="1"/>
            <p:nvPr/>
          </p:nvSpPr>
          <p:spPr>
            <a:xfrm>
              <a:off x="1338123" y="972960"/>
              <a:ext cx="9028001" cy="603073"/>
            </a:xfrm>
            <a:prstGeom prst="round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700" b="1">
                  <a:solidFill>
                    <a:prstClr val="black"/>
                  </a:solidFill>
                  <a:latin typeface="Arial" panose="020B0604020202020204" pitchFamily="34" charset="0"/>
                  <a:cs typeface="Arial" panose="020B0604020202020204" pitchFamily="34" charset="0"/>
                </a:rPr>
                <a:t>Đọc đoạn thông tin trên, hãy nêu khái niệm về gene?</a:t>
              </a:r>
              <a:endPar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xmlns="" id="{2CC15108-6BDE-5A58-D2EC-31CEDC4D1248}"/>
              </a:ext>
            </a:extLst>
          </p:cNvPr>
          <p:cNvSpPr txBox="1"/>
          <p:nvPr/>
        </p:nvSpPr>
        <p:spPr>
          <a:xfrm>
            <a:off x="428740" y="1176150"/>
            <a:ext cx="11487957" cy="1865126"/>
          </a:xfrm>
          <a:prstGeom prst="rect">
            <a:avLst/>
          </a:prstGeom>
          <a:noFill/>
        </p:spPr>
        <p:txBody>
          <a:bodyPr wrap="square">
            <a:spAutoFit/>
          </a:bodyPr>
          <a:lstStyle>
            <a:defPPr>
              <a:defRPr lang="en-US"/>
            </a:defPPr>
            <a:lvl1pPr marR="0" lvl="0" indent="0" algn="just" fontAlgn="auto">
              <a:lnSpc>
                <a:spcPct val="120000"/>
              </a:lnSpc>
              <a:spcBef>
                <a:spcPts val="0"/>
              </a:spcBef>
              <a:spcAft>
                <a:spcPts val="0"/>
              </a:spcAft>
              <a:buClrTx/>
              <a:buSzTx/>
              <a:buFontTx/>
              <a:buNone/>
              <a:tabLst/>
              <a:defRPr sz="2400" kern="0">
                <a:solidFill>
                  <a:prstClr val="black"/>
                </a:solidFill>
                <a:latin typeface="Times New Roman" panose="02020603050405020304" pitchFamily="18" charset="0"/>
                <a:cs typeface="Times New Roman" panose="02020603050405020304" pitchFamily="18" charset="0"/>
              </a:defRPr>
            </a:lvl1pPr>
          </a:lstStyle>
          <a:p>
            <a:r>
              <a:rPr lang="en-US" sz="3200" b="1" smtClean="0">
                <a:solidFill>
                  <a:srgbClr val="FF0000"/>
                </a:solidFill>
              </a:rPr>
              <a:t> </a:t>
            </a:r>
            <a:r>
              <a:rPr lang="en-US" sz="3200" b="1">
                <a:solidFill>
                  <a:srgbClr val="FF0000"/>
                </a:solidFill>
              </a:rPr>
              <a:t>Khái niệm gene: </a:t>
            </a:r>
            <a:r>
              <a:rPr lang="en-US" sz="3200" b="1"/>
              <a:t>Gene là một đoạn của phân tử DNA mang thông tin mã hóa cho một sản phẩm xác định là RNA hoặc chuỗi polypeptide.</a:t>
            </a:r>
          </a:p>
        </p:txBody>
      </p:sp>
    </p:spTree>
    <p:extLst>
      <p:ext uri="{BB962C8B-B14F-4D97-AF65-F5344CB8AC3E}">
        <p14:creationId xmlns:p14="http://schemas.microsoft.com/office/powerpoint/2010/main" val="11197177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 presetClass="exit" presetSubtype="4" fill="hold" grpId="0" nodeType="withEffect">
                                  <p:stCondLst>
                                    <p:cond delay="0"/>
                                  </p:stCondLst>
                                  <p:childTnLst>
                                    <p:anim calcmode="lin" valueType="num">
                                      <p:cBhvr additive="base">
                                        <p:cTn id="35"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4">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4">
                                            <p:txEl>
                                              <p:pRg st="0" end="0"/>
                                            </p:txEl>
                                          </p:spTgt>
                                        </p:tgtEl>
                                        <p:attrNameLst>
                                          <p:attrName>style.visibility</p:attrName>
                                        </p:attrNameLst>
                                      </p:cBhvr>
                                      <p:to>
                                        <p:strVal val="hidden"/>
                                      </p:to>
                                    </p:set>
                                  </p:childTnLst>
                                </p:cTn>
                              </p:par>
                              <p:par>
                                <p:cTn id="38" presetID="2" presetClass="exit" presetSubtype="4" fill="hold" grpId="0" nodeType="withEffect">
                                  <p:stCondLst>
                                    <p:cond delay="0"/>
                                  </p:stCondLst>
                                  <p:childTnLst>
                                    <p:anim calcmode="lin" valueType="num">
                                      <p:cBhvr additive="base">
                                        <p:cTn id="39"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p:tgtEl>
                                          <p:spTgt spid="4">
                                            <p:txEl>
                                              <p:pRg st="1" end="1"/>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4">
                                            <p:txEl>
                                              <p:pRg st="1" end="1"/>
                                            </p:txEl>
                                          </p:spTgt>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p:tgtEl>
                                          <p:spTgt spid="4">
                                            <p:txEl>
                                              <p:pRg st="2" end="2"/>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4">
                                            <p:txEl>
                                              <p:pRg st="2" end="2"/>
                                            </p:txEl>
                                          </p:spTgt>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5"/>
                                        </p:tgtEl>
                                        <p:attrNameLst>
                                          <p:attrName>ppt_x</p:attrName>
                                        </p:attrNameLst>
                                      </p:cBhvr>
                                      <p:tavLst>
                                        <p:tav tm="0">
                                          <p:val>
                                            <p:strVal val="ppt_x"/>
                                          </p:val>
                                        </p:tav>
                                        <p:tav tm="100000">
                                          <p:val>
                                            <p:strVal val="ppt_x"/>
                                          </p:val>
                                        </p:tav>
                                      </p:tavLst>
                                    </p:anim>
                                    <p:anim calcmode="lin" valueType="num">
                                      <p:cBhvr additive="base">
                                        <p:cTn id="48" dur="500"/>
                                        <p:tgtEl>
                                          <p:spTgt spid="5"/>
                                        </p:tgtEl>
                                        <p:attrNameLst>
                                          <p:attrName>ppt_y</p:attrName>
                                        </p:attrNameLst>
                                      </p:cBhvr>
                                      <p:tavLst>
                                        <p:tav tm="0">
                                          <p:val>
                                            <p:strVal val="ppt_y"/>
                                          </p:val>
                                        </p:tav>
                                        <p:tav tm="100000">
                                          <p:val>
                                            <p:strVal val="1+ppt_h/2"/>
                                          </p:val>
                                        </p:tav>
                                      </p:tavLst>
                                    </p:anim>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1: </a:t>
            </a:r>
            <a:r>
              <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Nguyên tắc bổ sung trong cấu trúc của DNA dẫn đến hệ quả</a:t>
            </a:r>
          </a:p>
        </p:txBody>
      </p:sp>
      <p:sp>
        <p:nvSpPr>
          <p:cNvPr id="10" name="TextBox 9">
            <a:extLst>
              <a:ext uri="{FF2B5EF4-FFF2-40B4-BE49-F238E27FC236}">
                <a16:creationId xmlns:a16="http://schemas.microsoft.com/office/drawing/2014/main" xmlns="" id="{FC875E5B-6272-29E1-FCAE-64F869DF4214}"/>
              </a:ext>
            </a:extLst>
          </p:cNvPr>
          <p:cNvSpPr txBox="1"/>
          <p:nvPr/>
        </p:nvSpPr>
        <p:spPr>
          <a:xfrm>
            <a:off x="1426234" y="1095554"/>
            <a:ext cx="3640347" cy="2241960"/>
          </a:xfrm>
          <a:prstGeom prst="rect">
            <a:avLst/>
          </a:prstGeom>
          <a:noFill/>
        </p:spPr>
        <p:txBody>
          <a:bodyPr wrap="square">
            <a:spAutoFit/>
          </a:bodyPr>
          <a:lstStyle>
            <a:defPPr>
              <a:defRPr lang="en-US"/>
            </a:defPPr>
            <a:lvl1pPr algn="just">
              <a:defRPr sz="2400" b="1">
                <a:latin typeface="Times New Roman" panose="02020603050405020304" pitchFamily="18" charset="0"/>
                <a:ea typeface="Tahoma" panose="020B0604030504040204" pitchFamily="34" charset="0"/>
                <a:cs typeface="Times New Roman" panose="02020603050405020304" pitchFamily="18" charset="0"/>
              </a:defRPr>
            </a:lvl1pPr>
          </a:lstStyle>
          <a:p>
            <a:pPr>
              <a:lnSpc>
                <a:spcPct val="150000"/>
              </a:lnSpc>
            </a:pPr>
            <a:r>
              <a:rPr lang="en-US"/>
              <a:t>A. </a:t>
            </a:r>
            <a:r>
              <a:rPr lang="en-US" b="0"/>
              <a:t>A = C, G = T.</a:t>
            </a:r>
          </a:p>
          <a:p>
            <a:pPr>
              <a:lnSpc>
                <a:spcPct val="150000"/>
              </a:lnSpc>
            </a:pPr>
            <a:r>
              <a:rPr lang="en-US"/>
              <a:t>B. </a:t>
            </a:r>
            <a:r>
              <a:rPr lang="en-US" b="0"/>
              <a:t>A + T = G + C.</a:t>
            </a:r>
          </a:p>
          <a:p>
            <a:pPr>
              <a:lnSpc>
                <a:spcPct val="150000"/>
              </a:lnSpc>
            </a:pPr>
            <a:r>
              <a:rPr lang="en-US"/>
              <a:t>C. </a:t>
            </a:r>
            <a:r>
              <a:rPr lang="en-US" b="0"/>
              <a:t>A + G = T + C.</a:t>
            </a:r>
          </a:p>
          <a:p>
            <a:pPr>
              <a:lnSpc>
                <a:spcPct val="150000"/>
              </a:lnSpc>
            </a:pPr>
            <a:r>
              <a:rPr lang="en-US"/>
              <a:t>D. </a:t>
            </a:r>
            <a:r>
              <a:rPr lang="en-US" b="0"/>
              <a:t>A + C + T = C + T + G.</a:t>
            </a:r>
          </a:p>
        </p:txBody>
      </p:sp>
      <p:sp>
        <p:nvSpPr>
          <p:cNvPr id="11" name="Flowchart: Connector 10">
            <a:extLst>
              <a:ext uri="{FF2B5EF4-FFF2-40B4-BE49-F238E27FC236}">
                <a16:creationId xmlns:a16="http://schemas.microsoft.com/office/drawing/2014/main" xmlns=""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xmlns=""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xmlns=""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xmlns=""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7659E3F-418C-3B39-8EB6-26F299FA9C6C}"/>
              </a:ext>
            </a:extLst>
          </p:cNvPr>
          <p:cNvSpPr/>
          <p:nvPr/>
        </p:nvSpPr>
        <p:spPr>
          <a:xfrm>
            <a:off x="520460" y="3429000"/>
            <a:ext cx="11151080" cy="102720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C4DF36E9-EE47-3A25-44C8-ECD5794C68E7}"/>
              </a:ext>
            </a:extLst>
          </p:cNvPr>
          <p:cNvSpPr txBox="1"/>
          <p:nvPr/>
        </p:nvSpPr>
        <p:spPr>
          <a:xfrm>
            <a:off x="750497" y="3394510"/>
            <a:ext cx="10693879" cy="1004699"/>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2: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Nếu trên một mạch đơn của phân tử DNA có trật tự là: – A – T – G – C – A –</a:t>
            </a:r>
          </a:p>
          <a:p>
            <a:pPr algn="just">
              <a:lnSpc>
                <a:spcPct val="130000"/>
              </a:lnSpc>
            </a:pP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Trật tự của đoạn mạch bổ sung tại vị trí đó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xmlns="" id="{B761D4F7-03FD-7453-5619-D57BAED75557}"/>
              </a:ext>
            </a:extLst>
          </p:cNvPr>
          <p:cNvSpPr/>
          <p:nvPr/>
        </p:nvSpPr>
        <p:spPr>
          <a:xfrm flipV="1">
            <a:off x="1128694" y="473453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3C648F98-B72B-6877-81EE-F54A155155CD}"/>
              </a:ext>
            </a:extLst>
          </p:cNvPr>
          <p:cNvSpPr/>
          <p:nvPr/>
        </p:nvSpPr>
        <p:spPr>
          <a:xfrm flipV="1">
            <a:off x="1128694" y="523203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9E0FF432-F343-A6CB-322F-BCC447A60BEC}"/>
              </a:ext>
            </a:extLst>
          </p:cNvPr>
          <p:cNvSpPr/>
          <p:nvPr/>
        </p:nvSpPr>
        <p:spPr>
          <a:xfrm flipV="1">
            <a:off x="1128694" y="578216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xmlns="" id="{C4948C2E-678A-9E4F-17FC-8A075C2F2B59}"/>
              </a:ext>
            </a:extLst>
          </p:cNvPr>
          <p:cNvSpPr/>
          <p:nvPr/>
        </p:nvSpPr>
        <p:spPr>
          <a:xfrm flipV="1">
            <a:off x="1128694" y="634192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3164A613-96F0-9C6B-A1F6-1F6A3E832B2C}"/>
              </a:ext>
            </a:extLst>
          </p:cNvPr>
          <p:cNvSpPr txBox="1"/>
          <p:nvPr/>
        </p:nvSpPr>
        <p:spPr>
          <a:xfrm>
            <a:off x="1475118" y="4481594"/>
            <a:ext cx="8298610" cy="2241960"/>
          </a:xfrm>
          <a:prstGeom prst="rect">
            <a:avLst/>
          </a:prstGeom>
          <a:noFill/>
        </p:spPr>
        <p:txBody>
          <a:bodyPr wrap="square">
            <a:spAutoFit/>
          </a:bodyPr>
          <a:lstStyle/>
          <a:p>
            <a:pPr>
              <a:lnSpc>
                <a:spcPct val="150000"/>
              </a:lnSpc>
            </a:pPr>
            <a:r>
              <a:rPr lang="fr-FR" sz="2400" b="1">
                <a:latin typeface="Times New Roman" panose="02020603050405020304" pitchFamily="18" charset="0"/>
                <a:cs typeface="Times New Roman" panose="02020603050405020304" pitchFamily="18" charset="0"/>
              </a:rPr>
              <a:t>A. </a:t>
            </a:r>
            <a:r>
              <a:rPr lang="fr-FR" sz="2400">
                <a:latin typeface="Times New Roman" panose="02020603050405020304" pitchFamily="18" charset="0"/>
                <a:cs typeface="Times New Roman" panose="02020603050405020304" pitchFamily="18" charset="0"/>
              </a:rPr>
              <a:t>– T – A – C – G – T –.</a:t>
            </a:r>
          </a:p>
          <a:p>
            <a:pPr>
              <a:lnSpc>
                <a:spcPct val="150000"/>
              </a:lnSpc>
            </a:pPr>
            <a:r>
              <a:rPr lang="fr-FR" sz="2400" b="1">
                <a:latin typeface="Times New Roman" panose="02020603050405020304" pitchFamily="18" charset="0"/>
                <a:cs typeface="Times New Roman" panose="02020603050405020304" pitchFamily="18" charset="0"/>
              </a:rPr>
              <a:t>B. </a:t>
            </a:r>
            <a:r>
              <a:rPr lang="fr-FR" sz="2400">
                <a:latin typeface="Times New Roman" panose="02020603050405020304" pitchFamily="18" charset="0"/>
                <a:cs typeface="Times New Roman" panose="02020603050405020304" pitchFamily="18" charset="0"/>
              </a:rPr>
              <a:t>– T – A – C – A – T –.</a:t>
            </a:r>
          </a:p>
          <a:p>
            <a:pPr>
              <a:lnSpc>
                <a:spcPct val="150000"/>
              </a:lnSpc>
            </a:pPr>
            <a:r>
              <a:rPr lang="fr-FR" sz="2400" b="1">
                <a:latin typeface="Times New Roman" panose="02020603050405020304" pitchFamily="18" charset="0"/>
                <a:cs typeface="Times New Roman" panose="02020603050405020304" pitchFamily="18" charset="0"/>
              </a:rPr>
              <a:t>C. </a:t>
            </a:r>
            <a:r>
              <a:rPr lang="fr-FR" sz="2400">
                <a:latin typeface="Times New Roman" panose="02020603050405020304" pitchFamily="18" charset="0"/>
                <a:cs typeface="Times New Roman" panose="02020603050405020304" pitchFamily="18" charset="0"/>
              </a:rPr>
              <a:t>– A - T – G – C – A –.</a:t>
            </a:r>
          </a:p>
          <a:p>
            <a:pPr>
              <a:lnSpc>
                <a:spcPct val="150000"/>
              </a:lnSpc>
            </a:pPr>
            <a:r>
              <a:rPr lang="fr-FR" sz="2400" b="1">
                <a:latin typeface="Times New Roman" panose="02020603050405020304" pitchFamily="18" charset="0"/>
                <a:cs typeface="Times New Roman" panose="02020603050405020304" pitchFamily="18" charset="0"/>
              </a:rPr>
              <a:t>D. </a:t>
            </a:r>
            <a:r>
              <a:rPr lang="fr-FR" sz="2400">
                <a:latin typeface="Times New Roman" panose="02020603050405020304" pitchFamily="18" charset="0"/>
                <a:cs typeface="Times New Roman" panose="02020603050405020304" pitchFamily="18" charset="0"/>
              </a:rPr>
              <a:t>– A – C – G – T – A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3"/>
                                        </p:tgtEl>
                                        <p:attrNameLst>
                                          <p:attrName>fillcolor</p:attrName>
                                        </p:attrNameLst>
                                      </p:cBhvr>
                                      <p:to>
                                        <a:srgbClr val="FF0000"/>
                                      </p:to>
                                    </p:animClr>
                                    <p:set>
                                      <p:cBhvr>
                                        <p:cTn id="15" dur="2000" fill="hold"/>
                                        <p:tgtEl>
                                          <p:spTgt spid="13"/>
                                        </p:tgtEl>
                                        <p:attrNameLst>
                                          <p:attrName>fill.type</p:attrName>
                                        </p:attrNameLst>
                                      </p:cBhvr>
                                      <p:to>
                                        <p:strVal val="solid"/>
                                      </p:to>
                                    </p:set>
                                    <p:set>
                                      <p:cBhvr>
                                        <p:cTn id="16" dur="2000" fill="hold"/>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rgbClr val="FF0000"/>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3: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gene có 480 adenine và 3120 liên kết hydrogen. </a:t>
            </a:r>
            <a:r>
              <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S</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ố lượng nucleotide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xmlns=""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xmlns=""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xmlns=""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xmlns=""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7659E3F-418C-3B39-8EB6-26F299FA9C6C}"/>
              </a:ext>
            </a:extLst>
          </p:cNvPr>
          <p:cNvSpPr/>
          <p:nvPr/>
        </p:nvSpPr>
        <p:spPr>
          <a:xfrm>
            <a:off x="520460" y="3429000"/>
            <a:ext cx="11151080" cy="8051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C4DF36E9-EE47-3A25-44C8-ECD5794C68E7}"/>
              </a:ext>
            </a:extLst>
          </p:cNvPr>
          <p:cNvSpPr txBox="1"/>
          <p:nvPr/>
        </p:nvSpPr>
        <p:spPr>
          <a:xfrm>
            <a:off x="749060" y="3515419"/>
            <a:ext cx="10693879" cy="524567"/>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4: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gene có chiều dài 3570 Å. Hãy tính số chu kì xoắn của gene.</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xmlns="" id="{B761D4F7-03FD-7453-5619-D57BAED75557}"/>
              </a:ext>
            </a:extLst>
          </p:cNvPr>
          <p:cNvSpPr/>
          <p:nvPr/>
        </p:nvSpPr>
        <p:spPr>
          <a:xfrm flipV="1">
            <a:off x="1128694" y="454475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3C648F98-B72B-6877-81EE-F54A155155CD}"/>
              </a:ext>
            </a:extLst>
          </p:cNvPr>
          <p:cNvSpPr/>
          <p:nvPr/>
        </p:nvSpPr>
        <p:spPr>
          <a:xfrm flipV="1">
            <a:off x="1128694" y="50422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9E0FF432-F343-A6CB-322F-BCC447A60BEC}"/>
              </a:ext>
            </a:extLst>
          </p:cNvPr>
          <p:cNvSpPr/>
          <p:nvPr/>
        </p:nvSpPr>
        <p:spPr>
          <a:xfrm flipV="1">
            <a:off x="1128694" y="559238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xmlns="" id="{C4948C2E-678A-9E4F-17FC-8A075C2F2B59}"/>
              </a:ext>
            </a:extLst>
          </p:cNvPr>
          <p:cNvSpPr/>
          <p:nvPr/>
        </p:nvSpPr>
        <p:spPr>
          <a:xfrm flipV="1">
            <a:off x="1128694" y="6152137"/>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C933B759-A9C9-04BF-9959-DF44FB6DECBB}"/>
              </a:ext>
            </a:extLst>
          </p:cNvPr>
          <p:cNvSpPr txBox="1"/>
          <p:nvPr/>
        </p:nvSpPr>
        <p:spPr>
          <a:xfrm>
            <a:off x="1475118" y="1069184"/>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1200.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2400.</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3600.</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3120.</a:t>
            </a:r>
          </a:p>
        </p:txBody>
      </p:sp>
      <p:sp>
        <p:nvSpPr>
          <p:cNvPr id="5" name="TextBox 4">
            <a:extLst>
              <a:ext uri="{FF2B5EF4-FFF2-40B4-BE49-F238E27FC236}">
                <a16:creationId xmlns:a16="http://schemas.microsoft.com/office/drawing/2014/main" xmlns="" id="{BC4E5EEA-8031-2CD4-8C7B-08F2A87B7765}"/>
              </a:ext>
            </a:extLst>
          </p:cNvPr>
          <p:cNvSpPr txBox="1"/>
          <p:nvPr/>
        </p:nvSpPr>
        <p:spPr>
          <a:xfrm>
            <a:off x="1526877" y="4278069"/>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210.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119.</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105.</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238.</a:t>
            </a:r>
          </a:p>
        </p:txBody>
      </p:sp>
    </p:spTree>
    <p:extLst>
      <p:ext uri="{BB962C8B-B14F-4D97-AF65-F5344CB8AC3E}">
        <p14:creationId xmlns:p14="http://schemas.microsoft.com/office/powerpoint/2010/main" val="3218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grpId="0" nodeType="clickEffect">
                                  <p:stCondLst>
                                    <p:cond delay="0"/>
                                  </p:stCondLst>
                                  <p:childTnLst>
                                    <p:animClr clrSpc="rgb" dir="cw">
                                      <p:cBhvr>
                                        <p:cTn id="14" dur="2000" fill="hold"/>
                                        <p:tgtEl>
                                          <p:spTgt spid="12"/>
                                        </p:tgtEl>
                                        <p:attrNameLst>
                                          <p:attrName>fillcolor</p:attrName>
                                        </p:attrNameLst>
                                      </p:cBhvr>
                                      <p:to>
                                        <a:srgbClr val="FF0000"/>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1"/>
                                        </p:tgtEl>
                                        <p:attrNameLst>
                                          <p:attrName>fillcolor</p:attrName>
                                        </p:attrNameLst>
                                      </p:cBhvr>
                                      <p:to>
                                        <a:srgbClr val="FF0000"/>
                                      </p:to>
                                    </p:animClr>
                                    <p:set>
                                      <p:cBhvr>
                                        <p:cTn id="26" dur="2000" fill="hold"/>
                                        <p:tgtEl>
                                          <p:spTgt spid="21"/>
                                        </p:tgtEl>
                                        <p:attrNameLst>
                                          <p:attrName>fill.type</p:attrName>
                                        </p:attrNameLst>
                                      </p:cBhvr>
                                      <p:to>
                                        <p:strVal val="solid"/>
                                      </p:to>
                                    </p:set>
                                    <p:set>
                                      <p:cBhvr>
                                        <p:cTn id="27"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5: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đoạn gene có chiều dài 4080Å, A/G = 2/3. Số liên kết hydrogen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xmlns=""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xmlns=""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xmlns=""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xmlns=""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7659E3F-418C-3B39-8EB6-26F299FA9C6C}"/>
              </a:ext>
            </a:extLst>
          </p:cNvPr>
          <p:cNvSpPr/>
          <p:nvPr/>
        </p:nvSpPr>
        <p:spPr>
          <a:xfrm>
            <a:off x="520460" y="3429000"/>
            <a:ext cx="11151080" cy="111575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C4DF36E9-EE47-3A25-44C8-ECD5794C68E7}"/>
              </a:ext>
            </a:extLst>
          </p:cNvPr>
          <p:cNvSpPr txBox="1"/>
          <p:nvPr/>
        </p:nvSpPr>
        <p:spPr>
          <a:xfrm>
            <a:off x="749060" y="3465148"/>
            <a:ext cx="10693879" cy="1004699"/>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6: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Xác định tỉ lệ phần trăm nucleotide loại A trong phân tử DNA, </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30000"/>
              </a:lnSpc>
            </a:pP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 DNA có G = 31,25%.</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xmlns="" id="{B761D4F7-03FD-7453-5619-D57BAED75557}"/>
              </a:ext>
            </a:extLst>
          </p:cNvPr>
          <p:cNvSpPr/>
          <p:nvPr/>
        </p:nvSpPr>
        <p:spPr>
          <a:xfrm flipV="1">
            <a:off x="1128694" y="47920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3C648F98-B72B-6877-81EE-F54A155155CD}"/>
              </a:ext>
            </a:extLst>
          </p:cNvPr>
          <p:cNvSpPr/>
          <p:nvPr/>
        </p:nvSpPr>
        <p:spPr>
          <a:xfrm flipV="1">
            <a:off x="1128694" y="528954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9E0FF432-F343-A6CB-322F-BCC447A60BEC}"/>
              </a:ext>
            </a:extLst>
          </p:cNvPr>
          <p:cNvSpPr/>
          <p:nvPr/>
        </p:nvSpPr>
        <p:spPr>
          <a:xfrm flipV="1">
            <a:off x="1128694" y="583967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xmlns="" id="{C4948C2E-678A-9E4F-17FC-8A075C2F2B59}"/>
              </a:ext>
            </a:extLst>
          </p:cNvPr>
          <p:cNvSpPr/>
          <p:nvPr/>
        </p:nvSpPr>
        <p:spPr>
          <a:xfrm flipV="1">
            <a:off x="1128694" y="639943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71CD387-E262-ADED-701A-2F0A921FAD7B}"/>
              </a:ext>
            </a:extLst>
          </p:cNvPr>
          <p:cNvSpPr txBox="1"/>
          <p:nvPr/>
        </p:nvSpPr>
        <p:spPr>
          <a:xfrm>
            <a:off x="1526877" y="1079322"/>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3120.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6240.</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3000.</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3600</a:t>
            </a:r>
          </a:p>
        </p:txBody>
      </p:sp>
      <p:sp>
        <p:nvSpPr>
          <p:cNvPr id="23" name="TextBox 22">
            <a:extLst>
              <a:ext uri="{FF2B5EF4-FFF2-40B4-BE49-F238E27FC236}">
                <a16:creationId xmlns:a16="http://schemas.microsoft.com/office/drawing/2014/main" xmlns="" id="{D52E03DB-BF1B-1442-3B81-E6BAE6B6E265}"/>
              </a:ext>
            </a:extLst>
          </p:cNvPr>
          <p:cNvSpPr txBox="1"/>
          <p:nvPr/>
        </p:nvSpPr>
        <p:spPr>
          <a:xfrm>
            <a:off x="1526877" y="4544755"/>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31,25%.</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12,5%.</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18,75%.</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194190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1"/>
                                        </p:tgtEl>
                                        <p:attrNameLst>
                                          <p:attrName>fillcolor</p:attrName>
                                        </p:attrNameLst>
                                      </p:cBhvr>
                                      <p:to>
                                        <a:srgbClr val="FF0000"/>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1"/>
                                        </p:tgtEl>
                                        <p:attrNameLst>
                                          <p:attrName>fillcolor</p:attrName>
                                        </p:attrNameLst>
                                      </p:cBhvr>
                                      <p:to>
                                        <a:srgbClr val="FF0000"/>
                                      </p:to>
                                    </p:animClr>
                                    <p:set>
                                      <p:cBhvr>
                                        <p:cTn id="29" dur="2000" fill="hold"/>
                                        <p:tgtEl>
                                          <p:spTgt spid="21"/>
                                        </p:tgtEl>
                                        <p:attrNameLst>
                                          <p:attrName>fill.type</p:attrName>
                                        </p:attrNameLst>
                                      </p:cBhvr>
                                      <p:to>
                                        <p:strVal val="solid"/>
                                      </p:to>
                                    </p:set>
                                    <p:set>
                                      <p:cBhvr>
                                        <p:cTn id="30"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4"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What is Genetic Testing? | AncestryDNA® Learning Hub">
            <a:extLst>
              <a:ext uri="{FF2B5EF4-FFF2-40B4-BE49-F238E27FC236}">
                <a16:creationId xmlns:a16="http://schemas.microsoft.com/office/drawing/2014/main" xmlns="" id="{1782A562-71D3-5BDB-E54F-D7E11F607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742" y="1986755"/>
            <a:ext cx="5702069" cy="487124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xmlns="" id="{AB9208BB-F63C-A3B0-4196-960C9E03472C}"/>
              </a:ext>
            </a:extLst>
          </p:cNvPr>
          <p:cNvGrpSpPr/>
          <p:nvPr/>
        </p:nvGrpSpPr>
        <p:grpSpPr>
          <a:xfrm>
            <a:off x="403695" y="336770"/>
            <a:ext cx="11555188" cy="1606216"/>
            <a:chOff x="403695" y="336770"/>
            <a:chExt cx="11555188" cy="1606216"/>
          </a:xfrm>
        </p:grpSpPr>
        <p:sp>
          <p:nvSpPr>
            <p:cNvPr id="6" name="Rectangle: Rounded Corners 5">
              <a:extLst>
                <a:ext uri="{FF2B5EF4-FFF2-40B4-BE49-F238E27FC236}">
                  <a16:creationId xmlns:a16="http://schemas.microsoft.com/office/drawing/2014/main" xmlns="" id="{4E71312E-6A7F-1FAC-11F4-663D54B8FD4E}"/>
                </a:ext>
              </a:extLst>
            </p:cNvPr>
            <p:cNvSpPr/>
            <p:nvPr/>
          </p:nvSpPr>
          <p:spPr>
            <a:xfrm>
              <a:off x="786012" y="434449"/>
              <a:ext cx="11172871" cy="149848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04E5356-5198-32D7-D0C1-E0D123D0DA5F}"/>
                </a:ext>
              </a:extLst>
            </p:cNvPr>
            <p:cNvSpPr/>
            <p:nvPr/>
          </p:nvSpPr>
          <p:spPr>
            <a:xfrm>
              <a:off x="1125678" y="407942"/>
              <a:ext cx="2775010" cy="9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C02781B5-8B95-6021-F4C2-B04E95A48E05}"/>
                </a:ext>
              </a:extLst>
            </p:cNvPr>
            <p:cNvGrpSpPr/>
            <p:nvPr/>
          </p:nvGrpSpPr>
          <p:grpSpPr>
            <a:xfrm>
              <a:off x="403695" y="336770"/>
              <a:ext cx="914400" cy="914400"/>
              <a:chOff x="666750" y="619125"/>
              <a:chExt cx="914400" cy="914400"/>
            </a:xfrm>
          </p:grpSpPr>
          <p:sp>
            <p:nvSpPr>
              <p:cNvPr id="9" name="Oval 8">
                <a:extLst>
                  <a:ext uri="{FF2B5EF4-FFF2-40B4-BE49-F238E27FC236}">
                    <a16:creationId xmlns:a16="http://schemas.microsoft.com/office/drawing/2014/main" xmlns="" id="{BC1E0570-55B4-4DA8-B4BD-DBE482219723}"/>
                  </a:ext>
                </a:extLst>
              </p:cNvPr>
              <p:cNvSpPr/>
              <p:nvPr/>
            </p:nvSpPr>
            <p:spPr>
              <a:xfrm>
                <a:off x="666750" y="619125"/>
                <a:ext cx="914400" cy="914400"/>
              </a:xfrm>
              <a:prstGeom prst="ellipse">
                <a:avLst/>
              </a:prstGeom>
              <a:solidFill>
                <a:schemeClr val="tx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AE14E001-24AF-DB07-8F2D-94038BFD92A2}"/>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a:t>
                </a:r>
              </a:p>
            </p:txBody>
          </p:sp>
          <p:sp>
            <p:nvSpPr>
              <p:cNvPr id="11" name="Block Arc 10">
                <a:extLst>
                  <a:ext uri="{FF2B5EF4-FFF2-40B4-BE49-F238E27FC236}">
                    <a16:creationId xmlns:a16="http://schemas.microsoft.com/office/drawing/2014/main" xmlns="" id="{2E332A66-D02C-4FC6-DAF1-839B70817B22}"/>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xmlns="" id="{F2039FFA-DC74-A798-394A-EEA2C24F9B43}"/>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xmlns="" id="{3E2E7208-877B-EACF-83F6-B0FCB3EFF5CE}"/>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xmlns="" id="{A310F1A1-326A-8920-0290-02A4506CBC70}"/>
                  </a:ext>
                </a:extLst>
              </p:cNvPr>
              <p:cNvSpPr/>
              <p:nvPr/>
            </p:nvSpPr>
            <p:spPr>
              <a:xfrm>
                <a:off x="728662" y="1033462"/>
                <a:ext cx="85726" cy="85726"/>
              </a:xfrm>
              <a:prstGeom prst="ellipse">
                <a:avLst/>
              </a:prstGeom>
              <a:solidFill>
                <a:schemeClr val="tx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A21E71A8-D4CD-A5BF-2E41-048F967A9755}"/>
                  </a:ext>
                </a:extLst>
              </p:cNvPr>
              <p:cNvSpPr/>
              <p:nvPr/>
            </p:nvSpPr>
            <p:spPr>
              <a:xfrm>
                <a:off x="1257300" y="728893"/>
                <a:ext cx="85726" cy="85726"/>
              </a:xfrm>
              <a:prstGeom prst="ellipse">
                <a:avLst/>
              </a:prstGeom>
              <a:solidFill>
                <a:schemeClr val="tx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81F3477-91DE-4295-1B39-6F6320D58897}"/>
                  </a:ext>
                </a:extLst>
              </p:cNvPr>
              <p:cNvSpPr/>
              <p:nvPr/>
            </p:nvSpPr>
            <p:spPr>
              <a:xfrm>
                <a:off x="1247775" y="1344214"/>
                <a:ext cx="85726" cy="85726"/>
              </a:xfrm>
              <a:prstGeom prst="ellipse">
                <a:avLst/>
              </a:prstGeom>
              <a:solidFill>
                <a:schemeClr val="tx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xmlns="" id="{96B2BC5B-1EEA-929E-52E0-07556E65927D}"/>
                </a:ext>
              </a:extLst>
            </p:cNvPr>
            <p:cNvSpPr/>
            <p:nvPr/>
          </p:nvSpPr>
          <p:spPr>
            <a:xfrm>
              <a:off x="8983811" y="1209400"/>
              <a:ext cx="2957149" cy="733586"/>
            </a:xfrm>
            <a:custGeom>
              <a:avLst/>
              <a:gdLst>
                <a:gd name="connsiteX0" fmla="*/ 935065 w 942370"/>
                <a:gd name="connsiteY0" fmla="*/ 0 h 725167"/>
                <a:gd name="connsiteX1" fmla="*/ 940231 w 942370"/>
                <a:gd name="connsiteY1" fmla="*/ 439118 h 725167"/>
                <a:gd name="connsiteX2" fmla="*/ 904068 w 942370"/>
                <a:gd name="connsiteY2" fmla="*/ 599268 h 725167"/>
                <a:gd name="connsiteX3" fmla="*/ 811078 w 942370"/>
                <a:gd name="connsiteY3" fmla="*/ 697424 h 725167"/>
                <a:gd name="connsiteX4" fmla="*/ 681926 w 942370"/>
                <a:gd name="connsiteY4" fmla="*/ 723254 h 725167"/>
                <a:gd name="connsiteX5" fmla="*/ 449451 w 942370"/>
                <a:gd name="connsiteY5" fmla="*/ 723254 h 725167"/>
                <a:gd name="connsiteX6" fmla="*/ 0 w 942370"/>
                <a:gd name="connsiteY6" fmla="*/ 723254 h 725167"/>
                <a:gd name="connsiteX0" fmla="*/ 2949844 w 2957149"/>
                <a:gd name="connsiteY0" fmla="*/ 0 h 733586"/>
                <a:gd name="connsiteX1" fmla="*/ 2955010 w 2957149"/>
                <a:gd name="connsiteY1" fmla="*/ 439118 h 733586"/>
                <a:gd name="connsiteX2" fmla="*/ 2918847 w 2957149"/>
                <a:gd name="connsiteY2" fmla="*/ 599268 h 733586"/>
                <a:gd name="connsiteX3" fmla="*/ 2825857 w 2957149"/>
                <a:gd name="connsiteY3" fmla="*/ 697424 h 733586"/>
                <a:gd name="connsiteX4" fmla="*/ 2696705 w 2957149"/>
                <a:gd name="connsiteY4" fmla="*/ 723254 h 733586"/>
                <a:gd name="connsiteX5" fmla="*/ 2464230 w 2957149"/>
                <a:gd name="connsiteY5" fmla="*/ 723254 h 733586"/>
                <a:gd name="connsiteX6" fmla="*/ 0 w 2957149"/>
                <a:gd name="connsiteY6" fmla="*/ 733586 h 73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149" h="733586">
                  <a:moveTo>
                    <a:pt x="2949844" y="0"/>
                  </a:moveTo>
                  <a:cubicBezTo>
                    <a:pt x="2955010" y="169620"/>
                    <a:pt x="2960176" y="339240"/>
                    <a:pt x="2955010" y="439118"/>
                  </a:cubicBezTo>
                  <a:cubicBezTo>
                    <a:pt x="2949844" y="538996"/>
                    <a:pt x="2940372" y="556217"/>
                    <a:pt x="2918847" y="599268"/>
                  </a:cubicBezTo>
                  <a:cubicBezTo>
                    <a:pt x="2897321" y="642319"/>
                    <a:pt x="2862881" y="676760"/>
                    <a:pt x="2825857" y="697424"/>
                  </a:cubicBezTo>
                  <a:cubicBezTo>
                    <a:pt x="2788833" y="718088"/>
                    <a:pt x="2756976" y="718949"/>
                    <a:pt x="2696705" y="723254"/>
                  </a:cubicBezTo>
                  <a:cubicBezTo>
                    <a:pt x="2636434" y="727559"/>
                    <a:pt x="2464230" y="723254"/>
                    <a:pt x="2464230" y="723254"/>
                  </a:cubicBezTo>
                  <a:lnTo>
                    <a:pt x="0" y="733586"/>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C12AF51F-37BC-4F38-3F90-E07C4F0419E8}"/>
                </a:ext>
              </a:extLst>
            </p:cNvPr>
            <p:cNvSpPr txBox="1"/>
            <p:nvPr/>
          </p:nvSpPr>
          <p:spPr>
            <a:xfrm>
              <a:off x="1399766" y="595232"/>
              <a:ext cx="10559117" cy="1154714"/>
            </a:xfrm>
            <a:prstGeom prst="roundRect">
              <a:avLst/>
            </a:prstGeom>
            <a:noFill/>
          </p:spPr>
          <p:txBody>
            <a:bodyPr wrap="square">
              <a:spAutoFit/>
            </a:bodyPr>
            <a:lstStyle/>
            <a:p>
              <a:pPr>
                <a:lnSpc>
                  <a:spcPct val="120000"/>
                </a:lnSpc>
              </a:pPr>
              <a:r>
                <a:rPr lang="en-US" sz="2700" b="1" i="0">
                  <a:solidFill>
                    <a:schemeClr val="bg1"/>
                  </a:solidFill>
                  <a:effectLst/>
                </a:rPr>
                <a:t>Xét nghiệm DNA cho phép xác định danh tính và nhận dạng mỗi cá nhân với độ tin cậy cao. Em đã biết những gì về DNA?</a:t>
              </a:r>
              <a:endParaRPr lang="en-US" sz="2700" b="1">
                <a:solidFill>
                  <a:schemeClr val="bg1"/>
                </a:solidFill>
              </a:endParaRPr>
            </a:p>
          </p:txBody>
        </p:sp>
      </p:grpSp>
    </p:spTree>
    <p:extLst>
      <p:ext uri="{BB962C8B-B14F-4D97-AF65-F5344CB8AC3E}">
        <p14:creationId xmlns:p14="http://schemas.microsoft.com/office/powerpoint/2010/main" val="13267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19A076B-B3B6-16B1-51E6-F35DACA963D9}"/>
              </a:ext>
            </a:extLst>
          </p:cNvPr>
          <p:cNvGrpSpPr/>
          <p:nvPr/>
        </p:nvGrpSpPr>
        <p:grpSpPr>
          <a:xfrm>
            <a:off x="3091562" y="187688"/>
            <a:ext cx="6008876" cy="805543"/>
            <a:chOff x="1957096" y="205274"/>
            <a:chExt cx="5050196" cy="933061"/>
          </a:xfrm>
        </p:grpSpPr>
        <p:sp>
          <p:nvSpPr>
            <p:cNvPr id="18" name="Rectangle: Rounded Corners 17">
              <a:extLst>
                <a:ext uri="{FF2B5EF4-FFF2-40B4-BE49-F238E27FC236}">
                  <a16:creationId xmlns:a16="http://schemas.microsoft.com/office/drawing/2014/main" xmlns="" id="{EF38BAE2-A53F-FA2C-8183-7C5B49D998AE}"/>
                </a:ext>
              </a:extLst>
            </p:cNvPr>
            <p:cNvSpPr/>
            <p:nvPr/>
          </p:nvSpPr>
          <p:spPr>
            <a:xfrm>
              <a:off x="1957096" y="205274"/>
              <a:ext cx="5050196" cy="933061"/>
            </a:xfrm>
            <a:prstGeom prst="roundRect">
              <a:avLst>
                <a:gd name="adj" fmla="val 50000"/>
              </a:avLst>
            </a:prstGeom>
            <a:solidFill>
              <a:srgbClr val="00808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75FF80D8-138B-D4DC-E531-31C4ADE6A149}"/>
                </a:ext>
              </a:extLst>
            </p:cNvPr>
            <p:cNvSpPr txBox="1"/>
            <p:nvPr/>
          </p:nvSpPr>
          <p:spPr>
            <a:xfrm>
              <a:off x="2141832" y="329758"/>
              <a:ext cx="4817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Arial" panose="020B0604020202020204" pitchFamily="34" charset="0"/>
                  <a:cs typeface="Arial" panose="020B0604020202020204" pitchFamily="34" charset="0"/>
                </a:rPr>
                <a:t>I. KHÁI NIỆM NUCLEIC ACID</a:t>
              </a:r>
              <a:endPar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074" name="Picture 2">
            <a:extLst>
              <a:ext uri="{FF2B5EF4-FFF2-40B4-BE49-F238E27FC236}">
                <a16:creationId xmlns:a16="http://schemas.microsoft.com/office/drawing/2014/main" xmlns="" id="{CE075B04-A9E3-AB23-09D0-E667D39F5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22" y="2686181"/>
            <a:ext cx="4019909" cy="322309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124BAB8C-2240-5E12-1847-039B2BDB5D85}"/>
              </a:ext>
            </a:extLst>
          </p:cNvPr>
          <p:cNvGrpSpPr/>
          <p:nvPr/>
        </p:nvGrpSpPr>
        <p:grpSpPr>
          <a:xfrm>
            <a:off x="394226" y="800015"/>
            <a:ext cx="11083457" cy="1517978"/>
            <a:chOff x="394226" y="800015"/>
            <a:chExt cx="11083457" cy="1517978"/>
          </a:xfrm>
        </p:grpSpPr>
        <p:sp>
          <p:nvSpPr>
            <p:cNvPr id="2" name="Rectangle: Rounded Corners 1">
              <a:extLst>
                <a:ext uri="{FF2B5EF4-FFF2-40B4-BE49-F238E27FC236}">
                  <a16:creationId xmlns:a16="http://schemas.microsoft.com/office/drawing/2014/main" xmlns="" id="{205D27E5-A56A-FD5B-F19E-3598FE498196}"/>
                </a:ext>
              </a:extLst>
            </p:cNvPr>
            <p:cNvSpPr/>
            <p:nvPr/>
          </p:nvSpPr>
          <p:spPr>
            <a:xfrm>
              <a:off x="624501" y="1163279"/>
              <a:ext cx="10853182" cy="1154714"/>
            </a:xfrm>
            <a:prstGeom prst="roundRect">
              <a:avLst/>
            </a:prstGeom>
            <a:solidFill>
              <a:srgbClr val="E8A6E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C73C374-4EB5-1802-2C40-844C2430D5B8}"/>
                </a:ext>
              </a:extLst>
            </p:cNvPr>
            <p:cNvSpPr/>
            <p:nvPr/>
          </p:nvSpPr>
          <p:spPr>
            <a:xfrm>
              <a:off x="394226" y="800015"/>
              <a:ext cx="914400" cy="914400"/>
            </a:xfrm>
            <a:prstGeom prst="ellipse">
              <a:avLst/>
            </a:prstGeom>
            <a:solidFill>
              <a:schemeClr val="bg1"/>
            </a:solidFill>
            <a:ln w="38100">
              <a:solidFill>
                <a:srgbClr val="980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0B5ACE95-B766-8E3D-D1B7-C192EA4118FE}"/>
                </a:ext>
              </a:extLst>
            </p:cNvPr>
            <p:cNvSpPr/>
            <p:nvPr/>
          </p:nvSpPr>
          <p:spPr>
            <a:xfrm>
              <a:off x="493014" y="898803"/>
              <a:ext cx="716824" cy="716824"/>
            </a:xfrm>
            <a:prstGeom prst="ellipse">
              <a:avLst/>
            </a:prstGeom>
            <a:solidFill>
              <a:srgbClr val="E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75216F"/>
                  </a:solidFill>
                  <a:latin typeface="Arial" panose="020B0604020202020204" pitchFamily="34" charset="0"/>
                  <a:ea typeface="Aachen" panose="02020500000000000000" pitchFamily="18" charset="0"/>
                  <a:cs typeface="Arial" panose="020B0604020202020204" pitchFamily="34" charset="0"/>
                </a:rPr>
                <a:t>?</a:t>
              </a:r>
            </a:p>
          </p:txBody>
        </p:sp>
        <p:sp>
          <p:nvSpPr>
            <p:cNvPr id="6" name="TextBox 5">
              <a:extLst>
                <a:ext uri="{FF2B5EF4-FFF2-40B4-BE49-F238E27FC236}">
                  <a16:creationId xmlns:a16="http://schemas.microsoft.com/office/drawing/2014/main" xmlns="" id="{B053A59A-E4BB-4378-19A3-58DF71AB8267}"/>
                </a:ext>
              </a:extLst>
            </p:cNvPr>
            <p:cNvSpPr txBox="1"/>
            <p:nvPr/>
          </p:nvSpPr>
          <p:spPr>
            <a:xfrm>
              <a:off x="1279871" y="1163279"/>
              <a:ext cx="10129999" cy="1154714"/>
            </a:xfrm>
            <a:prstGeom prst="roundRect">
              <a:avLst/>
            </a:prstGeom>
            <a:noFill/>
          </p:spPr>
          <p:txBody>
            <a:bodyPr wrap="square">
              <a:spAutoFit/>
            </a:bodyPr>
            <a:lstStyle/>
            <a:p>
              <a:pPr>
                <a:lnSpc>
                  <a:spcPct val="120000"/>
                </a:lnSpc>
              </a:pPr>
              <a:r>
                <a:rPr lang="en-US" sz="2700" b="1">
                  <a:latin typeface="Arial" panose="020B0604020202020204" pitchFamily="34" charset="0"/>
                  <a:cs typeface="Arial" panose="020B0604020202020204" pitchFamily="34" charset="0"/>
                </a:rPr>
                <a:t>Dựa vào thông tin sách giáo khoa, em hãy cho biết Nucleic acid được cấu tạo như thế nào? Gồm những loại nào?</a:t>
              </a:r>
            </a:p>
          </p:txBody>
        </p:sp>
      </p:grpSp>
      <p:sp>
        <p:nvSpPr>
          <p:cNvPr id="8" name="TextBox 7">
            <a:extLst>
              <a:ext uri="{FF2B5EF4-FFF2-40B4-BE49-F238E27FC236}">
                <a16:creationId xmlns:a16="http://schemas.microsoft.com/office/drawing/2014/main" xmlns="" id="{53830F4B-747F-36EA-9948-D4E51004D4AE}"/>
              </a:ext>
            </a:extLst>
          </p:cNvPr>
          <p:cNvSpPr txBox="1"/>
          <p:nvPr/>
        </p:nvSpPr>
        <p:spPr>
          <a:xfrm>
            <a:off x="1003507" y="6003528"/>
            <a:ext cx="4475053" cy="733149"/>
          </a:xfrm>
          <a:prstGeom prst="rect">
            <a:avLst/>
          </a:prstGeom>
          <a:noFill/>
        </p:spPr>
        <p:txBody>
          <a:bodyPr wrap="square">
            <a:spAutoFit/>
          </a:bodyPr>
          <a:lstStyle/>
          <a:p>
            <a:pPr algn="ctr">
              <a:lnSpc>
                <a:spcPct val="120000"/>
              </a:lnSpc>
            </a:pPr>
            <a:r>
              <a:rPr lang="vi-VN" b="1">
                <a:latin typeface="Arial" panose="020B0604020202020204" pitchFamily="34" charset="0"/>
                <a:cs typeface="Arial" panose="020B0604020202020204" pitchFamily="34" charset="0"/>
              </a:rPr>
              <a:t>Hình</a:t>
            </a:r>
            <a:r>
              <a:rPr lang="en-US" b="1">
                <a:latin typeface="Arial" panose="020B0604020202020204" pitchFamily="34" charset="0"/>
                <a:cs typeface="Arial" panose="020B0604020202020204" pitchFamily="34" charset="0"/>
              </a:rPr>
              <a:t>. </a:t>
            </a:r>
            <a:r>
              <a:rPr lang="vi-VN">
                <a:latin typeface="Arial" panose="020B0604020202020204" pitchFamily="34" charset="0"/>
                <a:cs typeface="Arial" panose="020B0604020202020204" pitchFamily="34" charset="0"/>
              </a:rPr>
              <a:t>Một nucleotide được tạo thành từ pho</a:t>
            </a:r>
            <a:r>
              <a:rPr lang="en-US">
                <a:latin typeface="Arial" panose="020B0604020202020204" pitchFamily="34" charset="0"/>
                <a:cs typeface="Arial" panose="020B0604020202020204" pitchFamily="34" charset="0"/>
              </a:rPr>
              <a:t>s</a:t>
            </a:r>
            <a:r>
              <a:rPr lang="vi-VN">
                <a:latin typeface="Arial" panose="020B0604020202020204" pitchFamily="34" charset="0"/>
                <a:cs typeface="Arial" panose="020B0604020202020204" pitchFamily="34" charset="0"/>
              </a:rPr>
              <a:t>phat</a:t>
            </a:r>
            <a:r>
              <a:rPr lang="en-US">
                <a:latin typeface="Arial" panose="020B0604020202020204" pitchFamily="34" charset="0"/>
                <a:cs typeface="Arial" panose="020B0604020202020204" pitchFamily="34" charset="0"/>
              </a:rPr>
              <a:t>e</a:t>
            </a:r>
            <a:r>
              <a:rPr lang="vi-VN">
                <a:latin typeface="Arial" panose="020B0604020202020204" pitchFamily="34" charset="0"/>
                <a:cs typeface="Arial" panose="020B0604020202020204" pitchFamily="34" charset="0"/>
              </a:rPr>
              <a:t>, đường và ba</a:t>
            </a:r>
            <a:r>
              <a:rPr lang="en-US">
                <a:latin typeface="Arial" panose="020B0604020202020204" pitchFamily="34" charset="0"/>
                <a:cs typeface="Arial" panose="020B0604020202020204" pitchFamily="34" charset="0"/>
              </a:rPr>
              <a:t>se</a:t>
            </a:r>
            <a:r>
              <a:rPr lang="vi-VN">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xmlns="" id="{CC466F4E-14FE-6593-E703-6C4A866D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51" y="2343339"/>
            <a:ext cx="4535715" cy="439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327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circle(in)">
                                      <p:cBhvr>
                                        <p:cTn id="24"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are the differences between RNA and DNA? | TEL Gurus Questionnaire">
            <a:extLst>
              <a:ext uri="{FF2B5EF4-FFF2-40B4-BE49-F238E27FC236}">
                <a16:creationId xmlns:a16="http://schemas.microsoft.com/office/drawing/2014/main" xmlns="" id="{AC3EFA75-EF0A-FE10-1CF2-192FF36AF8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52"/>
          <a:stretch/>
        </p:blipFill>
        <p:spPr bwMode="auto">
          <a:xfrm>
            <a:off x="1031037" y="431955"/>
            <a:ext cx="10287000" cy="613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3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92F0E442-F498-D6BF-9688-A86CDC5B6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67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19A076B-B3B6-16B1-51E6-F35DACA963D9}"/>
              </a:ext>
            </a:extLst>
          </p:cNvPr>
          <p:cNvGrpSpPr/>
          <p:nvPr/>
        </p:nvGrpSpPr>
        <p:grpSpPr>
          <a:xfrm>
            <a:off x="3091562" y="187688"/>
            <a:ext cx="6008876" cy="805543"/>
            <a:chOff x="1957096" y="205274"/>
            <a:chExt cx="5050196" cy="933061"/>
          </a:xfrm>
        </p:grpSpPr>
        <p:sp>
          <p:nvSpPr>
            <p:cNvPr id="18" name="Rectangle: Rounded Corners 17">
              <a:extLst>
                <a:ext uri="{FF2B5EF4-FFF2-40B4-BE49-F238E27FC236}">
                  <a16:creationId xmlns:a16="http://schemas.microsoft.com/office/drawing/2014/main" xmlns="" id="{EF38BAE2-A53F-FA2C-8183-7C5B49D998AE}"/>
                </a:ext>
              </a:extLst>
            </p:cNvPr>
            <p:cNvSpPr/>
            <p:nvPr/>
          </p:nvSpPr>
          <p:spPr>
            <a:xfrm>
              <a:off x="1957096" y="205274"/>
              <a:ext cx="5050196" cy="933061"/>
            </a:xfrm>
            <a:prstGeom prst="roundRect">
              <a:avLst>
                <a:gd name="adj" fmla="val 50000"/>
              </a:avLst>
            </a:prstGeom>
            <a:solidFill>
              <a:srgbClr val="00808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75FF80D8-138B-D4DC-E531-31C4ADE6A149}"/>
                </a:ext>
              </a:extLst>
            </p:cNvPr>
            <p:cNvSpPr txBox="1"/>
            <p:nvPr/>
          </p:nvSpPr>
          <p:spPr>
            <a:xfrm>
              <a:off x="2141832" y="329758"/>
              <a:ext cx="4817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KHÁI NIỆM NUCLEIC ACID</a:t>
              </a:r>
            </a:p>
          </p:txBody>
        </p:sp>
      </p:grpSp>
      <p:grpSp>
        <p:nvGrpSpPr>
          <p:cNvPr id="10" name="Group 9">
            <a:extLst>
              <a:ext uri="{FF2B5EF4-FFF2-40B4-BE49-F238E27FC236}">
                <a16:creationId xmlns:a16="http://schemas.microsoft.com/office/drawing/2014/main" xmlns="" id="{D8189182-745E-F82F-3089-805E34925C33}"/>
              </a:ext>
            </a:extLst>
          </p:cNvPr>
          <p:cNvGrpSpPr/>
          <p:nvPr/>
        </p:nvGrpSpPr>
        <p:grpSpPr>
          <a:xfrm>
            <a:off x="750985" y="1432833"/>
            <a:ext cx="6412750" cy="5052114"/>
            <a:chOff x="1504970" y="3523109"/>
            <a:chExt cx="8149524" cy="1897638"/>
          </a:xfrm>
        </p:grpSpPr>
        <p:sp>
          <p:nvSpPr>
            <p:cNvPr id="5" name="Rectangle: Rounded Corners 4">
              <a:extLst>
                <a:ext uri="{FF2B5EF4-FFF2-40B4-BE49-F238E27FC236}">
                  <a16:creationId xmlns:a16="http://schemas.microsoft.com/office/drawing/2014/main" xmlns="" id="{B7FC87DF-4913-A4A3-CB3C-3BDDB47954D0}"/>
                </a:ext>
              </a:extLst>
            </p:cNvPr>
            <p:cNvSpPr/>
            <p:nvPr/>
          </p:nvSpPr>
          <p:spPr>
            <a:xfrm>
              <a:off x="1540739" y="3523109"/>
              <a:ext cx="8021169" cy="1897638"/>
            </a:xfrm>
            <a:prstGeom prst="roundRect">
              <a:avLst>
                <a:gd name="adj" fmla="val 5212"/>
              </a:avLst>
            </a:prstGeom>
            <a:solidFill>
              <a:srgbClr val="EEC3EB"/>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xmlns="" id="{7728ACCD-EC6D-F235-2A64-72C8A0F4C704}"/>
                </a:ext>
              </a:extLst>
            </p:cNvPr>
            <p:cNvSpPr/>
            <p:nvPr/>
          </p:nvSpPr>
          <p:spPr>
            <a:xfrm>
              <a:off x="1504970" y="3578774"/>
              <a:ext cx="8149524" cy="1787313"/>
            </a:xfrm>
            <a:prstGeom prst="roundRect">
              <a:avLst>
                <a:gd name="adj" fmla="val 3172"/>
              </a:avLst>
            </a:prstGeom>
            <a:solidFill>
              <a:sysClr val="window" lastClr="FFFFFF"/>
            </a:solidFill>
            <a:ln w="19050" cap="flat" cmpd="sng" algn="ctr">
              <a:solidFill>
                <a:srgbClr val="20386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xmlns="" id="{64BB7221-B37C-76DD-2280-BFB66B6162AF}"/>
              </a:ext>
            </a:extLst>
          </p:cNvPr>
          <p:cNvSpPr txBox="1"/>
          <p:nvPr/>
        </p:nvSpPr>
        <p:spPr>
          <a:xfrm>
            <a:off x="938652" y="1579054"/>
            <a:ext cx="6034349" cy="4637423"/>
          </a:xfrm>
          <a:prstGeom prst="rect">
            <a:avLst/>
          </a:prstGeom>
          <a:noFill/>
        </p:spPr>
        <p:txBody>
          <a:bodyPr wrap="square">
            <a:spAutoFit/>
          </a:bodyPr>
          <a:lstStyle/>
          <a:p>
            <a:pPr algn="just">
              <a:lnSpc>
                <a:spcPct val="120000"/>
              </a:lnSpc>
              <a:spcBef>
                <a:spcPts val="600"/>
              </a:spcBef>
            </a:pPr>
            <a:r>
              <a:rPr lang="vi-VN" sz="2400" b="0" i="0">
                <a:effectLst/>
                <a:latin typeface="Times New Roman" panose="02020603050405020304" pitchFamily="18" charset="0"/>
                <a:cs typeface="Times New Roman" panose="02020603050405020304" pitchFamily="18" charset="0"/>
              </a:rPr>
              <a:t>▪</a:t>
            </a:r>
            <a:r>
              <a:rPr lang="en-US" sz="2400" b="0" i="0">
                <a:effectLst/>
                <a:latin typeface="Times New Roman" panose="02020603050405020304" pitchFamily="18" charset="0"/>
                <a:cs typeface="Times New Roman" panose="02020603050405020304" pitchFamily="18" charset="0"/>
              </a:rPr>
              <a:t> </a:t>
            </a:r>
            <a:r>
              <a:rPr lang="vi-VN" sz="2400" b="0" i="0">
                <a:effectLst/>
                <a:latin typeface="Arial" panose="020B0604020202020204" pitchFamily="34" charset="0"/>
                <a:cs typeface="Arial" panose="020B0604020202020204" pitchFamily="34" charset="0"/>
              </a:rPr>
              <a:t>Các phân tử DNA và RNA mang thông tin từ vị trí này sang vị trí khác trong cơ thể sinh vật và từ thế hệ này sang thế hệ khác. </a:t>
            </a:r>
            <a:endParaRPr lang="en-US" sz="2400" b="0" i="0">
              <a:effectLst/>
              <a:latin typeface="Arial" panose="020B0604020202020204" pitchFamily="34" charset="0"/>
              <a:cs typeface="Arial" panose="020B0604020202020204" pitchFamily="34" charset="0"/>
            </a:endParaRPr>
          </a:p>
          <a:p>
            <a:pPr algn="just">
              <a:lnSpc>
                <a:spcPct val="120000"/>
              </a:lnSpc>
              <a:spcBef>
                <a:spcPts val="600"/>
              </a:spcBef>
            </a:pPr>
            <a:r>
              <a:rPr lang="vi-VN" sz="2400" b="0" i="0">
                <a:effectLst/>
                <a:latin typeface="Times New Roman" panose="02020603050405020304" pitchFamily="18" charset="0"/>
                <a:cs typeface="Times New Roman" panose="02020603050405020304" pitchFamily="18" charset="0"/>
              </a:rPr>
              <a:t>▪</a:t>
            </a:r>
            <a:r>
              <a:rPr lang="en-US" sz="2400" b="0" i="0">
                <a:effectLst/>
                <a:latin typeface="Times New Roman" panose="02020603050405020304" pitchFamily="18" charset="0"/>
                <a:cs typeface="Times New Roman" panose="02020603050405020304" pitchFamily="18" charset="0"/>
              </a:rPr>
              <a:t> </a:t>
            </a:r>
            <a:r>
              <a:rPr lang="vi-VN" sz="2400" b="0" i="0">
                <a:effectLst/>
                <a:latin typeface="Arial" panose="020B0604020202020204" pitchFamily="34" charset="0"/>
                <a:cs typeface="Arial" panose="020B0604020202020204" pitchFamily="34" charset="0"/>
              </a:rPr>
              <a:t>DNA và RNA là những phân tử chứa thông tin, là bản thiết kế cho mọi sự sống.</a:t>
            </a:r>
            <a:endParaRPr lang="en-US" sz="2400" b="0" i="0">
              <a:effectLst/>
              <a:latin typeface="Arial" panose="020B0604020202020204" pitchFamily="34" charset="0"/>
              <a:cs typeface="Arial" panose="020B0604020202020204" pitchFamily="34" charset="0"/>
            </a:endParaRPr>
          </a:p>
          <a:p>
            <a:pPr algn="just">
              <a:lnSpc>
                <a:spcPct val="120000"/>
              </a:lnSpc>
              <a:spcBef>
                <a:spcPts val="600"/>
              </a:spcBef>
            </a:pPr>
            <a:r>
              <a:rPr lang="vi-VN" sz="2400" b="0" i="0">
                <a:effectLst/>
                <a:latin typeface="Times New Roman" panose="02020603050405020304" pitchFamily="18" charset="0"/>
                <a:cs typeface="Times New Roman" panose="02020603050405020304" pitchFamily="18" charset="0"/>
              </a:rPr>
              <a:t>▪</a:t>
            </a:r>
            <a:r>
              <a:rPr lang="en-US" sz="2400" b="0" i="0">
                <a:effectLst/>
                <a:latin typeface="Times New Roman" panose="02020603050405020304" pitchFamily="18" charset="0"/>
                <a:cs typeface="Times New Roman" panose="02020603050405020304" pitchFamily="18" charset="0"/>
              </a:rPr>
              <a:t> </a:t>
            </a:r>
            <a:r>
              <a:rPr lang="vi-VN" sz="2400" b="0" i="0">
                <a:effectLst/>
                <a:latin typeface="Arial" panose="020B0604020202020204" pitchFamily="34" charset="0"/>
                <a:cs typeface="Arial" panose="020B0604020202020204" pitchFamily="34" charset="0"/>
              </a:rPr>
              <a:t>Cấu trúc của cả DNA và RNA bao gồm một chuỗi xen kẽ các phân tử đường và </a:t>
            </a:r>
            <a:r>
              <a:rPr lang="en-US" sz="2400" b="0" i="0">
                <a:effectLst/>
                <a:latin typeface="Arial" panose="020B0604020202020204" pitchFamily="34" charset="0"/>
                <a:cs typeface="Arial" panose="020B0604020202020204" pitchFamily="34" charset="0"/>
              </a:rPr>
              <a:t>phosphate </a:t>
            </a:r>
            <a:r>
              <a:rPr lang="vi-VN" sz="2400" b="0" i="0">
                <a:effectLst/>
                <a:latin typeface="Arial" panose="020B0604020202020204" pitchFamily="34" charset="0"/>
                <a:cs typeface="Arial" panose="020B0604020202020204" pitchFamily="34" charset="0"/>
              </a:rPr>
              <a:t>(một nguyên tử </a:t>
            </a:r>
            <a:r>
              <a:rPr lang="en-US" sz="2400" b="0" i="0">
                <a:effectLst/>
                <a:latin typeface="Arial" panose="020B0604020202020204" pitchFamily="34" charset="0"/>
                <a:cs typeface="Arial" panose="020B0604020202020204" pitchFamily="34" charset="0"/>
              </a:rPr>
              <a:t>P </a:t>
            </a:r>
            <a:r>
              <a:rPr lang="vi-VN" sz="2400" b="0" i="0">
                <a:effectLst/>
                <a:latin typeface="Arial" panose="020B0604020202020204" pitchFamily="34" charset="0"/>
                <a:cs typeface="Arial" panose="020B0604020202020204" pitchFamily="34" charset="0"/>
              </a:rPr>
              <a:t>được bao quanh bởi 4 nguyên tử </a:t>
            </a:r>
            <a:r>
              <a:rPr lang="en-US" sz="2400" b="0" i="0">
                <a:effectLst/>
                <a:latin typeface="Arial" panose="020B0604020202020204" pitchFamily="34" charset="0"/>
                <a:cs typeface="Arial" panose="020B0604020202020204" pitchFamily="34" charset="0"/>
              </a:rPr>
              <a:t>oxygen</a:t>
            </a:r>
            <a:r>
              <a:rPr lang="vi-VN" sz="2400" b="0" i="0">
                <a:effectLst/>
                <a:latin typeface="Arial" panose="020B0604020202020204" pitchFamily="34" charset="0"/>
                <a:cs typeface="Arial" panose="020B0604020202020204" pitchFamily="34" charset="0"/>
              </a:rPr>
              <a:t>) dọc theo “xương sống” của phân tử. </a:t>
            </a:r>
          </a:p>
        </p:txBody>
      </p:sp>
      <p:pic>
        <p:nvPicPr>
          <p:cNvPr id="8" name="Picture 2">
            <a:extLst>
              <a:ext uri="{FF2B5EF4-FFF2-40B4-BE49-F238E27FC236}">
                <a16:creationId xmlns:a16="http://schemas.microsoft.com/office/drawing/2014/main" xmlns="" id="{159F59EB-3158-911F-D3E8-9863383C6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015" y="1991485"/>
            <a:ext cx="4401503" cy="35290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6300273C-2A31-16B0-C13D-561589BE2B3B}"/>
              </a:ext>
            </a:extLst>
          </p:cNvPr>
          <p:cNvSpPr txBox="1"/>
          <p:nvPr/>
        </p:nvSpPr>
        <p:spPr>
          <a:xfrm>
            <a:off x="7466015" y="5672549"/>
            <a:ext cx="4475053" cy="733149"/>
          </a:xfrm>
          <a:prstGeom prst="rect">
            <a:avLst/>
          </a:prstGeom>
          <a:noFill/>
        </p:spPr>
        <p:txBody>
          <a:bodyPr wrap="square">
            <a:spAutoFit/>
          </a:bodyPr>
          <a:lstStyle/>
          <a:p>
            <a:pPr algn="ctr">
              <a:lnSpc>
                <a:spcPct val="120000"/>
              </a:lnSpc>
            </a:pPr>
            <a:r>
              <a:rPr lang="vi-VN" b="1">
                <a:latin typeface="Arial" panose="020B0604020202020204" pitchFamily="34" charset="0"/>
                <a:cs typeface="Arial" panose="020B0604020202020204" pitchFamily="34" charset="0"/>
              </a:rPr>
              <a:t>Hình</a:t>
            </a:r>
            <a:r>
              <a:rPr lang="en-US" b="1">
                <a:latin typeface="Arial" panose="020B0604020202020204" pitchFamily="34" charset="0"/>
                <a:cs typeface="Arial" panose="020B0604020202020204" pitchFamily="34" charset="0"/>
              </a:rPr>
              <a:t>. </a:t>
            </a:r>
            <a:r>
              <a:rPr lang="vi-VN">
                <a:latin typeface="Arial" panose="020B0604020202020204" pitchFamily="34" charset="0"/>
                <a:cs typeface="Arial" panose="020B0604020202020204" pitchFamily="34" charset="0"/>
              </a:rPr>
              <a:t>Một nucleotide được tạo thành từ pho</a:t>
            </a:r>
            <a:r>
              <a:rPr lang="en-US">
                <a:latin typeface="Arial" panose="020B0604020202020204" pitchFamily="34" charset="0"/>
                <a:cs typeface="Arial" panose="020B0604020202020204" pitchFamily="34" charset="0"/>
              </a:rPr>
              <a:t>s</a:t>
            </a:r>
            <a:r>
              <a:rPr lang="vi-VN">
                <a:latin typeface="Arial" panose="020B0604020202020204" pitchFamily="34" charset="0"/>
                <a:cs typeface="Arial" panose="020B0604020202020204" pitchFamily="34" charset="0"/>
              </a:rPr>
              <a:t>phat</a:t>
            </a:r>
            <a:r>
              <a:rPr lang="en-US">
                <a:latin typeface="Arial" panose="020B0604020202020204" pitchFamily="34" charset="0"/>
                <a:cs typeface="Arial" panose="020B0604020202020204" pitchFamily="34" charset="0"/>
              </a:rPr>
              <a:t>e</a:t>
            </a:r>
            <a:r>
              <a:rPr lang="vi-VN">
                <a:latin typeface="Arial" panose="020B0604020202020204" pitchFamily="34" charset="0"/>
                <a:cs typeface="Arial" panose="020B0604020202020204" pitchFamily="34" charset="0"/>
              </a:rPr>
              <a:t>, đường và ba</a:t>
            </a:r>
            <a:r>
              <a:rPr lang="en-US">
                <a:latin typeface="Arial" panose="020B0604020202020204" pitchFamily="34" charset="0"/>
                <a:cs typeface="Arial" panose="020B0604020202020204" pitchFamily="34" charset="0"/>
              </a:rPr>
              <a:t>se</a:t>
            </a:r>
            <a:r>
              <a:rPr lang="vi-VN">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1679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19A076B-B3B6-16B1-51E6-F35DACA963D9}"/>
              </a:ext>
            </a:extLst>
          </p:cNvPr>
          <p:cNvGrpSpPr/>
          <p:nvPr/>
        </p:nvGrpSpPr>
        <p:grpSpPr>
          <a:xfrm>
            <a:off x="3091562" y="187688"/>
            <a:ext cx="6008876" cy="805543"/>
            <a:chOff x="1957096" y="205274"/>
            <a:chExt cx="5050196" cy="933061"/>
          </a:xfrm>
        </p:grpSpPr>
        <p:sp>
          <p:nvSpPr>
            <p:cNvPr id="18" name="Rectangle: Rounded Corners 17">
              <a:extLst>
                <a:ext uri="{FF2B5EF4-FFF2-40B4-BE49-F238E27FC236}">
                  <a16:creationId xmlns:a16="http://schemas.microsoft.com/office/drawing/2014/main" xmlns="" id="{EF38BAE2-A53F-FA2C-8183-7C5B49D998AE}"/>
                </a:ext>
              </a:extLst>
            </p:cNvPr>
            <p:cNvSpPr/>
            <p:nvPr/>
          </p:nvSpPr>
          <p:spPr>
            <a:xfrm>
              <a:off x="1957096" y="205274"/>
              <a:ext cx="5050196" cy="933061"/>
            </a:xfrm>
            <a:prstGeom prst="roundRect">
              <a:avLst>
                <a:gd name="adj" fmla="val 50000"/>
              </a:avLst>
            </a:prstGeom>
            <a:solidFill>
              <a:srgbClr val="00808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75FF80D8-138B-D4DC-E531-31C4ADE6A149}"/>
                </a:ext>
              </a:extLst>
            </p:cNvPr>
            <p:cNvSpPr txBox="1"/>
            <p:nvPr/>
          </p:nvSpPr>
          <p:spPr>
            <a:xfrm>
              <a:off x="2141832" y="329758"/>
              <a:ext cx="4817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KHÁI NIỆM NUCLEIC ACID</a:t>
              </a:r>
            </a:p>
          </p:txBody>
        </p:sp>
      </p:grpSp>
      <p:grpSp>
        <p:nvGrpSpPr>
          <p:cNvPr id="9" name="Group 8">
            <a:extLst>
              <a:ext uri="{FF2B5EF4-FFF2-40B4-BE49-F238E27FC236}">
                <a16:creationId xmlns:a16="http://schemas.microsoft.com/office/drawing/2014/main" xmlns="" id="{124BAB8C-2240-5E12-1847-039B2BDB5D85}"/>
              </a:ext>
            </a:extLst>
          </p:cNvPr>
          <p:cNvGrpSpPr/>
          <p:nvPr/>
        </p:nvGrpSpPr>
        <p:grpSpPr>
          <a:xfrm>
            <a:off x="461544" y="993231"/>
            <a:ext cx="11083457" cy="1517978"/>
            <a:chOff x="394226" y="800015"/>
            <a:chExt cx="11083457" cy="1517978"/>
          </a:xfrm>
        </p:grpSpPr>
        <p:sp>
          <p:nvSpPr>
            <p:cNvPr id="2" name="Rectangle: Rounded Corners 1">
              <a:extLst>
                <a:ext uri="{FF2B5EF4-FFF2-40B4-BE49-F238E27FC236}">
                  <a16:creationId xmlns:a16="http://schemas.microsoft.com/office/drawing/2014/main" xmlns="" id="{205D27E5-A56A-FD5B-F19E-3598FE498196}"/>
                </a:ext>
              </a:extLst>
            </p:cNvPr>
            <p:cNvSpPr/>
            <p:nvPr/>
          </p:nvSpPr>
          <p:spPr>
            <a:xfrm>
              <a:off x="624501" y="1163279"/>
              <a:ext cx="10853182" cy="1154714"/>
            </a:xfrm>
            <a:prstGeom prst="roundRect">
              <a:avLst/>
            </a:prstGeom>
            <a:solidFill>
              <a:srgbClr val="E8A6E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1C73C374-4EB5-1802-2C40-844C2430D5B8}"/>
                </a:ext>
              </a:extLst>
            </p:cNvPr>
            <p:cNvSpPr/>
            <p:nvPr/>
          </p:nvSpPr>
          <p:spPr>
            <a:xfrm>
              <a:off x="394226" y="800015"/>
              <a:ext cx="914400" cy="914400"/>
            </a:xfrm>
            <a:prstGeom prst="ellipse">
              <a:avLst/>
            </a:prstGeom>
            <a:solidFill>
              <a:schemeClr val="bg1"/>
            </a:solidFill>
            <a:ln w="38100">
              <a:solidFill>
                <a:srgbClr val="980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xmlns="" id="{0B5ACE95-B766-8E3D-D1B7-C192EA4118FE}"/>
                </a:ext>
              </a:extLst>
            </p:cNvPr>
            <p:cNvSpPr/>
            <p:nvPr/>
          </p:nvSpPr>
          <p:spPr>
            <a:xfrm>
              <a:off x="493014" y="898803"/>
              <a:ext cx="716824" cy="716824"/>
            </a:xfrm>
            <a:prstGeom prst="ellipse">
              <a:avLst/>
            </a:prstGeom>
            <a:solidFill>
              <a:srgbClr val="E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5216F"/>
                  </a:solidFill>
                  <a:effectLst/>
                  <a:uLnTx/>
                  <a:uFillTx/>
                  <a:latin typeface="Arial" panose="020B0604020202020204" pitchFamily="34" charset="0"/>
                  <a:ea typeface="Aachen" panose="02020500000000000000" pitchFamily="18" charset="0"/>
                  <a:cs typeface="Arial" panose="020B0604020202020204" pitchFamily="34" charset="0"/>
                </a:rPr>
                <a:t>?</a:t>
              </a:r>
            </a:p>
          </p:txBody>
        </p:sp>
        <p:sp>
          <p:nvSpPr>
            <p:cNvPr id="6" name="TextBox 5">
              <a:extLst>
                <a:ext uri="{FF2B5EF4-FFF2-40B4-BE49-F238E27FC236}">
                  <a16:creationId xmlns:a16="http://schemas.microsoft.com/office/drawing/2014/main" xmlns="" id="{B053A59A-E4BB-4378-19A3-58DF71AB8267}"/>
                </a:ext>
              </a:extLst>
            </p:cNvPr>
            <p:cNvSpPr txBox="1"/>
            <p:nvPr/>
          </p:nvSpPr>
          <p:spPr>
            <a:xfrm>
              <a:off x="1279871" y="1163279"/>
              <a:ext cx="10129999" cy="1154714"/>
            </a:xfrm>
            <a:prstGeom prst="round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Cho các đối tượng sau: da, tóc, tiểu cầu, lục lạp, virus HIV, ti thể. Đối tượng nào có chứa nucleic acid? </a:t>
              </a:r>
              <a:endPar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230" name="Picture 14" descr="Group of children sitting at desk in school library and studying together.  Or shelves on the background. Student study group.cartoon vector  illustration. 12576707 Vector Art at Vecteezy">
            <a:extLst>
              <a:ext uri="{FF2B5EF4-FFF2-40B4-BE49-F238E27FC236}">
                <a16:creationId xmlns:a16="http://schemas.microsoft.com/office/drawing/2014/main" xmlns="" id="{88B79F95-CA8C-EBE2-EC1B-A69D40A58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302" y="2565865"/>
            <a:ext cx="5448027" cy="41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474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Figure 9.5">
            <a:extLst>
              <a:ext uri="{FF2B5EF4-FFF2-40B4-BE49-F238E27FC236}">
                <a16:creationId xmlns:a16="http://schemas.microsoft.com/office/drawing/2014/main" xmlns="" id="{1C8B4BF2-C21D-B5D2-B656-C4C47EB8B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30"/>
          <a:stretch/>
        </p:blipFill>
        <p:spPr bwMode="auto">
          <a:xfrm>
            <a:off x="3194829" y="118679"/>
            <a:ext cx="8234363" cy="6739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7F373DD-FF51-6287-B9B2-915EF98EC351}"/>
              </a:ext>
            </a:extLst>
          </p:cNvPr>
          <p:cNvSpPr txBox="1"/>
          <p:nvPr/>
        </p:nvSpPr>
        <p:spPr>
          <a:xfrm>
            <a:off x="386948" y="5417516"/>
            <a:ext cx="6630931" cy="940066"/>
          </a:xfrm>
          <a:prstGeom prst="rect">
            <a:avLst/>
          </a:prstGeom>
          <a:noFill/>
        </p:spPr>
        <p:txBody>
          <a:bodyPr wrap="square">
            <a:spAutoFit/>
          </a:bodyPr>
          <a:lstStyle>
            <a:defPPr>
              <a:defRPr lang="en-US"/>
            </a:defPPr>
            <a:lvl1pPr marR="0" lvl="0" indent="0" algn="ctr" fontAlgn="auto">
              <a:lnSpc>
                <a:spcPct val="120000"/>
              </a:lnSpc>
              <a:spcBef>
                <a:spcPts val="0"/>
              </a:spcBef>
              <a:spcAft>
                <a:spcPts val="0"/>
              </a:spcAft>
              <a:buClrTx/>
              <a:buSzTx/>
              <a:buFontTx/>
              <a:buNone/>
              <a:tabLst/>
              <a:defRPr kumimoji="0" sz="2700" b="1" i="0" u="none" strike="noStrike" cap="none" spc="0" normalizeH="0" baseline="0">
                <a:ln>
                  <a:noFill/>
                </a:ln>
                <a:solidFill>
                  <a:prstClr val="black"/>
                </a:solidFill>
                <a:effectLst/>
                <a:uLnTx/>
                <a:uFillTx/>
                <a:latin typeface="+mj-lt"/>
                <a:cs typeface="Arial" panose="020B0604020202020204" pitchFamily="34" charset="0"/>
              </a:defRPr>
            </a:lvl1pPr>
          </a:lstStyle>
          <a:p>
            <a:pPr algn="just"/>
            <a:r>
              <a:rPr lang="en-US" sz="2400" b="0" i="1">
                <a:solidFill>
                  <a:schemeClr val="tx1">
                    <a:lumMod val="95000"/>
                    <a:lumOff val="5000"/>
                  </a:schemeClr>
                </a:solidFill>
                <a:latin typeface="Times New Roman" panose="02020603050405020304" pitchFamily="18" charset="0"/>
                <a:cs typeface="Times New Roman" panose="02020603050405020304" pitchFamily="18" charset="0"/>
              </a:rPr>
              <a:t>Năm 1953, James Watson và Francis Crick công bố mô hình cấu trúc không gian của phân tử ADN.</a:t>
            </a:r>
          </a:p>
        </p:txBody>
      </p:sp>
      <p:pic>
        <p:nvPicPr>
          <p:cNvPr id="7" name="Picture 6" descr="WORLDKINGS] Sự Kiện Kỷ Niệm – 28.02.2021 – Kỷ niệm 68 năm James D. Watson  khám phá ra cấu trúc AND, năm 1953 - HỘI KỶ LỤC GIA VIỆT NAM - TỔ CHỨC KỶ  LỤC VIỆT NAM(VIETKINGS)">
            <a:extLst>
              <a:ext uri="{FF2B5EF4-FFF2-40B4-BE49-F238E27FC236}">
                <a16:creationId xmlns:a16="http://schemas.microsoft.com/office/drawing/2014/main" xmlns="" id="{EB2D3641-CFF7-471F-178C-9A638C1F6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531" y="1633731"/>
            <a:ext cx="3742086" cy="37481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1E02011E-087A-232C-9D07-C5D95777DDB8}"/>
              </a:ext>
            </a:extLst>
          </p:cNvPr>
          <p:cNvSpPr/>
          <p:nvPr/>
        </p:nvSpPr>
        <p:spPr>
          <a:xfrm>
            <a:off x="8515701" y="407149"/>
            <a:ext cx="790984" cy="196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F1A558A-965D-2632-91A1-7B2FA7717B50}"/>
              </a:ext>
            </a:extLst>
          </p:cNvPr>
          <p:cNvSpPr/>
          <p:nvPr/>
        </p:nvSpPr>
        <p:spPr>
          <a:xfrm>
            <a:off x="8515700" y="812650"/>
            <a:ext cx="1047239" cy="284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983E0C2-5666-57F2-5896-A695C921B863}"/>
              </a:ext>
            </a:extLst>
          </p:cNvPr>
          <p:cNvSpPr/>
          <p:nvPr/>
        </p:nvSpPr>
        <p:spPr>
          <a:xfrm>
            <a:off x="8387573" y="1039992"/>
            <a:ext cx="1047239" cy="284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D9DAC9E-3293-4A4D-DE22-CB570618B233}"/>
              </a:ext>
            </a:extLst>
          </p:cNvPr>
          <p:cNvSpPr/>
          <p:nvPr/>
        </p:nvSpPr>
        <p:spPr>
          <a:xfrm>
            <a:off x="8498870" y="1425216"/>
            <a:ext cx="684343" cy="284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D5D7C65-CC30-EEAD-26BE-7AF26FFC7ACE}"/>
              </a:ext>
            </a:extLst>
          </p:cNvPr>
          <p:cNvSpPr/>
          <p:nvPr/>
        </p:nvSpPr>
        <p:spPr>
          <a:xfrm>
            <a:off x="8410733" y="1980588"/>
            <a:ext cx="684343" cy="284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918D537-CE33-76F4-1E79-736C9B4471A3}"/>
              </a:ext>
            </a:extLst>
          </p:cNvPr>
          <p:cNvSpPr/>
          <p:nvPr/>
        </p:nvSpPr>
        <p:spPr>
          <a:xfrm>
            <a:off x="11042142" y="3096942"/>
            <a:ext cx="684343" cy="3338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85EFBA3-74E4-8B64-A209-86806DA4CC1E}"/>
              </a:ext>
            </a:extLst>
          </p:cNvPr>
          <p:cNvSpPr/>
          <p:nvPr/>
        </p:nvSpPr>
        <p:spPr>
          <a:xfrm>
            <a:off x="11042142" y="1980588"/>
            <a:ext cx="684343" cy="3338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11F868F-6F3E-19AB-D95B-0FAF32B2C47B}"/>
              </a:ext>
            </a:extLst>
          </p:cNvPr>
          <p:cNvSpPr/>
          <p:nvPr/>
        </p:nvSpPr>
        <p:spPr>
          <a:xfrm>
            <a:off x="8561030" y="3643680"/>
            <a:ext cx="684343" cy="3338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41D79FC-5284-5694-1988-D2D97543ECC4}"/>
              </a:ext>
            </a:extLst>
          </p:cNvPr>
          <p:cNvSpPr txBox="1"/>
          <p:nvPr/>
        </p:nvSpPr>
        <p:spPr>
          <a:xfrm>
            <a:off x="11042142" y="1980588"/>
            <a:ext cx="1006846"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Rảnh chính</a:t>
            </a:r>
          </a:p>
        </p:txBody>
      </p:sp>
      <p:sp>
        <p:nvSpPr>
          <p:cNvPr id="17" name="TextBox 16">
            <a:extLst>
              <a:ext uri="{FF2B5EF4-FFF2-40B4-BE49-F238E27FC236}">
                <a16:creationId xmlns:a16="http://schemas.microsoft.com/office/drawing/2014/main" xmlns="" id="{D2F9399D-272C-2279-D62D-E80E825E407E}"/>
              </a:ext>
            </a:extLst>
          </p:cNvPr>
          <p:cNvSpPr txBox="1"/>
          <p:nvPr/>
        </p:nvSpPr>
        <p:spPr>
          <a:xfrm>
            <a:off x="11074416" y="3096942"/>
            <a:ext cx="1006846"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Rảnh phụ</a:t>
            </a:r>
          </a:p>
        </p:txBody>
      </p:sp>
      <p:sp>
        <p:nvSpPr>
          <p:cNvPr id="18" name="TextBox 17">
            <a:extLst>
              <a:ext uri="{FF2B5EF4-FFF2-40B4-BE49-F238E27FC236}">
                <a16:creationId xmlns:a16="http://schemas.microsoft.com/office/drawing/2014/main" xmlns="" id="{87C9ADAB-7D0B-88CD-FC13-6D67A915A2B8}"/>
              </a:ext>
            </a:extLst>
          </p:cNvPr>
          <p:cNvSpPr txBox="1"/>
          <p:nvPr/>
        </p:nvSpPr>
        <p:spPr>
          <a:xfrm>
            <a:off x="8273777" y="3643680"/>
            <a:ext cx="1006846" cy="276999"/>
          </a:xfrm>
          <a:prstGeom prst="rect">
            <a:avLst/>
          </a:prstGeom>
          <a:noFill/>
        </p:spPr>
        <p:txBody>
          <a:bodyPr wrap="square" rtlCol="0">
            <a:spAutoFit/>
          </a:bodyPr>
          <a:lstStyle/>
          <a:p>
            <a:pPr algn="r"/>
            <a:r>
              <a:rPr lang="en-US" sz="1200">
                <a:latin typeface="Times New Roman" panose="02020603050405020304" pitchFamily="18" charset="0"/>
                <a:cs typeface="Times New Roman" panose="02020603050405020304" pitchFamily="18" charset="0"/>
              </a:rPr>
              <a:t>Base </a:t>
            </a:r>
          </a:p>
        </p:txBody>
      </p:sp>
      <p:sp>
        <p:nvSpPr>
          <p:cNvPr id="20" name="TextBox 19">
            <a:extLst>
              <a:ext uri="{FF2B5EF4-FFF2-40B4-BE49-F238E27FC236}">
                <a16:creationId xmlns:a16="http://schemas.microsoft.com/office/drawing/2014/main" xmlns="" id="{44943B1F-F14B-AC81-4539-C5747916D2C6}"/>
              </a:ext>
            </a:extLst>
          </p:cNvPr>
          <p:cNvSpPr txBox="1"/>
          <p:nvPr/>
        </p:nvSpPr>
        <p:spPr>
          <a:xfrm>
            <a:off x="8118154" y="2040326"/>
            <a:ext cx="1006846" cy="276999"/>
          </a:xfrm>
          <a:prstGeom prst="rect">
            <a:avLst/>
          </a:prstGeom>
          <a:noFill/>
        </p:spPr>
        <p:txBody>
          <a:bodyPr wrap="square" rtlCol="0">
            <a:spAutoFit/>
          </a:bodyPr>
          <a:lstStyle/>
          <a:p>
            <a:pPr algn="r"/>
            <a:r>
              <a:rPr lang="en-US" sz="1200">
                <a:latin typeface="Times New Roman" panose="02020603050405020304" pitchFamily="18" charset="0"/>
                <a:cs typeface="Times New Roman" panose="02020603050405020304" pitchFamily="18" charset="0"/>
              </a:rPr>
              <a:t>Oxygen </a:t>
            </a:r>
          </a:p>
        </p:txBody>
      </p:sp>
      <p:sp>
        <p:nvSpPr>
          <p:cNvPr id="21" name="TextBox 20">
            <a:extLst>
              <a:ext uri="{FF2B5EF4-FFF2-40B4-BE49-F238E27FC236}">
                <a16:creationId xmlns:a16="http://schemas.microsoft.com/office/drawing/2014/main" xmlns="" id="{E946776F-79FB-1055-DF71-D1E818E43F32}"/>
              </a:ext>
            </a:extLst>
          </p:cNvPr>
          <p:cNvSpPr txBox="1"/>
          <p:nvPr/>
        </p:nvSpPr>
        <p:spPr>
          <a:xfrm>
            <a:off x="8146626" y="1412427"/>
            <a:ext cx="1006846" cy="276999"/>
          </a:xfrm>
          <a:prstGeom prst="rect">
            <a:avLst/>
          </a:prstGeom>
          <a:noFill/>
        </p:spPr>
        <p:txBody>
          <a:bodyPr wrap="square" rtlCol="0">
            <a:spAutoFit/>
          </a:bodyPr>
          <a:lstStyle/>
          <a:p>
            <a:pPr algn="r"/>
            <a:r>
              <a:rPr lang="en-US" sz="1200">
                <a:latin typeface="Times New Roman" panose="02020603050405020304" pitchFamily="18" charset="0"/>
                <a:cs typeface="Times New Roman" panose="02020603050405020304" pitchFamily="18" charset="0"/>
              </a:rPr>
              <a:t>Hydrogen </a:t>
            </a:r>
          </a:p>
        </p:txBody>
      </p:sp>
      <p:sp>
        <p:nvSpPr>
          <p:cNvPr id="22" name="TextBox 21">
            <a:extLst>
              <a:ext uri="{FF2B5EF4-FFF2-40B4-BE49-F238E27FC236}">
                <a16:creationId xmlns:a16="http://schemas.microsoft.com/office/drawing/2014/main" xmlns="" id="{A3D60BB5-695B-4A45-AA24-842CB1424CAF}"/>
              </a:ext>
            </a:extLst>
          </p:cNvPr>
          <p:cNvSpPr txBox="1"/>
          <p:nvPr/>
        </p:nvSpPr>
        <p:spPr>
          <a:xfrm>
            <a:off x="8151812" y="862833"/>
            <a:ext cx="1340354" cy="461665"/>
          </a:xfrm>
          <a:prstGeom prst="rect">
            <a:avLst/>
          </a:prstGeom>
          <a:noFill/>
        </p:spPr>
        <p:txBody>
          <a:bodyPr wrap="square" rtlCol="0">
            <a:spAutoFit/>
          </a:bodyPr>
          <a:lstStyle/>
          <a:p>
            <a:pPr algn="r"/>
            <a:r>
              <a:rPr lang="en-US" sz="1200">
                <a:latin typeface="Times New Roman" panose="02020603050405020304" pitchFamily="18" charset="0"/>
                <a:cs typeface="Times New Roman" panose="02020603050405020304" pitchFamily="18" charset="0"/>
              </a:rPr>
              <a:t>Carbon trong đường phosphate</a:t>
            </a:r>
          </a:p>
        </p:txBody>
      </p:sp>
      <p:sp>
        <p:nvSpPr>
          <p:cNvPr id="23" name="TextBox 22">
            <a:extLst>
              <a:ext uri="{FF2B5EF4-FFF2-40B4-BE49-F238E27FC236}">
                <a16:creationId xmlns:a16="http://schemas.microsoft.com/office/drawing/2014/main" xmlns="" id="{392FB186-A6D5-9270-20BE-8BBDFC51A2D2}"/>
              </a:ext>
            </a:extLst>
          </p:cNvPr>
          <p:cNvSpPr txBox="1"/>
          <p:nvPr/>
        </p:nvSpPr>
        <p:spPr>
          <a:xfrm>
            <a:off x="7979872" y="350967"/>
            <a:ext cx="1340354" cy="276999"/>
          </a:xfrm>
          <a:prstGeom prst="rect">
            <a:avLst/>
          </a:prstGeom>
          <a:noFill/>
        </p:spPr>
        <p:txBody>
          <a:bodyPr wrap="square" rtlCol="0">
            <a:spAutoFit/>
          </a:bodyPr>
          <a:lstStyle/>
          <a:p>
            <a:pPr algn="r"/>
            <a:r>
              <a:rPr lang="en-US" sz="1200">
                <a:latin typeface="Times New Roman" panose="02020603050405020304" pitchFamily="18" charset="0"/>
                <a:cs typeface="Times New Roman" panose="02020603050405020304" pitchFamily="18" charset="0"/>
              </a:rPr>
              <a:t>Phosphorus </a:t>
            </a:r>
          </a:p>
        </p:txBody>
      </p:sp>
      <p:sp>
        <p:nvSpPr>
          <p:cNvPr id="24" name="Rectangle 23">
            <a:extLst>
              <a:ext uri="{FF2B5EF4-FFF2-40B4-BE49-F238E27FC236}">
                <a16:creationId xmlns:a16="http://schemas.microsoft.com/office/drawing/2014/main" xmlns="" id="{EE6C46E6-70ED-16EC-495C-7DB734BDDBC9}"/>
              </a:ext>
            </a:extLst>
          </p:cNvPr>
          <p:cNvSpPr/>
          <p:nvPr/>
        </p:nvSpPr>
        <p:spPr>
          <a:xfrm>
            <a:off x="5032005" y="528144"/>
            <a:ext cx="1285114" cy="307330"/>
          </a:xfrm>
          <a:prstGeom prst="rect">
            <a:avLst/>
          </a:prstGeom>
          <a:solidFill>
            <a:srgbClr val="FEF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7EA693CA-8359-637C-243E-C674CFC2BBB4}"/>
              </a:ext>
            </a:extLst>
          </p:cNvPr>
          <p:cNvSpPr/>
          <p:nvPr/>
        </p:nvSpPr>
        <p:spPr>
          <a:xfrm>
            <a:off x="5032004" y="728488"/>
            <a:ext cx="684397" cy="696728"/>
          </a:xfrm>
          <a:prstGeom prst="rect">
            <a:avLst/>
          </a:prstGeom>
          <a:solidFill>
            <a:srgbClr val="FEF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7F88FB14-3FCA-7907-46CB-F907118976A0}"/>
              </a:ext>
            </a:extLst>
          </p:cNvPr>
          <p:cNvSpPr txBox="1"/>
          <p:nvPr/>
        </p:nvSpPr>
        <p:spPr>
          <a:xfrm>
            <a:off x="4980684" y="492393"/>
            <a:ext cx="1448165" cy="400110"/>
          </a:xfrm>
          <a:prstGeom prst="rect">
            <a:avLst/>
          </a:prstGeom>
          <a:noFill/>
        </p:spPr>
        <p:txBody>
          <a:bodyPr wrap="square" rtlCol="0">
            <a:spAutoFit/>
          </a:bodyPr>
          <a:lstStyle/>
          <a:p>
            <a:r>
              <a:rPr lang="vi-VN" sz="1000">
                <a:latin typeface="Times New Roman" panose="02020603050405020304" pitchFamily="18" charset="0"/>
                <a:cs typeface="Times New Roman" panose="02020603050405020304" pitchFamily="18" charset="0"/>
              </a:rPr>
              <a:t>Các dải màu xanh tượng trưng cho hai</a:t>
            </a:r>
            <a:r>
              <a:rPr lang="en-US" sz="1000">
                <a:latin typeface="Times New Roman" panose="02020603050405020304" pitchFamily="18" charset="0"/>
                <a:cs typeface="Times New Roman" panose="02020603050405020304" pitchFamily="18" charset="0"/>
              </a:rPr>
              <a:t> trục đường</a:t>
            </a:r>
          </a:p>
        </p:txBody>
      </p:sp>
      <p:sp>
        <p:nvSpPr>
          <p:cNvPr id="29" name="TextBox 28">
            <a:extLst>
              <a:ext uri="{FF2B5EF4-FFF2-40B4-BE49-F238E27FC236}">
                <a16:creationId xmlns:a16="http://schemas.microsoft.com/office/drawing/2014/main" xmlns="" id="{29095E9F-0D64-CA7F-7EBF-A93B1AB24656}"/>
              </a:ext>
            </a:extLst>
          </p:cNvPr>
          <p:cNvSpPr txBox="1"/>
          <p:nvPr/>
        </p:nvSpPr>
        <p:spPr>
          <a:xfrm>
            <a:off x="5014155" y="802615"/>
            <a:ext cx="868643" cy="707886"/>
          </a:xfrm>
          <a:prstGeom prst="rect">
            <a:avLst/>
          </a:prstGeom>
          <a:noFill/>
        </p:spPr>
        <p:txBody>
          <a:bodyPr wrap="square" rtlCol="0">
            <a:spAutoFit/>
          </a:bodyPr>
          <a:lstStyle/>
          <a:p>
            <a:r>
              <a:rPr lang="en-US" sz="1000">
                <a:latin typeface="Times New Roman" panose="02020603050405020304" pitchFamily="18" charset="0"/>
                <a:cs typeface="Times New Roman" panose="02020603050405020304" pitchFamily="18" charset="0"/>
              </a:rPr>
              <a:t>phosphate</a:t>
            </a:r>
            <a:r>
              <a:rPr lang="vi-VN" sz="1000">
                <a:latin typeface="Times New Roman" panose="02020603050405020304" pitchFamily="18" charset="0"/>
                <a:cs typeface="Times New Roman" panose="02020603050405020304" pitchFamily="18" charset="0"/>
              </a:rPr>
              <a:t>, chạy</a:t>
            </a:r>
            <a:r>
              <a:rPr lang="en-US" sz="1000">
                <a:latin typeface="Times New Roman" panose="02020603050405020304" pitchFamily="18" charset="0"/>
                <a:cs typeface="Times New Roman" panose="02020603050405020304" pitchFamily="18" charset="0"/>
              </a:rPr>
              <a:t> theo hướng</a:t>
            </a:r>
            <a:r>
              <a:rPr lang="vi-VN" sz="1000">
                <a:latin typeface="Times New Roman" panose="02020603050405020304" pitchFamily="18" charset="0"/>
                <a:cs typeface="Times New Roman" panose="02020603050405020304" pitchFamily="18" charset="0"/>
              </a:rPr>
              <a:t> ngược nhau:</a:t>
            </a:r>
            <a:endParaRPr lang="en-US" sz="1000">
              <a:latin typeface="Times New Roman" panose="02020603050405020304" pitchFamily="18" charset="0"/>
              <a:cs typeface="Times New Roman" panose="02020603050405020304" pitchFamily="18" charset="0"/>
            </a:endParaRPr>
          </a:p>
        </p:txBody>
      </p:sp>
      <p:sp>
        <p:nvSpPr>
          <p:cNvPr id="2" name="Arrow: Pentagon 1">
            <a:extLst>
              <a:ext uri="{FF2B5EF4-FFF2-40B4-BE49-F238E27FC236}">
                <a16:creationId xmlns:a16="http://schemas.microsoft.com/office/drawing/2014/main" xmlns="" id="{35E37178-6797-C308-347F-A22B1A5E6562}"/>
              </a:ext>
            </a:extLst>
          </p:cNvPr>
          <p:cNvSpPr/>
          <p:nvPr/>
        </p:nvSpPr>
        <p:spPr>
          <a:xfrm>
            <a:off x="-1" y="235612"/>
            <a:ext cx="4583876" cy="567003"/>
          </a:xfrm>
          <a:prstGeom prst="homePlate">
            <a:avLst>
              <a:gd name="adj" fmla="val 38127"/>
            </a:avLst>
          </a:prstGeom>
          <a:solidFill>
            <a:srgbClr val="AF1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
                <a:ea typeface="Aachen" panose="02020500000000000000" pitchFamily="18" charset="0"/>
                <a:cs typeface="Aachen" panose="02020500000000000000" pitchFamily="18" charset="0"/>
              </a:rPr>
              <a:t>1. CẤU </a:t>
            </a:r>
            <a:r>
              <a:rPr lang="en-US" sz="2400" b="1">
                <a:latin typeface="Times New Roman "/>
                <a:ea typeface="Aachen" panose="02020500000000000000" pitchFamily="18" charset="0"/>
                <a:cs typeface="Aachen" panose="02020500000000000000" pitchFamily="18" charset="0"/>
              </a:rPr>
              <a:t>TRÚC PHÂN TỬ DNA</a:t>
            </a:r>
          </a:p>
        </p:txBody>
      </p:sp>
    </p:spTree>
    <p:extLst>
      <p:ext uri="{BB962C8B-B14F-4D97-AF65-F5344CB8AC3E}">
        <p14:creationId xmlns:p14="http://schemas.microsoft.com/office/powerpoint/2010/main" val="41669867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barn(inVertical)">
                                      <p:cBhvr>
                                        <p:cTn id="13" dur="500"/>
                                        <p:tgtEl>
                                          <p:spTgt spid="205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20" grpId="0"/>
      <p:bldP spid="21" grpId="0"/>
      <p:bldP spid="22" grpId="0"/>
      <p:bldP spid="23" grpId="0"/>
      <p:bldP spid="24" grpId="0" animBg="1"/>
      <p:bldP spid="25" grpId="0" animBg="1"/>
      <p:bldP spid="26" grpId="0"/>
      <p:bldP spid="2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1FF"/>
        </a:solidFill>
        <a:effectLst/>
      </p:bgPr>
    </p:bg>
    <p:spTree>
      <p:nvGrpSpPr>
        <p:cNvPr id="1" name=""/>
        <p:cNvGrpSpPr/>
        <p:nvPr/>
      </p:nvGrpSpPr>
      <p:grpSpPr>
        <a:xfrm>
          <a:off x="0" y="0"/>
          <a:ext cx="0" cy="0"/>
          <a:chOff x="0" y="0"/>
          <a:chExt cx="0" cy="0"/>
        </a:xfrm>
      </p:grpSpPr>
      <p:pic>
        <p:nvPicPr>
          <p:cNvPr id="6146" name="Picture 2" descr="Structure of DNA">
            <a:extLst>
              <a:ext uri="{FF2B5EF4-FFF2-40B4-BE49-F238E27FC236}">
                <a16:creationId xmlns:a16="http://schemas.microsoft.com/office/drawing/2014/main" xmlns="" id="{D1C3CC0C-D571-8769-CB75-2ED2DC634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25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947C527-0839-229F-BDCB-6FD3D8DADFE8}"/>
              </a:ext>
            </a:extLst>
          </p:cNvPr>
          <p:cNvSpPr/>
          <p:nvPr/>
        </p:nvSpPr>
        <p:spPr>
          <a:xfrm>
            <a:off x="4543250" y="157075"/>
            <a:ext cx="2025143" cy="1166841"/>
          </a:xfrm>
          <a:prstGeom prst="rect">
            <a:avLst/>
          </a:prstGeom>
          <a:solidFill>
            <a:srgbClr val="DAF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a:solidFill>
                  <a:schemeClr val="accent2">
                    <a:lumMod val="75000"/>
                  </a:schemeClr>
                </a:solidFill>
                <a:latin typeface="+mj-lt"/>
                <a:ea typeface="Tahoma" panose="020B0604030504040204" pitchFamily="34" charset="0"/>
                <a:cs typeface="Tahoma" panose="020B0604030504040204" pitchFamily="34" charset="0"/>
              </a:rPr>
              <a:t>DNA</a:t>
            </a:r>
          </a:p>
        </p:txBody>
      </p:sp>
      <p:sp>
        <p:nvSpPr>
          <p:cNvPr id="3" name="Rectangle 2">
            <a:extLst>
              <a:ext uri="{FF2B5EF4-FFF2-40B4-BE49-F238E27FC236}">
                <a16:creationId xmlns:a16="http://schemas.microsoft.com/office/drawing/2014/main" xmlns="" id="{8385DDC6-BD29-734B-6936-A77A39574B3C}"/>
              </a:ext>
            </a:extLst>
          </p:cNvPr>
          <p:cNvSpPr/>
          <p:nvPr/>
        </p:nvSpPr>
        <p:spPr>
          <a:xfrm>
            <a:off x="8240119" y="274881"/>
            <a:ext cx="2025143" cy="544152"/>
          </a:xfrm>
          <a:prstGeom prst="rect">
            <a:avLst/>
          </a:prstGeom>
          <a:solidFill>
            <a:srgbClr val="DAF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a:solidFill>
                  <a:schemeClr val="accent2">
                    <a:lumMod val="75000"/>
                  </a:schemeClr>
                </a:solidFill>
                <a:latin typeface="+mj-lt"/>
                <a:ea typeface="Tahoma" panose="020B0604030504040204" pitchFamily="34" charset="0"/>
                <a:cs typeface="Tahoma" panose="020B0604030504040204" pitchFamily="34" charset="0"/>
              </a:rPr>
              <a:t>Cặp DNA</a:t>
            </a:r>
          </a:p>
        </p:txBody>
      </p:sp>
      <p:sp>
        <p:nvSpPr>
          <p:cNvPr id="4" name="Rectangle 3">
            <a:extLst>
              <a:ext uri="{FF2B5EF4-FFF2-40B4-BE49-F238E27FC236}">
                <a16:creationId xmlns:a16="http://schemas.microsoft.com/office/drawing/2014/main" xmlns="" id="{3663D818-9641-74BD-0012-2791B4DEA04B}"/>
              </a:ext>
            </a:extLst>
          </p:cNvPr>
          <p:cNvSpPr/>
          <p:nvPr/>
        </p:nvSpPr>
        <p:spPr>
          <a:xfrm>
            <a:off x="8485549" y="4689807"/>
            <a:ext cx="3412171" cy="343076"/>
          </a:xfrm>
          <a:prstGeom prst="rect">
            <a:avLst/>
          </a:prstGeom>
          <a:solidFill>
            <a:srgbClr val="0C4F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04EFFB-8060-0C49-53C2-CAA5521E3B68}"/>
              </a:ext>
            </a:extLst>
          </p:cNvPr>
          <p:cNvSpPr/>
          <p:nvPr/>
        </p:nvSpPr>
        <p:spPr>
          <a:xfrm>
            <a:off x="8195941" y="4555171"/>
            <a:ext cx="3701779" cy="5441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solidFill>
                  <a:schemeClr val="tx1"/>
                </a:solidFill>
                <a:latin typeface="+mj-lt"/>
                <a:ea typeface="Tahoma" panose="020B0604030504040204" pitchFamily="34" charset="0"/>
                <a:cs typeface="Tahoma" panose="020B0604030504040204" pitchFamily="34" charset="0"/>
              </a:rPr>
              <a:t>Sự thật về DNA</a:t>
            </a:r>
          </a:p>
        </p:txBody>
      </p:sp>
      <p:sp>
        <p:nvSpPr>
          <p:cNvPr id="6" name="Rectangle 5">
            <a:extLst>
              <a:ext uri="{FF2B5EF4-FFF2-40B4-BE49-F238E27FC236}">
                <a16:creationId xmlns:a16="http://schemas.microsoft.com/office/drawing/2014/main" xmlns="" id="{20D92C7B-57BB-B8B8-84C7-F28224952C80}"/>
              </a:ext>
            </a:extLst>
          </p:cNvPr>
          <p:cNvSpPr/>
          <p:nvPr/>
        </p:nvSpPr>
        <p:spPr>
          <a:xfrm>
            <a:off x="8773752" y="5099323"/>
            <a:ext cx="2627498" cy="1576358"/>
          </a:xfrm>
          <a:prstGeom prst="rect">
            <a:avLst/>
          </a:prstGeom>
          <a:solidFill>
            <a:srgbClr val="DAF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03A4764-0F81-9465-A77A-68FEC8A39BEF}"/>
              </a:ext>
            </a:extLst>
          </p:cNvPr>
          <p:cNvSpPr/>
          <p:nvPr/>
        </p:nvSpPr>
        <p:spPr>
          <a:xfrm>
            <a:off x="8693808" y="5032883"/>
            <a:ext cx="3412171" cy="384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200" i="1">
                <a:solidFill>
                  <a:schemeClr val="bg1"/>
                </a:solidFill>
                <a:latin typeface="+mj-lt"/>
                <a:ea typeface="Tahoma" panose="020B0604030504040204" pitchFamily="34" charset="0"/>
                <a:cs typeface="Tahoma" panose="020B0604030504040204" pitchFamily="34" charset="0"/>
              </a:rPr>
              <a:t>DNA có thể kéo dài từ trái đất tới mặt trời 600 lần</a:t>
            </a:r>
          </a:p>
        </p:txBody>
      </p:sp>
      <p:sp>
        <p:nvSpPr>
          <p:cNvPr id="8" name="Rectangle 7">
            <a:extLst>
              <a:ext uri="{FF2B5EF4-FFF2-40B4-BE49-F238E27FC236}">
                <a16:creationId xmlns:a16="http://schemas.microsoft.com/office/drawing/2014/main" xmlns="" id="{1FD9D3CE-6573-EA61-4164-808C8A169209}"/>
              </a:ext>
            </a:extLst>
          </p:cNvPr>
          <p:cNvSpPr/>
          <p:nvPr/>
        </p:nvSpPr>
        <p:spPr>
          <a:xfrm>
            <a:off x="8693810" y="5441871"/>
            <a:ext cx="3210219" cy="315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200" i="1">
                <a:solidFill>
                  <a:schemeClr val="bg1"/>
                </a:solidFill>
                <a:latin typeface="+mj-lt"/>
                <a:ea typeface="Tahoma" panose="020B0604030504040204" pitchFamily="34" charset="0"/>
                <a:cs typeface="Tahoma" panose="020B0604030504040204" pitchFamily="34" charset="0"/>
              </a:rPr>
              <a:t>Tất cả chúng ta đều giống nhau đến 99%</a:t>
            </a:r>
          </a:p>
        </p:txBody>
      </p:sp>
      <p:sp>
        <p:nvSpPr>
          <p:cNvPr id="9" name="Rectangle 8">
            <a:extLst>
              <a:ext uri="{FF2B5EF4-FFF2-40B4-BE49-F238E27FC236}">
                <a16:creationId xmlns:a16="http://schemas.microsoft.com/office/drawing/2014/main" xmlns="" id="{B6089DBE-3016-31AA-9D4A-E01CB944FA39}"/>
              </a:ext>
            </a:extLst>
          </p:cNvPr>
          <p:cNvSpPr/>
          <p:nvPr/>
        </p:nvSpPr>
        <p:spPr>
          <a:xfrm>
            <a:off x="8693808" y="5781791"/>
            <a:ext cx="3339247" cy="315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200" i="1">
                <a:solidFill>
                  <a:schemeClr val="bg1"/>
                </a:solidFill>
                <a:latin typeface="+mj-lt"/>
                <a:ea typeface="Tahoma" panose="020B0604030504040204" pitchFamily="34" charset="0"/>
                <a:cs typeface="Tahoma" panose="020B0604030504040204" pitchFamily="34" charset="0"/>
              </a:rPr>
              <a:t>Bộ gene của con người chứa 3 tỉ cặp DNA cơ bản</a:t>
            </a:r>
          </a:p>
        </p:txBody>
      </p:sp>
      <p:sp>
        <p:nvSpPr>
          <p:cNvPr id="10" name="Rectangle 9">
            <a:extLst>
              <a:ext uri="{FF2B5EF4-FFF2-40B4-BE49-F238E27FC236}">
                <a16:creationId xmlns:a16="http://schemas.microsoft.com/office/drawing/2014/main" xmlns="" id="{EA9B336E-E4E1-D7F3-3FEB-3EEBC5970D5D}"/>
              </a:ext>
            </a:extLst>
          </p:cNvPr>
          <p:cNvSpPr/>
          <p:nvPr/>
        </p:nvSpPr>
        <p:spPr>
          <a:xfrm>
            <a:off x="8693808" y="6159755"/>
            <a:ext cx="3210219" cy="5262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200" i="1">
                <a:solidFill>
                  <a:schemeClr val="bg1"/>
                </a:solidFill>
                <a:latin typeface="+mj-lt"/>
                <a:ea typeface="Tahoma" panose="020B0604030504040204" pitchFamily="34" charset="0"/>
                <a:cs typeface="Tahoma" panose="020B0604030504040204" pitchFamily="34" charset="0"/>
              </a:rPr>
              <a:t>Một người đánh máy nhanh, làm việc 8h/ngày, sẽ mất 50 năm để đánh xong bộ gene của người</a:t>
            </a:r>
          </a:p>
        </p:txBody>
      </p:sp>
      <p:grpSp>
        <p:nvGrpSpPr>
          <p:cNvPr id="31" name="Group 30">
            <a:extLst>
              <a:ext uri="{FF2B5EF4-FFF2-40B4-BE49-F238E27FC236}">
                <a16:creationId xmlns:a16="http://schemas.microsoft.com/office/drawing/2014/main" xmlns="" id="{D331A0BD-9B5D-075E-F739-99386A6B4543}"/>
              </a:ext>
            </a:extLst>
          </p:cNvPr>
          <p:cNvGrpSpPr/>
          <p:nvPr/>
        </p:nvGrpSpPr>
        <p:grpSpPr>
          <a:xfrm>
            <a:off x="138672" y="2533271"/>
            <a:ext cx="4111643" cy="3248520"/>
            <a:chOff x="188283" y="1739043"/>
            <a:chExt cx="4111643" cy="3248520"/>
          </a:xfrm>
        </p:grpSpPr>
        <p:grpSp>
          <p:nvGrpSpPr>
            <p:cNvPr id="29" name="Group 28">
              <a:extLst>
                <a:ext uri="{FF2B5EF4-FFF2-40B4-BE49-F238E27FC236}">
                  <a16:creationId xmlns:a16="http://schemas.microsoft.com/office/drawing/2014/main" xmlns="" id="{CFE3DEF7-5F01-A089-6D66-273C832C57DF}"/>
                </a:ext>
              </a:extLst>
            </p:cNvPr>
            <p:cNvGrpSpPr/>
            <p:nvPr/>
          </p:nvGrpSpPr>
          <p:grpSpPr>
            <a:xfrm>
              <a:off x="188283" y="1739043"/>
              <a:ext cx="4111643" cy="3248520"/>
              <a:chOff x="129378" y="1356495"/>
              <a:chExt cx="4111643" cy="6254150"/>
            </a:xfrm>
          </p:grpSpPr>
          <p:sp>
            <p:nvSpPr>
              <p:cNvPr id="27" name="Rectangle: Rounded Corners 26">
                <a:extLst>
                  <a:ext uri="{FF2B5EF4-FFF2-40B4-BE49-F238E27FC236}">
                    <a16:creationId xmlns:a16="http://schemas.microsoft.com/office/drawing/2014/main" xmlns="" id="{5746F87A-F045-DC49-2A7A-2E6D5766D4B1}"/>
                  </a:ext>
                </a:extLst>
              </p:cNvPr>
              <p:cNvSpPr/>
              <p:nvPr/>
            </p:nvSpPr>
            <p:spPr>
              <a:xfrm>
                <a:off x="218783" y="1356495"/>
                <a:ext cx="4022238" cy="6207238"/>
              </a:xfrm>
              <a:prstGeom prst="roundRect">
                <a:avLst>
                  <a:gd name="adj" fmla="val 2490"/>
                </a:avLst>
              </a:prstGeom>
              <a:solidFill>
                <a:srgbClr val="E8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xmlns="" id="{77C68DE5-6EB6-73BC-4111-859A67E2861C}"/>
                  </a:ext>
                </a:extLst>
              </p:cNvPr>
              <p:cNvSpPr/>
              <p:nvPr/>
            </p:nvSpPr>
            <p:spPr>
              <a:xfrm>
                <a:off x="129378" y="1523547"/>
                <a:ext cx="4022238" cy="6087098"/>
              </a:xfrm>
              <a:prstGeom prst="roundRect">
                <a:avLst>
                  <a:gd name="adj" fmla="val 318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xmlns="" id="{A42CD07F-7AF2-ED3B-E67C-FF179D2F3606}"/>
                </a:ext>
              </a:extLst>
            </p:cNvPr>
            <p:cNvSpPr txBox="1"/>
            <p:nvPr/>
          </p:nvSpPr>
          <p:spPr>
            <a:xfrm>
              <a:off x="337582" y="1830895"/>
              <a:ext cx="3828697" cy="3040448"/>
            </a:xfrm>
            <a:prstGeom prst="roundRect">
              <a:avLst>
                <a:gd name="adj" fmla="val 0"/>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mj-lt"/>
                  <a:ea typeface="+mn-ea"/>
                  <a:cs typeface="Arial" panose="020B0604020202020204" pitchFamily="34" charset="0"/>
                </a:rPr>
                <a:t>Quan sát hình bên, kết hợp thông tin SGK hãy nêu những hiểu biết của em về phân tử DNA? Nêu kích thước mỗi cặp nucleotide?</a:t>
              </a:r>
            </a:p>
          </p:txBody>
        </p:sp>
      </p:grpSp>
    </p:spTree>
    <p:extLst>
      <p:ext uri="{BB962C8B-B14F-4D97-AF65-F5344CB8AC3E}">
        <p14:creationId xmlns:p14="http://schemas.microsoft.com/office/powerpoint/2010/main" val="15703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5FE59CE5-262E-4B1E-9EB4-5EF565F5C6C4}" vid="{9AE44F3F-0D44-4F67-9257-CD9E5A75964B}"/>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3AD49-9331-450C-A2FE-6857A4DB38C6}">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{790D69D3-CC25-428B-A7F6-B139B7A5F6B2}tf00934815_win32</Template>
  <TotalTime>1333</TotalTime>
  <Words>1375</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#9Slide02 Noi dung dai</vt:lpstr>
      <vt:lpstr>Aachen</vt:lpstr>
      <vt:lpstr>Arial</vt:lpstr>
      <vt:lpstr>Calibri</vt:lpstr>
      <vt:lpstr>Tahoma</vt:lpstr>
      <vt:lpstr>Times</vt:lpstr>
      <vt:lpstr>Times New Roman</vt:lpstr>
      <vt:lpstr>Times New Roman </vt:lpstr>
      <vt:lpstr>Trebuchet MS</vt:lpstr>
      <vt:lpstr>Wingdings</vt:lpstr>
      <vt:lpstr>Wingdings 2</vt:lpstr>
      <vt:lpstr>SlateVTI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Le Tien Duat</cp:lastModifiedBy>
  <cp:revision>9</cp:revision>
  <dcterms:created xsi:type="dcterms:W3CDTF">2024-01-13T15:40:36Z</dcterms:created>
  <dcterms:modified xsi:type="dcterms:W3CDTF">2025-03-25T10:48:43Z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