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45"/>
  </p:notesMasterIdLst>
  <p:sldIdLst>
    <p:sldId id="313" r:id="rId3"/>
    <p:sldId id="256" r:id="rId4"/>
    <p:sldId id="257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63" r:id="rId42"/>
    <p:sldId id="364" r:id="rId43"/>
    <p:sldId id="365" r:id="rId44"/>
  </p:sldIdLst>
  <p:sldSz cx="9144000" cy="5143500" type="screen16x9"/>
  <p:notesSz cx="6858000" cy="9144000"/>
  <p:embeddedFontLst>
    <p:embeddedFont>
      <p:font typeface="Arvo" panose="020B0604020202020204" charset="0"/>
      <p:regular r:id="rId46"/>
      <p:bold r:id="rId47"/>
      <p:italic r:id="rId48"/>
      <p:boldItalic r:id="rId49"/>
    </p:embeddedFont>
    <p:embeddedFont>
      <p:font typeface="Roboto Condensed" panose="020B060402020202020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Roboto Condensed Light" panose="020B0604020202020204" charset="0"/>
      <p:regular r:id="rId55"/>
      <p:bold r:id="rId56"/>
      <p:italic r:id="rId57"/>
      <p:boldItalic r:id="rId58"/>
    </p:embeddedFont>
    <p:embeddedFont>
      <p:font typeface="Calibri Light" panose="020F0302020204030204" pitchFamily="34" charset="0"/>
      <p:regular r:id="rId59"/>
      <p: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AFC9E"/>
    <a:srgbClr val="FF9966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87" d="100"/>
          <a:sy n="87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5.fntdata"/><Relationship Id="rId55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65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854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30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818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803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08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524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138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0289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91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09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01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42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80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92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12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39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15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65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7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93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3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6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22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7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3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4CB808CD-800C-48F1-9681-F7549FA7428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9/9/2021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CBB38028-64D6-48E5-A6F0-9A24848619D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5.xml"/><Relationship Id="rId5" Type="http://schemas.openxmlformats.org/officeDocument/2006/relationships/image" Target="../media/image12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5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5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8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3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31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3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34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34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37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3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6" Type="http://schemas.openxmlformats.org/officeDocument/2006/relationships/slide" Target="slide33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32348" y="533403"/>
            <a:ext cx="8795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thuyết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kể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minh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vua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thưởng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thóc</a:t>
            </a:r>
            <a:r>
              <a:rPr lang="en-US" sz="2000" dirty="0"/>
              <a:t> </a:t>
            </a:r>
            <a:r>
              <a:rPr lang="en-US" sz="2000" dirty="0" err="1"/>
              <a:t>rải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64 ô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vua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ô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1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thóc</a:t>
            </a:r>
            <a:r>
              <a:rPr lang="en-US" sz="2000" dirty="0"/>
              <a:t>, ô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2 </a:t>
            </a:r>
            <a:r>
              <a:rPr lang="en-US" sz="2000" dirty="0" err="1"/>
              <a:t>hạt</a:t>
            </a:r>
            <a:r>
              <a:rPr lang="en-US" sz="2000" dirty="0"/>
              <a:t>, ô </a:t>
            </a:r>
            <a:r>
              <a:rPr lang="en-US" sz="2000" dirty="0" err="1"/>
              <a:t>thứ</a:t>
            </a:r>
            <a:r>
              <a:rPr lang="en-US" sz="2000" dirty="0"/>
              <a:t> 3 </a:t>
            </a:r>
            <a:r>
              <a:rPr lang="en-US" sz="2000" dirty="0" err="1"/>
              <a:t>để</a:t>
            </a:r>
            <a:r>
              <a:rPr lang="en-US" sz="2000" dirty="0"/>
              <a:t> 4 </a:t>
            </a:r>
            <a:r>
              <a:rPr lang="en-US" sz="2000" dirty="0" err="1"/>
              <a:t>hạt</a:t>
            </a:r>
            <a:r>
              <a:rPr lang="en-US" sz="2000" dirty="0"/>
              <a:t>, ô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8 </a:t>
            </a:r>
            <a:r>
              <a:rPr lang="en-US" sz="2000" dirty="0" err="1"/>
              <a:t>hạt</a:t>
            </a:r>
            <a:r>
              <a:rPr lang="en-US" sz="2000" dirty="0"/>
              <a:t>,… </a:t>
            </a:r>
            <a:r>
              <a:rPr lang="en-US" sz="2000" dirty="0" err="1" smtClean="0"/>
              <a:t>Cứ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/>
              <a:t>thế</a:t>
            </a:r>
            <a:r>
              <a:rPr lang="en-US" sz="2000" dirty="0"/>
              <a:t>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ở ô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ở ô </a:t>
            </a:r>
            <a:r>
              <a:rPr lang="en-US" sz="2000" dirty="0" err="1"/>
              <a:t>trước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295" y="2201288"/>
            <a:ext cx="2420105" cy="203056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04172" y="2370222"/>
            <a:ext cx="4451684" cy="2266278"/>
          </a:xfrm>
          <a:prstGeom prst="cloudCallout">
            <a:avLst>
              <a:gd name="adj1" fmla="val -61555"/>
              <a:gd name="adj2" fmla="val 371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Liệu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vua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đủ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thóc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thưởng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nhà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phát</a:t>
            </a:r>
            <a:r>
              <a:rPr lang="en-US" sz="1800" dirty="0">
                <a:solidFill>
                  <a:schemeClr val="tx1"/>
                </a:solidFill>
              </a:rPr>
              <a:t> minh </a:t>
            </a:r>
            <a:r>
              <a:rPr lang="en-US" sz="1800" dirty="0" err="1">
                <a:solidFill>
                  <a:schemeClr val="tx1"/>
                </a:solidFill>
              </a:rPr>
              <a:t>đó</a:t>
            </a:r>
            <a:r>
              <a:rPr lang="en-US" sz="1800" dirty="0">
                <a:solidFill>
                  <a:schemeClr val="tx1"/>
                </a:solidFill>
              </a:rPr>
              <a:t> hay </a:t>
            </a:r>
            <a:r>
              <a:rPr lang="en-US" sz="1800" err="1">
                <a:solidFill>
                  <a:schemeClr val="tx1"/>
                </a:solidFill>
              </a:rPr>
              <a:t>không</a:t>
            </a:r>
            <a:r>
              <a:rPr lang="en-US" sz="180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5" y="3363155"/>
            <a:ext cx="1437053" cy="17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</a:rPr>
              <a:t>Nhân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cùng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38" y="1457805"/>
            <a:ext cx="6130519" cy="440658"/>
            <a:chOff x="72044" y="1364080"/>
            <a:chExt cx="6130519" cy="44065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Nhân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hai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lũy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thừa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cùng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cơ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số</a:t>
              </a:r>
              <a:endParaRPr lang="vi-VN" sz="20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38" y="2185029"/>
            <a:ext cx="8879269" cy="1938992"/>
            <a:chOff x="88269" y="4284338"/>
            <a:chExt cx="8879269" cy="1938992"/>
          </a:xfrm>
        </p:grpSpPr>
        <p:sp>
          <p:nvSpPr>
            <p:cNvPr id="29" name="Rectangle 28"/>
            <p:cNvSpPr/>
            <p:nvPr/>
          </p:nvSpPr>
          <p:spPr>
            <a:xfrm>
              <a:off x="1000474" y="4284338"/>
              <a:ext cx="79670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a)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kết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quả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nhân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sau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dưới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dạng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một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lũy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7: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        7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. 7</a:t>
              </a:r>
              <a:r>
                <a:rPr lang="en-US" sz="2000" baseline="300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= 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(7 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. 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7) 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. 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(7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. 7 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. 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7)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= </a:t>
              </a:r>
              <a:r>
                <a:rPr lang="en-US" sz="2000" dirty="0">
                  <a:solidFill>
                    <a:srgbClr val="C00000"/>
                  </a:solidFill>
                </a:rPr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b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)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Nêu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nhận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xét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về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mối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liên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hệ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giữa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mũ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7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hai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tích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tìm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được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ở </a:t>
              </a:r>
              <a:r>
                <a:rPr lang="en-US" sz="2000" dirty="0" err="1">
                  <a:solidFill>
                    <a:schemeClr val="tx1">
                      <a:lumMod val="50000"/>
                    </a:schemeClr>
                  </a:solidFill>
                </a:rPr>
                <a:t>câu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a).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8269" y="4434418"/>
              <a:ext cx="799910" cy="40416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HĐ2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8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Nhân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cùng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38" y="1457805"/>
            <a:ext cx="6130519" cy="461665"/>
            <a:chOff x="72044" y="1364080"/>
            <a:chExt cx="6130519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Nhân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hai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lũy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thừa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cùng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cơ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số</a:t>
              </a:r>
              <a:endParaRPr lang="vi-VN" sz="2400" b="1" dirty="0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0" y="2807368"/>
            <a:ext cx="511493" cy="4652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511493" y="2273595"/>
            <a:ext cx="8311665" cy="198591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Khi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nhân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lũy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>
                <a:solidFill>
                  <a:schemeClr val="tx1"/>
                </a:solidFill>
              </a:rPr>
              <a:t>thừa cùng cơ số, ta giữ nguyên cơ số và cộng các số mũ: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tx1"/>
                </a:solidFill>
              </a:rPr>
              <a:t>a</a:t>
            </a:r>
            <a:r>
              <a:rPr lang="nl-NL" sz="2400" b="1" baseline="30000" dirty="0">
                <a:solidFill>
                  <a:schemeClr val="tx1"/>
                </a:solidFill>
              </a:rPr>
              <a:t>m </a:t>
            </a:r>
            <a:r>
              <a:rPr lang="nl-NL" sz="2400" b="1" dirty="0">
                <a:solidFill>
                  <a:schemeClr val="tx1"/>
                </a:solidFill>
              </a:rPr>
              <a:t>. a</a:t>
            </a:r>
            <a:r>
              <a:rPr lang="nl-NL" sz="2400" b="1" baseline="30000" dirty="0">
                <a:solidFill>
                  <a:schemeClr val="tx1"/>
                </a:solidFill>
              </a:rPr>
              <a:t>n</a:t>
            </a:r>
            <a:r>
              <a:rPr lang="nl-NL" sz="2400" b="1" dirty="0">
                <a:solidFill>
                  <a:schemeClr val="tx1"/>
                </a:solidFill>
              </a:rPr>
              <a:t> = </a:t>
            </a:r>
            <a:r>
              <a:rPr lang="nl-NL" sz="2400" b="1" dirty="0" smtClean="0">
                <a:solidFill>
                  <a:schemeClr val="tx1"/>
                </a:solidFill>
              </a:rPr>
              <a:t>a</a:t>
            </a:r>
            <a:r>
              <a:rPr lang="nl-NL" sz="2400" b="1" baseline="30000" dirty="0" smtClean="0">
                <a:solidFill>
                  <a:schemeClr val="tx1"/>
                </a:solidFill>
              </a:rPr>
              <a:t>m+n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Nhân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cùng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886" y="1451408"/>
            <a:ext cx="8715414" cy="1723353"/>
            <a:chOff x="187954" y="1782616"/>
            <a:chExt cx="8715414" cy="1723353"/>
          </a:xfrm>
        </p:grpSpPr>
        <p:sp>
          <p:nvSpPr>
            <p:cNvPr id="4" name="Rectangle 3"/>
            <p:cNvSpPr/>
            <p:nvPr/>
          </p:nvSpPr>
          <p:spPr>
            <a:xfrm>
              <a:off x="187954" y="1782616"/>
              <a:ext cx="1893467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B050"/>
                  </a:solidFill>
                </a:rPr>
                <a:t>Luyện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tập</a:t>
              </a:r>
              <a:r>
                <a:rPr lang="en-US" sz="2400" b="1" dirty="0">
                  <a:solidFill>
                    <a:srgbClr val="00B050"/>
                  </a:solidFill>
                </a:rPr>
                <a:t>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8585" y="2305640"/>
              <a:ext cx="8014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kết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quả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tính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dưới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dạng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một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lũy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a) 5</a:t>
              </a:r>
              <a:r>
                <a:rPr lang="en-US" sz="24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. 5</a:t>
              </a:r>
              <a:r>
                <a:rPr lang="en-US" sz="24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7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;      b) 2</a:t>
              </a:r>
              <a:r>
                <a:rPr lang="en-US" sz="24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. 2</a:t>
              </a:r>
              <a:r>
                <a:rPr lang="en-US" sz="24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. 2</a:t>
              </a:r>
              <a:r>
                <a:rPr lang="en-US" sz="24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9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;     c) 10</a:t>
              </a:r>
              <a:r>
                <a:rPr lang="en-US" sz="24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. 10</a:t>
              </a:r>
              <a:r>
                <a:rPr lang="en-US" sz="24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. 10</a:t>
              </a:r>
              <a:r>
                <a:rPr lang="en-US" sz="24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 . 10</a:t>
              </a:r>
              <a:r>
                <a:rPr lang="en-US" sz="24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8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  <a:endParaRPr lang="en-US" sz="24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09323" y="3245925"/>
            <a:ext cx="17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143886" y="3596434"/>
            <a:ext cx="3457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400" dirty="0">
                <a:latin typeface="+mn-lt"/>
                <a:ea typeface="Calibri" panose="020F0502020204030204" pitchFamily="34" charset="0"/>
              </a:rPr>
              <a:t>a. 5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3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5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7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nl-NL" sz="2400">
                <a:latin typeface="+mn-lt"/>
                <a:ea typeface="Calibri" panose="020F0502020204030204" pitchFamily="34" charset="0"/>
              </a:rPr>
              <a:t>= </a:t>
            </a:r>
            <a:r>
              <a:rPr lang="nl-NL" sz="2400" smtClean="0">
                <a:latin typeface="+mn-lt"/>
                <a:ea typeface="Calibri" panose="020F0502020204030204" pitchFamily="34" charset="0"/>
              </a:rPr>
              <a:t>5</a:t>
            </a:r>
            <a:r>
              <a:rPr lang="nl-NL" sz="2400" baseline="30000" smtClean="0">
                <a:latin typeface="+mn-lt"/>
                <a:ea typeface="Calibri" panose="020F0502020204030204" pitchFamily="34" charset="0"/>
              </a:rPr>
              <a:t>3+7 </a:t>
            </a:r>
            <a:r>
              <a:rPr lang="nl-NL" sz="2400" smtClean="0">
                <a:latin typeface="+mn-lt"/>
                <a:ea typeface="Calibri" panose="020F0502020204030204" pitchFamily="34" charset="0"/>
              </a:rPr>
              <a:t>= </a:t>
            </a:r>
            <a:r>
              <a:rPr lang="nl-NL" sz="2400" dirty="0" smtClean="0">
                <a:latin typeface="+mn-lt"/>
                <a:ea typeface="Calibri" panose="020F0502020204030204" pitchFamily="34" charset="0"/>
              </a:rPr>
              <a:t>5</a:t>
            </a:r>
            <a:r>
              <a:rPr lang="nl-NL" sz="2400" baseline="30000" dirty="0" smtClean="0">
                <a:latin typeface="+mn-lt"/>
                <a:ea typeface="Calibri" panose="020F0502020204030204" pitchFamily="34" charset="0"/>
              </a:rPr>
              <a:t>10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1908" y="3632095"/>
            <a:ext cx="362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400" dirty="0">
                <a:latin typeface="+mn-lt"/>
                <a:ea typeface="Calibri" panose="020F0502020204030204" pitchFamily="34" charset="0"/>
              </a:rPr>
              <a:t>b. 2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4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2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5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2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9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 = 2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4+5+9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nl-NL" sz="2400" dirty="0" smtClean="0">
                <a:latin typeface="+mn-lt"/>
                <a:ea typeface="Calibri" panose="020F0502020204030204" pitchFamily="34" charset="0"/>
              </a:rPr>
              <a:t>2</a:t>
            </a:r>
            <a:r>
              <a:rPr lang="nl-NL" sz="2400" baseline="30000" dirty="0" smtClean="0">
                <a:latin typeface="+mn-lt"/>
                <a:ea typeface="Calibri" panose="020F0502020204030204" pitchFamily="34" charset="0"/>
              </a:rPr>
              <a:t>18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3704" y="4305769"/>
            <a:ext cx="5389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400" dirty="0">
                <a:latin typeface="+mn-lt"/>
                <a:ea typeface="Calibri" panose="020F0502020204030204" pitchFamily="34" charset="0"/>
              </a:rPr>
              <a:t>c.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2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4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.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6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 .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8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 =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2+4+6+8 </a:t>
            </a:r>
            <a:r>
              <a:rPr lang="nl-NL" sz="2400" dirty="0">
                <a:latin typeface="+mn-lt"/>
                <a:ea typeface="Calibri" panose="020F0502020204030204" pitchFamily="34" charset="0"/>
              </a:rPr>
              <a:t>= 10</a:t>
            </a:r>
            <a:r>
              <a:rPr lang="nl-NL" sz="2400" baseline="30000" dirty="0">
                <a:latin typeface="+mn-lt"/>
                <a:ea typeface="Calibri" panose="020F0502020204030204" pitchFamily="34" charset="0"/>
              </a:rPr>
              <a:t>20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Nhân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cùng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352" y="2754510"/>
            <a:ext cx="9004048" cy="1938992"/>
            <a:chOff x="187104" y="4284338"/>
            <a:chExt cx="8780434" cy="1938992"/>
          </a:xfrm>
        </p:grpSpPr>
        <p:sp>
          <p:nvSpPr>
            <p:cNvPr id="15" name="Rectangle 14"/>
            <p:cNvSpPr/>
            <p:nvPr/>
          </p:nvSpPr>
          <p:spPr>
            <a:xfrm>
              <a:off x="1000474" y="4284338"/>
              <a:ext cx="79670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a)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Giải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thích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vì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err="1" smtClean="0">
                  <a:solidFill>
                    <a:schemeClr val="tx1">
                      <a:lumMod val="50000"/>
                    </a:schemeClr>
                  </a:solidFill>
                </a:rPr>
                <a:t>sao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có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thể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6</a:t>
              </a:r>
              <a:r>
                <a:rPr lang="en-US" sz="20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= 6</a:t>
              </a:r>
              <a:r>
                <a:rPr lang="en-US" sz="20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. 6</a:t>
              </a:r>
              <a:r>
                <a:rPr lang="en-US" sz="20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lang="en-US" sz="20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b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)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Sử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dụng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câu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a)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để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suy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ra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6</a:t>
              </a:r>
              <a:r>
                <a:rPr lang="en-US" sz="20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5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: 6</a:t>
              </a:r>
              <a:r>
                <a:rPr lang="en-US" sz="20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= 6</a:t>
              </a:r>
              <a:r>
                <a:rPr lang="en-US" sz="2000" baseline="30000" smtClean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.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Nêu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nhận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xét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về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mối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liên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hệ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giữa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mũ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6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trong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bị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chia,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và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thương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c)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thương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chia 10</a:t>
              </a:r>
              <a:r>
                <a:rPr lang="en-US" sz="2000" baseline="30000" smtClean="0">
                  <a:solidFill>
                    <a:schemeClr val="tx1">
                      <a:lumMod val="50000"/>
                    </a:schemeClr>
                  </a:solidFill>
                </a:rPr>
                <a:t>7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: 10</a:t>
              </a:r>
              <a:r>
                <a:rPr lang="en-US" sz="2000" baseline="30000" dirty="0" smtClean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dưới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dạng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lũy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10.</a:t>
              </a:r>
              <a:endParaRPr lang="en-US" sz="2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7104" y="4434418"/>
              <a:ext cx="799910" cy="40416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</a:rPr>
                <a:t>HĐ3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4924" y="1611316"/>
            <a:ext cx="479659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562" y="136346"/>
            <a:ext cx="2699438" cy="18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Nhân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cùng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38" y="1457805"/>
            <a:ext cx="6130519" cy="461665"/>
            <a:chOff x="72044" y="1364080"/>
            <a:chExt cx="6130519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Chia </a:t>
              </a:r>
              <a:r>
                <a:rPr lang="en-US" sz="2400" b="1" dirty="0" err="1" smtClean="0"/>
                <a:t>hai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lũy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thừa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cùng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cơ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số</a:t>
              </a:r>
              <a:endParaRPr lang="vi-VN" sz="2400" b="1" dirty="0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152438" y="2637204"/>
            <a:ext cx="511493" cy="4652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63931" y="2103431"/>
                <a:ext cx="8311665" cy="1985919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Khi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chia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hai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lũy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400" dirty="0">
                    <a:solidFill>
                      <a:schemeClr val="tx1"/>
                    </a:solidFill>
                  </a:rPr>
                  <a:t>thừa cùng cơ số, ta giữ nguyên cơ số và cộng các số mũ: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2400" b="1" dirty="0">
                    <a:solidFill>
                      <a:schemeClr val="tx1"/>
                    </a:solidFill>
                  </a:rPr>
                  <a:t>a</a:t>
                </a:r>
                <a:r>
                  <a:rPr lang="nl-NL" sz="2400" b="1" baseline="30000" dirty="0">
                    <a:solidFill>
                      <a:schemeClr val="tx1"/>
                    </a:solidFill>
                  </a:rPr>
                  <a:t>m </a:t>
                </a:r>
                <a:r>
                  <a:rPr lang="nl-NL" sz="24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a</a:t>
                </a:r>
                <a:r>
                  <a:rPr lang="nl-NL" sz="2400" b="1" baseline="30000" dirty="0">
                    <a:solidFill>
                      <a:schemeClr val="tx1"/>
                    </a:solidFill>
                  </a:rPr>
                  <a:t>n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 = </a:t>
                </a:r>
                <a:r>
                  <a:rPr lang="nl-NL" sz="2400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nl-NL" sz="2400" b="1" baseline="30000" dirty="0" smtClean="0">
                    <a:solidFill>
                      <a:schemeClr val="tx1"/>
                    </a:solidFill>
                  </a:rPr>
                  <a:t>m+n </a:t>
                </a:r>
                <a:r>
                  <a:rPr lang="nl-NL" sz="2400" dirty="0" smtClean="0">
                    <a:solidFill>
                      <a:schemeClr val="tx1"/>
                    </a:solidFill>
                  </a:rPr>
                  <a:t>( với a </a:t>
                </a:r>
                <a14:m>
                  <m:oMath xmlns:m="http://schemas.openxmlformats.org/officeDocument/2006/math"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0, 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smtClean="0">
                    <a:solidFill>
                      <a:schemeClr val="tx1"/>
                    </a:solidFill>
                  </a:rPr>
                  <a:t>n).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31" y="2103431"/>
                <a:ext cx="8311665" cy="19859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5011" y="4315326"/>
                <a:ext cx="7652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+mn-lt"/>
                  </a:rPr>
                  <a:t>Chú</a:t>
                </a:r>
                <a:r>
                  <a:rPr lang="en-US" sz="2400" b="1" dirty="0" smtClean="0">
                    <a:latin typeface="+mn-lt"/>
                  </a:rPr>
                  <a:t> ý</a:t>
                </a:r>
                <a:r>
                  <a:rPr lang="en-US" sz="2400" dirty="0" smtClean="0">
                    <a:latin typeface="+mn-lt"/>
                  </a:rPr>
                  <a:t>: </a:t>
                </a:r>
                <a:r>
                  <a:rPr lang="en-US" sz="2400" dirty="0" err="1" smtClean="0">
                    <a:latin typeface="+mn-lt"/>
                  </a:rPr>
                  <a:t>Người</a:t>
                </a:r>
                <a:r>
                  <a:rPr lang="en-US" sz="2400" dirty="0" smtClean="0">
                    <a:latin typeface="+mn-lt"/>
                  </a:rPr>
                  <a:t> ta </a:t>
                </a:r>
                <a:r>
                  <a:rPr lang="en-US" sz="2400" dirty="0" err="1" smtClean="0">
                    <a:latin typeface="+mn-lt"/>
                  </a:rPr>
                  <a:t>quy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ước</a:t>
                </a:r>
                <a:r>
                  <a:rPr lang="en-US" sz="2400" dirty="0" smtClean="0">
                    <a:latin typeface="+mn-lt"/>
                  </a:rPr>
                  <a:t> a</a:t>
                </a:r>
                <a:r>
                  <a:rPr lang="en-US" sz="2400" baseline="30000" dirty="0" smtClean="0">
                    <a:latin typeface="+mn-lt"/>
                  </a:rPr>
                  <a:t>0</a:t>
                </a:r>
                <a:r>
                  <a:rPr lang="en-US" sz="2400" dirty="0" smtClean="0">
                    <a:latin typeface="+mn-lt"/>
                  </a:rPr>
                  <a:t> = 1 (</a:t>
                </a:r>
                <a:r>
                  <a:rPr lang="nl-NL" sz="2400" dirty="0">
                    <a:solidFill>
                      <a:schemeClr val="tx1"/>
                    </a:solidFill>
                    <a:latin typeface="+mn-lt"/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0 )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1" y="4315326"/>
                <a:ext cx="7652084" cy="461665"/>
              </a:xfrm>
              <a:prstGeom prst="rect">
                <a:avLst/>
              </a:prstGeom>
              <a:blipFill>
                <a:blip r:embed="rId5"/>
                <a:stretch>
                  <a:fillRect l="-1195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3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516713"/>
            <a:ext cx="69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Nhân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cùng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cơ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454" y="1394696"/>
            <a:ext cx="8761947" cy="1727804"/>
            <a:chOff x="141421" y="1778165"/>
            <a:chExt cx="8761947" cy="1727804"/>
          </a:xfrm>
        </p:grpSpPr>
        <p:sp>
          <p:nvSpPr>
            <p:cNvPr id="4" name="Rectangle 3"/>
            <p:cNvSpPr/>
            <p:nvPr/>
          </p:nvSpPr>
          <p:spPr>
            <a:xfrm>
              <a:off x="141421" y="1778165"/>
              <a:ext cx="18934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B050"/>
                  </a:solidFill>
                </a:rPr>
                <a:t>Luyện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tập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3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8585" y="2305640"/>
              <a:ext cx="8014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Viết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kết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quả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tính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dưới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dạng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một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lũy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a) 7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: 7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;     </a:t>
              </a:r>
              <a:r>
                <a:rPr lang="en-US" sz="2400" dirty="0" smtClean="0">
                  <a:solidFill>
                    <a:schemeClr val="tx1">
                      <a:lumMod val="50000"/>
                    </a:schemeClr>
                  </a:solidFill>
                </a:rPr>
                <a:t>				b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) 1 091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100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: 1 091</a:t>
              </a:r>
              <a:r>
                <a:rPr lang="en-US" sz="2400" baseline="30000" dirty="0">
                  <a:solidFill>
                    <a:schemeClr val="tx1">
                      <a:lumMod val="50000"/>
                    </a:schemeClr>
                  </a:solidFill>
                </a:rPr>
                <a:t>100</a:t>
              </a: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</a:rPr>
                <a:t> 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32149" y="3262390"/>
            <a:ext cx="17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487554" y="3649975"/>
            <a:ext cx="345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a) 7</a:t>
            </a:r>
            <a:r>
              <a:rPr lang="nl-NL" sz="2400" baseline="30000" dirty="0"/>
              <a:t>6 </a:t>
            </a:r>
            <a:r>
              <a:rPr lang="nl-NL" sz="2400" dirty="0"/>
              <a:t>: 7</a:t>
            </a:r>
            <a:r>
              <a:rPr lang="nl-NL" sz="2400" baseline="30000" dirty="0"/>
              <a:t>4 </a:t>
            </a:r>
            <a:r>
              <a:rPr lang="nl-NL" sz="2400" dirty="0"/>
              <a:t>= 7</a:t>
            </a:r>
            <a:r>
              <a:rPr lang="nl-NL" sz="2400" baseline="30000" dirty="0"/>
              <a:t>2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87554" y="4230910"/>
            <a:ext cx="6965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b) 1 091</a:t>
            </a:r>
            <a:r>
              <a:rPr lang="nl-NL" sz="2400" baseline="30000" dirty="0"/>
              <a:t>100</a:t>
            </a:r>
            <a:r>
              <a:rPr lang="nl-NL" sz="2400" dirty="0"/>
              <a:t>: 1 091</a:t>
            </a:r>
            <a:r>
              <a:rPr lang="nl-NL" sz="2400" baseline="30000" dirty="0"/>
              <a:t>100</a:t>
            </a:r>
            <a:r>
              <a:rPr lang="nl-NL" sz="2400" dirty="0"/>
              <a:t>= 1 091</a:t>
            </a:r>
            <a:r>
              <a:rPr lang="nl-NL" sz="2400" baseline="30000" dirty="0"/>
              <a:t>100-100 </a:t>
            </a:r>
            <a:r>
              <a:rPr lang="nl-NL" sz="2400" dirty="0"/>
              <a:t>= 1 091</a:t>
            </a:r>
            <a:r>
              <a:rPr lang="nl-NL" sz="2400" baseline="30000" dirty="0"/>
              <a:t>0</a:t>
            </a:r>
            <a:r>
              <a:rPr lang="nl-NL" sz="2400" dirty="0"/>
              <a:t> =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1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74670" y="1388250"/>
            <a:ext cx="8728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1.36.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lũy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thừa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a) 9.9.9.9.9;</a:t>
            </a:r>
            <a:r>
              <a:rPr lang="en-US" sz="2400" b="1" dirty="0" smtClean="0">
                <a:solidFill>
                  <a:srgbClr val="0070C0"/>
                </a:solidFill>
              </a:rPr>
              <a:t>					</a:t>
            </a:r>
            <a:r>
              <a:rPr lang="en-US" sz="2400" dirty="0" smtClean="0">
                <a:solidFill>
                  <a:schemeClr val="tx1"/>
                </a:solidFill>
              </a:rPr>
              <a:t>b) 10.10.10.10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c) 5.5.5.25;					d) </a:t>
            </a:r>
            <a:r>
              <a:rPr lang="en-US" sz="2400" dirty="0" err="1" smtClean="0">
                <a:solidFill>
                  <a:schemeClr val="tx1"/>
                </a:solidFill>
              </a:rPr>
              <a:t>a.a.a.a.a.a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951" y="2931944"/>
            <a:ext cx="17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0" y="3516558"/>
            <a:ext cx="345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a) 9.9.9.9 = 9</a:t>
            </a:r>
            <a:r>
              <a:rPr lang="fr-FR" sz="2400" baseline="30000" dirty="0"/>
              <a:t>4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322870" y="3516559"/>
            <a:ext cx="4145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b) </a:t>
            </a:r>
            <a:r>
              <a:rPr lang="nl-NL" sz="2400" dirty="0" smtClean="0"/>
              <a:t>10.10.10.10 = 10</a:t>
            </a:r>
            <a:r>
              <a:rPr lang="nl-NL" sz="2400" baseline="30000" dirty="0" smtClean="0"/>
              <a:t>4</a:t>
            </a:r>
            <a:endParaRPr lang="en-US" sz="2400" dirty="0"/>
          </a:p>
        </p:txBody>
      </p:sp>
      <p:grpSp>
        <p:nvGrpSpPr>
          <p:cNvPr id="13" name="Google Shape;900;p46"/>
          <p:cNvGrpSpPr/>
          <p:nvPr/>
        </p:nvGrpSpPr>
        <p:grpSpPr>
          <a:xfrm>
            <a:off x="174670" y="561706"/>
            <a:ext cx="314590" cy="269367"/>
            <a:chOff x="1934025" y="1001650"/>
            <a:chExt cx="415300" cy="355600"/>
          </a:xfrm>
        </p:grpSpPr>
        <p:sp>
          <p:nvSpPr>
            <p:cNvPr id="1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7145" y="491047"/>
            <a:ext cx="40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24605"/>
            <a:ext cx="4145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c) </a:t>
            </a:r>
            <a:r>
              <a:rPr lang="fr-FR" sz="2400" dirty="0"/>
              <a:t>5.5.5.25 = 5.5.5.5.5 </a:t>
            </a:r>
            <a:r>
              <a:rPr lang="fr-FR" sz="2400"/>
              <a:t>= </a:t>
            </a:r>
            <a:r>
              <a:rPr lang="fr-FR" sz="2400" smtClean="0"/>
              <a:t>5</a:t>
            </a:r>
            <a:r>
              <a:rPr lang="fr-FR" sz="2400" baseline="30000" smtClean="0"/>
              <a:t>5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322870" y="4111742"/>
            <a:ext cx="263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dirty="0">
                <a:latin typeface="+mn-lt"/>
                <a:ea typeface="Calibri" panose="020F0502020204030204" pitchFamily="34" charset="0"/>
              </a:rPr>
              <a:t>d)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a.a.a.a.a.a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= a</a:t>
            </a:r>
            <a:r>
              <a:rPr lang="fr-FR" sz="2400" baseline="30000" dirty="0">
                <a:latin typeface="+mn-lt"/>
                <a:ea typeface="Calibri" panose="020F0502020204030204" pitchFamily="34" charset="0"/>
              </a:rPr>
              <a:t>6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1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0" y="1219693"/>
            <a:ext cx="87286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1.37.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Hoàn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bảng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vở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3" name="Google Shape;900;p46"/>
          <p:cNvGrpSpPr/>
          <p:nvPr/>
        </p:nvGrpSpPr>
        <p:grpSpPr>
          <a:xfrm>
            <a:off x="174670" y="561706"/>
            <a:ext cx="314590" cy="269367"/>
            <a:chOff x="1934025" y="1001650"/>
            <a:chExt cx="415300" cy="355600"/>
          </a:xfrm>
        </p:grpSpPr>
        <p:sp>
          <p:nvSpPr>
            <p:cNvPr id="1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7145" y="491047"/>
            <a:ext cx="40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06409"/>
              </p:ext>
            </p:extLst>
          </p:nvPr>
        </p:nvGraphicFramePr>
        <p:xfrm>
          <a:off x="550148" y="2159972"/>
          <a:ext cx="7811552" cy="2476528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1519284">
                  <a:extLst>
                    <a:ext uri="{9D8B030D-6E8A-4147-A177-3AD203B41FA5}">
                      <a16:colId xmlns:a16="http://schemas.microsoft.com/office/drawing/2014/main" val="3062344449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2321789750"/>
                    </a:ext>
                  </a:extLst>
                </a:gridCol>
                <a:gridCol w="1572127">
                  <a:extLst>
                    <a:ext uri="{9D8B030D-6E8A-4147-A177-3AD203B41FA5}">
                      <a16:colId xmlns:a16="http://schemas.microsoft.com/office/drawing/2014/main" val="60242445"/>
                    </a:ext>
                  </a:extLst>
                </a:gridCol>
                <a:gridCol w="3099889">
                  <a:extLst>
                    <a:ext uri="{9D8B030D-6E8A-4147-A177-3AD203B41FA5}">
                      <a16:colId xmlns:a16="http://schemas.microsoft.com/office/drawing/2014/main" val="3863628154"/>
                    </a:ext>
                  </a:extLst>
                </a:gridCol>
              </a:tblGrid>
              <a:tr h="6191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Lũy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thừa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mũ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Giá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trị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lũy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thừa</a:t>
                      </a:r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906120"/>
                  </a:ext>
                </a:extLst>
              </a:tr>
              <a:tr h="6191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r>
                        <a:rPr lang="en-US" sz="2400" baseline="30000" dirty="0" smtClean="0"/>
                        <a:t>3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416606"/>
                  </a:ext>
                </a:extLst>
              </a:tr>
              <a:tr h="619132">
                <a:tc>
                  <a:txBody>
                    <a:bodyPr/>
                    <a:lstStyle/>
                    <a:p>
                      <a:pPr algn="ctr"/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566585"/>
                  </a:ext>
                </a:extLst>
              </a:tr>
              <a:tr h="619132">
                <a:tc>
                  <a:txBody>
                    <a:bodyPr/>
                    <a:lstStyle/>
                    <a:p>
                      <a:pPr algn="ctr"/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128</a:t>
                      </a:r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954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3413" y="2806095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5304" y="2771398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9326" y="2806095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9326" y="3399356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5304" y="4037635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7333" y="3399356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7333" y="4101803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2603" y="2818251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5759" y="2771398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6102" y="2818251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64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7635" y="3435872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43712" y="3467235"/>
            <a:ext cx="93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243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7635" y="4062444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7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8735" y="4037635"/>
            <a:ext cx="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0" y="1219693"/>
            <a:ext cx="87286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1.38.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: a) 2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;     b) 3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;     c) 5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;     d) 10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9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13" name="Google Shape;900;p46"/>
          <p:cNvGrpSpPr/>
          <p:nvPr/>
        </p:nvGrpSpPr>
        <p:grpSpPr>
          <a:xfrm>
            <a:off x="174670" y="561706"/>
            <a:ext cx="314590" cy="269367"/>
            <a:chOff x="1934025" y="1001650"/>
            <a:chExt cx="415300" cy="355600"/>
          </a:xfrm>
        </p:grpSpPr>
        <p:sp>
          <p:nvSpPr>
            <p:cNvPr id="1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7145" y="491047"/>
            <a:ext cx="40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8003" y="1955330"/>
            <a:ext cx="266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74670" y="2416995"/>
            <a:ext cx="402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a)  2</a:t>
            </a:r>
            <a:r>
              <a:rPr lang="fr-FR" sz="2400" baseline="30000" dirty="0"/>
              <a:t>5 </a:t>
            </a:r>
            <a:r>
              <a:rPr lang="fr-FR" sz="2400" dirty="0"/>
              <a:t>= 2.2.2.2.2 = </a:t>
            </a:r>
            <a:r>
              <a:rPr lang="fr-FR" sz="2400" dirty="0" smtClean="0"/>
              <a:t>32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74670" y="3036447"/>
            <a:ext cx="402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b) 3</a:t>
            </a:r>
            <a:r>
              <a:rPr lang="fr-FR" sz="2400" baseline="30000" dirty="0"/>
              <a:t>3 </a:t>
            </a:r>
            <a:r>
              <a:rPr lang="fr-FR" sz="2400" dirty="0"/>
              <a:t>= 3.3.3 = 27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74670" y="3654198"/>
            <a:ext cx="402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c) 5</a:t>
            </a:r>
            <a:r>
              <a:rPr lang="fr-FR" sz="2400" baseline="30000" dirty="0"/>
              <a:t>2 </a:t>
            </a:r>
            <a:r>
              <a:rPr lang="fr-FR" sz="2400" dirty="0"/>
              <a:t>= 5.5 = 25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74669" y="4271949"/>
            <a:ext cx="818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d) 10</a:t>
            </a:r>
            <a:r>
              <a:rPr lang="fr-FR" sz="2400" baseline="30000" dirty="0"/>
              <a:t>9 </a:t>
            </a:r>
            <a:r>
              <a:rPr lang="fr-FR" sz="2400" dirty="0"/>
              <a:t>= 10.10.10.10.10.10.10.10.10 = 1 000 000 000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26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2799" y="1441515"/>
            <a:ext cx="872869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1.42.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: a)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en-US" sz="2800" baseline="30000" dirty="0" smtClean="0">
                <a:solidFill>
                  <a:schemeClr val="tx1">
                    <a:lumMod val="50000"/>
                  </a:schemeClr>
                </a:solidFill>
              </a:rPr>
              <a:t>7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. 5</a:t>
            </a:r>
            <a:r>
              <a:rPr lang="en-US" sz="2800" baseline="30000" dirty="0" smtClean="0">
                <a:solidFill>
                  <a:schemeClr val="tx1">
                    <a:lumMod val="50000"/>
                  </a:schemeClr>
                </a:solidFill>
              </a:rPr>
              <a:t>3;	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			b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) 5</a:t>
            </a: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: 5</a:t>
            </a: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aseline="300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3" name="Google Shape;900;p46"/>
          <p:cNvGrpSpPr/>
          <p:nvPr/>
        </p:nvGrpSpPr>
        <p:grpSpPr>
          <a:xfrm>
            <a:off x="174670" y="561706"/>
            <a:ext cx="314590" cy="269367"/>
            <a:chOff x="1934025" y="1001650"/>
            <a:chExt cx="415300" cy="355600"/>
          </a:xfrm>
        </p:grpSpPr>
        <p:sp>
          <p:nvSpPr>
            <p:cNvPr id="14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7145" y="491047"/>
            <a:ext cx="402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LUYỆN TẬP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8003" y="2515847"/>
            <a:ext cx="266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7600" y="3401716"/>
            <a:ext cx="271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a) 5</a:t>
            </a:r>
            <a:r>
              <a:rPr lang="fr-FR" sz="2800" baseline="30000" dirty="0"/>
              <a:t>7 </a:t>
            </a:r>
            <a:r>
              <a:rPr lang="fr-FR" sz="2800" dirty="0"/>
              <a:t>. 5</a:t>
            </a:r>
            <a:r>
              <a:rPr lang="fr-FR" sz="2800" baseline="30000" dirty="0"/>
              <a:t>3 </a:t>
            </a:r>
            <a:r>
              <a:rPr lang="fr-FR" sz="2800" dirty="0"/>
              <a:t>= 5</a:t>
            </a:r>
            <a:r>
              <a:rPr lang="fr-FR" sz="2800" baseline="30000" dirty="0"/>
              <a:t>10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820738" y="3390832"/>
            <a:ext cx="254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b) 5</a:t>
            </a:r>
            <a:r>
              <a:rPr lang="fr-FR" sz="2800" baseline="30000" dirty="0"/>
              <a:t>8 </a:t>
            </a:r>
            <a:r>
              <a:rPr lang="fr-FR" sz="2800" dirty="0"/>
              <a:t>: 5</a:t>
            </a:r>
            <a:r>
              <a:rPr lang="fr-FR" sz="2800" baseline="30000" dirty="0"/>
              <a:t>4 </a:t>
            </a:r>
            <a:r>
              <a:rPr lang="fr-FR" sz="2800" dirty="0"/>
              <a:t>= 5</a:t>
            </a:r>
            <a:r>
              <a:rPr lang="fr-FR" sz="2800" baseline="30000" dirty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4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51" y="1645702"/>
            <a:ext cx="61481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LŨY THỪA VỚI SỐ MŨ TỰ NHIÊN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79" y="1060756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BÀI 6: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746" y="3470625"/>
            <a:ext cx="241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chemeClr val="bg1"/>
                </a:solidFill>
              </a:rPr>
              <a:t>(2 </a:t>
            </a:r>
            <a:r>
              <a:rPr lang="en-US" sz="3600" dirty="0" err="1" smtClean="0">
                <a:solidFill>
                  <a:schemeClr val="bg1"/>
                </a:solidFill>
              </a:rPr>
              <a:t>Tiết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307662" y="1857422"/>
            <a:ext cx="46971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VẬN DỤNG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3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2530929" y="3510645"/>
            <a:ext cx="4082143" cy="134982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7200" b="1" kern="1200">
                <a:solidFill>
                  <a:prstClr val="white"/>
                </a:solidFill>
                <a:latin typeface="Calibri" panose="020F050202020403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9907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3721282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r>
              <a:rPr lang="en-US" sz="2400" b="1" kern="120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4726169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r>
              <a:rPr lang="en-US" sz="2400" b="1" kern="120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5731057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382486" y="119743"/>
            <a:ext cx="6379029" cy="87085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</a:pP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C57DDB14-59FF-43F0-A5B8-F943CFA84B6B}"/>
                  </a:ext>
                </a:extLst>
              </p:cNvPr>
              <p:cNvSpPr/>
              <p:nvPr/>
            </p:nvSpPr>
            <p:spPr>
              <a:xfrm>
                <a:off x="1458685" y="1071155"/>
                <a:ext cx="4976677" cy="431074"/>
              </a:xfrm>
              <a:prstGeom prst="homePlate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342900">
                  <a:buClrTx/>
                </a:pPr>
                <a:r>
                  <a:rPr lang="en-US" sz="2400" b="1" kern="1200" dirty="0" smtClean="0">
                    <a:solidFill>
                      <a:srgbClr val="7030A0"/>
                    </a:solidFill>
                    <a:latin typeface="Calibri" panose="020F0502020204030204"/>
                  </a:rPr>
                  <a:t>A. a</a:t>
                </a:r>
                <a:r>
                  <a:rPr lang="en-US" sz="2400" b="1" kern="1200" baseline="30000" dirty="0" smtClean="0">
                    <a:solidFill>
                      <a:srgbClr val="7030A0"/>
                    </a:solidFill>
                    <a:latin typeface="Calibri" panose="020F0502020204030204"/>
                  </a:rPr>
                  <a:t>m </a:t>
                </a:r>
                <a:r>
                  <a:rPr lang="en-US" sz="2400" b="1" kern="1200" dirty="0" smtClean="0">
                    <a:solidFill>
                      <a:srgbClr val="7030A0"/>
                    </a:solidFill>
                    <a:latin typeface="Calibri" panose="020F0502020204030204"/>
                  </a:rPr>
                  <a:t>: a</a:t>
                </a:r>
                <a:r>
                  <a:rPr lang="en-US" sz="2400" b="1" kern="1200" baseline="30000" dirty="0" smtClean="0">
                    <a:solidFill>
                      <a:srgbClr val="7030A0"/>
                    </a:solidFill>
                    <a:latin typeface="Calibri" panose="020F0502020204030204"/>
                  </a:rPr>
                  <a:t>n </a:t>
                </a:r>
                <a:r>
                  <a:rPr lang="en-US" sz="2400" b="1" kern="1200" dirty="0" smtClean="0">
                    <a:solidFill>
                      <a:srgbClr val="7030A0"/>
                    </a:solidFill>
                    <a:latin typeface="Calibri" panose="020F0502020204030204"/>
                  </a:rPr>
                  <a:t>= a</a:t>
                </a:r>
                <a:r>
                  <a:rPr lang="en-US" sz="2400" b="1" kern="1200" baseline="30000" dirty="0" smtClean="0">
                    <a:solidFill>
                      <a:srgbClr val="7030A0"/>
                    </a:solidFill>
                    <a:latin typeface="Calibri" panose="020F0502020204030204"/>
                  </a:rPr>
                  <a:t>m-n</a:t>
                </a:r>
                <a:r>
                  <a:rPr lang="en-US" sz="2400" b="1" kern="1200" baseline="-25000" dirty="0" smtClean="0">
                    <a:solidFill>
                      <a:srgbClr val="7030A0"/>
                    </a:solidFill>
                    <a:latin typeface="Calibri" panose="020F0502020204030204"/>
                  </a:rPr>
                  <a:t> </a:t>
                </a:r>
                <a:r>
                  <a:rPr lang="en-US" sz="2400" b="1" kern="1200" dirty="0" smtClean="0">
                    <a:solidFill>
                      <a:srgbClr val="7030A0"/>
                    </a:solidFill>
                    <a:latin typeface="Calibri" panose="020F0502020204030204"/>
                  </a:rPr>
                  <a:t>( </a:t>
                </a:r>
                <a:r>
                  <a:rPr lang="en-US" sz="2400" b="1" kern="1200" dirty="0" err="1" smtClean="0">
                    <a:solidFill>
                      <a:srgbClr val="7030A0"/>
                    </a:solidFill>
                    <a:latin typeface="Calibri" panose="020F0502020204030204"/>
                  </a:rPr>
                  <a:t>với</a:t>
                </a:r>
                <a:r>
                  <a:rPr lang="en-US" sz="2400" b="1" kern="1200" dirty="0" smtClean="0">
                    <a:solidFill>
                      <a:srgbClr val="7030A0"/>
                    </a:solidFill>
                    <a:latin typeface="Calibri" panose="020F0502020204030204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b="1" i="1" kern="12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b="1" kern="1200" dirty="0" smtClean="0">
                    <a:solidFill>
                      <a:srgbClr val="7030A0"/>
                    </a:solidFill>
                    <a:latin typeface="Calibri" panose="020F0502020204030204"/>
                  </a:rPr>
                  <a:t> n </a:t>
                </a:r>
                <a:r>
                  <a:rPr lang="en-US" sz="2400" b="1" kern="1200" dirty="0" err="1" smtClean="0">
                    <a:solidFill>
                      <a:srgbClr val="7030A0"/>
                    </a:solidFill>
                    <a:latin typeface="Calibri" panose="020F0502020204030204"/>
                  </a:rPr>
                  <a:t>và</a:t>
                </a:r>
                <a:r>
                  <a:rPr lang="en-US" sz="2400" b="1" kern="1200" dirty="0" smtClean="0">
                    <a:solidFill>
                      <a:srgbClr val="7030A0"/>
                    </a:solidFill>
                    <a:latin typeface="Calibri" panose="020F0502020204030204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400" b="1" i="1" kern="12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kern="1200" dirty="0" smtClean="0">
                    <a:solidFill>
                      <a:srgbClr val="7030A0"/>
                    </a:solidFill>
                    <a:latin typeface="Calibri" panose="020F0502020204030204"/>
                  </a:rPr>
                  <a:t> 0)</a:t>
                </a:r>
                <a:endParaRPr lang="en-US" sz="2400" b="1" kern="1200" dirty="0">
                  <a:solidFill>
                    <a:srgbClr val="7030A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C57DDB14-59FF-43F0-A5B8-F943CFA84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85" y="1071155"/>
                <a:ext cx="4976677" cy="431074"/>
              </a:xfrm>
              <a:prstGeom prst="homePlate">
                <a:avLst/>
              </a:prstGeom>
              <a:blipFill>
                <a:blip r:embed="rId5"/>
                <a:stretch>
                  <a:fillRect l="-1836" t="-14286" b="-3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458684" y="2221230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458684" y="1605915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4000637" y="3109776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248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809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901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3721282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r>
              <a:rPr lang="en-US" sz="2400" b="1" kern="120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4726169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r>
              <a:rPr lang="en-US" sz="2400" b="1" kern="120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5731057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382486" y="119743"/>
            <a:ext cx="6379029" cy="87085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</a:pP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10. 10. 10. 100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458684" y="2157279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458683" y="1061495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kern="12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458684" y="1605915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4000637" y="3109776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76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356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2475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3721282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4726169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5731057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382486" y="119743"/>
            <a:ext cx="6379029" cy="87085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458684" y="2157279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458683" y="1605366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kern="12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kern="1200" baseline="300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kern="12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  <a:r>
              <a:rPr lang="en-US" sz="2400" b="1" kern="1200" baseline="300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458684" y="1058907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5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4000637" y="3109776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003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7936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với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269" y="1217173"/>
            <a:ext cx="6130519" cy="440658"/>
            <a:chOff x="72044" y="1364080"/>
            <a:chExt cx="6130519" cy="44065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Phép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nâng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lên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lũy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thừa</a:t>
              </a:r>
              <a:endParaRPr lang="vi-VN" sz="2000" b="1" dirty="0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12174"/>
              </p:ext>
            </p:extLst>
          </p:nvPr>
        </p:nvGraphicFramePr>
        <p:xfrm>
          <a:off x="730852" y="1657831"/>
          <a:ext cx="7209990" cy="2606161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1664417">
                  <a:extLst>
                    <a:ext uri="{9D8B030D-6E8A-4147-A177-3AD203B41FA5}">
                      <a16:colId xmlns:a16="http://schemas.microsoft.com/office/drawing/2014/main" val="283942525"/>
                    </a:ext>
                  </a:extLst>
                </a:gridCol>
                <a:gridCol w="3142243">
                  <a:extLst>
                    <a:ext uri="{9D8B030D-6E8A-4147-A177-3AD203B41FA5}">
                      <a16:colId xmlns:a16="http://schemas.microsoft.com/office/drawing/2014/main" val="203334582"/>
                    </a:ext>
                  </a:extLst>
                </a:gridCol>
                <a:gridCol w="2403330">
                  <a:extLst>
                    <a:ext uri="{9D8B030D-6E8A-4147-A177-3AD203B41FA5}">
                      <a16:colId xmlns:a16="http://schemas.microsoft.com/office/drawing/2014/main" val="1924202250"/>
                    </a:ext>
                  </a:extLst>
                </a:gridCol>
              </a:tblGrid>
              <a:tr h="4116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Ô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thứ</a:t>
                      </a:r>
                      <a:endParaRPr lang="vi-VN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Phép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tính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tìm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số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hạt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thóc</a:t>
                      </a:r>
                      <a:endParaRPr lang="vi-VN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Số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hạt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bg1"/>
                          </a:solidFill>
                        </a:rPr>
                        <a:t>thóc</a:t>
                      </a:r>
                      <a:endParaRPr lang="vi-VN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20255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99883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821058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2 . </a:t>
                      </a:r>
                      <a:r>
                        <a:rPr lang="en-US" sz="1800" dirty="0" smtClean="0"/>
                        <a:t>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21075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2 . 2 . 2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995593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2 . 2 . 2 . 2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54821"/>
                  </a:ext>
                </a:extLst>
              </a:tr>
              <a:tr h="329448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848850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88269" y="4220170"/>
            <a:ext cx="7529732" cy="923330"/>
            <a:chOff x="88269" y="4220170"/>
            <a:chExt cx="7529732" cy="923330"/>
          </a:xfrm>
        </p:grpSpPr>
        <p:sp>
          <p:nvSpPr>
            <p:cNvPr id="25" name="Rectangle 24"/>
            <p:cNvSpPr/>
            <p:nvPr/>
          </p:nvSpPr>
          <p:spPr>
            <a:xfrm>
              <a:off x="888179" y="4220170"/>
              <a:ext cx="67298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Để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tìm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hạt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thóc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ở ô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thứ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8, ta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phải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thực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hiện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phép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nhân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có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bao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nhiêu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thừa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</a:rPr>
                <a:t> 2?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269" y="4434418"/>
              <a:ext cx="799910" cy="40416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HĐ1</a:t>
              </a:r>
              <a:endParaRPr lang="vi-VN" sz="1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768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3721282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4726169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5731057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382486" y="119743"/>
            <a:ext cx="6379029" cy="87085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+ 8 ta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458684" y="2157279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458683" y="1061495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458684" y="1605915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4000637" y="3109776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  <a:hlinkClick r:id="rId7" action="ppaction://hlinksldjump"/>
              </a:rPr>
              <a:t>NEXT</a:t>
            </a:r>
            <a:endParaRPr lang="en-US" sz="360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2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 smtClean="0">
                <a:solidFill>
                  <a:prstClr val="black"/>
                </a:solidFill>
                <a:latin typeface="Calibri" panose="020F0502020204030204"/>
              </a:rPr>
              <a:t>BACK</a:t>
            </a:r>
            <a:endParaRPr lang="en-US" sz="360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25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33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4726169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5731057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382486" y="119743"/>
            <a:ext cx="7155586" cy="87085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b="1" kern="12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thỏa</a:t>
            </a:r>
            <a:r>
              <a:rPr lang="en-US" sz="2400" b="1" kern="1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mãn 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kern="1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5</a:t>
            </a:r>
            <a:r>
              <a:rPr lang="en-US" sz="2400" b="1" kern="1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  <a:r>
              <a:rPr lang="en-US" sz="2400" b="1" kern="1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458685" y="1071155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458684" y="2140677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6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458684" y="1605915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4000637" y="3109776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3721282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55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05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8078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3721282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4726169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5731057" y="3943894"/>
            <a:ext cx="628106" cy="6281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382486" y="119743"/>
            <a:ext cx="6379029" cy="87085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458684" y="2157279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458683" y="1061495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8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458684" y="1605915"/>
            <a:ext cx="4976677" cy="4310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buClrTx/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kern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2</a:t>
            </a:r>
            <a:r>
              <a:rPr lang="en-US" sz="2400" b="1" kern="12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4000637" y="3109776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789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612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251859" y="97972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600" b="1" kern="1200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9345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với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0317" y="1432715"/>
            <a:ext cx="7322186" cy="3091693"/>
            <a:chOff x="498340" y="1614007"/>
            <a:chExt cx="8321805" cy="3117740"/>
          </a:xfrm>
        </p:grpSpPr>
        <p:sp>
          <p:nvSpPr>
            <p:cNvPr id="20" name="Rounded Rectangle 19"/>
            <p:cNvSpPr/>
            <p:nvPr/>
          </p:nvSpPr>
          <p:spPr>
            <a:xfrm>
              <a:off x="498340" y="1614007"/>
              <a:ext cx="8321805" cy="3004251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dirty="0" smtClean="0"/>
                <a:t>      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83309" y="1621286"/>
                  <a:ext cx="7744288" cy="1489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>
                      <a:solidFill>
                        <a:srgbClr val="FF0000"/>
                      </a:solidFill>
                      <a:latin typeface="+mn-lt"/>
                    </a:rPr>
                    <a:t>Lũy </a:t>
                  </a:r>
                  <a:r>
                    <a:rPr lang="en-US" sz="2000" dirty="0" err="1">
                      <a:solidFill>
                        <a:srgbClr val="FF0000"/>
                      </a:solidFill>
                      <a:latin typeface="+mn-lt"/>
                    </a:rPr>
                    <a:t>thừa</a:t>
                  </a:r>
                  <a:r>
                    <a:rPr lang="en-US" sz="2000" dirty="0">
                      <a:solidFill>
                        <a:srgbClr val="FF0000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rgbClr val="FF0000"/>
                      </a:solidFill>
                      <a:latin typeface="+mn-lt"/>
                    </a:rPr>
                    <a:t>bậc</a:t>
                  </a:r>
                  <a:r>
                    <a:rPr lang="en-US" sz="2000" dirty="0">
                      <a:solidFill>
                        <a:srgbClr val="FF0000"/>
                      </a:solidFill>
                      <a:latin typeface="+mn-lt"/>
                    </a:rPr>
                    <a:t> n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của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số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tự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nhiên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a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là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tích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của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n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thừa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số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bằng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nhau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,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mỗi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thừa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số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+mn-lt"/>
                    </a:rPr>
                    <a:t>bằng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a: </a:t>
                  </a:r>
                  <a:endParaRPr lang="en-US" sz="2000" dirty="0" smtClean="0">
                    <a:solidFill>
                      <a:schemeClr val="tx1"/>
                    </a:solidFill>
                    <a:latin typeface="+mn-lt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000" dirty="0" smtClean="0">
                      <a:solidFill>
                        <a:srgbClr val="0070C0"/>
                      </a:solidFill>
                      <a:latin typeface="+mn-lt"/>
                    </a:rPr>
                    <a:t>a</a:t>
                  </a:r>
                  <a:r>
                    <a:rPr lang="en-US" sz="2000" baseline="30000" dirty="0" smtClean="0">
                      <a:solidFill>
                        <a:srgbClr val="0070C0"/>
                      </a:solidFill>
                      <a:latin typeface="+mn-lt"/>
                    </a:rPr>
                    <a:t>n </a:t>
                  </a:r>
                  <a:r>
                    <a:rPr lang="en-US" sz="2000" dirty="0">
                      <a:solidFill>
                        <a:srgbClr val="0070C0"/>
                      </a:solidFill>
                      <a:latin typeface="+mn-lt"/>
                    </a:rPr>
                    <a:t>= </a:t>
                  </a:r>
                  <a:r>
                    <a:rPr lang="en-US" sz="2000" dirty="0" err="1">
                      <a:solidFill>
                        <a:srgbClr val="0070C0"/>
                      </a:solidFill>
                      <a:latin typeface="+mn-lt"/>
                    </a:rPr>
                    <a:t>a.a</a:t>
                  </a:r>
                  <a:r>
                    <a:rPr lang="en-US" sz="2000" dirty="0">
                      <a:solidFill>
                        <a:srgbClr val="0070C0"/>
                      </a:solidFill>
                      <a:latin typeface="+mn-lt"/>
                    </a:rPr>
                    <a:t>. … .a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(  n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baseline="30000" dirty="0" smtClean="0">
                      <a:solidFill>
                        <a:schemeClr val="tx1"/>
                      </a:solidFill>
                      <a:latin typeface="+mn-lt"/>
                    </a:rPr>
                    <a:t>*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+mn-lt"/>
                    </a:rPr>
                    <a:t>)</a:t>
                  </a:r>
                  <a:endParaRPr lang="en-US" sz="20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309" y="1621286"/>
                  <a:ext cx="7744288" cy="1489774"/>
                </a:xfrm>
                <a:prstGeom prst="rect">
                  <a:avLst/>
                </a:prstGeom>
                <a:blipFill>
                  <a:blip r:embed="rId2"/>
                  <a:stretch>
                    <a:fillRect l="-984" r="-894" b="-2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/>
            <p:cNvSpPr/>
            <p:nvPr/>
          </p:nvSpPr>
          <p:spPr>
            <a:xfrm rot="16200000">
              <a:off x="4300395" y="2516381"/>
              <a:ext cx="158689" cy="96203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59565" y="3083217"/>
              <a:ext cx="1840345" cy="40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n </a:t>
              </a:r>
              <a:r>
                <a:rPr lang="en-US" sz="2000" dirty="0" err="1">
                  <a:latin typeface="+mn-lt"/>
                </a:rPr>
                <a:t>thừa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số</a:t>
              </a:r>
              <a:endParaRPr lang="vi-VN" sz="2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9232" y="3319333"/>
              <a:ext cx="5532988" cy="55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+mn-lt"/>
                </a:rPr>
                <a:t>a</a:t>
              </a:r>
              <a:r>
                <a:rPr lang="en-US" sz="2000" baseline="30000" dirty="0">
                  <a:latin typeface="+mn-lt"/>
                </a:rPr>
                <a:t>n </a:t>
              </a:r>
              <a:r>
                <a:rPr lang="en-US" sz="2000" baseline="30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đọc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là</a:t>
              </a:r>
              <a:r>
                <a:rPr lang="en-US" sz="2000" dirty="0">
                  <a:latin typeface="+mn-lt"/>
                </a:rPr>
                <a:t> “ a </a:t>
              </a:r>
              <a:r>
                <a:rPr lang="en-US" sz="2000" dirty="0" err="1">
                  <a:latin typeface="+mn-lt"/>
                </a:rPr>
                <a:t>mũ</a:t>
              </a:r>
              <a:r>
                <a:rPr lang="en-US" sz="2000" dirty="0">
                  <a:latin typeface="+mn-lt"/>
                </a:rPr>
                <a:t> n” </a:t>
              </a:r>
              <a:r>
                <a:rPr lang="en-US" sz="2000" dirty="0" err="1" smtClean="0">
                  <a:latin typeface="+mn-lt"/>
                </a:rPr>
                <a:t>hoặc</a:t>
              </a:r>
              <a:r>
                <a:rPr lang="en-US" sz="2000" dirty="0" smtClean="0">
                  <a:latin typeface="+mn-lt"/>
                </a:rPr>
                <a:t>  “a </a:t>
              </a:r>
              <a:r>
                <a:rPr lang="en-US" sz="2000" dirty="0" err="1">
                  <a:latin typeface="+mn-lt"/>
                </a:rPr>
                <a:t>lũy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thừa</a:t>
              </a:r>
              <a:r>
                <a:rPr lang="en-US" sz="2000" dirty="0">
                  <a:latin typeface="+mn-lt"/>
                </a:rPr>
                <a:t> n</a:t>
              </a:r>
              <a:r>
                <a:rPr lang="en-US" sz="2000" dirty="0" smtClean="0">
                  <a:latin typeface="+mn-lt"/>
                </a:rPr>
                <a:t>”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51197" y="3707527"/>
              <a:ext cx="2921023" cy="1024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latin typeface="+mn-lt"/>
                </a:rPr>
                <a:t>trong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đó</a:t>
              </a:r>
              <a:r>
                <a:rPr lang="en-US" sz="2000" dirty="0">
                  <a:latin typeface="+mn-lt"/>
                </a:rPr>
                <a:t> : a </a:t>
              </a:r>
              <a:r>
                <a:rPr lang="en-US" sz="2000" dirty="0" err="1">
                  <a:latin typeface="+mn-lt"/>
                </a:rPr>
                <a:t>là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cơ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số</a:t>
              </a:r>
              <a:r>
                <a:rPr lang="en-US" sz="2000" dirty="0">
                  <a:latin typeface="+mn-lt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+mn-lt"/>
                </a:rPr>
                <a:t>                </a:t>
              </a:r>
              <a:r>
                <a:rPr lang="en-US" sz="2000" dirty="0" smtClean="0">
                  <a:latin typeface="+mn-lt"/>
                </a:rPr>
                <a:t>n </a:t>
              </a:r>
              <a:r>
                <a:rPr lang="en-US" sz="2000" dirty="0" err="1">
                  <a:latin typeface="+mn-lt"/>
                </a:rPr>
                <a:t>là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số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mũ</a:t>
              </a:r>
              <a:r>
                <a:rPr lang="en-US" sz="2000" dirty="0" smtClean="0">
                  <a:latin typeface="+mn-lt"/>
                </a:rPr>
                <a:t>.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8789" y="4667749"/>
            <a:ext cx="813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Phép</a:t>
            </a:r>
            <a:r>
              <a:rPr lang="en-US" sz="1800" dirty="0" smtClean="0"/>
              <a:t> </a:t>
            </a:r>
            <a:r>
              <a:rPr lang="en-US" sz="1800" dirty="0" err="1" smtClean="0"/>
              <a:t>nhân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thừa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 </a:t>
            </a:r>
            <a:r>
              <a:rPr lang="en-US" sz="1800" dirty="0" err="1" smtClean="0"/>
              <a:t>gọi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phép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nâng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lên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err="1" smtClean="0">
                <a:solidFill>
                  <a:srgbClr val="FF0000"/>
                </a:solidFill>
              </a:rPr>
              <a:t>lũy</a:t>
            </a:r>
            <a:r>
              <a:rPr lang="en-US" sz="1800" smtClean="0">
                <a:solidFill>
                  <a:srgbClr val="FF0000"/>
                </a:solidFill>
              </a:rPr>
              <a:t> thừa.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24273" y="2069432"/>
            <a:ext cx="98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70C0"/>
                </a:solidFill>
              </a:rPr>
              <a:t>a</a:t>
            </a:r>
            <a:r>
              <a:rPr lang="en-US" sz="4800" b="1" baseline="30000" dirty="0" smtClean="0">
                <a:solidFill>
                  <a:srgbClr val="0070C0"/>
                </a:solidFill>
              </a:rPr>
              <a:t>n</a:t>
            </a:r>
            <a:endParaRPr lang="vi-VN" sz="4800" b="1" dirty="0">
              <a:solidFill>
                <a:srgbClr val="0070C0"/>
              </a:solidFill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8180580" y="1664517"/>
            <a:ext cx="583866" cy="4893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91718" y="1125650"/>
            <a:ext cx="9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mũ</a:t>
            </a:r>
            <a:endParaRPr lang="vi-VN" sz="180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8048512" y="2894191"/>
            <a:ext cx="892" cy="266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94949" y="3242512"/>
            <a:ext cx="9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Cơ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6001" y="4762018"/>
            <a:ext cx="212365" cy="2521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08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7" grpId="0"/>
      <p:bldP spid="43" grpId="0"/>
      <p:bldP spid="4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gopipi">
            <a:hlinkClick r:id="" action="ppaction://media"/>
            <a:extLst>
              <a:ext uri="{FF2B5EF4-FFF2-40B4-BE49-F238E27FC236}">
                <a16:creationId xmlns:a16="http://schemas.microsoft.com/office/drawing/2014/main" id="{437606BD-1601-4021-95F6-43528C352DC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1.78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7101420D-CC0D-4D96-8A78-8B595E8680D8}"/>
              </a:ext>
            </a:extLst>
          </p:cNvPr>
          <p:cNvSpPr/>
          <p:nvPr/>
        </p:nvSpPr>
        <p:spPr>
          <a:xfrm>
            <a:off x="5764123" y="3860891"/>
            <a:ext cx="2079170" cy="598714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3300" b="1" kern="1200" dirty="0" smtClean="0">
                <a:solidFill>
                  <a:prstClr val="black"/>
                </a:solidFill>
                <a:latin typeface="Calibri" panose="020F0502020204030204"/>
              </a:rPr>
              <a:t>Win!!!</a:t>
            </a:r>
          </a:p>
        </p:txBody>
      </p:sp>
    </p:spTree>
    <p:extLst>
      <p:ext uri="{BB962C8B-B14F-4D97-AF65-F5344CB8AC3E}">
        <p14:creationId xmlns:p14="http://schemas.microsoft.com/office/powerpoint/2010/main" val="36017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sp>
        <p:nvSpPr>
          <p:cNvPr id="6" name="Google Shape;891;p46"/>
          <p:cNvSpPr/>
          <p:nvPr/>
        </p:nvSpPr>
        <p:spPr>
          <a:xfrm>
            <a:off x="244505" y="581812"/>
            <a:ext cx="347787" cy="30349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1033" y="544568"/>
            <a:ext cx="5161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930" y="1773491"/>
            <a:ext cx="80277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Ôn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lại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400">
                <a:latin typeface="+mn-lt"/>
                <a:ea typeface="Calibri" panose="020F0502020204030204" pitchFamily="34" charset="0"/>
              </a:rPr>
              <a:t>thành </a:t>
            </a:r>
            <a:r>
              <a:rPr lang="pt-BR" sz="2400" smtClean="0">
                <a:latin typeface="+mn-lt"/>
                <a:ea typeface="Calibri" panose="020F0502020204030204" pitchFamily="34" charset="0"/>
              </a:rPr>
              <a:t>tiếp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các bài tập còn thiếu trên lớp và làm Bài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1.44 + 1.45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 – </a:t>
            </a:r>
            <a:r>
              <a:rPr lang="pt-BR" sz="2400">
                <a:latin typeface="+mn-lt"/>
                <a:ea typeface="Calibri" panose="020F0502020204030204" pitchFamily="34" charset="0"/>
              </a:rPr>
              <a:t>SGK- </a:t>
            </a:r>
            <a:r>
              <a:rPr lang="pt-BR" sz="2400" smtClean="0">
                <a:latin typeface="+mn-lt"/>
                <a:ea typeface="Calibri" panose="020F0502020204030204" pitchFamily="34" charset="0"/>
              </a:rPr>
              <a:t>trang 20.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Chuẩn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+mn-lt"/>
                <a:ea typeface="Calibri" panose="020F0502020204030204" pitchFamily="34" charset="0"/>
              </a:rPr>
              <a:t>mới</a:t>
            </a:r>
            <a:r>
              <a:rPr lang="en-US" sz="240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+mn-lt"/>
                <a:ea typeface="Calibri" panose="020F0502020204030204" pitchFamily="34" charset="0"/>
              </a:rPr>
              <a:t>“</a:t>
            </a:r>
            <a:r>
              <a:rPr lang="en-US" sz="2400" b="1" smtClean="0">
                <a:latin typeface="+mn-lt"/>
                <a:ea typeface="Calibri" panose="020F0502020204030204" pitchFamily="34" charset="0"/>
              </a:rPr>
              <a:t>Thứ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thực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hiện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655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747304" y="2759791"/>
            <a:ext cx="55290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YOU!!!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với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1323657"/>
            <a:ext cx="6130519" cy="461665"/>
            <a:chOff x="72044" y="1364080"/>
            <a:chExt cx="6130519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3" y="1364080"/>
              <a:ext cx="5771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Phép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nâng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lên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lũy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thừa</a:t>
              </a:r>
              <a:endParaRPr lang="vi-VN" sz="24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5727" y="1841475"/>
            <a:ext cx="117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Chú</a:t>
            </a:r>
            <a:r>
              <a:rPr lang="en-US" sz="2400" b="1" dirty="0" smtClean="0"/>
              <a:t> ý.</a:t>
            </a:r>
            <a:endParaRPr lang="vi-V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351253" y="1769298"/>
            <a:ext cx="1930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Ta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a</a:t>
            </a:r>
            <a:r>
              <a:rPr lang="en-US" sz="2400" baseline="30000" dirty="0">
                <a:latin typeface="+mn-lt"/>
                <a:ea typeface="Calibri" panose="020F0502020204030204" pitchFamily="34" charset="0"/>
              </a:rPr>
              <a:t>1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= 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727" y="2303140"/>
            <a:ext cx="868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</a:t>
            </a:r>
            <a:r>
              <a:rPr lang="en-US" sz="2400" baseline="30000" dirty="0" smtClean="0"/>
              <a:t>2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err="1"/>
              <a:t>gọi</a:t>
            </a:r>
            <a:r>
              <a:rPr lang="en-US" sz="2400"/>
              <a:t> </a:t>
            </a:r>
            <a:r>
              <a:rPr lang="en-US" sz="2400" smtClean="0"/>
              <a:t>là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err="1"/>
              <a:t>phương</a:t>
            </a:r>
            <a:r>
              <a:rPr lang="en-US" sz="2400"/>
              <a:t> </a:t>
            </a:r>
            <a:r>
              <a:rPr lang="en-US" sz="2400" smtClean="0"/>
              <a:t>(hay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a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79527" y="2822845"/>
            <a:ext cx="868159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(hay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a).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-438467" y="3353965"/>
            <a:ext cx="8451491" cy="5738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0, 1, 4, 9, 16,.. </a:t>
            </a:r>
            <a:r>
              <a:rPr lang="en-US" sz="2400" dirty="0" err="1" smtClean="0">
                <a:solidFill>
                  <a:schemeClr val="tx1"/>
                </a:solidFill>
              </a:rPr>
              <a:t>Gọi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phương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1305533" y="432904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30"/>
          <p:cNvSpPr txBox="1"/>
          <p:nvPr/>
        </p:nvSpPr>
        <p:spPr>
          <a:xfrm>
            <a:off x="1112514" y="4669107"/>
            <a:ext cx="51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2</a:t>
            </a:r>
            <a:endParaRPr lang="vi-VN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278677" y="4189013"/>
            <a:ext cx="309438" cy="290308"/>
            <a:chOff x="1104737" y="4325615"/>
            <a:chExt cx="309438" cy="290308"/>
          </a:xfrm>
        </p:grpSpPr>
        <p:sp>
          <p:nvSpPr>
            <p:cNvPr id="36" name="Oval 35"/>
            <p:cNvSpPr/>
            <p:nvPr/>
          </p:nvSpPr>
          <p:spPr>
            <a:xfrm flipH="1" flipV="1">
              <a:off x="1104737" y="432561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104737" y="452448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/>
            <p:cNvSpPr/>
            <p:nvPr/>
          </p:nvSpPr>
          <p:spPr>
            <a:xfrm flipH="1" flipV="1">
              <a:off x="1322735" y="432561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/>
            <p:cNvSpPr/>
            <p:nvPr/>
          </p:nvSpPr>
          <p:spPr>
            <a:xfrm flipH="1" flipV="1">
              <a:off x="1322735" y="452448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53239" y="4079927"/>
            <a:ext cx="566110" cy="522918"/>
            <a:chOff x="3559165" y="4036861"/>
            <a:chExt cx="566110" cy="522918"/>
          </a:xfrm>
        </p:grpSpPr>
        <p:sp>
          <p:nvSpPr>
            <p:cNvPr id="46" name="Oval 45"/>
            <p:cNvSpPr/>
            <p:nvPr/>
          </p:nvSpPr>
          <p:spPr>
            <a:xfrm flipH="1" flipV="1">
              <a:off x="3567185" y="404488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3567185" y="424374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Oval 47"/>
            <p:cNvSpPr/>
            <p:nvPr/>
          </p:nvSpPr>
          <p:spPr>
            <a:xfrm flipH="1" flipV="1">
              <a:off x="3785183" y="404488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Oval 48"/>
            <p:cNvSpPr/>
            <p:nvPr/>
          </p:nvSpPr>
          <p:spPr>
            <a:xfrm flipH="1" flipV="1">
              <a:off x="3785183" y="424374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Oval 49"/>
            <p:cNvSpPr/>
            <p:nvPr/>
          </p:nvSpPr>
          <p:spPr>
            <a:xfrm flipH="1" flipV="1">
              <a:off x="4033835" y="403686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/>
            <p:cNvSpPr/>
            <p:nvPr/>
          </p:nvSpPr>
          <p:spPr>
            <a:xfrm flipH="1" flipV="1">
              <a:off x="4033835" y="423572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3559165" y="44603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/>
            <p:cNvSpPr/>
            <p:nvPr/>
          </p:nvSpPr>
          <p:spPr>
            <a:xfrm flipH="1" flipV="1">
              <a:off x="3793205" y="44603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/>
            <p:cNvSpPr/>
            <p:nvPr/>
          </p:nvSpPr>
          <p:spPr>
            <a:xfrm flipH="1" flipV="1">
              <a:off x="4025815" y="446833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986902" y="4018163"/>
            <a:ext cx="774660" cy="707404"/>
            <a:chOff x="5002945" y="3956651"/>
            <a:chExt cx="774660" cy="707404"/>
          </a:xfrm>
        </p:grpSpPr>
        <p:sp>
          <p:nvSpPr>
            <p:cNvPr id="55" name="Oval 54"/>
            <p:cNvSpPr/>
            <p:nvPr/>
          </p:nvSpPr>
          <p:spPr>
            <a:xfrm flipH="1" flipV="1">
              <a:off x="5002945" y="395665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5002945" y="415551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Oval 56"/>
            <p:cNvSpPr/>
            <p:nvPr/>
          </p:nvSpPr>
          <p:spPr>
            <a:xfrm flipH="1" flipV="1">
              <a:off x="5236985" y="395665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/>
            <p:cNvSpPr/>
            <p:nvPr/>
          </p:nvSpPr>
          <p:spPr>
            <a:xfrm flipH="1" flipV="1">
              <a:off x="5236985" y="415551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/>
            <p:cNvSpPr/>
            <p:nvPr/>
          </p:nvSpPr>
          <p:spPr>
            <a:xfrm flipH="1" flipV="1">
              <a:off x="5469595" y="396467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Oval 59"/>
            <p:cNvSpPr/>
            <p:nvPr/>
          </p:nvSpPr>
          <p:spPr>
            <a:xfrm flipH="1" flipV="1">
              <a:off x="5453553" y="416354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010967" y="435604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Oval 61"/>
            <p:cNvSpPr/>
            <p:nvPr/>
          </p:nvSpPr>
          <p:spPr>
            <a:xfrm flipH="1" flipV="1">
              <a:off x="5228965" y="435604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/>
            <p:cNvSpPr/>
            <p:nvPr/>
          </p:nvSpPr>
          <p:spPr>
            <a:xfrm flipH="1" flipV="1">
              <a:off x="5461575" y="436406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Oval 63"/>
            <p:cNvSpPr/>
            <p:nvPr/>
          </p:nvSpPr>
          <p:spPr>
            <a:xfrm flipH="1" flipV="1">
              <a:off x="5686163" y="397269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Oval 64"/>
            <p:cNvSpPr/>
            <p:nvPr/>
          </p:nvSpPr>
          <p:spPr>
            <a:xfrm flipH="1" flipV="1">
              <a:off x="5686163" y="417156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Oval 65"/>
            <p:cNvSpPr/>
            <p:nvPr/>
          </p:nvSpPr>
          <p:spPr>
            <a:xfrm flipH="1" flipV="1">
              <a:off x="5678143" y="437208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5002947" y="455657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Oval 67"/>
            <p:cNvSpPr/>
            <p:nvPr/>
          </p:nvSpPr>
          <p:spPr>
            <a:xfrm flipH="1" flipV="1">
              <a:off x="5220945" y="455657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Oval 68"/>
            <p:cNvSpPr/>
            <p:nvPr/>
          </p:nvSpPr>
          <p:spPr>
            <a:xfrm flipH="1" flipV="1">
              <a:off x="5453555" y="456459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Oval 69"/>
            <p:cNvSpPr/>
            <p:nvPr/>
          </p:nvSpPr>
          <p:spPr>
            <a:xfrm flipH="1" flipV="1">
              <a:off x="5686165" y="457261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253615" y="4685461"/>
            <a:ext cx="51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vi-VN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189305" y="4715833"/>
            <a:ext cx="51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r>
              <a:rPr lang="en-US" sz="2400" baseline="30000" dirty="0" smtClean="0"/>
              <a:t>2</a:t>
            </a:r>
            <a:endParaRPr lang="vi-VN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3622492" y="4686542"/>
            <a:ext cx="51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2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248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4" grpId="0"/>
      <p:bldP spid="29" grpId="0"/>
      <p:bldP spid="26" grpId="0"/>
      <p:bldP spid="30" grpId="0" animBg="1"/>
      <p:bldP spid="31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05514" y="4719871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799" y="492804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với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4" y="552852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269" y="1297521"/>
            <a:ext cx="6068634" cy="449595"/>
            <a:chOff x="72044" y="1364080"/>
            <a:chExt cx="6068634" cy="4495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69568" y="1413565"/>
              <a:ext cx="5771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Phép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nâng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lên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lũy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thừa</a:t>
              </a:r>
              <a:endParaRPr lang="vi-VN" sz="20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8269" y="1657831"/>
            <a:ext cx="9017131" cy="509205"/>
            <a:chOff x="214288" y="1657831"/>
            <a:chExt cx="9017131" cy="509205"/>
          </a:xfrm>
        </p:grpSpPr>
        <p:sp>
          <p:nvSpPr>
            <p:cNvPr id="2" name="Rectangle 1"/>
            <p:cNvSpPr/>
            <p:nvPr/>
          </p:nvSpPr>
          <p:spPr>
            <a:xfrm>
              <a:off x="214288" y="1670040"/>
              <a:ext cx="1609736" cy="496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00B050"/>
                  </a:solidFill>
                </a:rPr>
                <a:t>Luyện</a:t>
              </a:r>
              <a:r>
                <a:rPr lang="en-US" sz="2000" b="1" dirty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</a:rPr>
                <a:t>tập</a:t>
              </a:r>
              <a:r>
                <a:rPr lang="en-US" sz="2000" b="1" dirty="0">
                  <a:solidFill>
                    <a:srgbClr val="00B050"/>
                  </a:solidFill>
                </a:rPr>
                <a:t> 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72326" y="1657831"/>
              <a:ext cx="7459093" cy="496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Hoàn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thành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bảng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bình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phương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của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các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số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tự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nhiên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từ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1 </a:t>
              </a:r>
              <a:r>
                <a:rPr lang="en-US" sz="2000" dirty="0" err="1" smtClean="0">
                  <a:solidFill>
                    <a:schemeClr val="tx1">
                      <a:lumMod val="50000"/>
                    </a:schemeClr>
                  </a:solidFill>
                </a:rPr>
                <a:t>đến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 10.</a:t>
              </a: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10921"/>
              </p:ext>
            </p:extLst>
          </p:nvPr>
        </p:nvGraphicFramePr>
        <p:xfrm>
          <a:off x="257569" y="2589962"/>
          <a:ext cx="8517465" cy="1468690"/>
        </p:xfrm>
        <a:graphic>
          <a:graphicData uri="http://schemas.openxmlformats.org/drawingml/2006/table">
            <a:tbl>
              <a:tblPr firstRow="1" bandRow="1">
                <a:tableStyleId>{E27665BA-8202-44FC-AD62-C9F0E3EA811A}</a:tableStyleId>
              </a:tblPr>
              <a:tblGrid>
                <a:gridCol w="774315">
                  <a:extLst>
                    <a:ext uri="{9D8B030D-6E8A-4147-A177-3AD203B41FA5}">
                      <a16:colId xmlns:a16="http://schemas.microsoft.com/office/drawing/2014/main" val="2184213118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2174588560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1087220548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2156954724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3143282162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2722915211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3164707266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648768404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3468236000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1206168183"/>
                    </a:ext>
                  </a:extLst>
                </a:gridCol>
                <a:gridCol w="774315">
                  <a:extLst>
                    <a:ext uri="{9D8B030D-6E8A-4147-A177-3AD203B41FA5}">
                      <a16:colId xmlns:a16="http://schemas.microsoft.com/office/drawing/2014/main" val="429634264"/>
                    </a:ext>
                  </a:extLst>
                </a:gridCol>
              </a:tblGrid>
              <a:tr h="7343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52640"/>
                  </a:ext>
                </a:extLst>
              </a:tr>
              <a:tr h="7343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aseline="30000" dirty="0" smtClean="0"/>
                        <a:t>2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11782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65044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9023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73002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5094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7186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9278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1034" y="3445496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7383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64882" y="3437475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18861" y="343301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0923" y="3433009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24902" y="3445495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7123" y="3433008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9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91537" y="3433008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78184" y="3461535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12761" y="3445494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4650" y="3433005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49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0836" y="3433005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84818" y="3445494"/>
            <a:ext cx="67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52583" y="3445494"/>
            <a:ext cx="73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100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với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82069" y="1551923"/>
            <a:ext cx="15840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Vận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2069" y="2330944"/>
            <a:ext cx="8827985" cy="553998"/>
            <a:chOff x="277415" y="2322080"/>
            <a:chExt cx="8827985" cy="553998"/>
          </a:xfrm>
        </p:grpSpPr>
        <p:sp>
          <p:nvSpPr>
            <p:cNvPr id="4" name="Oval 3"/>
            <p:cNvSpPr/>
            <p:nvPr/>
          </p:nvSpPr>
          <p:spPr>
            <a:xfrm>
              <a:off x="277415" y="2407979"/>
              <a:ext cx="511524" cy="4652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vi-VN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6222" y="2322080"/>
              <a:ext cx="825917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Tính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hạt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thóc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có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ô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thứ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7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bàn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cờ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nói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trong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bài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toán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mở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đầu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7268" y="3013108"/>
            <a:ext cx="8827985" cy="1938992"/>
            <a:chOff x="277415" y="2322080"/>
            <a:chExt cx="8827985" cy="1938992"/>
          </a:xfrm>
        </p:grpSpPr>
        <p:sp>
          <p:nvSpPr>
            <p:cNvPr id="32" name="Oval 31"/>
            <p:cNvSpPr/>
            <p:nvPr/>
          </p:nvSpPr>
          <p:spPr>
            <a:xfrm>
              <a:off x="277415" y="2407979"/>
              <a:ext cx="511524" cy="4652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vi-VN" sz="2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6222" y="2322080"/>
              <a:ext cx="825917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Hãy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viết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mỗi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nhiên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sau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tổng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err="1">
                  <a:solidFill>
                    <a:schemeClr val="tx2">
                      <a:lumMod val="10000"/>
                    </a:schemeClr>
                  </a:solidFill>
                </a:rPr>
                <a:t>giá</a:t>
              </a:r>
              <a:r>
                <a:rPr lang="en-US" sz="200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smtClean="0">
                  <a:solidFill>
                    <a:schemeClr val="tx2">
                      <a:lumMod val="10000"/>
                    </a:schemeClr>
                  </a:solidFill>
                </a:rPr>
                <a:t>trị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chữ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số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nó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bằng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err="1">
                  <a:solidFill>
                    <a:schemeClr val="tx2">
                      <a:lumMod val="10000"/>
                    </a:schemeClr>
                  </a:solidFill>
                </a:rPr>
                <a:t>cách</a:t>
              </a:r>
              <a:r>
                <a:rPr lang="en-US" sz="200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smtClean="0">
                  <a:solidFill>
                    <a:schemeClr val="tx2">
                      <a:lumMod val="10000"/>
                    </a:schemeClr>
                  </a:solidFill>
                </a:rPr>
                <a:t>dùng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lũy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thừa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của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10 </a:t>
              </a:r>
              <a:r>
                <a:rPr lang="en-US" sz="2000" dirty="0" err="1">
                  <a:solidFill>
                    <a:schemeClr val="tx2">
                      <a:lumMod val="10000"/>
                    </a:schemeClr>
                  </a:solidFill>
                </a:rPr>
                <a:t>theo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10000"/>
                    </a:schemeClr>
                  </a:solidFill>
                </a:rPr>
                <a:t>mẫu</a:t>
              </a:r>
              <a:r>
                <a:rPr lang="en-US" sz="2000" dirty="0" smtClean="0">
                  <a:solidFill>
                    <a:schemeClr val="tx2">
                      <a:lumMod val="10000"/>
                    </a:schemeClr>
                  </a:solidFill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2">
                      <a:lumMod val="10000"/>
                    </a:schemeClr>
                  </a:solidFill>
                </a:rPr>
                <a:t>4 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257 = 4 . 10</a:t>
              </a:r>
              <a:r>
                <a:rPr lang="en-US" sz="2000" baseline="300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+ 2 . 10</a:t>
              </a:r>
              <a:r>
                <a:rPr lang="en-US" sz="2000" baseline="300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 + 5 . 10 + 7.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a) 23 197;  </a:t>
              </a:r>
              <a:r>
                <a:rPr lang="en-US" sz="2000" dirty="0" smtClean="0">
                  <a:solidFill>
                    <a:schemeClr val="tx2">
                      <a:lumMod val="10000"/>
                    </a:schemeClr>
                  </a:solidFill>
                </a:rPr>
                <a:t>			 </a:t>
              </a:r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b) 203 184</a:t>
              </a:r>
              <a:r>
                <a:rPr lang="en-US" sz="2000" dirty="0" smtClean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  <a:endParaRPr lang="en-US" sz="20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2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với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269" y="1425720"/>
            <a:ext cx="4323311" cy="461665"/>
            <a:chOff x="72044" y="1364080"/>
            <a:chExt cx="3382127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4" y="1364080"/>
              <a:ext cx="3022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Phép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nâng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lên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lũy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thừa</a:t>
              </a:r>
              <a:endParaRPr lang="vi-VN" sz="2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12365" y="1744230"/>
            <a:ext cx="158408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Vận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2365" y="3683484"/>
            <a:ext cx="8827985" cy="1015663"/>
            <a:chOff x="277415" y="2322080"/>
            <a:chExt cx="8827985" cy="1015663"/>
          </a:xfrm>
        </p:grpSpPr>
        <p:sp>
          <p:nvSpPr>
            <p:cNvPr id="32" name="Oval 31"/>
            <p:cNvSpPr/>
            <p:nvPr/>
          </p:nvSpPr>
          <p:spPr>
            <a:xfrm>
              <a:off x="277415" y="2407979"/>
              <a:ext cx="511524" cy="4652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vi-VN" sz="2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6222" y="2322080"/>
              <a:ext cx="825917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/>
                <a:t>a) 23 197 </a:t>
              </a:r>
              <a:r>
                <a:rPr lang="en-US" sz="2000"/>
                <a:t>= </a:t>
              </a:r>
              <a:r>
                <a:rPr lang="en-US" sz="2000" smtClean="0"/>
                <a:t>2 . </a:t>
              </a:r>
              <a:r>
                <a:rPr lang="en-US" sz="2000" dirty="0"/>
                <a:t>10</a:t>
              </a:r>
              <a:r>
                <a:rPr lang="en-US" sz="2000" baseline="30000" dirty="0"/>
                <a:t>4</a:t>
              </a:r>
              <a:r>
                <a:rPr lang="en-US" sz="2000" dirty="0"/>
                <a:t> </a:t>
              </a:r>
              <a:r>
                <a:rPr lang="en-US" sz="2000"/>
                <a:t>+ </a:t>
              </a:r>
              <a:r>
                <a:rPr lang="en-US" sz="2000" smtClean="0"/>
                <a:t>3 . </a:t>
              </a:r>
              <a:r>
                <a:rPr lang="en-US" sz="2000" dirty="0"/>
                <a:t>10</a:t>
              </a:r>
              <a:r>
                <a:rPr lang="en-US" sz="2000" baseline="30000" dirty="0"/>
                <a:t>3</a:t>
              </a:r>
              <a:r>
                <a:rPr lang="en-US" sz="2000" dirty="0"/>
                <a:t> </a:t>
              </a:r>
              <a:r>
                <a:rPr lang="en-US" sz="2000"/>
                <a:t>+ </a:t>
              </a:r>
              <a:r>
                <a:rPr lang="en-US" sz="2000" smtClean="0"/>
                <a:t>1 . </a:t>
              </a:r>
              <a:r>
                <a:rPr lang="en-US" sz="2000" dirty="0"/>
                <a:t>10</a:t>
              </a:r>
              <a:r>
                <a:rPr lang="en-US" sz="2000" baseline="30000" dirty="0"/>
                <a:t>2</a:t>
              </a:r>
              <a:r>
                <a:rPr lang="en-US" sz="2000" dirty="0"/>
                <a:t> </a:t>
              </a:r>
              <a:r>
                <a:rPr lang="en-US" sz="2000"/>
                <a:t>+ </a:t>
              </a:r>
              <a:r>
                <a:rPr lang="en-US" sz="2000" smtClean="0"/>
                <a:t>9 . 10 </a:t>
              </a:r>
              <a:r>
                <a:rPr lang="en-US" sz="2000" dirty="0"/>
                <a:t>+ 7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/>
                <a:t>b) 203 184 </a:t>
              </a:r>
              <a:r>
                <a:rPr lang="en-US" sz="2000"/>
                <a:t>= </a:t>
              </a:r>
              <a:r>
                <a:rPr lang="en-US" sz="2000" smtClean="0"/>
                <a:t>2 . </a:t>
              </a:r>
              <a:r>
                <a:rPr lang="en-US" sz="2000" dirty="0"/>
                <a:t>10</a:t>
              </a:r>
              <a:r>
                <a:rPr lang="en-US" sz="2000" baseline="30000" dirty="0"/>
                <a:t>5</a:t>
              </a:r>
              <a:r>
                <a:rPr lang="en-US" sz="2000" dirty="0"/>
                <a:t> </a:t>
              </a:r>
              <a:r>
                <a:rPr lang="en-US" sz="2000"/>
                <a:t>+ </a:t>
              </a:r>
              <a:r>
                <a:rPr lang="en-US" sz="2000" smtClean="0"/>
                <a:t>3 . </a:t>
              </a:r>
              <a:r>
                <a:rPr lang="en-US" sz="2000" dirty="0"/>
                <a:t>10</a:t>
              </a:r>
              <a:r>
                <a:rPr lang="en-US" sz="2000" baseline="30000" dirty="0"/>
                <a:t>3</a:t>
              </a:r>
              <a:r>
                <a:rPr lang="en-US" sz="2000" dirty="0"/>
                <a:t> </a:t>
              </a:r>
              <a:r>
                <a:rPr lang="en-US" sz="2000"/>
                <a:t>+ </a:t>
              </a:r>
              <a:r>
                <a:rPr lang="en-US" sz="2000" smtClean="0"/>
                <a:t>1 . </a:t>
              </a:r>
              <a:r>
                <a:rPr lang="en-US" sz="2000" dirty="0"/>
                <a:t>10</a:t>
              </a:r>
              <a:r>
                <a:rPr lang="en-US" sz="2000" baseline="30000" dirty="0"/>
                <a:t>2</a:t>
              </a:r>
              <a:r>
                <a:rPr lang="en-US" sz="2000" dirty="0"/>
                <a:t> </a:t>
              </a:r>
              <a:r>
                <a:rPr lang="en-US" sz="2000"/>
                <a:t>+ </a:t>
              </a:r>
              <a:r>
                <a:rPr lang="en-US" sz="2000" smtClean="0"/>
                <a:t>8 . 10 </a:t>
              </a:r>
              <a:r>
                <a:rPr lang="en-US" sz="2000" dirty="0"/>
                <a:t>+ 4</a:t>
              </a:r>
              <a:endParaRPr lang="en-US" sz="20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85411" y="1989730"/>
            <a:ext cx="16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grpSp>
        <p:nvGrpSpPr>
          <p:cNvPr id="27" name="Group 26"/>
          <p:cNvGrpSpPr/>
          <p:nvPr/>
        </p:nvGrpSpPr>
        <p:grpSpPr>
          <a:xfrm>
            <a:off x="260229" y="2478114"/>
            <a:ext cx="8866585" cy="1169551"/>
            <a:chOff x="260229" y="2478114"/>
            <a:chExt cx="8866585" cy="1169551"/>
          </a:xfrm>
        </p:grpSpPr>
        <p:grpSp>
          <p:nvGrpSpPr>
            <p:cNvPr id="26" name="Group 25"/>
            <p:cNvGrpSpPr/>
            <p:nvPr/>
          </p:nvGrpSpPr>
          <p:grpSpPr>
            <a:xfrm>
              <a:off x="260229" y="2586431"/>
              <a:ext cx="8866585" cy="506324"/>
              <a:chOff x="277415" y="2407979"/>
              <a:chExt cx="8866585" cy="50632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77415" y="2407979"/>
                <a:ext cx="511524" cy="4652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1</a:t>
                </a:r>
                <a:endParaRPr lang="vi-VN" sz="20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84822" y="2417307"/>
                <a:ext cx="8259178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000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004409" y="2478114"/>
              <a:ext cx="423333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60045" algn="l"/>
                  <a:tab pos="720090" algn="l"/>
                </a:tabLst>
              </a:pP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Số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hạt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thóc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trong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ô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thứ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 7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</a:rPr>
                <a:t>là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: 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360045" algn="l"/>
                  <a:tab pos="720090" algn="l"/>
                </a:tabLst>
              </a:pPr>
              <a:r>
                <a:rPr lang="en-US" sz="2000" smtClean="0">
                  <a:latin typeface="+mn-lt"/>
                  <a:ea typeface="Calibri" panose="020F0502020204030204" pitchFamily="34" charset="0"/>
                </a:rPr>
                <a:t>7 . 7 . 7 . 7 . 7 . 7 </a:t>
              </a:r>
              <a:r>
                <a:rPr lang="en-US" sz="2000" dirty="0">
                  <a:latin typeface="+mn-lt"/>
                  <a:ea typeface="Calibri" panose="020F0502020204030204" pitchFamily="34" charset="0"/>
                </a:rPr>
                <a:t>= 7</a:t>
              </a:r>
              <a:r>
                <a:rPr lang="en-US" sz="2000" baseline="30000" dirty="0">
                  <a:latin typeface="+mn-lt"/>
                  <a:ea typeface="Calibri" panose="020F0502020204030204" pitchFamily="34" charset="0"/>
                </a:rPr>
                <a:t>6</a:t>
              </a:r>
              <a:endParaRPr lang="en-US" sz="2000" dirty="0">
                <a:latin typeface="+mn-lt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5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493295"/>
            <a:ext cx="60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</a:rPr>
              <a:t>Lũy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thừa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với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nhiên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5" name="Google Shape;857;p46"/>
          <p:cNvGrpSpPr/>
          <p:nvPr/>
        </p:nvGrpSpPr>
        <p:grpSpPr>
          <a:xfrm>
            <a:off x="212365" y="553343"/>
            <a:ext cx="309041" cy="403123"/>
            <a:chOff x="590250" y="244200"/>
            <a:chExt cx="407975" cy="532175"/>
          </a:xfrm>
        </p:grpSpPr>
        <p:sp>
          <p:nvSpPr>
            <p:cNvPr id="6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269" y="1425720"/>
            <a:ext cx="4323311" cy="461665"/>
            <a:chOff x="72044" y="1364080"/>
            <a:chExt cx="3382127" cy="46166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44" y="1364080"/>
              <a:ext cx="359055" cy="4406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1454" y="1364080"/>
              <a:ext cx="3022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Phép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nâng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lên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lũy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thừa</a:t>
              </a:r>
              <a:endParaRPr lang="vi-VN" sz="2400" b="1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02876" y="2057469"/>
            <a:ext cx="8485239" cy="20809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rằng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tổng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thóc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cần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bàn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cờ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2</a:t>
            </a:r>
            <a:r>
              <a:rPr lang="en-US" sz="2400" baseline="30000" dirty="0" smtClean="0">
                <a:solidFill>
                  <a:schemeClr val="tx1"/>
                </a:solidFill>
              </a:rPr>
              <a:t>64</a:t>
            </a:r>
            <a:r>
              <a:rPr lang="en-US" sz="2400" dirty="0" smtClean="0">
                <a:solidFill>
                  <a:schemeClr val="tx1"/>
                </a:solidFill>
              </a:rPr>
              <a:t> – 1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thóc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toàn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thóc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nặng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tới</a:t>
            </a:r>
            <a:r>
              <a:rPr lang="en-US" sz="2400" dirty="0" smtClean="0">
                <a:solidFill>
                  <a:schemeClr val="tx1"/>
                </a:solidFill>
              </a:rPr>
              <a:t> 369 </a:t>
            </a:r>
            <a:r>
              <a:rPr lang="en-US" sz="2400" dirty="0" err="1" smtClean="0">
                <a:solidFill>
                  <a:schemeClr val="tx1"/>
                </a:solidFill>
              </a:rPr>
              <a:t>tỉ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khổng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lồ</a:t>
            </a:r>
            <a:r>
              <a:rPr lang="en-US" sz="2400" dirty="0" smtClean="0">
                <a:solidFill>
                  <a:schemeClr val="tx1"/>
                </a:solidFill>
              </a:rPr>
              <a:t>! 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7716" y="4231687"/>
            <a:ext cx="6286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1501</Words>
  <Application>Microsoft Office PowerPoint</Application>
  <PresentationFormat>On-screen Show (16:9)</PresentationFormat>
  <Paragraphs>281</Paragraphs>
  <Slides>42</Slides>
  <Notes>18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Arvo</vt:lpstr>
      <vt:lpstr>Roboto Condensed</vt:lpstr>
      <vt:lpstr>Cambria Math</vt:lpstr>
      <vt:lpstr>Arial</vt:lpstr>
      <vt:lpstr>Roboto Condensed Light</vt:lpstr>
      <vt:lpstr>Calibri Light</vt:lpstr>
      <vt:lpstr>Calibri</vt:lpstr>
      <vt:lpstr>Wingdings</vt:lpstr>
      <vt:lpstr>Salerio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Admin</dc:creator>
  <cp:lastModifiedBy>Admin</cp:lastModifiedBy>
  <cp:revision>127</cp:revision>
  <dcterms:modified xsi:type="dcterms:W3CDTF">2021-09-09T10:44:50Z</dcterms:modified>
</cp:coreProperties>
</file>