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4"/>
  </p:notesMasterIdLst>
  <p:sldIdLst>
    <p:sldId id="256" r:id="rId2"/>
    <p:sldId id="261" r:id="rId3"/>
    <p:sldId id="260" r:id="rId4"/>
    <p:sldId id="269" r:id="rId5"/>
    <p:sldId id="270" r:id="rId6"/>
    <p:sldId id="271" r:id="rId7"/>
    <p:sldId id="258" r:id="rId8"/>
    <p:sldId id="272" r:id="rId9"/>
    <p:sldId id="273" r:id="rId10"/>
    <p:sldId id="263" r:id="rId11"/>
    <p:sldId id="277" r:id="rId12"/>
    <p:sldId id="278"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hewy" panose="020B0604020202020204" charset="0"/>
      <p:regular r:id="rId19"/>
    </p:embeddedFont>
    <p:embeddedFont>
      <p:font typeface="Cambria Math" panose="02040503050406030204" pitchFamily="18" charset="0"/>
      <p:regular r:id="rId20"/>
    </p:embeddedFont>
    <p:embeddedFont>
      <p:font typeface="Sniglet" panose="020B0604020202020204" charset="0"/>
      <p:regular r:id="rId21"/>
    </p:embeddedFont>
    <p:embeddedFont>
      <p:font typeface="Calibri Light" panose="020F0302020204030204" pitchFamily="34" charset="0"/>
      <p:regular r:id="rId22"/>
      <p:italic r:id="rId23"/>
    </p:embeddedFont>
    <p:embeddedFont>
      <p:font typeface="Ara Hamah Homs" panose="020B0604020202020204" charset="-7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33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38605-FAC8-4507-BD86-B3723C8D377C}"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C7C9D-ECB2-4F5C-896B-FFD3ED39C38C}" type="slidenum">
              <a:rPr lang="en-US" smtClean="0"/>
              <a:t>‹#›</a:t>
            </a:fld>
            <a:endParaRPr lang="en-US"/>
          </a:p>
        </p:txBody>
      </p:sp>
    </p:spTree>
    <p:extLst>
      <p:ext uri="{BB962C8B-B14F-4D97-AF65-F5344CB8AC3E}">
        <p14:creationId xmlns:p14="http://schemas.microsoft.com/office/powerpoint/2010/main" val="379016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11</a:t>
            </a:fld>
            <a:endParaRPr lang="en-US"/>
          </a:p>
        </p:txBody>
      </p:sp>
    </p:spTree>
    <p:extLst>
      <p:ext uri="{BB962C8B-B14F-4D97-AF65-F5344CB8AC3E}">
        <p14:creationId xmlns:p14="http://schemas.microsoft.com/office/powerpoint/2010/main" val="203556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C7C9D-ECB2-4F5C-896B-FFD3ED39C38C}" type="slidenum">
              <a:rPr lang="en-US" smtClean="0"/>
              <a:t>12</a:t>
            </a:fld>
            <a:endParaRPr lang="en-US"/>
          </a:p>
        </p:txBody>
      </p:sp>
    </p:spTree>
    <p:extLst>
      <p:ext uri="{BB962C8B-B14F-4D97-AF65-F5344CB8AC3E}">
        <p14:creationId xmlns:p14="http://schemas.microsoft.com/office/powerpoint/2010/main" val="273269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475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644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99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34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0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467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47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981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977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502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619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3/25/2025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6078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21.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26.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svg"/><Relationship Id="rId15" Type="http://schemas.openxmlformats.org/officeDocument/2006/relationships/image" Target="../media/image34.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2.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2.sv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2.sv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image" Target="../media/image2.sv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67300"/>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5645430" y="8332783"/>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590739" y="8332783"/>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449799" y="8332783"/>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395107" y="8332783"/>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85665" y="8332783"/>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230974" y="8332783"/>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090034" y="8332783"/>
            <a:ext cx="607227" cy="925517"/>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6" name="TextBox 26"/>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035343" y="8332783"/>
            <a:ext cx="607227" cy="925517"/>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9" name="TextBox 29"/>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900459" y="8332783"/>
            <a:ext cx="607227" cy="925517"/>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2" name="TextBox 32"/>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845767" y="8332783"/>
            <a:ext cx="607227" cy="925517"/>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35" name="TextBox 35"/>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704827" y="8332783"/>
            <a:ext cx="607227" cy="925517"/>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8" name="TextBox 3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2975945" y="8332783"/>
            <a:ext cx="607227" cy="925517"/>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1" name="TextBox 4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3921254" y="8332783"/>
            <a:ext cx="607227" cy="925517"/>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44" name="TextBox 4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4780314" y="8332783"/>
            <a:ext cx="607227" cy="925517"/>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7" name="TextBox 4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sp>
        <p:nvSpPr>
          <p:cNvPr id="51" name="Freeform 51"/>
          <p:cNvSpPr/>
          <p:nvPr/>
        </p:nvSpPr>
        <p:spPr>
          <a:xfrm>
            <a:off x="2705292" y="125053"/>
            <a:ext cx="2071775" cy="2075548"/>
          </a:xfrm>
          <a:custGeom>
            <a:avLst/>
            <a:gdLst/>
            <a:ahLst/>
            <a:cxnLst/>
            <a:rect l="l" t="t" r="r" b="b"/>
            <a:pathLst>
              <a:path w="2071775" h="2075548">
                <a:moveTo>
                  <a:pt x="0" y="0"/>
                </a:moveTo>
                <a:lnTo>
                  <a:pt x="2071775" y="0"/>
                </a:lnTo>
                <a:lnTo>
                  <a:pt x="2071775" y="2075548"/>
                </a:lnTo>
                <a:lnTo>
                  <a:pt x="0" y="20755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2" name="Freeform 52"/>
          <p:cNvSpPr/>
          <p:nvPr/>
        </p:nvSpPr>
        <p:spPr>
          <a:xfrm>
            <a:off x="13514118" y="125053"/>
            <a:ext cx="2071775" cy="2075548"/>
          </a:xfrm>
          <a:custGeom>
            <a:avLst/>
            <a:gdLst/>
            <a:ahLst/>
            <a:cxnLst/>
            <a:rect l="l" t="t" r="r" b="b"/>
            <a:pathLst>
              <a:path w="2071775" h="2075548">
                <a:moveTo>
                  <a:pt x="0" y="0"/>
                </a:moveTo>
                <a:lnTo>
                  <a:pt x="2071774" y="0"/>
                </a:lnTo>
                <a:lnTo>
                  <a:pt x="2071774" y="2075548"/>
                </a:lnTo>
                <a:lnTo>
                  <a:pt x="0" y="20755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3" name="Freeform 53"/>
          <p:cNvSpPr/>
          <p:nvPr/>
        </p:nvSpPr>
        <p:spPr>
          <a:xfrm flipH="1">
            <a:off x="125411" y="6172200"/>
            <a:ext cx="4246041" cy="4114800"/>
          </a:xfrm>
          <a:custGeom>
            <a:avLst/>
            <a:gdLst/>
            <a:ahLst/>
            <a:cxnLst/>
            <a:rect l="l" t="t" r="r" b="b"/>
            <a:pathLst>
              <a:path w="4246041" h="4114800">
                <a:moveTo>
                  <a:pt x="4246041" y="0"/>
                </a:moveTo>
                <a:lnTo>
                  <a:pt x="0" y="0"/>
                </a:lnTo>
                <a:lnTo>
                  <a:pt x="0" y="4114800"/>
                </a:lnTo>
                <a:lnTo>
                  <a:pt x="4246041" y="4114800"/>
                </a:lnTo>
                <a:lnTo>
                  <a:pt x="424604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4" name="TextBox 54"/>
          <p:cNvSpPr txBox="1"/>
          <p:nvPr/>
        </p:nvSpPr>
        <p:spPr>
          <a:xfrm>
            <a:off x="2669478" y="2476024"/>
            <a:ext cx="13353520" cy="3200876"/>
          </a:xfrm>
          <a:prstGeom prst="rect">
            <a:avLst/>
          </a:prstGeom>
        </p:spPr>
        <p:txBody>
          <a:bodyPr wrap="square" lIns="0" tIns="0" rIns="0" bIns="0" rtlCol="0" anchor="t">
            <a:spAutoFit/>
          </a:bodyPr>
          <a:lstStyle/>
          <a:p>
            <a:pPr algn="ctr"/>
            <a:r>
              <a:rPr lang="en-US" sz="6000" dirty="0" smtClean="0">
                <a:solidFill>
                  <a:srgbClr val="FF0000"/>
                </a:solidFill>
                <a:latin typeface="Times New Roman" panose="02020603050405020304" pitchFamily="18" charset="0"/>
                <a:ea typeface="Chewy"/>
                <a:cs typeface="Times New Roman" panose="02020603050405020304" pitchFamily="18" charset="0"/>
                <a:sym typeface="Chewy"/>
              </a:rPr>
              <a:t>CHƯƠNG 2: MỘT SỐ HỢP CHẤT THÔNG DỤNG</a:t>
            </a:r>
          </a:p>
          <a:p>
            <a:pPr algn="ctr"/>
            <a:r>
              <a:rPr lang="en-US" sz="8800" b="1" dirty="0" smtClean="0">
                <a:solidFill>
                  <a:srgbClr val="FF0000"/>
                </a:solidFill>
                <a:latin typeface="Times New Roman" panose="02020603050405020304" pitchFamily="18" charset="0"/>
                <a:ea typeface="Chewy"/>
                <a:cs typeface="Times New Roman" panose="02020603050405020304" pitchFamily="18" charset="0"/>
                <a:sym typeface="Chewy"/>
              </a:rPr>
              <a:t>BÀI 8: ACID</a:t>
            </a:r>
            <a:endParaRPr lang="en-US" sz="8800" b="1" dirty="0">
              <a:solidFill>
                <a:srgbClr val="FF0000"/>
              </a:solidFill>
              <a:latin typeface="Times New Roman" panose="02020603050405020304" pitchFamily="18" charset="0"/>
              <a:ea typeface="Chewy"/>
              <a:cs typeface="Times New Roman" panose="02020603050405020304" pitchFamily="18" charset="0"/>
              <a:sym typeface="Chewy"/>
            </a:endParaRPr>
          </a:p>
        </p:txBody>
      </p:sp>
      <p:sp>
        <p:nvSpPr>
          <p:cNvPr id="55" name="Freeform 55"/>
          <p:cNvSpPr/>
          <p:nvPr/>
        </p:nvSpPr>
        <p:spPr>
          <a:xfrm>
            <a:off x="13898386" y="6502732"/>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6" name="TextBox 56"/>
          <p:cNvSpPr txBox="1"/>
          <p:nvPr/>
        </p:nvSpPr>
        <p:spPr>
          <a:xfrm>
            <a:off x="5339077" y="5829300"/>
            <a:ext cx="7613030" cy="591187"/>
          </a:xfrm>
          <a:prstGeom prst="rect">
            <a:avLst/>
          </a:prstGeom>
        </p:spPr>
        <p:txBody>
          <a:bodyPr lIns="0" tIns="0" rIns="0" bIns="0" rtlCol="0" anchor="t">
            <a:spAutoFit/>
          </a:bodyPr>
          <a:lstStyle/>
          <a:p>
            <a:pPr algn="ctr">
              <a:lnSpc>
                <a:spcPts val="4900"/>
              </a:lnSpc>
            </a:pPr>
            <a:r>
              <a:rPr lang="en-US" sz="3500" dirty="0" smtClean="0">
                <a:solidFill>
                  <a:srgbClr val="00B0F0"/>
                </a:solidFill>
                <a:latin typeface="Sniglet"/>
                <a:ea typeface="Sniglet"/>
                <a:cs typeface="Sniglet"/>
                <a:sym typeface="Sniglet"/>
              </a:rPr>
              <a:t>KHOA HỌC TỰ NHIÊN 8</a:t>
            </a:r>
            <a:endParaRPr lang="en-US" sz="3500" dirty="0">
              <a:solidFill>
                <a:srgbClr val="00B0F0"/>
              </a:solidFill>
              <a:latin typeface="Sniglet"/>
              <a:ea typeface="Sniglet"/>
              <a:cs typeface="Sniglet"/>
              <a:sym typeface="Sniglet"/>
            </a:endParaRPr>
          </a:p>
        </p:txBody>
      </p:sp>
      <p:sp>
        <p:nvSpPr>
          <p:cNvPr id="57" name="Freeform 57"/>
          <p:cNvSpPr/>
          <p:nvPr/>
        </p:nvSpPr>
        <p:spPr>
          <a:xfrm rot="5400000">
            <a:off x="-2741862" y="2272778"/>
            <a:ext cx="5755185" cy="724795"/>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8">
              <a:extLst>
                <a:ext uri="{96DAC541-7B7A-43D3-8B79-37D633B846F1}">
                  <asvg:svgBlip xmlns:asvg="http://schemas.microsoft.com/office/drawing/2016/SVG/main" xmlns="" r:embed="rId9"/>
                </a:ext>
              </a:extLst>
            </a:blip>
            <a:stretch>
              <a:fillRect l="-47373"/>
            </a:stretch>
          </a:blipFill>
        </p:spPr>
      </p:sp>
      <p:sp>
        <p:nvSpPr>
          <p:cNvPr id="58" name="Freeform 58"/>
          <p:cNvSpPr/>
          <p:nvPr/>
        </p:nvSpPr>
        <p:spPr>
          <a:xfrm rot="5400000" flipV="1">
            <a:off x="15306436" y="2272778"/>
            <a:ext cx="5755185" cy="724795"/>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8">
              <a:extLst>
                <a:ext uri="{96DAC541-7B7A-43D3-8B79-37D633B846F1}">
                  <asvg:svgBlip xmlns:asvg="http://schemas.microsoft.com/office/drawing/2016/SVG/main" xmlns="" r:embed="rId9"/>
                </a:ext>
              </a:extLst>
            </a:blip>
            <a:stretch>
              <a:fillRect l="-47373"/>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xmlns=""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asvg="http://schemas.microsoft.com/office/drawing/2016/SVG/main" xmlns="" r:embed="rId7"/>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8">
              <a:extLst>
                <a:ext uri="{96DAC541-7B7A-43D3-8B79-37D633B846F1}">
                  <asvg:svgBlip xmlns:asvg="http://schemas.microsoft.com/office/drawing/2016/SVG/main" xmlns=""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8">
              <a:extLst>
                <a:ext uri="{96DAC541-7B7A-43D3-8B79-37D633B846F1}">
                  <asvg:svgBlip xmlns:asvg="http://schemas.microsoft.com/office/drawing/2016/SVG/main" xmlns=""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8">
              <a:extLst>
                <a:ext uri="{96DAC541-7B7A-43D3-8B79-37D633B846F1}">
                  <asvg:svgBlip xmlns:asvg="http://schemas.microsoft.com/office/drawing/2016/SVG/main" xmlns="" r:embed="rId16"/>
                </a:ext>
              </a:extLst>
            </a:blip>
            <a:stretch>
              <a:fillRect/>
            </a:stretch>
          </a:blipFill>
        </p:spPr>
      </p:sp>
      <p:sp>
        <p:nvSpPr>
          <p:cNvPr id="20" name="TextBox 50"/>
          <p:cNvSpPr txBox="1"/>
          <p:nvPr/>
        </p:nvSpPr>
        <p:spPr>
          <a:xfrm>
            <a:off x="1298115" y="1486400"/>
            <a:ext cx="15846885" cy="6912149"/>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1:  </a:t>
            </a:r>
            <a:r>
              <a:rPr lang="en-US" sz="3500">
                <a:solidFill>
                  <a:srgbClr val="665B82"/>
                </a:solidFill>
                <a:latin typeface="Sniglet"/>
                <a:ea typeface="Sniglet"/>
                <a:cs typeface="Sniglet"/>
                <a:sym typeface="Sniglet"/>
              </a:rPr>
              <a:t>Phân tử acid gồm có:</a:t>
            </a:r>
          </a:p>
          <a:p>
            <a:pPr algn="just">
              <a:lnSpc>
                <a:spcPts val="4900"/>
              </a:lnSpc>
            </a:pPr>
            <a:r>
              <a:rPr lang="en-US" sz="3500">
                <a:solidFill>
                  <a:srgbClr val="665B82"/>
                </a:solidFill>
                <a:latin typeface="Sniglet"/>
                <a:ea typeface="Sniglet"/>
                <a:cs typeface="Sniglet"/>
                <a:sym typeface="Sniglet"/>
              </a:rPr>
              <a:t>A. Một hay nhiều nguyên tử phi kim liên kết với gốc acid</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B. Một hay nhiều nguyên tử hydrogen liên kết với gốc acid</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C. Một hay nhiều nguyên tử kim loại liên kết với nhóm hydroxide (OH</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D. Một hay nhiều nguyên tử kim loại liên kết với một hay nhiều gốc acid</a:t>
            </a:r>
            <a:r>
              <a:rPr lang="en-US" sz="3500" smtClean="0">
                <a:solidFill>
                  <a:srgbClr val="665B82"/>
                </a:solidFill>
                <a:latin typeface="Sniglet"/>
                <a:ea typeface="Sniglet"/>
                <a:cs typeface="Sniglet"/>
                <a:sym typeface="Sniglet"/>
              </a:rPr>
              <a:t>.</a:t>
            </a:r>
          </a:p>
          <a:p>
            <a:pPr algn="just">
              <a:lnSpc>
                <a:spcPts val="4900"/>
              </a:lnSpc>
            </a:pPr>
            <a:endParaRPr lang="en-US" sz="3500">
              <a:solidFill>
                <a:srgbClr val="665B82"/>
              </a:solidFill>
              <a:latin typeface="Sniglet"/>
              <a:ea typeface="Sniglet"/>
              <a:cs typeface="Sniglet"/>
              <a:sym typeface="Sniglet"/>
            </a:endParaRPr>
          </a:p>
          <a:p>
            <a:pPr algn="just">
              <a:lnSpc>
                <a:spcPts val="4900"/>
              </a:lnSpc>
            </a:pPr>
            <a:r>
              <a:rPr lang="en-US" sz="3500" b="1">
                <a:solidFill>
                  <a:srgbClr val="665B82"/>
                </a:solidFill>
                <a:latin typeface="Sniglet"/>
                <a:ea typeface="Sniglet"/>
                <a:cs typeface="Sniglet"/>
                <a:sym typeface="Sniglet"/>
              </a:rPr>
              <a:t>Câu </a:t>
            </a:r>
            <a:r>
              <a:rPr lang="en-US" sz="3500">
                <a:solidFill>
                  <a:srgbClr val="665B82"/>
                </a:solidFill>
                <a:latin typeface="Sniglet"/>
                <a:ea typeface="Sniglet"/>
                <a:cs typeface="Sniglet"/>
                <a:sym typeface="Sniglet"/>
              </a:rPr>
              <a:t>2. Công thức hoá học của acid có trong dịch vị dạ dày </a:t>
            </a:r>
            <a:r>
              <a:rPr lang="en-US" sz="3500" smtClean="0">
                <a:solidFill>
                  <a:srgbClr val="665B82"/>
                </a:solidFill>
                <a:latin typeface="Sniglet"/>
                <a:ea typeface="Sniglet"/>
                <a:cs typeface="Sniglet"/>
                <a:sym typeface="Sniglet"/>
              </a:rPr>
              <a:t>là</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CH3COOH.             </a:t>
            </a:r>
          </a:p>
          <a:p>
            <a:pPr algn="just">
              <a:lnSpc>
                <a:spcPts val="4900"/>
              </a:lnSpc>
            </a:pPr>
            <a:r>
              <a:rPr lang="en-US" sz="3500">
                <a:solidFill>
                  <a:srgbClr val="665B82"/>
                </a:solidFill>
                <a:latin typeface="Sniglet"/>
                <a:ea typeface="Sniglet"/>
                <a:cs typeface="Sniglet"/>
                <a:sym typeface="Sniglet"/>
              </a:rPr>
              <a:t>B. H2SO4.                     </a:t>
            </a:r>
          </a:p>
          <a:p>
            <a:pPr algn="just">
              <a:lnSpc>
                <a:spcPts val="4900"/>
              </a:lnSpc>
            </a:pPr>
            <a:r>
              <a:rPr lang="en-US" sz="3500">
                <a:solidFill>
                  <a:srgbClr val="665B82"/>
                </a:solidFill>
                <a:latin typeface="Sniglet"/>
                <a:ea typeface="Sniglet"/>
                <a:cs typeface="Sniglet"/>
                <a:sym typeface="Sniglet"/>
              </a:rPr>
              <a:t>C. HNO3.                      </a:t>
            </a:r>
          </a:p>
          <a:p>
            <a:pPr algn="just">
              <a:lnSpc>
                <a:spcPts val="4900"/>
              </a:lnSpc>
            </a:pPr>
            <a:r>
              <a:rPr lang="en-US" sz="3500">
                <a:solidFill>
                  <a:srgbClr val="665B82"/>
                </a:solidFill>
                <a:latin typeface="Sniglet"/>
                <a:ea typeface="Sniglet"/>
                <a:cs typeface="Sniglet"/>
                <a:sym typeface="Sniglet"/>
              </a:rPr>
              <a:t>D. </a:t>
            </a:r>
            <a:r>
              <a:rPr lang="en-US" sz="3500" smtClean="0">
                <a:solidFill>
                  <a:srgbClr val="665B82"/>
                </a:solidFill>
                <a:latin typeface="Sniglet"/>
                <a:ea typeface="Sniglet"/>
                <a:cs typeface="Sniglet"/>
                <a:sym typeface="Sniglet"/>
              </a:rPr>
              <a:t>HCl</a:t>
            </a:r>
            <a:endParaRPr lang="en-US" sz="3500">
              <a:solidFill>
                <a:srgbClr val="665B82"/>
              </a:solidFill>
              <a:latin typeface="Sniglet"/>
              <a:ea typeface="Sniglet"/>
              <a:cs typeface="Sniglet"/>
              <a:sym typeface="Sniglet"/>
            </a:endParaRPr>
          </a:p>
        </p:txBody>
      </p:sp>
      <p:sp>
        <p:nvSpPr>
          <p:cNvPr id="22" name="Oval 21"/>
          <p:cNvSpPr/>
          <p:nvPr/>
        </p:nvSpPr>
        <p:spPr>
          <a:xfrm>
            <a:off x="913196" y="765031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2703950"/>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asvg="http://schemas.microsoft.com/office/drawing/2016/SVG/main" xmlns=""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asvg="http://schemas.microsoft.com/office/drawing/2016/SVG/main" xmlns=""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asvg="http://schemas.microsoft.com/office/drawing/2016/SVG/main" xmlns=""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asvg="http://schemas.microsoft.com/office/drawing/2016/SVG/main" xmlns=""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asvg="http://schemas.microsoft.com/office/drawing/2016/SVG/main" xmlns="" r:embed="rId16"/>
                </a:ext>
              </a:extLst>
            </a:blip>
            <a:stretch>
              <a:fillRect/>
            </a:stretch>
          </a:blipFill>
        </p:spPr>
      </p:sp>
      <p:sp>
        <p:nvSpPr>
          <p:cNvPr id="20" name="TextBox 50"/>
          <p:cNvSpPr txBox="1"/>
          <p:nvPr/>
        </p:nvSpPr>
        <p:spPr>
          <a:xfrm>
            <a:off x="1298115" y="1486400"/>
            <a:ext cx="15846885" cy="6912149"/>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3. </a:t>
            </a:r>
            <a:r>
              <a:rPr lang="en-US" sz="3500">
                <a:solidFill>
                  <a:srgbClr val="665B82"/>
                </a:solidFill>
                <a:latin typeface="Sniglet"/>
                <a:ea typeface="Sniglet"/>
                <a:cs typeface="Sniglet"/>
                <a:sym typeface="Sniglet"/>
              </a:rPr>
              <a:t>Dung dịch nào sau đây làm quỳ tím đổi từ màu tím sang màu đỏ</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HNO3.                      </a:t>
            </a:r>
          </a:p>
          <a:p>
            <a:pPr algn="just">
              <a:lnSpc>
                <a:spcPts val="4900"/>
              </a:lnSpc>
            </a:pPr>
            <a:r>
              <a:rPr lang="en-US" sz="3500">
                <a:solidFill>
                  <a:srgbClr val="665B82"/>
                </a:solidFill>
                <a:latin typeface="Sniglet"/>
                <a:ea typeface="Sniglet"/>
                <a:cs typeface="Sniglet"/>
                <a:sym typeface="Sniglet"/>
              </a:rPr>
              <a:t>B. NaOH.                     </a:t>
            </a:r>
          </a:p>
          <a:p>
            <a:pPr algn="just">
              <a:lnSpc>
                <a:spcPts val="4900"/>
              </a:lnSpc>
            </a:pPr>
            <a:r>
              <a:rPr lang="en-US" sz="3500">
                <a:solidFill>
                  <a:srgbClr val="665B82"/>
                </a:solidFill>
                <a:latin typeface="Sniglet"/>
                <a:ea typeface="Sniglet"/>
                <a:cs typeface="Sniglet"/>
                <a:sym typeface="Sniglet"/>
              </a:rPr>
              <a:t>C. Ca(OH)2.                 </a:t>
            </a:r>
          </a:p>
          <a:p>
            <a:pPr algn="just">
              <a:lnSpc>
                <a:spcPts val="4900"/>
              </a:lnSpc>
            </a:pPr>
            <a:r>
              <a:rPr lang="en-US" sz="3500">
                <a:solidFill>
                  <a:srgbClr val="665B82"/>
                </a:solidFill>
                <a:latin typeface="Sniglet"/>
                <a:ea typeface="Sniglet"/>
                <a:cs typeface="Sniglet"/>
                <a:sym typeface="Sniglet"/>
              </a:rPr>
              <a:t>D. NaCl</a:t>
            </a:r>
            <a:r>
              <a:rPr lang="en-US" sz="3500" smtClean="0">
                <a:solidFill>
                  <a:srgbClr val="665B82"/>
                </a:solidFill>
                <a:latin typeface="Sniglet"/>
                <a:ea typeface="Sniglet"/>
                <a:cs typeface="Sniglet"/>
                <a:sym typeface="Sniglet"/>
              </a:rPr>
              <a:t>.</a:t>
            </a:r>
          </a:p>
          <a:p>
            <a:pPr algn="just">
              <a:lnSpc>
                <a:spcPts val="4900"/>
              </a:lnSpc>
            </a:pPr>
            <a:endParaRPr lang="en-US" sz="3500">
              <a:solidFill>
                <a:srgbClr val="665B82"/>
              </a:solidFill>
              <a:latin typeface="Sniglet"/>
              <a:ea typeface="Sniglet"/>
              <a:cs typeface="Sniglet"/>
              <a:sym typeface="Sniglet"/>
            </a:endParaRPr>
          </a:p>
          <a:p>
            <a:pPr algn="just">
              <a:lnSpc>
                <a:spcPts val="4900"/>
              </a:lnSpc>
            </a:pPr>
            <a:r>
              <a:rPr lang="en-US" sz="3500" b="1" smtClean="0">
                <a:solidFill>
                  <a:srgbClr val="665B82"/>
                </a:solidFill>
                <a:latin typeface="Sniglet"/>
                <a:ea typeface="Sniglet"/>
                <a:cs typeface="Sniglet"/>
                <a:sym typeface="Sniglet"/>
              </a:rPr>
              <a:t>Câu </a:t>
            </a:r>
            <a:r>
              <a:rPr lang="en-US" sz="350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Câu 6. Dung dịch nào sau đây không làm đổi màu quỳ tím thành đỏ</a:t>
            </a:r>
            <a:r>
              <a:rPr lang="vi-VN" sz="3500" smtClean="0">
                <a:solidFill>
                  <a:srgbClr val="665B82"/>
                </a:solidFill>
                <a:latin typeface="Sniglet"/>
                <a:ea typeface="Sniglet"/>
                <a:cs typeface="Sniglet"/>
                <a:sym typeface="Sniglet"/>
              </a:rPr>
              <a:t>?</a:t>
            </a: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A. Nước muối.                                               </a:t>
            </a:r>
          </a:p>
          <a:p>
            <a:pPr algn="just">
              <a:lnSpc>
                <a:spcPts val="4900"/>
              </a:lnSpc>
            </a:pPr>
            <a:r>
              <a:rPr lang="vi-VN" sz="3500">
                <a:solidFill>
                  <a:srgbClr val="665B82"/>
                </a:solidFill>
                <a:latin typeface="Sniglet"/>
                <a:ea typeface="Sniglet"/>
                <a:cs typeface="Sniglet"/>
                <a:sym typeface="Sniglet"/>
              </a:rPr>
              <a:t>B. Giấm ăn</a:t>
            </a:r>
            <a:r>
              <a:rPr lang="vi-VN" sz="3500" smtClean="0">
                <a:solidFill>
                  <a:srgbClr val="665B82"/>
                </a:solidFill>
                <a:latin typeface="Sniglet"/>
                <a:ea typeface="Sniglet"/>
                <a:cs typeface="Sniglet"/>
                <a:sym typeface="Sniglet"/>
              </a:rPr>
              <a:t>.</a:t>
            </a:r>
            <a:endParaRPr lang="vi-VN" sz="3500">
              <a:solidFill>
                <a:srgbClr val="665B82"/>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C. Nước chanh.                                             </a:t>
            </a:r>
          </a:p>
          <a:p>
            <a:pPr algn="just">
              <a:lnSpc>
                <a:spcPts val="4900"/>
              </a:lnSpc>
            </a:pPr>
            <a:r>
              <a:rPr lang="vi-VN" sz="3500">
                <a:solidFill>
                  <a:srgbClr val="665B82"/>
                </a:solidFill>
                <a:latin typeface="Sniglet"/>
                <a:ea typeface="Sniglet"/>
                <a:cs typeface="Sniglet"/>
                <a:sym typeface="Sniglet"/>
              </a:rPr>
              <a:t>D. Nước ép quả khế.</a:t>
            </a:r>
            <a:endParaRPr lang="en-US" sz="3500">
              <a:solidFill>
                <a:srgbClr val="665B82"/>
              </a:solidFill>
              <a:latin typeface="Sniglet"/>
              <a:ea typeface="Sniglet"/>
              <a:cs typeface="Sniglet"/>
              <a:sym typeface="Sniglet"/>
            </a:endParaRPr>
          </a:p>
        </p:txBody>
      </p:sp>
      <p:sp>
        <p:nvSpPr>
          <p:cNvPr id="22" name="Oval 21"/>
          <p:cNvSpPr/>
          <p:nvPr/>
        </p:nvSpPr>
        <p:spPr>
          <a:xfrm>
            <a:off x="913196" y="5758847"/>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212578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3212923" y="262602"/>
            <a:ext cx="11862154" cy="2333972"/>
          </a:xfrm>
          <a:prstGeom prst="rect">
            <a:avLst/>
          </a:prstGeom>
        </p:spPr>
        <p:txBody>
          <a:bodyPr lIns="0" tIns="0" rIns="0" bIns="0" rtlCol="0" anchor="t">
            <a:spAutoFit/>
          </a:bodyPr>
          <a:lstStyle/>
          <a:p>
            <a:pPr algn="ctr">
              <a:lnSpc>
                <a:spcPts val="18199"/>
              </a:lnSpc>
            </a:pPr>
            <a:endParaRPr lang="en-US" sz="12999">
              <a:solidFill>
                <a:srgbClr val="665B82"/>
              </a:solidFill>
              <a:latin typeface="Ara Hamah Homs"/>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asvg="http://schemas.microsoft.com/office/drawing/2016/SVG/main" xmlns="" r:embed="rId8"/>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7">
              <a:extLst>
                <a:ext uri="{96DAC541-7B7A-43D3-8B79-37D633B846F1}">
                  <asvg:svgBlip xmlns:asvg="http://schemas.microsoft.com/office/drawing/2016/SVG/main" xmlns="" r:embed="rId8"/>
                </a:ext>
              </a:extLst>
            </a:blip>
            <a:stretch>
              <a:fillRect l="-11388" t="-86525"/>
            </a:stretch>
          </a:blipFill>
        </p:spPr>
      </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asvg="http://schemas.microsoft.com/office/drawing/2016/SVG/main" xmlns=""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asvg="http://schemas.microsoft.com/office/drawing/2016/SVG/main" xmlns=""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9">
              <a:extLst>
                <a:ext uri="{96DAC541-7B7A-43D3-8B79-37D633B846F1}">
                  <asvg:svgBlip xmlns:asvg="http://schemas.microsoft.com/office/drawing/2016/SVG/main" xmlns="" r:embed="rId16"/>
                </a:ext>
              </a:extLst>
            </a:blip>
            <a:stretch>
              <a:fillRect/>
            </a:stretch>
          </a:blipFill>
        </p:spPr>
      </p:sp>
      <p:sp>
        <p:nvSpPr>
          <p:cNvPr id="20" name="TextBox 50"/>
          <p:cNvSpPr txBox="1"/>
          <p:nvPr/>
        </p:nvSpPr>
        <p:spPr>
          <a:xfrm>
            <a:off x="1298115" y="1486400"/>
            <a:ext cx="15846885" cy="6283771"/>
          </a:xfrm>
          <a:prstGeom prst="rect">
            <a:avLst/>
          </a:prstGeom>
        </p:spPr>
        <p:txBody>
          <a:bodyPr wrap="square" lIns="0" tIns="0" rIns="0" bIns="0" rtlCol="0" anchor="t">
            <a:spAutoFit/>
          </a:bodyPr>
          <a:lstStyle/>
          <a:p>
            <a:pPr algn="just">
              <a:lnSpc>
                <a:spcPts val="4900"/>
              </a:lnSpc>
            </a:pPr>
            <a:r>
              <a:rPr lang="en-US" sz="3500" b="1">
                <a:solidFill>
                  <a:srgbClr val="665B82"/>
                </a:solidFill>
                <a:latin typeface="Sniglet"/>
                <a:ea typeface="Sniglet"/>
                <a:cs typeface="Sniglet"/>
                <a:sym typeface="Sniglet"/>
              </a:rPr>
              <a:t>Câu </a:t>
            </a:r>
            <a:r>
              <a:rPr lang="en-US" sz="3500" b="1" smtClean="0">
                <a:solidFill>
                  <a:srgbClr val="665B82"/>
                </a:solidFill>
                <a:latin typeface="Sniglet"/>
                <a:ea typeface="Sniglet"/>
                <a:cs typeface="Sniglet"/>
                <a:sym typeface="Sniglet"/>
              </a:rPr>
              <a:t>5</a:t>
            </a:r>
            <a:r>
              <a:rPr lang="en-US" sz="3500" smtClean="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Chất nào sau đây không phản ứng với sắt</a:t>
            </a:r>
            <a:r>
              <a:rPr lang="en-US" sz="3500" smtClean="0">
                <a:solidFill>
                  <a:srgbClr val="665B82"/>
                </a:solidFill>
                <a:latin typeface="Sniglet"/>
                <a:ea typeface="Sniglet"/>
                <a:cs typeface="Sniglet"/>
                <a:sym typeface="Sniglet"/>
              </a:rPr>
              <a:t>?</a:t>
            </a:r>
            <a:endParaRPr lang="en-US" sz="350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A. NaCl.              </a:t>
            </a:r>
          </a:p>
          <a:p>
            <a:pPr algn="just">
              <a:lnSpc>
                <a:spcPts val="4900"/>
              </a:lnSpc>
            </a:pPr>
            <a:r>
              <a:rPr lang="en-US" sz="3500">
                <a:solidFill>
                  <a:srgbClr val="665B82"/>
                </a:solidFill>
                <a:latin typeface="Sniglet"/>
                <a:ea typeface="Sniglet"/>
                <a:cs typeface="Sniglet"/>
                <a:sym typeface="Sniglet"/>
              </a:rPr>
              <a:t>B. CH3COOH.               </a:t>
            </a:r>
          </a:p>
          <a:p>
            <a:pPr algn="just">
              <a:lnSpc>
                <a:spcPts val="4900"/>
              </a:lnSpc>
            </a:pPr>
            <a:r>
              <a:rPr lang="en-US" sz="3500">
                <a:solidFill>
                  <a:srgbClr val="665B82"/>
                </a:solidFill>
                <a:latin typeface="Sniglet"/>
                <a:ea typeface="Sniglet"/>
                <a:cs typeface="Sniglet"/>
                <a:sym typeface="Sniglet"/>
              </a:rPr>
              <a:t>C. H2SO4.             </a:t>
            </a:r>
          </a:p>
          <a:p>
            <a:pPr algn="just">
              <a:lnSpc>
                <a:spcPts val="4900"/>
              </a:lnSpc>
            </a:pPr>
            <a:r>
              <a:rPr lang="en-US" sz="3500">
                <a:solidFill>
                  <a:srgbClr val="665B82"/>
                </a:solidFill>
                <a:latin typeface="Sniglet"/>
                <a:ea typeface="Sniglet"/>
                <a:cs typeface="Sniglet"/>
                <a:sym typeface="Sniglet"/>
              </a:rPr>
              <a:t>D. </a:t>
            </a:r>
            <a:r>
              <a:rPr lang="en-US" sz="3500" smtClean="0">
                <a:solidFill>
                  <a:srgbClr val="665B82"/>
                </a:solidFill>
                <a:latin typeface="Sniglet"/>
                <a:ea typeface="Sniglet"/>
                <a:cs typeface="Sniglet"/>
                <a:sym typeface="Sniglet"/>
              </a:rPr>
              <a:t>HCl</a:t>
            </a:r>
            <a:endParaRPr lang="en-US" sz="3500">
              <a:solidFill>
                <a:srgbClr val="665B82"/>
              </a:solidFill>
              <a:latin typeface="Sniglet"/>
              <a:ea typeface="Sniglet"/>
              <a:cs typeface="Sniglet"/>
              <a:sym typeface="Sniglet"/>
            </a:endParaRPr>
          </a:p>
          <a:p>
            <a:pPr algn="just">
              <a:lnSpc>
                <a:spcPts val="4900"/>
              </a:lnSpc>
            </a:pPr>
            <a:r>
              <a:rPr lang="en-US" sz="3500" b="1" smtClean="0">
                <a:solidFill>
                  <a:srgbClr val="665B82"/>
                </a:solidFill>
                <a:latin typeface="Sniglet"/>
                <a:ea typeface="Sniglet"/>
                <a:cs typeface="Sniglet"/>
                <a:sym typeface="Sniglet"/>
              </a:rPr>
              <a:t>Câu 6. </a:t>
            </a:r>
            <a:r>
              <a:rPr lang="vi-VN" sz="3500">
                <a:solidFill>
                  <a:srgbClr val="665B82"/>
                </a:solidFill>
                <a:latin typeface="Sniglet"/>
                <a:ea typeface="Sniglet"/>
                <a:cs typeface="Sniglet"/>
                <a:sym typeface="Sniglet"/>
              </a:rPr>
              <a:t>Để pha loãng H­2SO4 đặc cách làm nào sau đây đúng?</a:t>
            </a:r>
          </a:p>
          <a:p>
            <a:pPr algn="just">
              <a:lnSpc>
                <a:spcPts val="4900"/>
              </a:lnSpc>
            </a:pPr>
            <a:r>
              <a:rPr lang="vi-VN" sz="3500">
                <a:solidFill>
                  <a:srgbClr val="665B82"/>
                </a:solidFill>
                <a:latin typeface="Sniglet"/>
                <a:ea typeface="Sniglet"/>
                <a:cs typeface="Sniglet"/>
                <a:sym typeface="Sniglet"/>
              </a:rPr>
              <a:t>A. cách 1.                     </a:t>
            </a:r>
          </a:p>
          <a:p>
            <a:pPr algn="just">
              <a:lnSpc>
                <a:spcPts val="4900"/>
              </a:lnSpc>
            </a:pPr>
            <a:r>
              <a:rPr lang="vi-VN" sz="3500">
                <a:solidFill>
                  <a:srgbClr val="665B82"/>
                </a:solidFill>
                <a:latin typeface="Sniglet"/>
                <a:ea typeface="Sniglet"/>
                <a:cs typeface="Sniglet"/>
                <a:sym typeface="Sniglet"/>
              </a:rPr>
              <a:t>B. cách 2.                     </a:t>
            </a:r>
          </a:p>
          <a:p>
            <a:pPr algn="just">
              <a:lnSpc>
                <a:spcPts val="4900"/>
              </a:lnSpc>
            </a:pPr>
            <a:r>
              <a:rPr lang="vi-VN" sz="3500">
                <a:solidFill>
                  <a:srgbClr val="665B82"/>
                </a:solidFill>
                <a:latin typeface="Sniglet"/>
                <a:ea typeface="Sniglet"/>
                <a:cs typeface="Sniglet"/>
                <a:sym typeface="Sniglet"/>
              </a:rPr>
              <a:t>C. cách 3.                     </a:t>
            </a:r>
          </a:p>
          <a:p>
            <a:pPr algn="just">
              <a:lnSpc>
                <a:spcPts val="4900"/>
              </a:lnSpc>
            </a:pPr>
            <a:r>
              <a:rPr lang="vi-VN" sz="3500">
                <a:solidFill>
                  <a:srgbClr val="665B82"/>
                </a:solidFill>
                <a:latin typeface="Sniglet"/>
                <a:ea typeface="Sniglet"/>
                <a:cs typeface="Sniglet"/>
                <a:sym typeface="Sniglet"/>
              </a:rPr>
              <a:t>D. cách 1 </a:t>
            </a:r>
            <a:r>
              <a:rPr lang="vi-VN" sz="3500" smtClean="0">
                <a:solidFill>
                  <a:srgbClr val="665B82"/>
                </a:solidFill>
                <a:latin typeface="Sniglet"/>
                <a:ea typeface="Sniglet"/>
                <a:cs typeface="Sniglet"/>
                <a:sym typeface="Sniglet"/>
              </a:rPr>
              <a:t>và</a:t>
            </a:r>
            <a:r>
              <a:rPr lang="en-US" sz="3500" smtClean="0">
                <a:solidFill>
                  <a:srgbClr val="665B82"/>
                </a:solidFill>
                <a:latin typeface="Sniglet"/>
                <a:ea typeface="Sniglet"/>
                <a:cs typeface="Sniglet"/>
                <a:sym typeface="Sniglet"/>
              </a:rPr>
              <a:t> 2</a:t>
            </a:r>
            <a:endParaRPr lang="en-US" sz="3500">
              <a:solidFill>
                <a:srgbClr val="665B82"/>
              </a:solidFill>
              <a:latin typeface="Sniglet"/>
              <a:ea typeface="Sniglet"/>
              <a:cs typeface="Sniglet"/>
              <a:sym typeface="Sniglet"/>
            </a:endParaRPr>
          </a:p>
        </p:txBody>
      </p:sp>
      <p:sp>
        <p:nvSpPr>
          <p:cNvPr id="22" name="Oval 21"/>
          <p:cNvSpPr/>
          <p:nvPr/>
        </p:nvSpPr>
        <p:spPr>
          <a:xfrm>
            <a:off x="913196" y="525921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3196" y="2125781"/>
            <a:ext cx="824434" cy="707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rắc nghiệm KHTN 8 Kết nối tri thức Bài 8 (có đáp án): Acid | Khoa học tự nhiên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5827" y="5573278"/>
            <a:ext cx="12272173" cy="345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671664" y="2273252"/>
            <a:ext cx="4561918" cy="5609005"/>
            <a:chOff x="0" y="0"/>
            <a:chExt cx="1201493" cy="1477269"/>
          </a:xfrm>
        </p:grpSpPr>
        <p:sp>
          <p:nvSpPr>
            <p:cNvPr id="4" name="Freeform 4"/>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id="5" name="TextBox 5"/>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1855275" y="2412747"/>
            <a:ext cx="4561918" cy="5609005"/>
            <a:chOff x="0" y="0"/>
            <a:chExt cx="1201493" cy="1477269"/>
          </a:xfrm>
        </p:grpSpPr>
        <p:sp>
          <p:nvSpPr>
            <p:cNvPr id="11" name="Freeform 11"/>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id="12" name="TextBox 12"/>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7069682" y="2273252"/>
            <a:ext cx="4561918" cy="5609005"/>
            <a:chOff x="0" y="0"/>
            <a:chExt cx="1201493" cy="1477269"/>
          </a:xfrm>
        </p:grpSpPr>
        <p:sp>
          <p:nvSpPr>
            <p:cNvPr id="18" name="Freeform 18"/>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id="19" name="TextBox 19"/>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7253293" y="2412747"/>
            <a:ext cx="4561918" cy="5609005"/>
            <a:chOff x="0" y="0"/>
            <a:chExt cx="1201493" cy="1477269"/>
          </a:xfrm>
        </p:grpSpPr>
        <p:sp>
          <p:nvSpPr>
            <p:cNvPr id="21" name="Freeform 21"/>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id="22" name="TextBox 22"/>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12467701" y="2273252"/>
            <a:ext cx="4561918" cy="5609005"/>
            <a:chOff x="0" y="0"/>
            <a:chExt cx="1201493" cy="1477269"/>
          </a:xfrm>
        </p:grpSpPr>
        <p:sp>
          <p:nvSpPr>
            <p:cNvPr id="28" name="Freeform 28"/>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E8BADD"/>
            </a:solidFill>
          </p:spPr>
        </p:sp>
        <p:sp>
          <p:nvSpPr>
            <p:cNvPr id="29" name="TextBox 29"/>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2651312" y="2412747"/>
            <a:ext cx="4561918" cy="5609005"/>
            <a:chOff x="0" y="0"/>
            <a:chExt cx="1201493" cy="1477269"/>
          </a:xfrm>
        </p:grpSpPr>
        <p:sp>
          <p:nvSpPr>
            <p:cNvPr id="31" name="Freeform 31"/>
            <p:cNvSpPr/>
            <p:nvPr/>
          </p:nvSpPr>
          <p:spPr>
            <a:xfrm>
              <a:off x="0" y="0"/>
              <a:ext cx="1201493" cy="1477269"/>
            </a:xfrm>
            <a:custGeom>
              <a:avLst/>
              <a:gdLst/>
              <a:ahLst/>
              <a:cxnLst/>
              <a:rect l="l" t="t" r="r" b="b"/>
              <a:pathLst>
                <a:path w="1201493" h="1477269">
                  <a:moveTo>
                    <a:pt x="169708" y="0"/>
                  </a:moveTo>
                  <a:lnTo>
                    <a:pt x="1031785" y="0"/>
                  </a:lnTo>
                  <a:cubicBezTo>
                    <a:pt x="1125512" y="0"/>
                    <a:pt x="1201493" y="75981"/>
                    <a:pt x="1201493" y="169708"/>
                  </a:cubicBezTo>
                  <a:lnTo>
                    <a:pt x="1201493" y="1307561"/>
                  </a:lnTo>
                  <a:cubicBezTo>
                    <a:pt x="1201493" y="1352570"/>
                    <a:pt x="1183613" y="1395736"/>
                    <a:pt x="1151787" y="1427563"/>
                  </a:cubicBezTo>
                  <a:cubicBezTo>
                    <a:pt x="1119960" y="1459389"/>
                    <a:pt x="1076794" y="1477269"/>
                    <a:pt x="1031785" y="1477269"/>
                  </a:cubicBezTo>
                  <a:lnTo>
                    <a:pt x="169708" y="1477269"/>
                  </a:lnTo>
                  <a:cubicBezTo>
                    <a:pt x="75981" y="1477269"/>
                    <a:pt x="0" y="1401288"/>
                    <a:pt x="0" y="1307561"/>
                  </a:cubicBezTo>
                  <a:lnTo>
                    <a:pt x="0" y="169708"/>
                  </a:lnTo>
                  <a:cubicBezTo>
                    <a:pt x="0" y="75981"/>
                    <a:pt x="75981" y="0"/>
                    <a:pt x="169708" y="0"/>
                  </a:cubicBezTo>
                  <a:close/>
                </a:path>
              </a:pathLst>
            </a:custGeom>
            <a:solidFill>
              <a:srgbClr val="F7DBF0"/>
            </a:solidFill>
            <a:ln w="76200" cap="rnd">
              <a:solidFill>
                <a:srgbClr val="FFFFFF"/>
              </a:solidFill>
              <a:prstDash val="dash"/>
              <a:round/>
            </a:ln>
          </p:spPr>
        </p:sp>
        <p:sp>
          <p:nvSpPr>
            <p:cNvPr id="32" name="TextBox 32"/>
            <p:cNvSpPr txBox="1"/>
            <p:nvPr/>
          </p:nvSpPr>
          <p:spPr>
            <a:xfrm>
              <a:off x="0" y="-28575"/>
              <a:ext cx="1201493" cy="1505844"/>
            </a:xfrm>
            <a:prstGeom prst="rect">
              <a:avLst/>
            </a:prstGeom>
          </p:spPr>
          <p:txBody>
            <a:bodyPr lIns="50800" tIns="50800" rIns="50800" bIns="50800" rtlCol="0" anchor="ctr"/>
            <a:lstStyle/>
            <a:p>
              <a:pPr algn="ctr">
                <a:lnSpc>
                  <a:spcPts val="2659"/>
                </a:lnSpc>
                <a:spcBef>
                  <a:spcPct val="0"/>
                </a:spcBef>
              </a:pPr>
              <a:endParaRPr/>
            </a:p>
          </p:txBody>
        </p:sp>
      </p:grpSp>
      <p:sp>
        <p:nvSpPr>
          <p:cNvPr id="37" name="Freeform 37"/>
          <p:cNvSpPr/>
          <p:nvPr/>
        </p:nvSpPr>
        <p:spPr>
          <a:xfrm>
            <a:off x="550819" y="426786"/>
            <a:ext cx="5047274" cy="1484492"/>
          </a:xfrm>
          <a:custGeom>
            <a:avLst/>
            <a:gdLst/>
            <a:ahLst/>
            <a:cxnLst/>
            <a:rect l="l" t="t" r="r" b="b"/>
            <a:pathLst>
              <a:path w="5047274" h="1484492">
                <a:moveTo>
                  <a:pt x="0" y="0"/>
                </a:moveTo>
                <a:lnTo>
                  <a:pt x="5047275" y="0"/>
                </a:lnTo>
                <a:lnTo>
                  <a:pt x="5047275" y="1484493"/>
                </a:lnTo>
                <a:lnTo>
                  <a:pt x="0" y="1484493"/>
                </a:lnTo>
                <a:lnTo>
                  <a:pt x="0" y="0"/>
                </a:lnTo>
                <a:close/>
              </a:path>
            </a:pathLst>
          </a:custGeom>
          <a:blipFill>
            <a:blip r:embed="rId8">
              <a:extLst>
                <a:ext uri="{96DAC541-7B7A-43D3-8B79-37D633B846F1}">
                  <asvg:svgBlip xmlns:asvg="http://schemas.microsoft.com/office/drawing/2016/SVG/main" xmlns="" r:embed="rId15"/>
                </a:ext>
              </a:extLst>
            </a:blip>
            <a:stretch>
              <a:fillRect/>
            </a:stretch>
          </a:blipFill>
        </p:spPr>
      </p:sp>
      <p:sp>
        <p:nvSpPr>
          <p:cNvPr id="38" name="TextBox 38"/>
          <p:cNvSpPr txBox="1"/>
          <p:nvPr/>
        </p:nvSpPr>
        <p:spPr>
          <a:xfrm>
            <a:off x="4509453" y="296704"/>
            <a:ext cx="9269093" cy="2333972"/>
          </a:xfrm>
          <a:prstGeom prst="rect">
            <a:avLst/>
          </a:prstGeom>
        </p:spPr>
        <p:txBody>
          <a:bodyPr lIns="0" tIns="0" rIns="0" bIns="0" rtlCol="0" anchor="t">
            <a:spAutoFit/>
          </a:bodyPr>
          <a:lstStyle/>
          <a:p>
            <a:pPr algn="ctr">
              <a:lnSpc>
                <a:spcPts val="18199"/>
              </a:lnSpc>
            </a:pPr>
            <a:r>
              <a:rPr lang="en-US" sz="12999" smtClean="0">
                <a:solidFill>
                  <a:srgbClr val="665B82"/>
                </a:solidFill>
                <a:latin typeface="Ara Hamah Homs"/>
                <a:ea typeface="Ara Hamah Homs"/>
                <a:cs typeface="Ara Hamah Homs"/>
                <a:sym typeface="Ara Hamah Homs"/>
              </a:rPr>
              <a:t>Mở đầu</a:t>
            </a:r>
            <a:endParaRPr lang="en-US" sz="12999">
              <a:solidFill>
                <a:srgbClr val="665B82"/>
              </a:solidFill>
              <a:latin typeface="Ara Hamah Homs"/>
              <a:ea typeface="Ara Hamah Homs"/>
              <a:cs typeface="Ara Hamah Homs"/>
              <a:sym typeface="Ara Hamah Homs"/>
            </a:endParaRPr>
          </a:p>
        </p:txBody>
      </p:sp>
      <p:sp>
        <p:nvSpPr>
          <p:cNvPr id="42" name="Freeform 42"/>
          <p:cNvSpPr/>
          <p:nvPr/>
        </p:nvSpPr>
        <p:spPr>
          <a:xfrm>
            <a:off x="13258800" y="8833719"/>
            <a:ext cx="4492336" cy="1321275"/>
          </a:xfrm>
          <a:custGeom>
            <a:avLst/>
            <a:gdLst/>
            <a:ahLst/>
            <a:cxnLst/>
            <a:rect l="l" t="t" r="r" b="b"/>
            <a:pathLst>
              <a:path w="5047274" h="1484492">
                <a:moveTo>
                  <a:pt x="0" y="0"/>
                </a:moveTo>
                <a:lnTo>
                  <a:pt x="5047275" y="0"/>
                </a:lnTo>
                <a:lnTo>
                  <a:pt x="5047275" y="1484492"/>
                </a:lnTo>
                <a:lnTo>
                  <a:pt x="0" y="1484492"/>
                </a:lnTo>
                <a:lnTo>
                  <a:pt x="0" y="0"/>
                </a:lnTo>
                <a:close/>
              </a:path>
            </a:pathLst>
          </a:custGeom>
          <a:blipFill>
            <a:blip r:embed="rId8">
              <a:extLst>
                <a:ext uri="{96DAC541-7B7A-43D3-8B79-37D633B846F1}">
                  <asvg:svgBlip xmlns:asvg="http://schemas.microsoft.com/office/drawing/2016/SVG/main" xmlns="" r:embed="rId15"/>
                </a:ext>
              </a:extLst>
            </a:blip>
            <a:stretch>
              <a:fillRect/>
            </a:stretch>
          </a:blipFill>
        </p:spPr>
      </p:sp>
      <p:pic>
        <p:nvPicPr>
          <p:cNvPr id="1028" name="Picture 4" descr="https://blog.onelife.vn/wp-content/uploads/2023/11/e97c91fc-1-8.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3183" y="3007595"/>
            <a:ext cx="4406102" cy="44061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7"/>
          <a:stretch>
            <a:fillRect/>
          </a:stretch>
        </p:blipFill>
        <p:spPr>
          <a:xfrm>
            <a:off x="7383836" y="3043971"/>
            <a:ext cx="4247763" cy="4266984"/>
          </a:xfrm>
          <a:prstGeom prst="rect">
            <a:avLst/>
          </a:prstGeom>
        </p:spPr>
      </p:pic>
      <p:pic>
        <p:nvPicPr>
          <p:cNvPr id="46" name="Picture 45"/>
          <p:cNvPicPr>
            <a:picLocks noChangeAspect="1"/>
          </p:cNvPicPr>
          <p:nvPr/>
        </p:nvPicPr>
        <p:blipFill>
          <a:blip r:embed="rId18"/>
          <a:stretch>
            <a:fillRect/>
          </a:stretch>
        </p:blipFill>
        <p:spPr>
          <a:xfrm>
            <a:off x="12766815" y="3176667"/>
            <a:ext cx="4262804" cy="3961394"/>
          </a:xfrm>
          <a:prstGeom prst="rect">
            <a:avLst/>
          </a:prstGeom>
        </p:spPr>
      </p:pic>
      <p:sp>
        <p:nvSpPr>
          <p:cNvPr id="47" name="TextBox 46"/>
          <p:cNvSpPr txBox="1"/>
          <p:nvPr/>
        </p:nvSpPr>
        <p:spPr>
          <a:xfrm>
            <a:off x="3363185" y="8130248"/>
            <a:ext cx="10124215" cy="2062103"/>
          </a:xfrm>
          <a:prstGeom prst="rect">
            <a:avLst/>
          </a:prstGeom>
          <a:noFill/>
        </p:spPr>
        <p:txBody>
          <a:bodyPr wrap="square" rtlCol="0">
            <a:spAutoFit/>
          </a:bodyPr>
          <a:lstStyle/>
          <a:p>
            <a:pPr marL="514350" indent="-514350">
              <a:buAutoNum type="arabicPeriod"/>
            </a:pPr>
            <a:r>
              <a:rPr lang="en-US" sz="3200" b="1" smtClean="0"/>
              <a:t>Các loại quả trong hình có đặc điểm gì giống nhau? Theo em, vì sao chúng lại có đặc điểm giống nhau đỏ?</a:t>
            </a:r>
          </a:p>
          <a:p>
            <a:pPr marL="514350" indent="-514350">
              <a:buAutoNum type="arabicPeriod"/>
            </a:pPr>
            <a:r>
              <a:rPr lang="en-US" sz="3200" b="1" smtClean="0"/>
              <a:t>Tại sao giấm ăn, nước quả chanh… được dùng để loại bỏ cặn trong dụng cụ đun nước?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p:grpSp>
        <p:nvGrpSpPr>
          <p:cNvPr id="24" name="Group 24"/>
          <p:cNvGrpSpPr/>
          <p:nvPr/>
        </p:nvGrpSpPr>
        <p:grpSpPr>
          <a:xfrm>
            <a:off x="425999" y="569954"/>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569954"/>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569954"/>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569954"/>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pic>
        <p:nvPicPr>
          <p:cNvPr id="48" name="Picture 47"/>
          <p:cNvPicPr>
            <a:picLocks noChangeAspect="1"/>
          </p:cNvPicPr>
          <p:nvPr/>
        </p:nvPicPr>
        <p:blipFill rotWithShape="1">
          <a:blip r:embed="rId10"/>
          <a:srcRect l="4388" t="6289" r="2050" b="5366"/>
          <a:stretch/>
        </p:blipFill>
        <p:spPr>
          <a:xfrm>
            <a:off x="84753" y="1641602"/>
            <a:ext cx="12119717" cy="8645398"/>
          </a:xfrm>
          <a:prstGeom prst="rect">
            <a:avLst/>
          </a:prstGeom>
        </p:spPr>
      </p:pic>
      <p:sp>
        <p:nvSpPr>
          <p:cNvPr id="49" name="TextBox 48"/>
          <p:cNvSpPr txBox="1"/>
          <p:nvPr/>
        </p:nvSpPr>
        <p:spPr>
          <a:xfrm>
            <a:off x="12380812" y="2836279"/>
            <a:ext cx="5633454" cy="6001643"/>
          </a:xfrm>
          <a:prstGeom prst="rect">
            <a:avLst/>
          </a:prstGeom>
          <a:noFill/>
        </p:spPr>
        <p:txBody>
          <a:bodyPr wrap="square" rtlCol="0">
            <a:spAutoFit/>
          </a:bodyPr>
          <a:lstStyle/>
          <a:p>
            <a:pPr marL="514350" indent="-514350" algn="just">
              <a:buAutoNum type="arabicPeriod"/>
            </a:pPr>
            <a:r>
              <a:rPr lang="en-US" sz="3200" smtClean="0"/>
              <a:t>Công thức hoá học của các acid đều chứa nguyên tử H.</a:t>
            </a:r>
          </a:p>
          <a:p>
            <a:pPr marL="514350" indent="-514350" algn="just">
              <a:buAutoNum type="arabicPeriod"/>
            </a:pPr>
            <a:endParaRPr lang="en-US" sz="3200" smtClean="0"/>
          </a:p>
          <a:p>
            <a:pPr marL="514350" indent="-514350" algn="just">
              <a:buAutoNum type="arabicPeriod"/>
            </a:pPr>
            <a:r>
              <a:rPr lang="en-US" sz="3200" smtClean="0"/>
              <a:t>Dạng tồn tại của acid trong dung dịch đều chứa cation (ion dương) là H</a:t>
            </a:r>
            <a:r>
              <a:rPr lang="en-US" sz="3200" baseline="30000" smtClean="0"/>
              <a:t>+</a:t>
            </a:r>
            <a:r>
              <a:rPr lang="en-US" sz="3200" smtClean="0"/>
              <a:t>.</a:t>
            </a:r>
          </a:p>
          <a:p>
            <a:pPr marL="514350" indent="-514350" algn="just">
              <a:buAutoNum type="arabicPeriod"/>
            </a:pPr>
            <a:endParaRPr lang="en-US" sz="3200" smtClean="0"/>
          </a:p>
          <a:p>
            <a:pPr marL="514350" indent="-514350" algn="just">
              <a:buAutoNum type="arabicPeriod"/>
            </a:pPr>
            <a:r>
              <a:rPr lang="en-US" sz="3200" smtClean="0"/>
              <a:t>Acid là những hợp chất trong phân tử có nguyên tử hydrogen liên kết với gốc acid. Khi tan trong nước, acid tạo ra ion H</a:t>
            </a:r>
            <a:r>
              <a:rPr lang="en-US" sz="3200" baseline="30000" smtClean="0"/>
              <a:t>+</a:t>
            </a:r>
            <a:r>
              <a:rPr lang="en-US" sz="3200" smtClean="0"/>
              <a: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 calcmode="lin" valueType="num">
                                      <p:cBhvr additive="base">
                                        <p:cTn id="13" dur="500" fill="hold"/>
                                        <p:tgtEl>
                                          <p:spTgt spid="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xEl>
                                              <p:pRg st="4" end="4"/>
                                            </p:txEl>
                                          </p:spTgt>
                                        </p:tgtEl>
                                        <p:attrNameLst>
                                          <p:attrName>style.visibility</p:attrName>
                                        </p:attrNameLst>
                                      </p:cBhvr>
                                      <p:to>
                                        <p:strVal val="visible"/>
                                      </p:to>
                                    </p:set>
                                    <p:anim calcmode="lin" valueType="num">
                                      <p:cBhvr additive="base">
                                        <p:cTn id="19" dur="500" fill="hold"/>
                                        <p:tgtEl>
                                          <p:spTgt spid="4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296019" y="1965138"/>
            <a:ext cx="11695961" cy="2674282"/>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3115300" y="1694063"/>
            <a:ext cx="11695961" cy="2767513"/>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582587" y="1853361"/>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1" name="Group 11"/>
          <p:cNvGrpSpPr/>
          <p:nvPr/>
        </p:nvGrpSpPr>
        <p:grpSpPr>
          <a:xfrm>
            <a:off x="5009452" y="5200087"/>
            <a:ext cx="11695961" cy="4076343"/>
            <a:chOff x="0" y="0"/>
            <a:chExt cx="3080418" cy="578224"/>
          </a:xfrm>
        </p:grpSpPr>
        <p:sp>
          <p:nvSpPr>
            <p:cNvPr id="12" name="Freeform 12"/>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13" name="TextBox 13"/>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4828733" y="5025747"/>
            <a:ext cx="11695961" cy="4076343"/>
            <a:chOff x="0" y="0"/>
            <a:chExt cx="3080418" cy="578224"/>
          </a:xfrm>
        </p:grpSpPr>
        <p:sp>
          <p:nvSpPr>
            <p:cNvPr id="15" name="Freeform 15"/>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16" name="TextBox 16"/>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flipH="1">
            <a:off x="3296019" y="5088310"/>
            <a:ext cx="1495417" cy="1495417"/>
          </a:xfrm>
          <a:custGeom>
            <a:avLst/>
            <a:gdLst/>
            <a:ahLst/>
            <a:cxnLst/>
            <a:rect l="l" t="t" r="r" b="b"/>
            <a:pathLst>
              <a:path w="1495417" h="1495417">
                <a:moveTo>
                  <a:pt x="1495418" y="0"/>
                </a:moveTo>
                <a:lnTo>
                  <a:pt x="0" y="0"/>
                </a:lnTo>
                <a:lnTo>
                  <a:pt x="0" y="1495417"/>
                </a:lnTo>
                <a:lnTo>
                  <a:pt x="1495418" y="1495417"/>
                </a:lnTo>
                <a:lnTo>
                  <a:pt x="149541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p:sp>
        <p:nvSpPr>
          <p:cNvPr id="22" name="TextBox 22"/>
          <p:cNvSpPr txBox="1"/>
          <p:nvPr/>
        </p:nvSpPr>
        <p:spPr>
          <a:xfrm>
            <a:off x="3552876" y="1937608"/>
            <a:ext cx="11258385" cy="2513509"/>
          </a:xfrm>
          <a:prstGeom prst="rect">
            <a:avLst/>
          </a:prstGeom>
        </p:spPr>
        <p:txBody>
          <a:bodyPr wrap="square" lIns="0" tIns="0" rIns="0" bIns="0" rtlCol="0" anchor="t">
            <a:spAutoFit/>
          </a:bodyPr>
          <a:lstStyle/>
          <a:p>
            <a:pPr algn="just">
              <a:lnSpc>
                <a:spcPts val="4900"/>
              </a:lnSpc>
            </a:pPr>
            <a:r>
              <a:rPr lang="vi-VN" sz="3500">
                <a:solidFill>
                  <a:srgbClr val="665B82"/>
                </a:solidFill>
                <a:latin typeface="Sniglet"/>
                <a:ea typeface="Sniglet"/>
                <a:cs typeface="Sniglet"/>
              </a:rPr>
              <a:t>Acid ban đầu được biết đến là những chất có vị chua như acetic acid có trong giấm ăn, citric acid có trong quả chanh, maleic acid có trong quả táo. </a:t>
            </a:r>
            <a:endParaRPr lang="en-US" sz="3500">
              <a:solidFill>
                <a:srgbClr val="665B82"/>
              </a:solidFill>
              <a:latin typeface="Sniglet"/>
              <a:ea typeface="Sniglet"/>
              <a:cs typeface="Sniglet"/>
            </a:endParaRPr>
          </a:p>
          <a:p>
            <a:pPr algn="just">
              <a:lnSpc>
                <a:spcPts val="4900"/>
              </a:lnSpc>
            </a:pPr>
            <a:r>
              <a:rPr lang="vi-VN" sz="3500">
                <a:solidFill>
                  <a:srgbClr val="665B82"/>
                </a:solidFill>
                <a:latin typeface="Sniglet"/>
                <a:ea typeface="Sniglet"/>
                <a:cs typeface="Sniglet"/>
              </a:rPr>
              <a:t>Từ acid xuất phát từ tiếng Latin là acidus nghĩa là vị chua. </a:t>
            </a:r>
            <a:endParaRPr lang="en-US" sz="3500">
              <a:solidFill>
                <a:srgbClr val="665B82"/>
              </a:solidFill>
              <a:latin typeface="Sniglet"/>
              <a:ea typeface="Sniglet"/>
              <a:cs typeface="Sniglet"/>
              <a:sym typeface="Sniglet"/>
            </a:endParaRPr>
          </a:p>
        </p:txBody>
      </p:sp>
      <p:sp>
        <p:nvSpPr>
          <p:cNvPr id="23" name="TextBox 23"/>
          <p:cNvSpPr txBox="1"/>
          <p:nvPr/>
        </p:nvSpPr>
        <p:spPr>
          <a:xfrm>
            <a:off x="5266310" y="5172557"/>
            <a:ext cx="10820808" cy="3770263"/>
          </a:xfrm>
          <a:prstGeom prst="rect">
            <a:avLst/>
          </a:prstGeom>
        </p:spPr>
        <p:txBody>
          <a:bodyPr lIns="0" tIns="0" rIns="0" bIns="0" rtlCol="0" anchor="t">
            <a:spAutoFit/>
          </a:bodyPr>
          <a:lstStyle/>
          <a:p>
            <a:pPr>
              <a:lnSpc>
                <a:spcPts val="4900"/>
              </a:lnSpc>
            </a:pPr>
            <a:r>
              <a:rPr lang="en-US" sz="3500" u="sng" smtClean="0">
                <a:solidFill>
                  <a:srgbClr val="665B82"/>
                </a:solidFill>
                <a:latin typeface="Sniglet"/>
                <a:ea typeface="Sniglet"/>
                <a:cs typeface="Sniglet"/>
                <a:sym typeface="Sniglet"/>
              </a:rPr>
              <a:t>Khái niệm: </a:t>
            </a:r>
            <a:r>
              <a:rPr lang="vi-VN" sz="3500" smtClean="0">
                <a:solidFill>
                  <a:srgbClr val="FF0000"/>
                </a:solidFill>
                <a:latin typeface="Sniglet"/>
                <a:ea typeface="Sniglet"/>
                <a:cs typeface="Sniglet"/>
                <a:sym typeface="Sniglet"/>
              </a:rPr>
              <a:t>Acid</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là những hợp chất trong </a:t>
            </a:r>
            <a:r>
              <a:rPr lang="vi-VN" sz="3500">
                <a:solidFill>
                  <a:srgbClr val="FF0000"/>
                </a:solidFill>
                <a:latin typeface="Sniglet"/>
                <a:ea typeface="Sniglet"/>
                <a:cs typeface="Sniglet"/>
                <a:sym typeface="Sniglet"/>
              </a:rPr>
              <a:t>phân tử có nguyên tử hydrogen liên kết với gốc acid</a:t>
            </a:r>
            <a:r>
              <a:rPr lang="vi-VN" sz="3500">
                <a:solidFill>
                  <a:srgbClr val="665B82"/>
                </a:solidFill>
                <a:latin typeface="Sniglet"/>
                <a:ea typeface="Sniglet"/>
                <a:cs typeface="Sniglet"/>
                <a:sym typeface="Sniglet"/>
              </a:rPr>
              <a:t>. Khi </a:t>
            </a:r>
            <a:r>
              <a:rPr lang="vi-VN" sz="3500">
                <a:solidFill>
                  <a:srgbClr val="FF0000"/>
                </a:solidFill>
                <a:latin typeface="Sniglet"/>
                <a:ea typeface="Sniglet"/>
                <a:cs typeface="Sniglet"/>
                <a:sym typeface="Sniglet"/>
              </a:rPr>
              <a:t>tan trong nước, acid tạo ra ion H</a:t>
            </a:r>
            <a:r>
              <a:rPr lang="vi-VN" sz="3500" smtClean="0">
                <a:solidFill>
                  <a:srgbClr val="FF0000"/>
                </a:solidFill>
                <a:latin typeface="Sniglet"/>
                <a:ea typeface="Sniglet"/>
                <a:cs typeface="Sniglet"/>
                <a:sym typeface="Sniglet"/>
              </a:rPr>
              <a:t>+.</a:t>
            </a:r>
            <a:endParaRPr lang="en-US" sz="3500" smtClean="0">
              <a:solidFill>
                <a:srgbClr val="FF0000"/>
              </a:solidFill>
              <a:latin typeface="Sniglet"/>
              <a:ea typeface="Sniglet"/>
              <a:cs typeface="Sniglet"/>
              <a:sym typeface="Sniglet"/>
            </a:endParaRPr>
          </a:p>
          <a:p>
            <a:pPr>
              <a:lnSpc>
                <a:spcPts val="4900"/>
              </a:lnSpc>
            </a:pPr>
            <a:r>
              <a:rPr lang="en-US" sz="3500" smtClean="0">
                <a:solidFill>
                  <a:srgbClr val="665B82"/>
                </a:solidFill>
                <a:latin typeface="Sniglet"/>
                <a:ea typeface="Sniglet"/>
                <a:cs typeface="Sniglet"/>
                <a:sym typeface="Sniglet"/>
              </a:rPr>
              <a:t>Acid tạo ra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theo sơ đồ sau: </a:t>
            </a:r>
          </a:p>
          <a:p>
            <a:pPr algn="ctr">
              <a:lnSpc>
                <a:spcPts val="4900"/>
              </a:lnSpc>
            </a:pPr>
            <a:r>
              <a:rPr lang="en-US" sz="3500" smtClean="0">
                <a:solidFill>
                  <a:srgbClr val="665B82"/>
                </a:solidFill>
                <a:latin typeface="Sniglet"/>
                <a:ea typeface="Sniglet"/>
                <a:cs typeface="Sniglet"/>
                <a:sym typeface="Sniglet"/>
              </a:rPr>
              <a:t>Acid </a:t>
            </a:r>
            <a:r>
              <a:rPr lang="en-US" sz="3500" smtClean="0">
                <a:solidFill>
                  <a:srgbClr val="665B82"/>
                </a:solidFill>
                <a:latin typeface="Sniglet"/>
                <a:ea typeface="Sniglet"/>
                <a:cs typeface="Sniglet"/>
                <a:sym typeface="Wingdings" panose="05000000000000000000" pitchFamily="2" charset="2"/>
              </a:rPr>
              <a:t> ion H</a:t>
            </a:r>
            <a:r>
              <a:rPr lang="en-US" sz="3500" baseline="30000" smtClean="0">
                <a:solidFill>
                  <a:srgbClr val="665B82"/>
                </a:solidFill>
                <a:latin typeface="Sniglet"/>
                <a:ea typeface="Sniglet"/>
                <a:cs typeface="Sniglet"/>
                <a:sym typeface="Wingdings" panose="05000000000000000000" pitchFamily="2" charset="2"/>
              </a:rPr>
              <a:t>+</a:t>
            </a:r>
            <a:r>
              <a:rPr lang="en-US" sz="3500" smtClean="0">
                <a:solidFill>
                  <a:srgbClr val="665B82"/>
                </a:solidFill>
                <a:latin typeface="Sniglet"/>
                <a:ea typeface="Sniglet"/>
                <a:cs typeface="Sniglet"/>
                <a:sym typeface="Wingdings" panose="05000000000000000000" pitchFamily="2" charset="2"/>
              </a:rPr>
              <a:t> + ion âm gốc acid</a:t>
            </a:r>
            <a:endParaRPr lang="en-US" sz="3500">
              <a:solidFill>
                <a:srgbClr val="665B82"/>
              </a:solidFill>
              <a:latin typeface="Sniglet"/>
              <a:ea typeface="Sniglet"/>
              <a:cs typeface="Sniglet"/>
              <a:sym typeface="Sniglet"/>
            </a:endParaRPr>
          </a:p>
          <a:p>
            <a:pPr>
              <a:lnSpc>
                <a:spcPts val="4900"/>
              </a:lnSpc>
            </a:pPr>
            <a:r>
              <a:rPr lang="en-US" sz="3500" smtClean="0">
                <a:solidFill>
                  <a:srgbClr val="665B82"/>
                </a:solidFill>
                <a:latin typeface="Sniglet"/>
                <a:ea typeface="Sniglet"/>
                <a:cs typeface="Sniglet"/>
                <a:sym typeface="Sniglet"/>
              </a:rPr>
              <a:t>Ví dụ: </a:t>
            </a:r>
            <a:r>
              <a:rPr lang="en-US" sz="3500" smtClean="0">
                <a:solidFill>
                  <a:srgbClr val="FF0000"/>
                </a:solidFill>
                <a:latin typeface="Sniglet"/>
                <a:ea typeface="Sniglet"/>
                <a:cs typeface="Sniglet"/>
                <a:sym typeface="Sniglet"/>
              </a:rPr>
              <a:t>H</a:t>
            </a:r>
            <a:r>
              <a:rPr lang="en-US" sz="3500" smtClean="0">
                <a:solidFill>
                  <a:srgbClr val="665B82"/>
                </a:solidFill>
                <a:latin typeface="Sniglet"/>
                <a:ea typeface="Sniglet"/>
                <a:cs typeface="Sniglet"/>
                <a:sym typeface="Sniglet"/>
              </a:rPr>
              <a:t>Cl </a:t>
            </a:r>
            <a:r>
              <a:rPr lang="en-US" sz="3500" smtClean="0">
                <a:solidFill>
                  <a:srgbClr val="665B82"/>
                </a:solidFill>
                <a:latin typeface="Sniglet"/>
                <a:ea typeface="Sniglet"/>
                <a:cs typeface="Sniglet"/>
                <a:sym typeface="Wingdings" panose="05000000000000000000" pitchFamily="2" charset="2"/>
              </a:rPr>
              <a:t> </a:t>
            </a:r>
            <a:r>
              <a:rPr lang="en-US" sz="3500" smtClean="0">
                <a:solidFill>
                  <a:srgbClr val="FF0000"/>
                </a:solidFill>
                <a:latin typeface="Sniglet"/>
                <a:ea typeface="Sniglet"/>
                <a:cs typeface="Sniglet"/>
                <a:sym typeface="Wingdings" panose="05000000000000000000" pitchFamily="2" charset="2"/>
              </a:rPr>
              <a:t>H</a:t>
            </a:r>
            <a:r>
              <a:rPr lang="en-US" sz="3500" baseline="30000" smtClean="0">
                <a:solidFill>
                  <a:srgbClr val="FF0000"/>
                </a:solidFill>
                <a:latin typeface="Sniglet"/>
                <a:ea typeface="Sniglet"/>
                <a:cs typeface="Sniglet"/>
                <a:sym typeface="Wingdings" panose="05000000000000000000" pitchFamily="2" charset="2"/>
              </a:rPr>
              <a:t>+</a:t>
            </a:r>
            <a:r>
              <a:rPr lang="en-US" sz="3500" smtClean="0">
                <a:solidFill>
                  <a:srgbClr val="665B82"/>
                </a:solidFill>
                <a:latin typeface="Sniglet"/>
                <a:ea typeface="Sniglet"/>
                <a:cs typeface="Sniglet"/>
                <a:sym typeface="Wingdings" panose="05000000000000000000" pitchFamily="2" charset="2"/>
              </a:rPr>
              <a:t> + Cl</a:t>
            </a:r>
            <a:r>
              <a:rPr lang="en-US" sz="3500" baseline="30000" smtClean="0">
                <a:solidFill>
                  <a:srgbClr val="665B82"/>
                </a:solidFill>
                <a:latin typeface="Sniglet"/>
                <a:ea typeface="Sniglet"/>
                <a:cs typeface="Sniglet"/>
                <a:sym typeface="Wingdings" panose="05000000000000000000" pitchFamily="2" charset="2"/>
              </a:rPr>
              <a:t>-</a:t>
            </a:r>
            <a:endParaRPr lang="en-US" sz="3500" smtClean="0">
              <a:solidFill>
                <a:srgbClr val="665B82"/>
              </a:solidFill>
              <a:latin typeface="Sniglet"/>
              <a:ea typeface="Sniglet"/>
              <a:cs typeface="Sniglet"/>
              <a:sym typeface="Wingdings" panose="05000000000000000000" pitchFamily="2" charset="2"/>
            </a:endParaRPr>
          </a:p>
        </p:txBody>
      </p:sp>
      <p:grpSp>
        <p:nvGrpSpPr>
          <p:cNvPr id="24" name="Group 24"/>
          <p:cNvGrpSpPr/>
          <p:nvPr/>
        </p:nvGrpSpPr>
        <p:grpSpPr>
          <a:xfrm>
            <a:off x="425999" y="60504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60504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60504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60504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9301186"/>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9301186"/>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9301186"/>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9301186"/>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pic>
        <p:nvPicPr>
          <p:cNvPr id="48" name="Picture 47"/>
          <p:cNvPicPr>
            <a:picLocks noChangeAspect="1"/>
          </p:cNvPicPr>
          <p:nvPr/>
        </p:nvPicPr>
        <p:blipFill>
          <a:blip r:embed="rId10"/>
          <a:stretch>
            <a:fillRect/>
          </a:stretch>
        </p:blipFill>
        <p:spPr>
          <a:xfrm>
            <a:off x="14334513" y="7274694"/>
            <a:ext cx="1952114" cy="1620382"/>
          </a:xfrm>
          <a:prstGeom prst="rect">
            <a:avLst/>
          </a:prstGeom>
        </p:spPr>
      </p:pic>
    </p:spTree>
    <p:extLst>
      <p:ext uri="{BB962C8B-B14F-4D97-AF65-F5344CB8AC3E}">
        <p14:creationId xmlns:p14="http://schemas.microsoft.com/office/powerpoint/2010/main" val="1085369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296019" y="1965138"/>
            <a:ext cx="14038147" cy="7287066"/>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3115300" y="1694063"/>
            <a:ext cx="14038147" cy="7541109"/>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582587" y="1853361"/>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mc:AlternateContent xmlns:mc="http://schemas.openxmlformats.org/markup-compatibility/2006" xmlns:a14="http://schemas.microsoft.com/office/drawing/2010/main">
        <mc:Choice Requires="a14">
          <p:sp>
            <p:nvSpPr>
              <p:cNvPr id="22" name="TextBox 22"/>
              <p:cNvSpPr txBox="1"/>
              <p:nvPr/>
            </p:nvSpPr>
            <p:spPr>
              <a:xfrm>
                <a:off x="3552876" y="1937608"/>
                <a:ext cx="13205236" cy="6912149"/>
              </a:xfrm>
              <a:prstGeom prst="rect">
                <a:avLst/>
              </a:prstGeom>
            </p:spPr>
            <p:txBody>
              <a:bodyPr wrap="square" lIns="0" tIns="0" rIns="0" bIns="0" rtlCol="0" anchor="t">
                <a:spAutoFit/>
              </a:bodyPr>
              <a:lstStyle/>
              <a:p>
                <a:pPr marL="514350" indent="-514350" algn="just">
                  <a:lnSpc>
                    <a:spcPts val="4900"/>
                  </a:lnSpc>
                  <a:buAutoNum type="arabicPeriod"/>
                </a:pPr>
                <a:r>
                  <a:rPr lang="en-US" sz="3500" smtClean="0">
                    <a:solidFill>
                      <a:srgbClr val="665B82"/>
                    </a:solidFill>
                    <a:latin typeface="Sniglet"/>
                    <a:ea typeface="Sniglet"/>
                    <a:cs typeface="Sniglet"/>
                    <a:sym typeface="Sniglet"/>
                  </a:rPr>
                  <a:t>Phân tử nào trong các phân tử sau đây là acid và có thể tạo ra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khi tan trong nước: KCl,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HClO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COONa? </a:t>
                </a:r>
              </a:p>
              <a:p>
                <a:pPr algn="just">
                  <a:lnSpc>
                    <a:spcPts val="4900"/>
                  </a:lnSpc>
                </a:pPr>
                <a:r>
                  <a:rPr lang="en-US" sz="3500" smtClean="0">
                    <a:solidFill>
                      <a:srgbClr val="665B82"/>
                    </a:solidFill>
                    <a:latin typeface="Sniglet"/>
                    <a:ea typeface="Sniglet"/>
                    <a:cs typeface="Sniglet"/>
                    <a:sym typeface="Sniglet"/>
                  </a:rPr>
                  <a:t>	Phân tử </a:t>
                </a:r>
                <a:r>
                  <a:rPr lang="en-US" sz="3500">
                    <a:solidFill>
                      <a:srgbClr val="FF0000"/>
                    </a:solidFill>
                    <a:latin typeface="Sniglet"/>
                    <a:ea typeface="Sniglet"/>
                    <a:cs typeface="Sniglet"/>
                    <a:sym typeface="Sniglet"/>
                  </a:rPr>
                  <a:t>H</a:t>
                </a:r>
                <a:r>
                  <a:rPr lang="en-US" sz="3500" baseline="-25000">
                    <a:solidFill>
                      <a:srgbClr val="FF0000"/>
                    </a:solidFill>
                    <a:latin typeface="Sniglet"/>
                    <a:ea typeface="Sniglet"/>
                    <a:cs typeface="Sniglet"/>
                    <a:sym typeface="Sniglet"/>
                  </a:rPr>
                  <a:t>2</a:t>
                </a:r>
                <a:r>
                  <a:rPr lang="en-US" sz="3500">
                    <a:solidFill>
                      <a:srgbClr val="FF0000"/>
                    </a:solidFill>
                    <a:latin typeface="Sniglet"/>
                    <a:ea typeface="Sniglet"/>
                    <a:cs typeface="Sniglet"/>
                    <a:sym typeface="Sniglet"/>
                  </a:rPr>
                  <a:t>SO</a:t>
                </a:r>
                <a:r>
                  <a:rPr lang="en-US" sz="3500" baseline="-25000">
                    <a:solidFill>
                      <a:srgbClr val="FF0000"/>
                    </a:solidFill>
                    <a:latin typeface="Sniglet"/>
                    <a:ea typeface="Sniglet"/>
                    <a:cs typeface="Sniglet"/>
                    <a:sym typeface="Sniglet"/>
                  </a:rPr>
                  <a:t>4</a:t>
                </a:r>
                <a:r>
                  <a:rPr lang="en-US" sz="3500">
                    <a:solidFill>
                      <a:srgbClr val="FF0000"/>
                    </a:solidFill>
                    <a:latin typeface="Sniglet"/>
                    <a:ea typeface="Sniglet"/>
                    <a:cs typeface="Sniglet"/>
                    <a:sym typeface="Sniglet"/>
                  </a:rPr>
                  <a:t>, </a:t>
                </a:r>
                <a:r>
                  <a:rPr lang="en-US" sz="3500" smtClean="0">
                    <a:solidFill>
                      <a:srgbClr val="FF0000"/>
                    </a:solidFill>
                    <a:latin typeface="Sniglet"/>
                    <a:ea typeface="Sniglet"/>
                    <a:cs typeface="Sniglet"/>
                    <a:sym typeface="Sniglet"/>
                  </a:rPr>
                  <a:t>HClO</a:t>
                </a:r>
                <a:r>
                  <a:rPr lang="en-US" sz="3500" baseline="-25000" smtClean="0">
                    <a:solidFill>
                      <a:srgbClr val="FF0000"/>
                    </a:solidFill>
                    <a:latin typeface="Sniglet"/>
                    <a:ea typeface="Sniglet"/>
                    <a:cs typeface="Sniglet"/>
                    <a:sym typeface="Sniglet"/>
                  </a:rPr>
                  <a:t>4</a:t>
                </a:r>
                <a:r>
                  <a:rPr lang="en-US" sz="3500" smtClean="0">
                    <a:solidFill>
                      <a:srgbClr val="FF0000"/>
                    </a:solidFill>
                    <a:latin typeface="Sniglet"/>
                    <a:ea typeface="Sniglet"/>
                    <a:cs typeface="Sniglet"/>
                    <a:sym typeface="Sniglet"/>
                  </a:rPr>
                  <a:t> </a:t>
                </a:r>
                <a:r>
                  <a:rPr lang="en-US" sz="3500" smtClean="0">
                    <a:solidFill>
                      <a:srgbClr val="665B82"/>
                    </a:solidFill>
                    <a:latin typeface="Sniglet"/>
                    <a:ea typeface="Sniglet"/>
                    <a:cs typeface="Sniglet"/>
                    <a:sym typeface="Sniglet"/>
                  </a:rPr>
                  <a:t>là acid và có thể tạo ra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khi tan trong nước.</a:t>
                </a:r>
              </a:p>
              <a:p>
                <a:pPr algn="just">
                  <a:lnSpc>
                    <a:spcPts val="4900"/>
                  </a:lnSpc>
                </a:pPr>
                <a:endParaRPr lang="en-US" sz="3500" smtClean="0">
                  <a:solidFill>
                    <a:srgbClr val="665B82"/>
                  </a:solidFill>
                  <a:latin typeface="Sniglet"/>
                  <a:ea typeface="Sniglet"/>
                  <a:cs typeface="Sniglet"/>
                  <a:sym typeface="Sniglet"/>
                </a:endParaRPr>
              </a:p>
              <a:p>
                <a:pPr algn="just">
                  <a:lnSpc>
                    <a:spcPts val="4900"/>
                  </a:lnSpc>
                </a:pPr>
                <a:r>
                  <a:rPr lang="en-US" sz="3500" smtClean="0">
                    <a:solidFill>
                      <a:srgbClr val="665B82"/>
                    </a:solidFill>
                    <a:latin typeface="Sniglet"/>
                    <a:ea typeface="Sniglet"/>
                    <a:cs typeface="Sniglet"/>
                    <a:sym typeface="Sniglet"/>
                  </a:rPr>
                  <a:t>2. Viết sơ đồ tạo thành ion H</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từ nitric acid (HNO</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 sulfuric acid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en-US" sz="3500" smtClean="0">
                    <a:solidFill>
                      <a:srgbClr val="665B82"/>
                    </a:solidFill>
                    <a:latin typeface="Sniglet"/>
                    <a:ea typeface="Sniglet"/>
                    <a:cs typeface="Sniglet"/>
                    <a:sym typeface="Sniglet"/>
                  </a:rPr>
                  <a:t>), acetic acid (CH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COOH), hydrosulfuric acid (H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a:t>
                </a:r>
              </a:p>
              <a:p>
                <a:pPr algn="just">
                  <a:lnSpc>
                    <a:spcPts val="4900"/>
                  </a:lnSpc>
                </a:pP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HNO</a:t>
                </a:r>
                <a:r>
                  <a:rPr lang="en-US" sz="3500" baseline="-25000" smtClean="0">
                    <a:solidFill>
                      <a:srgbClr val="665B82"/>
                    </a:solidFill>
                    <a:latin typeface="Sniglet"/>
                    <a:ea typeface="Sniglet"/>
                    <a:cs typeface="Sniglet"/>
                    <a:sym typeface="Sniglet"/>
                  </a:rPr>
                  <a:t>3 </a:t>
                </a:r>
                <a:r>
                  <a:rPr lang="en-US" sz="3500" smtClean="0">
                    <a:solidFill>
                      <a:srgbClr val="665B82"/>
                    </a:solidFill>
                    <a:latin typeface="Sniglet"/>
                    <a:ea typeface="Sniglet"/>
                    <a:cs typeface="Sniglet"/>
                    <a:sym typeface="Wingdings" panose="05000000000000000000" pitchFamily="2" charset="2"/>
                  </a:rPr>
                  <a:t> </a:t>
                </a:r>
                <a:r>
                  <a:rPr lang="en-US" sz="3500">
                    <a:solidFill>
                      <a:srgbClr val="665B82"/>
                    </a:solidFill>
                    <a:latin typeface="Sniglet"/>
                    <a:ea typeface="Sniglet"/>
                    <a:cs typeface="Sniglet"/>
                    <a:sym typeface="Sniglet"/>
                  </a:rPr>
                  <a:t>H</a:t>
                </a:r>
                <a:r>
                  <a:rPr lang="en-US" sz="3500" baseline="30000" smtClean="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 </a:t>
                </a:r>
                <a14:m>
                  <m:oMath xmlns:m="http://schemas.openxmlformats.org/officeDocument/2006/math">
                    <m:sSubSup>
                      <m:sSubSupPr>
                        <m:ctrlPr>
                          <a:rPr lang="en-US" sz="3500" i="1" smtClean="0">
                            <a:solidFill>
                              <a:srgbClr val="665B82"/>
                            </a:solidFill>
                            <a:latin typeface="Cambria Math" panose="02040503050406030204" pitchFamily="18" charset="0"/>
                            <a:sym typeface="Sniglet"/>
                          </a:rPr>
                        </m:ctrlPr>
                      </m:sSubSupPr>
                      <m:e>
                        <m:r>
                          <a:rPr lang="en-US" sz="3500" b="0" i="1" smtClean="0">
                            <a:solidFill>
                              <a:srgbClr val="665B82"/>
                            </a:solidFill>
                            <a:latin typeface="Cambria Math" panose="02040503050406030204" pitchFamily="18" charset="0"/>
                            <a:sym typeface="Sniglet"/>
                          </a:rPr>
                          <m:t>𝑁𝑂</m:t>
                        </m:r>
                      </m:e>
                      <m:sub>
                        <m:r>
                          <a:rPr lang="en-US" sz="3500" b="0" i="1" smtClean="0">
                            <a:solidFill>
                              <a:srgbClr val="665B82"/>
                            </a:solidFill>
                            <a:latin typeface="Cambria Math" panose="02040503050406030204" pitchFamily="18" charset="0"/>
                            <a:sym typeface="Sniglet"/>
                          </a:rPr>
                          <m:t>3</m:t>
                        </m:r>
                      </m:sub>
                      <m:sup>
                        <m:r>
                          <a:rPr lang="en-US" sz="3500" b="0" i="1" smtClean="0">
                            <a:solidFill>
                              <a:srgbClr val="665B82"/>
                            </a:solidFill>
                            <a:latin typeface="Cambria Math" panose="02040503050406030204" pitchFamily="18" charset="0"/>
                            <a:sym typeface="Sniglet"/>
                          </a:rPr>
                          <m:t>−</m:t>
                        </m:r>
                      </m:sup>
                    </m:sSubSup>
                  </m:oMath>
                </a14:m>
                <a:endParaRPr lang="en-US" sz="3500" smtClean="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 </a:t>
                </a:r>
                <a:r>
                  <a:rPr lang="en-US" sz="3500">
                    <a:solidFill>
                      <a:srgbClr val="665B82"/>
                    </a:solidFill>
                    <a:latin typeface="Sniglet"/>
                    <a:ea typeface="Sniglet"/>
                    <a:cs typeface="Sniglet"/>
                    <a:sym typeface="Wingdings" panose="05000000000000000000" pitchFamily="2" charset="2"/>
                  </a:rPr>
                  <a:t> </a:t>
                </a:r>
                <a:r>
                  <a:rPr lang="en-US" sz="3500" smtClean="0">
                    <a:solidFill>
                      <a:srgbClr val="665B82"/>
                    </a:solidFill>
                    <a:latin typeface="Sniglet"/>
                    <a:ea typeface="Sniglet"/>
                    <a:cs typeface="Sniglet"/>
                    <a:sym typeface="Wingdings" panose="05000000000000000000" pitchFamily="2" charset="2"/>
                  </a:rPr>
                  <a:t>2</a:t>
                </a:r>
                <a:r>
                  <a:rPr lang="en-US" sz="3500" smtClean="0">
                    <a:solidFill>
                      <a:srgbClr val="665B82"/>
                    </a:solidFill>
                    <a:latin typeface="Sniglet"/>
                    <a:ea typeface="Sniglet"/>
                    <a:cs typeface="Sniglet"/>
                    <a:sym typeface="Sniglet"/>
                  </a:rPr>
                  <a:t>H</a:t>
                </a:r>
                <a:r>
                  <a:rPr lang="en-US" sz="3500" baseline="3000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 </a:t>
                </a:r>
                <a14:m>
                  <m:oMath xmlns:m="http://schemas.openxmlformats.org/officeDocument/2006/math">
                    <m:sSubSup>
                      <m:sSubSupPr>
                        <m:ctrlPr>
                          <a:rPr lang="en-US" sz="3500" i="1">
                            <a:solidFill>
                              <a:srgbClr val="665B82"/>
                            </a:solidFill>
                            <a:latin typeface="Cambria Math" panose="02040503050406030204" pitchFamily="18" charset="0"/>
                            <a:sym typeface="Sniglet"/>
                          </a:rPr>
                        </m:ctrlPr>
                      </m:sSubSupPr>
                      <m:e>
                        <m:r>
                          <a:rPr lang="en-US" sz="3500" b="0" i="1" smtClean="0">
                            <a:solidFill>
                              <a:srgbClr val="665B82"/>
                            </a:solidFill>
                            <a:latin typeface="Cambria Math" panose="02040503050406030204" pitchFamily="18" charset="0"/>
                            <a:sym typeface="Sniglet"/>
                          </a:rPr>
                          <m:t>𝑆</m:t>
                        </m:r>
                        <m:r>
                          <a:rPr lang="en-US" sz="3500" i="1">
                            <a:solidFill>
                              <a:srgbClr val="665B82"/>
                            </a:solidFill>
                            <a:latin typeface="Cambria Math" panose="02040503050406030204" pitchFamily="18" charset="0"/>
                            <a:sym typeface="Sniglet"/>
                          </a:rPr>
                          <m:t>𝑂</m:t>
                        </m:r>
                      </m:e>
                      <m:sub>
                        <m:r>
                          <a:rPr lang="en-US" sz="3500" b="0" i="1" smtClean="0">
                            <a:solidFill>
                              <a:srgbClr val="665B82"/>
                            </a:solidFill>
                            <a:latin typeface="Cambria Math" panose="02040503050406030204" pitchFamily="18" charset="0"/>
                            <a:sym typeface="Sniglet"/>
                          </a:rPr>
                          <m:t>4</m:t>
                        </m:r>
                      </m:sub>
                      <m:sup>
                        <m:r>
                          <a:rPr lang="en-US" sz="3500" b="0" i="1" smtClean="0">
                            <a:solidFill>
                              <a:srgbClr val="665B82"/>
                            </a:solidFill>
                            <a:latin typeface="Cambria Math" panose="02040503050406030204" pitchFamily="18" charset="0"/>
                            <a:sym typeface="Sniglet"/>
                          </a:rPr>
                          <m:t>2</m:t>
                        </m:r>
                        <m:r>
                          <a:rPr lang="en-US" sz="3500" i="1">
                            <a:solidFill>
                              <a:srgbClr val="665B82"/>
                            </a:solidFill>
                            <a:latin typeface="Cambria Math" panose="02040503050406030204" pitchFamily="18" charset="0"/>
                            <a:sym typeface="Sniglet"/>
                          </a:rPr>
                          <m:t>−</m:t>
                        </m:r>
                      </m:sup>
                    </m:sSubSup>
                  </m:oMath>
                </a14:m>
                <a:endParaRPr lang="en-US" sz="3500" smtClean="0">
                  <a:solidFill>
                    <a:srgbClr val="665B82"/>
                  </a:solidFill>
                  <a:latin typeface="Sniglet"/>
                  <a:ea typeface="Sniglet"/>
                  <a:cs typeface="Sniglet"/>
                  <a:sym typeface="Sniglet"/>
                </a:endParaRPr>
              </a:p>
              <a:p>
                <a:pPr algn="just">
                  <a:lnSpc>
                    <a:spcPts val="4900"/>
                  </a:lnSpc>
                </a:pPr>
                <a:r>
                  <a:rPr lang="en-US" sz="3500" smtClean="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COOH </a:t>
                </a:r>
                <a:r>
                  <a:rPr lang="en-US" sz="3500" smtClean="0">
                    <a:solidFill>
                      <a:srgbClr val="665B82"/>
                    </a:solidFill>
                    <a:latin typeface="Sniglet"/>
                    <a:ea typeface="Sniglet"/>
                    <a:cs typeface="Sniglet"/>
                    <a:sym typeface="Wingdings" panose="05000000000000000000" pitchFamily="2" charset="2"/>
                  </a:rPr>
                  <a:t> </a:t>
                </a:r>
                <a:r>
                  <a:rPr lang="en-US" sz="3500" smtClean="0">
                    <a:solidFill>
                      <a:srgbClr val="665B82"/>
                    </a:solidFill>
                    <a:latin typeface="Sniglet"/>
                    <a:ea typeface="Sniglet"/>
                    <a:cs typeface="Sniglet"/>
                    <a:sym typeface="Sniglet"/>
                  </a:rPr>
                  <a:t>CH</a:t>
                </a:r>
                <a:r>
                  <a:rPr lang="en-US" sz="3500" baseline="-25000" smtClean="0">
                    <a:solidFill>
                      <a:srgbClr val="665B82"/>
                    </a:solidFill>
                    <a:latin typeface="Sniglet"/>
                    <a:ea typeface="Sniglet"/>
                    <a:cs typeface="Sniglet"/>
                    <a:sym typeface="Sniglet"/>
                  </a:rPr>
                  <a:t>3</a:t>
                </a:r>
                <a:r>
                  <a:rPr lang="en-US" sz="3500" smtClean="0">
                    <a:solidFill>
                      <a:srgbClr val="665B82"/>
                    </a:solidFill>
                    <a:latin typeface="Sniglet"/>
                    <a:ea typeface="Sniglet"/>
                    <a:cs typeface="Sniglet"/>
                    <a:sym typeface="Sniglet"/>
                  </a:rPr>
                  <a:t>COO</a:t>
                </a:r>
                <a:r>
                  <a:rPr lang="en-US" sz="3500" baseline="30000" smtClean="0">
                    <a:solidFill>
                      <a:srgbClr val="665B82"/>
                    </a:solidFill>
                    <a:latin typeface="Sniglet"/>
                    <a:ea typeface="Sniglet"/>
                    <a:cs typeface="Sniglet"/>
                    <a:sym typeface="Sniglet"/>
                  </a:rPr>
                  <a:t>-</a:t>
                </a:r>
                <a:r>
                  <a:rPr lang="en-US" sz="3500" smtClean="0">
                    <a:solidFill>
                      <a:srgbClr val="665B82"/>
                    </a:solidFill>
                    <a:latin typeface="Sniglet"/>
                    <a:ea typeface="Sniglet"/>
                    <a:cs typeface="Sniglet"/>
                    <a:sym typeface="Sniglet"/>
                  </a:rPr>
                  <a:t> + </a:t>
                </a:r>
                <a:r>
                  <a:rPr lang="en-US" sz="3500">
                    <a:solidFill>
                      <a:srgbClr val="665B82"/>
                    </a:solidFill>
                    <a:latin typeface="Sniglet"/>
                    <a:ea typeface="Sniglet"/>
                    <a:cs typeface="Sniglet"/>
                    <a:sym typeface="Sniglet"/>
                  </a:rPr>
                  <a:t>H</a:t>
                </a:r>
                <a:r>
                  <a:rPr lang="en-US" sz="3500" baseline="300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just">
                  <a:lnSpc>
                    <a:spcPts val="4900"/>
                  </a:lnSpc>
                </a:pP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H</a:t>
                </a:r>
                <a:r>
                  <a:rPr lang="en-US" sz="3500" baseline="-25000" smtClean="0">
                    <a:solidFill>
                      <a:srgbClr val="665B82"/>
                    </a:solidFill>
                    <a:latin typeface="Sniglet"/>
                    <a:ea typeface="Sniglet"/>
                    <a:cs typeface="Sniglet"/>
                    <a:sym typeface="Sniglet"/>
                  </a:rPr>
                  <a:t>2</a:t>
                </a:r>
                <a:r>
                  <a:rPr lang="en-US" sz="3500" smtClean="0">
                    <a:solidFill>
                      <a:srgbClr val="665B82"/>
                    </a:solidFill>
                    <a:latin typeface="Sniglet"/>
                    <a:ea typeface="Sniglet"/>
                    <a:cs typeface="Sniglet"/>
                    <a:sym typeface="Sniglet"/>
                  </a:rPr>
                  <a:t>S </a:t>
                </a:r>
                <a:r>
                  <a:rPr lang="en-US" sz="3500" smtClean="0">
                    <a:solidFill>
                      <a:srgbClr val="665B82"/>
                    </a:solidFill>
                    <a:latin typeface="Sniglet"/>
                    <a:ea typeface="Sniglet"/>
                    <a:cs typeface="Sniglet"/>
                    <a:sym typeface="Wingdings" panose="05000000000000000000" pitchFamily="2" charset="2"/>
                  </a:rPr>
                  <a:t> </a:t>
                </a:r>
                <a:r>
                  <a:rPr lang="en-US" sz="3500">
                    <a:solidFill>
                      <a:srgbClr val="665B82"/>
                    </a:solidFill>
                    <a:latin typeface="Sniglet"/>
                    <a:ea typeface="Sniglet"/>
                    <a:cs typeface="Sniglet"/>
                    <a:sym typeface="Wingdings" panose="05000000000000000000" pitchFamily="2" charset="2"/>
                  </a:rPr>
                  <a:t>2</a:t>
                </a:r>
                <a:r>
                  <a:rPr lang="en-US" sz="3500">
                    <a:solidFill>
                      <a:srgbClr val="665B82"/>
                    </a:solidFill>
                    <a:latin typeface="Sniglet"/>
                    <a:ea typeface="Sniglet"/>
                    <a:cs typeface="Sniglet"/>
                    <a:sym typeface="Sniglet"/>
                  </a:rPr>
                  <a:t>H</a:t>
                </a:r>
                <a:r>
                  <a:rPr lang="en-US" sz="3500" baseline="30000">
                    <a:solidFill>
                      <a:srgbClr val="665B82"/>
                    </a:solidFill>
                    <a:latin typeface="Sniglet"/>
                    <a:ea typeface="Sniglet"/>
                    <a:cs typeface="Sniglet"/>
                    <a:sym typeface="Sniglet"/>
                  </a:rPr>
                  <a:t>+ </a:t>
                </a:r>
                <a:r>
                  <a:rPr lang="en-US" sz="3500">
                    <a:solidFill>
                      <a:srgbClr val="665B82"/>
                    </a:solidFill>
                    <a:latin typeface="Sniglet"/>
                    <a:ea typeface="Sniglet"/>
                    <a:cs typeface="Sniglet"/>
                    <a:sym typeface="Sniglet"/>
                  </a:rPr>
                  <a:t>+ </a:t>
                </a:r>
                <a:r>
                  <a:rPr lang="en-US" sz="3500" smtClean="0">
                    <a:solidFill>
                      <a:srgbClr val="665B82"/>
                    </a:solidFill>
                    <a:latin typeface="Sniglet"/>
                    <a:ea typeface="Sniglet"/>
                    <a:cs typeface="Sniglet"/>
                    <a:sym typeface="Sniglet"/>
                  </a:rPr>
                  <a:t>S</a:t>
                </a:r>
                <a:r>
                  <a:rPr lang="en-US" sz="3500" baseline="30000" smtClean="0">
                    <a:solidFill>
                      <a:srgbClr val="665B82"/>
                    </a:solidFill>
                    <a:latin typeface="Sniglet"/>
                    <a:ea typeface="Sniglet"/>
                    <a:cs typeface="Sniglet"/>
                    <a:sym typeface="Sniglet"/>
                  </a:rPr>
                  <a:t>2-</a:t>
                </a:r>
                <a:endParaRPr lang="en-US" sz="3500">
                  <a:solidFill>
                    <a:srgbClr val="665B82"/>
                  </a:solidFill>
                  <a:latin typeface="Sniglet"/>
                  <a:ea typeface="Sniglet"/>
                  <a:cs typeface="Sniglet"/>
                  <a:sym typeface="Sniglet"/>
                </a:endParaRPr>
              </a:p>
            </p:txBody>
          </p:sp>
        </mc:Choice>
        <mc:Fallback xmlns="">
          <p:sp>
            <p:nvSpPr>
              <p:cNvPr id="22" name="TextBox 22"/>
              <p:cNvSpPr txBox="1">
                <a:spLocks noRot="1" noChangeAspect="1" noMove="1" noResize="1" noEditPoints="1" noAdjustHandles="1" noChangeArrowheads="1" noChangeShapeType="1" noTextEdit="1"/>
              </p:cNvSpPr>
              <p:nvPr/>
            </p:nvSpPr>
            <p:spPr>
              <a:xfrm>
                <a:off x="3552876" y="1937608"/>
                <a:ext cx="13205236" cy="6912149"/>
              </a:xfrm>
              <a:prstGeom prst="rect">
                <a:avLst/>
              </a:prstGeom>
              <a:blipFill>
                <a:blip r:embed="rId10"/>
                <a:stretch>
                  <a:fillRect l="-2124" t="-1499" r="-2031" b="-2381"/>
                </a:stretch>
              </a:blipFill>
            </p:spPr>
            <p:txBody>
              <a:bodyPr/>
              <a:lstStyle/>
              <a:p>
                <a:r>
                  <a:rPr lang="en-US">
                    <a:noFill/>
                  </a:rPr>
                  <a:t> </a:t>
                </a:r>
              </a:p>
            </p:txBody>
          </p:sp>
        </mc:Fallback>
      </mc:AlternateContent>
      <p:grpSp>
        <p:nvGrpSpPr>
          <p:cNvPr id="24" name="Group 24"/>
          <p:cNvGrpSpPr/>
          <p:nvPr/>
        </p:nvGrpSpPr>
        <p:grpSpPr>
          <a:xfrm>
            <a:off x="425999" y="60504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60504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60504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60504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9301186"/>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9301186"/>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9301186"/>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9301186"/>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2410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anim calcmode="lin" valueType="num">
                                      <p:cBhvr additive="base">
                                        <p:cTn id="13"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anim calcmode="lin" valueType="num">
                                      <p:cBhvr additive="base">
                                        <p:cTn id="19"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6" end="6"/>
                                            </p:txEl>
                                          </p:spTgt>
                                        </p:tgtEl>
                                        <p:attrNameLst>
                                          <p:attrName>style.visibility</p:attrName>
                                        </p:attrNameLst>
                                      </p:cBhvr>
                                      <p:to>
                                        <p:strVal val="visible"/>
                                      </p:to>
                                    </p:set>
                                    <p:anim calcmode="lin" valueType="num">
                                      <p:cBhvr additive="base">
                                        <p:cTn id="25"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anim calcmode="lin" valueType="num">
                                      <p:cBhvr additive="base">
                                        <p:cTn id="31"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1" name="TextBox 21"/>
          <p:cNvSpPr txBox="1"/>
          <p:nvPr/>
        </p:nvSpPr>
        <p:spPr>
          <a:xfrm>
            <a:off x="4509453" y="287650"/>
            <a:ext cx="10926765" cy="1538883"/>
          </a:xfrm>
          <a:prstGeom prst="rect">
            <a:avLst/>
          </a:prstGeom>
        </p:spPr>
        <p:txBody>
          <a:bodyPr wrap="square"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 – Khái niệm acid</a:t>
            </a:r>
            <a:endParaRPr lang="en-US" sz="10000">
              <a:solidFill>
                <a:srgbClr val="665B82"/>
              </a:solidFill>
              <a:latin typeface="Ara Hamah Homs"/>
              <a:ea typeface="Ara Hamah Homs"/>
              <a:cs typeface="Ara Hamah Homs"/>
              <a:sym typeface="Ara Hamah Homs"/>
            </a:endParaRPr>
          </a:p>
        </p:txBody>
      </p:sp>
      <p:grpSp>
        <p:nvGrpSpPr>
          <p:cNvPr id="24" name="Group 24"/>
          <p:cNvGrpSpPr/>
          <p:nvPr/>
        </p:nvGrpSpPr>
        <p:grpSpPr>
          <a:xfrm>
            <a:off x="425999" y="60504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60504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60504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60504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9301186"/>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9301186"/>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9301186"/>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9301186"/>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pic>
        <p:nvPicPr>
          <p:cNvPr id="11" name="Picture 10"/>
          <p:cNvPicPr>
            <a:picLocks noChangeAspect="1"/>
          </p:cNvPicPr>
          <p:nvPr/>
        </p:nvPicPr>
        <p:blipFill>
          <a:blip r:embed="rId10"/>
          <a:stretch>
            <a:fillRect/>
          </a:stretch>
        </p:blipFill>
        <p:spPr>
          <a:xfrm>
            <a:off x="273710" y="2038086"/>
            <a:ext cx="17517868" cy="5904026"/>
          </a:xfrm>
          <a:prstGeom prst="rect">
            <a:avLst/>
          </a:prstGeom>
        </p:spPr>
      </p:pic>
    </p:spTree>
    <p:extLst>
      <p:ext uri="{BB962C8B-B14F-4D97-AF65-F5344CB8AC3E}">
        <p14:creationId xmlns:p14="http://schemas.microsoft.com/office/powerpoint/2010/main" val="409009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2657739" y="419770"/>
            <a:ext cx="12972521"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 – Tính chất hoá học</a:t>
            </a:r>
            <a:endParaRPr lang="en-US" sz="10000">
              <a:solidFill>
                <a:srgbClr val="665B82"/>
              </a:solidFill>
              <a:latin typeface="Ara Hamah Homs"/>
              <a:ea typeface="Ara Hamah Homs"/>
              <a:cs typeface="Ara Hamah Homs"/>
              <a:sym typeface="Ara Hamah Homs"/>
            </a:endParaRPr>
          </a:p>
        </p:txBody>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1" name="TextBox 51"/>
          <p:cNvSpPr txBox="1"/>
          <p:nvPr/>
        </p:nvSpPr>
        <p:spPr>
          <a:xfrm>
            <a:off x="3831266" y="1764975"/>
            <a:ext cx="11646041" cy="596317"/>
          </a:xfrm>
          <a:prstGeom prst="rect">
            <a:avLst/>
          </a:prstGeom>
        </p:spPr>
        <p:txBody>
          <a:bodyPr lIns="0" tIns="0" rIns="0" bIns="0" rtlCol="0" anchor="t">
            <a:spAutoFit/>
          </a:bodyPr>
          <a:lstStyle/>
          <a:p>
            <a:pPr marL="457200" indent="-457200" algn="ctr">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Thí nghiệm acid làm đổi màu chất chỉ thị</a:t>
            </a:r>
            <a:endParaRPr lang="en-US" sz="3500" b="1">
              <a:solidFill>
                <a:srgbClr val="665B82"/>
              </a:solidFill>
              <a:latin typeface="Sniglet"/>
              <a:ea typeface="Sniglet"/>
              <a:cs typeface="Sniglet"/>
              <a:sym typeface="Sniglet"/>
            </a:endParaRPr>
          </a:p>
        </p:txBody>
      </p:sp>
      <p:pic>
        <p:nvPicPr>
          <p:cNvPr id="52" name="Picture 51"/>
          <p:cNvPicPr>
            <a:picLocks noChangeAspect="1"/>
          </p:cNvPicPr>
          <p:nvPr/>
        </p:nvPicPr>
        <p:blipFill>
          <a:blip r:embed="rId10"/>
          <a:stretch>
            <a:fillRect/>
          </a:stretch>
        </p:blipFill>
        <p:spPr>
          <a:xfrm>
            <a:off x="567106" y="2826552"/>
            <a:ext cx="8054044" cy="5498745"/>
          </a:xfrm>
          <a:prstGeom prst="rect">
            <a:avLst/>
          </a:prstGeom>
        </p:spPr>
      </p:pic>
      <p:pic>
        <p:nvPicPr>
          <p:cNvPr id="53" name="Bai 8 Thí nghiệm axit HCl làm đổi màu quỳ tím - Tính chất hoá học của axi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8916697" y="2862838"/>
            <a:ext cx="9050480" cy="5090895"/>
          </a:xfrm>
          <a:prstGeom prst="rect">
            <a:avLst/>
          </a:prstGeom>
        </p:spPr>
      </p:pic>
      <p:sp>
        <p:nvSpPr>
          <p:cNvPr id="54" name="TextBox 51"/>
          <p:cNvSpPr txBox="1"/>
          <p:nvPr/>
        </p:nvSpPr>
        <p:spPr>
          <a:xfrm>
            <a:off x="567106" y="8366291"/>
            <a:ext cx="13529894" cy="1256754"/>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Cho biết sự đổi màu của giấy quỳ tím</a:t>
            </a:r>
          </a:p>
          <a:p>
            <a:pPr marL="457200" indent="-457200" algn="just">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Bằng cách đơn giản nào ta có thể nhận biết dung dịch có tính acid?</a:t>
            </a:r>
            <a:endParaRPr lang="en-US" sz="3500" b="1">
              <a:solidFill>
                <a:srgbClr val="665B82"/>
              </a:solidFill>
              <a:latin typeface="Sniglet"/>
              <a:ea typeface="Sniglet"/>
              <a:cs typeface="Sniglet"/>
              <a:sym typeface="Sniglet"/>
            </a:endParaRPr>
          </a:p>
        </p:txBody>
      </p:sp>
      <p:sp>
        <p:nvSpPr>
          <p:cNvPr id="55" name="TextBox 51"/>
          <p:cNvSpPr txBox="1"/>
          <p:nvPr/>
        </p:nvSpPr>
        <p:spPr>
          <a:xfrm>
            <a:off x="8837051" y="8355680"/>
            <a:ext cx="8503532" cy="591187"/>
          </a:xfrm>
          <a:prstGeom prst="rect">
            <a:avLst/>
          </a:prstGeom>
        </p:spPr>
        <p:txBody>
          <a:bodyPr wrap="square" lIns="0" tIns="0" rIns="0" bIns="0" rtlCol="0" anchor="t">
            <a:spAutoFit/>
          </a:bodyPr>
          <a:lstStyle/>
          <a:p>
            <a:pPr algn="just">
              <a:lnSpc>
                <a:spcPts val="4900"/>
              </a:lnSpc>
            </a:pPr>
            <a:r>
              <a:rPr lang="en-US" sz="3500" smtClean="0">
                <a:solidFill>
                  <a:schemeClr val="accent6">
                    <a:lumMod val="75000"/>
                  </a:schemeClr>
                </a:solidFill>
                <a:latin typeface="Sniglet"/>
                <a:ea typeface="Sniglet"/>
                <a:cs typeface="Sniglet"/>
                <a:sym typeface="Sniglet"/>
              </a:rPr>
              <a:t>=&gt; Giấy quỳ đổi màu từ tím sang đỏ.</a:t>
            </a:r>
            <a:endParaRPr lang="en-US" sz="3500">
              <a:solidFill>
                <a:schemeClr val="accent6">
                  <a:lumMod val="75000"/>
                </a:schemeClr>
              </a:solidFill>
              <a:latin typeface="Sniglet"/>
              <a:ea typeface="Sniglet"/>
              <a:cs typeface="Sniglet"/>
              <a:sym typeface="Sniglet"/>
            </a:endParaRPr>
          </a:p>
        </p:txBody>
      </p:sp>
      <p:sp>
        <p:nvSpPr>
          <p:cNvPr id="57" name="TextBox 51"/>
          <p:cNvSpPr txBox="1"/>
          <p:nvPr/>
        </p:nvSpPr>
        <p:spPr>
          <a:xfrm>
            <a:off x="567106" y="9580802"/>
            <a:ext cx="17967176" cy="628377"/>
          </a:xfrm>
          <a:prstGeom prst="rect">
            <a:avLst/>
          </a:prstGeom>
        </p:spPr>
        <p:txBody>
          <a:bodyPr wrap="square" lIns="0" tIns="0" rIns="0" bIns="0" rtlCol="0" anchor="t">
            <a:spAutoFit/>
          </a:bodyPr>
          <a:lstStyle/>
          <a:p>
            <a:pPr algn="just">
              <a:lnSpc>
                <a:spcPts val="4900"/>
              </a:lnSpc>
            </a:pPr>
            <a:r>
              <a:rPr lang="en-US" sz="3500" smtClean="0">
                <a:solidFill>
                  <a:schemeClr val="accent6">
                    <a:lumMod val="75000"/>
                  </a:schemeClr>
                </a:solidFill>
                <a:latin typeface="Sniglet"/>
                <a:ea typeface="Sniglet"/>
                <a:cs typeface="Sniglet"/>
                <a:sym typeface="Sniglet"/>
              </a:rPr>
              <a:t>Ta thử bằng giấy quỳ tím, nếu giấy quỳ đổi sang màu đỏ, chứng tỏ dung dịch đó có tính acid.</a:t>
            </a:r>
            <a:endParaRPr lang="en-US" sz="3500">
              <a:solidFill>
                <a:schemeClr val="accent6">
                  <a:lumMod val="75000"/>
                </a:schemeClr>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3"/>
                                        </p:tgtEl>
                                      </p:cBhvr>
                                    </p:cmd>
                                  </p:childTnLst>
                                </p:cTn>
                              </p:par>
                            </p:childTnLst>
                          </p:cTn>
                        </p:par>
                      </p:childTnLst>
                    </p:cTn>
                  </p:par>
                </p:childTnLst>
              </p:cTn>
              <p:nextCondLst>
                <p:cond evt="onClick" delay="0">
                  <p:tgtEl>
                    <p:spTgt spid="53"/>
                  </p:tgtEl>
                </p:cond>
              </p:nextCondLst>
            </p:seq>
            <p:video>
              <p:cMediaNode vol="80000">
                <p:cTn id="20" fill="hold" display="0">
                  <p:stCondLst>
                    <p:cond delay="indefinite"/>
                  </p:stCondLst>
                </p:cTn>
                <p:tgtEl>
                  <p:spTgt spid="53"/>
                </p:tgtEl>
              </p:cMediaNode>
            </p:video>
          </p:childTnLst>
        </p:cTn>
      </p:par>
    </p:tnLst>
    <p:bldLst>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2657739" y="419770"/>
            <a:ext cx="12972521" cy="1538883"/>
          </a:xfrm>
          <a:prstGeom prst="rect">
            <a:avLst/>
          </a:prstGeom>
        </p:spPr>
        <p:txBody>
          <a:bodyPr lIns="0" tIns="0" rIns="0" bIns="0" rtlCol="0" anchor="t">
            <a:spAutoFit/>
          </a:bodyPr>
          <a:lstStyle/>
          <a:p>
            <a:pPr algn="ctr"/>
            <a:r>
              <a:rPr lang="en-US" sz="10000" smtClean="0">
                <a:solidFill>
                  <a:srgbClr val="665B82"/>
                </a:solidFill>
                <a:latin typeface="Ara Hamah Homs"/>
                <a:ea typeface="Ara Hamah Homs"/>
                <a:cs typeface="Ara Hamah Homs"/>
                <a:sym typeface="Ara Hamah Homs"/>
              </a:rPr>
              <a:t>II – Tính chất hoá học</a:t>
            </a:r>
            <a:endParaRPr lang="en-US" sz="10000">
              <a:solidFill>
                <a:srgbClr val="665B82"/>
              </a:solidFill>
              <a:latin typeface="Ara Hamah Homs"/>
              <a:ea typeface="Ara Hamah Homs"/>
              <a:cs typeface="Ara Hamah Homs"/>
              <a:sym typeface="Ara Hamah Homs"/>
            </a:endParaRPr>
          </a:p>
        </p:txBody>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1" name="TextBox 51"/>
          <p:cNvSpPr txBox="1"/>
          <p:nvPr/>
        </p:nvSpPr>
        <p:spPr>
          <a:xfrm>
            <a:off x="3831266" y="1764975"/>
            <a:ext cx="11646041" cy="628377"/>
          </a:xfrm>
          <a:prstGeom prst="rect">
            <a:avLst/>
          </a:prstGeom>
        </p:spPr>
        <p:txBody>
          <a:bodyPr lIns="0" tIns="0" rIns="0" bIns="0" rtlCol="0" anchor="t">
            <a:spAutoFit/>
          </a:bodyPr>
          <a:lstStyle/>
          <a:p>
            <a:pPr marL="457200" indent="-457200" algn="ctr">
              <a:lnSpc>
                <a:spcPts val="4900"/>
              </a:lnSpc>
              <a:buFont typeface="Wingdings" panose="05000000000000000000" pitchFamily="2" charset="2"/>
              <a:buChar char="v"/>
            </a:pPr>
            <a:r>
              <a:rPr lang="en-US" sz="3500" b="1" smtClean="0">
                <a:solidFill>
                  <a:srgbClr val="665B82"/>
                </a:solidFill>
                <a:latin typeface="Sniglet"/>
                <a:ea typeface="Sniglet"/>
                <a:cs typeface="Sniglet"/>
                <a:sym typeface="Sniglet"/>
              </a:rPr>
              <a:t>Thí nghiệm acid tác dụng với kim loại</a:t>
            </a:r>
            <a:endParaRPr lang="en-US" sz="3500" b="1">
              <a:solidFill>
                <a:srgbClr val="665B82"/>
              </a:solidFill>
              <a:latin typeface="Sniglet"/>
              <a:ea typeface="Sniglet"/>
              <a:cs typeface="Sniglet"/>
              <a:sym typeface="Sniglet"/>
            </a:endParaRPr>
          </a:p>
        </p:txBody>
      </p:sp>
      <p:sp>
        <p:nvSpPr>
          <p:cNvPr id="57" name="TextBox 51"/>
          <p:cNvSpPr txBox="1"/>
          <p:nvPr/>
        </p:nvSpPr>
        <p:spPr>
          <a:xfrm>
            <a:off x="670698" y="8504482"/>
            <a:ext cx="17967176" cy="1256754"/>
          </a:xfrm>
          <a:prstGeom prst="rect">
            <a:avLst/>
          </a:prstGeom>
        </p:spPr>
        <p:txBody>
          <a:bodyPr wrap="square" lIns="0" tIns="0" rIns="0" bIns="0" rtlCol="0" anchor="t">
            <a:spAutoFit/>
          </a:bodyPr>
          <a:lstStyle/>
          <a:p>
            <a:pPr algn="just">
              <a:lnSpc>
                <a:spcPts val="4900"/>
              </a:lnSpc>
            </a:pPr>
            <a:r>
              <a:rPr lang="en-US" sz="3500" smtClean="0">
                <a:solidFill>
                  <a:schemeClr val="accent6">
                    <a:lumMod val="75000"/>
                  </a:schemeClr>
                </a:solidFill>
                <a:latin typeface="Sniglet"/>
                <a:ea typeface="Sniglet"/>
                <a:cs typeface="Sniglet"/>
                <a:sym typeface="Wingdings" panose="05000000000000000000" pitchFamily="2" charset="2"/>
              </a:rPr>
              <a:t> </a:t>
            </a:r>
            <a:r>
              <a:rPr lang="en-US" sz="3500" smtClean="0">
                <a:solidFill>
                  <a:schemeClr val="accent6">
                    <a:lumMod val="75000"/>
                  </a:schemeClr>
                </a:solidFill>
                <a:latin typeface="Sniglet"/>
                <a:ea typeface="Sniglet"/>
                <a:cs typeface="Sniglet"/>
                <a:sym typeface="Sniglet"/>
              </a:rPr>
              <a:t>Có hiện tượng sủi bọt khí.</a:t>
            </a:r>
          </a:p>
          <a:p>
            <a:pPr algn="just">
              <a:lnSpc>
                <a:spcPts val="4900"/>
              </a:lnSpc>
            </a:pPr>
            <a:r>
              <a:rPr lang="en-US" sz="3500" smtClean="0">
                <a:solidFill>
                  <a:schemeClr val="accent6">
                    <a:lumMod val="75000"/>
                  </a:schemeClr>
                </a:solidFill>
                <a:latin typeface="Sniglet"/>
                <a:ea typeface="Sniglet"/>
                <a:cs typeface="Sniglet"/>
                <a:sym typeface="Wingdings" panose="05000000000000000000" pitchFamily="2" charset="2"/>
              </a:rPr>
              <a:t> </a:t>
            </a:r>
            <a:r>
              <a:rPr lang="en-US" sz="3500" smtClean="0">
                <a:solidFill>
                  <a:schemeClr val="accent6">
                    <a:lumMod val="75000"/>
                  </a:schemeClr>
                </a:solidFill>
                <a:latin typeface="Sniglet"/>
                <a:ea typeface="Sniglet"/>
                <a:cs typeface="Sniglet"/>
                <a:sym typeface="Sniglet"/>
              </a:rPr>
              <a:t>PTHH: Fe + 2HCl </a:t>
            </a:r>
            <a:r>
              <a:rPr lang="en-US" sz="3500" smtClean="0">
                <a:solidFill>
                  <a:schemeClr val="accent6">
                    <a:lumMod val="75000"/>
                  </a:schemeClr>
                </a:solidFill>
                <a:latin typeface="Sniglet"/>
                <a:ea typeface="Sniglet"/>
                <a:cs typeface="Sniglet"/>
                <a:sym typeface="Wingdings" panose="05000000000000000000" pitchFamily="2" charset="2"/>
              </a:rPr>
              <a:t> FeCl</a:t>
            </a:r>
            <a:r>
              <a:rPr lang="en-US" sz="3500" baseline="-25000" smtClean="0">
                <a:solidFill>
                  <a:schemeClr val="accent6">
                    <a:lumMod val="75000"/>
                  </a:schemeClr>
                </a:solidFill>
                <a:latin typeface="Sniglet"/>
                <a:ea typeface="Sniglet"/>
                <a:cs typeface="Sniglet"/>
                <a:sym typeface="Wingdings" panose="05000000000000000000" pitchFamily="2" charset="2"/>
              </a:rPr>
              <a:t>2</a:t>
            </a:r>
            <a:r>
              <a:rPr lang="en-US" sz="3500" smtClean="0">
                <a:solidFill>
                  <a:schemeClr val="accent6">
                    <a:lumMod val="75000"/>
                  </a:schemeClr>
                </a:solidFill>
                <a:latin typeface="Sniglet"/>
                <a:ea typeface="Sniglet"/>
                <a:cs typeface="Sniglet"/>
                <a:sym typeface="Wingdings" panose="05000000000000000000" pitchFamily="2" charset="2"/>
              </a:rPr>
              <a:t> + H</a:t>
            </a:r>
            <a:r>
              <a:rPr lang="en-US" sz="3500" baseline="-25000" smtClean="0">
                <a:solidFill>
                  <a:schemeClr val="accent6">
                    <a:lumMod val="75000"/>
                  </a:schemeClr>
                </a:solidFill>
                <a:latin typeface="Sniglet"/>
                <a:ea typeface="Sniglet"/>
                <a:cs typeface="Sniglet"/>
                <a:sym typeface="Wingdings" panose="05000000000000000000" pitchFamily="2" charset="2"/>
              </a:rPr>
              <a:t>2</a:t>
            </a:r>
            <a:endParaRPr lang="en-US" sz="3500">
              <a:solidFill>
                <a:schemeClr val="accent6">
                  <a:lumMod val="75000"/>
                </a:schemeClr>
              </a:solidFill>
              <a:latin typeface="Sniglet"/>
              <a:ea typeface="Sniglet"/>
              <a:cs typeface="Sniglet"/>
              <a:sym typeface="Sniglet"/>
            </a:endParaRPr>
          </a:p>
        </p:txBody>
      </p:sp>
      <p:sp>
        <p:nvSpPr>
          <p:cNvPr id="15" name="TextBox 51"/>
          <p:cNvSpPr txBox="1"/>
          <p:nvPr/>
        </p:nvSpPr>
        <p:spPr>
          <a:xfrm>
            <a:off x="346645" y="2760231"/>
            <a:ext cx="7631263" cy="5655394"/>
          </a:xfrm>
          <a:prstGeom prst="rect">
            <a:avLst/>
          </a:prstGeom>
        </p:spPr>
        <p:txBody>
          <a:bodyPr wrap="square" lIns="0" tIns="0" rIns="0" bIns="0" rtlCol="0" anchor="t">
            <a:spAutoFit/>
          </a:bodyPr>
          <a:lstStyle/>
          <a:p>
            <a:pPr algn="just">
              <a:lnSpc>
                <a:spcPts val="4900"/>
              </a:lnSpc>
            </a:pPr>
            <a:r>
              <a:rPr lang="vi-VN" sz="3500">
                <a:solidFill>
                  <a:srgbClr val="665B82"/>
                </a:solidFill>
                <a:latin typeface="Sniglet"/>
                <a:ea typeface="Sniglet"/>
                <a:cs typeface="Sniglet"/>
                <a:sym typeface="Sniglet"/>
              </a:rPr>
              <a:t>Chuẩn bị: dung dịch HCI 1 </a:t>
            </a:r>
            <a:r>
              <a:rPr lang="vi-VN" sz="3500" smtClean="0">
                <a:solidFill>
                  <a:srgbClr val="665B82"/>
                </a:solidFill>
                <a:latin typeface="Sniglet"/>
                <a:ea typeface="Sniglet"/>
                <a:cs typeface="Sniglet"/>
                <a:sym typeface="Sniglet"/>
              </a:rPr>
              <a:t>M; </a:t>
            </a:r>
            <a:r>
              <a:rPr lang="en-US" sz="3500" smtClean="0">
                <a:solidFill>
                  <a:srgbClr val="665B82"/>
                </a:solidFill>
                <a:latin typeface="Sniglet"/>
                <a:ea typeface="Sniglet"/>
                <a:cs typeface="Sniglet"/>
                <a:sym typeface="Sniglet"/>
              </a:rPr>
              <a:t>một</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ống nghiệm </a:t>
            </a:r>
            <a:r>
              <a:rPr lang="vi-VN" sz="3500" smtClean="0">
                <a:solidFill>
                  <a:srgbClr val="665B82"/>
                </a:solidFill>
                <a:latin typeface="Sniglet"/>
                <a:ea typeface="Sniglet"/>
                <a:cs typeface="Sniglet"/>
                <a:sym typeface="Sniglet"/>
              </a:rPr>
              <a:t>đựng kim </a:t>
            </a:r>
            <a:r>
              <a:rPr lang="vi-VN" sz="3500">
                <a:solidFill>
                  <a:srgbClr val="665B82"/>
                </a:solidFill>
                <a:latin typeface="Sniglet"/>
                <a:ea typeface="Sniglet"/>
                <a:cs typeface="Sniglet"/>
                <a:sym typeface="Sniglet"/>
              </a:rPr>
              <a:t>loại </a:t>
            </a:r>
            <a:r>
              <a:rPr lang="vi-VN" sz="3500" smtClean="0">
                <a:solidFill>
                  <a:srgbClr val="665B82"/>
                </a:solidFill>
                <a:latin typeface="Sniglet"/>
                <a:ea typeface="Sniglet"/>
                <a:cs typeface="Sniglet"/>
                <a:sym typeface="Sniglet"/>
              </a:rPr>
              <a:t>Fe, </a:t>
            </a:r>
            <a:r>
              <a:rPr lang="vi-VN" sz="3500">
                <a:solidFill>
                  <a:srgbClr val="665B82"/>
                </a:solidFill>
                <a:latin typeface="Sniglet"/>
                <a:ea typeface="Sniglet"/>
                <a:cs typeface="Sniglet"/>
                <a:sym typeface="Sniglet"/>
              </a:rPr>
              <a:t>ống hút nhỏ giọt.</a:t>
            </a:r>
          </a:p>
          <a:p>
            <a:pPr algn="just">
              <a:lnSpc>
                <a:spcPts val="4900"/>
              </a:lnSpc>
            </a:pPr>
            <a:r>
              <a:rPr lang="vi-VN" sz="3500">
                <a:solidFill>
                  <a:srgbClr val="665B82"/>
                </a:solidFill>
                <a:latin typeface="Sniglet"/>
                <a:ea typeface="Sniglet"/>
                <a:cs typeface="Sniglet"/>
                <a:sym typeface="Sniglet"/>
              </a:rPr>
              <a:t>Tiến hành:</a:t>
            </a:r>
          </a:p>
          <a:p>
            <a:pPr marL="457200" indent="-457200" algn="just">
              <a:lnSpc>
                <a:spcPts val="4900"/>
              </a:lnSpc>
              <a:buFont typeface="Wingdings" panose="05000000000000000000" pitchFamily="2" charset="2"/>
              <a:buChar char="v"/>
            </a:pPr>
            <a:r>
              <a:rPr lang="vi-VN" sz="3500" smtClean="0">
                <a:solidFill>
                  <a:srgbClr val="665B82"/>
                </a:solidFill>
                <a:latin typeface="Sniglet"/>
                <a:ea typeface="Sniglet"/>
                <a:cs typeface="Sniglet"/>
                <a:sym typeface="Sniglet"/>
              </a:rPr>
              <a:t>Cho </a:t>
            </a:r>
            <a:r>
              <a:rPr lang="vi-VN" sz="3500">
                <a:solidFill>
                  <a:srgbClr val="665B82"/>
                </a:solidFill>
                <a:latin typeface="Sniglet"/>
                <a:ea typeface="Sniglet"/>
                <a:cs typeface="Sniglet"/>
                <a:sym typeface="Sniglet"/>
              </a:rPr>
              <a:t>khoảng 3 mL. dung dịch HCl vào mỗi ống nghiệm đã chuẩn bị ở trên. </a:t>
            </a:r>
            <a:endParaRPr lang="en-US" sz="3500" smtClean="0">
              <a:solidFill>
                <a:srgbClr val="665B82"/>
              </a:solidFill>
              <a:latin typeface="Sniglet"/>
              <a:ea typeface="Sniglet"/>
              <a:cs typeface="Sniglet"/>
              <a:sym typeface="Sniglet"/>
            </a:endParaRPr>
          </a:p>
          <a:p>
            <a:pPr marL="457200" indent="-457200" algn="just">
              <a:lnSpc>
                <a:spcPts val="4900"/>
              </a:lnSpc>
              <a:buFont typeface="Wingdings" panose="05000000000000000000" pitchFamily="2" charset="2"/>
              <a:buChar char="v"/>
            </a:pPr>
            <a:r>
              <a:rPr lang="vi-VN" sz="3500" smtClean="0">
                <a:solidFill>
                  <a:srgbClr val="665B82"/>
                </a:solidFill>
                <a:latin typeface="Sniglet"/>
                <a:ea typeface="Sniglet"/>
                <a:cs typeface="Sniglet"/>
                <a:sym typeface="Sniglet"/>
              </a:rPr>
              <a:t>Mô </a:t>
            </a:r>
            <a:r>
              <a:rPr lang="vi-VN" sz="3500">
                <a:solidFill>
                  <a:srgbClr val="665B82"/>
                </a:solidFill>
                <a:latin typeface="Sniglet"/>
                <a:ea typeface="Sniglet"/>
                <a:cs typeface="Sniglet"/>
                <a:sym typeface="Sniglet"/>
              </a:rPr>
              <a:t>tả hiện tượng xảy ra và viết </a:t>
            </a:r>
            <a:r>
              <a:rPr lang="en-US" sz="3500" smtClean="0">
                <a:solidFill>
                  <a:srgbClr val="665B82"/>
                </a:solidFill>
                <a:latin typeface="Sniglet"/>
                <a:ea typeface="Sniglet"/>
                <a:cs typeface="Sniglet"/>
                <a:sym typeface="Sniglet"/>
              </a:rPr>
              <a:t>PTHH.</a:t>
            </a:r>
          </a:p>
          <a:p>
            <a:pPr marL="457200" indent="-457200" algn="just">
              <a:lnSpc>
                <a:spcPts val="4900"/>
              </a:lnSpc>
              <a:buFont typeface="Wingdings" panose="05000000000000000000" pitchFamily="2" charset="2"/>
              <a:buChar char="v"/>
            </a:pPr>
            <a:r>
              <a:rPr lang="en-US" sz="3500" smtClean="0">
                <a:solidFill>
                  <a:srgbClr val="665B82"/>
                </a:solidFill>
                <a:latin typeface="Sniglet"/>
                <a:ea typeface="Sniglet"/>
                <a:cs typeface="Sniglet"/>
                <a:sym typeface="Sniglet"/>
              </a:rPr>
              <a:t>Những dấu hiệu nào chứng tỏ có phản ứng hoá học giữa dd HCl và Fe?</a:t>
            </a:r>
            <a:endParaRPr lang="vi-VN" sz="3500">
              <a:solidFill>
                <a:srgbClr val="665B82"/>
              </a:solidFill>
              <a:latin typeface="Sniglet"/>
              <a:ea typeface="Sniglet"/>
              <a:cs typeface="Sniglet"/>
              <a:sym typeface="Sniglet"/>
            </a:endParaRPr>
          </a:p>
        </p:txBody>
      </p:sp>
      <p:pic>
        <p:nvPicPr>
          <p:cNvPr id="7" name="Bài 8 Đinh sắt (Iron - Fe) tác dụng với hydrochloric acid HCl - Thí nghiệm hoá họ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8260625" y="2405137"/>
            <a:ext cx="10070481" cy="5664646"/>
          </a:xfrm>
          <a:prstGeom prst="rect">
            <a:avLst/>
          </a:prstGeom>
        </p:spPr>
      </p:pic>
    </p:spTree>
    <p:extLst>
      <p:ext uri="{BB962C8B-B14F-4D97-AF65-F5344CB8AC3E}">
        <p14:creationId xmlns:p14="http://schemas.microsoft.com/office/powerpoint/2010/main" val="33433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 calcmode="lin" valueType="num">
                                      <p:cBhvr additive="base">
                                        <p:cTn id="1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xEl>
                                              <p:pRg st="1" end="1"/>
                                            </p:txEl>
                                          </p:spTgt>
                                        </p:tgtEl>
                                        <p:attrNameLst>
                                          <p:attrName>style.visibility</p:attrName>
                                        </p:attrNameLst>
                                      </p:cBhvr>
                                      <p:to>
                                        <p:strVal val="visible"/>
                                      </p:to>
                                    </p:set>
                                    <p:anim calcmode="lin" valueType="num">
                                      <p:cBhvr additive="base">
                                        <p:cTn id="19"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7"/>
                                        </p:tgtEl>
                                      </p:cBhvr>
                                    </p:cmd>
                                  </p:childTnLst>
                                </p:cTn>
                              </p:par>
                            </p:childTnLst>
                          </p:cTn>
                        </p:par>
                      </p:childTnLst>
                    </p:cTn>
                  </p:par>
                </p:childTnLst>
              </p:cTn>
              <p:nextCondLst>
                <p:cond evt="onClick" delay="0">
                  <p:tgtEl>
                    <p:spTgt spid="7"/>
                  </p:tgtEl>
                </p:cond>
              </p:nextCondLst>
            </p:seq>
            <p:video>
              <p:cMediaNode vol="80000">
                <p:cTn id="26" fill="hold" display="0">
                  <p:stCondLst>
                    <p:cond delay="indefinite"/>
                  </p:stCondLst>
                </p:cTn>
                <p:tgtEl>
                  <p:spTgt spid="7"/>
                </p:tgtEl>
              </p:cMediaNode>
            </p:video>
          </p:childTnLst>
        </p:cTn>
      </p:par>
    </p:tnLst>
    <p:bldLst>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657739" y="454054"/>
            <a:ext cx="12972521" cy="1538883"/>
          </a:xfrm>
          <a:prstGeom prst="rect">
            <a:avLst/>
          </a:prstGeom>
        </p:spPr>
        <p:txBody>
          <a:bodyPr lIns="0" tIns="0" rIns="0" bIns="0" rtlCol="0" anchor="t">
            <a:spAutoFit/>
          </a:bodyPr>
          <a:lstStyle/>
          <a:p>
            <a:pPr algn="ctr"/>
            <a:r>
              <a:rPr lang="en-US" sz="10000">
                <a:solidFill>
                  <a:srgbClr val="665B82"/>
                </a:solidFill>
                <a:latin typeface="Ara Hamah Homs"/>
                <a:ea typeface="Ara Hamah Homs"/>
                <a:cs typeface="Ara Hamah Homs"/>
                <a:sym typeface="Ara Hamah Homs"/>
              </a:rPr>
              <a:t>II – Tính chất hoá học</a:t>
            </a:r>
          </a:p>
        </p:txBody>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0" name="TextBox 50"/>
          <p:cNvSpPr txBox="1"/>
          <p:nvPr/>
        </p:nvSpPr>
        <p:spPr>
          <a:xfrm>
            <a:off x="2978766" y="3404295"/>
            <a:ext cx="12356455" cy="3770263"/>
          </a:xfrm>
          <a:prstGeom prst="rect">
            <a:avLst/>
          </a:prstGeom>
        </p:spPr>
        <p:txBody>
          <a:bodyPr wrap="square" lIns="0" tIns="0" rIns="0" bIns="0" rtlCol="0" anchor="t">
            <a:spAutoFit/>
          </a:bodyPr>
          <a:lstStyle/>
          <a:p>
            <a:pPr algn="just">
              <a:lnSpc>
                <a:spcPts val="4900"/>
              </a:lnSpc>
            </a:pPr>
            <a:r>
              <a:rPr lang="en-US" sz="3500" smtClean="0">
                <a:solidFill>
                  <a:srgbClr val="665B82"/>
                </a:solidFill>
                <a:latin typeface="Sniglet"/>
                <a:ea typeface="Sniglet"/>
                <a:cs typeface="Sniglet"/>
                <a:sym typeface="Sniglet"/>
              </a:rPr>
              <a:t>Bài tập: </a:t>
            </a:r>
            <a:r>
              <a:rPr lang="vi-VN" sz="3500" smtClean="0">
                <a:solidFill>
                  <a:srgbClr val="665B82"/>
                </a:solidFill>
                <a:latin typeface="Sniglet"/>
                <a:ea typeface="Sniglet"/>
                <a:cs typeface="Sniglet"/>
                <a:sym typeface="Sniglet"/>
              </a:rPr>
              <a:t>Viết </a:t>
            </a:r>
            <a:r>
              <a:rPr lang="vi-VN" sz="3500">
                <a:solidFill>
                  <a:srgbClr val="665B82"/>
                </a:solidFill>
                <a:latin typeface="Sniglet"/>
                <a:ea typeface="Sniglet"/>
                <a:cs typeface="Sniglet"/>
                <a:sym typeface="Sniglet"/>
              </a:rPr>
              <a:t>phương trình hoá học xảy ra trong các trường hợp sau:</a:t>
            </a:r>
          </a:p>
          <a:p>
            <a:pPr marL="514350" indent="-514350" algn="just">
              <a:lnSpc>
                <a:spcPts val="4900"/>
              </a:lnSpc>
              <a:buAutoNum type="alphaLcParenR"/>
            </a:pPr>
            <a:r>
              <a:rPr lang="vi-VN" sz="3500" smtClean="0">
                <a:solidFill>
                  <a:srgbClr val="665B82"/>
                </a:solidFill>
                <a:latin typeface="Sniglet"/>
                <a:ea typeface="Sniglet"/>
                <a:cs typeface="Sniglet"/>
                <a:sym typeface="Sniglet"/>
              </a:rPr>
              <a:t>Dung </a:t>
            </a:r>
            <a:r>
              <a:rPr lang="vi-VN" sz="3500">
                <a:solidFill>
                  <a:srgbClr val="665B82"/>
                </a:solidFill>
                <a:latin typeface="Sniglet"/>
                <a:ea typeface="Sniglet"/>
                <a:cs typeface="Sniglet"/>
                <a:sym typeface="Sniglet"/>
              </a:rPr>
              <a:t>dịch </a:t>
            </a:r>
            <a:r>
              <a:rPr lang="vi-VN" sz="3500" smtClean="0">
                <a:solidFill>
                  <a:srgbClr val="665B82"/>
                </a:solidFill>
                <a:latin typeface="Sniglet"/>
                <a:ea typeface="Sniglet"/>
                <a:cs typeface="Sniglet"/>
                <a:sym typeface="Sniglet"/>
              </a:rPr>
              <a:t>H</a:t>
            </a:r>
            <a:r>
              <a:rPr lang="en-US" sz="3500" baseline="-25000" smtClean="0">
                <a:solidFill>
                  <a:srgbClr val="665B82"/>
                </a:solidFill>
                <a:latin typeface="Sniglet"/>
                <a:ea typeface="Sniglet"/>
                <a:cs typeface="Sniglet"/>
                <a:sym typeface="Sniglet"/>
              </a:rPr>
              <a:t>2</a:t>
            </a:r>
            <a:r>
              <a:rPr lang="vi-VN" sz="3500" smtClean="0">
                <a:solidFill>
                  <a:srgbClr val="665B82"/>
                </a:solidFill>
                <a:latin typeface="Sniglet"/>
                <a:ea typeface="Sniglet"/>
                <a:cs typeface="Sniglet"/>
                <a:sym typeface="Sniglet"/>
              </a:rPr>
              <a:t>SO</a:t>
            </a:r>
            <a:r>
              <a:rPr lang="en-US" sz="3500" baseline="-25000" smtClean="0">
                <a:solidFill>
                  <a:srgbClr val="665B82"/>
                </a:solidFill>
                <a:latin typeface="Sniglet"/>
                <a:ea typeface="Sniglet"/>
                <a:cs typeface="Sniglet"/>
                <a:sym typeface="Sniglet"/>
              </a:rPr>
              <a:t>4</a:t>
            </a:r>
            <a:r>
              <a:rPr lang="vi-VN" sz="3500" smtClean="0">
                <a:solidFill>
                  <a:srgbClr val="665B82"/>
                </a:solidFill>
                <a:latin typeface="Sniglet"/>
                <a:ea typeface="Sniglet"/>
                <a:cs typeface="Sniglet"/>
                <a:sym typeface="Sniglet"/>
              </a:rPr>
              <a:t> </a:t>
            </a:r>
            <a:r>
              <a:rPr lang="vi-VN" sz="3500">
                <a:solidFill>
                  <a:srgbClr val="665B82"/>
                </a:solidFill>
                <a:latin typeface="Sniglet"/>
                <a:ea typeface="Sniglet"/>
                <a:cs typeface="Sniglet"/>
                <a:sym typeface="Sniglet"/>
              </a:rPr>
              <a:t>loãng tác dụng với Zn</a:t>
            </a:r>
            <a:r>
              <a:rPr lang="vi-VN" sz="35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ctr">
              <a:lnSpc>
                <a:spcPts val="4900"/>
              </a:lnSpc>
            </a:pPr>
            <a:r>
              <a:rPr lang="en-US" sz="3500" smtClean="0">
                <a:solidFill>
                  <a:schemeClr val="accent6">
                    <a:lumMod val="75000"/>
                  </a:schemeClr>
                </a:solidFill>
                <a:latin typeface="Sniglet"/>
                <a:ea typeface="Sniglet"/>
                <a:cs typeface="Sniglet"/>
                <a:sym typeface="Sniglet"/>
              </a:rPr>
              <a:t>Zn + </a:t>
            </a:r>
            <a:r>
              <a:rPr lang="vi-VN" sz="3500">
                <a:solidFill>
                  <a:schemeClr val="accent6">
                    <a:lumMod val="75000"/>
                  </a:schemeClr>
                </a:solidFill>
                <a:latin typeface="Sniglet"/>
                <a:ea typeface="Sniglet"/>
                <a:cs typeface="Sniglet"/>
                <a:sym typeface="Sniglet"/>
              </a:rPr>
              <a:t>H</a:t>
            </a:r>
            <a:r>
              <a:rPr lang="en-US" sz="3500" baseline="-25000">
                <a:solidFill>
                  <a:schemeClr val="accent6">
                    <a:lumMod val="75000"/>
                  </a:schemeClr>
                </a:solidFill>
                <a:latin typeface="Sniglet"/>
                <a:ea typeface="Sniglet"/>
                <a:cs typeface="Sniglet"/>
                <a:sym typeface="Sniglet"/>
              </a:rPr>
              <a:t>2</a:t>
            </a:r>
            <a:r>
              <a:rPr lang="vi-VN" sz="3500">
                <a:solidFill>
                  <a:schemeClr val="accent6">
                    <a:lumMod val="75000"/>
                  </a:schemeClr>
                </a:solidFill>
                <a:latin typeface="Sniglet"/>
                <a:ea typeface="Sniglet"/>
                <a:cs typeface="Sniglet"/>
                <a:sym typeface="Sniglet"/>
              </a:rPr>
              <a:t>SO</a:t>
            </a:r>
            <a:r>
              <a:rPr lang="en-US" sz="3500" baseline="-25000">
                <a:solidFill>
                  <a:schemeClr val="accent6">
                    <a:lumMod val="75000"/>
                  </a:schemeClr>
                </a:solidFill>
                <a:latin typeface="Sniglet"/>
                <a:ea typeface="Sniglet"/>
                <a:cs typeface="Sniglet"/>
                <a:sym typeface="Sniglet"/>
              </a:rPr>
              <a:t>4</a:t>
            </a:r>
            <a:r>
              <a:rPr lang="vi-VN" sz="3500">
                <a:solidFill>
                  <a:schemeClr val="accent6">
                    <a:lumMod val="75000"/>
                  </a:schemeClr>
                </a:solidFill>
                <a:latin typeface="Sniglet"/>
                <a:ea typeface="Sniglet"/>
                <a:cs typeface="Sniglet"/>
                <a:sym typeface="Sniglet"/>
              </a:rPr>
              <a:t> </a:t>
            </a:r>
            <a:r>
              <a:rPr lang="en-US" sz="3500" smtClean="0">
                <a:solidFill>
                  <a:schemeClr val="accent6">
                    <a:lumMod val="75000"/>
                  </a:schemeClr>
                </a:solidFill>
                <a:latin typeface="Sniglet"/>
                <a:ea typeface="Sniglet"/>
                <a:cs typeface="Sniglet"/>
                <a:sym typeface="Sniglet"/>
              </a:rPr>
              <a:t> </a:t>
            </a:r>
            <a:r>
              <a:rPr lang="en-US" sz="3500" smtClean="0">
                <a:solidFill>
                  <a:schemeClr val="accent6">
                    <a:lumMod val="75000"/>
                  </a:schemeClr>
                </a:solidFill>
                <a:latin typeface="Sniglet"/>
                <a:ea typeface="Sniglet"/>
                <a:cs typeface="Sniglet"/>
                <a:sym typeface="Wingdings" panose="05000000000000000000" pitchFamily="2" charset="2"/>
              </a:rPr>
              <a:t> ZnSO</a:t>
            </a:r>
            <a:r>
              <a:rPr lang="en-US" sz="3500" baseline="-25000" smtClean="0">
                <a:solidFill>
                  <a:schemeClr val="accent6">
                    <a:lumMod val="75000"/>
                  </a:schemeClr>
                </a:solidFill>
                <a:latin typeface="Sniglet"/>
                <a:ea typeface="Sniglet"/>
                <a:cs typeface="Sniglet"/>
                <a:sym typeface="Wingdings" panose="05000000000000000000" pitchFamily="2" charset="2"/>
              </a:rPr>
              <a:t>4</a:t>
            </a:r>
            <a:r>
              <a:rPr lang="en-US" sz="3500" smtClean="0">
                <a:solidFill>
                  <a:schemeClr val="accent6">
                    <a:lumMod val="75000"/>
                  </a:schemeClr>
                </a:solidFill>
                <a:latin typeface="Sniglet"/>
                <a:ea typeface="Sniglet"/>
                <a:cs typeface="Sniglet"/>
                <a:sym typeface="Wingdings" panose="05000000000000000000" pitchFamily="2" charset="2"/>
              </a:rPr>
              <a:t> + H</a:t>
            </a:r>
            <a:r>
              <a:rPr lang="en-US" sz="3500" baseline="-25000" smtClean="0">
                <a:solidFill>
                  <a:schemeClr val="accent6">
                    <a:lumMod val="75000"/>
                  </a:schemeClr>
                </a:solidFill>
                <a:latin typeface="Sniglet"/>
                <a:ea typeface="Sniglet"/>
                <a:cs typeface="Sniglet"/>
                <a:sym typeface="Wingdings" panose="05000000000000000000" pitchFamily="2" charset="2"/>
              </a:rPr>
              <a:t>2</a:t>
            </a:r>
            <a:endParaRPr lang="vi-VN" sz="3500">
              <a:solidFill>
                <a:schemeClr val="accent6">
                  <a:lumMod val="75000"/>
                </a:schemeClr>
              </a:solidFill>
              <a:latin typeface="Sniglet"/>
              <a:ea typeface="Sniglet"/>
              <a:cs typeface="Sniglet"/>
              <a:sym typeface="Sniglet"/>
            </a:endParaRPr>
          </a:p>
          <a:p>
            <a:pPr algn="just">
              <a:lnSpc>
                <a:spcPts val="4900"/>
              </a:lnSpc>
            </a:pPr>
            <a:r>
              <a:rPr lang="vi-VN" sz="3500">
                <a:solidFill>
                  <a:srgbClr val="665B82"/>
                </a:solidFill>
                <a:latin typeface="Sniglet"/>
                <a:ea typeface="Sniglet"/>
                <a:cs typeface="Sniglet"/>
                <a:sym typeface="Sniglet"/>
              </a:rPr>
              <a:t>b) Dung dịch HCI tác dụng với Mg</a:t>
            </a:r>
            <a:r>
              <a:rPr lang="vi-VN" sz="3500" smtClean="0">
                <a:solidFill>
                  <a:srgbClr val="665B82"/>
                </a:solidFill>
                <a:latin typeface="Sniglet"/>
                <a:ea typeface="Sniglet"/>
                <a:cs typeface="Sniglet"/>
                <a:sym typeface="Sniglet"/>
              </a:rPr>
              <a:t>.</a:t>
            </a:r>
            <a:endParaRPr lang="en-US" sz="3500" smtClean="0">
              <a:solidFill>
                <a:srgbClr val="665B82"/>
              </a:solidFill>
              <a:latin typeface="Sniglet"/>
              <a:ea typeface="Sniglet"/>
              <a:cs typeface="Sniglet"/>
              <a:sym typeface="Sniglet"/>
            </a:endParaRPr>
          </a:p>
          <a:p>
            <a:pPr algn="ctr">
              <a:lnSpc>
                <a:spcPts val="4900"/>
              </a:lnSpc>
            </a:pPr>
            <a:r>
              <a:rPr lang="en-US" sz="3500" smtClean="0">
                <a:solidFill>
                  <a:schemeClr val="accent6">
                    <a:lumMod val="75000"/>
                  </a:schemeClr>
                </a:solidFill>
                <a:latin typeface="Sniglet"/>
                <a:ea typeface="Sniglet"/>
                <a:cs typeface="Sniglet"/>
                <a:sym typeface="Sniglet"/>
              </a:rPr>
              <a:t>Mg + 2HCl </a:t>
            </a:r>
            <a:r>
              <a:rPr lang="en-US" sz="3500" smtClean="0">
                <a:solidFill>
                  <a:schemeClr val="accent6">
                    <a:lumMod val="75000"/>
                  </a:schemeClr>
                </a:solidFill>
                <a:latin typeface="Sniglet"/>
                <a:ea typeface="Sniglet"/>
                <a:cs typeface="Sniglet"/>
                <a:sym typeface="Wingdings" panose="05000000000000000000" pitchFamily="2" charset="2"/>
              </a:rPr>
              <a:t> MgCl</a:t>
            </a:r>
            <a:r>
              <a:rPr lang="en-US" sz="3500" baseline="-25000" smtClean="0">
                <a:solidFill>
                  <a:schemeClr val="accent6">
                    <a:lumMod val="75000"/>
                  </a:schemeClr>
                </a:solidFill>
                <a:latin typeface="Sniglet"/>
                <a:ea typeface="Sniglet"/>
                <a:cs typeface="Sniglet"/>
                <a:sym typeface="Wingdings" panose="05000000000000000000" pitchFamily="2" charset="2"/>
              </a:rPr>
              <a:t>2</a:t>
            </a:r>
            <a:r>
              <a:rPr lang="en-US" sz="3500" smtClean="0">
                <a:solidFill>
                  <a:schemeClr val="accent6">
                    <a:lumMod val="75000"/>
                  </a:schemeClr>
                </a:solidFill>
                <a:latin typeface="Sniglet"/>
                <a:ea typeface="Sniglet"/>
                <a:cs typeface="Sniglet"/>
                <a:sym typeface="Wingdings" panose="05000000000000000000" pitchFamily="2" charset="2"/>
              </a:rPr>
              <a:t> + H</a:t>
            </a:r>
            <a:r>
              <a:rPr lang="en-US" sz="3500" baseline="-25000" smtClean="0">
                <a:solidFill>
                  <a:schemeClr val="accent6">
                    <a:lumMod val="75000"/>
                  </a:schemeClr>
                </a:solidFill>
                <a:latin typeface="Sniglet"/>
                <a:ea typeface="Sniglet"/>
                <a:cs typeface="Sniglet"/>
                <a:sym typeface="Wingdings" panose="05000000000000000000" pitchFamily="2" charset="2"/>
              </a:rPr>
              <a:t>2</a:t>
            </a:r>
            <a:endParaRPr lang="en-US" sz="3500">
              <a:solidFill>
                <a:schemeClr val="accent6">
                  <a:lumMod val="75000"/>
                </a:schemeClr>
              </a:solidFill>
              <a:latin typeface="Sniglet"/>
              <a:ea typeface="Sniglet"/>
              <a:cs typeface="Sniglet"/>
              <a:sym typeface="Sniglet"/>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229547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anim calcmode="lin" valueType="num">
                                      <p:cBhvr additive="base">
                                        <p:cTn id="7"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4" end="4"/>
                                            </p:txEl>
                                          </p:spTgt>
                                        </p:tgtEl>
                                        <p:attrNameLst>
                                          <p:attrName>style.visibility</p:attrName>
                                        </p:attrNameLst>
                                      </p:cBhvr>
                                      <p:to>
                                        <p:strVal val="visible"/>
                                      </p:to>
                                    </p:set>
                                    <p:anim calcmode="lin" valueType="num">
                                      <p:cBhvr additive="base">
                                        <p:cTn id="13"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773</Words>
  <Application>Microsoft Office PowerPoint</Application>
  <PresentationFormat>Custom</PresentationFormat>
  <Paragraphs>84</Paragraphs>
  <Slides>12</Slides>
  <Notes>2</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Chewy</vt:lpstr>
      <vt:lpstr>Times New Roman</vt:lpstr>
      <vt:lpstr>Wingdings</vt:lpstr>
      <vt:lpstr>Cambria Math</vt:lpstr>
      <vt:lpstr>Arial</vt:lpstr>
      <vt:lpstr>Sniglet</vt:lpstr>
      <vt:lpstr>Calibri Light</vt:lpstr>
      <vt:lpstr>Ara Hamah Homs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 Tien Duat</cp:lastModifiedBy>
  <cp:revision>27</cp:revision>
  <dcterms:created xsi:type="dcterms:W3CDTF">2006-08-16T00:00:00Z</dcterms:created>
  <dcterms:modified xsi:type="dcterms:W3CDTF">2025-03-25T10:34:19Z</dcterms:modified>
  <dc:identifier>DAGSiUTnepg</dc:identifier>
</cp:coreProperties>
</file>