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590" r:id="rId3"/>
    <p:sldId id="599" r:id="rId4"/>
    <p:sldId id="600" r:id="rId5"/>
    <p:sldId id="601" r:id="rId6"/>
    <p:sldId id="593" r:id="rId7"/>
    <p:sldId id="594" r:id="rId8"/>
    <p:sldId id="602" r:id="rId9"/>
    <p:sldId id="596" r:id="rId10"/>
    <p:sldId id="597" r:id="rId11"/>
    <p:sldId id="285" r:id="rId12"/>
    <p:sldId id="282" r:id="rId13"/>
    <p:sldId id="272" r:id="rId14"/>
    <p:sldId id="271" r:id="rId15"/>
    <p:sldId id="273" r:id="rId16"/>
    <p:sldId id="304" r:id="rId17"/>
    <p:sldId id="302" r:id="rId18"/>
    <p:sldId id="276" r:id="rId19"/>
    <p:sldId id="277" r:id="rId20"/>
    <p:sldId id="303" r:id="rId21"/>
    <p:sldId id="278" r:id="rId22"/>
    <p:sldId id="280" r:id="rId23"/>
    <p:sldId id="291" r:id="rId24"/>
    <p:sldId id="300" r:id="rId25"/>
    <p:sldId id="292" r:id="rId26"/>
    <p:sldId id="293" r:id="rId27"/>
    <p:sldId id="301" r:id="rId28"/>
    <p:sldId id="295"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8"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82449" autoAdjust="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15T06:33:49.794" idx="9">
    <p:pos x="1545" y="2967"/>
    <p:text>cỡ chữ 20 chưa đảm bảo</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7-20T16:23:35.677" idx="18">
    <p:pos x="1667" y="1239"/>
    <p:text>màu chữ chói ạ</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C25DD-D7DE-4291-B880-19810EA4ADCB}"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7C13C-4C1D-4FD2-BD09-120E49591F6C}" type="slidenum">
              <a:rPr lang="en-US" smtClean="0"/>
              <a:t>‹#›</a:t>
            </a:fld>
            <a:endParaRPr lang="en-US"/>
          </a:p>
        </p:txBody>
      </p:sp>
    </p:spTree>
    <p:extLst>
      <p:ext uri="{BB962C8B-B14F-4D97-AF65-F5344CB8AC3E}">
        <p14:creationId xmlns:p14="http://schemas.microsoft.com/office/powerpoint/2010/main" val="15820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CÔNG THỨC Ở ĐÁP ÁN CHỮ BỊ NHỎ HƠN, NÊN CHO HIỆU ỨNG HÌNH ẢNH VÀO ĐÁP ÁN ĐÚNG CHỨ KHÔNG CHỈ HIỆU ỨNG ÂM THANH</a:t>
            </a:r>
          </a:p>
          <a:p>
            <a:r>
              <a:rPr lang="en-US" dirty="0"/>
              <a:t>(Ở CẢ 5 CÂU HỎI)</a:t>
            </a:r>
          </a:p>
        </p:txBody>
      </p:sp>
      <p:sp>
        <p:nvSpPr>
          <p:cNvPr id="4" name="Slide Number Placeholder 3"/>
          <p:cNvSpPr>
            <a:spLocks noGrp="1"/>
          </p:cNvSpPr>
          <p:nvPr>
            <p:ph type="sldNum" sz="quarter" idx="5"/>
          </p:nvPr>
        </p:nvSpPr>
        <p:spPr/>
        <p:txBody>
          <a:bodyPr/>
          <a:lstStyle/>
          <a:p>
            <a:fld id="{37D7C13C-4C1D-4FD2-BD09-120E49591F6C}" type="slidenum">
              <a:rPr lang="en-US" smtClean="0"/>
              <a:t>5</a:t>
            </a:fld>
            <a:endParaRPr lang="en-US"/>
          </a:p>
        </p:txBody>
      </p:sp>
    </p:spTree>
    <p:extLst>
      <p:ext uri="{BB962C8B-B14F-4D97-AF65-F5344CB8AC3E}">
        <p14:creationId xmlns:p14="http://schemas.microsoft.com/office/powerpoint/2010/main" val="46557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XEM LẠI ĐÁP ÁN</a:t>
            </a:r>
          </a:p>
        </p:txBody>
      </p:sp>
      <p:sp>
        <p:nvSpPr>
          <p:cNvPr id="4" name="Slide Number Placeholder 3"/>
          <p:cNvSpPr>
            <a:spLocks noGrp="1"/>
          </p:cNvSpPr>
          <p:nvPr>
            <p:ph type="sldNum" sz="quarter" idx="5"/>
          </p:nvPr>
        </p:nvSpPr>
        <p:spPr/>
        <p:txBody>
          <a:bodyPr/>
          <a:lstStyle/>
          <a:p>
            <a:fld id="{37D7C13C-4C1D-4FD2-BD09-120E49591F6C}" type="slidenum">
              <a:rPr lang="en-US" smtClean="0"/>
              <a:t>7</a:t>
            </a:fld>
            <a:endParaRPr lang="en-US"/>
          </a:p>
        </p:txBody>
      </p:sp>
    </p:spTree>
    <p:extLst>
      <p:ext uri="{BB962C8B-B14F-4D97-AF65-F5344CB8AC3E}">
        <p14:creationId xmlns:p14="http://schemas.microsoft.com/office/powerpoint/2010/main" val="95187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XEM LẠI BÀI GIẢI Ạ</a:t>
            </a:r>
            <a:endParaRPr lang="en-US" dirty="0"/>
          </a:p>
        </p:txBody>
      </p:sp>
      <p:sp>
        <p:nvSpPr>
          <p:cNvPr id="4" name="Slide Number Placeholder 3"/>
          <p:cNvSpPr>
            <a:spLocks noGrp="1"/>
          </p:cNvSpPr>
          <p:nvPr>
            <p:ph type="sldNum" sz="quarter" idx="5"/>
          </p:nvPr>
        </p:nvSpPr>
        <p:spPr/>
        <p:txBody>
          <a:bodyPr/>
          <a:lstStyle/>
          <a:p>
            <a:fld id="{37D7C13C-4C1D-4FD2-BD09-120E49591F6C}" type="slidenum">
              <a:rPr lang="en-US" smtClean="0"/>
              <a:t>27</a:t>
            </a:fld>
            <a:endParaRPr lang="en-US"/>
          </a:p>
        </p:txBody>
      </p:sp>
    </p:spTree>
    <p:extLst>
      <p:ext uri="{BB962C8B-B14F-4D97-AF65-F5344CB8AC3E}">
        <p14:creationId xmlns:p14="http://schemas.microsoft.com/office/powerpoint/2010/main" val="3662520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501A-28CA-F302-C010-F01282E398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73633-5D1E-BFE9-D1A3-8884FB03B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7B1141-6D79-EEF5-CF22-1BB3E2FB71FA}"/>
              </a:ext>
            </a:extLst>
          </p:cNvPr>
          <p:cNvSpPr>
            <a:spLocks noGrp="1"/>
          </p:cNvSpPr>
          <p:nvPr>
            <p:ph type="dt" sz="half" idx="10"/>
          </p:nvPr>
        </p:nvSpPr>
        <p:spPr/>
        <p:txBody>
          <a:bodyPr/>
          <a:lstStyle/>
          <a:p>
            <a:fld id="{8A17C099-A7EF-4FB1-9555-756A85804BEA}" type="datetimeFigureOut">
              <a:rPr lang="en-US" smtClean="0"/>
              <a:t>3/25/2025</a:t>
            </a:fld>
            <a:endParaRPr lang="en-US" dirty="0"/>
          </a:p>
        </p:txBody>
      </p:sp>
      <p:sp>
        <p:nvSpPr>
          <p:cNvPr id="5" name="Footer Placeholder 4">
            <a:extLst>
              <a:ext uri="{FF2B5EF4-FFF2-40B4-BE49-F238E27FC236}">
                <a16:creationId xmlns:a16="http://schemas.microsoft.com/office/drawing/2014/main" id="{33B8C097-0E05-048F-FC3E-1E1A689BDF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E862C-33E4-09D0-ACC8-659C00B3FE3D}"/>
              </a:ext>
            </a:extLst>
          </p:cNvPr>
          <p:cNvSpPr>
            <a:spLocks noGrp="1"/>
          </p:cNvSpPr>
          <p:nvPr>
            <p:ph type="sldNum" sz="quarter" idx="12"/>
          </p:nvPr>
        </p:nvSpPr>
        <p:spPr/>
        <p:txBody>
          <a:bodyPr/>
          <a:lstStyle/>
          <a:p>
            <a:fld id="{E6566BAA-F056-410A-8F24-21ED4D810A0C}" type="slidenum">
              <a:rPr lang="en-US" smtClean="0"/>
              <a:t>‹#›</a:t>
            </a:fld>
            <a:endParaRPr lang="en-US" dirty="0"/>
          </a:p>
        </p:txBody>
      </p:sp>
    </p:spTree>
    <p:extLst>
      <p:ext uri="{BB962C8B-B14F-4D97-AF65-F5344CB8AC3E}">
        <p14:creationId xmlns:p14="http://schemas.microsoft.com/office/powerpoint/2010/main" val="334928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B36B6-9F55-30B4-D49B-11DABF2C7B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ED18CC-19A6-E8B9-9CB0-22088D4EAF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8B72B-2800-CA92-2C0B-5818B1C0082B}"/>
              </a:ext>
            </a:extLst>
          </p:cNvPr>
          <p:cNvSpPr>
            <a:spLocks noGrp="1"/>
          </p:cNvSpPr>
          <p:nvPr>
            <p:ph type="dt" sz="half" idx="10"/>
          </p:nvPr>
        </p:nvSpPr>
        <p:spPr/>
        <p:txBody>
          <a:bodyPr/>
          <a:lstStyle/>
          <a:p>
            <a:fld id="{8A17C099-A7EF-4FB1-9555-756A85804BEA}" type="datetimeFigureOut">
              <a:rPr lang="en-US" smtClean="0"/>
              <a:t>3/25/2025</a:t>
            </a:fld>
            <a:endParaRPr lang="en-US" dirty="0"/>
          </a:p>
        </p:txBody>
      </p:sp>
      <p:sp>
        <p:nvSpPr>
          <p:cNvPr id="5" name="Footer Placeholder 4">
            <a:extLst>
              <a:ext uri="{FF2B5EF4-FFF2-40B4-BE49-F238E27FC236}">
                <a16:creationId xmlns:a16="http://schemas.microsoft.com/office/drawing/2014/main" id="{2C84A366-99B2-971D-5C02-CDC8E1A6E1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665E38-F0A5-5DD1-BC8E-4C152DBE3246}"/>
              </a:ext>
            </a:extLst>
          </p:cNvPr>
          <p:cNvSpPr>
            <a:spLocks noGrp="1"/>
          </p:cNvSpPr>
          <p:nvPr>
            <p:ph type="sldNum" sz="quarter" idx="12"/>
          </p:nvPr>
        </p:nvSpPr>
        <p:spPr/>
        <p:txBody>
          <a:bodyPr/>
          <a:lstStyle/>
          <a:p>
            <a:fld id="{E6566BAA-F056-410A-8F24-21ED4D810A0C}" type="slidenum">
              <a:rPr lang="en-US" smtClean="0"/>
              <a:t>‹#›</a:t>
            </a:fld>
            <a:endParaRPr lang="en-US" dirty="0"/>
          </a:p>
        </p:txBody>
      </p:sp>
    </p:spTree>
    <p:extLst>
      <p:ext uri="{BB962C8B-B14F-4D97-AF65-F5344CB8AC3E}">
        <p14:creationId xmlns:p14="http://schemas.microsoft.com/office/powerpoint/2010/main" val="264372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FA2515-909B-558B-E98C-44881148CA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52C6D-5BD9-7F90-182A-E13D3785DA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E5D3F-CA3D-221A-9FE0-0785BA17CAB9}"/>
              </a:ext>
            </a:extLst>
          </p:cNvPr>
          <p:cNvSpPr>
            <a:spLocks noGrp="1"/>
          </p:cNvSpPr>
          <p:nvPr>
            <p:ph type="dt" sz="half" idx="10"/>
          </p:nvPr>
        </p:nvSpPr>
        <p:spPr/>
        <p:txBody>
          <a:bodyPr/>
          <a:lstStyle/>
          <a:p>
            <a:fld id="{8A17C099-A7EF-4FB1-9555-756A85804BEA}" type="datetimeFigureOut">
              <a:rPr lang="en-US" smtClean="0"/>
              <a:t>3/25/2025</a:t>
            </a:fld>
            <a:endParaRPr lang="en-US" dirty="0"/>
          </a:p>
        </p:txBody>
      </p:sp>
      <p:sp>
        <p:nvSpPr>
          <p:cNvPr id="5" name="Footer Placeholder 4">
            <a:extLst>
              <a:ext uri="{FF2B5EF4-FFF2-40B4-BE49-F238E27FC236}">
                <a16:creationId xmlns:a16="http://schemas.microsoft.com/office/drawing/2014/main" id="{9E1550CD-2214-38F5-BA71-86EBEC905C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1B7547-ACA6-F5E6-4AA7-E8A1257C8278}"/>
              </a:ext>
            </a:extLst>
          </p:cNvPr>
          <p:cNvSpPr>
            <a:spLocks noGrp="1"/>
          </p:cNvSpPr>
          <p:nvPr>
            <p:ph type="sldNum" sz="quarter" idx="12"/>
          </p:nvPr>
        </p:nvSpPr>
        <p:spPr/>
        <p:txBody>
          <a:bodyPr/>
          <a:lstStyle/>
          <a:p>
            <a:fld id="{E6566BAA-F056-410A-8F24-21ED4D810A0C}" type="slidenum">
              <a:rPr lang="en-US" smtClean="0"/>
              <a:t>‹#›</a:t>
            </a:fld>
            <a:endParaRPr lang="en-US" dirty="0"/>
          </a:p>
        </p:txBody>
      </p:sp>
    </p:spTree>
    <p:extLst>
      <p:ext uri="{BB962C8B-B14F-4D97-AF65-F5344CB8AC3E}">
        <p14:creationId xmlns:p14="http://schemas.microsoft.com/office/powerpoint/2010/main" val="1878747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4775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3949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012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5086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3140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4346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2953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086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DBF0-62C9-6207-B4FB-6DB34F67C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54B68A-2E2A-FC1B-2D1C-171DE5B5A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5BD8B-CCA2-5211-4423-2655D55DDEFD}"/>
              </a:ext>
            </a:extLst>
          </p:cNvPr>
          <p:cNvSpPr>
            <a:spLocks noGrp="1"/>
          </p:cNvSpPr>
          <p:nvPr>
            <p:ph type="dt" sz="half" idx="10"/>
          </p:nvPr>
        </p:nvSpPr>
        <p:spPr/>
        <p:txBody>
          <a:bodyPr/>
          <a:lstStyle/>
          <a:p>
            <a:fld id="{8A17C099-A7EF-4FB1-9555-756A85804BEA}" type="datetimeFigureOut">
              <a:rPr lang="en-US" smtClean="0"/>
              <a:t>3/25/2025</a:t>
            </a:fld>
            <a:endParaRPr lang="en-US" dirty="0"/>
          </a:p>
        </p:txBody>
      </p:sp>
      <p:sp>
        <p:nvSpPr>
          <p:cNvPr id="5" name="Footer Placeholder 4">
            <a:extLst>
              <a:ext uri="{FF2B5EF4-FFF2-40B4-BE49-F238E27FC236}">
                <a16:creationId xmlns:a16="http://schemas.microsoft.com/office/drawing/2014/main" id="{9C7F1BC1-E798-FEDD-93D5-B57245DBA6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B45F98-9DC0-6150-DCC4-0C5BA3F983D0}"/>
              </a:ext>
            </a:extLst>
          </p:cNvPr>
          <p:cNvSpPr>
            <a:spLocks noGrp="1"/>
          </p:cNvSpPr>
          <p:nvPr>
            <p:ph type="sldNum" sz="quarter" idx="12"/>
          </p:nvPr>
        </p:nvSpPr>
        <p:spPr/>
        <p:txBody>
          <a:bodyPr/>
          <a:lstStyle/>
          <a:p>
            <a:fld id="{E6566BAA-F056-410A-8F24-21ED4D810A0C}" type="slidenum">
              <a:rPr lang="en-US" smtClean="0"/>
              <a:t>‹#›</a:t>
            </a:fld>
            <a:endParaRPr lang="en-US" dirty="0"/>
          </a:p>
        </p:txBody>
      </p:sp>
    </p:spTree>
    <p:extLst>
      <p:ext uri="{BB962C8B-B14F-4D97-AF65-F5344CB8AC3E}">
        <p14:creationId xmlns:p14="http://schemas.microsoft.com/office/powerpoint/2010/main" val="3965594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757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3897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874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EBC83-123E-228F-F034-960008A482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074786-461C-DA95-0F47-A5D5929BE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BB98F-41A7-206A-A9A8-D78EA056344C}"/>
              </a:ext>
            </a:extLst>
          </p:cNvPr>
          <p:cNvSpPr>
            <a:spLocks noGrp="1"/>
          </p:cNvSpPr>
          <p:nvPr>
            <p:ph type="dt" sz="half" idx="10"/>
          </p:nvPr>
        </p:nvSpPr>
        <p:spPr/>
        <p:txBody>
          <a:bodyPr/>
          <a:lstStyle/>
          <a:p>
            <a:fld id="{8A17C099-A7EF-4FB1-9555-756A85804BEA}" type="datetimeFigureOut">
              <a:rPr lang="en-US" smtClean="0"/>
              <a:t>3/25/2025</a:t>
            </a:fld>
            <a:endParaRPr lang="en-US" dirty="0"/>
          </a:p>
        </p:txBody>
      </p:sp>
      <p:sp>
        <p:nvSpPr>
          <p:cNvPr id="5" name="Footer Placeholder 4">
            <a:extLst>
              <a:ext uri="{FF2B5EF4-FFF2-40B4-BE49-F238E27FC236}">
                <a16:creationId xmlns:a16="http://schemas.microsoft.com/office/drawing/2014/main" id="{A7E69CA0-DEBE-DAA0-4ACA-23F8E55486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B1E4F7-2DEA-0709-7C52-5C62038E13A7}"/>
              </a:ext>
            </a:extLst>
          </p:cNvPr>
          <p:cNvSpPr>
            <a:spLocks noGrp="1"/>
          </p:cNvSpPr>
          <p:nvPr>
            <p:ph type="sldNum" sz="quarter" idx="12"/>
          </p:nvPr>
        </p:nvSpPr>
        <p:spPr/>
        <p:txBody>
          <a:bodyPr/>
          <a:lstStyle/>
          <a:p>
            <a:fld id="{E6566BAA-F056-410A-8F24-21ED4D810A0C}" type="slidenum">
              <a:rPr lang="en-US" smtClean="0"/>
              <a:t>‹#›</a:t>
            </a:fld>
            <a:endParaRPr lang="en-US" dirty="0"/>
          </a:p>
        </p:txBody>
      </p:sp>
    </p:spTree>
    <p:extLst>
      <p:ext uri="{BB962C8B-B14F-4D97-AF65-F5344CB8AC3E}">
        <p14:creationId xmlns:p14="http://schemas.microsoft.com/office/powerpoint/2010/main" val="54407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544E-66DF-53AC-2B25-0DF43DAA0C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2B6EB-2ABF-081B-D90E-0D05350A7F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93550A-8B53-15ED-630C-8A1CF73559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07EB84-62B3-C987-886D-2C250D130400}"/>
              </a:ext>
            </a:extLst>
          </p:cNvPr>
          <p:cNvSpPr>
            <a:spLocks noGrp="1"/>
          </p:cNvSpPr>
          <p:nvPr>
            <p:ph type="dt" sz="half" idx="10"/>
          </p:nvPr>
        </p:nvSpPr>
        <p:spPr/>
        <p:txBody>
          <a:bodyPr/>
          <a:lstStyle/>
          <a:p>
            <a:fld id="{8A17C099-A7EF-4FB1-9555-756A85804BEA}" type="datetimeFigureOut">
              <a:rPr lang="en-US" smtClean="0"/>
              <a:t>3/25/2025</a:t>
            </a:fld>
            <a:endParaRPr lang="en-US" dirty="0"/>
          </a:p>
        </p:txBody>
      </p:sp>
      <p:sp>
        <p:nvSpPr>
          <p:cNvPr id="6" name="Footer Placeholder 5">
            <a:extLst>
              <a:ext uri="{FF2B5EF4-FFF2-40B4-BE49-F238E27FC236}">
                <a16:creationId xmlns:a16="http://schemas.microsoft.com/office/drawing/2014/main" id="{AC1F8EE1-6243-206C-9C7D-1C3679623D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CC8BCF-4E1C-A30E-F07D-D93B7AECE772}"/>
              </a:ext>
            </a:extLst>
          </p:cNvPr>
          <p:cNvSpPr>
            <a:spLocks noGrp="1"/>
          </p:cNvSpPr>
          <p:nvPr>
            <p:ph type="sldNum" sz="quarter" idx="12"/>
          </p:nvPr>
        </p:nvSpPr>
        <p:spPr/>
        <p:txBody>
          <a:bodyPr/>
          <a:lstStyle/>
          <a:p>
            <a:fld id="{E6566BAA-F056-410A-8F24-21ED4D810A0C}" type="slidenum">
              <a:rPr lang="en-US" smtClean="0"/>
              <a:t>‹#›</a:t>
            </a:fld>
            <a:endParaRPr lang="en-US" dirty="0"/>
          </a:p>
        </p:txBody>
      </p:sp>
    </p:spTree>
    <p:extLst>
      <p:ext uri="{BB962C8B-B14F-4D97-AF65-F5344CB8AC3E}">
        <p14:creationId xmlns:p14="http://schemas.microsoft.com/office/powerpoint/2010/main" val="350864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07BF-4E69-12FC-CA28-403A48586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D4A8BC-0CF6-776F-2A1B-B1D2080B03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1B2C9A-34B9-6ABD-71E8-3BCB40F64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10845C-2658-54E8-3D25-1A3FF22B7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056D5-B071-5A2F-87EA-0FD5CF1EAA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62D1D4-D845-13AE-4958-C7326BD393CB}"/>
              </a:ext>
            </a:extLst>
          </p:cNvPr>
          <p:cNvSpPr>
            <a:spLocks noGrp="1"/>
          </p:cNvSpPr>
          <p:nvPr>
            <p:ph type="dt" sz="half" idx="10"/>
          </p:nvPr>
        </p:nvSpPr>
        <p:spPr/>
        <p:txBody>
          <a:bodyPr/>
          <a:lstStyle/>
          <a:p>
            <a:fld id="{8A17C099-A7EF-4FB1-9555-756A85804BEA}" type="datetimeFigureOut">
              <a:rPr lang="en-US" smtClean="0"/>
              <a:t>3/25/2025</a:t>
            </a:fld>
            <a:endParaRPr lang="en-US" dirty="0"/>
          </a:p>
        </p:txBody>
      </p:sp>
      <p:sp>
        <p:nvSpPr>
          <p:cNvPr id="8" name="Footer Placeholder 7">
            <a:extLst>
              <a:ext uri="{FF2B5EF4-FFF2-40B4-BE49-F238E27FC236}">
                <a16:creationId xmlns:a16="http://schemas.microsoft.com/office/drawing/2014/main" id="{0ECFA1E3-5267-053C-3006-3270CC4411E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733EF16-E091-941B-2FFA-009B3797F5CD}"/>
              </a:ext>
            </a:extLst>
          </p:cNvPr>
          <p:cNvSpPr>
            <a:spLocks noGrp="1"/>
          </p:cNvSpPr>
          <p:nvPr>
            <p:ph type="sldNum" sz="quarter" idx="12"/>
          </p:nvPr>
        </p:nvSpPr>
        <p:spPr/>
        <p:txBody>
          <a:bodyPr/>
          <a:lstStyle/>
          <a:p>
            <a:fld id="{E6566BAA-F056-410A-8F24-21ED4D810A0C}" type="slidenum">
              <a:rPr lang="en-US" smtClean="0"/>
              <a:t>‹#›</a:t>
            </a:fld>
            <a:endParaRPr lang="en-US" dirty="0"/>
          </a:p>
        </p:txBody>
      </p:sp>
    </p:spTree>
    <p:extLst>
      <p:ext uri="{BB962C8B-B14F-4D97-AF65-F5344CB8AC3E}">
        <p14:creationId xmlns:p14="http://schemas.microsoft.com/office/powerpoint/2010/main" val="355486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4C33-0BA0-AF45-0829-02C1E78477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D03EA-FC3E-14E3-5026-B0D7C9EA34DF}"/>
              </a:ext>
            </a:extLst>
          </p:cNvPr>
          <p:cNvSpPr>
            <a:spLocks noGrp="1"/>
          </p:cNvSpPr>
          <p:nvPr>
            <p:ph type="dt" sz="half" idx="10"/>
          </p:nvPr>
        </p:nvSpPr>
        <p:spPr/>
        <p:txBody>
          <a:bodyPr/>
          <a:lstStyle/>
          <a:p>
            <a:fld id="{8A17C099-A7EF-4FB1-9555-756A85804BEA}" type="datetimeFigureOut">
              <a:rPr lang="en-US" smtClean="0"/>
              <a:t>3/25/2025</a:t>
            </a:fld>
            <a:endParaRPr lang="en-US" dirty="0"/>
          </a:p>
        </p:txBody>
      </p:sp>
      <p:sp>
        <p:nvSpPr>
          <p:cNvPr id="4" name="Footer Placeholder 3">
            <a:extLst>
              <a:ext uri="{FF2B5EF4-FFF2-40B4-BE49-F238E27FC236}">
                <a16:creationId xmlns:a16="http://schemas.microsoft.com/office/drawing/2014/main" id="{DB861782-C5E6-B83A-E9D0-B1B20E89F6D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0F4D20-CDA4-53D8-64B5-845296F15EB4}"/>
              </a:ext>
            </a:extLst>
          </p:cNvPr>
          <p:cNvSpPr>
            <a:spLocks noGrp="1"/>
          </p:cNvSpPr>
          <p:nvPr>
            <p:ph type="sldNum" sz="quarter" idx="12"/>
          </p:nvPr>
        </p:nvSpPr>
        <p:spPr/>
        <p:txBody>
          <a:bodyPr/>
          <a:lstStyle/>
          <a:p>
            <a:fld id="{E6566BAA-F056-410A-8F24-21ED4D810A0C}" type="slidenum">
              <a:rPr lang="en-US" smtClean="0"/>
              <a:t>‹#›</a:t>
            </a:fld>
            <a:endParaRPr lang="en-US" dirty="0"/>
          </a:p>
        </p:txBody>
      </p:sp>
    </p:spTree>
    <p:extLst>
      <p:ext uri="{BB962C8B-B14F-4D97-AF65-F5344CB8AC3E}">
        <p14:creationId xmlns:p14="http://schemas.microsoft.com/office/powerpoint/2010/main" val="278418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0F53C-6884-51B2-F9DF-0B07DE8C1EAC}"/>
              </a:ext>
            </a:extLst>
          </p:cNvPr>
          <p:cNvSpPr>
            <a:spLocks noGrp="1"/>
          </p:cNvSpPr>
          <p:nvPr>
            <p:ph type="dt" sz="half" idx="10"/>
          </p:nvPr>
        </p:nvSpPr>
        <p:spPr/>
        <p:txBody>
          <a:bodyPr/>
          <a:lstStyle/>
          <a:p>
            <a:fld id="{8A17C099-A7EF-4FB1-9555-756A85804BEA}" type="datetimeFigureOut">
              <a:rPr lang="en-US" smtClean="0"/>
              <a:t>3/25/2025</a:t>
            </a:fld>
            <a:endParaRPr lang="en-US" dirty="0"/>
          </a:p>
        </p:txBody>
      </p:sp>
      <p:sp>
        <p:nvSpPr>
          <p:cNvPr id="3" name="Footer Placeholder 2">
            <a:extLst>
              <a:ext uri="{FF2B5EF4-FFF2-40B4-BE49-F238E27FC236}">
                <a16:creationId xmlns:a16="http://schemas.microsoft.com/office/drawing/2014/main" id="{C144F575-0A68-98B5-D462-26F3B2D2D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BCAFDBC-F07D-2530-2E29-F33206551A83}"/>
              </a:ext>
            </a:extLst>
          </p:cNvPr>
          <p:cNvSpPr>
            <a:spLocks noGrp="1"/>
          </p:cNvSpPr>
          <p:nvPr>
            <p:ph type="sldNum" sz="quarter" idx="12"/>
          </p:nvPr>
        </p:nvSpPr>
        <p:spPr/>
        <p:txBody>
          <a:bodyPr/>
          <a:lstStyle/>
          <a:p>
            <a:fld id="{E6566BAA-F056-410A-8F24-21ED4D810A0C}" type="slidenum">
              <a:rPr lang="en-US" smtClean="0"/>
              <a:t>‹#›</a:t>
            </a:fld>
            <a:endParaRPr lang="en-US" dirty="0"/>
          </a:p>
        </p:txBody>
      </p:sp>
    </p:spTree>
    <p:extLst>
      <p:ext uri="{BB962C8B-B14F-4D97-AF65-F5344CB8AC3E}">
        <p14:creationId xmlns:p14="http://schemas.microsoft.com/office/powerpoint/2010/main" val="428669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56C2-F959-E7DC-8B73-085D7035F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5338BD-107B-D5F2-9561-68229C9D0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82DF56-9D8C-4B97-EF55-F239E7DFF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BBC7-421B-3D02-7C68-2595AEBF2955}"/>
              </a:ext>
            </a:extLst>
          </p:cNvPr>
          <p:cNvSpPr>
            <a:spLocks noGrp="1"/>
          </p:cNvSpPr>
          <p:nvPr>
            <p:ph type="dt" sz="half" idx="10"/>
          </p:nvPr>
        </p:nvSpPr>
        <p:spPr/>
        <p:txBody>
          <a:bodyPr/>
          <a:lstStyle/>
          <a:p>
            <a:fld id="{8A17C099-A7EF-4FB1-9555-756A85804BEA}" type="datetimeFigureOut">
              <a:rPr lang="en-US" smtClean="0"/>
              <a:t>3/25/2025</a:t>
            </a:fld>
            <a:endParaRPr lang="en-US" dirty="0"/>
          </a:p>
        </p:txBody>
      </p:sp>
      <p:sp>
        <p:nvSpPr>
          <p:cNvPr id="6" name="Footer Placeholder 5">
            <a:extLst>
              <a:ext uri="{FF2B5EF4-FFF2-40B4-BE49-F238E27FC236}">
                <a16:creationId xmlns:a16="http://schemas.microsoft.com/office/drawing/2014/main" id="{8EED5B15-C6C3-3170-2A02-23DF6E57F6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DB4BF6-2307-40FC-040E-7E6B74C49633}"/>
              </a:ext>
            </a:extLst>
          </p:cNvPr>
          <p:cNvSpPr>
            <a:spLocks noGrp="1"/>
          </p:cNvSpPr>
          <p:nvPr>
            <p:ph type="sldNum" sz="quarter" idx="12"/>
          </p:nvPr>
        </p:nvSpPr>
        <p:spPr/>
        <p:txBody>
          <a:bodyPr/>
          <a:lstStyle/>
          <a:p>
            <a:fld id="{E6566BAA-F056-410A-8F24-21ED4D810A0C}" type="slidenum">
              <a:rPr lang="en-US" smtClean="0"/>
              <a:t>‹#›</a:t>
            </a:fld>
            <a:endParaRPr lang="en-US" dirty="0"/>
          </a:p>
        </p:txBody>
      </p:sp>
    </p:spTree>
    <p:extLst>
      <p:ext uri="{BB962C8B-B14F-4D97-AF65-F5344CB8AC3E}">
        <p14:creationId xmlns:p14="http://schemas.microsoft.com/office/powerpoint/2010/main" val="314990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C760-78B6-F194-8207-C1A8232E1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513ED7-E503-BD13-F2F9-1C90F5F66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55873D-E2A5-6C5E-D88C-533753781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AB4D2-3A2D-4142-0BB1-1161640A3CF1}"/>
              </a:ext>
            </a:extLst>
          </p:cNvPr>
          <p:cNvSpPr>
            <a:spLocks noGrp="1"/>
          </p:cNvSpPr>
          <p:nvPr>
            <p:ph type="dt" sz="half" idx="10"/>
          </p:nvPr>
        </p:nvSpPr>
        <p:spPr/>
        <p:txBody>
          <a:bodyPr/>
          <a:lstStyle/>
          <a:p>
            <a:fld id="{8A17C099-A7EF-4FB1-9555-756A85804BEA}" type="datetimeFigureOut">
              <a:rPr lang="en-US" smtClean="0"/>
              <a:t>3/25/2025</a:t>
            </a:fld>
            <a:endParaRPr lang="en-US" dirty="0"/>
          </a:p>
        </p:txBody>
      </p:sp>
      <p:sp>
        <p:nvSpPr>
          <p:cNvPr id="6" name="Footer Placeholder 5">
            <a:extLst>
              <a:ext uri="{FF2B5EF4-FFF2-40B4-BE49-F238E27FC236}">
                <a16:creationId xmlns:a16="http://schemas.microsoft.com/office/drawing/2014/main" id="{BD7AA14C-A9F5-BA4E-4ACC-469618C1DD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A5B9EA-A347-1BCA-23D6-C4898889B557}"/>
              </a:ext>
            </a:extLst>
          </p:cNvPr>
          <p:cNvSpPr>
            <a:spLocks noGrp="1"/>
          </p:cNvSpPr>
          <p:nvPr>
            <p:ph type="sldNum" sz="quarter" idx="12"/>
          </p:nvPr>
        </p:nvSpPr>
        <p:spPr/>
        <p:txBody>
          <a:bodyPr/>
          <a:lstStyle/>
          <a:p>
            <a:fld id="{E6566BAA-F056-410A-8F24-21ED4D810A0C}" type="slidenum">
              <a:rPr lang="en-US" smtClean="0"/>
              <a:t>‹#›</a:t>
            </a:fld>
            <a:endParaRPr lang="en-US" dirty="0"/>
          </a:p>
        </p:txBody>
      </p:sp>
    </p:spTree>
    <p:extLst>
      <p:ext uri="{BB962C8B-B14F-4D97-AF65-F5344CB8AC3E}">
        <p14:creationId xmlns:p14="http://schemas.microsoft.com/office/powerpoint/2010/main" val="303648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B130E-65C3-D5B6-9693-FE4D431E5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FCA194-7320-1BB4-455B-CBB2FF172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02337-DF19-647F-8788-A7C1B6A17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7C099-A7EF-4FB1-9555-756A85804BEA}" type="datetimeFigureOut">
              <a:rPr lang="en-US" smtClean="0"/>
              <a:t>3/25/2025</a:t>
            </a:fld>
            <a:endParaRPr lang="en-US" dirty="0"/>
          </a:p>
        </p:txBody>
      </p:sp>
      <p:sp>
        <p:nvSpPr>
          <p:cNvPr id="5" name="Footer Placeholder 4">
            <a:extLst>
              <a:ext uri="{FF2B5EF4-FFF2-40B4-BE49-F238E27FC236}">
                <a16:creationId xmlns:a16="http://schemas.microsoft.com/office/drawing/2014/main" id="{2BD42A2F-D7CF-A6BF-0262-08EB610B1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A75240-E04C-A5EA-E8EE-8A22133F6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66BAA-F056-410A-8F24-21ED4D810A0C}" type="slidenum">
              <a:rPr lang="en-US" smtClean="0"/>
              <a:t>‹#›</a:t>
            </a:fld>
            <a:endParaRPr lang="en-US" dirty="0"/>
          </a:p>
        </p:txBody>
      </p:sp>
    </p:spTree>
    <p:extLst>
      <p:ext uri="{BB962C8B-B14F-4D97-AF65-F5344CB8AC3E}">
        <p14:creationId xmlns:p14="http://schemas.microsoft.com/office/powerpoint/2010/main" val="109162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0362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7.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67.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18" Type="http://schemas.openxmlformats.org/officeDocument/2006/relationships/image" Target="../media/image10.png"/><Relationship Id="rId3" Type="http://schemas.microsoft.com/office/2007/relationships/media" Target="../media/media2.mp3"/><Relationship Id="rId7" Type="http://schemas.openxmlformats.org/officeDocument/2006/relationships/audio" Target="../media/audio1.wav"/><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audio" Target="../media/media1.mp3"/><Relationship Id="rId16" Type="http://schemas.openxmlformats.org/officeDocument/2006/relationships/image" Target="../media/image8.png"/><Relationship Id="rId1" Type="http://schemas.microsoft.com/office/2007/relationships/media" Target="../media/media1.mp3"/><Relationship Id="rId6" Type="http://schemas.openxmlformats.org/officeDocument/2006/relationships/notesSlide" Target="../notesSlides/notesSlide1.xml"/><Relationship Id="rId11" Type="http://schemas.microsoft.com/office/2007/relationships/hdphoto" Target="../media/hdphoto1.wdp"/><Relationship Id="rId5" Type="http://schemas.openxmlformats.org/officeDocument/2006/relationships/slideLayout" Target="../slideLayouts/slideLayout7.xml"/><Relationship Id="rId1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slide" Target="slide2.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 Target="slide2.xml"/><Relationship Id="rId12"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audio" Target="../media/media2.mp3"/><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png"/><Relationship Id="rId18" Type="http://schemas.openxmlformats.org/officeDocument/2006/relationships/image" Target="../media/image15.png"/><Relationship Id="rId3" Type="http://schemas.microsoft.com/office/2007/relationships/media" Target="../media/media2.mp3"/><Relationship Id="rId7" Type="http://schemas.openxmlformats.org/officeDocument/2006/relationships/audio" Target="../media/audio1.wav"/><Relationship Id="rId12" Type="http://schemas.openxmlformats.org/officeDocument/2006/relationships/image" Target="../media/image4.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13.png"/><Relationship Id="rId1" Type="http://schemas.microsoft.com/office/2007/relationships/media" Target="../media/media1.mp3"/><Relationship Id="rId6" Type="http://schemas.openxmlformats.org/officeDocument/2006/relationships/notesSlide" Target="../notesSlides/notesSlide2.xml"/><Relationship Id="rId11" Type="http://schemas.microsoft.com/office/2007/relationships/hdphoto" Target="../media/hdphoto1.wdp"/><Relationship Id="rId5" Type="http://schemas.openxmlformats.org/officeDocument/2006/relationships/slideLayout" Target="../slideLayouts/slideLayout7.xml"/><Relationship Id="rId1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slide" Target="slide2.xml"/><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emf"/><Relationship Id="rId3" Type="http://schemas.microsoft.com/office/2007/relationships/media" Target="../media/media2.mp3"/><Relationship Id="rId7" Type="http://schemas.openxmlformats.org/officeDocument/2006/relationships/slide" Target="slide2.xml"/><Relationship Id="rId12"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5.png"/><Relationship Id="rId5" Type="http://schemas.openxmlformats.org/officeDocument/2006/relationships/slideLayout" Target="../slideLayouts/slideLayout7.xml"/><Relationship Id="rId15" Type="http://schemas.openxmlformats.org/officeDocument/2006/relationships/image" Target="../media/image9.emf"/><Relationship Id="rId10" Type="http://schemas.openxmlformats.org/officeDocument/2006/relationships/image" Target="../media/image4.png"/><Relationship Id="rId4" Type="http://schemas.openxmlformats.org/officeDocument/2006/relationships/audio" Target="../media/media2.mp3"/><Relationship Id="rId9" Type="http://schemas.microsoft.com/office/2007/relationships/hdphoto" Target="../media/hdphoto1.wdp"/><Relationship Id="rId14"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 Target="slide2.xml"/><Relationship Id="rId12"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audio" Target="../media/media2.mp3"/><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22" descr="OPL20U25GSXzBJYl68kk8uQGfFKzs7yb1M4KJWUiLk6ZEvGF+qCIPSnY57AbBFCvTW2023.15.119+K4lPs7H94VUqPe2XwIsfPRnrXQE//QTEXxb8/8N4CNc6FpgZahzpTjFhMzSA7T/nHJa11DE8Ng2TP3iAmRczFlmslSuUNOgUeb6yRvs0="/>
          <p:cNvGrpSpPr>
            <a:grpSpLocks/>
          </p:cNvGrpSpPr>
          <p:nvPr/>
        </p:nvGrpSpPr>
        <p:grpSpPr bwMode="auto">
          <a:xfrm>
            <a:off x="203200" y="120816"/>
            <a:ext cx="12091216" cy="1107753"/>
            <a:chOff x="-715" y="384"/>
            <a:chExt cx="5323" cy="629"/>
          </a:xfrm>
        </p:grpSpPr>
        <p:sp>
          <p:nvSpPr>
            <p:cNvPr id="2057" name="Text Box 17"/>
            <p:cNvSpPr txBox="1">
              <a:spLocks noChangeArrowheads="1"/>
            </p:cNvSpPr>
            <p:nvPr/>
          </p:nvSpPr>
          <p:spPr bwMode="auto">
            <a:xfrm>
              <a:off x="-715" y="384"/>
              <a:ext cx="5323" cy="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219170" eaLnBrk="1" hangingPunct="1">
                <a:defRPr/>
              </a:pPr>
              <a:r>
                <a:rPr lang="en-US" sz="3200" dirty="0">
                  <a:solidFill>
                    <a:srgbClr val="FF0000"/>
                  </a:solidFill>
                  <a:latin typeface="Times New Roman" pitchFamily="18" charset="0"/>
                </a:rPr>
                <a:t>PHÒNG GD&amp;ĐT HUYỆN…. </a:t>
              </a:r>
            </a:p>
            <a:p>
              <a:pPr algn="ctr" defTabSz="1219170" eaLnBrk="1" hangingPunct="1">
                <a:defRPr/>
              </a:pPr>
              <a:r>
                <a:rPr lang="en-US" sz="3200" b="1" dirty="0">
                  <a:solidFill>
                    <a:srgbClr val="FF0000"/>
                  </a:solidFill>
                  <a:latin typeface="Times New Roman" pitchFamily="18" charset="0"/>
                </a:rPr>
                <a:t>TRƯỜNG THCS….</a:t>
              </a:r>
            </a:p>
          </p:txBody>
        </p:sp>
        <p:sp>
          <p:nvSpPr>
            <p:cNvPr id="2058" name="Line 20"/>
            <p:cNvSpPr>
              <a:spLocks noChangeShapeType="1"/>
            </p:cNvSpPr>
            <p:nvPr/>
          </p:nvSpPr>
          <p:spPr bwMode="auto">
            <a:xfrm>
              <a:off x="1349" y="1013"/>
              <a:ext cx="1296"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3200">
                <a:solidFill>
                  <a:prstClr val="black"/>
                </a:solidFill>
                <a:latin typeface="Calibri"/>
              </a:endParaRPr>
            </a:p>
          </p:txBody>
        </p:sp>
      </p:grpSp>
      <p:sp>
        <p:nvSpPr>
          <p:cNvPr id="13" name="TextBox 13" descr="OPL20U25GSXzBJYl68kk8uQGfFKzs7yb1M4KJWUiLk6ZEvGF+qCIPSnY57AbBFCvTW2023.15.119+K4lPs7H94VUqPe2XwIsfPRnrXQE//QTEXxb8/8N4CNc6FpgZahzpTjFhMzSA7T/nHJa11DE8Ng2TP3iAmRczFlmslSuUNOgUeb6yRvs0="/>
          <p:cNvSpPr txBox="1">
            <a:spLocks noChangeArrowheads="1"/>
          </p:cNvSpPr>
          <p:nvPr/>
        </p:nvSpPr>
        <p:spPr bwMode="auto">
          <a:xfrm>
            <a:off x="1087278" y="2423161"/>
            <a:ext cx="8781643" cy="584775"/>
          </a:xfrm>
          <a:prstGeom prst="rect">
            <a:avLst/>
          </a:prstGeom>
          <a:noFill/>
          <a:ln w="5715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1219170">
              <a:defRPr/>
            </a:pPr>
            <a:r>
              <a:rPr lang="en-US" altLang="en-US" sz="3200" dirty="0" err="1">
                <a:ln/>
                <a:solidFill>
                  <a:srgbClr val="000099"/>
                </a:solidFill>
                <a:cs typeface="Times New Roman" panose="02020603050405020304" pitchFamily="18" charset="0"/>
              </a:rPr>
              <a:t>Môn</a:t>
            </a:r>
            <a:r>
              <a:rPr lang="en-US" altLang="en-US" sz="3200" dirty="0">
                <a:ln/>
                <a:solidFill>
                  <a:srgbClr val="000099"/>
                </a:solidFill>
                <a:cs typeface="Times New Roman" panose="02020603050405020304" pitchFamily="18" charset="0"/>
              </a:rPr>
              <a:t>: </a:t>
            </a:r>
            <a:r>
              <a:rPr lang="en-US" altLang="en-US" sz="3200" dirty="0" err="1">
                <a:ln/>
                <a:solidFill>
                  <a:srgbClr val="000099"/>
                </a:solidFill>
                <a:cs typeface="Times New Roman" panose="02020603050405020304" pitchFamily="18" charset="0"/>
              </a:rPr>
              <a:t>Toán</a:t>
            </a:r>
            <a:r>
              <a:rPr lang="en-US" altLang="en-US" sz="3200" dirty="0">
                <a:ln/>
                <a:solidFill>
                  <a:srgbClr val="000099"/>
                </a:solidFill>
                <a:cs typeface="Times New Roman" panose="02020603050405020304" pitchFamily="18" charset="0"/>
              </a:rPr>
              <a:t>/ </a:t>
            </a:r>
            <a:r>
              <a:rPr lang="en-US" altLang="en-US" sz="3200" dirty="0" err="1">
                <a:ln/>
                <a:solidFill>
                  <a:srgbClr val="000099"/>
                </a:solidFill>
                <a:cs typeface="Times New Roman" panose="02020603050405020304" pitchFamily="18" charset="0"/>
              </a:rPr>
              <a:t>Lớp</a:t>
            </a:r>
            <a:r>
              <a:rPr lang="en-US" altLang="en-US" sz="3200" dirty="0">
                <a:ln/>
                <a:solidFill>
                  <a:srgbClr val="000099"/>
                </a:solidFill>
                <a:cs typeface="Times New Roman" panose="02020603050405020304" pitchFamily="18" charset="0"/>
              </a:rPr>
              <a:t> 8 (</a:t>
            </a:r>
            <a:r>
              <a:rPr lang="en-US" altLang="en-US" sz="3200" dirty="0" err="1">
                <a:ln/>
                <a:solidFill>
                  <a:srgbClr val="000099"/>
                </a:solidFill>
                <a:cs typeface="Times New Roman" panose="02020603050405020304" pitchFamily="18" charset="0"/>
              </a:rPr>
              <a:t>KNTTVCS</a:t>
            </a:r>
            <a:r>
              <a:rPr lang="en-US" altLang="en-US" sz="3200" smtClean="0">
                <a:ln/>
                <a:solidFill>
                  <a:srgbClr val="000099"/>
                </a:solidFill>
                <a:cs typeface="Times New Roman" panose="02020603050405020304" pitchFamily="18" charset="0"/>
              </a:rPr>
              <a:t>)</a:t>
            </a:r>
            <a:endParaRPr lang="en-US" altLang="en-US" sz="3200" dirty="0">
              <a:ln/>
              <a:solidFill>
                <a:srgbClr val="000099"/>
              </a:solidFill>
              <a:cs typeface="Times New Roman" panose="02020603050405020304" pitchFamily="18" charset="0"/>
            </a:endParaRPr>
          </a:p>
        </p:txBody>
      </p:sp>
    </p:spTree>
    <p:extLst>
      <p:ext uri="{BB962C8B-B14F-4D97-AF65-F5344CB8AC3E}">
        <p14:creationId xmlns:p14="http://schemas.microsoft.com/office/powerpoint/2010/main" val="59327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4" name="Picture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60B7040-84A9-A82A-14EF-EB51CCF2C586}"/>
              </a:ext>
            </a:extLst>
          </p:cNvPr>
          <p:cNvPicPr>
            <a:picLocks noChangeAspect="1"/>
          </p:cNvPicPr>
          <p:nvPr/>
        </p:nvPicPr>
        <p:blipFill>
          <a:blip r:embed="rId3" cstate="print">
            <a:extLst>
              <a:ext uri="{28A0092B-C50C-407E-A947-70E740481C1C}">
                <a14:useLocalDpi xmlns:a14="http://schemas.microsoft.com/office/drawing/2010/main" val="0"/>
              </a:ext>
            </a:extLst>
          </a:blip>
          <a:srcRect l="3189" t="42919" r="3392" b="19147"/>
          <a:stretch>
            <a:fillRect/>
          </a:stretch>
        </p:blipFill>
        <p:spPr>
          <a:xfrm>
            <a:off x="5904883" y="6858000"/>
            <a:ext cx="382234" cy="97007"/>
          </a:xfrm>
          <a:custGeom>
            <a:avLst/>
            <a:gdLst/>
            <a:ahLst/>
            <a:cxnLst/>
            <a:rect l="l" t="t" r="r" b="b"/>
            <a:pathLst>
              <a:path w="10250685" h="2601516">
                <a:moveTo>
                  <a:pt x="6562725" y="1849636"/>
                </a:moveTo>
                <a:cubicBezTo>
                  <a:pt x="6488113" y="1849636"/>
                  <a:pt x="6429573" y="1874639"/>
                  <a:pt x="6387108" y="1924646"/>
                </a:cubicBezTo>
                <a:cubicBezTo>
                  <a:pt x="6342658" y="1976636"/>
                  <a:pt x="6320433" y="2051646"/>
                  <a:pt x="6320433" y="2149674"/>
                </a:cubicBezTo>
                <a:cubicBezTo>
                  <a:pt x="6320433" y="2245717"/>
                  <a:pt x="6343253" y="2320727"/>
                  <a:pt x="6388894" y="2374702"/>
                </a:cubicBezTo>
                <a:cubicBezTo>
                  <a:pt x="6432153" y="2425502"/>
                  <a:pt x="6490097" y="2450902"/>
                  <a:pt x="6562725" y="2450902"/>
                </a:cubicBezTo>
                <a:cubicBezTo>
                  <a:pt x="6635353" y="2450902"/>
                  <a:pt x="6693099" y="2425502"/>
                  <a:pt x="6735961" y="2374702"/>
                </a:cubicBezTo>
                <a:cubicBezTo>
                  <a:pt x="6780808" y="2321521"/>
                  <a:pt x="6803231" y="2245717"/>
                  <a:pt x="6803231" y="2147293"/>
                </a:cubicBezTo>
                <a:cubicBezTo>
                  <a:pt x="6803231" y="2049661"/>
                  <a:pt x="6781403" y="1975049"/>
                  <a:pt x="6737747" y="1923455"/>
                </a:cubicBezTo>
                <a:cubicBezTo>
                  <a:pt x="6695678" y="1874243"/>
                  <a:pt x="6637337" y="1849636"/>
                  <a:pt x="6562725" y="1849636"/>
                </a:cubicBezTo>
                <a:close/>
                <a:moveTo>
                  <a:pt x="2171701" y="1849636"/>
                </a:moveTo>
                <a:cubicBezTo>
                  <a:pt x="2099072" y="1849636"/>
                  <a:pt x="2040533" y="1874540"/>
                  <a:pt x="1996083" y="1924348"/>
                </a:cubicBezTo>
                <a:cubicBezTo>
                  <a:pt x="1951633" y="1974156"/>
                  <a:pt x="1929408" y="2049264"/>
                  <a:pt x="1929408" y="2149674"/>
                </a:cubicBezTo>
                <a:cubicBezTo>
                  <a:pt x="1929408" y="2248496"/>
                  <a:pt x="1952229" y="2323406"/>
                  <a:pt x="1997869" y="2374404"/>
                </a:cubicBezTo>
                <a:cubicBezTo>
                  <a:pt x="2043510" y="2425403"/>
                  <a:pt x="2101454" y="2450902"/>
                  <a:pt x="2171701" y="2450902"/>
                </a:cubicBezTo>
                <a:cubicBezTo>
                  <a:pt x="2241947" y="2450902"/>
                  <a:pt x="2299593" y="2425601"/>
                  <a:pt x="2344639" y="2374999"/>
                </a:cubicBezTo>
                <a:cubicBezTo>
                  <a:pt x="2389684" y="2324398"/>
                  <a:pt x="2412207" y="2248496"/>
                  <a:pt x="2412207" y="2147293"/>
                </a:cubicBezTo>
                <a:cubicBezTo>
                  <a:pt x="2412207" y="2047280"/>
                  <a:pt x="2390279" y="1972667"/>
                  <a:pt x="2346425" y="1923455"/>
                </a:cubicBezTo>
                <a:cubicBezTo>
                  <a:pt x="2302570" y="1874243"/>
                  <a:pt x="2244328" y="1849636"/>
                  <a:pt x="2171701" y="1849636"/>
                </a:cubicBezTo>
                <a:close/>
                <a:moveTo>
                  <a:pt x="10074473" y="1713905"/>
                </a:moveTo>
                <a:lnTo>
                  <a:pt x="10250685" y="1713905"/>
                </a:lnTo>
                <a:lnTo>
                  <a:pt x="10250685" y="2586633"/>
                </a:lnTo>
                <a:lnTo>
                  <a:pt x="10074473" y="2586633"/>
                </a:lnTo>
                <a:close/>
                <a:moveTo>
                  <a:pt x="9731573" y="1713905"/>
                </a:moveTo>
                <a:lnTo>
                  <a:pt x="9907785" y="1713905"/>
                </a:lnTo>
                <a:lnTo>
                  <a:pt x="9907785" y="2586633"/>
                </a:lnTo>
                <a:lnTo>
                  <a:pt x="9731573" y="2586633"/>
                </a:lnTo>
                <a:close/>
                <a:moveTo>
                  <a:pt x="9388673" y="1713905"/>
                </a:moveTo>
                <a:lnTo>
                  <a:pt x="9564885" y="1713905"/>
                </a:lnTo>
                <a:lnTo>
                  <a:pt x="9564885" y="2586633"/>
                </a:lnTo>
                <a:lnTo>
                  <a:pt x="9388673" y="2586633"/>
                </a:lnTo>
                <a:close/>
                <a:moveTo>
                  <a:pt x="7214592" y="1713905"/>
                </a:moveTo>
                <a:lnTo>
                  <a:pt x="7386042" y="1713905"/>
                </a:lnTo>
                <a:lnTo>
                  <a:pt x="7743229" y="2296716"/>
                </a:lnTo>
                <a:lnTo>
                  <a:pt x="7743229" y="1713905"/>
                </a:lnTo>
                <a:lnTo>
                  <a:pt x="7906941" y="1713905"/>
                </a:lnTo>
                <a:lnTo>
                  <a:pt x="7906941" y="2586633"/>
                </a:lnTo>
                <a:lnTo>
                  <a:pt x="7730133" y="2586633"/>
                </a:lnTo>
                <a:lnTo>
                  <a:pt x="7378303" y="2017514"/>
                </a:lnTo>
                <a:lnTo>
                  <a:pt x="7378303" y="2586633"/>
                </a:lnTo>
                <a:lnTo>
                  <a:pt x="7214592" y="2586633"/>
                </a:lnTo>
                <a:close/>
                <a:moveTo>
                  <a:pt x="5163741" y="1713905"/>
                </a:moveTo>
                <a:lnTo>
                  <a:pt x="5339953" y="1713905"/>
                </a:lnTo>
                <a:lnTo>
                  <a:pt x="5339953" y="2186583"/>
                </a:lnTo>
                <a:cubicBezTo>
                  <a:pt x="5339953" y="2262386"/>
                  <a:pt x="5342136" y="2311003"/>
                  <a:pt x="5346502" y="2332435"/>
                </a:cubicBezTo>
                <a:cubicBezTo>
                  <a:pt x="5362773" y="2411413"/>
                  <a:pt x="5419527" y="2450902"/>
                  <a:pt x="5516761" y="2450902"/>
                </a:cubicBezTo>
                <a:cubicBezTo>
                  <a:pt x="5610423" y="2450902"/>
                  <a:pt x="5663406" y="2415580"/>
                  <a:pt x="5675710" y="2344936"/>
                </a:cubicBezTo>
                <a:cubicBezTo>
                  <a:pt x="5680869" y="2315171"/>
                  <a:pt x="5683449" y="2265760"/>
                  <a:pt x="5683449" y="2196703"/>
                </a:cubicBezTo>
                <a:lnTo>
                  <a:pt x="5683449" y="1713905"/>
                </a:lnTo>
                <a:lnTo>
                  <a:pt x="5859661" y="1713905"/>
                </a:lnTo>
                <a:lnTo>
                  <a:pt x="5859661" y="2025253"/>
                </a:lnTo>
                <a:cubicBezTo>
                  <a:pt x="5917208" y="2014538"/>
                  <a:pt x="5957292" y="1993702"/>
                  <a:pt x="5979914" y="1962746"/>
                </a:cubicBezTo>
                <a:cubicBezTo>
                  <a:pt x="5993408" y="1944489"/>
                  <a:pt x="6000552" y="1917303"/>
                  <a:pt x="6001345" y="1881188"/>
                </a:cubicBezTo>
                <a:lnTo>
                  <a:pt x="5920383" y="1881188"/>
                </a:lnTo>
                <a:lnTo>
                  <a:pt x="5920383" y="1713905"/>
                </a:lnTo>
                <a:lnTo>
                  <a:pt x="6087666" y="1713905"/>
                </a:lnTo>
                <a:lnTo>
                  <a:pt x="6087666" y="1833563"/>
                </a:lnTo>
                <a:cubicBezTo>
                  <a:pt x="6087666" y="1882775"/>
                  <a:pt x="6083399" y="1921272"/>
                  <a:pt x="6074867" y="1949054"/>
                </a:cubicBezTo>
                <a:cubicBezTo>
                  <a:pt x="6066334" y="1976835"/>
                  <a:pt x="6050756" y="2001639"/>
                  <a:pt x="6028135" y="2023468"/>
                </a:cubicBezTo>
                <a:cubicBezTo>
                  <a:pt x="5991622" y="2058393"/>
                  <a:pt x="5935464" y="2081610"/>
                  <a:pt x="5859661" y="2093119"/>
                </a:cubicBezTo>
                <a:lnTo>
                  <a:pt x="5859661" y="2172296"/>
                </a:lnTo>
                <a:cubicBezTo>
                  <a:pt x="5859661" y="2275086"/>
                  <a:pt x="5854899" y="2349103"/>
                  <a:pt x="5845374" y="2394347"/>
                </a:cubicBezTo>
                <a:cubicBezTo>
                  <a:pt x="5836246" y="2436813"/>
                  <a:pt x="5818783" y="2473325"/>
                  <a:pt x="5792986" y="2503885"/>
                </a:cubicBezTo>
                <a:cubicBezTo>
                  <a:pt x="5736630" y="2568972"/>
                  <a:pt x="5646341" y="2601516"/>
                  <a:pt x="5522119" y="2601516"/>
                </a:cubicBezTo>
                <a:cubicBezTo>
                  <a:pt x="5384006" y="2601516"/>
                  <a:pt x="5286772" y="2566789"/>
                  <a:pt x="5230416" y="2497336"/>
                </a:cubicBezTo>
                <a:cubicBezTo>
                  <a:pt x="5205413" y="2466777"/>
                  <a:pt x="5188942" y="2434630"/>
                  <a:pt x="5181005" y="2400896"/>
                </a:cubicBezTo>
                <a:cubicBezTo>
                  <a:pt x="5169496" y="2351286"/>
                  <a:pt x="5163741" y="2277468"/>
                  <a:pt x="5163741" y="2179439"/>
                </a:cubicBezTo>
                <a:close/>
                <a:moveTo>
                  <a:pt x="4289227" y="1713905"/>
                </a:moveTo>
                <a:lnTo>
                  <a:pt x="4465439" y="1713905"/>
                </a:lnTo>
                <a:lnTo>
                  <a:pt x="4465439" y="2057400"/>
                </a:lnTo>
                <a:lnTo>
                  <a:pt x="4810720" y="2057400"/>
                </a:lnTo>
                <a:lnTo>
                  <a:pt x="4810720" y="1713905"/>
                </a:lnTo>
                <a:lnTo>
                  <a:pt x="4986933" y="1713905"/>
                </a:lnTo>
                <a:lnTo>
                  <a:pt x="4986933" y="2586633"/>
                </a:lnTo>
                <a:lnTo>
                  <a:pt x="4810720" y="2586633"/>
                </a:lnTo>
                <a:lnTo>
                  <a:pt x="4810720" y="2205038"/>
                </a:lnTo>
                <a:lnTo>
                  <a:pt x="4465439" y="2205038"/>
                </a:lnTo>
                <a:lnTo>
                  <a:pt x="4465439" y="2586633"/>
                </a:lnTo>
                <a:lnTo>
                  <a:pt x="4289227" y="2586633"/>
                </a:lnTo>
                <a:close/>
                <a:moveTo>
                  <a:pt x="2730699" y="1713905"/>
                </a:moveTo>
                <a:lnTo>
                  <a:pt x="2906911" y="1713905"/>
                </a:lnTo>
                <a:lnTo>
                  <a:pt x="2906911" y="2586633"/>
                </a:lnTo>
                <a:lnTo>
                  <a:pt x="2730699" y="2586633"/>
                </a:lnTo>
                <a:close/>
                <a:moveTo>
                  <a:pt x="906066" y="1713905"/>
                </a:moveTo>
                <a:lnTo>
                  <a:pt x="1082279" y="1713905"/>
                </a:lnTo>
                <a:lnTo>
                  <a:pt x="1082279" y="2186583"/>
                </a:lnTo>
                <a:cubicBezTo>
                  <a:pt x="1082279" y="2261593"/>
                  <a:pt x="1084461" y="2310210"/>
                  <a:pt x="1088827" y="2332435"/>
                </a:cubicBezTo>
                <a:cubicBezTo>
                  <a:pt x="1096367" y="2368153"/>
                  <a:pt x="1114326" y="2396828"/>
                  <a:pt x="1142703" y="2418457"/>
                </a:cubicBezTo>
                <a:cubicBezTo>
                  <a:pt x="1171079" y="2440087"/>
                  <a:pt x="1209874" y="2450902"/>
                  <a:pt x="1259087" y="2450902"/>
                </a:cubicBezTo>
                <a:cubicBezTo>
                  <a:pt x="1309092" y="2450902"/>
                  <a:pt x="1346795" y="2440682"/>
                  <a:pt x="1372196" y="2420243"/>
                </a:cubicBezTo>
                <a:cubicBezTo>
                  <a:pt x="1397596" y="2399804"/>
                  <a:pt x="1412876" y="2374702"/>
                  <a:pt x="1418035" y="2344936"/>
                </a:cubicBezTo>
                <a:cubicBezTo>
                  <a:pt x="1423194" y="2315171"/>
                  <a:pt x="1425774" y="2265760"/>
                  <a:pt x="1425774" y="2196703"/>
                </a:cubicBezTo>
                <a:lnTo>
                  <a:pt x="1425774" y="1713905"/>
                </a:lnTo>
                <a:lnTo>
                  <a:pt x="1601987" y="1713905"/>
                </a:lnTo>
                <a:lnTo>
                  <a:pt x="1601987" y="2172296"/>
                </a:lnTo>
                <a:cubicBezTo>
                  <a:pt x="1601987" y="2277071"/>
                  <a:pt x="1597224" y="2351088"/>
                  <a:pt x="1587699" y="2394347"/>
                </a:cubicBezTo>
                <a:cubicBezTo>
                  <a:pt x="1578174" y="2437607"/>
                  <a:pt x="1560612" y="2474119"/>
                  <a:pt x="1535014" y="2503885"/>
                </a:cubicBezTo>
                <a:cubicBezTo>
                  <a:pt x="1509415" y="2533650"/>
                  <a:pt x="1475185" y="2557364"/>
                  <a:pt x="1432322" y="2575024"/>
                </a:cubicBezTo>
                <a:cubicBezTo>
                  <a:pt x="1389460" y="2592686"/>
                  <a:pt x="1333501" y="2601516"/>
                  <a:pt x="1264444" y="2601516"/>
                </a:cubicBezTo>
                <a:cubicBezTo>
                  <a:pt x="1181100" y="2601516"/>
                  <a:pt x="1117898" y="2591892"/>
                  <a:pt x="1074837" y="2572643"/>
                </a:cubicBezTo>
                <a:cubicBezTo>
                  <a:pt x="1031776" y="2553395"/>
                  <a:pt x="997744" y="2528392"/>
                  <a:pt x="972741" y="2497634"/>
                </a:cubicBezTo>
                <a:cubicBezTo>
                  <a:pt x="947738" y="2466876"/>
                  <a:pt x="931267" y="2434630"/>
                  <a:pt x="923330" y="2400896"/>
                </a:cubicBezTo>
                <a:cubicBezTo>
                  <a:pt x="911821" y="2350889"/>
                  <a:pt x="906066" y="2277071"/>
                  <a:pt x="906066" y="2179439"/>
                </a:cubicBezTo>
                <a:close/>
                <a:moveTo>
                  <a:pt x="8492133" y="1699022"/>
                </a:moveTo>
                <a:cubicBezTo>
                  <a:pt x="8600480" y="1699022"/>
                  <a:pt x="8685113" y="1721743"/>
                  <a:pt x="8746033" y="1767186"/>
                </a:cubicBezTo>
                <a:cubicBezTo>
                  <a:pt x="8806954" y="1812628"/>
                  <a:pt x="8846145" y="1875433"/>
                  <a:pt x="8863608" y="1955602"/>
                </a:cubicBezTo>
                <a:lnTo>
                  <a:pt x="8688586" y="1988344"/>
                </a:lnTo>
                <a:cubicBezTo>
                  <a:pt x="8676283" y="1945482"/>
                  <a:pt x="8653165" y="1911648"/>
                  <a:pt x="8619232" y="1886843"/>
                </a:cubicBezTo>
                <a:cubicBezTo>
                  <a:pt x="8585299" y="1862039"/>
                  <a:pt x="8542933" y="1849636"/>
                  <a:pt x="8492133" y="1849636"/>
                </a:cubicBezTo>
                <a:cubicBezTo>
                  <a:pt x="8415139" y="1849636"/>
                  <a:pt x="8353921" y="1874044"/>
                  <a:pt x="8308479" y="1922860"/>
                </a:cubicBezTo>
                <a:cubicBezTo>
                  <a:pt x="8263037" y="1971675"/>
                  <a:pt x="8240316" y="2044105"/>
                  <a:pt x="8240316" y="2140149"/>
                </a:cubicBezTo>
                <a:cubicBezTo>
                  <a:pt x="8240316" y="2243733"/>
                  <a:pt x="8263334" y="2321421"/>
                  <a:pt x="8309372" y="2373213"/>
                </a:cubicBezTo>
                <a:cubicBezTo>
                  <a:pt x="8355409" y="2425006"/>
                  <a:pt x="8415734" y="2450902"/>
                  <a:pt x="8490347" y="2450902"/>
                </a:cubicBezTo>
                <a:cubicBezTo>
                  <a:pt x="8527256" y="2450902"/>
                  <a:pt x="8564265" y="2443659"/>
                  <a:pt x="8601373" y="2429173"/>
                </a:cubicBezTo>
                <a:cubicBezTo>
                  <a:pt x="8638480" y="2414687"/>
                  <a:pt x="8670329" y="2397125"/>
                  <a:pt x="8696920" y="2376488"/>
                </a:cubicBezTo>
                <a:lnTo>
                  <a:pt x="8696920" y="2265760"/>
                </a:lnTo>
                <a:lnTo>
                  <a:pt x="8495109" y="2265760"/>
                </a:lnTo>
                <a:lnTo>
                  <a:pt x="8495109" y="2118718"/>
                </a:lnTo>
                <a:lnTo>
                  <a:pt x="8874919" y="2118718"/>
                </a:lnTo>
                <a:lnTo>
                  <a:pt x="8874919" y="2466380"/>
                </a:lnTo>
                <a:cubicBezTo>
                  <a:pt x="8838009" y="2502099"/>
                  <a:pt x="8784531" y="2533551"/>
                  <a:pt x="8714482" y="2560737"/>
                </a:cubicBezTo>
                <a:cubicBezTo>
                  <a:pt x="8644433" y="2587923"/>
                  <a:pt x="8573492" y="2601516"/>
                  <a:pt x="8501658" y="2601516"/>
                </a:cubicBezTo>
                <a:cubicBezTo>
                  <a:pt x="8410377" y="2601516"/>
                  <a:pt x="8330803" y="2582367"/>
                  <a:pt x="8262937" y="2544068"/>
                </a:cubicBezTo>
                <a:cubicBezTo>
                  <a:pt x="8195072" y="2505770"/>
                  <a:pt x="8144073" y="2451001"/>
                  <a:pt x="8109942" y="2379762"/>
                </a:cubicBezTo>
                <a:cubicBezTo>
                  <a:pt x="8075811" y="2308523"/>
                  <a:pt x="8058745" y="2231033"/>
                  <a:pt x="8058745" y="2147293"/>
                </a:cubicBezTo>
                <a:cubicBezTo>
                  <a:pt x="8058745" y="2056408"/>
                  <a:pt x="8077795" y="1975644"/>
                  <a:pt x="8115895" y="1905000"/>
                </a:cubicBezTo>
                <a:cubicBezTo>
                  <a:pt x="8153995" y="1834357"/>
                  <a:pt x="8209756" y="1780183"/>
                  <a:pt x="8283178" y="1742480"/>
                </a:cubicBezTo>
                <a:cubicBezTo>
                  <a:pt x="8339137" y="1713508"/>
                  <a:pt x="8408789" y="1699022"/>
                  <a:pt x="8492133" y="1699022"/>
                </a:cubicBezTo>
                <a:close/>
                <a:moveTo>
                  <a:pt x="6560939" y="1699022"/>
                </a:moveTo>
                <a:cubicBezTo>
                  <a:pt x="6689527" y="1699022"/>
                  <a:pt x="6792516" y="1738908"/>
                  <a:pt x="6869906" y="1818680"/>
                </a:cubicBezTo>
                <a:cubicBezTo>
                  <a:pt x="6916341" y="1867099"/>
                  <a:pt x="6948885" y="1926828"/>
                  <a:pt x="6967538" y="1997869"/>
                </a:cubicBezTo>
                <a:cubicBezTo>
                  <a:pt x="7013972" y="1976835"/>
                  <a:pt x="7037983" y="1937941"/>
                  <a:pt x="7039570" y="1881188"/>
                </a:cubicBezTo>
                <a:lnTo>
                  <a:pt x="6958608" y="1881188"/>
                </a:lnTo>
                <a:lnTo>
                  <a:pt x="6958608" y="1713905"/>
                </a:lnTo>
                <a:lnTo>
                  <a:pt x="7125891" y="1713905"/>
                </a:lnTo>
                <a:lnTo>
                  <a:pt x="7125891" y="1833563"/>
                </a:lnTo>
                <a:cubicBezTo>
                  <a:pt x="7125891" y="1882775"/>
                  <a:pt x="7121624" y="1921272"/>
                  <a:pt x="7113092" y="1949054"/>
                </a:cubicBezTo>
                <a:cubicBezTo>
                  <a:pt x="7104559" y="1976835"/>
                  <a:pt x="7088981" y="2001540"/>
                  <a:pt x="7066360" y="2023170"/>
                </a:cubicBezTo>
                <a:cubicBezTo>
                  <a:pt x="7043738" y="2044800"/>
                  <a:pt x="7015361" y="2061964"/>
                  <a:pt x="6981230" y="2074664"/>
                </a:cubicBezTo>
                <a:cubicBezTo>
                  <a:pt x="6984008" y="2099271"/>
                  <a:pt x="6985397" y="2124869"/>
                  <a:pt x="6985397" y="2151460"/>
                </a:cubicBezTo>
                <a:cubicBezTo>
                  <a:pt x="6985397" y="2291160"/>
                  <a:pt x="6947297" y="2401094"/>
                  <a:pt x="6871097" y="2481263"/>
                </a:cubicBezTo>
                <a:cubicBezTo>
                  <a:pt x="6794897" y="2561432"/>
                  <a:pt x="6692305" y="2601516"/>
                  <a:pt x="6563320" y="2601516"/>
                </a:cubicBezTo>
                <a:cubicBezTo>
                  <a:pt x="6433145" y="2601516"/>
                  <a:pt x="6329859" y="2561729"/>
                  <a:pt x="6253460" y="2482156"/>
                </a:cubicBezTo>
                <a:cubicBezTo>
                  <a:pt x="6177062" y="2402582"/>
                  <a:pt x="6138863" y="2293739"/>
                  <a:pt x="6138863" y="2155627"/>
                </a:cubicBezTo>
                <a:cubicBezTo>
                  <a:pt x="6138863" y="2009577"/>
                  <a:pt x="6179344" y="1895078"/>
                  <a:pt x="6260306" y="1812132"/>
                </a:cubicBezTo>
                <a:cubicBezTo>
                  <a:pt x="6333332" y="1736725"/>
                  <a:pt x="6433542" y="1699022"/>
                  <a:pt x="6560939" y="1699022"/>
                </a:cubicBezTo>
                <a:close/>
                <a:moveTo>
                  <a:pt x="3789759" y="1699022"/>
                </a:moveTo>
                <a:cubicBezTo>
                  <a:pt x="3896519" y="1699022"/>
                  <a:pt x="3983236" y="1730574"/>
                  <a:pt x="4049911" y="1793677"/>
                </a:cubicBezTo>
                <a:cubicBezTo>
                  <a:pt x="4089598" y="1830983"/>
                  <a:pt x="4119364" y="1884561"/>
                  <a:pt x="4139208" y="1954411"/>
                </a:cubicBezTo>
                <a:lnTo>
                  <a:pt x="3964782" y="1996083"/>
                </a:lnTo>
                <a:cubicBezTo>
                  <a:pt x="3954463" y="1950839"/>
                  <a:pt x="3932932" y="1915121"/>
                  <a:pt x="3900190" y="1888927"/>
                </a:cubicBezTo>
                <a:cubicBezTo>
                  <a:pt x="3867448" y="1862733"/>
                  <a:pt x="3827661" y="1849636"/>
                  <a:pt x="3780830" y="1849636"/>
                </a:cubicBezTo>
                <a:cubicBezTo>
                  <a:pt x="3716139" y="1849636"/>
                  <a:pt x="3663653" y="1872854"/>
                  <a:pt x="3623370" y="1919288"/>
                </a:cubicBezTo>
                <a:cubicBezTo>
                  <a:pt x="3583087" y="1965722"/>
                  <a:pt x="3562946" y="2040930"/>
                  <a:pt x="3562946" y="2144911"/>
                </a:cubicBezTo>
                <a:cubicBezTo>
                  <a:pt x="3562946" y="2255242"/>
                  <a:pt x="3582789" y="2333824"/>
                  <a:pt x="3622477" y="2380655"/>
                </a:cubicBezTo>
                <a:cubicBezTo>
                  <a:pt x="3662164" y="2427486"/>
                  <a:pt x="3713758" y="2450902"/>
                  <a:pt x="3777258" y="2450902"/>
                </a:cubicBezTo>
                <a:cubicBezTo>
                  <a:pt x="3824089" y="2450902"/>
                  <a:pt x="3864372" y="2436019"/>
                  <a:pt x="3898107" y="2406253"/>
                </a:cubicBezTo>
                <a:cubicBezTo>
                  <a:pt x="3931841" y="2376488"/>
                  <a:pt x="3956051" y="2329657"/>
                  <a:pt x="3970735" y="2265760"/>
                </a:cubicBezTo>
                <a:lnTo>
                  <a:pt x="4141589" y="2319933"/>
                </a:lnTo>
                <a:cubicBezTo>
                  <a:pt x="4115396" y="2415183"/>
                  <a:pt x="4071839" y="2485926"/>
                  <a:pt x="4010918" y="2532162"/>
                </a:cubicBezTo>
                <a:cubicBezTo>
                  <a:pt x="3949998" y="2578398"/>
                  <a:pt x="3872707" y="2601516"/>
                  <a:pt x="3779044" y="2601516"/>
                </a:cubicBezTo>
                <a:cubicBezTo>
                  <a:pt x="3663156" y="2601516"/>
                  <a:pt x="3567907" y="2561928"/>
                  <a:pt x="3493294" y="2482751"/>
                </a:cubicBezTo>
                <a:cubicBezTo>
                  <a:pt x="3418681" y="2403574"/>
                  <a:pt x="3381375" y="2295327"/>
                  <a:pt x="3381375" y="2158008"/>
                </a:cubicBezTo>
                <a:cubicBezTo>
                  <a:pt x="3381375" y="2012752"/>
                  <a:pt x="3418880" y="1899940"/>
                  <a:pt x="3493889" y="1819573"/>
                </a:cubicBezTo>
                <a:cubicBezTo>
                  <a:pt x="3568899" y="1739206"/>
                  <a:pt x="3667522" y="1699022"/>
                  <a:pt x="3789759" y="1699022"/>
                </a:cubicBezTo>
                <a:close/>
                <a:moveTo>
                  <a:pt x="2169915" y="1699022"/>
                </a:moveTo>
                <a:cubicBezTo>
                  <a:pt x="2298502" y="1699022"/>
                  <a:pt x="2401392" y="1738908"/>
                  <a:pt x="2478584" y="1818680"/>
                </a:cubicBezTo>
                <a:cubicBezTo>
                  <a:pt x="2555776" y="1898452"/>
                  <a:pt x="2594372" y="2009378"/>
                  <a:pt x="2594372" y="2151460"/>
                </a:cubicBezTo>
                <a:cubicBezTo>
                  <a:pt x="2594372" y="2292350"/>
                  <a:pt x="2556074" y="2402582"/>
                  <a:pt x="2479477" y="2482156"/>
                </a:cubicBezTo>
                <a:cubicBezTo>
                  <a:pt x="2402881" y="2561729"/>
                  <a:pt x="2300486" y="2601516"/>
                  <a:pt x="2172296" y="2601516"/>
                </a:cubicBezTo>
                <a:cubicBezTo>
                  <a:pt x="2042517" y="2601516"/>
                  <a:pt x="1939330" y="2561928"/>
                  <a:pt x="1862733" y="2482751"/>
                </a:cubicBezTo>
                <a:cubicBezTo>
                  <a:pt x="1786136" y="2403574"/>
                  <a:pt x="1747838" y="2294533"/>
                  <a:pt x="1747838" y="2155627"/>
                </a:cubicBezTo>
                <a:cubicBezTo>
                  <a:pt x="1747838" y="2066727"/>
                  <a:pt x="1761133" y="1992114"/>
                  <a:pt x="1787724" y="1931789"/>
                </a:cubicBezTo>
                <a:cubicBezTo>
                  <a:pt x="1807568" y="1887339"/>
                  <a:pt x="1834654" y="1847453"/>
                  <a:pt x="1868984" y="1812132"/>
                </a:cubicBezTo>
                <a:cubicBezTo>
                  <a:pt x="1903314" y="1776810"/>
                  <a:pt x="1940918" y="1750616"/>
                  <a:pt x="1981796" y="1733550"/>
                </a:cubicBezTo>
                <a:cubicBezTo>
                  <a:pt x="2036167" y="1710532"/>
                  <a:pt x="2098874" y="1699022"/>
                  <a:pt x="2169915" y="1699022"/>
                </a:cubicBezTo>
                <a:close/>
                <a:moveTo>
                  <a:pt x="408385" y="1699022"/>
                </a:moveTo>
                <a:cubicBezTo>
                  <a:pt x="515144" y="1699022"/>
                  <a:pt x="601862" y="1730574"/>
                  <a:pt x="668536" y="1793677"/>
                </a:cubicBezTo>
                <a:cubicBezTo>
                  <a:pt x="708224" y="1830983"/>
                  <a:pt x="737989" y="1884561"/>
                  <a:pt x="757833" y="1954411"/>
                </a:cubicBezTo>
                <a:lnTo>
                  <a:pt x="583407" y="1996083"/>
                </a:lnTo>
                <a:cubicBezTo>
                  <a:pt x="573088" y="1950839"/>
                  <a:pt x="551557" y="1915121"/>
                  <a:pt x="518815" y="1888927"/>
                </a:cubicBezTo>
                <a:cubicBezTo>
                  <a:pt x="486073" y="1862733"/>
                  <a:pt x="446286" y="1849636"/>
                  <a:pt x="399455" y="1849636"/>
                </a:cubicBezTo>
                <a:cubicBezTo>
                  <a:pt x="334764" y="1849636"/>
                  <a:pt x="282278" y="1872854"/>
                  <a:pt x="241995" y="1919288"/>
                </a:cubicBezTo>
                <a:cubicBezTo>
                  <a:pt x="201712" y="1965722"/>
                  <a:pt x="181571" y="2040930"/>
                  <a:pt x="181571" y="2144911"/>
                </a:cubicBezTo>
                <a:cubicBezTo>
                  <a:pt x="181571" y="2255242"/>
                  <a:pt x="201414" y="2333824"/>
                  <a:pt x="241102" y="2380655"/>
                </a:cubicBezTo>
                <a:cubicBezTo>
                  <a:pt x="280789" y="2427486"/>
                  <a:pt x="332383" y="2450902"/>
                  <a:pt x="395883" y="2450902"/>
                </a:cubicBezTo>
                <a:cubicBezTo>
                  <a:pt x="442714" y="2450902"/>
                  <a:pt x="482997" y="2436019"/>
                  <a:pt x="516732" y="2406253"/>
                </a:cubicBezTo>
                <a:cubicBezTo>
                  <a:pt x="550466" y="2376488"/>
                  <a:pt x="574675" y="2329657"/>
                  <a:pt x="589360" y="2265760"/>
                </a:cubicBezTo>
                <a:lnTo>
                  <a:pt x="760214" y="2319933"/>
                </a:lnTo>
                <a:cubicBezTo>
                  <a:pt x="734021" y="2415183"/>
                  <a:pt x="690464" y="2485926"/>
                  <a:pt x="629543" y="2532162"/>
                </a:cubicBezTo>
                <a:cubicBezTo>
                  <a:pt x="568623" y="2578398"/>
                  <a:pt x="491332" y="2601516"/>
                  <a:pt x="397669" y="2601516"/>
                </a:cubicBezTo>
                <a:cubicBezTo>
                  <a:pt x="281782" y="2601516"/>
                  <a:pt x="186532" y="2561928"/>
                  <a:pt x="111919" y="2482751"/>
                </a:cubicBezTo>
                <a:cubicBezTo>
                  <a:pt x="37307" y="2403574"/>
                  <a:pt x="0" y="2295327"/>
                  <a:pt x="0" y="2158008"/>
                </a:cubicBezTo>
                <a:cubicBezTo>
                  <a:pt x="0" y="2012752"/>
                  <a:pt x="37505" y="1899940"/>
                  <a:pt x="112514" y="1819573"/>
                </a:cubicBezTo>
                <a:cubicBezTo>
                  <a:pt x="187524" y="1739206"/>
                  <a:pt x="286147" y="1699022"/>
                  <a:pt x="408385" y="1699022"/>
                </a:cubicBezTo>
                <a:close/>
                <a:moveTo>
                  <a:pt x="2115741" y="1606749"/>
                </a:moveTo>
                <a:lnTo>
                  <a:pt x="2221707" y="1606749"/>
                </a:lnTo>
                <a:lnTo>
                  <a:pt x="2351484" y="1684139"/>
                </a:lnTo>
                <a:lnTo>
                  <a:pt x="2234208" y="1684139"/>
                </a:lnTo>
                <a:lnTo>
                  <a:pt x="2168724" y="1640086"/>
                </a:lnTo>
                <a:lnTo>
                  <a:pt x="2103239" y="1684139"/>
                </a:lnTo>
                <a:lnTo>
                  <a:pt x="1985963" y="1684139"/>
                </a:lnTo>
                <a:close/>
                <a:moveTo>
                  <a:pt x="2168724" y="1489472"/>
                </a:moveTo>
                <a:lnTo>
                  <a:pt x="2356247" y="1489472"/>
                </a:lnTo>
                <a:lnTo>
                  <a:pt x="2202657" y="1586508"/>
                </a:lnTo>
                <a:lnTo>
                  <a:pt x="2096691" y="1586508"/>
                </a:lnTo>
                <a:close/>
                <a:moveTo>
                  <a:pt x="6254949" y="1172171"/>
                </a:moveTo>
                <a:lnTo>
                  <a:pt x="6422231" y="1172171"/>
                </a:lnTo>
                <a:lnTo>
                  <a:pt x="6422231" y="1339454"/>
                </a:lnTo>
                <a:lnTo>
                  <a:pt x="6254949" y="1339454"/>
                </a:lnTo>
                <a:close/>
                <a:moveTo>
                  <a:pt x="2989064" y="720328"/>
                </a:moveTo>
                <a:lnTo>
                  <a:pt x="2989064" y="953691"/>
                </a:lnTo>
                <a:lnTo>
                  <a:pt x="3152180" y="953691"/>
                </a:lnTo>
                <a:cubicBezTo>
                  <a:pt x="3215680" y="953691"/>
                  <a:pt x="3255963" y="951905"/>
                  <a:pt x="3273028" y="948333"/>
                </a:cubicBezTo>
                <a:cubicBezTo>
                  <a:pt x="3299222" y="943571"/>
                  <a:pt x="3320554" y="931962"/>
                  <a:pt x="3337024" y="913507"/>
                </a:cubicBezTo>
                <a:cubicBezTo>
                  <a:pt x="3353494" y="895053"/>
                  <a:pt x="3361730" y="870347"/>
                  <a:pt x="3361730" y="839391"/>
                </a:cubicBezTo>
                <a:cubicBezTo>
                  <a:pt x="3361730" y="813197"/>
                  <a:pt x="3355380" y="790972"/>
                  <a:pt x="3342680" y="772716"/>
                </a:cubicBezTo>
                <a:cubicBezTo>
                  <a:pt x="3329980" y="754460"/>
                  <a:pt x="3311624" y="741164"/>
                  <a:pt x="3287613" y="732830"/>
                </a:cubicBezTo>
                <a:cubicBezTo>
                  <a:pt x="3263602" y="724496"/>
                  <a:pt x="3211513" y="720328"/>
                  <a:pt x="3131344" y="720328"/>
                </a:cubicBezTo>
                <a:close/>
                <a:moveTo>
                  <a:pt x="6335911" y="431602"/>
                </a:moveTo>
                <a:lnTo>
                  <a:pt x="6218039" y="755452"/>
                </a:lnTo>
                <a:lnTo>
                  <a:pt x="6456164" y="755452"/>
                </a:lnTo>
                <a:close/>
                <a:moveTo>
                  <a:pt x="4030861" y="431602"/>
                </a:moveTo>
                <a:lnTo>
                  <a:pt x="3912989" y="755452"/>
                </a:lnTo>
                <a:lnTo>
                  <a:pt x="4151114" y="755452"/>
                </a:lnTo>
                <a:close/>
                <a:moveTo>
                  <a:pt x="7027069" y="375643"/>
                </a:moveTo>
                <a:lnTo>
                  <a:pt x="7027069" y="623293"/>
                </a:lnTo>
                <a:lnTo>
                  <a:pt x="7123510" y="623293"/>
                </a:lnTo>
                <a:cubicBezTo>
                  <a:pt x="7192962" y="623293"/>
                  <a:pt x="7239397" y="618728"/>
                  <a:pt x="7262813" y="609600"/>
                </a:cubicBezTo>
                <a:cubicBezTo>
                  <a:pt x="7286228" y="600472"/>
                  <a:pt x="7304583" y="586185"/>
                  <a:pt x="7317879" y="566738"/>
                </a:cubicBezTo>
                <a:cubicBezTo>
                  <a:pt x="7331174" y="547291"/>
                  <a:pt x="7337822" y="524669"/>
                  <a:pt x="7337822" y="498872"/>
                </a:cubicBezTo>
                <a:cubicBezTo>
                  <a:pt x="7337822" y="467122"/>
                  <a:pt x="7328495" y="440928"/>
                  <a:pt x="7309842" y="420291"/>
                </a:cubicBezTo>
                <a:cubicBezTo>
                  <a:pt x="7291189" y="399653"/>
                  <a:pt x="7267575" y="386755"/>
                  <a:pt x="7239000" y="381596"/>
                </a:cubicBezTo>
                <a:cubicBezTo>
                  <a:pt x="7217965" y="377627"/>
                  <a:pt x="7175698" y="375643"/>
                  <a:pt x="7112199" y="375643"/>
                </a:cubicBezTo>
                <a:close/>
                <a:moveTo>
                  <a:pt x="2989064" y="373261"/>
                </a:moveTo>
                <a:lnTo>
                  <a:pt x="2989064" y="575072"/>
                </a:lnTo>
                <a:lnTo>
                  <a:pt x="3104555" y="575072"/>
                </a:lnTo>
                <a:cubicBezTo>
                  <a:pt x="3173215" y="575072"/>
                  <a:pt x="3215878" y="574080"/>
                  <a:pt x="3232547" y="572096"/>
                </a:cubicBezTo>
                <a:cubicBezTo>
                  <a:pt x="3262709" y="568524"/>
                  <a:pt x="3286423" y="558106"/>
                  <a:pt x="3303687" y="540842"/>
                </a:cubicBezTo>
                <a:cubicBezTo>
                  <a:pt x="3320951" y="523578"/>
                  <a:pt x="3329583" y="500857"/>
                  <a:pt x="3329583" y="472678"/>
                </a:cubicBezTo>
                <a:cubicBezTo>
                  <a:pt x="3329583" y="445691"/>
                  <a:pt x="3322141" y="423764"/>
                  <a:pt x="3307259" y="406896"/>
                </a:cubicBezTo>
                <a:cubicBezTo>
                  <a:pt x="3292376" y="390029"/>
                  <a:pt x="3270250" y="379810"/>
                  <a:pt x="3240881" y="376238"/>
                </a:cubicBezTo>
                <a:cubicBezTo>
                  <a:pt x="3223419" y="374254"/>
                  <a:pt x="3173215" y="373261"/>
                  <a:pt x="3090267" y="373261"/>
                </a:cubicBezTo>
                <a:close/>
                <a:moveTo>
                  <a:pt x="6850856" y="228005"/>
                </a:moveTo>
                <a:lnTo>
                  <a:pt x="7133630" y="228005"/>
                </a:lnTo>
                <a:cubicBezTo>
                  <a:pt x="7240786" y="228005"/>
                  <a:pt x="7310636" y="232371"/>
                  <a:pt x="7343180" y="241102"/>
                </a:cubicBezTo>
                <a:cubicBezTo>
                  <a:pt x="7393186" y="254199"/>
                  <a:pt x="7435056" y="282675"/>
                  <a:pt x="7468791" y="326529"/>
                </a:cubicBezTo>
                <a:cubicBezTo>
                  <a:pt x="7502525" y="370384"/>
                  <a:pt x="7519392" y="427038"/>
                  <a:pt x="7519392" y="496491"/>
                </a:cubicBezTo>
                <a:cubicBezTo>
                  <a:pt x="7519392" y="550069"/>
                  <a:pt x="7509669" y="595114"/>
                  <a:pt x="7490222" y="631627"/>
                </a:cubicBezTo>
                <a:cubicBezTo>
                  <a:pt x="7470775" y="668139"/>
                  <a:pt x="7446069" y="696814"/>
                  <a:pt x="7416106" y="717650"/>
                </a:cubicBezTo>
                <a:cubicBezTo>
                  <a:pt x="7386141" y="738486"/>
                  <a:pt x="7355681" y="752277"/>
                  <a:pt x="7324725" y="759024"/>
                </a:cubicBezTo>
                <a:cubicBezTo>
                  <a:pt x="7282656" y="767358"/>
                  <a:pt x="7221736" y="771525"/>
                  <a:pt x="7141964" y="771525"/>
                </a:cubicBezTo>
                <a:lnTo>
                  <a:pt x="7027069" y="771525"/>
                </a:lnTo>
                <a:lnTo>
                  <a:pt x="7027069" y="1100733"/>
                </a:lnTo>
                <a:lnTo>
                  <a:pt x="6850856" y="1100733"/>
                </a:lnTo>
                <a:close/>
                <a:moveTo>
                  <a:pt x="6244828" y="228005"/>
                </a:moveTo>
                <a:lnTo>
                  <a:pt x="6431161" y="228005"/>
                </a:lnTo>
                <a:lnTo>
                  <a:pt x="6780610" y="1100733"/>
                </a:lnTo>
                <a:lnTo>
                  <a:pt x="6588919" y="1100733"/>
                </a:lnTo>
                <a:lnTo>
                  <a:pt x="6512719" y="902494"/>
                </a:lnTo>
                <a:lnTo>
                  <a:pt x="6163866" y="902494"/>
                </a:lnTo>
                <a:lnTo>
                  <a:pt x="6091833" y="1100733"/>
                </a:lnTo>
                <a:lnTo>
                  <a:pt x="5904905" y="1100733"/>
                </a:lnTo>
                <a:close/>
                <a:moveTo>
                  <a:pt x="5188149" y="228005"/>
                </a:moveTo>
                <a:lnTo>
                  <a:pt x="5881688" y="228005"/>
                </a:lnTo>
                <a:lnTo>
                  <a:pt x="5881688" y="375643"/>
                </a:lnTo>
                <a:lnTo>
                  <a:pt x="5623322" y="375643"/>
                </a:lnTo>
                <a:lnTo>
                  <a:pt x="5623322" y="1100733"/>
                </a:lnTo>
                <a:lnTo>
                  <a:pt x="5447110" y="1100733"/>
                </a:lnTo>
                <a:lnTo>
                  <a:pt x="5447110" y="375643"/>
                </a:lnTo>
                <a:lnTo>
                  <a:pt x="5188149" y="375643"/>
                </a:lnTo>
                <a:close/>
                <a:moveTo>
                  <a:pt x="4559499" y="228005"/>
                </a:moveTo>
                <a:lnTo>
                  <a:pt x="4735711" y="228005"/>
                </a:lnTo>
                <a:lnTo>
                  <a:pt x="4735711" y="1100733"/>
                </a:lnTo>
                <a:lnTo>
                  <a:pt x="4559499" y="1100733"/>
                </a:lnTo>
                <a:close/>
                <a:moveTo>
                  <a:pt x="3939778" y="228005"/>
                </a:moveTo>
                <a:lnTo>
                  <a:pt x="4126111" y="228005"/>
                </a:lnTo>
                <a:lnTo>
                  <a:pt x="4475560" y="1100733"/>
                </a:lnTo>
                <a:lnTo>
                  <a:pt x="4283869" y="1100733"/>
                </a:lnTo>
                <a:lnTo>
                  <a:pt x="4207669" y="902494"/>
                </a:lnTo>
                <a:lnTo>
                  <a:pt x="3858816" y="902494"/>
                </a:lnTo>
                <a:lnTo>
                  <a:pt x="3786783" y="1100733"/>
                </a:lnTo>
                <a:lnTo>
                  <a:pt x="3599855" y="1100733"/>
                </a:lnTo>
                <a:close/>
                <a:moveTo>
                  <a:pt x="2812852" y="228005"/>
                </a:moveTo>
                <a:lnTo>
                  <a:pt x="3161705" y="228005"/>
                </a:lnTo>
                <a:cubicBezTo>
                  <a:pt x="3230761" y="228005"/>
                  <a:pt x="3282255" y="230882"/>
                  <a:pt x="3316188" y="236637"/>
                </a:cubicBezTo>
                <a:cubicBezTo>
                  <a:pt x="3350121" y="242392"/>
                  <a:pt x="3380482" y="254397"/>
                  <a:pt x="3407271" y="272653"/>
                </a:cubicBezTo>
                <a:cubicBezTo>
                  <a:pt x="3434060" y="290910"/>
                  <a:pt x="3456384" y="315219"/>
                  <a:pt x="3474244" y="345579"/>
                </a:cubicBezTo>
                <a:cubicBezTo>
                  <a:pt x="3492103" y="375940"/>
                  <a:pt x="3501033" y="409972"/>
                  <a:pt x="3501033" y="447676"/>
                </a:cubicBezTo>
                <a:cubicBezTo>
                  <a:pt x="3501033" y="488553"/>
                  <a:pt x="3490020" y="526058"/>
                  <a:pt x="3467993" y="560189"/>
                </a:cubicBezTo>
                <a:cubicBezTo>
                  <a:pt x="3445966" y="594321"/>
                  <a:pt x="3416102" y="619919"/>
                  <a:pt x="3378398" y="636985"/>
                </a:cubicBezTo>
                <a:cubicBezTo>
                  <a:pt x="3431580" y="652463"/>
                  <a:pt x="3472458" y="678855"/>
                  <a:pt x="3501033" y="716161"/>
                </a:cubicBezTo>
                <a:cubicBezTo>
                  <a:pt x="3529608" y="753468"/>
                  <a:pt x="3543895" y="797322"/>
                  <a:pt x="3543895" y="847725"/>
                </a:cubicBezTo>
                <a:cubicBezTo>
                  <a:pt x="3543895" y="887413"/>
                  <a:pt x="3534668" y="926009"/>
                  <a:pt x="3516213" y="963514"/>
                </a:cubicBezTo>
                <a:cubicBezTo>
                  <a:pt x="3497759" y="1001018"/>
                  <a:pt x="3472557" y="1030982"/>
                  <a:pt x="3440609" y="1053406"/>
                </a:cubicBezTo>
                <a:cubicBezTo>
                  <a:pt x="3408660" y="1075829"/>
                  <a:pt x="3369270" y="1089621"/>
                  <a:pt x="3322439" y="1094780"/>
                </a:cubicBezTo>
                <a:cubicBezTo>
                  <a:pt x="3293070" y="1097955"/>
                  <a:pt x="3222228" y="1099939"/>
                  <a:pt x="3109913" y="1100733"/>
                </a:cubicBezTo>
                <a:lnTo>
                  <a:pt x="2812852" y="1100733"/>
                </a:lnTo>
                <a:close/>
                <a:moveTo>
                  <a:pt x="6282333" y="120849"/>
                </a:moveTo>
                <a:lnTo>
                  <a:pt x="6388299" y="120849"/>
                </a:lnTo>
                <a:lnTo>
                  <a:pt x="6518077" y="198239"/>
                </a:lnTo>
                <a:lnTo>
                  <a:pt x="6400800" y="198239"/>
                </a:lnTo>
                <a:lnTo>
                  <a:pt x="6335316" y="154186"/>
                </a:lnTo>
                <a:lnTo>
                  <a:pt x="6269831" y="198239"/>
                </a:lnTo>
                <a:lnTo>
                  <a:pt x="6152555" y="198239"/>
                </a:lnTo>
                <a:close/>
                <a:moveTo>
                  <a:pt x="3860602" y="0"/>
                </a:moveTo>
                <a:lnTo>
                  <a:pt x="4048125" y="0"/>
                </a:lnTo>
                <a:lnTo>
                  <a:pt x="4130278" y="177999"/>
                </a:lnTo>
                <a:lnTo>
                  <a:pt x="4024908" y="177999"/>
                </a:lnTo>
                <a:close/>
              </a:path>
            </a:pathLst>
          </a:custGeom>
        </p:spPr>
      </p:pic>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5DF6F9D-85CB-9291-644D-314347BDB7A5}"/>
              </a:ext>
            </a:extLst>
          </p:cNvPr>
          <p:cNvSpPr txBox="1"/>
          <p:nvPr/>
        </p:nvSpPr>
        <p:spPr>
          <a:xfrm>
            <a:off x="2421255" y="2274838"/>
            <a:ext cx="7349490" cy="2308324"/>
          </a:xfrm>
          <a:prstGeom prst="rect">
            <a:avLst/>
          </a:prstGeom>
          <a:noFill/>
        </p:spPr>
        <p:txBody>
          <a:bodyPr wrap="square" rtlCol="0">
            <a:spAutoFit/>
          </a:bodyPr>
          <a:lstStyle/>
          <a:p>
            <a:pPr algn="ctr"/>
            <a:r>
              <a:rPr lang="vi-VN"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HÌNH THÀNH</a:t>
            </a:r>
          </a:p>
          <a:p>
            <a:pPr algn="ctr"/>
            <a:r>
              <a:rPr lang="vi-VN"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KIẾN THỨC</a:t>
            </a:r>
            <a:endParaRPr 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ndParaRPr>
          </a:p>
        </p:txBody>
      </p:sp>
    </p:spTree>
    <p:extLst>
      <p:ext uri="{BB962C8B-B14F-4D97-AF65-F5344CB8AC3E}">
        <p14:creationId xmlns:p14="http://schemas.microsoft.com/office/powerpoint/2010/main" val="154894305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FAB7043-2B28-8A76-9309-F30B9B2D304C}"/>
              </a:ext>
            </a:extLst>
          </p:cNvPr>
          <p:cNvPicPr>
            <a:picLocks noChangeAspect="1"/>
          </p:cNvPicPr>
          <p:nvPr/>
        </p:nvPicPr>
        <p:blipFill>
          <a:blip r:embed="rId3"/>
          <a:stretch>
            <a:fillRect/>
          </a:stretch>
        </p:blipFill>
        <p:spPr>
          <a:xfrm>
            <a:off x="3607519" y="-1080000"/>
            <a:ext cx="4976961" cy="1080000"/>
          </a:xfrm>
          <a:prstGeom prst="rect">
            <a:avLst/>
          </a:prstGeom>
        </p:spPr>
      </p:pic>
    </p:spTree>
    <p:extLst>
      <p:ext uri="{BB962C8B-B14F-4D97-AF65-F5344CB8AC3E}">
        <p14:creationId xmlns:p14="http://schemas.microsoft.com/office/powerpoint/2010/main" val="39639982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5" name="Pictur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B814DA1-2F88-127A-1CF9-D626DF5290F9}"/>
              </a:ext>
            </a:extLst>
          </p:cNvPr>
          <p:cNvPicPr>
            <a:picLocks noChangeAspect="1"/>
          </p:cNvPicPr>
          <p:nvPr/>
        </p:nvPicPr>
        <p:blipFill>
          <a:blip r:embed="rId3"/>
          <a:stretch>
            <a:fillRect/>
          </a:stretch>
        </p:blipFill>
        <p:spPr>
          <a:xfrm>
            <a:off x="3607519" y="934654"/>
            <a:ext cx="4976961" cy="1080000"/>
          </a:xfrm>
          <a:prstGeom prst="rect">
            <a:avLst/>
          </a:prstGeom>
        </p:spPr>
      </p:pic>
      <p:sp>
        <p:nvSpPr>
          <p:cNvPr id="12" name="Rectangle: Rounded Corners 1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498526F-982F-C149-DA5B-6E694084F381}"/>
              </a:ext>
            </a:extLst>
          </p:cNvPr>
          <p:cNvSpPr/>
          <p:nvPr/>
        </p:nvSpPr>
        <p:spPr>
          <a:xfrm>
            <a:off x="1838477" y="2595280"/>
            <a:ext cx="8515045" cy="511629"/>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Dạng 1: Chứng minh tứ</a:t>
            </a:r>
            <a:r>
              <a:rPr kumimoji="0" lang="vi-VN" sz="2400" b="1" i="0" u="none" strike="noStrike" kern="1200" cap="none" spc="0" normalizeH="0" noProof="0" dirty="0">
                <a:ln>
                  <a:noFill/>
                </a:ln>
                <a:solidFill>
                  <a:schemeClr val="tx1"/>
                </a:solidFill>
                <a:effectLst/>
                <a:uLnTx/>
                <a:uFillTx/>
                <a:latin typeface="Times New Roman" panose="02020603050405020304" pitchFamily="18" charset="0"/>
                <a:ea typeface="+mn-ea"/>
                <a:cs typeface="+mn-cs"/>
              </a:rPr>
              <a:t> giác là </a:t>
            </a:r>
            <a:r>
              <a:rPr kumimoji="0" lang="vi-V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hình thang, hình thang cân</a:t>
            </a:r>
            <a:endParaRPr kumimoji="0" lang="en-US" sz="2400" b="1"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13" name="Rectangle: Rounded Corners 1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4446038-DECA-E482-9A80-403F5B7B5480}"/>
              </a:ext>
            </a:extLst>
          </p:cNvPr>
          <p:cNvSpPr/>
          <p:nvPr/>
        </p:nvSpPr>
        <p:spPr>
          <a:xfrm>
            <a:off x="1838477" y="3531203"/>
            <a:ext cx="8515045" cy="511629"/>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Dạng 2: Chứng minh tứ giác là hình bình hành, hình</a:t>
            </a:r>
            <a:r>
              <a:rPr kumimoji="0" lang="vi-VN" sz="24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chữ nhật</a:t>
            </a:r>
            <a:endPar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4" name="Rectangle: Rounded Corners 1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47900E8-82DD-4BBE-A423-6ACDC32317AD}"/>
              </a:ext>
            </a:extLst>
          </p:cNvPr>
          <p:cNvSpPr/>
          <p:nvPr/>
        </p:nvSpPr>
        <p:spPr>
          <a:xfrm>
            <a:off x="1838477" y="4467126"/>
            <a:ext cx="8515045" cy="511629"/>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Dạng 3: Chứng minh tứ giác là hình thoi, hình</a:t>
            </a:r>
            <a:r>
              <a:rPr kumimoji="0" lang="vi-VN" sz="24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vuông</a:t>
            </a:r>
            <a:endPar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221082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2">
                                            <p:txEl>
                                              <p:pRg st="0" end="0"/>
                                            </p:txEl>
                                          </p:spTgt>
                                        </p:tgtEl>
                                        <p:attrNameLst>
                                          <p:attrName>style.color</p:attrName>
                                        </p:attrNameLst>
                                      </p:cBhvr>
                                      <p:to>
                                        <p:clrVal>
                                          <a:srgbClr val="FF0000"/>
                                        </p:clrVal>
                                      </p:to>
                                    </p:set>
                                    <p:set>
                                      <p:cBhvr>
                                        <p:cTn id="7" dur="500" fill="hold"/>
                                        <p:tgtEl>
                                          <p:spTgt spid="12">
                                            <p:txEl>
                                              <p:pRg st="0" end="0"/>
                                            </p:txEl>
                                          </p:spTgt>
                                        </p:tgtEl>
                                        <p:attrNameLst>
                                          <p:attrName>fillcolor</p:attrName>
                                        </p:attrNameLst>
                                      </p:cBhvr>
                                      <p:to>
                                        <p:clrVal>
                                          <a:srgbClr val="FF0000"/>
                                        </p:clrVal>
                                      </p:to>
                                    </p:set>
                                    <p:set>
                                      <p:cBhvr>
                                        <p:cTn id="8" dur="500" fill="hold"/>
                                        <p:tgtEl>
                                          <p:spTgt spid="1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809AA37-FC21-DBB6-65F0-C6E7DECF5DB9}"/>
              </a:ext>
            </a:extLst>
          </p:cNvPr>
          <p:cNvSpPr/>
          <p:nvPr/>
        </p:nvSpPr>
        <p:spPr>
          <a:xfrm>
            <a:off x="2808514" y="76202"/>
            <a:ext cx="6574971" cy="729344"/>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p:sp>
        <p:nvSpPr>
          <p:cNvPr id="3" name="Rectangle: Rounded Corners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2BDAE59-DD2D-5057-24BB-734175590BF0}"/>
              </a:ext>
            </a:extLst>
          </p:cNvPr>
          <p:cNvSpPr/>
          <p:nvPr/>
        </p:nvSpPr>
        <p:spPr>
          <a:xfrm>
            <a:off x="402770" y="900794"/>
            <a:ext cx="11386457" cy="511629"/>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mj-lt"/>
              </a:rPr>
              <a:t>Dạng 1: Chứng minh tứ giác là hình thang, hình thang cân</a:t>
            </a:r>
            <a:endParaRPr lang="en-US" sz="2400" b="1" dirty="0">
              <a:solidFill>
                <a:schemeClr val="tx1"/>
              </a:solidFill>
              <a:latin typeface="+mj-lt"/>
            </a:endParaRPr>
          </a:p>
        </p:txBody>
      </p:sp>
      <mc:AlternateContent xmlns:mc="http://schemas.openxmlformats.org/markup-compatibility/2006" xmlns:a14="http://schemas.microsoft.com/office/drawing/2010/main">
        <mc:Choice Requires="a14">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6471076-3392-F992-743A-D5939A0E1D5D}"/>
                  </a:ext>
                </a:extLst>
              </p:cNvPr>
              <p:cNvSpPr/>
              <p:nvPr/>
            </p:nvSpPr>
            <p:spPr>
              <a:xfrm>
                <a:off x="402770" y="1507672"/>
                <a:ext cx="11386457" cy="925286"/>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mj-lt"/>
                  </a:rPr>
                  <a:t>Bài 1: Cho tứ giác </a:t>
                </a:r>
                <a14:m>
                  <m:oMath xmlns:m="http://schemas.openxmlformats.org/officeDocument/2006/math">
                    <m:r>
                      <a:rPr lang="vi-VN" sz="2400" b="1" i="1" smtClean="0">
                        <a:solidFill>
                          <a:schemeClr val="tx1"/>
                        </a:solidFill>
                        <a:latin typeface="Cambria Math" panose="02040503050406030204" pitchFamily="18" charset="0"/>
                      </a:rPr>
                      <m:t>𝑨𝑩𝑪𝑫</m:t>
                    </m:r>
                  </m:oMath>
                </a14:m>
                <a:r>
                  <a:rPr lang="vi-VN" sz="2400" b="1" dirty="0">
                    <a:solidFill>
                      <a:schemeClr val="tx1"/>
                    </a:solidFill>
                    <a:latin typeface="+mj-lt"/>
                  </a:rPr>
                  <a:t> có </a:t>
                </a:r>
                <a14:m>
                  <m:oMath xmlns:m="http://schemas.openxmlformats.org/officeDocument/2006/math">
                    <m:r>
                      <a:rPr lang="vi-VN" sz="2400" b="1" i="1" smtClean="0">
                        <a:solidFill>
                          <a:schemeClr val="tx1"/>
                        </a:solidFill>
                        <a:latin typeface="Cambria Math" panose="02040503050406030204" pitchFamily="18" charset="0"/>
                      </a:rPr>
                      <m:t>𝑨𝑪</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𝑫𝑩</m:t>
                    </m:r>
                  </m:oMath>
                </a14:m>
                <a:r>
                  <a:rPr lang="vi-VN" sz="2400" b="1" dirty="0">
                    <a:solidFill>
                      <a:schemeClr val="tx1"/>
                    </a:solidFill>
                    <a:latin typeface="+mj-lt"/>
                  </a:rPr>
                  <a:t> và </a:t>
                </a:r>
                <a14:m>
                  <m:oMath xmlns:m="http://schemas.openxmlformats.org/officeDocument/2006/math">
                    <m:r>
                      <a:rPr lang="vi-VN" sz="2400" b="1" i="1" smtClean="0">
                        <a:solidFill>
                          <a:schemeClr val="tx1"/>
                        </a:solidFill>
                        <a:latin typeface="Cambria Math" panose="02040503050406030204" pitchFamily="18" charset="0"/>
                      </a:rPr>
                      <m:t>𝑨𝑫</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𝑩𝑪</m:t>
                    </m:r>
                  </m:oMath>
                </a14:m>
                <a:r>
                  <a:rPr lang="vi-VN" sz="2400" b="1" dirty="0">
                    <a:solidFill>
                      <a:schemeClr val="tx1"/>
                    </a:solidFill>
                    <a:latin typeface="+mj-lt"/>
                  </a:rPr>
                  <a:t>. Chứng minh tứ giác </a:t>
                </a:r>
                <a14:m>
                  <m:oMath xmlns:m="http://schemas.openxmlformats.org/officeDocument/2006/math">
                    <m:r>
                      <a:rPr lang="vi-VN" sz="2400" b="1" i="1">
                        <a:solidFill>
                          <a:schemeClr val="tx1"/>
                        </a:solidFill>
                        <a:latin typeface="Cambria Math" panose="02040503050406030204" pitchFamily="18" charset="0"/>
                      </a:rPr>
                      <m:t>𝑨𝑩𝑪𝑫</m:t>
                    </m:r>
                  </m:oMath>
                </a14:m>
                <a:r>
                  <a:rPr lang="vi-VN" sz="2400" b="1" dirty="0">
                    <a:solidFill>
                      <a:schemeClr val="tx1"/>
                    </a:solidFill>
                    <a:latin typeface="+mj-lt"/>
                  </a:rPr>
                  <a:t> là hình thang cân</a:t>
                </a:r>
              </a:p>
            </p:txBody>
          </p:sp>
        </mc:Choice>
        <mc:Fallback xmlns="">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6471076-3392-F992-743A-D5939A0E1D5D}"/>
                  </a:ext>
                </a:extLst>
              </p:cNvPr>
              <p:cNvSpPr>
                <a:spLocks noRot="1" noChangeAspect="1" noMove="1" noResize="1" noEditPoints="1" noAdjustHandles="1" noChangeArrowheads="1" noChangeShapeType="1" noTextEdit="1"/>
              </p:cNvSpPr>
              <p:nvPr/>
            </p:nvSpPr>
            <p:spPr>
              <a:xfrm>
                <a:off x="402770" y="1507672"/>
                <a:ext cx="11386457" cy="925286"/>
              </a:xfrm>
              <a:prstGeom prst="roundRect">
                <a:avLst/>
              </a:prstGeom>
              <a:blipFill>
                <a:blip r:embed="rId2"/>
                <a:stretch>
                  <a:fillRect l="-428" r="-428" b="-986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EBA0BA7-513E-8BD1-75D6-99D707B99F0F}"/>
                  </a:ext>
                </a:extLst>
              </p:cNvPr>
              <p:cNvSpPr/>
              <p:nvPr/>
            </p:nvSpPr>
            <p:spPr>
              <a:xfrm>
                <a:off x="6291311" y="2528207"/>
                <a:ext cx="5780946" cy="4329793"/>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400" b="1" dirty="0">
                    <a:solidFill>
                      <a:schemeClr val="tx1"/>
                    </a:solidFill>
                    <a:latin typeface="Cambria Math" panose="02040503050406030204" pitchFamily="18" charset="0"/>
                  </a:rPr>
                  <a:t>Hướng dẫn</a:t>
                </a:r>
              </a:p>
              <a:p>
                <a:pPr algn="ctr"/>
                <a14:m>
                  <m:oMath xmlns:m="http://schemas.openxmlformats.org/officeDocument/2006/math">
                    <m:r>
                      <a:rPr lang="vi-VN" sz="2400" b="1" i="1" smtClean="0">
                        <a:solidFill>
                          <a:schemeClr val="tx1"/>
                        </a:solidFill>
                        <a:latin typeface="Cambria Math" panose="02040503050406030204" pitchFamily="18" charset="0"/>
                      </a:rPr>
                      <m:t>𝑨𝑩𝑪𝑫</m:t>
                    </m:r>
                  </m:oMath>
                </a14:m>
                <a:r>
                  <a:rPr lang="vi-VN" sz="2400" b="1" dirty="0">
                    <a:solidFill>
                      <a:schemeClr val="tx1"/>
                    </a:solidFill>
                    <a:latin typeface="+mj-lt"/>
                  </a:rPr>
                  <a:t> là hình thang cân</a:t>
                </a:r>
              </a:p>
              <a:p>
                <a:pPr algn="ctr"/>
                <a:endParaRPr lang="vi-VN" sz="2400" b="1" dirty="0">
                  <a:solidFill>
                    <a:schemeClr val="tx1"/>
                  </a:solidFill>
                  <a:latin typeface="+mj-lt"/>
                </a:endParaRPr>
              </a:p>
              <a:p>
                <a:pPr algn="ctr"/>
                <a:endParaRPr lang="vi-VN" sz="2400" b="1" dirty="0">
                  <a:solidFill>
                    <a:schemeClr val="tx1"/>
                  </a:solidFill>
                  <a:latin typeface="+mj-lt"/>
                </a:endParaRPr>
              </a:p>
              <a:p>
                <a:pPr algn="ctr"/>
                <a:endParaRPr lang="vi-VN" sz="2400" b="1" dirty="0">
                  <a:solidFill>
                    <a:schemeClr val="tx1"/>
                  </a:solidFill>
                  <a:latin typeface="+mj-lt"/>
                </a:endParaRPr>
              </a:p>
              <a:p>
                <a:pPr algn="just"/>
                <a:r>
                  <a:rPr lang="vi-VN" sz="2400" b="1" dirty="0">
                    <a:solidFill>
                      <a:schemeClr val="tx1"/>
                    </a:solidFill>
                    <a:ea typeface="Cambria Math" panose="02040503050406030204" pitchFamily="18" charset="0"/>
                  </a:rPr>
                  <a:t>               </a:t>
                </a:r>
                <a:endParaRPr lang="vi-VN" sz="2400" b="1" dirty="0">
                  <a:solidFill>
                    <a:schemeClr val="tx1"/>
                  </a:solidFill>
                  <a:latin typeface="+mj-lt"/>
                </a:endParaRPr>
              </a:p>
              <a:p>
                <a:pPr algn="ctr"/>
                <a:endParaRPr lang="vi-VN" sz="2400" b="1" dirty="0">
                  <a:solidFill>
                    <a:schemeClr val="tx1"/>
                  </a:solidFill>
                  <a:latin typeface="+mj-lt"/>
                </a:endParaRPr>
              </a:p>
              <a:p>
                <a:pPr algn="just"/>
                <a:r>
                  <a:rPr lang="vi-VN" sz="2400" b="1" dirty="0">
                    <a:solidFill>
                      <a:schemeClr val="tx1"/>
                    </a:solidFill>
                    <a:latin typeface="+mj-lt"/>
                  </a:rPr>
                  <a:t>                 </a:t>
                </a:r>
              </a:p>
              <a:p>
                <a:pPr algn="just"/>
                <a:endParaRPr lang="vi-VN" sz="2400" b="1" dirty="0">
                  <a:solidFill>
                    <a:schemeClr val="tx1"/>
                  </a:solidFill>
                  <a:latin typeface="+mj-lt"/>
                </a:endParaRPr>
              </a:p>
              <a:p>
                <a:pPr algn="just"/>
                <a:r>
                  <a:rPr lang="vi-VN" sz="2400" b="1" dirty="0">
                    <a:solidFill>
                      <a:schemeClr val="tx1"/>
                    </a:solidFill>
                    <a:latin typeface="+mj-lt"/>
                  </a:rPr>
                  <a:t>                 </a:t>
                </a:r>
              </a:p>
              <a:p>
                <a:pPr algn="ctr"/>
                <a:endParaRPr lang="vi-VN" sz="2400" b="1" dirty="0">
                  <a:solidFill>
                    <a:srgbClr val="FF0000"/>
                  </a:solidFill>
                  <a:latin typeface="+mj-lt"/>
                </a:endParaRPr>
              </a:p>
              <a:p>
                <a:pPr algn="ctr"/>
                <a:endParaRPr lang="vi-VN" sz="2400" b="1" dirty="0">
                  <a:solidFill>
                    <a:srgbClr val="FF0000"/>
                  </a:solidFill>
                  <a:latin typeface="+mj-lt"/>
                </a:endParaRPr>
              </a:p>
            </p:txBody>
          </p:sp>
        </mc:Choice>
        <mc:Fallback xmlns="">
          <p:sp>
            <p:nvSpPr>
              <p:cNvPr id="5" name="Rectangle: Rounded Corners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EBA0BA7-513E-8BD1-75D6-99D707B99F0F}"/>
                  </a:ext>
                </a:extLst>
              </p:cNvPr>
              <p:cNvSpPr>
                <a:spLocks noRot="1" noChangeAspect="1" noMove="1" noResize="1" noEditPoints="1" noAdjustHandles="1" noChangeArrowheads="1" noChangeShapeType="1" noTextEdit="1"/>
              </p:cNvSpPr>
              <p:nvPr/>
            </p:nvSpPr>
            <p:spPr>
              <a:xfrm>
                <a:off x="6291311" y="2528207"/>
                <a:ext cx="5780946" cy="4329793"/>
              </a:xfrm>
              <a:prstGeom prst="roundRect">
                <a:avLst/>
              </a:prstGeom>
              <a:blipFill>
                <a:blip r:embed="rId3"/>
                <a:stretch>
                  <a:fillRect t="-29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114B36E-6544-BA45-ABE6-2996A85CEA35}"/>
                  </a:ext>
                </a:extLst>
              </p:cNvPr>
              <p:cNvSpPr txBox="1"/>
              <p:nvPr/>
            </p:nvSpPr>
            <p:spPr>
              <a:xfrm>
                <a:off x="6699841" y="3154340"/>
                <a:ext cx="2579914" cy="1200329"/>
              </a:xfrm>
              <a:prstGeom prst="rect">
                <a:avLst/>
              </a:prstGeom>
              <a:noFill/>
            </p:spPr>
            <p:txBody>
              <a:bodyPr wrap="square" rtlCol="0">
                <a:spAutoFit/>
              </a:bodyPr>
              <a:lstStyle/>
              <a:p>
                <a:pPr algn="ctr"/>
                <a:r>
                  <a:rPr lang="vi-VN" sz="2400" b="1" dirty="0">
                    <a:latin typeface="+mj-lt"/>
                  </a:rPr>
                  <a:t>↑</a:t>
                </a:r>
                <a:endParaRPr lang="en-US" sz="2400" b="1" dirty="0">
                  <a:latin typeface="+mj-lt"/>
                </a:endParaRPr>
              </a:p>
              <a:p>
                <a:pPr algn="ctr"/>
                <a14:m>
                  <m:oMath xmlns:m="http://schemas.openxmlformats.org/officeDocument/2006/math">
                    <m:r>
                      <a:rPr lang="vi-VN" sz="2400" b="1" i="1" smtClean="0">
                        <a:solidFill>
                          <a:schemeClr val="tx1"/>
                        </a:solidFill>
                        <a:latin typeface="Cambria Math" panose="02040503050406030204" pitchFamily="18" charset="0"/>
                      </a:rPr>
                      <m:t>𝑨𝑩𝑪𝑫</m:t>
                    </m:r>
                  </m:oMath>
                </a14:m>
                <a:r>
                  <a:rPr lang="vi-VN" sz="2400" b="1" dirty="0">
                    <a:solidFill>
                      <a:schemeClr val="tx1"/>
                    </a:solidFill>
                    <a:latin typeface="+mj-lt"/>
                  </a:rPr>
                  <a:t> là </a:t>
                </a:r>
              </a:p>
              <a:p>
                <a:pPr algn="ctr"/>
                <a:r>
                  <a:rPr lang="vi-VN" sz="2400" b="1" dirty="0">
                    <a:solidFill>
                      <a:schemeClr val="tx1"/>
                    </a:solidFill>
                    <a:latin typeface="+mj-lt"/>
                  </a:rPr>
                  <a:t>hình thang</a:t>
                </a:r>
              </a:p>
            </p:txBody>
          </p:sp>
        </mc:Choice>
        <mc:Fallback xmlns="">
          <p:sp>
            <p:nvSpPr>
              <p:cNvPr id="7" name="TextBox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114B36E-6544-BA45-ABE6-2996A85CEA35}"/>
                  </a:ext>
                </a:extLst>
              </p:cNvPr>
              <p:cNvSpPr txBox="1">
                <a:spLocks noRot="1" noChangeAspect="1" noMove="1" noResize="1" noEditPoints="1" noAdjustHandles="1" noChangeArrowheads="1" noChangeShapeType="1" noTextEdit="1"/>
              </p:cNvSpPr>
              <p:nvPr/>
            </p:nvSpPr>
            <p:spPr>
              <a:xfrm>
                <a:off x="6699841" y="3154340"/>
                <a:ext cx="2579914" cy="1200329"/>
              </a:xfrm>
              <a:prstGeom prst="rect">
                <a:avLst/>
              </a:prstGeom>
              <a:blipFill>
                <a:blip r:embed="rId4"/>
                <a:stretch>
                  <a:fillRect t="-4569"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099E73A-287A-1D11-CF1F-EBF0B5904CA5}"/>
                  </a:ext>
                </a:extLst>
              </p:cNvPr>
              <p:cNvSpPr txBox="1"/>
              <p:nvPr/>
            </p:nvSpPr>
            <p:spPr>
              <a:xfrm>
                <a:off x="9078914" y="3154340"/>
                <a:ext cx="2579914" cy="830997"/>
              </a:xfrm>
              <a:prstGeom prst="rect">
                <a:avLst/>
              </a:prstGeom>
              <a:noFill/>
            </p:spPr>
            <p:txBody>
              <a:bodyPr wrap="square" rtlCol="0">
                <a:spAutoFit/>
              </a:bodyPr>
              <a:lstStyle/>
              <a:p>
                <a:pPr algn="ctr"/>
                <a:r>
                  <a:rPr lang="vi-VN" sz="2400" b="1" dirty="0"/>
                  <a:t>↑</a:t>
                </a:r>
                <a:endParaRPr lang="en-US" sz="2400" b="1" dirty="0">
                  <a:solidFill>
                    <a:schemeClr val="tx1"/>
                  </a:solidFill>
                  <a:latin typeface="+mj-lt"/>
                </a:endParaRPr>
              </a:p>
              <a:p>
                <a:pPr algn="ctr"/>
                <a14:m>
                  <m:oMathPara xmlns:m="http://schemas.openxmlformats.org/officeDocument/2006/math">
                    <m:oMathParaPr>
                      <m:jc m:val="centerGroup"/>
                    </m:oMathParaPr>
                    <m:oMath xmlns:m="http://schemas.openxmlformats.org/officeDocument/2006/math">
                      <m:r>
                        <a:rPr lang="vi-VN" sz="2400" b="1" i="1" smtClean="0">
                          <a:solidFill>
                            <a:schemeClr val="tx1"/>
                          </a:solidFill>
                          <a:latin typeface="Cambria Math" panose="02040503050406030204" pitchFamily="18" charset="0"/>
                        </a:rPr>
                        <m:t>𝑨𝑪</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𝑩𝑫</m:t>
                      </m:r>
                    </m:oMath>
                  </m:oMathPara>
                </a14:m>
                <a:endParaRPr lang="vi-VN" sz="2400" b="1" dirty="0">
                  <a:solidFill>
                    <a:schemeClr val="tx1"/>
                  </a:solidFill>
                  <a:latin typeface="+mj-lt"/>
                </a:endParaRPr>
              </a:p>
            </p:txBody>
          </p:sp>
        </mc:Choice>
        <mc:Fallback xmlns="">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099E73A-287A-1D11-CF1F-EBF0B5904CA5}"/>
                  </a:ext>
                </a:extLst>
              </p:cNvPr>
              <p:cNvSpPr txBox="1">
                <a:spLocks noRot="1" noChangeAspect="1" noMove="1" noResize="1" noEditPoints="1" noAdjustHandles="1" noChangeArrowheads="1" noChangeShapeType="1" noTextEdit="1"/>
              </p:cNvSpPr>
              <p:nvPr/>
            </p:nvSpPr>
            <p:spPr>
              <a:xfrm>
                <a:off x="9078914" y="3154340"/>
                <a:ext cx="2579914" cy="830997"/>
              </a:xfrm>
              <a:prstGeom prst="rect">
                <a:avLst/>
              </a:prstGeom>
              <a:blipFill>
                <a:blip r:embed="rId5"/>
                <a:stretch>
                  <a:fillRect t="-6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2642C9F-7CBA-022D-A430-D2A1A5982165}"/>
                  </a:ext>
                </a:extLst>
              </p:cNvPr>
              <p:cNvSpPr txBox="1"/>
              <p:nvPr/>
            </p:nvSpPr>
            <p:spPr>
              <a:xfrm>
                <a:off x="7224918" y="4211230"/>
                <a:ext cx="1529759" cy="830997"/>
              </a:xfrm>
              <a:prstGeom prst="rect">
                <a:avLst/>
              </a:prstGeom>
              <a:noFill/>
            </p:spPr>
            <p:txBody>
              <a:bodyPr wrap="square" rtlCol="0">
                <a:spAutoFit/>
              </a:bodyPr>
              <a:lstStyle/>
              <a:p>
                <a:pPr algn="ctr"/>
                <a:r>
                  <a:rPr lang="vi-VN" sz="2400" b="1" dirty="0"/>
                  <a:t>↑</a:t>
                </a:r>
                <a:r>
                  <a:rPr lang="vi-VN" sz="2400" b="1" dirty="0">
                    <a:solidFill>
                      <a:schemeClr val="tx1"/>
                    </a:solidFill>
                  </a:rPr>
                  <a:t> </a:t>
                </a:r>
              </a:p>
              <a:p>
                <a:pPr algn="ctr"/>
                <a14:m>
                  <m:oMath xmlns:m="http://schemas.openxmlformats.org/officeDocument/2006/math">
                    <m:r>
                      <a:rPr lang="vi-VN" sz="2400" b="1" i="1" smtClean="0">
                        <a:solidFill>
                          <a:schemeClr val="tx1"/>
                        </a:solidFill>
                        <a:latin typeface="Cambria Math" panose="02040503050406030204" pitchFamily="18" charset="0"/>
                      </a:rPr>
                      <m:t>𝑨𝑩</m:t>
                    </m:r>
                  </m:oMath>
                </a14:m>
                <a:r>
                  <a:rPr lang="vi-VN" sz="2400" b="1" dirty="0">
                    <a:solidFill>
                      <a:schemeClr val="tx1"/>
                    </a:solidFill>
                    <a:latin typeface="+mj-lt"/>
                  </a:rPr>
                  <a:t> // </a:t>
                </a:r>
                <a14:m>
                  <m:oMath xmlns:m="http://schemas.openxmlformats.org/officeDocument/2006/math">
                    <m:r>
                      <a:rPr lang="vi-VN" sz="2400" b="1" i="1" smtClean="0">
                        <a:solidFill>
                          <a:schemeClr val="tx1"/>
                        </a:solidFill>
                        <a:latin typeface="Cambria Math" panose="02040503050406030204" pitchFamily="18" charset="0"/>
                      </a:rPr>
                      <m:t>𝑪𝑫</m:t>
                    </m:r>
                  </m:oMath>
                </a14:m>
                <a:endParaRPr lang="vi-VN" sz="2400" b="1" dirty="0">
                  <a:solidFill>
                    <a:schemeClr val="tx1"/>
                  </a:solidFill>
                  <a:latin typeface="+mj-lt"/>
                </a:endParaRPr>
              </a:p>
            </p:txBody>
          </p:sp>
        </mc:Choice>
        <mc:Fallback xmlns="">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2642C9F-7CBA-022D-A430-D2A1A5982165}"/>
                  </a:ext>
                </a:extLst>
              </p:cNvPr>
              <p:cNvSpPr txBox="1">
                <a:spLocks noRot="1" noChangeAspect="1" noMove="1" noResize="1" noEditPoints="1" noAdjustHandles="1" noChangeArrowheads="1" noChangeShapeType="1" noTextEdit="1"/>
              </p:cNvSpPr>
              <p:nvPr/>
            </p:nvSpPr>
            <p:spPr>
              <a:xfrm>
                <a:off x="7224918" y="4211230"/>
                <a:ext cx="1529759" cy="830997"/>
              </a:xfrm>
              <a:prstGeom prst="rect">
                <a:avLst/>
              </a:prstGeom>
              <a:blipFill>
                <a:blip r:embed="rId6"/>
                <a:stretch>
                  <a:fillRect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A99F739-E1B3-C4FB-D366-C38CB7A0D52C}"/>
                  </a:ext>
                </a:extLst>
              </p:cNvPr>
              <p:cNvSpPr txBox="1"/>
              <p:nvPr/>
            </p:nvSpPr>
            <p:spPr>
              <a:xfrm>
                <a:off x="6291311" y="5719554"/>
                <a:ext cx="4741045" cy="830997"/>
              </a:xfrm>
              <a:prstGeom prst="rect">
                <a:avLst/>
              </a:prstGeom>
              <a:noFill/>
            </p:spPr>
            <p:txBody>
              <a:bodyPr wrap="square" rtlCol="0">
                <a:spAutoFit/>
              </a:bodyPr>
              <a:lstStyle/>
              <a:p>
                <a:pPr algn="ctr"/>
                <a:r>
                  <a:rPr lang="vi-VN" sz="2400" b="1" dirty="0"/>
                  <a:t>↑</a:t>
                </a:r>
                <a:r>
                  <a:rPr lang="vi-VN" sz="2400" b="1" dirty="0">
                    <a:solidFill>
                      <a:schemeClr val="tx1"/>
                    </a:solidFill>
                    <a:latin typeface="+mj-lt"/>
                  </a:rPr>
                  <a:t>                  </a:t>
                </a:r>
                <a:r>
                  <a:rPr lang="vi-VN" sz="100" b="1" dirty="0">
                    <a:solidFill>
                      <a:schemeClr val="tx1"/>
                    </a:solidFill>
                    <a:latin typeface="+mj-lt"/>
                  </a:rPr>
                  <a:t>c</a:t>
                </a:r>
                <a:endParaRPr lang="vi-VN" sz="100" b="1" i="1" dirty="0">
                  <a:solidFill>
                    <a:schemeClr val="tx1"/>
                  </a:solidFill>
                  <a:latin typeface="+mj-lt"/>
                  <a:cs typeface="Calibri" panose="020F0502020204030204" pitchFamily="34" charset="0"/>
                </a:endParaRPr>
              </a:p>
              <a:p>
                <a:pPr algn="ctr"/>
                <a:r>
                  <a:rPr lang="vi-VN" sz="2400" b="1" i="1" dirty="0">
                    <a:solidFill>
                      <a:schemeClr val="tx1"/>
                    </a:solidFill>
                    <a:latin typeface="+mj-lt"/>
                    <a:cs typeface="Calibri" panose="020F0502020204030204" pitchFamily="34" charset="0"/>
                  </a:rPr>
                  <a:t>∆</a:t>
                </a:r>
                <a14:m>
                  <m:oMath xmlns:m="http://schemas.openxmlformats.org/officeDocument/2006/math">
                    <m:r>
                      <a:rPr lang="vi-VN" sz="2400" b="1" i="1" smtClean="0">
                        <a:solidFill>
                          <a:schemeClr val="tx1"/>
                        </a:solidFill>
                        <a:latin typeface="Cambria Math" panose="02040503050406030204" pitchFamily="18" charset="0"/>
                        <a:cs typeface="Calibri" panose="020F0502020204030204" pitchFamily="34" charset="0"/>
                      </a:rPr>
                      <m:t>𝑨𝑩𝑪</m:t>
                    </m:r>
                  </m:oMath>
                </a14:m>
                <a:r>
                  <a:rPr lang="vi-VN" sz="2400" b="1" i="1" dirty="0">
                    <a:solidFill>
                      <a:schemeClr val="tx1"/>
                    </a:solidFill>
                    <a:latin typeface="+mj-lt"/>
                    <a:cs typeface="Calibri" panose="020F0502020204030204" pitchFamily="34" charset="0"/>
                  </a:rPr>
                  <a:t> = ∆</a:t>
                </a:r>
                <a14:m>
                  <m:oMath xmlns:m="http://schemas.openxmlformats.org/officeDocument/2006/math">
                    <m:r>
                      <a:rPr lang="vi-VN" sz="2400" b="1" i="1" smtClean="0">
                        <a:solidFill>
                          <a:schemeClr val="tx1"/>
                        </a:solidFill>
                        <a:latin typeface="Cambria Math" panose="02040503050406030204" pitchFamily="18" charset="0"/>
                        <a:cs typeface="Calibri" panose="020F0502020204030204" pitchFamily="34" charset="0"/>
                      </a:rPr>
                      <m:t>𝑩𝑨𝑫</m:t>
                    </m:r>
                  </m:oMath>
                </a14:m>
                <a:r>
                  <a:rPr lang="vi-VN" sz="2400" b="1" i="1" dirty="0">
                    <a:solidFill>
                      <a:schemeClr val="tx1"/>
                    </a:solidFill>
                    <a:latin typeface="+mj-lt"/>
                    <a:cs typeface="Calibri" panose="020F0502020204030204" pitchFamily="34" charset="0"/>
                  </a:rPr>
                  <a:t> </a:t>
                </a:r>
                <a:r>
                  <a:rPr lang="vi-VN" sz="2400" b="1" dirty="0">
                    <a:solidFill>
                      <a:schemeClr val="tx1"/>
                    </a:solidFill>
                    <a:latin typeface="+mj-lt"/>
                    <a:cs typeface="Calibri" panose="020F0502020204030204" pitchFamily="34" charset="0"/>
                  </a:rPr>
                  <a:t>và</a:t>
                </a:r>
                <a:r>
                  <a:rPr lang="vi-VN" sz="2400" b="1" i="1" dirty="0">
                    <a:solidFill>
                      <a:schemeClr val="tx1"/>
                    </a:solidFill>
                    <a:latin typeface="+mj-lt"/>
                    <a:cs typeface="Calibri" panose="020F0502020204030204" pitchFamily="34" charset="0"/>
                  </a:rPr>
                  <a:t> ∆</a:t>
                </a:r>
                <a14:m>
                  <m:oMath xmlns:m="http://schemas.openxmlformats.org/officeDocument/2006/math">
                    <m:r>
                      <a:rPr lang="vi-VN" sz="2400" b="1" i="1" smtClean="0">
                        <a:solidFill>
                          <a:schemeClr val="tx1"/>
                        </a:solidFill>
                        <a:latin typeface="Cambria Math" panose="02040503050406030204" pitchFamily="18" charset="0"/>
                        <a:cs typeface="Calibri" panose="020F0502020204030204" pitchFamily="34" charset="0"/>
                      </a:rPr>
                      <m:t>𝑨𝑫𝑪</m:t>
                    </m:r>
                  </m:oMath>
                </a14:m>
                <a:r>
                  <a:rPr lang="vi-VN" sz="2400" b="1" i="1" dirty="0">
                    <a:solidFill>
                      <a:schemeClr val="tx1"/>
                    </a:solidFill>
                    <a:latin typeface="+mj-lt"/>
                    <a:cs typeface="Calibri" panose="020F0502020204030204" pitchFamily="34" charset="0"/>
                  </a:rPr>
                  <a:t> = ∆</a:t>
                </a:r>
                <a14:m>
                  <m:oMath xmlns:m="http://schemas.openxmlformats.org/officeDocument/2006/math">
                    <m:r>
                      <a:rPr lang="vi-VN" sz="2400" b="1" i="1" smtClean="0">
                        <a:solidFill>
                          <a:schemeClr val="tx1"/>
                        </a:solidFill>
                        <a:latin typeface="Cambria Math" panose="02040503050406030204" pitchFamily="18" charset="0"/>
                        <a:cs typeface="Calibri" panose="020F0502020204030204" pitchFamily="34" charset="0"/>
                      </a:rPr>
                      <m:t>𝑩𝑪𝑫</m:t>
                    </m:r>
                  </m:oMath>
                </a14:m>
                <a:endParaRPr lang="vi-VN" sz="2400" b="1" i="1" dirty="0">
                  <a:solidFill>
                    <a:schemeClr val="tx1"/>
                  </a:solidFill>
                  <a:latin typeface="+mj-lt"/>
                  <a:cs typeface="Calibri" panose="020F0502020204030204" pitchFamily="34" charset="0"/>
                </a:endParaRPr>
              </a:p>
            </p:txBody>
          </p:sp>
        </mc:Choice>
        <mc:Fallback xmlns="">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A99F739-E1B3-C4FB-D366-C38CB7A0D52C}"/>
                  </a:ext>
                </a:extLst>
              </p:cNvPr>
              <p:cNvSpPr txBox="1">
                <a:spLocks noRot="1" noChangeAspect="1" noMove="1" noResize="1" noEditPoints="1" noAdjustHandles="1" noChangeArrowheads="1" noChangeShapeType="1" noTextEdit="1"/>
              </p:cNvSpPr>
              <p:nvPr/>
            </p:nvSpPr>
            <p:spPr>
              <a:xfrm>
                <a:off x="6291311" y="5719554"/>
                <a:ext cx="4741045" cy="830997"/>
              </a:xfrm>
              <a:prstGeom prst="rect">
                <a:avLst/>
              </a:prstGeom>
              <a:blipFill>
                <a:blip r:embed="rId7"/>
                <a:stretch>
                  <a:fillRect l="-129" t="-5839"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D62B11C-DA5F-BBE9-2C56-A817656E65E3}"/>
                  </a:ext>
                </a:extLst>
              </p:cNvPr>
              <p:cNvSpPr txBox="1"/>
              <p:nvPr/>
            </p:nvSpPr>
            <p:spPr>
              <a:xfrm>
                <a:off x="6699840" y="4968491"/>
                <a:ext cx="2579914" cy="843308"/>
              </a:xfrm>
              <a:prstGeom prst="rect">
                <a:avLst/>
              </a:prstGeom>
              <a:noFill/>
            </p:spPr>
            <p:txBody>
              <a:bodyPr wrap="square" rtlCol="0">
                <a:spAutoFit/>
              </a:bodyPr>
              <a:lstStyle/>
              <a:p>
                <a:pPr algn="ctr"/>
                <a:r>
                  <a:rPr lang="vi-VN" sz="2400" b="1" dirty="0"/>
                  <a:t>↑</a:t>
                </a:r>
                <a:endParaRPr lang="en-US" sz="2400" b="1" dirty="0">
                  <a:solidFill>
                    <a:schemeClr val="tx1"/>
                  </a:solidFill>
                  <a:latin typeface="+mj-lt"/>
                </a:endParaRPr>
              </a:p>
              <a:p>
                <a:pPr algn="ctr"/>
                <a14:m>
                  <m:oMathPara xmlns:m="http://schemas.openxmlformats.org/officeDocument/2006/math">
                    <m:oMathParaPr>
                      <m:jc m:val="centerGroup"/>
                    </m:oMathParaPr>
                    <m:oMath xmlns:m="http://schemas.openxmlformats.org/officeDocument/2006/math">
                      <m:acc>
                        <m:accPr>
                          <m:chr m:val="̂"/>
                          <m:ctrlPr>
                            <a:rPr lang="vi-VN" sz="2400" b="1" i="1" smtClean="0">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𝑩𝑨𝑪</m:t>
                          </m:r>
                        </m:e>
                      </m:acc>
                      <m:r>
                        <a:rPr lang="vi-VN" sz="2400" b="1" i="1" smtClean="0">
                          <a:solidFill>
                            <a:schemeClr val="tx1"/>
                          </a:solidFill>
                          <a:latin typeface="Cambria Math" panose="02040503050406030204" pitchFamily="18" charset="0"/>
                        </a:rPr>
                        <m:t>=</m:t>
                      </m:r>
                      <m:acc>
                        <m:accPr>
                          <m:chr m:val="̂"/>
                          <m:ctrlPr>
                            <a:rPr lang="vi-VN" sz="2400" b="1" i="1" smtClean="0">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𝑨𝑪𝑫</m:t>
                          </m:r>
                        </m:e>
                      </m:acc>
                    </m:oMath>
                  </m:oMathPara>
                </a14:m>
                <a:endParaRPr lang="vi-VN" sz="2400" b="1" dirty="0">
                  <a:solidFill>
                    <a:schemeClr val="tx1"/>
                  </a:solidFill>
                  <a:latin typeface="+mj-lt"/>
                </a:endParaRPr>
              </a:p>
            </p:txBody>
          </p:sp>
        </mc:Choice>
        <mc:Fallback xmlns="">
          <p:sp>
            <p:nvSpPr>
              <p:cNvPr id="10" name="TextBox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D62B11C-DA5F-BBE9-2C56-A817656E65E3}"/>
                  </a:ext>
                </a:extLst>
              </p:cNvPr>
              <p:cNvSpPr txBox="1">
                <a:spLocks noRot="1" noChangeAspect="1" noMove="1" noResize="1" noEditPoints="1" noAdjustHandles="1" noChangeArrowheads="1" noChangeShapeType="1" noTextEdit="1"/>
              </p:cNvSpPr>
              <p:nvPr/>
            </p:nvSpPr>
            <p:spPr>
              <a:xfrm>
                <a:off x="6699840" y="4968491"/>
                <a:ext cx="2579914" cy="843308"/>
              </a:xfrm>
              <a:prstGeom prst="rect">
                <a:avLst/>
              </a:prstGeom>
              <a:blipFill>
                <a:blip r:embed="rId8"/>
                <a:stretch>
                  <a:fillRect t="-6522"/>
                </a:stretch>
              </a:blipFill>
            </p:spPr>
            <p:txBody>
              <a:bodyPr/>
              <a:lstStyle/>
              <a:p>
                <a:r>
                  <a:rPr lang="en-US">
                    <a:noFill/>
                  </a:rPr>
                  <a:t> </a:t>
                </a:r>
              </a:p>
            </p:txBody>
          </p:sp>
        </mc:Fallback>
      </mc:AlternateContent>
      <p:pic>
        <p:nvPicPr>
          <p:cNvPr id="6" name="Pictur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58BE625-2670-DE98-F81C-7F030E2357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071" y="2797733"/>
            <a:ext cx="6143240" cy="2461683"/>
          </a:xfrm>
          <a:prstGeom prst="rect">
            <a:avLst/>
          </a:prstGeom>
        </p:spPr>
      </p:pic>
    </p:spTree>
    <p:extLst>
      <p:ext uri="{BB962C8B-B14F-4D97-AF65-F5344CB8AC3E}">
        <p14:creationId xmlns:p14="http://schemas.microsoft.com/office/powerpoint/2010/main" val="3413205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9" grpId="0"/>
      <p:bldP spid="11"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809AA37-FC21-DBB6-65F0-C6E7DECF5DB9}"/>
              </a:ext>
            </a:extLst>
          </p:cNvPr>
          <p:cNvSpPr/>
          <p:nvPr/>
        </p:nvSpPr>
        <p:spPr>
          <a:xfrm>
            <a:off x="2808509" y="160592"/>
            <a:ext cx="6574971" cy="603169"/>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p:sp>
        <p:nvSpPr>
          <p:cNvPr id="3" name="Rectangle: Rounded Corners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968E195-CB5B-C72B-BEC0-05C3E0074109}"/>
              </a:ext>
            </a:extLst>
          </p:cNvPr>
          <p:cNvSpPr/>
          <p:nvPr/>
        </p:nvSpPr>
        <p:spPr>
          <a:xfrm>
            <a:off x="397120" y="714055"/>
            <a:ext cx="11386457" cy="511629"/>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mj-lt"/>
              </a:rPr>
              <a:t>Dạng 1: Chứng minh tứ giác là hình thang, hình thang cân</a:t>
            </a:r>
            <a:endParaRPr lang="en-US" sz="2400" b="1" dirty="0">
              <a:solidFill>
                <a:schemeClr val="tx1"/>
              </a:solidFill>
              <a:latin typeface="+mj-lt"/>
            </a:endParaRPr>
          </a:p>
        </p:txBody>
      </p:sp>
      <mc:AlternateContent xmlns:mc="http://schemas.openxmlformats.org/markup-compatibility/2006" xmlns:a14="http://schemas.microsoft.com/office/drawing/2010/main">
        <mc:Choice Requires="a14">
          <p:sp>
            <p:nvSpPr>
              <p:cNvPr id="6" name="Rectangle: Rounded Corners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AF8573A-CF62-3CCA-8A13-CF4A6E0B68D1}"/>
                  </a:ext>
                </a:extLst>
              </p:cNvPr>
              <p:cNvSpPr/>
              <p:nvPr/>
            </p:nvSpPr>
            <p:spPr>
              <a:xfrm>
                <a:off x="295661" y="3857003"/>
                <a:ext cx="5270663" cy="300099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Giải</a:t>
                </a:r>
              </a:p>
              <a:p>
                <a:pPr algn="just"/>
                <a:r>
                  <a:rPr lang="vi-VN" sz="2400" b="1" dirty="0">
                    <a:solidFill>
                      <a:schemeClr val="tx1"/>
                    </a:solidFill>
                    <a:latin typeface="+mj-lt"/>
                  </a:rPr>
                  <a:t>Gọi </a:t>
                </a:r>
                <a14:m>
                  <m:oMath xmlns:m="http://schemas.openxmlformats.org/officeDocument/2006/math">
                    <m:r>
                      <a:rPr lang="vi-VN" sz="2400" b="1" i="1" smtClean="0">
                        <a:solidFill>
                          <a:schemeClr val="tx1"/>
                        </a:solidFill>
                        <a:latin typeface="Cambria Math" panose="02040503050406030204" pitchFamily="18" charset="0"/>
                      </a:rPr>
                      <m:t>𝑶</m:t>
                    </m:r>
                  </m:oMath>
                </a14:m>
                <a:r>
                  <a:rPr lang="vi-VN" sz="2400" b="1" dirty="0">
                    <a:solidFill>
                      <a:schemeClr val="tx1"/>
                    </a:solidFill>
                    <a:latin typeface="+mj-lt"/>
                  </a:rPr>
                  <a:t> là giao điểm của </a:t>
                </a:r>
                <a14:m>
                  <m:oMath xmlns:m="http://schemas.openxmlformats.org/officeDocument/2006/math">
                    <m:r>
                      <a:rPr lang="vi-VN" sz="2400" b="1" i="1" smtClean="0">
                        <a:solidFill>
                          <a:schemeClr val="tx1"/>
                        </a:solidFill>
                        <a:latin typeface="Cambria Math" panose="02040503050406030204" pitchFamily="18" charset="0"/>
                      </a:rPr>
                      <m:t>𝑨𝑪</m:t>
                    </m:r>
                  </m:oMath>
                </a14:m>
                <a:r>
                  <a:rPr lang="vi-VN" sz="2400" b="1" dirty="0">
                    <a:solidFill>
                      <a:schemeClr val="tx1"/>
                    </a:solidFill>
                    <a:latin typeface="+mj-lt"/>
                  </a:rPr>
                  <a:t> và </a:t>
                </a:r>
                <a14:m>
                  <m:oMath xmlns:m="http://schemas.openxmlformats.org/officeDocument/2006/math">
                    <m:r>
                      <a:rPr lang="vi-VN" sz="2400" b="1" i="1" smtClean="0">
                        <a:solidFill>
                          <a:schemeClr val="tx1"/>
                        </a:solidFill>
                        <a:latin typeface="Cambria Math" panose="02040503050406030204" pitchFamily="18" charset="0"/>
                      </a:rPr>
                      <m:t>𝑩𝑫</m:t>
                    </m:r>
                  </m:oMath>
                </a14:m>
                <a:endParaRPr lang="vi-VN" sz="2400" b="1" dirty="0">
                  <a:solidFill>
                    <a:schemeClr val="tx1"/>
                  </a:solidFill>
                  <a:latin typeface="+mj-lt"/>
                </a:endParaRPr>
              </a:p>
              <a:p>
                <a:pPr algn="just"/>
                <a:r>
                  <a:rPr lang="vi-VN" sz="2400" b="1" dirty="0">
                    <a:solidFill>
                      <a:schemeClr val="tx1"/>
                    </a:solidFill>
                    <a:latin typeface="+mj-lt"/>
                  </a:rPr>
                  <a:t>Xét ∆</a:t>
                </a:r>
                <a14:m>
                  <m:oMath xmlns:m="http://schemas.openxmlformats.org/officeDocument/2006/math">
                    <m:r>
                      <a:rPr lang="vi-VN" sz="2400" b="1" i="1" smtClean="0">
                        <a:solidFill>
                          <a:schemeClr val="tx1"/>
                        </a:solidFill>
                        <a:latin typeface="Cambria Math" panose="02040503050406030204" pitchFamily="18" charset="0"/>
                      </a:rPr>
                      <m:t>𝑨𝑩𝑪</m:t>
                    </m:r>
                  </m:oMath>
                </a14:m>
                <a:r>
                  <a:rPr lang="vi-VN" sz="2400" b="1" dirty="0">
                    <a:solidFill>
                      <a:schemeClr val="tx1"/>
                    </a:solidFill>
                    <a:latin typeface="+mj-lt"/>
                  </a:rPr>
                  <a:t> và ∆</a:t>
                </a:r>
                <a14:m>
                  <m:oMath xmlns:m="http://schemas.openxmlformats.org/officeDocument/2006/math">
                    <m:r>
                      <a:rPr lang="vi-VN" sz="2400" b="1" i="1" smtClean="0">
                        <a:solidFill>
                          <a:schemeClr val="tx1"/>
                        </a:solidFill>
                        <a:latin typeface="Cambria Math" panose="02040503050406030204" pitchFamily="18" charset="0"/>
                      </a:rPr>
                      <m:t>𝑩𝑨𝑫</m:t>
                    </m:r>
                  </m:oMath>
                </a14:m>
                <a:r>
                  <a:rPr lang="vi-VN" sz="2400" b="1" dirty="0">
                    <a:solidFill>
                      <a:schemeClr val="tx1"/>
                    </a:solidFill>
                    <a:latin typeface="+mj-lt"/>
                  </a:rPr>
                  <a:t>, có:</a:t>
                </a:r>
              </a:p>
              <a:p>
                <a:pPr algn="just"/>
                <a14:m>
                  <m:oMath xmlns:m="http://schemas.openxmlformats.org/officeDocument/2006/math">
                    <m:r>
                      <a:rPr lang="vi-VN" sz="2400" b="1" i="1" smtClean="0">
                        <a:solidFill>
                          <a:schemeClr val="tx1"/>
                        </a:solidFill>
                        <a:latin typeface="Cambria Math" panose="02040503050406030204" pitchFamily="18" charset="0"/>
                      </a:rPr>
                      <m:t>𝑨𝑫</m:t>
                    </m:r>
                    <m:r>
                      <a:rPr lang="vi-VN" sz="2400" b="1" i="1" smtClean="0">
                        <a:solidFill>
                          <a:schemeClr val="tx1"/>
                        </a:solidFill>
                        <a:latin typeface="Cambria Math" panose="02040503050406030204" pitchFamily="18" charset="0"/>
                      </a:rPr>
                      <m:t> = </m:t>
                    </m:r>
                    <m:r>
                      <a:rPr lang="vi-VN" sz="2400" b="1" i="1" smtClean="0">
                        <a:solidFill>
                          <a:schemeClr val="tx1"/>
                        </a:solidFill>
                        <a:latin typeface="Cambria Math" panose="02040503050406030204" pitchFamily="18" charset="0"/>
                      </a:rPr>
                      <m:t>𝑩𝑪</m:t>
                    </m:r>
                    <m:r>
                      <a:rPr lang="vi-VN" sz="2400" b="1" i="1" smtClean="0">
                        <a:solidFill>
                          <a:schemeClr val="tx1"/>
                        </a:solidFill>
                        <a:latin typeface="Cambria Math" panose="02040503050406030204" pitchFamily="18" charset="0"/>
                      </a:rPr>
                      <m:t> </m:t>
                    </m:r>
                  </m:oMath>
                </a14:m>
                <a:r>
                  <a:rPr lang="vi-VN" sz="2400" b="1" dirty="0">
                    <a:solidFill>
                      <a:schemeClr val="tx1"/>
                    </a:solidFill>
                    <a:latin typeface="+mj-lt"/>
                  </a:rPr>
                  <a:t>(gt)</a:t>
                </a:r>
              </a:p>
              <a:p>
                <a:pPr algn="just"/>
                <a14:m>
                  <m:oMath xmlns:m="http://schemas.openxmlformats.org/officeDocument/2006/math">
                    <m:r>
                      <a:rPr lang="vi-VN" sz="2400" b="1" i="1" smtClean="0">
                        <a:solidFill>
                          <a:schemeClr val="tx1"/>
                        </a:solidFill>
                        <a:latin typeface="Cambria Math" panose="02040503050406030204" pitchFamily="18" charset="0"/>
                      </a:rPr>
                      <m:t>𝑨𝑪</m:t>
                    </m:r>
                    <m:r>
                      <a:rPr lang="vi-VN" sz="2400" b="1" i="1" smtClean="0">
                        <a:solidFill>
                          <a:schemeClr val="tx1"/>
                        </a:solidFill>
                        <a:latin typeface="Cambria Math" panose="02040503050406030204" pitchFamily="18" charset="0"/>
                      </a:rPr>
                      <m:t> = </m:t>
                    </m:r>
                    <m:r>
                      <a:rPr lang="vi-VN" sz="2400" b="1" i="1" smtClean="0">
                        <a:solidFill>
                          <a:schemeClr val="tx1"/>
                        </a:solidFill>
                        <a:latin typeface="Cambria Math" panose="02040503050406030204" pitchFamily="18" charset="0"/>
                      </a:rPr>
                      <m:t>𝑩𝑫</m:t>
                    </m:r>
                    <m:r>
                      <a:rPr lang="vi-VN" sz="2400" b="1" i="1" smtClean="0">
                        <a:solidFill>
                          <a:schemeClr val="tx1"/>
                        </a:solidFill>
                        <a:latin typeface="Cambria Math" panose="02040503050406030204" pitchFamily="18" charset="0"/>
                      </a:rPr>
                      <m:t> </m:t>
                    </m:r>
                  </m:oMath>
                </a14:m>
                <a:r>
                  <a:rPr lang="vi-VN" sz="2400" b="1" dirty="0">
                    <a:solidFill>
                      <a:schemeClr val="tx1"/>
                    </a:solidFill>
                    <a:latin typeface="+mj-lt"/>
                  </a:rPr>
                  <a:t>(gt)</a:t>
                </a:r>
              </a:p>
              <a:p>
                <a:pPr algn="just"/>
                <a14:m>
                  <m:oMath xmlns:m="http://schemas.openxmlformats.org/officeDocument/2006/math">
                    <m:r>
                      <a:rPr lang="vi-VN" sz="2400" b="1" i="1" smtClean="0">
                        <a:solidFill>
                          <a:schemeClr val="tx1"/>
                        </a:solidFill>
                        <a:latin typeface="Cambria Math" panose="02040503050406030204" pitchFamily="18" charset="0"/>
                      </a:rPr>
                      <m:t>𝑨𝑩</m:t>
                    </m:r>
                  </m:oMath>
                </a14:m>
                <a:r>
                  <a:rPr lang="vi-VN" sz="2400" b="1" dirty="0">
                    <a:solidFill>
                      <a:schemeClr val="tx1"/>
                    </a:solidFill>
                    <a:latin typeface="+mj-lt"/>
                  </a:rPr>
                  <a:t> chung</a:t>
                </a:r>
              </a:p>
              <a:p>
                <a:pPr algn="just"/>
                <a:r>
                  <a:rPr lang="vi-VN" sz="2400" b="1" dirty="0">
                    <a:solidFill>
                      <a:schemeClr val="tx1"/>
                    </a:solidFill>
                    <a:latin typeface="+mj-lt"/>
                  </a:rPr>
                  <a:t>Suy ra ∆</a:t>
                </a:r>
                <a14:m>
                  <m:oMath xmlns:m="http://schemas.openxmlformats.org/officeDocument/2006/math">
                    <m:r>
                      <a:rPr lang="vi-VN" sz="2400" b="1" i="1" smtClean="0">
                        <a:solidFill>
                          <a:schemeClr val="tx1"/>
                        </a:solidFill>
                        <a:latin typeface="Cambria Math" panose="02040503050406030204" pitchFamily="18" charset="0"/>
                      </a:rPr>
                      <m:t>𝑨𝑩𝑪</m:t>
                    </m:r>
                    <m:r>
                      <a:rPr lang="vi-VN" sz="2400" b="1" i="1" smtClean="0">
                        <a:solidFill>
                          <a:schemeClr val="tx1"/>
                        </a:solidFill>
                        <a:latin typeface="Cambria Math" panose="02040503050406030204" pitchFamily="18" charset="0"/>
                      </a:rPr>
                      <m:t>=</m:t>
                    </m:r>
                  </m:oMath>
                </a14:m>
                <a:r>
                  <a:rPr lang="vi-VN" sz="2400" b="1" dirty="0">
                    <a:solidFill>
                      <a:schemeClr val="tx1"/>
                    </a:solidFill>
                    <a:latin typeface="+mj-lt"/>
                  </a:rPr>
                  <a:t>∆</a:t>
                </a:r>
                <a14:m>
                  <m:oMath xmlns:m="http://schemas.openxmlformats.org/officeDocument/2006/math">
                    <m:r>
                      <a:rPr lang="vi-VN" sz="2400" b="1" i="1" smtClean="0">
                        <a:solidFill>
                          <a:schemeClr val="tx1"/>
                        </a:solidFill>
                        <a:latin typeface="Cambria Math" panose="02040503050406030204" pitchFamily="18" charset="0"/>
                      </a:rPr>
                      <m:t>𝑩𝑨𝑫</m:t>
                    </m:r>
                  </m:oMath>
                </a14:m>
                <a:r>
                  <a:rPr lang="vi-VN" sz="2400" b="1" dirty="0">
                    <a:solidFill>
                      <a:schemeClr val="tx1"/>
                    </a:solidFill>
                    <a:latin typeface="+mj-lt"/>
                  </a:rPr>
                  <a:t> (c.c.c)</a:t>
                </a:r>
              </a:p>
              <a:p>
                <a:pPr algn="just"/>
                <a:r>
                  <a:rPr lang="vi-VN" sz="2400" b="1" dirty="0">
                    <a:solidFill>
                      <a:schemeClr val="tx1"/>
                    </a:solidFill>
                    <a:latin typeface="+mj-lt"/>
                  </a:rPr>
                  <a:t>nên </a:t>
                </a:r>
                <a14:m>
                  <m:oMath xmlns:m="http://schemas.openxmlformats.org/officeDocument/2006/math">
                    <m:acc>
                      <m:accPr>
                        <m:chr m:val="̂"/>
                        <m:ctrlPr>
                          <a:rPr lang="vi-VN" sz="2400" b="1" i="1" smtClean="0">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𝑩𝑨𝑪</m:t>
                        </m:r>
                      </m:e>
                    </m:acc>
                    <m:r>
                      <a:rPr lang="vi-VN" sz="2400" b="1" i="1" smtClean="0">
                        <a:solidFill>
                          <a:schemeClr val="tx1"/>
                        </a:solidFill>
                        <a:latin typeface="Cambria Math" panose="02040503050406030204" pitchFamily="18" charset="0"/>
                      </a:rPr>
                      <m:t>=</m:t>
                    </m:r>
                    <m:acc>
                      <m:accPr>
                        <m:chr m:val="̂"/>
                        <m:ctrlPr>
                          <a:rPr lang="vi-VN" sz="2400" b="1" i="1" smtClean="0">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𝑨𝑩𝑫</m:t>
                        </m:r>
                      </m:e>
                    </m:acc>
                  </m:oMath>
                </a14:m>
                <a:endParaRPr lang="en-US" sz="2400" b="1" dirty="0">
                  <a:latin typeface="+mj-lt"/>
                </a:endParaRPr>
              </a:p>
            </p:txBody>
          </p:sp>
        </mc:Choice>
        <mc:Fallback xmlns="">
          <p:sp>
            <p:nvSpPr>
              <p:cNvPr id="6" name="Rectangle: Rounded Corners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AF8573A-CF62-3CCA-8A13-CF4A6E0B68D1}"/>
                  </a:ext>
                </a:extLst>
              </p:cNvPr>
              <p:cNvSpPr>
                <a:spLocks noRot="1" noChangeAspect="1" noMove="1" noResize="1" noEditPoints="1" noAdjustHandles="1" noChangeArrowheads="1" noChangeShapeType="1" noTextEdit="1"/>
              </p:cNvSpPr>
              <p:nvPr/>
            </p:nvSpPr>
            <p:spPr>
              <a:xfrm>
                <a:off x="295661" y="3857003"/>
                <a:ext cx="5270663" cy="3000997"/>
              </a:xfrm>
              <a:prstGeom prst="roundRect">
                <a:avLst/>
              </a:prstGeom>
              <a:blipFill>
                <a:blip r:embed="rId2"/>
                <a:stretch>
                  <a:fillRect t="-2024" b="-46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E4A8A84-E9E6-EB2A-9FA0-187E28E86F9C}"/>
                  </a:ext>
                </a:extLst>
              </p:cNvPr>
              <p:cNvSpPr/>
              <p:nvPr/>
            </p:nvSpPr>
            <p:spPr>
              <a:xfrm>
                <a:off x="5623601" y="3801573"/>
                <a:ext cx="6465360" cy="293716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mj-lt"/>
                  </a:rPr>
                  <a:t>Xét ∆</a:t>
                </a:r>
                <a14:m>
                  <m:oMath xmlns:m="http://schemas.openxmlformats.org/officeDocument/2006/math">
                    <m:r>
                      <a:rPr lang="vi-VN" sz="2400" b="1" i="1">
                        <a:solidFill>
                          <a:schemeClr val="tx1"/>
                        </a:solidFill>
                        <a:latin typeface="Cambria Math" panose="02040503050406030204" pitchFamily="18" charset="0"/>
                      </a:rPr>
                      <m:t>𝑨</m:t>
                    </m:r>
                    <m:r>
                      <a:rPr lang="vi-VN" sz="2400" b="1" i="1" smtClean="0">
                        <a:solidFill>
                          <a:schemeClr val="tx1"/>
                        </a:solidFill>
                        <a:latin typeface="Cambria Math" panose="02040503050406030204" pitchFamily="18" charset="0"/>
                      </a:rPr>
                      <m:t>𝑶𝑩</m:t>
                    </m:r>
                  </m:oMath>
                </a14:m>
                <a:r>
                  <a:rPr lang="vi-VN" sz="2400" b="1" dirty="0">
                    <a:solidFill>
                      <a:schemeClr val="tx1"/>
                    </a:solidFill>
                    <a:latin typeface="+mj-lt"/>
                  </a:rPr>
                  <a:t>, có </a:t>
                </a:r>
                <a14:m>
                  <m:oMath xmlns:m="http://schemas.openxmlformats.org/officeDocument/2006/math">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𝑩𝑨𝑪</m:t>
                        </m:r>
                      </m:e>
                    </m:acc>
                    <m:r>
                      <a:rPr lang="vi-VN" sz="2400" b="1" i="1" smtClean="0">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𝑨𝑩𝑫</m:t>
                        </m:r>
                      </m:e>
                    </m:acc>
                    <m:r>
                      <a:rPr lang="vi-VN" sz="2400" b="1" i="1" smtClean="0">
                        <a:solidFill>
                          <a:schemeClr val="tx1"/>
                        </a:solidFill>
                        <a:latin typeface="Cambria Math" panose="02040503050406030204" pitchFamily="18" charset="0"/>
                      </a:rPr>
                      <m:t>+</m:t>
                    </m:r>
                    <m:acc>
                      <m:accPr>
                        <m:chr m:val="̂"/>
                        <m:ctrlPr>
                          <a:rPr lang="vi-VN" sz="2400" b="1" i="1" smtClean="0">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𝑨𝑶𝑩</m:t>
                        </m:r>
                      </m:e>
                    </m:acc>
                    <m:r>
                      <a:rPr lang="vi-VN" sz="2400" b="1" i="1" smtClean="0">
                        <a:solidFill>
                          <a:schemeClr val="tx1"/>
                        </a:solidFill>
                        <a:latin typeface="Cambria Math" panose="02040503050406030204" pitchFamily="18" charset="0"/>
                      </a:rPr>
                      <m:t>=</m:t>
                    </m:r>
                    <m:sSup>
                      <m:sSupPr>
                        <m:ctrlPr>
                          <a:rPr lang="vi-VN" sz="2400" b="1" i="1" smtClean="0">
                            <a:solidFill>
                              <a:schemeClr val="tx1"/>
                            </a:solidFill>
                            <a:latin typeface="Cambria Math" panose="02040503050406030204" pitchFamily="18" charset="0"/>
                          </a:rPr>
                        </m:ctrlPr>
                      </m:sSupPr>
                      <m:e>
                        <m:r>
                          <a:rPr lang="vi-VN" sz="2400" b="1" i="0" smtClean="0">
                            <a:solidFill>
                              <a:schemeClr val="tx1"/>
                            </a:solidFill>
                            <a:latin typeface="Cambria Math" panose="02040503050406030204" pitchFamily="18" charset="0"/>
                          </a:rPr>
                          <m:t>𝟏𝟖𝟎</m:t>
                        </m:r>
                      </m:e>
                      <m:sup>
                        <m:r>
                          <a:rPr lang="vi-VN" sz="2400" b="1" i="0" smtClean="0">
                            <a:solidFill>
                              <a:schemeClr val="tx1"/>
                            </a:solidFill>
                            <a:latin typeface="Cambria Math" panose="02040503050406030204" pitchFamily="18" charset="0"/>
                          </a:rPr>
                          <m:t>𝐨</m:t>
                        </m:r>
                      </m:sup>
                    </m:sSup>
                  </m:oMath>
                </a14:m>
                <a:endParaRPr lang="vi-VN" sz="2400" b="1" dirty="0">
                  <a:solidFill>
                    <a:schemeClr val="tx1"/>
                  </a:solidFill>
                  <a:latin typeface="+mj-lt"/>
                </a:endParaRPr>
              </a:p>
              <a:p>
                <a:pPr algn="just"/>
                <a14:m>
                  <m:oMath xmlns:m="http://schemas.openxmlformats.org/officeDocument/2006/math">
                    <m:r>
                      <a:rPr lang="vi-VN" sz="2400" b="1" i="1" smtClean="0">
                        <a:solidFill>
                          <a:schemeClr val="tx1"/>
                        </a:solidFill>
                        <a:latin typeface="Cambria Math" panose="02040503050406030204" pitchFamily="18" charset="0"/>
                        <a:ea typeface="Cambria Math" panose="02040503050406030204" pitchFamily="18" charset="0"/>
                      </a:rPr>
                      <m:t>⟹</m:t>
                    </m:r>
                  </m:oMath>
                </a14:m>
                <a:r>
                  <a:rPr lang="vi-VN" sz="2400" b="1" dirty="0">
                    <a:solidFill>
                      <a:schemeClr val="tx1"/>
                    </a:solidFill>
                    <a:latin typeface="+mj-lt"/>
                  </a:rPr>
                  <a:t> </a:t>
                </a:r>
                <a14:m>
                  <m:oMath xmlns:m="http://schemas.openxmlformats.org/officeDocument/2006/math">
                    <m:r>
                      <a:rPr lang="vi-VN" sz="2400" b="1" i="0" smtClean="0">
                        <a:solidFill>
                          <a:schemeClr val="tx1"/>
                        </a:solidFill>
                        <a:latin typeface="Cambria Math" panose="02040503050406030204" pitchFamily="18" charset="0"/>
                      </a:rPr>
                      <m:t>𝟐</m:t>
                    </m:r>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𝑩𝑨𝑪</m:t>
                        </m:r>
                      </m:e>
                    </m:acc>
                    <m:r>
                      <a:rPr lang="vi-VN" sz="2400" b="1" i="1">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𝑨𝑶𝑩</m:t>
                        </m:r>
                      </m:e>
                    </m:acc>
                    <m:r>
                      <a:rPr lang="vi-VN" sz="2400" b="1" i="1">
                        <a:solidFill>
                          <a:schemeClr val="tx1"/>
                        </a:solidFill>
                        <a:latin typeface="Cambria Math" panose="02040503050406030204" pitchFamily="18" charset="0"/>
                      </a:rPr>
                      <m:t>=</m:t>
                    </m:r>
                    <m:sSup>
                      <m:sSupPr>
                        <m:ctrlPr>
                          <a:rPr lang="vi-VN" sz="2400" b="1" i="1">
                            <a:solidFill>
                              <a:schemeClr val="tx1"/>
                            </a:solidFill>
                            <a:latin typeface="Cambria Math" panose="02040503050406030204" pitchFamily="18" charset="0"/>
                          </a:rPr>
                        </m:ctrlPr>
                      </m:sSupPr>
                      <m:e>
                        <m:r>
                          <a:rPr lang="vi-VN" sz="2400" b="1">
                            <a:solidFill>
                              <a:schemeClr val="tx1"/>
                            </a:solidFill>
                            <a:latin typeface="Cambria Math" panose="02040503050406030204" pitchFamily="18" charset="0"/>
                          </a:rPr>
                          <m:t>𝟏𝟖𝟎</m:t>
                        </m:r>
                      </m:e>
                      <m:sup>
                        <m:r>
                          <a:rPr lang="vi-VN" sz="2400" b="1">
                            <a:solidFill>
                              <a:schemeClr val="tx1"/>
                            </a:solidFill>
                            <a:latin typeface="Cambria Math" panose="02040503050406030204" pitchFamily="18" charset="0"/>
                          </a:rPr>
                          <m:t>𝐨</m:t>
                        </m:r>
                      </m:sup>
                    </m:sSup>
                  </m:oMath>
                </a14:m>
                <a:r>
                  <a:rPr lang="vi-VN" sz="2400" b="1" dirty="0">
                    <a:solidFill>
                      <a:schemeClr val="tx1"/>
                    </a:solidFill>
                    <a:latin typeface="+mj-lt"/>
                  </a:rPr>
                  <a:t> (1)</a:t>
                </a:r>
              </a:p>
              <a:p>
                <a:pPr algn="just"/>
                <a:r>
                  <a:rPr lang="vi-VN" sz="2400" b="1" dirty="0">
                    <a:solidFill>
                      <a:schemeClr val="tx1"/>
                    </a:solidFill>
                    <a:latin typeface="+mj-lt"/>
                  </a:rPr>
                  <a:t>Xét ∆</a:t>
                </a:r>
                <a14:m>
                  <m:oMath xmlns:m="http://schemas.openxmlformats.org/officeDocument/2006/math">
                    <m:r>
                      <a:rPr lang="vi-VN" sz="2400" b="1" i="1" smtClean="0">
                        <a:solidFill>
                          <a:schemeClr val="tx1"/>
                        </a:solidFill>
                        <a:latin typeface="Cambria Math" panose="02040503050406030204" pitchFamily="18" charset="0"/>
                      </a:rPr>
                      <m:t>𝑨𝑫𝑪</m:t>
                    </m:r>
                  </m:oMath>
                </a14:m>
                <a:r>
                  <a:rPr lang="vi-VN" sz="2400" b="1" dirty="0">
                    <a:solidFill>
                      <a:schemeClr val="tx1"/>
                    </a:solidFill>
                    <a:latin typeface="+mj-lt"/>
                  </a:rPr>
                  <a:t> và ∆</a:t>
                </a:r>
                <a14:m>
                  <m:oMath xmlns:m="http://schemas.openxmlformats.org/officeDocument/2006/math">
                    <m:r>
                      <a:rPr lang="vi-VN" sz="2400" b="1" i="1" smtClean="0">
                        <a:solidFill>
                          <a:schemeClr val="tx1"/>
                        </a:solidFill>
                        <a:latin typeface="Cambria Math" panose="02040503050406030204" pitchFamily="18" charset="0"/>
                      </a:rPr>
                      <m:t>𝑩𝑪𝑫</m:t>
                    </m:r>
                  </m:oMath>
                </a14:m>
                <a:r>
                  <a:rPr lang="vi-VN" sz="2400" b="1" dirty="0">
                    <a:solidFill>
                      <a:schemeClr val="tx1"/>
                    </a:solidFill>
                    <a:latin typeface="+mj-lt"/>
                  </a:rPr>
                  <a:t>, có:</a:t>
                </a:r>
              </a:p>
              <a:p>
                <a:pPr algn="just"/>
                <a14:m>
                  <m:oMath xmlns:m="http://schemas.openxmlformats.org/officeDocument/2006/math">
                    <m:r>
                      <a:rPr lang="vi-VN" sz="2400" b="1" i="1" smtClean="0">
                        <a:solidFill>
                          <a:schemeClr val="tx1"/>
                        </a:solidFill>
                        <a:latin typeface="Cambria Math" panose="02040503050406030204" pitchFamily="18" charset="0"/>
                      </a:rPr>
                      <m:t>𝑨𝑫</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𝑩𝑪</m:t>
                    </m:r>
                    <m:r>
                      <a:rPr lang="vi-VN" sz="2400" b="1" i="1" smtClean="0">
                        <a:solidFill>
                          <a:schemeClr val="tx1"/>
                        </a:solidFill>
                        <a:latin typeface="Cambria Math" panose="02040503050406030204" pitchFamily="18" charset="0"/>
                      </a:rPr>
                      <m:t> </m:t>
                    </m:r>
                  </m:oMath>
                </a14:m>
                <a:r>
                  <a:rPr lang="vi-VN" sz="2400" b="1" dirty="0">
                    <a:solidFill>
                      <a:schemeClr val="tx1"/>
                    </a:solidFill>
                    <a:latin typeface="+mj-lt"/>
                  </a:rPr>
                  <a:t>(gt)</a:t>
                </a:r>
              </a:p>
              <a:p>
                <a:pPr algn="just"/>
                <a14:m>
                  <m:oMath xmlns:m="http://schemas.openxmlformats.org/officeDocument/2006/math">
                    <m:r>
                      <a:rPr lang="vi-VN" sz="2400" b="1" i="1" smtClean="0">
                        <a:solidFill>
                          <a:schemeClr val="tx1"/>
                        </a:solidFill>
                        <a:latin typeface="Cambria Math" panose="02040503050406030204" pitchFamily="18" charset="0"/>
                      </a:rPr>
                      <m:t>𝑨𝑪</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𝑩𝑫</m:t>
                    </m:r>
                    <m:r>
                      <a:rPr lang="vi-VN" sz="2400" b="1" i="1" smtClean="0">
                        <a:solidFill>
                          <a:schemeClr val="tx1"/>
                        </a:solidFill>
                        <a:latin typeface="Cambria Math" panose="02040503050406030204" pitchFamily="18" charset="0"/>
                      </a:rPr>
                      <m:t> </m:t>
                    </m:r>
                  </m:oMath>
                </a14:m>
                <a:r>
                  <a:rPr lang="vi-VN" sz="2400" b="1" dirty="0">
                    <a:solidFill>
                      <a:schemeClr val="tx1"/>
                    </a:solidFill>
                    <a:latin typeface="+mj-lt"/>
                  </a:rPr>
                  <a:t>(gt)</a:t>
                </a:r>
              </a:p>
              <a:p>
                <a:pPr algn="just"/>
                <a14:m>
                  <m:oMath xmlns:m="http://schemas.openxmlformats.org/officeDocument/2006/math">
                    <m:r>
                      <a:rPr lang="vi-VN" sz="2400" b="1" i="1" smtClean="0">
                        <a:solidFill>
                          <a:schemeClr val="tx1"/>
                        </a:solidFill>
                        <a:latin typeface="Cambria Math" panose="02040503050406030204" pitchFamily="18" charset="0"/>
                      </a:rPr>
                      <m:t>𝑪𝑫</m:t>
                    </m:r>
                  </m:oMath>
                </a14:m>
                <a:r>
                  <a:rPr lang="vi-VN" sz="2400" b="1" dirty="0">
                    <a:solidFill>
                      <a:schemeClr val="tx1"/>
                    </a:solidFill>
                    <a:latin typeface="+mj-lt"/>
                  </a:rPr>
                  <a:t> chung</a:t>
                </a:r>
              </a:p>
              <a:p>
                <a:pPr algn="just"/>
                <a:r>
                  <a:rPr lang="vi-VN" sz="2400" b="1" dirty="0">
                    <a:solidFill>
                      <a:schemeClr val="tx1"/>
                    </a:solidFill>
                    <a:latin typeface="+mj-lt"/>
                  </a:rPr>
                  <a:t>Suy ra ∆</a:t>
                </a:r>
                <a14:m>
                  <m:oMath xmlns:m="http://schemas.openxmlformats.org/officeDocument/2006/math">
                    <m:r>
                      <a:rPr lang="vi-VN" sz="2400" b="1" i="1" smtClean="0">
                        <a:solidFill>
                          <a:schemeClr val="tx1"/>
                        </a:solidFill>
                        <a:latin typeface="Cambria Math" panose="02040503050406030204" pitchFamily="18" charset="0"/>
                      </a:rPr>
                      <m:t>𝑨𝑫𝑪</m:t>
                    </m:r>
                    <m:r>
                      <a:rPr lang="vi-VN" sz="2400" b="1" i="1" smtClean="0">
                        <a:solidFill>
                          <a:schemeClr val="tx1"/>
                        </a:solidFill>
                        <a:latin typeface="Cambria Math" panose="02040503050406030204" pitchFamily="18" charset="0"/>
                      </a:rPr>
                      <m:t>=</m:t>
                    </m:r>
                  </m:oMath>
                </a14:m>
                <a:r>
                  <a:rPr lang="vi-VN" sz="2400" b="1" dirty="0">
                    <a:solidFill>
                      <a:schemeClr val="tx1"/>
                    </a:solidFill>
                    <a:latin typeface="+mj-lt"/>
                  </a:rPr>
                  <a:t>∆</a:t>
                </a:r>
                <a14:m>
                  <m:oMath xmlns:m="http://schemas.openxmlformats.org/officeDocument/2006/math">
                    <m:r>
                      <a:rPr lang="vi-VN" sz="2400" b="1" i="1" smtClean="0">
                        <a:solidFill>
                          <a:schemeClr val="tx1"/>
                        </a:solidFill>
                        <a:latin typeface="Cambria Math" panose="02040503050406030204" pitchFamily="18" charset="0"/>
                      </a:rPr>
                      <m:t>𝑩𝑪𝑫</m:t>
                    </m:r>
                  </m:oMath>
                </a14:m>
                <a:r>
                  <a:rPr lang="vi-VN" sz="2400" b="1" dirty="0">
                    <a:solidFill>
                      <a:schemeClr val="tx1"/>
                    </a:solidFill>
                    <a:latin typeface="+mj-lt"/>
                  </a:rPr>
                  <a:t> (c.c.c)</a:t>
                </a:r>
              </a:p>
              <a:p>
                <a:pPr algn="just"/>
                <a:r>
                  <a:rPr lang="vi-VN" sz="2400" b="1" dirty="0">
                    <a:solidFill>
                      <a:schemeClr val="tx1"/>
                    </a:solidFill>
                    <a:latin typeface="+mj-lt"/>
                  </a:rPr>
                  <a:t>nên </a:t>
                </a:r>
                <a14:m>
                  <m:oMath xmlns:m="http://schemas.openxmlformats.org/officeDocument/2006/math">
                    <m:acc>
                      <m:accPr>
                        <m:chr m:val="̂"/>
                        <m:ctrlPr>
                          <a:rPr lang="vi-VN" sz="2400" b="1" i="1" smtClean="0">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𝑨𝑪𝑫</m:t>
                        </m:r>
                      </m:e>
                    </m:acc>
                    <m:r>
                      <a:rPr lang="vi-VN" sz="2400" b="1" i="1" smtClean="0">
                        <a:solidFill>
                          <a:schemeClr val="tx1"/>
                        </a:solidFill>
                        <a:latin typeface="Cambria Math" panose="02040503050406030204" pitchFamily="18" charset="0"/>
                      </a:rPr>
                      <m:t>=</m:t>
                    </m:r>
                    <m:acc>
                      <m:accPr>
                        <m:chr m:val="̂"/>
                        <m:ctrlPr>
                          <a:rPr lang="vi-VN" sz="2400" b="1" i="1" smtClean="0">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𝑩𝑫𝑪</m:t>
                        </m:r>
                      </m:e>
                    </m:acc>
                  </m:oMath>
                </a14:m>
                <a:r>
                  <a:rPr lang="vi-VN" sz="2400" b="1" dirty="0">
                    <a:solidFill>
                      <a:schemeClr val="tx1"/>
                    </a:solidFill>
                    <a:latin typeface="+mj-lt"/>
                  </a:rPr>
                  <a:t> </a:t>
                </a:r>
              </a:p>
            </p:txBody>
          </p:sp>
        </mc:Choice>
        <mc:Fallback xmlns="">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E4A8A84-E9E6-EB2A-9FA0-187E28E86F9C}"/>
                  </a:ext>
                </a:extLst>
              </p:cNvPr>
              <p:cNvSpPr>
                <a:spLocks noRot="1" noChangeAspect="1" noMove="1" noResize="1" noEditPoints="1" noAdjustHandles="1" noChangeArrowheads="1" noChangeShapeType="1" noTextEdit="1"/>
              </p:cNvSpPr>
              <p:nvPr/>
            </p:nvSpPr>
            <p:spPr>
              <a:xfrm>
                <a:off x="5623601" y="3801573"/>
                <a:ext cx="6465360" cy="2937164"/>
              </a:xfrm>
              <a:prstGeom prst="roundRect">
                <a:avLst/>
              </a:prstGeom>
              <a:blipFill>
                <a:blip r:embed="rId3"/>
                <a:stretch>
                  <a:fillRect t="-3106" b="-6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6717682-0ECB-DD43-1188-32559D62E8E0}"/>
                  </a:ext>
                </a:extLst>
              </p:cNvPr>
              <p:cNvSpPr/>
              <p:nvPr/>
            </p:nvSpPr>
            <p:spPr>
              <a:xfrm>
                <a:off x="402767" y="1175978"/>
                <a:ext cx="11386457" cy="925286"/>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mj-lt"/>
                  </a:rPr>
                  <a:t>Bài 1: Cho tứ giác </a:t>
                </a:r>
                <a14:m>
                  <m:oMath xmlns:m="http://schemas.openxmlformats.org/officeDocument/2006/math">
                    <m:r>
                      <a:rPr lang="vi-VN" sz="2400" b="1" i="1" smtClean="0">
                        <a:solidFill>
                          <a:schemeClr val="tx1"/>
                        </a:solidFill>
                        <a:latin typeface="Cambria Math" panose="02040503050406030204" pitchFamily="18" charset="0"/>
                      </a:rPr>
                      <m:t>𝑨𝑩𝑪𝑫</m:t>
                    </m:r>
                  </m:oMath>
                </a14:m>
                <a:r>
                  <a:rPr lang="vi-VN" sz="2400" b="1" dirty="0">
                    <a:solidFill>
                      <a:schemeClr val="tx1"/>
                    </a:solidFill>
                    <a:latin typeface="+mj-lt"/>
                  </a:rPr>
                  <a:t> có </a:t>
                </a:r>
                <a14:m>
                  <m:oMath xmlns:m="http://schemas.openxmlformats.org/officeDocument/2006/math">
                    <m:r>
                      <a:rPr lang="vi-VN" sz="2400" b="1" i="1" smtClean="0">
                        <a:solidFill>
                          <a:schemeClr val="tx1"/>
                        </a:solidFill>
                        <a:latin typeface="Cambria Math" panose="02040503050406030204" pitchFamily="18" charset="0"/>
                      </a:rPr>
                      <m:t>𝑨𝑪</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𝑫𝑩</m:t>
                    </m:r>
                  </m:oMath>
                </a14:m>
                <a:r>
                  <a:rPr lang="vi-VN" sz="2400" b="1" dirty="0">
                    <a:solidFill>
                      <a:schemeClr val="tx1"/>
                    </a:solidFill>
                    <a:latin typeface="+mj-lt"/>
                  </a:rPr>
                  <a:t> và </a:t>
                </a:r>
                <a14:m>
                  <m:oMath xmlns:m="http://schemas.openxmlformats.org/officeDocument/2006/math">
                    <m:r>
                      <a:rPr lang="vi-VN" sz="2400" b="1" i="1" smtClean="0">
                        <a:solidFill>
                          <a:schemeClr val="tx1"/>
                        </a:solidFill>
                        <a:latin typeface="Cambria Math" panose="02040503050406030204" pitchFamily="18" charset="0"/>
                      </a:rPr>
                      <m:t>𝑨𝑫</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𝑩𝑪</m:t>
                    </m:r>
                  </m:oMath>
                </a14:m>
                <a:r>
                  <a:rPr lang="vi-VN" sz="2400" b="1" dirty="0">
                    <a:solidFill>
                      <a:schemeClr val="tx1"/>
                    </a:solidFill>
                    <a:latin typeface="+mj-lt"/>
                  </a:rPr>
                  <a:t>. Chứng minh tứ giác </a:t>
                </a:r>
                <a14:m>
                  <m:oMath xmlns:m="http://schemas.openxmlformats.org/officeDocument/2006/math">
                    <m:r>
                      <a:rPr lang="vi-VN" sz="2400" b="1" i="1">
                        <a:solidFill>
                          <a:schemeClr val="tx1"/>
                        </a:solidFill>
                        <a:latin typeface="Cambria Math" panose="02040503050406030204" pitchFamily="18" charset="0"/>
                      </a:rPr>
                      <m:t>𝑨𝑩𝑪𝑫</m:t>
                    </m:r>
                  </m:oMath>
                </a14:m>
                <a:r>
                  <a:rPr lang="vi-VN" sz="2400" b="1" dirty="0">
                    <a:solidFill>
                      <a:schemeClr val="tx1"/>
                    </a:solidFill>
                    <a:latin typeface="+mj-lt"/>
                  </a:rPr>
                  <a:t> là hình thang cân</a:t>
                </a:r>
              </a:p>
            </p:txBody>
          </p:sp>
        </mc:Choice>
        <mc:Fallback xmlns="">
          <p:sp>
            <p:nvSpPr>
              <p:cNvPr id="8" name="Rectangle: Rounded Corners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6717682-0ECB-DD43-1188-32559D62E8E0}"/>
                  </a:ext>
                </a:extLst>
              </p:cNvPr>
              <p:cNvSpPr>
                <a:spLocks noRot="1" noChangeAspect="1" noMove="1" noResize="1" noEditPoints="1" noAdjustHandles="1" noChangeArrowheads="1" noChangeShapeType="1" noTextEdit="1"/>
              </p:cNvSpPr>
              <p:nvPr/>
            </p:nvSpPr>
            <p:spPr>
              <a:xfrm>
                <a:off x="402767" y="1175978"/>
                <a:ext cx="11386457" cy="925286"/>
              </a:xfrm>
              <a:prstGeom prst="roundRect">
                <a:avLst/>
              </a:prstGeom>
              <a:blipFill>
                <a:blip r:embed="rId4"/>
                <a:stretch>
                  <a:fillRect l="-428" r="-428" b="-9211"/>
                </a:stretch>
              </a:blipFill>
              <a:ln>
                <a:noFill/>
              </a:ln>
            </p:spPr>
            <p:txBody>
              <a:bodyPr/>
              <a:lstStyle/>
              <a:p>
                <a:r>
                  <a:rPr lang="en-US">
                    <a:noFill/>
                  </a:rPr>
                  <a:t> </a:t>
                </a:r>
              </a:p>
            </p:txBody>
          </p:sp>
        </mc:Fallback>
      </mc:AlternateContent>
      <p:sp>
        <p:nvSpPr>
          <p:cNvPr id="18" name="Oval 1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28A97BD-16D5-5C4B-7F50-15CA00BA07C8}"/>
              </a:ext>
            </a:extLst>
          </p:cNvPr>
          <p:cNvSpPr/>
          <p:nvPr/>
        </p:nvSpPr>
        <p:spPr>
          <a:xfrm>
            <a:off x="11112000" y="0"/>
            <a:ext cx="1080000" cy="1080000"/>
          </a:xfrm>
          <a:prstGeom prst="ellipse">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Hết giờ</a:t>
            </a:r>
            <a:endParaRPr lang="en-US" sz="2200" b="1">
              <a:latin typeface="Times New Roman" panose="02020603050405020304" pitchFamily="18" charset="0"/>
              <a:cs typeface="Times New Roman" panose="02020603050405020304" pitchFamily="18" charset="0"/>
            </a:endParaRPr>
          </a:p>
        </p:txBody>
      </p:sp>
      <p:sp>
        <p:nvSpPr>
          <p:cNvPr id="19" name="Oval 1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EE55616-9F8D-4286-E8A4-A7187EE0BF85}"/>
              </a:ext>
            </a:extLst>
          </p:cNvPr>
          <p:cNvSpPr/>
          <p:nvPr/>
        </p:nvSpPr>
        <p:spPr>
          <a:xfrm>
            <a:off x="11112000"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1 phút</a:t>
            </a:r>
            <a:endParaRPr lang="en-US" sz="2200" b="1">
              <a:latin typeface="Times New Roman" panose="02020603050405020304" pitchFamily="18" charset="0"/>
              <a:cs typeface="Times New Roman" panose="02020603050405020304" pitchFamily="18" charset="0"/>
            </a:endParaRPr>
          </a:p>
        </p:txBody>
      </p:sp>
      <p:sp>
        <p:nvSpPr>
          <p:cNvPr id="20" name="Oval 1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1552214-E29F-38ED-7E97-32ADCFD79DDC}"/>
              </a:ext>
            </a:extLst>
          </p:cNvPr>
          <p:cNvSpPr/>
          <p:nvPr/>
        </p:nvSpPr>
        <p:spPr>
          <a:xfrm>
            <a:off x="11112000"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2 phút</a:t>
            </a:r>
            <a:endParaRPr lang="en-US" sz="2200" b="1">
              <a:latin typeface="Times New Roman" panose="02020603050405020304" pitchFamily="18" charset="0"/>
              <a:cs typeface="Times New Roman" panose="02020603050405020304" pitchFamily="18" charset="0"/>
            </a:endParaRPr>
          </a:p>
        </p:txBody>
      </p:sp>
      <p:sp>
        <p:nvSpPr>
          <p:cNvPr id="21" name="Oval 2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3B01817-C8E7-F2A1-5DCB-E3D8F33CDAE3}"/>
              </a:ext>
            </a:extLst>
          </p:cNvPr>
          <p:cNvSpPr/>
          <p:nvPr/>
        </p:nvSpPr>
        <p:spPr>
          <a:xfrm>
            <a:off x="11106353"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3 phút</a:t>
            </a:r>
            <a:endParaRPr lang="en-US" sz="2200" b="1">
              <a:latin typeface="Times New Roman" panose="02020603050405020304" pitchFamily="18" charset="0"/>
              <a:cs typeface="Times New Roman" panose="02020603050405020304" pitchFamily="18" charset="0"/>
            </a:endParaRPr>
          </a:p>
        </p:txBody>
      </p:sp>
      <p:sp>
        <p:nvSpPr>
          <p:cNvPr id="22" name="Oval 2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C0F7D1A-AADF-ACFA-A119-8186F2603523}"/>
              </a:ext>
            </a:extLst>
          </p:cNvPr>
          <p:cNvSpPr/>
          <p:nvPr/>
        </p:nvSpPr>
        <p:spPr>
          <a:xfrm>
            <a:off x="11100706"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4 phút</a:t>
            </a:r>
            <a:endParaRPr lang="en-US" sz="2200" b="1">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E26E1873-6DE2-BC71-E3FA-B08C402CAB7C}"/>
              </a:ext>
            </a:extLst>
          </p:cNvPr>
          <p:cNvSpPr/>
          <p:nvPr/>
        </p:nvSpPr>
        <p:spPr>
          <a:xfrm>
            <a:off x="11100706"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5 phút</a:t>
            </a:r>
            <a:endParaRPr lang="en-US" sz="2200" b="1">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9CF14BCD-4432-1C22-BAC6-8CC21E157C52}"/>
              </a:ext>
            </a:extLst>
          </p:cNvPr>
          <p:cNvSpPr/>
          <p:nvPr/>
        </p:nvSpPr>
        <p:spPr>
          <a:xfrm>
            <a:off x="11095062"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6 phút</a:t>
            </a:r>
            <a:endParaRPr lang="en-US" sz="2200" b="1">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F1267A08-0468-4C5D-0871-DE081A64A9C6}"/>
              </a:ext>
            </a:extLst>
          </p:cNvPr>
          <p:cNvSpPr/>
          <p:nvPr/>
        </p:nvSpPr>
        <p:spPr>
          <a:xfrm>
            <a:off x="11100706"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7 phút</a:t>
            </a:r>
            <a:endParaRPr lang="en-US" sz="2200" b="1">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D1A676DA-DBDC-5675-D818-F92D82901C42}"/>
              </a:ext>
            </a:extLst>
          </p:cNvPr>
          <p:cNvSpPr/>
          <p:nvPr/>
        </p:nvSpPr>
        <p:spPr>
          <a:xfrm>
            <a:off x="11112000"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8 phút</a:t>
            </a:r>
            <a:endParaRPr lang="en-US" sz="2200" b="1">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7265EC1-EB9D-0E90-97CF-79081FA46A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9" y="2000412"/>
            <a:ext cx="4503480" cy="1804608"/>
          </a:xfrm>
          <a:prstGeom prst="rect">
            <a:avLst/>
          </a:prstGeom>
        </p:spPr>
      </p:pic>
    </p:spTree>
    <p:extLst>
      <p:ext uri="{BB962C8B-B14F-4D97-AF65-F5344CB8AC3E}">
        <p14:creationId xmlns:p14="http://schemas.microsoft.com/office/powerpoint/2010/main" val="3931191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5000"/>
                                        <p:tgtEl>
                                          <p:spTgt spid="26"/>
                                        </p:tgtEl>
                                      </p:cBhvr>
                                    </p:animEffect>
                                    <p:set>
                                      <p:cBhvr>
                                        <p:cTn id="7" dur="1" fill="hold">
                                          <p:stCondLst>
                                            <p:cond delay="54999"/>
                                          </p:stCondLst>
                                        </p:cTn>
                                        <p:tgtEl>
                                          <p:spTgt spid="26"/>
                                        </p:tgtEl>
                                        <p:attrNameLst>
                                          <p:attrName>style.visibility</p:attrName>
                                        </p:attrNameLst>
                                      </p:cBhvr>
                                      <p:to>
                                        <p:strVal val="hidden"/>
                                      </p:to>
                                    </p:set>
                                  </p:childTnLst>
                                </p:cTn>
                              </p:par>
                              <p:par>
                                <p:cTn id="8" presetID="21" presetClass="entr" presetSubtype="1" fill="hold" grpId="1"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55000"/>
                                        <p:tgtEl>
                                          <p:spTgt spid="25"/>
                                        </p:tgtEl>
                                      </p:cBhvr>
                                    </p:animEffect>
                                  </p:childTnLst>
                                </p:cTn>
                              </p:par>
                            </p:childTnLst>
                          </p:cTn>
                        </p:par>
                        <p:par>
                          <p:cTn id="11" fill="hold">
                            <p:stCondLst>
                              <p:cond delay="55000"/>
                            </p:stCondLst>
                            <p:childTnLst>
                              <p:par>
                                <p:cTn id="12" presetID="21" presetClass="exit" presetSubtype="1" fill="hold" grpId="0" nodeType="afterEffect">
                                  <p:stCondLst>
                                    <p:cond delay="5000"/>
                                  </p:stCondLst>
                                  <p:childTnLst>
                                    <p:animEffect transition="out" filter="wheel(1)">
                                      <p:cBhvr>
                                        <p:cTn id="13" dur="55000"/>
                                        <p:tgtEl>
                                          <p:spTgt spid="25"/>
                                        </p:tgtEl>
                                      </p:cBhvr>
                                    </p:animEffect>
                                    <p:set>
                                      <p:cBhvr>
                                        <p:cTn id="14" dur="1" fill="hold">
                                          <p:stCondLst>
                                            <p:cond delay="54999"/>
                                          </p:stCondLst>
                                        </p:cTn>
                                        <p:tgtEl>
                                          <p:spTgt spid="25"/>
                                        </p:tgtEl>
                                        <p:attrNameLst>
                                          <p:attrName>style.visibility</p:attrName>
                                        </p:attrNameLst>
                                      </p:cBhvr>
                                      <p:to>
                                        <p:strVal val="hidden"/>
                                      </p:to>
                                    </p:set>
                                  </p:childTnLst>
                                </p:cTn>
                              </p:par>
                              <p:par>
                                <p:cTn id="15" presetID="21" presetClass="entr" presetSubtype="1" fill="hold" grpId="1" nodeType="withEffect">
                                  <p:stCondLst>
                                    <p:cond delay="500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55000"/>
                                        <p:tgtEl>
                                          <p:spTgt spid="24"/>
                                        </p:tgtEl>
                                      </p:cBhvr>
                                    </p:animEffect>
                                  </p:childTnLst>
                                </p:cTn>
                              </p:par>
                            </p:childTnLst>
                          </p:cTn>
                        </p:par>
                        <p:par>
                          <p:cTn id="18" fill="hold">
                            <p:stCondLst>
                              <p:cond delay="115000"/>
                            </p:stCondLst>
                            <p:childTnLst>
                              <p:par>
                                <p:cTn id="19" presetID="21" presetClass="exit" presetSubtype="1" fill="hold" grpId="0" nodeType="afterEffect">
                                  <p:stCondLst>
                                    <p:cond delay="5000"/>
                                  </p:stCondLst>
                                  <p:childTnLst>
                                    <p:animEffect transition="out" filter="wheel(1)">
                                      <p:cBhvr>
                                        <p:cTn id="20" dur="55000"/>
                                        <p:tgtEl>
                                          <p:spTgt spid="24"/>
                                        </p:tgtEl>
                                      </p:cBhvr>
                                    </p:animEffect>
                                    <p:set>
                                      <p:cBhvr>
                                        <p:cTn id="21" dur="1" fill="hold">
                                          <p:stCondLst>
                                            <p:cond delay="54999"/>
                                          </p:stCondLst>
                                        </p:cTn>
                                        <p:tgtEl>
                                          <p:spTgt spid="24"/>
                                        </p:tgtEl>
                                        <p:attrNameLst>
                                          <p:attrName>style.visibility</p:attrName>
                                        </p:attrNameLst>
                                      </p:cBhvr>
                                      <p:to>
                                        <p:strVal val="hidden"/>
                                      </p:to>
                                    </p:set>
                                  </p:childTnLst>
                                </p:cTn>
                              </p:par>
                              <p:par>
                                <p:cTn id="22" presetID="21" presetClass="entr" presetSubtype="1" fill="hold" grpId="1" nodeType="withEffect">
                                  <p:stCondLst>
                                    <p:cond delay="500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55000"/>
                                        <p:tgtEl>
                                          <p:spTgt spid="23"/>
                                        </p:tgtEl>
                                      </p:cBhvr>
                                    </p:animEffect>
                                  </p:childTnLst>
                                </p:cTn>
                              </p:par>
                            </p:childTnLst>
                          </p:cTn>
                        </p:par>
                        <p:par>
                          <p:cTn id="25" fill="hold">
                            <p:stCondLst>
                              <p:cond delay="175000"/>
                            </p:stCondLst>
                            <p:childTnLst>
                              <p:par>
                                <p:cTn id="26" presetID="21" presetClass="exit" presetSubtype="1" fill="hold" grpId="0" nodeType="afterEffect">
                                  <p:stCondLst>
                                    <p:cond delay="5000"/>
                                  </p:stCondLst>
                                  <p:childTnLst>
                                    <p:animEffect transition="out" filter="wheel(1)">
                                      <p:cBhvr>
                                        <p:cTn id="27" dur="55000"/>
                                        <p:tgtEl>
                                          <p:spTgt spid="23"/>
                                        </p:tgtEl>
                                      </p:cBhvr>
                                    </p:animEffect>
                                    <p:set>
                                      <p:cBhvr>
                                        <p:cTn id="28" dur="1" fill="hold">
                                          <p:stCondLst>
                                            <p:cond delay="54999"/>
                                          </p:stCondLst>
                                        </p:cTn>
                                        <p:tgtEl>
                                          <p:spTgt spid="23"/>
                                        </p:tgtEl>
                                        <p:attrNameLst>
                                          <p:attrName>style.visibility</p:attrName>
                                        </p:attrNameLst>
                                      </p:cBhvr>
                                      <p:to>
                                        <p:strVal val="hidden"/>
                                      </p:to>
                                    </p:set>
                                  </p:childTnLst>
                                </p:cTn>
                              </p:par>
                              <p:par>
                                <p:cTn id="29" presetID="21" presetClass="entr" presetSubtype="1" fill="hold" grpId="1" nodeType="withEffect">
                                  <p:stCondLst>
                                    <p:cond delay="500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55000"/>
                                        <p:tgtEl>
                                          <p:spTgt spid="22"/>
                                        </p:tgtEl>
                                      </p:cBhvr>
                                    </p:animEffect>
                                  </p:childTnLst>
                                </p:cTn>
                              </p:par>
                            </p:childTnLst>
                          </p:cTn>
                        </p:par>
                        <p:par>
                          <p:cTn id="32" fill="hold">
                            <p:stCondLst>
                              <p:cond delay="235000"/>
                            </p:stCondLst>
                            <p:childTnLst>
                              <p:par>
                                <p:cTn id="33" presetID="21" presetClass="exit" presetSubtype="1" fill="hold" grpId="0" nodeType="afterEffect">
                                  <p:stCondLst>
                                    <p:cond delay="5000"/>
                                  </p:stCondLst>
                                  <p:childTnLst>
                                    <p:animEffect transition="out" filter="wheel(1)">
                                      <p:cBhvr>
                                        <p:cTn id="34" dur="55000"/>
                                        <p:tgtEl>
                                          <p:spTgt spid="22"/>
                                        </p:tgtEl>
                                      </p:cBhvr>
                                    </p:animEffect>
                                    <p:set>
                                      <p:cBhvr>
                                        <p:cTn id="35" dur="1" fill="hold">
                                          <p:stCondLst>
                                            <p:cond delay="54999"/>
                                          </p:stCondLst>
                                        </p:cTn>
                                        <p:tgtEl>
                                          <p:spTgt spid="22"/>
                                        </p:tgtEl>
                                        <p:attrNameLst>
                                          <p:attrName>style.visibility</p:attrName>
                                        </p:attrNameLst>
                                      </p:cBhvr>
                                      <p:to>
                                        <p:strVal val="hidden"/>
                                      </p:to>
                                    </p:set>
                                  </p:childTnLst>
                                </p:cTn>
                              </p:par>
                              <p:par>
                                <p:cTn id="36" presetID="21" presetClass="entr" presetSubtype="1" fill="hold" grpId="1" nodeType="withEffect">
                                  <p:stCondLst>
                                    <p:cond delay="5000"/>
                                  </p:stCondLst>
                                  <p:childTnLst>
                                    <p:set>
                                      <p:cBhvr>
                                        <p:cTn id="37" dur="1" fill="hold">
                                          <p:stCondLst>
                                            <p:cond delay="0"/>
                                          </p:stCondLst>
                                        </p:cTn>
                                        <p:tgtEl>
                                          <p:spTgt spid="21"/>
                                        </p:tgtEl>
                                        <p:attrNameLst>
                                          <p:attrName>style.visibility</p:attrName>
                                        </p:attrNameLst>
                                      </p:cBhvr>
                                      <p:to>
                                        <p:strVal val="visible"/>
                                      </p:to>
                                    </p:set>
                                    <p:animEffect transition="in" filter="wheel(1)">
                                      <p:cBhvr>
                                        <p:cTn id="38" dur="55000"/>
                                        <p:tgtEl>
                                          <p:spTgt spid="21"/>
                                        </p:tgtEl>
                                      </p:cBhvr>
                                    </p:animEffect>
                                  </p:childTnLst>
                                </p:cTn>
                              </p:par>
                            </p:childTnLst>
                          </p:cTn>
                        </p:par>
                        <p:par>
                          <p:cTn id="39" fill="hold">
                            <p:stCondLst>
                              <p:cond delay="295000"/>
                            </p:stCondLst>
                            <p:childTnLst>
                              <p:par>
                                <p:cTn id="40" presetID="21" presetClass="exit" presetSubtype="1" fill="hold" grpId="0" nodeType="afterEffect">
                                  <p:stCondLst>
                                    <p:cond delay="5000"/>
                                  </p:stCondLst>
                                  <p:childTnLst>
                                    <p:animEffect transition="out" filter="wheel(1)">
                                      <p:cBhvr>
                                        <p:cTn id="41" dur="55000"/>
                                        <p:tgtEl>
                                          <p:spTgt spid="21"/>
                                        </p:tgtEl>
                                      </p:cBhvr>
                                    </p:animEffect>
                                    <p:set>
                                      <p:cBhvr>
                                        <p:cTn id="42" dur="1" fill="hold">
                                          <p:stCondLst>
                                            <p:cond delay="54999"/>
                                          </p:stCondLst>
                                        </p:cTn>
                                        <p:tgtEl>
                                          <p:spTgt spid="21"/>
                                        </p:tgtEl>
                                        <p:attrNameLst>
                                          <p:attrName>style.visibility</p:attrName>
                                        </p:attrNameLst>
                                      </p:cBhvr>
                                      <p:to>
                                        <p:strVal val="hidden"/>
                                      </p:to>
                                    </p:set>
                                  </p:childTnLst>
                                </p:cTn>
                              </p:par>
                              <p:par>
                                <p:cTn id="43" presetID="21" presetClass="entr" presetSubtype="1" fill="hold" grpId="1" nodeType="withEffect">
                                  <p:stCondLst>
                                    <p:cond delay="5000"/>
                                  </p:stCondLst>
                                  <p:childTnLst>
                                    <p:set>
                                      <p:cBhvr>
                                        <p:cTn id="44" dur="1" fill="hold">
                                          <p:stCondLst>
                                            <p:cond delay="0"/>
                                          </p:stCondLst>
                                        </p:cTn>
                                        <p:tgtEl>
                                          <p:spTgt spid="20"/>
                                        </p:tgtEl>
                                        <p:attrNameLst>
                                          <p:attrName>style.visibility</p:attrName>
                                        </p:attrNameLst>
                                      </p:cBhvr>
                                      <p:to>
                                        <p:strVal val="visible"/>
                                      </p:to>
                                    </p:set>
                                    <p:animEffect transition="in" filter="wheel(1)">
                                      <p:cBhvr>
                                        <p:cTn id="45" dur="55000"/>
                                        <p:tgtEl>
                                          <p:spTgt spid="20"/>
                                        </p:tgtEl>
                                      </p:cBhvr>
                                    </p:animEffect>
                                  </p:childTnLst>
                                </p:cTn>
                              </p:par>
                            </p:childTnLst>
                          </p:cTn>
                        </p:par>
                        <p:par>
                          <p:cTn id="46" fill="hold">
                            <p:stCondLst>
                              <p:cond delay="355000"/>
                            </p:stCondLst>
                            <p:childTnLst>
                              <p:par>
                                <p:cTn id="47" presetID="21" presetClass="exit" presetSubtype="1" fill="hold" grpId="0" nodeType="afterEffect">
                                  <p:stCondLst>
                                    <p:cond delay="5000"/>
                                  </p:stCondLst>
                                  <p:childTnLst>
                                    <p:animEffect transition="out" filter="wheel(1)">
                                      <p:cBhvr>
                                        <p:cTn id="48" dur="55000"/>
                                        <p:tgtEl>
                                          <p:spTgt spid="20"/>
                                        </p:tgtEl>
                                      </p:cBhvr>
                                    </p:animEffect>
                                    <p:set>
                                      <p:cBhvr>
                                        <p:cTn id="49" dur="1" fill="hold">
                                          <p:stCondLst>
                                            <p:cond delay="54999"/>
                                          </p:stCondLst>
                                        </p:cTn>
                                        <p:tgtEl>
                                          <p:spTgt spid="20"/>
                                        </p:tgtEl>
                                        <p:attrNameLst>
                                          <p:attrName>style.visibility</p:attrName>
                                        </p:attrNameLst>
                                      </p:cBhvr>
                                      <p:to>
                                        <p:strVal val="hidden"/>
                                      </p:to>
                                    </p:set>
                                  </p:childTnLst>
                                </p:cTn>
                              </p:par>
                              <p:par>
                                <p:cTn id="50" presetID="21" presetClass="entr" presetSubtype="1" fill="hold" grpId="1" nodeType="withEffect">
                                  <p:stCondLst>
                                    <p:cond delay="5000"/>
                                  </p:stCondLst>
                                  <p:childTnLst>
                                    <p:set>
                                      <p:cBhvr>
                                        <p:cTn id="51" dur="1" fill="hold">
                                          <p:stCondLst>
                                            <p:cond delay="0"/>
                                          </p:stCondLst>
                                        </p:cTn>
                                        <p:tgtEl>
                                          <p:spTgt spid="19"/>
                                        </p:tgtEl>
                                        <p:attrNameLst>
                                          <p:attrName>style.visibility</p:attrName>
                                        </p:attrNameLst>
                                      </p:cBhvr>
                                      <p:to>
                                        <p:strVal val="visible"/>
                                      </p:to>
                                    </p:set>
                                    <p:animEffect transition="in" filter="wheel(1)">
                                      <p:cBhvr>
                                        <p:cTn id="52" dur="55000"/>
                                        <p:tgtEl>
                                          <p:spTgt spid="19"/>
                                        </p:tgtEl>
                                      </p:cBhvr>
                                    </p:animEffect>
                                  </p:childTnLst>
                                </p:cTn>
                              </p:par>
                            </p:childTnLst>
                          </p:cTn>
                        </p:par>
                        <p:par>
                          <p:cTn id="53" fill="hold">
                            <p:stCondLst>
                              <p:cond delay="415000"/>
                            </p:stCondLst>
                            <p:childTnLst>
                              <p:par>
                                <p:cTn id="54" presetID="21" presetClass="exit" presetSubtype="1" fill="hold" grpId="0" nodeType="afterEffect">
                                  <p:stCondLst>
                                    <p:cond delay="5000"/>
                                  </p:stCondLst>
                                  <p:childTnLst>
                                    <p:animEffect transition="out" filter="wheel(1)">
                                      <p:cBhvr>
                                        <p:cTn id="55" dur="55000"/>
                                        <p:tgtEl>
                                          <p:spTgt spid="19"/>
                                        </p:tgtEl>
                                      </p:cBhvr>
                                    </p:animEffect>
                                    <p:set>
                                      <p:cBhvr>
                                        <p:cTn id="56" dur="1" fill="hold">
                                          <p:stCondLst>
                                            <p:cond delay="54999"/>
                                          </p:stCondLst>
                                        </p:cTn>
                                        <p:tgtEl>
                                          <p:spTgt spid="19"/>
                                        </p:tgtEl>
                                        <p:attrNameLst>
                                          <p:attrName>style.visibility</p:attrName>
                                        </p:attrNameLst>
                                      </p:cBhvr>
                                      <p:to>
                                        <p:strVal val="hidden"/>
                                      </p:to>
                                    </p:set>
                                  </p:childTnLst>
                                </p:cTn>
                              </p:par>
                              <p:par>
                                <p:cTn id="57" presetID="21" presetClass="entr" presetSubtype="1" fill="hold" grpId="0" nodeType="withEffect">
                                  <p:stCondLst>
                                    <p:cond delay="5000"/>
                                  </p:stCondLst>
                                  <p:childTnLst>
                                    <p:set>
                                      <p:cBhvr>
                                        <p:cTn id="58" dur="1" fill="hold">
                                          <p:stCondLst>
                                            <p:cond delay="0"/>
                                          </p:stCondLst>
                                        </p:cTn>
                                        <p:tgtEl>
                                          <p:spTgt spid="18"/>
                                        </p:tgtEl>
                                        <p:attrNameLst>
                                          <p:attrName>style.visibility</p:attrName>
                                        </p:attrNameLst>
                                      </p:cBhvr>
                                      <p:to>
                                        <p:strVal val="visible"/>
                                      </p:to>
                                    </p:set>
                                    <p:animEffect transition="in" filter="wheel(1)">
                                      <p:cBhvr>
                                        <p:cTn id="59" dur="550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
                                            <p:txEl>
                                              <p:pRg st="0" end="0"/>
                                            </p:txEl>
                                          </p:spTgt>
                                        </p:tgtEl>
                                        <p:attrNameLst>
                                          <p:attrName>style.visibility</p:attrName>
                                        </p:attrNameLst>
                                      </p:cBhvr>
                                      <p:to>
                                        <p:strVal val="visible"/>
                                      </p:to>
                                    </p:set>
                                    <p:animEffect transition="in" filter="fade">
                                      <p:cBhvr>
                                        <p:cTn id="64" dur="1000"/>
                                        <p:tgtEl>
                                          <p:spTgt spid="6">
                                            <p:txEl>
                                              <p:pRg st="0" end="0"/>
                                            </p:txEl>
                                          </p:spTgt>
                                        </p:tgtEl>
                                      </p:cBhvr>
                                    </p:animEffect>
                                    <p:anim calcmode="lin" valueType="num">
                                      <p:cBhvr>
                                        <p:cTn id="6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Effect transition="in" filter="fade">
                                      <p:cBhvr>
                                        <p:cTn id="71" dur="1000"/>
                                        <p:tgtEl>
                                          <p:spTgt spid="6">
                                            <p:txEl>
                                              <p:pRg st="1" end="1"/>
                                            </p:txEl>
                                          </p:spTgt>
                                        </p:tgtEl>
                                      </p:cBhvr>
                                    </p:animEffect>
                                    <p:anim calcmode="lin" valueType="num">
                                      <p:cBhvr>
                                        <p:cTn id="7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6">
                                            <p:txEl>
                                              <p:pRg st="2" end="2"/>
                                            </p:txEl>
                                          </p:spTgt>
                                        </p:tgtEl>
                                        <p:attrNameLst>
                                          <p:attrName>style.visibility</p:attrName>
                                        </p:attrNameLst>
                                      </p:cBhvr>
                                      <p:to>
                                        <p:strVal val="visible"/>
                                      </p:to>
                                    </p:set>
                                    <p:animEffect transition="in" filter="fade">
                                      <p:cBhvr>
                                        <p:cTn id="78" dur="1000"/>
                                        <p:tgtEl>
                                          <p:spTgt spid="6">
                                            <p:txEl>
                                              <p:pRg st="2" end="2"/>
                                            </p:txEl>
                                          </p:spTgt>
                                        </p:tgtEl>
                                      </p:cBhvr>
                                    </p:animEffect>
                                    <p:anim calcmode="lin" valueType="num">
                                      <p:cBhvr>
                                        <p:cTn id="7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8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6">
                                            <p:txEl>
                                              <p:pRg st="3" end="3"/>
                                            </p:txEl>
                                          </p:spTgt>
                                        </p:tgtEl>
                                        <p:attrNameLst>
                                          <p:attrName>style.visibility</p:attrName>
                                        </p:attrNameLst>
                                      </p:cBhvr>
                                      <p:to>
                                        <p:strVal val="visible"/>
                                      </p:to>
                                    </p:set>
                                    <p:animEffect transition="in" filter="fade">
                                      <p:cBhvr>
                                        <p:cTn id="85" dur="1000"/>
                                        <p:tgtEl>
                                          <p:spTgt spid="6">
                                            <p:txEl>
                                              <p:pRg st="3" end="3"/>
                                            </p:txEl>
                                          </p:spTgt>
                                        </p:tgtEl>
                                      </p:cBhvr>
                                    </p:animEffect>
                                    <p:anim calcmode="lin" valueType="num">
                                      <p:cBhvr>
                                        <p:cTn id="8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6">
                                            <p:txEl>
                                              <p:pRg st="4" end="4"/>
                                            </p:txEl>
                                          </p:spTgt>
                                        </p:tgtEl>
                                        <p:attrNameLst>
                                          <p:attrName>style.visibility</p:attrName>
                                        </p:attrNameLst>
                                      </p:cBhvr>
                                      <p:to>
                                        <p:strVal val="visible"/>
                                      </p:to>
                                    </p:set>
                                    <p:animEffect transition="in" filter="fade">
                                      <p:cBhvr>
                                        <p:cTn id="92" dur="1000"/>
                                        <p:tgtEl>
                                          <p:spTgt spid="6">
                                            <p:txEl>
                                              <p:pRg st="4" end="4"/>
                                            </p:txEl>
                                          </p:spTgt>
                                        </p:tgtEl>
                                      </p:cBhvr>
                                    </p:animEffect>
                                    <p:anim calcmode="lin" valueType="num">
                                      <p:cBhvr>
                                        <p:cTn id="9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6">
                                            <p:txEl>
                                              <p:pRg st="5" end="5"/>
                                            </p:txEl>
                                          </p:spTgt>
                                        </p:tgtEl>
                                        <p:attrNameLst>
                                          <p:attrName>style.visibility</p:attrName>
                                        </p:attrNameLst>
                                      </p:cBhvr>
                                      <p:to>
                                        <p:strVal val="visible"/>
                                      </p:to>
                                    </p:set>
                                    <p:animEffect transition="in" filter="fade">
                                      <p:cBhvr>
                                        <p:cTn id="99" dur="1000"/>
                                        <p:tgtEl>
                                          <p:spTgt spid="6">
                                            <p:txEl>
                                              <p:pRg st="5" end="5"/>
                                            </p:txEl>
                                          </p:spTgt>
                                        </p:tgtEl>
                                      </p:cBhvr>
                                    </p:animEffect>
                                    <p:anim calcmode="lin" valueType="num">
                                      <p:cBhvr>
                                        <p:cTn id="10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0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6">
                                            <p:txEl>
                                              <p:pRg st="6" end="6"/>
                                            </p:txEl>
                                          </p:spTgt>
                                        </p:tgtEl>
                                        <p:attrNameLst>
                                          <p:attrName>style.visibility</p:attrName>
                                        </p:attrNameLst>
                                      </p:cBhvr>
                                      <p:to>
                                        <p:strVal val="visible"/>
                                      </p:to>
                                    </p:set>
                                    <p:animEffect transition="in" filter="fade">
                                      <p:cBhvr>
                                        <p:cTn id="106" dur="1000"/>
                                        <p:tgtEl>
                                          <p:spTgt spid="6">
                                            <p:txEl>
                                              <p:pRg st="6" end="6"/>
                                            </p:txEl>
                                          </p:spTgt>
                                        </p:tgtEl>
                                      </p:cBhvr>
                                    </p:animEffect>
                                    <p:anim calcmode="lin" valueType="num">
                                      <p:cBhvr>
                                        <p:cTn id="10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0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6">
                                            <p:txEl>
                                              <p:pRg st="7" end="7"/>
                                            </p:txEl>
                                          </p:spTgt>
                                        </p:tgtEl>
                                        <p:attrNameLst>
                                          <p:attrName>style.visibility</p:attrName>
                                        </p:attrNameLst>
                                      </p:cBhvr>
                                      <p:to>
                                        <p:strVal val="visible"/>
                                      </p:to>
                                    </p:set>
                                    <p:animEffect transition="in" filter="fade">
                                      <p:cBhvr>
                                        <p:cTn id="113" dur="1000"/>
                                        <p:tgtEl>
                                          <p:spTgt spid="6">
                                            <p:txEl>
                                              <p:pRg st="7" end="7"/>
                                            </p:txEl>
                                          </p:spTgt>
                                        </p:tgtEl>
                                      </p:cBhvr>
                                    </p:animEffect>
                                    <p:anim calcmode="lin" valueType="num">
                                      <p:cBhvr>
                                        <p:cTn id="11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1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7">
                                            <p:txEl>
                                              <p:pRg st="0" end="0"/>
                                            </p:txEl>
                                          </p:spTgt>
                                        </p:tgtEl>
                                        <p:attrNameLst>
                                          <p:attrName>style.visibility</p:attrName>
                                        </p:attrNameLst>
                                      </p:cBhvr>
                                      <p:to>
                                        <p:strVal val="visible"/>
                                      </p:to>
                                    </p:set>
                                    <p:animEffect transition="in" filter="fade">
                                      <p:cBhvr>
                                        <p:cTn id="120" dur="1000"/>
                                        <p:tgtEl>
                                          <p:spTgt spid="7">
                                            <p:txEl>
                                              <p:pRg st="0" end="0"/>
                                            </p:txEl>
                                          </p:spTgt>
                                        </p:tgtEl>
                                      </p:cBhvr>
                                    </p:animEffect>
                                    <p:anim calcmode="lin" valueType="num">
                                      <p:cBhvr>
                                        <p:cTn id="1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7">
                                            <p:txEl>
                                              <p:pRg st="1" end="1"/>
                                            </p:txEl>
                                          </p:spTgt>
                                        </p:tgtEl>
                                        <p:attrNameLst>
                                          <p:attrName>style.visibility</p:attrName>
                                        </p:attrNameLst>
                                      </p:cBhvr>
                                      <p:to>
                                        <p:strVal val="visible"/>
                                      </p:to>
                                    </p:set>
                                    <p:animEffect transition="in" filter="fade">
                                      <p:cBhvr>
                                        <p:cTn id="127" dur="1000"/>
                                        <p:tgtEl>
                                          <p:spTgt spid="7">
                                            <p:txEl>
                                              <p:pRg st="1" end="1"/>
                                            </p:txEl>
                                          </p:spTgt>
                                        </p:tgtEl>
                                      </p:cBhvr>
                                    </p:animEffect>
                                    <p:anim calcmode="lin" valueType="num">
                                      <p:cBhvr>
                                        <p:cTn id="1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2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7">
                                            <p:txEl>
                                              <p:pRg st="2" end="2"/>
                                            </p:txEl>
                                          </p:spTgt>
                                        </p:tgtEl>
                                        <p:attrNameLst>
                                          <p:attrName>style.visibility</p:attrName>
                                        </p:attrNameLst>
                                      </p:cBhvr>
                                      <p:to>
                                        <p:strVal val="visible"/>
                                      </p:to>
                                    </p:set>
                                    <p:animEffect transition="in" filter="fade">
                                      <p:cBhvr>
                                        <p:cTn id="134" dur="1000"/>
                                        <p:tgtEl>
                                          <p:spTgt spid="7">
                                            <p:txEl>
                                              <p:pRg st="2" end="2"/>
                                            </p:txEl>
                                          </p:spTgt>
                                        </p:tgtEl>
                                      </p:cBhvr>
                                    </p:animEffect>
                                    <p:anim calcmode="lin" valueType="num">
                                      <p:cBhvr>
                                        <p:cTn id="13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7">
                                            <p:txEl>
                                              <p:pRg st="3" end="3"/>
                                            </p:txEl>
                                          </p:spTgt>
                                        </p:tgtEl>
                                        <p:attrNameLst>
                                          <p:attrName>style.visibility</p:attrName>
                                        </p:attrNameLst>
                                      </p:cBhvr>
                                      <p:to>
                                        <p:strVal val="visible"/>
                                      </p:to>
                                    </p:set>
                                    <p:animEffect transition="in" filter="fade">
                                      <p:cBhvr>
                                        <p:cTn id="141" dur="1000"/>
                                        <p:tgtEl>
                                          <p:spTgt spid="7">
                                            <p:txEl>
                                              <p:pRg st="3" end="3"/>
                                            </p:txEl>
                                          </p:spTgt>
                                        </p:tgtEl>
                                      </p:cBhvr>
                                    </p:animEffect>
                                    <p:anim calcmode="lin" valueType="num">
                                      <p:cBhvr>
                                        <p:cTn id="14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7">
                                            <p:txEl>
                                              <p:pRg st="4" end="4"/>
                                            </p:txEl>
                                          </p:spTgt>
                                        </p:tgtEl>
                                        <p:attrNameLst>
                                          <p:attrName>style.visibility</p:attrName>
                                        </p:attrNameLst>
                                      </p:cBhvr>
                                      <p:to>
                                        <p:strVal val="visible"/>
                                      </p:to>
                                    </p:set>
                                    <p:animEffect transition="in" filter="fade">
                                      <p:cBhvr>
                                        <p:cTn id="148" dur="1000"/>
                                        <p:tgtEl>
                                          <p:spTgt spid="7">
                                            <p:txEl>
                                              <p:pRg st="4" end="4"/>
                                            </p:txEl>
                                          </p:spTgt>
                                        </p:tgtEl>
                                      </p:cBhvr>
                                    </p:animEffect>
                                    <p:anim calcmode="lin" valueType="num">
                                      <p:cBhvr>
                                        <p:cTn id="14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5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nodeType="clickEffect">
                                  <p:stCondLst>
                                    <p:cond delay="0"/>
                                  </p:stCondLst>
                                  <p:childTnLst>
                                    <p:set>
                                      <p:cBhvr>
                                        <p:cTn id="154" dur="1" fill="hold">
                                          <p:stCondLst>
                                            <p:cond delay="0"/>
                                          </p:stCondLst>
                                        </p:cTn>
                                        <p:tgtEl>
                                          <p:spTgt spid="7">
                                            <p:txEl>
                                              <p:pRg st="5" end="5"/>
                                            </p:txEl>
                                          </p:spTgt>
                                        </p:tgtEl>
                                        <p:attrNameLst>
                                          <p:attrName>style.visibility</p:attrName>
                                        </p:attrNameLst>
                                      </p:cBhvr>
                                      <p:to>
                                        <p:strVal val="visible"/>
                                      </p:to>
                                    </p:set>
                                    <p:animEffect transition="in" filter="fade">
                                      <p:cBhvr>
                                        <p:cTn id="155" dur="1000"/>
                                        <p:tgtEl>
                                          <p:spTgt spid="7">
                                            <p:txEl>
                                              <p:pRg st="5" end="5"/>
                                            </p:txEl>
                                          </p:spTgt>
                                        </p:tgtEl>
                                      </p:cBhvr>
                                    </p:animEffect>
                                    <p:anim calcmode="lin" valueType="num">
                                      <p:cBhvr>
                                        <p:cTn id="15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5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nodeType="clickEffect">
                                  <p:stCondLst>
                                    <p:cond delay="0"/>
                                  </p:stCondLst>
                                  <p:childTnLst>
                                    <p:set>
                                      <p:cBhvr>
                                        <p:cTn id="161" dur="1" fill="hold">
                                          <p:stCondLst>
                                            <p:cond delay="0"/>
                                          </p:stCondLst>
                                        </p:cTn>
                                        <p:tgtEl>
                                          <p:spTgt spid="7">
                                            <p:txEl>
                                              <p:pRg st="6" end="6"/>
                                            </p:txEl>
                                          </p:spTgt>
                                        </p:tgtEl>
                                        <p:attrNameLst>
                                          <p:attrName>style.visibility</p:attrName>
                                        </p:attrNameLst>
                                      </p:cBhvr>
                                      <p:to>
                                        <p:strVal val="visible"/>
                                      </p:to>
                                    </p:set>
                                    <p:animEffect transition="in" filter="fade">
                                      <p:cBhvr>
                                        <p:cTn id="162" dur="1000"/>
                                        <p:tgtEl>
                                          <p:spTgt spid="7">
                                            <p:txEl>
                                              <p:pRg st="6" end="6"/>
                                            </p:txEl>
                                          </p:spTgt>
                                        </p:tgtEl>
                                      </p:cBhvr>
                                    </p:animEffect>
                                    <p:anim calcmode="lin" valueType="num">
                                      <p:cBhvr>
                                        <p:cTn id="16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6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nodeType="clickEffect">
                                  <p:stCondLst>
                                    <p:cond delay="0"/>
                                  </p:stCondLst>
                                  <p:childTnLst>
                                    <p:set>
                                      <p:cBhvr>
                                        <p:cTn id="168" dur="1" fill="hold">
                                          <p:stCondLst>
                                            <p:cond delay="0"/>
                                          </p:stCondLst>
                                        </p:cTn>
                                        <p:tgtEl>
                                          <p:spTgt spid="7">
                                            <p:txEl>
                                              <p:pRg st="7" end="7"/>
                                            </p:txEl>
                                          </p:spTgt>
                                        </p:tgtEl>
                                        <p:attrNameLst>
                                          <p:attrName>style.visibility</p:attrName>
                                        </p:attrNameLst>
                                      </p:cBhvr>
                                      <p:to>
                                        <p:strVal val="visible"/>
                                      </p:to>
                                    </p:set>
                                    <p:animEffect transition="in" filter="fade">
                                      <p:cBhvr>
                                        <p:cTn id="169" dur="1000"/>
                                        <p:tgtEl>
                                          <p:spTgt spid="7">
                                            <p:txEl>
                                              <p:pRg st="7" end="7"/>
                                            </p:txEl>
                                          </p:spTgt>
                                        </p:tgtEl>
                                      </p:cBhvr>
                                    </p:animEffect>
                                    <p:anim calcmode="lin" valueType="num">
                                      <p:cBhvr>
                                        <p:cTn id="17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809AA37-FC21-DBB6-65F0-C6E7DECF5DB9}"/>
              </a:ext>
            </a:extLst>
          </p:cNvPr>
          <p:cNvSpPr/>
          <p:nvPr/>
        </p:nvSpPr>
        <p:spPr>
          <a:xfrm>
            <a:off x="2808514" y="76202"/>
            <a:ext cx="6574971" cy="729344"/>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p:sp>
        <p:nvSpPr>
          <p:cNvPr id="3" name="Rectangle: Rounded Corners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968E195-CB5B-C72B-BEC0-05C3E0074109}"/>
              </a:ext>
            </a:extLst>
          </p:cNvPr>
          <p:cNvSpPr/>
          <p:nvPr/>
        </p:nvSpPr>
        <p:spPr>
          <a:xfrm>
            <a:off x="402770" y="900794"/>
            <a:ext cx="11386457" cy="511629"/>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mj-lt"/>
              </a:rPr>
              <a:t>Dạng 1: Chứng minh tứ giác là hình thang, hình thang cân</a:t>
            </a:r>
            <a:endParaRPr lang="en-US" sz="2400" b="1" dirty="0">
              <a:solidFill>
                <a:schemeClr val="tx1"/>
              </a:solidFill>
              <a:latin typeface="+mj-lt"/>
            </a:endParaRPr>
          </a:p>
        </p:txBody>
      </p:sp>
      <mc:AlternateContent xmlns:mc="http://schemas.openxmlformats.org/markup-compatibility/2006" xmlns:a14="http://schemas.microsoft.com/office/drawing/2010/main">
        <mc:Choice Requires="a14">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E4A8A84-E9E6-EB2A-9FA0-187E28E86F9C}"/>
                  </a:ext>
                </a:extLst>
              </p:cNvPr>
              <p:cNvSpPr/>
              <p:nvPr/>
            </p:nvSpPr>
            <p:spPr>
              <a:xfrm>
                <a:off x="5566324" y="2432958"/>
                <a:ext cx="6534866" cy="43297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latin typeface="+mj-lt"/>
                  </a:rPr>
                  <a:t>Xét ∆</a:t>
                </a:r>
                <a14:m>
                  <m:oMath xmlns:m="http://schemas.openxmlformats.org/officeDocument/2006/math">
                    <m:r>
                      <a:rPr lang="vi-VN" sz="2400" b="1" i="1" smtClean="0">
                        <a:solidFill>
                          <a:schemeClr val="tx1"/>
                        </a:solidFill>
                        <a:latin typeface="Cambria Math" panose="02040503050406030204" pitchFamily="18" charset="0"/>
                      </a:rPr>
                      <m:t>𝑪</m:t>
                    </m:r>
                    <m:r>
                      <a:rPr lang="vi-VN" sz="2400" b="1" i="1">
                        <a:solidFill>
                          <a:schemeClr val="tx1"/>
                        </a:solidFill>
                        <a:latin typeface="Cambria Math" panose="02040503050406030204" pitchFamily="18" charset="0"/>
                      </a:rPr>
                      <m:t>𝑶</m:t>
                    </m:r>
                    <m:r>
                      <a:rPr lang="vi-VN" sz="2400" b="1" i="1" smtClean="0">
                        <a:solidFill>
                          <a:schemeClr val="tx1"/>
                        </a:solidFill>
                        <a:latin typeface="Cambria Math" panose="02040503050406030204" pitchFamily="18" charset="0"/>
                      </a:rPr>
                      <m:t>𝑫</m:t>
                    </m:r>
                  </m:oMath>
                </a14:m>
                <a:r>
                  <a:rPr lang="vi-VN" sz="2400" b="1" dirty="0">
                    <a:solidFill>
                      <a:schemeClr val="tx1"/>
                    </a:solidFill>
                    <a:latin typeface="+mj-lt"/>
                  </a:rPr>
                  <a:t>, có </a:t>
                </a:r>
                <a14:m>
                  <m:oMath xmlns:m="http://schemas.openxmlformats.org/officeDocument/2006/math">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𝑨𝑪</m:t>
                        </m:r>
                        <m:r>
                          <a:rPr lang="vi-VN" sz="2400" b="1" i="1" smtClean="0">
                            <a:solidFill>
                              <a:schemeClr val="tx1"/>
                            </a:solidFill>
                            <a:latin typeface="Cambria Math" panose="02040503050406030204" pitchFamily="18" charset="0"/>
                          </a:rPr>
                          <m:t>𝑫</m:t>
                        </m:r>
                      </m:e>
                    </m:acc>
                    <m:r>
                      <a:rPr lang="vi-VN" sz="2400" b="1" i="1">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𝑩𝑫</m:t>
                        </m:r>
                        <m:r>
                          <a:rPr lang="vi-VN" sz="2400" b="1" i="1" smtClean="0">
                            <a:solidFill>
                              <a:schemeClr val="tx1"/>
                            </a:solidFill>
                            <a:latin typeface="Cambria Math" panose="02040503050406030204" pitchFamily="18" charset="0"/>
                          </a:rPr>
                          <m:t>𝑪</m:t>
                        </m:r>
                      </m:e>
                    </m:acc>
                    <m:r>
                      <a:rPr lang="vi-VN" sz="2400" b="1" i="1">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𝑪</m:t>
                        </m:r>
                        <m:r>
                          <a:rPr lang="vi-VN" sz="2400" b="1" i="1">
                            <a:solidFill>
                              <a:schemeClr val="tx1"/>
                            </a:solidFill>
                            <a:latin typeface="Cambria Math" panose="02040503050406030204" pitchFamily="18" charset="0"/>
                          </a:rPr>
                          <m:t>𝑶</m:t>
                        </m:r>
                        <m:r>
                          <a:rPr lang="vi-VN" sz="2400" b="1" i="1" smtClean="0">
                            <a:solidFill>
                              <a:schemeClr val="tx1"/>
                            </a:solidFill>
                            <a:latin typeface="Cambria Math" panose="02040503050406030204" pitchFamily="18" charset="0"/>
                          </a:rPr>
                          <m:t>𝑫</m:t>
                        </m:r>
                      </m:e>
                    </m:acc>
                    <m:r>
                      <a:rPr lang="vi-VN" sz="2400" b="1" i="1">
                        <a:solidFill>
                          <a:schemeClr val="tx1"/>
                        </a:solidFill>
                        <a:latin typeface="Cambria Math" panose="02040503050406030204" pitchFamily="18" charset="0"/>
                      </a:rPr>
                      <m:t>=</m:t>
                    </m:r>
                    <m:sSup>
                      <m:sSupPr>
                        <m:ctrlPr>
                          <a:rPr lang="vi-VN" sz="2400" b="1" i="1">
                            <a:solidFill>
                              <a:schemeClr val="tx1"/>
                            </a:solidFill>
                            <a:latin typeface="Cambria Math" panose="02040503050406030204" pitchFamily="18" charset="0"/>
                          </a:rPr>
                        </m:ctrlPr>
                      </m:sSupPr>
                      <m:e>
                        <m:r>
                          <a:rPr lang="vi-VN" sz="2400" b="1">
                            <a:solidFill>
                              <a:schemeClr val="tx1"/>
                            </a:solidFill>
                            <a:latin typeface="Cambria Math" panose="02040503050406030204" pitchFamily="18" charset="0"/>
                          </a:rPr>
                          <m:t>𝟏𝟖𝟎</m:t>
                        </m:r>
                      </m:e>
                      <m:sup>
                        <m:r>
                          <a:rPr lang="vi-VN" sz="2400" b="1">
                            <a:solidFill>
                              <a:schemeClr val="tx1"/>
                            </a:solidFill>
                            <a:latin typeface="Cambria Math" panose="02040503050406030204" pitchFamily="18" charset="0"/>
                          </a:rPr>
                          <m:t>𝐨</m:t>
                        </m:r>
                      </m:sup>
                    </m:sSup>
                  </m:oMath>
                </a14:m>
                <a:endParaRPr lang="vi-VN" sz="2400" b="1" dirty="0">
                  <a:solidFill>
                    <a:schemeClr val="tx1"/>
                  </a:solidFill>
                  <a:latin typeface="+mj-lt"/>
                </a:endParaRPr>
              </a:p>
              <a:p>
                <a:pPr algn="just"/>
                <a14:m>
                  <m:oMath xmlns:m="http://schemas.openxmlformats.org/officeDocument/2006/math">
                    <m:r>
                      <a:rPr lang="vi-VN" sz="2400" b="1" i="1">
                        <a:solidFill>
                          <a:schemeClr val="tx1"/>
                        </a:solidFill>
                        <a:latin typeface="Cambria Math" panose="02040503050406030204" pitchFamily="18" charset="0"/>
                        <a:ea typeface="Cambria Math" panose="02040503050406030204" pitchFamily="18" charset="0"/>
                      </a:rPr>
                      <m:t>⟹</m:t>
                    </m:r>
                  </m:oMath>
                </a14:m>
                <a:r>
                  <a:rPr lang="vi-VN" sz="2400" b="1" dirty="0">
                    <a:solidFill>
                      <a:schemeClr val="tx1"/>
                    </a:solidFill>
                    <a:latin typeface="+mj-lt"/>
                  </a:rPr>
                  <a:t> </a:t>
                </a:r>
                <a14:m>
                  <m:oMath xmlns:m="http://schemas.openxmlformats.org/officeDocument/2006/math">
                    <m:r>
                      <a:rPr lang="vi-VN" sz="2400" b="1">
                        <a:solidFill>
                          <a:schemeClr val="tx1"/>
                        </a:solidFill>
                        <a:latin typeface="Cambria Math" panose="02040503050406030204" pitchFamily="18" charset="0"/>
                      </a:rPr>
                      <m:t>𝟐</m:t>
                    </m:r>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𝑨𝑪</m:t>
                        </m:r>
                        <m:r>
                          <a:rPr lang="vi-VN" sz="2400" b="1" i="1" smtClean="0">
                            <a:solidFill>
                              <a:schemeClr val="tx1"/>
                            </a:solidFill>
                            <a:latin typeface="Cambria Math" panose="02040503050406030204" pitchFamily="18" charset="0"/>
                          </a:rPr>
                          <m:t>𝑫</m:t>
                        </m:r>
                      </m:e>
                    </m:acc>
                    <m:r>
                      <a:rPr lang="vi-VN" sz="2400" b="1" i="1">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𝑪</m:t>
                        </m:r>
                        <m:r>
                          <a:rPr lang="vi-VN" sz="2400" b="1" i="1">
                            <a:solidFill>
                              <a:schemeClr val="tx1"/>
                            </a:solidFill>
                            <a:latin typeface="Cambria Math" panose="02040503050406030204" pitchFamily="18" charset="0"/>
                          </a:rPr>
                          <m:t>𝑶</m:t>
                        </m:r>
                        <m:r>
                          <a:rPr lang="vi-VN" sz="2400" b="1" i="1" smtClean="0">
                            <a:solidFill>
                              <a:schemeClr val="tx1"/>
                            </a:solidFill>
                            <a:latin typeface="Cambria Math" panose="02040503050406030204" pitchFamily="18" charset="0"/>
                          </a:rPr>
                          <m:t>𝑫</m:t>
                        </m:r>
                      </m:e>
                    </m:acc>
                    <m:r>
                      <a:rPr lang="vi-VN" sz="2400" b="1" i="1">
                        <a:solidFill>
                          <a:schemeClr val="tx1"/>
                        </a:solidFill>
                        <a:latin typeface="Cambria Math" panose="02040503050406030204" pitchFamily="18" charset="0"/>
                      </a:rPr>
                      <m:t>=</m:t>
                    </m:r>
                    <m:sSup>
                      <m:sSupPr>
                        <m:ctrlPr>
                          <a:rPr lang="vi-VN" sz="2400" b="1" i="1">
                            <a:solidFill>
                              <a:schemeClr val="tx1"/>
                            </a:solidFill>
                            <a:latin typeface="Cambria Math" panose="02040503050406030204" pitchFamily="18" charset="0"/>
                          </a:rPr>
                        </m:ctrlPr>
                      </m:sSupPr>
                      <m:e>
                        <m:r>
                          <a:rPr lang="vi-VN" sz="2400" b="1">
                            <a:solidFill>
                              <a:schemeClr val="tx1"/>
                            </a:solidFill>
                            <a:latin typeface="Cambria Math" panose="02040503050406030204" pitchFamily="18" charset="0"/>
                          </a:rPr>
                          <m:t>𝟏𝟖𝟎</m:t>
                        </m:r>
                      </m:e>
                      <m:sup>
                        <m:r>
                          <a:rPr lang="vi-VN" sz="2400" b="1">
                            <a:solidFill>
                              <a:schemeClr val="tx1"/>
                            </a:solidFill>
                            <a:latin typeface="Cambria Math" panose="02040503050406030204" pitchFamily="18" charset="0"/>
                          </a:rPr>
                          <m:t>𝐨</m:t>
                        </m:r>
                      </m:sup>
                    </m:sSup>
                  </m:oMath>
                </a14:m>
                <a:r>
                  <a:rPr lang="vi-VN" sz="2400" b="1" dirty="0">
                    <a:solidFill>
                      <a:schemeClr val="tx1"/>
                    </a:solidFill>
                    <a:latin typeface="+mj-lt"/>
                  </a:rPr>
                  <a:t> (2)</a:t>
                </a:r>
              </a:p>
              <a:p>
                <a:pPr algn="just"/>
                <a:r>
                  <a:rPr lang="vi-VN" sz="2400" b="1" dirty="0">
                    <a:solidFill>
                      <a:schemeClr val="tx1"/>
                    </a:solidFill>
                    <a:latin typeface="+mj-lt"/>
                  </a:rPr>
                  <a:t>Mà </a:t>
                </a:r>
                <a14:m>
                  <m:oMath xmlns:m="http://schemas.openxmlformats.org/officeDocument/2006/math">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𝑨𝑶𝑩</m:t>
                        </m:r>
                      </m:e>
                    </m:acc>
                    <m:r>
                      <a:rPr lang="vi-VN" sz="2400" b="1" i="1" smtClean="0">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𝑪𝑶𝑫</m:t>
                        </m:r>
                      </m:e>
                    </m:acc>
                  </m:oMath>
                </a14:m>
                <a:r>
                  <a:rPr lang="vi-VN" sz="2400" b="1" dirty="0">
                    <a:solidFill>
                      <a:schemeClr val="tx1"/>
                    </a:solidFill>
                    <a:latin typeface="+mj-lt"/>
                  </a:rPr>
                  <a:t> (đối đỉnh) (3)</a:t>
                </a:r>
              </a:p>
              <a:p>
                <a:pPr algn="just"/>
                <a:r>
                  <a:rPr lang="vi-VN" sz="2400" b="1" dirty="0">
                    <a:solidFill>
                      <a:schemeClr val="tx1"/>
                    </a:solidFill>
                    <a:latin typeface="+mj-lt"/>
                  </a:rPr>
                  <a:t>Từ (1), (2) và (3) suy ra </a:t>
                </a:r>
                <a14:m>
                  <m:oMath xmlns:m="http://schemas.openxmlformats.org/officeDocument/2006/math">
                    <m:acc>
                      <m:accPr>
                        <m:chr m:val="̂"/>
                        <m:ctrlPr>
                          <a:rPr lang="vi-VN" sz="2400" b="1" i="1" smtClean="0">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𝑩𝑨𝑪</m:t>
                        </m:r>
                      </m:e>
                    </m:acc>
                    <m:r>
                      <a:rPr lang="vi-VN" sz="2400" b="1" i="1" smtClean="0">
                        <a:solidFill>
                          <a:schemeClr val="tx1"/>
                        </a:solidFill>
                        <a:latin typeface="Cambria Math" panose="02040503050406030204" pitchFamily="18" charset="0"/>
                      </a:rPr>
                      <m:t>=</m:t>
                    </m:r>
                    <m:acc>
                      <m:accPr>
                        <m:chr m:val="̂"/>
                        <m:ctrlPr>
                          <a:rPr lang="vi-VN" sz="2400" b="1" i="1" smtClean="0">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𝑨𝑪𝑫</m:t>
                        </m:r>
                      </m:e>
                    </m:acc>
                  </m:oMath>
                </a14:m>
                <a:endParaRPr lang="vi-VN" sz="2400" b="1" dirty="0">
                  <a:solidFill>
                    <a:schemeClr val="tx1"/>
                  </a:solidFill>
                  <a:latin typeface="+mj-lt"/>
                </a:endParaRPr>
              </a:p>
              <a:p>
                <a:pPr algn="just"/>
                <a:r>
                  <a:rPr lang="vi-VN" sz="2400" b="1" dirty="0">
                    <a:solidFill>
                      <a:schemeClr val="tx1"/>
                    </a:solidFill>
                    <a:latin typeface="+mj-lt"/>
                  </a:rPr>
                  <a:t>Mà </a:t>
                </a:r>
                <a14:m>
                  <m:oMath xmlns:m="http://schemas.openxmlformats.org/officeDocument/2006/math">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𝑩𝑨𝑪</m:t>
                        </m:r>
                      </m:e>
                    </m:acc>
                    <m:r>
                      <a:rPr lang="vi-VN" sz="2400" b="1" i="1" smtClean="0">
                        <a:solidFill>
                          <a:schemeClr val="tx1"/>
                        </a:solidFill>
                        <a:latin typeface="Cambria Math" panose="02040503050406030204" pitchFamily="18" charset="0"/>
                      </a:rPr>
                      <m:t>,  </m:t>
                    </m:r>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𝑨𝑪𝑫</m:t>
                        </m:r>
                      </m:e>
                    </m:acc>
                  </m:oMath>
                </a14:m>
                <a:r>
                  <a:rPr lang="vi-VN" sz="2400" b="1" i="1" dirty="0">
                    <a:solidFill>
                      <a:schemeClr val="tx1"/>
                    </a:solidFill>
                    <a:latin typeface="+mj-lt"/>
                  </a:rPr>
                  <a:t> </a:t>
                </a:r>
                <a:r>
                  <a:rPr lang="vi-VN" sz="2400" b="1" dirty="0">
                    <a:solidFill>
                      <a:schemeClr val="tx1"/>
                    </a:solidFill>
                    <a:latin typeface="+mj-lt"/>
                  </a:rPr>
                  <a:t>ở vị trí so le trong</a:t>
                </a:r>
              </a:p>
              <a:p>
                <a:pPr algn="just"/>
                <a:r>
                  <a:rPr lang="vi-VN" sz="2400" b="1" dirty="0">
                    <a:solidFill>
                      <a:schemeClr val="tx1"/>
                    </a:solidFill>
                    <a:latin typeface="+mj-lt"/>
                  </a:rPr>
                  <a:t>nên </a:t>
                </a:r>
                <a14:m>
                  <m:oMath xmlns:m="http://schemas.openxmlformats.org/officeDocument/2006/math">
                    <m:r>
                      <a:rPr lang="vi-VN" sz="2400" b="1" i="1" smtClean="0">
                        <a:solidFill>
                          <a:schemeClr val="tx1"/>
                        </a:solidFill>
                        <a:latin typeface="Cambria Math" panose="02040503050406030204" pitchFamily="18" charset="0"/>
                      </a:rPr>
                      <m:t>𝑨𝑩</m:t>
                    </m:r>
                  </m:oMath>
                </a14:m>
                <a:r>
                  <a:rPr lang="vi-VN" sz="2400" b="1" dirty="0">
                    <a:solidFill>
                      <a:schemeClr val="tx1"/>
                    </a:solidFill>
                    <a:latin typeface="+mj-lt"/>
                  </a:rPr>
                  <a:t> // </a:t>
                </a:r>
                <a14:m>
                  <m:oMath xmlns:m="http://schemas.openxmlformats.org/officeDocument/2006/math">
                    <m:r>
                      <a:rPr lang="vi-VN" sz="2400" b="1" i="1" smtClean="0">
                        <a:solidFill>
                          <a:schemeClr val="tx1"/>
                        </a:solidFill>
                        <a:latin typeface="Cambria Math" panose="02040503050406030204" pitchFamily="18" charset="0"/>
                      </a:rPr>
                      <m:t>𝑪𝑫</m:t>
                    </m:r>
                  </m:oMath>
                </a14:m>
                <a:r>
                  <a:rPr lang="vi-VN" sz="2400" b="1" dirty="0">
                    <a:solidFill>
                      <a:schemeClr val="tx1"/>
                    </a:solidFill>
                    <a:latin typeface="+mj-lt"/>
                  </a:rPr>
                  <a:t> suy ra tứ giác </a:t>
                </a:r>
                <a14:m>
                  <m:oMath xmlns:m="http://schemas.openxmlformats.org/officeDocument/2006/math">
                    <m:r>
                      <a:rPr lang="vi-VN" sz="2400" b="1" i="1" smtClean="0">
                        <a:solidFill>
                          <a:schemeClr val="tx1"/>
                        </a:solidFill>
                        <a:latin typeface="Cambria Math" panose="02040503050406030204" pitchFamily="18" charset="0"/>
                      </a:rPr>
                      <m:t>𝑨𝑩𝑪𝑫</m:t>
                    </m:r>
                  </m:oMath>
                </a14:m>
                <a:r>
                  <a:rPr lang="vi-VN" sz="2400" b="1" dirty="0">
                    <a:solidFill>
                      <a:schemeClr val="tx1"/>
                    </a:solidFill>
                    <a:latin typeface="+mj-lt"/>
                  </a:rPr>
                  <a:t> là hình thang</a:t>
                </a:r>
              </a:p>
              <a:p>
                <a:pPr algn="just"/>
                <a:r>
                  <a:rPr lang="vi-VN" sz="2400" b="1" dirty="0">
                    <a:solidFill>
                      <a:schemeClr val="tx1"/>
                    </a:solidFill>
                    <a:latin typeface="+mj-lt"/>
                  </a:rPr>
                  <a:t>Lại có </a:t>
                </a:r>
                <a14:m>
                  <m:oMath xmlns:m="http://schemas.openxmlformats.org/officeDocument/2006/math">
                    <m:r>
                      <a:rPr lang="vi-VN" sz="2400" b="1" i="1" smtClean="0">
                        <a:solidFill>
                          <a:schemeClr val="tx1"/>
                        </a:solidFill>
                        <a:latin typeface="Cambria Math" panose="02040503050406030204" pitchFamily="18" charset="0"/>
                      </a:rPr>
                      <m:t>𝑨𝑪</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𝑩𝑫</m:t>
                    </m:r>
                  </m:oMath>
                </a14:m>
                <a:r>
                  <a:rPr lang="vi-VN" sz="2400" b="1" dirty="0">
                    <a:solidFill>
                      <a:schemeClr val="tx1"/>
                    </a:solidFill>
                    <a:latin typeface="+mj-lt"/>
                  </a:rPr>
                  <a:t> (gt)</a:t>
                </a:r>
              </a:p>
              <a:p>
                <a:pPr algn="just"/>
                <a:r>
                  <a:rPr lang="vi-VN" sz="2400" b="1" dirty="0">
                    <a:solidFill>
                      <a:schemeClr val="tx1"/>
                    </a:solidFill>
                    <a:latin typeface="+mj-lt"/>
                  </a:rPr>
                  <a:t>Vì vậy tứ giác </a:t>
                </a:r>
                <a14:m>
                  <m:oMath xmlns:m="http://schemas.openxmlformats.org/officeDocument/2006/math">
                    <m:r>
                      <a:rPr lang="vi-VN" sz="2400" b="1" i="1" smtClean="0">
                        <a:solidFill>
                          <a:schemeClr val="tx1"/>
                        </a:solidFill>
                        <a:latin typeface="Cambria Math" panose="02040503050406030204" pitchFamily="18" charset="0"/>
                      </a:rPr>
                      <m:t>𝑨𝑩𝑪𝑫</m:t>
                    </m:r>
                  </m:oMath>
                </a14:m>
                <a:r>
                  <a:rPr lang="vi-VN" sz="2400" b="1" dirty="0">
                    <a:solidFill>
                      <a:schemeClr val="tx1"/>
                    </a:solidFill>
                    <a:latin typeface="+mj-lt"/>
                  </a:rPr>
                  <a:t> là h</a:t>
                </a:r>
                <a:r>
                  <a:rPr lang="en-US" sz="2400" b="1" dirty="0">
                    <a:solidFill>
                      <a:schemeClr val="tx1"/>
                    </a:solidFill>
                    <a:latin typeface="+mj-lt"/>
                  </a:rPr>
                  <a:t>ì</a:t>
                </a:r>
                <a:r>
                  <a:rPr lang="vi-VN" sz="2400" b="1" dirty="0">
                    <a:solidFill>
                      <a:schemeClr val="tx1"/>
                    </a:solidFill>
                    <a:latin typeface="+mj-lt"/>
                  </a:rPr>
                  <a:t>nh thang cân (đpcm)</a:t>
                </a:r>
                <a:endParaRPr lang="en-US" sz="2400" b="1" dirty="0">
                  <a:solidFill>
                    <a:schemeClr val="tx1"/>
                  </a:solidFill>
                  <a:latin typeface="+mj-lt"/>
                </a:endParaRPr>
              </a:p>
            </p:txBody>
          </p:sp>
        </mc:Choice>
        <mc:Fallback xmlns="">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E4A8A84-E9E6-EB2A-9FA0-187E28E86F9C}"/>
                  </a:ext>
                </a:extLst>
              </p:cNvPr>
              <p:cNvSpPr>
                <a:spLocks noRot="1" noChangeAspect="1" noMove="1" noResize="1" noEditPoints="1" noAdjustHandles="1" noChangeArrowheads="1" noChangeShapeType="1" noTextEdit="1"/>
              </p:cNvSpPr>
              <p:nvPr/>
            </p:nvSpPr>
            <p:spPr>
              <a:xfrm>
                <a:off x="5566324" y="2432958"/>
                <a:ext cx="6534866" cy="4329793"/>
              </a:xfrm>
              <a:prstGeom prst="round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Rounded Corners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6717682-0ECB-DD43-1188-32559D62E8E0}"/>
                  </a:ext>
                </a:extLst>
              </p:cNvPr>
              <p:cNvSpPr/>
              <p:nvPr/>
            </p:nvSpPr>
            <p:spPr>
              <a:xfrm>
                <a:off x="402770" y="1507672"/>
                <a:ext cx="11386457" cy="925286"/>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mj-lt"/>
                  </a:rPr>
                  <a:t>Bài 1: Cho tứ giác </a:t>
                </a:r>
                <a14:m>
                  <m:oMath xmlns:m="http://schemas.openxmlformats.org/officeDocument/2006/math">
                    <m:r>
                      <a:rPr lang="vi-VN" sz="2400" b="1" i="1" smtClean="0">
                        <a:solidFill>
                          <a:schemeClr val="tx1"/>
                        </a:solidFill>
                        <a:latin typeface="Cambria Math" panose="02040503050406030204" pitchFamily="18" charset="0"/>
                      </a:rPr>
                      <m:t>𝑨𝑩𝑪𝑫</m:t>
                    </m:r>
                  </m:oMath>
                </a14:m>
                <a:r>
                  <a:rPr lang="vi-VN" sz="2400" b="1" dirty="0">
                    <a:solidFill>
                      <a:schemeClr val="tx1"/>
                    </a:solidFill>
                    <a:latin typeface="+mj-lt"/>
                  </a:rPr>
                  <a:t> có </a:t>
                </a:r>
                <a14:m>
                  <m:oMath xmlns:m="http://schemas.openxmlformats.org/officeDocument/2006/math">
                    <m:r>
                      <a:rPr lang="vi-VN" sz="2400" b="1" i="1" smtClean="0">
                        <a:solidFill>
                          <a:schemeClr val="tx1"/>
                        </a:solidFill>
                        <a:latin typeface="Cambria Math" panose="02040503050406030204" pitchFamily="18" charset="0"/>
                      </a:rPr>
                      <m:t>𝑨𝑪</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𝑫𝑩</m:t>
                    </m:r>
                  </m:oMath>
                </a14:m>
                <a:r>
                  <a:rPr lang="vi-VN" sz="2400" b="1" dirty="0">
                    <a:solidFill>
                      <a:schemeClr val="tx1"/>
                    </a:solidFill>
                    <a:latin typeface="+mj-lt"/>
                  </a:rPr>
                  <a:t> và </a:t>
                </a:r>
                <a14:m>
                  <m:oMath xmlns:m="http://schemas.openxmlformats.org/officeDocument/2006/math">
                    <m:r>
                      <a:rPr lang="vi-VN" sz="2400" b="1" i="1" smtClean="0">
                        <a:solidFill>
                          <a:schemeClr val="tx1"/>
                        </a:solidFill>
                        <a:latin typeface="Cambria Math" panose="02040503050406030204" pitchFamily="18" charset="0"/>
                      </a:rPr>
                      <m:t>𝑨𝑫</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𝑩𝑪</m:t>
                    </m:r>
                  </m:oMath>
                </a14:m>
                <a:r>
                  <a:rPr lang="vi-VN" sz="2400" b="1" dirty="0">
                    <a:solidFill>
                      <a:schemeClr val="tx1"/>
                    </a:solidFill>
                    <a:latin typeface="+mj-lt"/>
                  </a:rPr>
                  <a:t>. Chứng minh tứ giác </a:t>
                </a:r>
                <a14:m>
                  <m:oMath xmlns:m="http://schemas.openxmlformats.org/officeDocument/2006/math">
                    <m:r>
                      <a:rPr lang="vi-VN" sz="2400" b="1" i="1">
                        <a:solidFill>
                          <a:schemeClr val="tx1"/>
                        </a:solidFill>
                        <a:latin typeface="Cambria Math" panose="02040503050406030204" pitchFamily="18" charset="0"/>
                      </a:rPr>
                      <m:t>𝑨𝑩𝑪𝑫</m:t>
                    </m:r>
                  </m:oMath>
                </a14:m>
                <a:r>
                  <a:rPr lang="vi-VN" sz="2400" b="1" dirty="0">
                    <a:solidFill>
                      <a:schemeClr val="tx1"/>
                    </a:solidFill>
                    <a:latin typeface="+mj-lt"/>
                  </a:rPr>
                  <a:t> là hình thang cân</a:t>
                </a:r>
              </a:p>
            </p:txBody>
          </p:sp>
        </mc:Choice>
        <mc:Fallback xmlns="">
          <p:sp>
            <p:nvSpPr>
              <p:cNvPr id="8" name="Rectangle: Rounded Corners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6717682-0ECB-DD43-1188-32559D62E8E0}"/>
                  </a:ext>
                </a:extLst>
              </p:cNvPr>
              <p:cNvSpPr>
                <a:spLocks noRot="1" noChangeAspect="1" noMove="1" noResize="1" noEditPoints="1" noAdjustHandles="1" noChangeArrowheads="1" noChangeShapeType="1" noTextEdit="1"/>
              </p:cNvSpPr>
              <p:nvPr/>
            </p:nvSpPr>
            <p:spPr>
              <a:xfrm>
                <a:off x="402770" y="1507672"/>
                <a:ext cx="11386457" cy="925286"/>
              </a:xfrm>
              <a:prstGeom prst="roundRect">
                <a:avLst/>
              </a:prstGeom>
              <a:blipFill>
                <a:blip r:embed="rId3"/>
                <a:stretch>
                  <a:fillRect l="-428" r="-1124" b="-9868"/>
                </a:stretch>
              </a:blipFill>
              <a:ln>
                <a:noFill/>
              </a:ln>
            </p:spPr>
            <p:txBody>
              <a:bodyPr/>
              <a:lstStyle/>
              <a:p>
                <a:r>
                  <a:rPr lang="en-US">
                    <a:noFill/>
                  </a:rPr>
                  <a:t> </a:t>
                </a:r>
              </a:p>
            </p:txBody>
          </p:sp>
        </mc:Fallback>
      </mc:AlternateContent>
      <p:pic>
        <p:nvPicPr>
          <p:cNvPr id="4" name="Picture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6E8B6DE-4E19-6682-8846-A7394AEB1A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992" y="2432958"/>
            <a:ext cx="4971332" cy="1992083"/>
          </a:xfrm>
          <a:prstGeom prst="rect">
            <a:avLst/>
          </a:prstGeom>
        </p:spPr>
      </p:pic>
    </p:spTree>
    <p:extLst>
      <p:ext uri="{BB962C8B-B14F-4D97-AF65-F5344CB8AC3E}">
        <p14:creationId xmlns:p14="http://schemas.microsoft.com/office/powerpoint/2010/main" val="3092166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anim calcmode="lin" valueType="num">
                                      <p:cBhvr>
                                        <p:cTn id="3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1000"/>
                                        <p:tgtEl>
                                          <p:spTgt spid="7">
                                            <p:txEl>
                                              <p:pRg st="7" end="7"/>
                                            </p:txEl>
                                          </p:spTgt>
                                        </p:tgtEl>
                                      </p:cBhvr>
                                    </p:animEffect>
                                    <p:anim calcmode="lin" valueType="num">
                                      <p:cBhvr>
                                        <p:cTn id="4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5" name="Pictur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B814DA1-2F88-127A-1CF9-D626DF5290F9}"/>
              </a:ext>
            </a:extLst>
          </p:cNvPr>
          <p:cNvPicPr>
            <a:picLocks noChangeAspect="1"/>
          </p:cNvPicPr>
          <p:nvPr/>
        </p:nvPicPr>
        <p:blipFill>
          <a:blip r:embed="rId3"/>
          <a:stretch>
            <a:fillRect/>
          </a:stretch>
        </p:blipFill>
        <p:spPr>
          <a:xfrm>
            <a:off x="3607519" y="934654"/>
            <a:ext cx="4976961" cy="1080000"/>
          </a:xfrm>
          <a:prstGeom prst="rect">
            <a:avLst/>
          </a:prstGeom>
        </p:spPr>
      </p:pic>
      <p:sp>
        <p:nvSpPr>
          <p:cNvPr id="12" name="Rectangle: Rounded Corners 1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498526F-982F-C149-DA5B-6E694084F381}"/>
              </a:ext>
            </a:extLst>
          </p:cNvPr>
          <p:cNvSpPr/>
          <p:nvPr/>
        </p:nvSpPr>
        <p:spPr>
          <a:xfrm>
            <a:off x="1838477" y="2595280"/>
            <a:ext cx="8515045" cy="511629"/>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Dạng 1: Chứng minh tứ giác là hình thang, hình thang cân</a:t>
            </a:r>
            <a:endPar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3" name="Rectangle: Rounded Corners 1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4446038-DECA-E482-9A80-403F5B7B5480}"/>
              </a:ext>
            </a:extLst>
          </p:cNvPr>
          <p:cNvSpPr/>
          <p:nvPr/>
        </p:nvSpPr>
        <p:spPr>
          <a:xfrm>
            <a:off x="1838477" y="3531203"/>
            <a:ext cx="8515045" cy="511629"/>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Dạng 2: Chứng minh tứ giác là hình bình hành, hình chữ nhật</a:t>
            </a:r>
            <a:endPar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4" name="Rectangle: Rounded Corners 1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47900E8-82DD-4BBE-A423-6ACDC32317AD}"/>
              </a:ext>
            </a:extLst>
          </p:cNvPr>
          <p:cNvSpPr/>
          <p:nvPr/>
        </p:nvSpPr>
        <p:spPr>
          <a:xfrm>
            <a:off x="1838477" y="4467126"/>
            <a:ext cx="8515045" cy="511629"/>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Dạng 3: Chứng minh tứ giác là hình thoi, hình vuông</a:t>
            </a:r>
            <a:endPar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5629098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3">
                                            <p:txEl>
                                              <p:pRg st="0" end="0"/>
                                            </p:txEl>
                                          </p:spTgt>
                                        </p:tgtEl>
                                        <p:attrNameLst>
                                          <p:attrName>style.color</p:attrName>
                                        </p:attrNameLst>
                                      </p:cBhvr>
                                      <p:to>
                                        <p:clrVal>
                                          <a:srgbClr val="FF0000"/>
                                        </p:clrVal>
                                      </p:to>
                                    </p:set>
                                    <p:set>
                                      <p:cBhvr>
                                        <p:cTn id="7" dur="500" fill="hold"/>
                                        <p:tgtEl>
                                          <p:spTgt spid="13">
                                            <p:txEl>
                                              <p:pRg st="0" end="0"/>
                                            </p:txEl>
                                          </p:spTgt>
                                        </p:tgtEl>
                                        <p:attrNameLst>
                                          <p:attrName>fillcolor</p:attrName>
                                        </p:attrNameLst>
                                      </p:cBhvr>
                                      <p:to>
                                        <p:clrVal>
                                          <a:srgbClr val="FF0000"/>
                                        </p:clrVal>
                                      </p:to>
                                    </p:set>
                                    <p:set>
                                      <p:cBhvr>
                                        <p:cTn id="8" dur="500" fill="hold"/>
                                        <p:tgtEl>
                                          <p:spTgt spid="1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809AA37-FC21-DBB6-65F0-C6E7DECF5DB9}"/>
              </a:ext>
            </a:extLst>
          </p:cNvPr>
          <p:cNvSpPr/>
          <p:nvPr/>
        </p:nvSpPr>
        <p:spPr>
          <a:xfrm>
            <a:off x="2808514" y="76202"/>
            <a:ext cx="6574971" cy="729344"/>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mc:AlternateContent xmlns:mc="http://schemas.openxmlformats.org/markup-compatibility/2006" xmlns:a14="http://schemas.microsoft.com/office/drawing/2010/main">
        <mc:Choice Requires="a14">
          <p:sp>
            <p:nvSpPr>
              <p:cNvPr id="3" name="Rectangle: Rounded Corners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80A2002-924F-28A8-4151-25CD1FDA0579}"/>
                  </a:ext>
                </a:extLst>
              </p:cNvPr>
              <p:cNvSpPr/>
              <p:nvPr/>
            </p:nvSpPr>
            <p:spPr>
              <a:xfrm>
                <a:off x="402770" y="1507672"/>
                <a:ext cx="11386457" cy="925286"/>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Bài 2: Cho ∆</a:t>
                </a:r>
                <a14:m>
                  <m:oMath xmlns:m="http://schemas.openxmlformats.org/officeDocument/2006/math">
                    <m:r>
                      <a:rPr lang="vi-VN" sz="2400" b="1" i="1" smtClean="0">
                        <a:solidFill>
                          <a:schemeClr val="tx1"/>
                        </a:solidFill>
                        <a:latin typeface="Cambria Math" panose="02040503050406030204" pitchFamily="18" charset="0"/>
                      </a:rPr>
                      <m:t>𝑨𝑩𝑪</m:t>
                    </m:r>
                  </m:oMath>
                </a14:m>
                <a:r>
                  <a:rPr lang="vi-VN" sz="2400" b="1" dirty="0">
                    <a:solidFill>
                      <a:schemeClr val="tx1"/>
                    </a:solidFill>
                    <a:latin typeface="Times New Roman" panose="02020603050405020304" pitchFamily="18" charset="0"/>
                    <a:cs typeface="Times New Roman" panose="02020603050405020304" pitchFamily="18" charset="0"/>
                  </a:rPr>
                  <a:t> vuông tại </a:t>
                </a:r>
                <a14:m>
                  <m:oMath xmlns:m="http://schemas.openxmlformats.org/officeDocument/2006/math">
                    <m:r>
                      <a:rPr lang="vi-VN" sz="2400" b="1" i="1" smtClean="0">
                        <a:solidFill>
                          <a:schemeClr val="tx1"/>
                        </a:solidFill>
                        <a:latin typeface="Cambria Math" panose="02040503050406030204" pitchFamily="18" charset="0"/>
                      </a:rPr>
                      <m:t>𝑨</m:t>
                    </m:r>
                  </m:oMath>
                </a14:m>
                <a:r>
                  <a:rPr lang="vi-VN" sz="2400" b="1" dirty="0">
                    <a:solidFill>
                      <a:schemeClr val="tx1"/>
                    </a:solidFill>
                    <a:latin typeface="Times New Roman" panose="02020603050405020304" pitchFamily="18" charset="0"/>
                    <a:cs typeface="Times New Roman" panose="02020603050405020304" pitchFamily="18" charset="0"/>
                  </a:rPr>
                  <a:t>. Gọi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m:t>
                    </m:r>
                  </m:oMath>
                </a14:m>
                <a:r>
                  <a:rPr lang="vi-VN" sz="2400" b="1" dirty="0">
                    <a:solidFill>
                      <a:schemeClr val="tx1"/>
                    </a:solidFill>
                    <a:latin typeface="Times New Roman" panose="02020603050405020304" pitchFamily="18" charset="0"/>
                    <a:cs typeface="Times New Roman" panose="02020603050405020304" pitchFamily="18" charset="0"/>
                  </a:rPr>
                  <a:t> là trung điểm của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𝑩𝑪</m:t>
                    </m:r>
                  </m:oMath>
                </a14:m>
                <a:r>
                  <a:rPr lang="vi-VN" sz="2400" b="1" dirty="0">
                    <a:solidFill>
                      <a:schemeClr val="tx1"/>
                    </a:solidFill>
                    <a:latin typeface="Times New Roman" panose="02020603050405020304" pitchFamily="18" charset="0"/>
                    <a:cs typeface="Times New Roman" panose="02020603050405020304" pitchFamily="18" charset="0"/>
                  </a:rPr>
                  <a:t>. Trên tia đối của tia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𝑴𝑨</m:t>
                    </m:r>
                  </m:oMath>
                </a14:m>
                <a:r>
                  <a:rPr lang="vi-VN" sz="2400" b="1" dirty="0">
                    <a:solidFill>
                      <a:schemeClr val="tx1"/>
                    </a:solidFill>
                    <a:latin typeface="Times New Roman" panose="02020603050405020304" pitchFamily="18" charset="0"/>
                    <a:cs typeface="Times New Roman" panose="02020603050405020304" pitchFamily="18" charset="0"/>
                  </a:rPr>
                  <a:t> lấy điểm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𝑫</m:t>
                    </m:r>
                  </m:oMath>
                </a14:m>
                <a:r>
                  <a:rPr lang="vi-VN" sz="2400" b="1" dirty="0">
                    <a:solidFill>
                      <a:schemeClr val="tx1"/>
                    </a:solidFill>
                    <a:latin typeface="Times New Roman" panose="02020603050405020304" pitchFamily="18" charset="0"/>
                    <a:cs typeface="Times New Roman" panose="02020603050405020304" pitchFamily="18" charset="0"/>
                  </a:rPr>
                  <a:t> sao cho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𝑴𝑨</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𝑴𝑫</m:t>
                    </m:r>
                  </m:oMath>
                </a14:m>
                <a:r>
                  <a:rPr lang="vi-VN" sz="2400" b="1" dirty="0">
                    <a:solidFill>
                      <a:schemeClr val="tx1"/>
                    </a:solidFill>
                    <a:latin typeface="Times New Roman" panose="02020603050405020304" pitchFamily="18" charset="0"/>
                    <a:cs typeface="Times New Roman" panose="02020603050405020304" pitchFamily="18" charset="0"/>
                  </a:rPr>
                  <a:t>. Chứng minh tứ giác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𝑨𝑩𝑫𝑪</m:t>
                    </m:r>
                  </m:oMath>
                </a14:m>
                <a:r>
                  <a:rPr lang="vi-VN" sz="2400" b="1" dirty="0">
                    <a:solidFill>
                      <a:schemeClr val="tx1"/>
                    </a:solidFill>
                    <a:latin typeface="Times New Roman" panose="02020603050405020304" pitchFamily="18" charset="0"/>
                    <a:cs typeface="Times New Roman" panose="02020603050405020304" pitchFamily="18" charset="0"/>
                  </a:rPr>
                  <a:t> là hình chữ nhật.    </a:t>
                </a:r>
              </a:p>
            </p:txBody>
          </p:sp>
        </mc:Choice>
        <mc:Fallback xmlns="">
          <p:sp>
            <p:nvSpPr>
              <p:cNvPr id="3" name="Rectangle: Rounded Corners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80A2002-924F-28A8-4151-25CD1FDA0579}"/>
                  </a:ext>
                </a:extLst>
              </p:cNvPr>
              <p:cNvSpPr>
                <a:spLocks noRot="1" noChangeAspect="1" noMove="1" noResize="1" noEditPoints="1" noAdjustHandles="1" noChangeArrowheads="1" noChangeShapeType="1" noTextEdit="1"/>
              </p:cNvSpPr>
              <p:nvPr/>
            </p:nvSpPr>
            <p:spPr>
              <a:xfrm>
                <a:off x="402770" y="1507672"/>
                <a:ext cx="11386457" cy="925286"/>
              </a:xfrm>
              <a:prstGeom prst="roundRect">
                <a:avLst/>
              </a:prstGeom>
              <a:blipFill>
                <a:blip r:embed="rId2"/>
                <a:stretch>
                  <a:fillRect l="-428" r="-1124" b="-9868"/>
                </a:stretch>
              </a:blipFill>
              <a:ln>
                <a:noFill/>
              </a:ln>
            </p:spPr>
            <p:txBody>
              <a:bodyPr/>
              <a:lstStyle/>
              <a:p>
                <a:r>
                  <a:rPr lang="en-US">
                    <a:noFill/>
                  </a:rPr>
                  <a:t> </a:t>
                </a:r>
              </a:p>
            </p:txBody>
          </p:sp>
        </mc:Fallback>
      </mc:AlternateContent>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2D4BC1E-47A0-98B7-7875-06460B6BB44F}"/>
              </a:ext>
            </a:extLst>
          </p:cNvPr>
          <p:cNvSpPr/>
          <p:nvPr/>
        </p:nvSpPr>
        <p:spPr>
          <a:xfrm>
            <a:off x="402769" y="900794"/>
            <a:ext cx="11386457" cy="511629"/>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Dạng 2: Chứng minh tứ giác là hình bình hành, hình chữ nhật</a:t>
            </a:r>
            <a:endParaRPr kumimoji="0" lang="en-US" sz="2400" b="1"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pic>
        <p:nvPicPr>
          <p:cNvPr id="6" name="Pictur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77D72E0-E619-B142-42DD-0252158DB43B}"/>
              </a:ext>
            </a:extLst>
          </p:cNvPr>
          <p:cNvPicPr>
            <a:picLocks noChangeAspect="1"/>
          </p:cNvPicPr>
          <p:nvPr/>
        </p:nvPicPr>
        <p:blipFill>
          <a:blip r:embed="rId3"/>
          <a:stretch>
            <a:fillRect/>
          </a:stretch>
        </p:blipFill>
        <p:spPr>
          <a:xfrm>
            <a:off x="402769" y="2432958"/>
            <a:ext cx="4851028" cy="4425042"/>
          </a:xfrm>
          <a:prstGeom prst="rect">
            <a:avLst/>
          </a:prstGeom>
        </p:spPr>
      </p:pic>
      <mc:AlternateContent xmlns:mc="http://schemas.openxmlformats.org/markup-compatibility/2006" xmlns:a14="http://schemas.microsoft.com/office/drawing/2010/main">
        <mc:Choice Requires="a14">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ABEE206-3955-7449-22BB-C8646CFCE5C4}"/>
                  </a:ext>
                </a:extLst>
              </p:cNvPr>
              <p:cNvSpPr/>
              <p:nvPr/>
            </p:nvSpPr>
            <p:spPr>
              <a:xfrm>
                <a:off x="5343182" y="2528207"/>
                <a:ext cx="6709272" cy="3345468"/>
              </a:xfrm>
              <a:prstGeom prst="roundRect">
                <a:avLst/>
              </a:prstGeom>
              <a:solidFill>
                <a:schemeClr val="bg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400" b="1" dirty="0">
                    <a:solidFill>
                      <a:srgbClr val="FF0000"/>
                    </a:solidFill>
                    <a:latin typeface="+mj-lt"/>
                    <a:cs typeface="Times New Roman" panose="02020603050405020304" pitchFamily="18" charset="0"/>
                  </a:rPr>
                  <a:t>Hướng dẫn</a:t>
                </a:r>
              </a:p>
              <a:p>
                <a:pPr algn="ct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𝑨𝑩𝑫𝑪</m:t>
                    </m:r>
                  </m:oMath>
                </a14:m>
                <a:r>
                  <a:rPr lang="vi-VN" sz="2400" b="1" dirty="0">
                    <a:solidFill>
                      <a:schemeClr val="tx1"/>
                    </a:solidFill>
                    <a:latin typeface="+mj-lt"/>
                    <a:cs typeface="Times New Roman" panose="02020603050405020304" pitchFamily="18" charset="0"/>
                  </a:rPr>
                  <a:t> là hình chữ nhật</a:t>
                </a:r>
              </a:p>
              <a:p>
                <a:pPr algn="ctr"/>
                <a:endParaRPr lang="vi-VN" sz="2400" b="1" dirty="0">
                  <a:solidFill>
                    <a:schemeClr val="tx1"/>
                  </a:solidFill>
                  <a:latin typeface="Times New Roman" panose="02020603050405020304" pitchFamily="18" charset="0"/>
                  <a:cs typeface="Times New Roman" panose="02020603050405020304" pitchFamily="18" charset="0"/>
                </a:endParaRPr>
              </a:p>
              <a:p>
                <a:pPr algn="ctr"/>
                <a:endParaRPr lang="vi-VN" sz="2400" b="1" dirty="0">
                  <a:solidFill>
                    <a:schemeClr val="tx1"/>
                  </a:solidFill>
                  <a:latin typeface="Times New Roman" panose="02020603050405020304" pitchFamily="18" charset="0"/>
                  <a:cs typeface="Times New Roman" panose="02020603050405020304" pitchFamily="18" charset="0"/>
                </a:endParaRPr>
              </a:p>
              <a:p>
                <a:r>
                  <a:rPr lang="vi-VN" sz="2400" b="1" dirty="0">
                    <a:solidFill>
                      <a:schemeClr val="tx1"/>
                    </a:solidFill>
                    <a:latin typeface="Times New Roman" panose="02020603050405020304" pitchFamily="18" charset="0"/>
                    <a:cs typeface="Times New Roman" panose="02020603050405020304" pitchFamily="18" charset="0"/>
                  </a:rPr>
                  <a:t>                         </a:t>
                </a:r>
              </a:p>
              <a:p>
                <a:pPr algn="ctr"/>
                <a:endParaRPr lang="vi-VN" sz="2400" b="1" dirty="0">
                  <a:solidFill>
                    <a:schemeClr val="tx1"/>
                  </a:solidFill>
                  <a:latin typeface="Times New Roman" panose="02020603050405020304" pitchFamily="18" charset="0"/>
                  <a:cs typeface="Times New Roman" panose="02020603050405020304" pitchFamily="18" charset="0"/>
                </a:endParaRPr>
              </a:p>
              <a:p>
                <a:pPr algn="ctr"/>
                <a:endParaRPr lang="en-US"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ABEE206-3955-7449-22BB-C8646CFCE5C4}"/>
                  </a:ext>
                </a:extLst>
              </p:cNvPr>
              <p:cNvSpPr>
                <a:spLocks noRot="1" noChangeAspect="1" noMove="1" noResize="1" noEditPoints="1" noAdjustHandles="1" noChangeArrowheads="1" noChangeShapeType="1" noTextEdit="1"/>
              </p:cNvSpPr>
              <p:nvPr/>
            </p:nvSpPr>
            <p:spPr>
              <a:xfrm>
                <a:off x="5343182" y="2528207"/>
                <a:ext cx="6709272" cy="3345468"/>
              </a:xfrm>
              <a:prstGeom prst="roundRect">
                <a:avLst/>
              </a:prstGeom>
              <a:blipFill>
                <a:blip r:embed="rId4"/>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68EEE84-6D5E-336A-40D8-CEAA609A938D}"/>
                  </a:ext>
                </a:extLst>
              </p:cNvPr>
              <p:cNvSpPr txBox="1"/>
              <p:nvPr/>
            </p:nvSpPr>
            <p:spPr>
              <a:xfrm>
                <a:off x="6442341" y="3548742"/>
                <a:ext cx="2394856" cy="1200329"/>
              </a:xfrm>
              <a:prstGeom prst="rect">
                <a:avLst/>
              </a:prstGeom>
              <a:noFill/>
            </p:spPr>
            <p:txBody>
              <a:bodyPr wrap="square" rtlCol="0">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𝑨𝑩𝑪𝑫</m:t>
                    </m:r>
                  </m:oMath>
                </a14:m>
                <a:r>
                  <a:rPr lang="vi-VN" sz="2400" b="1" dirty="0">
                    <a:solidFill>
                      <a:schemeClr val="tx1"/>
                    </a:solidFill>
                    <a:latin typeface="+mj-lt"/>
                    <a:cs typeface="Times New Roman" panose="02020603050405020304" pitchFamily="18" charset="0"/>
                  </a:rPr>
                  <a:t> là </a:t>
                </a:r>
              </a:p>
              <a:p>
                <a:pPr algn="ctr"/>
                <a:r>
                  <a:rPr lang="vi-VN" sz="2400" b="1" dirty="0">
                    <a:solidFill>
                      <a:schemeClr val="tx1"/>
                    </a:solidFill>
                    <a:latin typeface="+mj-lt"/>
                    <a:cs typeface="Times New Roman" panose="02020603050405020304" pitchFamily="18" charset="0"/>
                  </a:rPr>
                  <a:t>hình bình hành</a:t>
                </a:r>
                <a:endParaRPr lang="en-US" sz="2400" b="1" dirty="0">
                  <a:solidFill>
                    <a:schemeClr val="tx1"/>
                  </a:solidFill>
                  <a:latin typeface="+mj-lt"/>
                  <a:cs typeface="Times New Roman" panose="02020603050405020304" pitchFamily="18" charset="0"/>
                </a:endParaRPr>
              </a:p>
            </p:txBody>
          </p:sp>
        </mc:Choice>
        <mc:Fallback xmlns="">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68EEE84-6D5E-336A-40D8-CEAA609A938D}"/>
                  </a:ext>
                </a:extLst>
              </p:cNvPr>
              <p:cNvSpPr txBox="1">
                <a:spLocks noRot="1" noChangeAspect="1" noMove="1" noResize="1" noEditPoints="1" noAdjustHandles="1" noChangeArrowheads="1" noChangeShapeType="1" noTextEdit="1"/>
              </p:cNvSpPr>
              <p:nvPr/>
            </p:nvSpPr>
            <p:spPr>
              <a:xfrm>
                <a:off x="6442341" y="3548742"/>
                <a:ext cx="2394856" cy="1200329"/>
              </a:xfrm>
              <a:prstGeom prst="rect">
                <a:avLst/>
              </a:prstGeom>
              <a:blipFill>
                <a:blip r:embed="rId5"/>
                <a:stretch>
                  <a:fillRect t="-4061" b="-10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7E2EE70-5D63-1D32-D5E7-B2B8E9A0C955}"/>
                  </a:ext>
                </a:extLst>
              </p:cNvPr>
              <p:cNvSpPr txBox="1"/>
              <p:nvPr/>
            </p:nvSpPr>
            <p:spPr>
              <a:xfrm>
                <a:off x="8837197" y="3548742"/>
                <a:ext cx="2034516" cy="843308"/>
              </a:xfrm>
              <a:prstGeom prst="rect">
                <a:avLst/>
              </a:prstGeom>
              <a:noFill/>
            </p:spPr>
            <p:txBody>
              <a:bodyPr wrap="square" rtlCol="0">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acc>
                        <m:accPr>
                          <m:chr m:val="̂"/>
                          <m:ctrlPr>
                            <a:rPr lang="en-US"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𝑩𝑨𝑪</m:t>
                          </m:r>
                        </m:e>
                      </m:acc>
                      <m:r>
                        <a:rPr lang="vi-VN" sz="2400" b="1" i="1" smtClean="0">
                          <a:solidFill>
                            <a:schemeClr val="tx1"/>
                          </a:solidFill>
                          <a:latin typeface="Cambria Math" panose="02040503050406030204" pitchFamily="18" charset="0"/>
                          <a:cs typeface="Times New Roman" panose="02020603050405020304" pitchFamily="18" charset="0"/>
                        </a:rPr>
                        <m:t>=</m:t>
                      </m:r>
                      <m:sSup>
                        <m:sSupPr>
                          <m:ctrlPr>
                            <a:rPr lang="vi-VN" sz="2400" b="1" i="1" smtClean="0">
                              <a:solidFill>
                                <a:schemeClr val="tx1"/>
                              </a:solidFill>
                              <a:latin typeface="Cambria Math" panose="02040503050406030204" pitchFamily="18" charset="0"/>
                              <a:cs typeface="Times New Roman" panose="02020603050405020304" pitchFamily="18" charset="0"/>
                            </a:rPr>
                          </m:ctrlPr>
                        </m:sSupPr>
                        <m:e>
                          <m:r>
                            <a:rPr lang="vi-VN" sz="2400" b="1" i="0" smtClean="0">
                              <a:solidFill>
                                <a:schemeClr val="tx1"/>
                              </a:solidFill>
                              <a:latin typeface="Cambria Math" panose="02040503050406030204" pitchFamily="18" charset="0"/>
                              <a:cs typeface="Times New Roman" panose="02020603050405020304" pitchFamily="18" charset="0"/>
                            </a:rPr>
                            <m:t>𝟗𝟎</m:t>
                          </m:r>
                        </m:e>
                        <m:sup>
                          <m:r>
                            <a:rPr lang="vi-VN" sz="2400" b="1" i="0" smtClean="0">
                              <a:solidFill>
                                <a:schemeClr val="tx1"/>
                              </a:solidFill>
                              <a:latin typeface="Cambria Math" panose="02040503050406030204" pitchFamily="18" charset="0"/>
                              <a:cs typeface="Times New Roman" panose="02020603050405020304" pitchFamily="18" charset="0"/>
                            </a:rPr>
                            <m:t>𝐨</m:t>
                          </m:r>
                        </m:sup>
                      </m:sSup>
                    </m:oMath>
                  </m:oMathPara>
                </a14:m>
                <a:endParaRPr lang="en-US"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7E2EE70-5D63-1D32-D5E7-B2B8E9A0C955}"/>
                  </a:ext>
                </a:extLst>
              </p:cNvPr>
              <p:cNvSpPr txBox="1">
                <a:spLocks noRot="1" noChangeAspect="1" noMove="1" noResize="1" noEditPoints="1" noAdjustHandles="1" noChangeArrowheads="1" noChangeShapeType="1" noTextEdit="1"/>
              </p:cNvSpPr>
              <p:nvPr/>
            </p:nvSpPr>
            <p:spPr>
              <a:xfrm>
                <a:off x="8837197" y="3548742"/>
                <a:ext cx="2034516" cy="843308"/>
              </a:xfrm>
              <a:prstGeom prst="rect">
                <a:avLst/>
              </a:prstGeom>
              <a:blipFill>
                <a:blip r:embed="rId6"/>
                <a:stretch>
                  <a:fillRect t="-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832AFF3-724B-A532-1D9E-9F88122614AF}"/>
                  </a:ext>
                </a:extLst>
              </p:cNvPr>
              <p:cNvSpPr txBox="1"/>
              <p:nvPr/>
            </p:nvSpPr>
            <p:spPr>
              <a:xfrm>
                <a:off x="6442341" y="4665809"/>
                <a:ext cx="2394856" cy="1200329"/>
              </a:xfrm>
              <a:prstGeom prst="rect">
                <a:avLst/>
              </a:prstGeom>
              <a:noFill/>
            </p:spPr>
            <p:txBody>
              <a:bodyPr wrap="square" rtlCol="0">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𝑴𝑨</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𝑴𝑫</m:t>
                    </m:r>
                  </m:oMath>
                </a14:m>
                <a:r>
                  <a:rPr lang="vi-VN" sz="2400" b="1" dirty="0">
                    <a:solidFill>
                      <a:schemeClr val="tx1"/>
                    </a:solidFill>
                    <a:latin typeface="+mj-lt"/>
                    <a:cs typeface="Times New Roman" panose="02020603050405020304" pitchFamily="18" charset="0"/>
                  </a:rPr>
                  <a:t> và</a:t>
                </a:r>
                <a:r>
                  <a:rPr lang="en-US" sz="2400" b="1" dirty="0">
                    <a:solidFill>
                      <a:schemeClr val="tx1"/>
                    </a:solidFill>
                    <a:latin typeface="+mj-lt"/>
                    <a:cs typeface="Times New Roman" panose="02020603050405020304" pitchFamily="18" charset="0"/>
                  </a:rPr>
                  <a:t>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𝑴</m:t>
                    </m:r>
                    <m:r>
                      <a:rPr lang="vi-VN" sz="2400" b="1" i="1" smtClean="0">
                        <a:solidFill>
                          <a:schemeClr val="tx1"/>
                        </a:solidFill>
                        <a:latin typeface="Cambria Math" panose="02040503050406030204" pitchFamily="18" charset="0"/>
                        <a:cs typeface="Times New Roman" panose="02020603050405020304" pitchFamily="18" charset="0"/>
                      </a:rPr>
                      <m:t>𝑩</m:t>
                    </m:r>
                    <m:r>
                      <a:rPr lang="vi-VN" sz="2400" b="1" i="1">
                        <a:solidFill>
                          <a:schemeClr val="tx1"/>
                        </a:solidFill>
                        <a:latin typeface="Cambria Math" panose="02040503050406030204" pitchFamily="18" charset="0"/>
                        <a:cs typeface="Times New Roman" panose="02020603050405020304" pitchFamily="18" charset="0"/>
                      </a:rPr>
                      <m:t>=</m:t>
                    </m:r>
                    <m:r>
                      <a:rPr lang="vi-VN" sz="2400" b="1" i="1">
                        <a:solidFill>
                          <a:schemeClr val="tx1"/>
                        </a:solidFill>
                        <a:latin typeface="Cambria Math" panose="02040503050406030204" pitchFamily="18" charset="0"/>
                        <a:cs typeface="Times New Roman" panose="02020603050405020304" pitchFamily="18" charset="0"/>
                      </a:rPr>
                      <m:t>𝑴𝑪</m:t>
                    </m:r>
                  </m:oMath>
                </a14:m>
                <a:endParaRPr lang="en-US" sz="2400" b="1" dirty="0">
                  <a:solidFill>
                    <a:schemeClr val="tx1"/>
                  </a:solidFill>
                  <a:latin typeface="+mj-lt"/>
                  <a:cs typeface="Times New Roman" panose="02020603050405020304" pitchFamily="18" charset="0"/>
                </a:endParaRPr>
              </a:p>
            </p:txBody>
          </p:sp>
        </mc:Choice>
        <mc:Fallback xmlns="">
          <p:sp>
            <p:nvSpPr>
              <p:cNvPr id="5" name="TextBox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832AFF3-724B-A532-1D9E-9F88122614AF}"/>
                  </a:ext>
                </a:extLst>
              </p:cNvPr>
              <p:cNvSpPr txBox="1">
                <a:spLocks noRot="1" noChangeAspect="1" noMove="1" noResize="1" noEditPoints="1" noAdjustHandles="1" noChangeArrowheads="1" noChangeShapeType="1" noTextEdit="1"/>
              </p:cNvSpPr>
              <p:nvPr/>
            </p:nvSpPr>
            <p:spPr>
              <a:xfrm>
                <a:off x="6442341" y="4665809"/>
                <a:ext cx="2394856" cy="1200329"/>
              </a:xfrm>
              <a:prstGeom prst="rect">
                <a:avLst/>
              </a:prstGeom>
              <a:blipFill>
                <a:blip r:embed="rId7"/>
                <a:stretch>
                  <a:fillRect t="-4061"/>
                </a:stretch>
              </a:blipFill>
            </p:spPr>
            <p:txBody>
              <a:bodyPr/>
              <a:lstStyle/>
              <a:p>
                <a:r>
                  <a:rPr lang="en-US">
                    <a:noFill/>
                  </a:rPr>
                  <a:t> </a:t>
                </a:r>
              </a:p>
            </p:txBody>
          </p:sp>
        </mc:Fallback>
      </mc:AlternateContent>
    </p:spTree>
    <p:extLst>
      <p:ext uri="{BB962C8B-B14F-4D97-AF65-F5344CB8AC3E}">
        <p14:creationId xmlns:p14="http://schemas.microsoft.com/office/powerpoint/2010/main" val="24513380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809AA37-FC21-DBB6-65F0-C6E7DECF5DB9}"/>
              </a:ext>
            </a:extLst>
          </p:cNvPr>
          <p:cNvSpPr/>
          <p:nvPr/>
        </p:nvSpPr>
        <p:spPr>
          <a:xfrm>
            <a:off x="2808514" y="76202"/>
            <a:ext cx="6574971" cy="729344"/>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mc:AlternateContent xmlns:mc="http://schemas.openxmlformats.org/markup-compatibility/2006" xmlns:a14="http://schemas.microsoft.com/office/drawing/2010/main">
        <mc:Choice Requires="a14">
          <p:sp>
            <p:nvSpPr>
              <p:cNvPr id="3" name="Rectangle: Rounded Corners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1C20A82-967E-CB82-4A70-B9ACEE42EBCC}"/>
                  </a:ext>
                </a:extLst>
              </p:cNvPr>
              <p:cNvSpPr/>
              <p:nvPr/>
            </p:nvSpPr>
            <p:spPr>
              <a:xfrm>
                <a:off x="402770" y="1507672"/>
                <a:ext cx="11386457" cy="925286"/>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Bài 2: Cho ∆</a:t>
                </a:r>
                <a14:m>
                  <m:oMath xmlns:m="http://schemas.openxmlformats.org/officeDocument/2006/math">
                    <m:r>
                      <a:rPr lang="vi-VN" sz="2400" b="1" i="1" smtClean="0">
                        <a:solidFill>
                          <a:schemeClr val="tx1"/>
                        </a:solidFill>
                        <a:latin typeface="Cambria Math" panose="02040503050406030204" pitchFamily="18" charset="0"/>
                      </a:rPr>
                      <m:t>𝑨𝑩𝑪</m:t>
                    </m:r>
                  </m:oMath>
                </a14:m>
                <a:r>
                  <a:rPr lang="vi-VN" sz="2400" b="1" dirty="0">
                    <a:solidFill>
                      <a:schemeClr val="tx1"/>
                    </a:solidFill>
                    <a:latin typeface="Times New Roman" panose="02020603050405020304" pitchFamily="18" charset="0"/>
                    <a:cs typeface="Times New Roman" panose="02020603050405020304" pitchFamily="18" charset="0"/>
                  </a:rPr>
                  <a:t> vuông tại </a:t>
                </a:r>
                <a14:m>
                  <m:oMath xmlns:m="http://schemas.openxmlformats.org/officeDocument/2006/math">
                    <m:r>
                      <a:rPr lang="vi-VN" sz="2400" b="1" i="1" smtClean="0">
                        <a:solidFill>
                          <a:schemeClr val="tx1"/>
                        </a:solidFill>
                        <a:latin typeface="Cambria Math" panose="02040503050406030204" pitchFamily="18" charset="0"/>
                      </a:rPr>
                      <m:t>𝑨</m:t>
                    </m:r>
                  </m:oMath>
                </a14:m>
                <a:r>
                  <a:rPr lang="vi-VN" sz="2400" b="1" dirty="0">
                    <a:solidFill>
                      <a:schemeClr val="tx1"/>
                    </a:solidFill>
                    <a:latin typeface="Times New Roman" panose="02020603050405020304" pitchFamily="18" charset="0"/>
                    <a:cs typeface="Times New Roman" panose="02020603050405020304" pitchFamily="18" charset="0"/>
                  </a:rPr>
                  <a:t>. Gọi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m:t>
                    </m:r>
                  </m:oMath>
                </a14:m>
                <a:r>
                  <a:rPr lang="vi-VN" sz="2400" b="1" dirty="0">
                    <a:solidFill>
                      <a:schemeClr val="tx1"/>
                    </a:solidFill>
                    <a:latin typeface="Times New Roman" panose="02020603050405020304" pitchFamily="18" charset="0"/>
                    <a:cs typeface="Times New Roman" panose="02020603050405020304" pitchFamily="18" charset="0"/>
                  </a:rPr>
                  <a:t> là trung điểm của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𝑩𝑪</m:t>
                    </m:r>
                  </m:oMath>
                </a14:m>
                <a:r>
                  <a:rPr lang="vi-VN" sz="2400" b="1" dirty="0">
                    <a:solidFill>
                      <a:schemeClr val="tx1"/>
                    </a:solidFill>
                    <a:latin typeface="Times New Roman" panose="02020603050405020304" pitchFamily="18" charset="0"/>
                    <a:cs typeface="Times New Roman" panose="02020603050405020304" pitchFamily="18" charset="0"/>
                  </a:rPr>
                  <a:t>. Trên tia đối của tia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𝑴𝑨</m:t>
                    </m:r>
                  </m:oMath>
                </a14:m>
                <a:r>
                  <a:rPr lang="vi-VN" sz="2400" b="1" dirty="0">
                    <a:solidFill>
                      <a:schemeClr val="tx1"/>
                    </a:solidFill>
                    <a:latin typeface="Times New Roman" panose="02020603050405020304" pitchFamily="18" charset="0"/>
                    <a:cs typeface="Times New Roman" panose="02020603050405020304" pitchFamily="18" charset="0"/>
                  </a:rPr>
                  <a:t> lấy điểm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𝑫</m:t>
                    </m:r>
                  </m:oMath>
                </a14:m>
                <a:r>
                  <a:rPr lang="vi-VN" sz="2400" b="1" dirty="0">
                    <a:solidFill>
                      <a:schemeClr val="tx1"/>
                    </a:solidFill>
                    <a:latin typeface="Times New Roman" panose="02020603050405020304" pitchFamily="18" charset="0"/>
                    <a:cs typeface="Times New Roman" panose="02020603050405020304" pitchFamily="18" charset="0"/>
                  </a:rPr>
                  <a:t> sao cho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𝑴𝑨</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𝑴𝑫</m:t>
                    </m:r>
                  </m:oMath>
                </a14:m>
                <a:r>
                  <a:rPr lang="vi-VN" sz="2400" b="1" dirty="0">
                    <a:solidFill>
                      <a:schemeClr val="tx1"/>
                    </a:solidFill>
                    <a:latin typeface="Times New Roman" panose="02020603050405020304" pitchFamily="18" charset="0"/>
                    <a:cs typeface="Times New Roman" panose="02020603050405020304" pitchFamily="18" charset="0"/>
                  </a:rPr>
                  <a:t>. Chứng minh tứ giác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𝑨𝑩𝑫𝑪</m:t>
                    </m:r>
                  </m:oMath>
                </a14:m>
                <a:r>
                  <a:rPr lang="vi-VN" sz="2400" b="1" dirty="0">
                    <a:solidFill>
                      <a:schemeClr val="tx1"/>
                    </a:solidFill>
                    <a:latin typeface="Times New Roman" panose="02020603050405020304" pitchFamily="18" charset="0"/>
                    <a:cs typeface="Times New Roman" panose="02020603050405020304" pitchFamily="18" charset="0"/>
                  </a:rPr>
                  <a:t> là hình chữ nhật.    </a:t>
                </a:r>
              </a:p>
            </p:txBody>
          </p:sp>
        </mc:Choice>
        <mc:Fallback xmlns="">
          <p:sp>
            <p:nvSpPr>
              <p:cNvPr id="3" name="Rectangle: Rounded Corners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1C20A82-967E-CB82-4A70-B9ACEE42EBCC}"/>
                  </a:ext>
                </a:extLst>
              </p:cNvPr>
              <p:cNvSpPr>
                <a:spLocks noRot="1" noChangeAspect="1" noMove="1" noResize="1" noEditPoints="1" noAdjustHandles="1" noChangeArrowheads="1" noChangeShapeType="1" noTextEdit="1"/>
              </p:cNvSpPr>
              <p:nvPr/>
            </p:nvSpPr>
            <p:spPr>
              <a:xfrm>
                <a:off x="402770" y="1507672"/>
                <a:ext cx="11386457" cy="925286"/>
              </a:xfrm>
              <a:prstGeom prst="roundRect">
                <a:avLst/>
              </a:prstGeom>
              <a:blipFill>
                <a:blip r:embed="rId2"/>
                <a:stretch>
                  <a:fillRect l="-428" b="-9868"/>
                </a:stretch>
              </a:blipFill>
              <a:ln>
                <a:noFill/>
              </a:ln>
            </p:spPr>
            <p:txBody>
              <a:bodyPr/>
              <a:lstStyle/>
              <a:p>
                <a:r>
                  <a:rPr lang="en-US">
                    <a:noFill/>
                  </a:rPr>
                  <a:t> </a:t>
                </a:r>
              </a:p>
            </p:txBody>
          </p:sp>
        </mc:Fallback>
      </mc:AlternateContent>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5084AB9-39E4-0C52-E69D-F82227F2AD8D}"/>
              </a:ext>
            </a:extLst>
          </p:cNvPr>
          <p:cNvSpPr/>
          <p:nvPr/>
        </p:nvSpPr>
        <p:spPr>
          <a:xfrm>
            <a:off x="402769" y="900794"/>
            <a:ext cx="11386457" cy="511629"/>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Dạng 2: Chứng minh tứ giác là hình bình hành, hình chữ nhật</a:t>
            </a:r>
            <a:endParaRPr kumimoji="0" lang="en-US" sz="2400" b="1"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pic>
        <p:nvPicPr>
          <p:cNvPr id="5" name="Pictur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18C287A-485E-925E-FC14-9E9A5EADF8A9}"/>
              </a:ext>
            </a:extLst>
          </p:cNvPr>
          <p:cNvPicPr>
            <a:picLocks noChangeAspect="1"/>
          </p:cNvPicPr>
          <p:nvPr/>
        </p:nvPicPr>
        <p:blipFill>
          <a:blip r:embed="rId3"/>
          <a:stretch>
            <a:fillRect/>
          </a:stretch>
        </p:blipFill>
        <p:spPr>
          <a:xfrm>
            <a:off x="402769" y="2432958"/>
            <a:ext cx="4851028" cy="4425042"/>
          </a:xfrm>
          <a:prstGeom prst="rect">
            <a:avLst/>
          </a:prstGeom>
        </p:spPr>
      </p:pic>
      <mc:AlternateContent xmlns:mc="http://schemas.openxmlformats.org/markup-compatibility/2006" xmlns:a14="http://schemas.microsoft.com/office/drawing/2010/main">
        <mc:Choice Requires="a14">
          <p:sp>
            <p:nvSpPr>
              <p:cNvPr id="6" name="Rectangle: Rounded Corners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3333D4A-19D8-B413-7884-09F75D089371}"/>
                  </a:ext>
                </a:extLst>
              </p:cNvPr>
              <p:cNvSpPr/>
              <p:nvPr/>
            </p:nvSpPr>
            <p:spPr>
              <a:xfrm>
                <a:off x="5388428" y="2528207"/>
                <a:ext cx="6640286" cy="334994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Giải</a:t>
                </a:r>
              </a:p>
              <a:p>
                <a:pPr algn="just"/>
                <a:r>
                  <a:rPr lang="vi-VN" sz="2400" b="1" dirty="0">
                    <a:solidFill>
                      <a:schemeClr val="tx1"/>
                    </a:solidFill>
                    <a:latin typeface="Times New Roman" panose="02020603050405020304" pitchFamily="18" charset="0"/>
                    <a:cs typeface="Times New Roman" panose="02020603050405020304" pitchFamily="18" charset="0"/>
                  </a:rPr>
                  <a:t>Xét tứ giác </a:t>
                </a:r>
                <a14:m>
                  <m:oMath xmlns:m="http://schemas.openxmlformats.org/officeDocument/2006/math">
                    <m:r>
                      <a:rPr lang="vi-VN" sz="2400" b="1" i="1" smtClean="0">
                        <a:solidFill>
                          <a:schemeClr val="tx1"/>
                        </a:solidFill>
                        <a:latin typeface="Cambria Math" panose="02040503050406030204" pitchFamily="18" charset="0"/>
                      </a:rPr>
                      <m:t>𝑨𝑩𝑫𝑪</m:t>
                    </m:r>
                  </m:oMath>
                </a14:m>
                <a:r>
                  <a:rPr lang="vi-VN" sz="2400" b="1" dirty="0">
                    <a:solidFill>
                      <a:schemeClr val="tx1"/>
                    </a:solidFill>
                    <a:latin typeface="Times New Roman" panose="02020603050405020304" pitchFamily="18" charset="0"/>
                    <a:cs typeface="Times New Roman" panose="02020603050405020304" pitchFamily="18" charset="0"/>
                  </a:rPr>
                  <a:t>, có:</a:t>
                </a:r>
              </a:p>
              <a:p>
                <a:pPr algn="just"/>
                <a14:m>
                  <m:oMath xmlns:m="http://schemas.openxmlformats.org/officeDocument/2006/math">
                    <m:r>
                      <a:rPr lang="vi-VN" sz="2400" b="1" i="1">
                        <a:solidFill>
                          <a:schemeClr val="tx1"/>
                        </a:solidFill>
                        <a:latin typeface="Cambria Math" panose="02040503050406030204" pitchFamily="18" charset="0"/>
                      </a:rPr>
                      <m:t>𝑨</m:t>
                    </m:r>
                    <m:r>
                      <a:rPr lang="vi-VN" sz="2400" b="1" i="1" smtClean="0">
                        <a:solidFill>
                          <a:schemeClr val="tx1"/>
                        </a:solidFill>
                        <a:latin typeface="Cambria Math" panose="02040503050406030204" pitchFamily="18" charset="0"/>
                      </a:rPr>
                      <m:t>𝑫</m:t>
                    </m:r>
                  </m:oMath>
                </a14:m>
                <a:r>
                  <a:rPr lang="vi-VN" sz="2400" b="1" dirty="0">
                    <a:solidFill>
                      <a:schemeClr val="tx1"/>
                    </a:solidFill>
                    <a:latin typeface="Times New Roman" panose="02020603050405020304" pitchFamily="18" charset="0"/>
                    <a:cs typeface="Times New Roman" panose="02020603050405020304" pitchFamily="18" charset="0"/>
                  </a:rPr>
                  <a:t> cắt </a:t>
                </a:r>
                <a14:m>
                  <m:oMath xmlns:m="http://schemas.openxmlformats.org/officeDocument/2006/math">
                    <m:r>
                      <a:rPr lang="vi-VN" sz="2400" b="1" i="1" smtClean="0">
                        <a:solidFill>
                          <a:schemeClr val="tx1"/>
                        </a:solidFill>
                        <a:latin typeface="Cambria Math" panose="02040503050406030204" pitchFamily="18" charset="0"/>
                      </a:rPr>
                      <m:t>𝑩𝑪</m:t>
                    </m:r>
                  </m:oMath>
                </a14:m>
                <a:r>
                  <a:rPr lang="vi-VN" sz="2400" b="1" dirty="0">
                    <a:solidFill>
                      <a:schemeClr val="tx1"/>
                    </a:solidFill>
                    <a:latin typeface="Times New Roman" panose="02020603050405020304" pitchFamily="18" charset="0"/>
                    <a:cs typeface="Times New Roman" panose="02020603050405020304" pitchFamily="18" charset="0"/>
                  </a:rPr>
                  <a:t> tại </a:t>
                </a:r>
                <a14:m>
                  <m:oMath xmlns:m="http://schemas.openxmlformats.org/officeDocument/2006/math">
                    <m:r>
                      <a:rPr lang="vi-VN" sz="2400" b="1" i="1">
                        <a:solidFill>
                          <a:schemeClr val="tx1"/>
                        </a:solidFill>
                        <a:latin typeface="Cambria Math" panose="02040503050406030204" pitchFamily="18" charset="0"/>
                      </a:rPr>
                      <m:t>𝑴</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14:m>
                  <m:oMath xmlns:m="http://schemas.openxmlformats.org/officeDocument/2006/math">
                    <m:r>
                      <a:rPr lang="vi-VN" sz="2400" b="1" i="1" smtClean="0">
                        <a:solidFill>
                          <a:schemeClr val="tx1"/>
                        </a:solidFill>
                        <a:latin typeface="Cambria Math" panose="02040503050406030204" pitchFamily="18" charset="0"/>
                      </a:rPr>
                      <m:t>𝑴𝑨</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𝑴𝑫</m:t>
                    </m:r>
                    <m:r>
                      <a:rPr lang="vi-VN" sz="2400" b="1" i="1" smtClean="0">
                        <a:solidFill>
                          <a:schemeClr val="tx1"/>
                        </a:solidFill>
                        <a:latin typeface="Cambria Math" panose="02040503050406030204" pitchFamily="18" charset="0"/>
                      </a:rPr>
                      <m:t> </m:t>
                    </m:r>
                  </m:oMath>
                </a14:m>
                <a:r>
                  <a:rPr lang="vi-VN" sz="2400" b="1" dirty="0">
                    <a:solidFill>
                      <a:schemeClr val="tx1"/>
                    </a:solidFill>
                    <a:latin typeface="Times New Roman" panose="02020603050405020304" pitchFamily="18" charset="0"/>
                    <a:cs typeface="Times New Roman" panose="02020603050405020304" pitchFamily="18" charset="0"/>
                  </a:rPr>
                  <a:t>(gt)</a:t>
                </a:r>
              </a:p>
              <a:p>
                <a:pPr algn="just"/>
                <a14:m>
                  <m:oMath xmlns:m="http://schemas.openxmlformats.org/officeDocument/2006/math">
                    <m:r>
                      <a:rPr lang="vi-VN" sz="2400" b="1" i="1" smtClean="0">
                        <a:solidFill>
                          <a:schemeClr val="tx1"/>
                        </a:solidFill>
                        <a:latin typeface="Cambria Math" panose="02040503050406030204" pitchFamily="18" charset="0"/>
                      </a:rPr>
                      <m:t>𝑴𝑩</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𝑴𝑪</m:t>
                    </m:r>
                    <m:r>
                      <a:rPr lang="vi-VN" sz="2400" b="1" i="1" smtClean="0">
                        <a:solidFill>
                          <a:schemeClr val="tx1"/>
                        </a:solidFill>
                        <a:latin typeface="Cambria Math" panose="02040503050406030204" pitchFamily="18" charset="0"/>
                      </a:rPr>
                      <m:t> </m:t>
                    </m:r>
                  </m:oMath>
                </a14:m>
                <a:r>
                  <a:rPr lang="vi-VN" sz="2400" b="1" dirty="0">
                    <a:solidFill>
                      <a:schemeClr val="tx1"/>
                    </a:solidFill>
                    <a:latin typeface="Times New Roman" panose="02020603050405020304" pitchFamily="18" charset="0"/>
                    <a:cs typeface="Times New Roman" panose="02020603050405020304" pitchFamily="18" charset="0"/>
                  </a:rPr>
                  <a:t>(gt)</a:t>
                </a:r>
              </a:p>
              <a:p>
                <a:pPr algn="just"/>
                <a:r>
                  <a:rPr lang="vi-VN" sz="2400" b="1" dirty="0">
                    <a:solidFill>
                      <a:schemeClr val="tx1"/>
                    </a:solidFill>
                    <a:latin typeface="Times New Roman" panose="02020603050405020304" pitchFamily="18" charset="0"/>
                    <a:cs typeface="Times New Roman" panose="02020603050405020304" pitchFamily="18" charset="0"/>
                  </a:rPr>
                  <a:t>Suy ra tứ giác </a:t>
                </a:r>
                <a14:m>
                  <m:oMath xmlns:m="http://schemas.openxmlformats.org/officeDocument/2006/math">
                    <m:r>
                      <a:rPr lang="vi-VN" sz="2400" b="1" i="1">
                        <a:solidFill>
                          <a:schemeClr val="tx1"/>
                        </a:solidFill>
                        <a:latin typeface="Cambria Math" panose="02040503050406030204" pitchFamily="18" charset="0"/>
                      </a:rPr>
                      <m:t>𝑨𝑩𝑫𝑪</m:t>
                    </m:r>
                    <m:r>
                      <a:rPr lang="vi-VN" sz="2400" b="1" i="1">
                        <a:solidFill>
                          <a:schemeClr val="tx1"/>
                        </a:solidFill>
                        <a:latin typeface="Cambria Math" panose="02040503050406030204" pitchFamily="18" charset="0"/>
                      </a:rPr>
                      <m:t> </m:t>
                    </m:r>
                  </m:oMath>
                </a14:m>
                <a:r>
                  <a:rPr lang="vi-VN" sz="2400" b="1" dirty="0">
                    <a:solidFill>
                      <a:schemeClr val="tx1"/>
                    </a:solidFill>
                    <a:latin typeface="Times New Roman" panose="02020603050405020304" pitchFamily="18" charset="0"/>
                    <a:cs typeface="Times New Roman" panose="02020603050405020304" pitchFamily="18" charset="0"/>
                  </a:rPr>
                  <a:t> là hình bình hành</a:t>
                </a:r>
              </a:p>
              <a:p>
                <a:pPr algn="just"/>
                <a:r>
                  <a:rPr lang="vi-VN" sz="2400" b="1" dirty="0">
                    <a:solidFill>
                      <a:schemeClr val="tx1"/>
                    </a:solidFill>
                    <a:latin typeface="Times New Roman" panose="02020603050405020304" pitchFamily="18" charset="0"/>
                    <a:cs typeface="Times New Roman" panose="02020603050405020304" pitchFamily="18" charset="0"/>
                  </a:rPr>
                  <a:t>mà </a:t>
                </a:r>
                <a14:m>
                  <m:oMath xmlns:m="http://schemas.openxmlformats.org/officeDocument/2006/math">
                    <m:acc>
                      <m:accPr>
                        <m:chr m:val="̂"/>
                        <m:ctrlPr>
                          <a:rPr lang="vi-VN" sz="2400" b="1" i="1" smtClean="0">
                            <a:solidFill>
                              <a:schemeClr val="tx1"/>
                            </a:solidFill>
                            <a:latin typeface="Cambria Math" panose="02040503050406030204" pitchFamily="18" charset="0"/>
                          </a:rPr>
                        </m:ctrlPr>
                      </m:accPr>
                      <m:e>
                        <m:r>
                          <a:rPr lang="vi-VN" sz="2400" b="1" i="1" smtClean="0">
                            <a:solidFill>
                              <a:schemeClr val="tx1"/>
                            </a:solidFill>
                            <a:latin typeface="Cambria Math" panose="02040503050406030204" pitchFamily="18" charset="0"/>
                          </a:rPr>
                          <m:t>𝑩𝑨𝑪</m:t>
                        </m:r>
                      </m:e>
                    </m:acc>
                    <m:r>
                      <a:rPr lang="vi-VN" sz="2400" b="1" i="1" smtClean="0">
                        <a:solidFill>
                          <a:schemeClr val="tx1"/>
                        </a:solidFill>
                        <a:latin typeface="Cambria Math" panose="02040503050406030204" pitchFamily="18" charset="0"/>
                      </a:rPr>
                      <m:t>=</m:t>
                    </m:r>
                    <m:sSup>
                      <m:sSupPr>
                        <m:ctrlPr>
                          <a:rPr lang="vi-VN" sz="2400" b="1" i="1" smtClean="0">
                            <a:solidFill>
                              <a:schemeClr val="tx1"/>
                            </a:solidFill>
                            <a:latin typeface="Cambria Math" panose="02040503050406030204" pitchFamily="18" charset="0"/>
                          </a:rPr>
                        </m:ctrlPr>
                      </m:sSupPr>
                      <m:e>
                        <m:r>
                          <a:rPr lang="vi-VN" sz="2400" b="1" i="0" smtClean="0">
                            <a:solidFill>
                              <a:schemeClr val="tx1"/>
                            </a:solidFill>
                            <a:latin typeface="Cambria Math" panose="02040503050406030204" pitchFamily="18" charset="0"/>
                          </a:rPr>
                          <m:t>𝟗𝟎</m:t>
                        </m:r>
                      </m:e>
                      <m:sup>
                        <m:r>
                          <a:rPr lang="vi-VN" sz="2400" b="1" i="0" smtClean="0">
                            <a:solidFill>
                              <a:schemeClr val="tx1"/>
                            </a:solidFill>
                            <a:latin typeface="Cambria Math" panose="02040503050406030204" pitchFamily="18" charset="0"/>
                          </a:rPr>
                          <m:t>𝐨</m:t>
                        </m:r>
                      </m:sup>
                    </m:sSup>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rPr>
                      <m:t>𝑨𝑩𝑪</m:t>
                    </m:r>
                  </m:oMath>
                </a14:m>
                <a:r>
                  <a:rPr lang="vi-VN" sz="2400" b="1" dirty="0">
                    <a:solidFill>
                      <a:schemeClr val="tx1"/>
                    </a:solidFill>
                    <a:latin typeface="Times New Roman" panose="02020603050405020304" pitchFamily="18" charset="0"/>
                    <a:cs typeface="Times New Roman" panose="02020603050405020304" pitchFamily="18" charset="0"/>
                  </a:rPr>
                  <a:t> vuông tại </a:t>
                </a:r>
                <a14:m>
                  <m:oMath xmlns:m="http://schemas.openxmlformats.org/officeDocument/2006/math">
                    <m:r>
                      <a:rPr lang="vi-VN" sz="2400" b="1" i="1" smtClean="0">
                        <a:solidFill>
                          <a:schemeClr val="tx1"/>
                        </a:solidFill>
                        <a:latin typeface="Cambria Math" panose="02040503050406030204" pitchFamily="18" charset="0"/>
                      </a:rPr>
                      <m:t>𝑨</m:t>
                    </m:r>
                  </m:oMath>
                </a14:m>
                <a:r>
                  <a:rPr lang="vi-VN" sz="2400" b="1" dirty="0">
                    <a:solidFill>
                      <a:schemeClr val="tx1"/>
                    </a:solidFill>
                    <a:latin typeface="Times New Roman" panose="02020603050405020304" pitchFamily="18" charset="0"/>
                    <a:cs typeface="Times New Roman" panose="02020603050405020304" pitchFamily="18" charset="0"/>
                  </a:rPr>
                  <a:t>)</a:t>
                </a:r>
              </a:p>
              <a:p>
                <a:pPr algn="just"/>
                <a:r>
                  <a:rPr lang="vi-VN" sz="2400" b="1" dirty="0">
                    <a:solidFill>
                      <a:schemeClr val="tx1"/>
                    </a:solidFill>
                    <a:latin typeface="Times New Roman" panose="02020603050405020304" pitchFamily="18" charset="0"/>
                    <a:cs typeface="Times New Roman" panose="02020603050405020304" pitchFamily="18" charset="0"/>
                  </a:rPr>
                  <a:t>Do đó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giác</a:t>
                </a:r>
                <a:r>
                  <a:rPr lang="en-US"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a:solidFill>
                          <a:schemeClr val="tx1"/>
                        </a:solidFill>
                        <a:latin typeface="Cambria Math" panose="02040503050406030204" pitchFamily="18" charset="0"/>
                      </a:rPr>
                      <m:t>𝑨𝑩𝑫𝑪</m:t>
                    </m:r>
                  </m:oMath>
                </a14:m>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hình</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chữ nhật (đpcm)</a:t>
                </a:r>
                <a:endParaRPr lang="en-US"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Rectangle: Rounded Corners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3333D4A-19D8-B413-7884-09F75D089371}"/>
                  </a:ext>
                </a:extLst>
              </p:cNvPr>
              <p:cNvSpPr>
                <a:spLocks noRot="1" noChangeAspect="1" noMove="1" noResize="1" noEditPoints="1" noAdjustHandles="1" noChangeArrowheads="1" noChangeShapeType="1" noTextEdit="1"/>
              </p:cNvSpPr>
              <p:nvPr/>
            </p:nvSpPr>
            <p:spPr>
              <a:xfrm>
                <a:off x="5388428" y="2528207"/>
                <a:ext cx="6640286" cy="3349949"/>
              </a:xfrm>
              <a:prstGeom prst="roundRect">
                <a:avLst/>
              </a:prstGeom>
              <a:blipFill>
                <a:blip r:embed="rId4"/>
                <a:stretch>
                  <a:fillRect/>
                </a:stretch>
              </a:blipFill>
            </p:spPr>
            <p:txBody>
              <a:bodyPr/>
              <a:lstStyle/>
              <a:p>
                <a:r>
                  <a:rPr lang="en-US">
                    <a:noFill/>
                  </a:rPr>
                  <a:t> </a:t>
                </a:r>
              </a:p>
            </p:txBody>
          </p:sp>
        </mc:Fallback>
      </mc:AlternateContent>
      <p:sp>
        <p:nvSpPr>
          <p:cNvPr id="7" name="Oval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C689CB1-C047-B452-9683-981B6BE1D2FF}"/>
              </a:ext>
            </a:extLst>
          </p:cNvPr>
          <p:cNvSpPr/>
          <p:nvPr/>
        </p:nvSpPr>
        <p:spPr>
          <a:xfrm>
            <a:off x="11112000" y="0"/>
            <a:ext cx="1080000" cy="1080000"/>
          </a:xfrm>
          <a:prstGeom prst="ellipse">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Hết giờ</a:t>
            </a:r>
            <a:endParaRPr lang="en-US" sz="2200" b="1">
              <a:latin typeface="Times New Roman" panose="02020603050405020304" pitchFamily="18" charset="0"/>
              <a:cs typeface="Times New Roman" panose="02020603050405020304" pitchFamily="18" charset="0"/>
            </a:endParaRPr>
          </a:p>
        </p:txBody>
      </p:sp>
      <p:sp>
        <p:nvSpPr>
          <p:cNvPr id="8" name="Oval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FB2D6C3-7601-6EE5-614A-27AA454DCEEE}"/>
              </a:ext>
            </a:extLst>
          </p:cNvPr>
          <p:cNvSpPr/>
          <p:nvPr/>
        </p:nvSpPr>
        <p:spPr>
          <a:xfrm>
            <a:off x="11112000"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1 phút</a:t>
            </a:r>
            <a:endParaRPr lang="en-US" sz="2200" b="1">
              <a:latin typeface="Times New Roman" panose="02020603050405020304" pitchFamily="18" charset="0"/>
              <a:cs typeface="Times New Roman" panose="02020603050405020304" pitchFamily="18" charset="0"/>
            </a:endParaRPr>
          </a:p>
        </p:txBody>
      </p:sp>
      <p:sp>
        <p:nvSpPr>
          <p:cNvPr id="9" name="Oval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B2D9E63-2A49-FA40-CC18-7B42F9FCEACB}"/>
              </a:ext>
            </a:extLst>
          </p:cNvPr>
          <p:cNvSpPr/>
          <p:nvPr/>
        </p:nvSpPr>
        <p:spPr>
          <a:xfrm>
            <a:off x="11112000"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2 phút</a:t>
            </a:r>
            <a:endParaRPr lang="en-US" sz="2200" b="1">
              <a:latin typeface="Times New Roman" panose="02020603050405020304" pitchFamily="18" charset="0"/>
              <a:cs typeface="Times New Roman" panose="02020603050405020304" pitchFamily="18" charset="0"/>
            </a:endParaRPr>
          </a:p>
        </p:txBody>
      </p:sp>
      <p:sp>
        <p:nvSpPr>
          <p:cNvPr id="10" name="Oval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DAB6BF1-6248-B582-436D-FD11A7E7A032}"/>
              </a:ext>
            </a:extLst>
          </p:cNvPr>
          <p:cNvSpPr/>
          <p:nvPr/>
        </p:nvSpPr>
        <p:spPr>
          <a:xfrm>
            <a:off x="11106353"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3 phút</a:t>
            </a:r>
            <a:endParaRPr lang="en-US" sz="2200" b="1">
              <a:latin typeface="Times New Roman" panose="02020603050405020304" pitchFamily="18" charset="0"/>
              <a:cs typeface="Times New Roman" panose="02020603050405020304" pitchFamily="18" charset="0"/>
            </a:endParaRPr>
          </a:p>
        </p:txBody>
      </p:sp>
      <p:sp>
        <p:nvSpPr>
          <p:cNvPr id="11" name="Oval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A2F7CDF-E161-DC55-8E30-925CBB73BF13}"/>
              </a:ext>
            </a:extLst>
          </p:cNvPr>
          <p:cNvSpPr/>
          <p:nvPr/>
        </p:nvSpPr>
        <p:spPr>
          <a:xfrm>
            <a:off x="11100706"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4 phút</a:t>
            </a:r>
            <a:endParaRPr lang="en-US" sz="2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282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5000"/>
                                        <p:tgtEl>
                                          <p:spTgt spid="11"/>
                                        </p:tgtEl>
                                      </p:cBhvr>
                                    </p:animEffect>
                                    <p:set>
                                      <p:cBhvr>
                                        <p:cTn id="7" dur="1" fill="hold">
                                          <p:stCondLst>
                                            <p:cond delay="54999"/>
                                          </p:stCondLst>
                                        </p:cTn>
                                        <p:tgtEl>
                                          <p:spTgt spid="11"/>
                                        </p:tgtEl>
                                        <p:attrNameLst>
                                          <p:attrName>style.visibility</p:attrName>
                                        </p:attrNameLst>
                                      </p:cBhvr>
                                      <p:to>
                                        <p:strVal val="hidden"/>
                                      </p:to>
                                    </p:set>
                                  </p:childTnLst>
                                </p:cTn>
                              </p:par>
                              <p:par>
                                <p:cTn id="8" presetID="21" presetClass="entr" presetSubtype="1"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55000"/>
                                        <p:tgtEl>
                                          <p:spTgt spid="10"/>
                                        </p:tgtEl>
                                      </p:cBhvr>
                                    </p:animEffect>
                                  </p:childTnLst>
                                </p:cTn>
                              </p:par>
                            </p:childTnLst>
                          </p:cTn>
                        </p:par>
                        <p:par>
                          <p:cTn id="11" fill="hold">
                            <p:stCondLst>
                              <p:cond delay="55000"/>
                            </p:stCondLst>
                            <p:childTnLst>
                              <p:par>
                                <p:cTn id="12" presetID="21" presetClass="exit" presetSubtype="1" fill="hold" grpId="0" nodeType="afterEffect">
                                  <p:stCondLst>
                                    <p:cond delay="5000"/>
                                  </p:stCondLst>
                                  <p:childTnLst>
                                    <p:animEffect transition="out" filter="wheel(1)">
                                      <p:cBhvr>
                                        <p:cTn id="13" dur="55000"/>
                                        <p:tgtEl>
                                          <p:spTgt spid="10"/>
                                        </p:tgtEl>
                                      </p:cBhvr>
                                    </p:animEffect>
                                    <p:set>
                                      <p:cBhvr>
                                        <p:cTn id="14" dur="1" fill="hold">
                                          <p:stCondLst>
                                            <p:cond delay="54999"/>
                                          </p:stCondLst>
                                        </p:cTn>
                                        <p:tgtEl>
                                          <p:spTgt spid="10"/>
                                        </p:tgtEl>
                                        <p:attrNameLst>
                                          <p:attrName>style.visibility</p:attrName>
                                        </p:attrNameLst>
                                      </p:cBhvr>
                                      <p:to>
                                        <p:strVal val="hidden"/>
                                      </p:to>
                                    </p:set>
                                  </p:childTnLst>
                                </p:cTn>
                              </p:par>
                              <p:par>
                                <p:cTn id="15" presetID="21" presetClass="entr" presetSubtype="1" fill="hold" grpId="1" nodeType="withEffect">
                                  <p:stCondLst>
                                    <p:cond delay="500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55000"/>
                                        <p:tgtEl>
                                          <p:spTgt spid="9"/>
                                        </p:tgtEl>
                                      </p:cBhvr>
                                    </p:animEffect>
                                  </p:childTnLst>
                                </p:cTn>
                              </p:par>
                            </p:childTnLst>
                          </p:cTn>
                        </p:par>
                        <p:par>
                          <p:cTn id="18" fill="hold">
                            <p:stCondLst>
                              <p:cond delay="115000"/>
                            </p:stCondLst>
                            <p:childTnLst>
                              <p:par>
                                <p:cTn id="19" presetID="21" presetClass="exit" presetSubtype="1" fill="hold" grpId="0" nodeType="afterEffect">
                                  <p:stCondLst>
                                    <p:cond delay="5000"/>
                                  </p:stCondLst>
                                  <p:childTnLst>
                                    <p:animEffect transition="out" filter="wheel(1)">
                                      <p:cBhvr>
                                        <p:cTn id="20" dur="55000"/>
                                        <p:tgtEl>
                                          <p:spTgt spid="9"/>
                                        </p:tgtEl>
                                      </p:cBhvr>
                                    </p:animEffect>
                                    <p:set>
                                      <p:cBhvr>
                                        <p:cTn id="21" dur="1" fill="hold">
                                          <p:stCondLst>
                                            <p:cond delay="54999"/>
                                          </p:stCondLst>
                                        </p:cTn>
                                        <p:tgtEl>
                                          <p:spTgt spid="9"/>
                                        </p:tgtEl>
                                        <p:attrNameLst>
                                          <p:attrName>style.visibility</p:attrName>
                                        </p:attrNameLst>
                                      </p:cBhvr>
                                      <p:to>
                                        <p:strVal val="hidden"/>
                                      </p:to>
                                    </p:set>
                                  </p:childTnLst>
                                </p:cTn>
                              </p:par>
                              <p:par>
                                <p:cTn id="22" presetID="21" presetClass="entr" presetSubtype="1" fill="hold" grpId="1" nodeType="withEffect">
                                  <p:stCondLst>
                                    <p:cond delay="500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55000"/>
                                        <p:tgtEl>
                                          <p:spTgt spid="8"/>
                                        </p:tgtEl>
                                      </p:cBhvr>
                                    </p:animEffect>
                                  </p:childTnLst>
                                </p:cTn>
                              </p:par>
                            </p:childTnLst>
                          </p:cTn>
                        </p:par>
                        <p:par>
                          <p:cTn id="25" fill="hold">
                            <p:stCondLst>
                              <p:cond delay="175000"/>
                            </p:stCondLst>
                            <p:childTnLst>
                              <p:par>
                                <p:cTn id="26" presetID="21" presetClass="exit" presetSubtype="1" fill="hold" grpId="0" nodeType="afterEffect">
                                  <p:stCondLst>
                                    <p:cond delay="5000"/>
                                  </p:stCondLst>
                                  <p:childTnLst>
                                    <p:animEffect transition="out" filter="wheel(1)">
                                      <p:cBhvr>
                                        <p:cTn id="27" dur="55000"/>
                                        <p:tgtEl>
                                          <p:spTgt spid="8"/>
                                        </p:tgtEl>
                                      </p:cBhvr>
                                    </p:animEffect>
                                    <p:set>
                                      <p:cBhvr>
                                        <p:cTn id="28" dur="1" fill="hold">
                                          <p:stCondLst>
                                            <p:cond delay="54999"/>
                                          </p:stCondLst>
                                        </p:cTn>
                                        <p:tgtEl>
                                          <p:spTgt spid="8"/>
                                        </p:tgtEl>
                                        <p:attrNameLst>
                                          <p:attrName>style.visibility</p:attrName>
                                        </p:attrNameLst>
                                      </p:cBhvr>
                                      <p:to>
                                        <p:strVal val="hidden"/>
                                      </p:to>
                                    </p:set>
                                  </p:childTnLst>
                                </p:cTn>
                              </p:par>
                              <p:par>
                                <p:cTn id="29" presetID="21" presetClass="entr" presetSubtype="1" fill="hold" grpId="0" nodeType="withEffect">
                                  <p:stCondLst>
                                    <p:cond delay="500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55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0"/>
                                        <p:tgtEl>
                                          <p:spTgt spid="6">
                                            <p:txEl>
                                              <p:pRg st="1" end="1"/>
                                            </p:txEl>
                                          </p:spTgt>
                                        </p:tgtEl>
                                      </p:cBhvr>
                                    </p:animEffect>
                                    <p:anim calcmode="lin" valueType="num">
                                      <p:cBhvr>
                                        <p:cTn id="4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1000"/>
                                        <p:tgtEl>
                                          <p:spTgt spid="6">
                                            <p:txEl>
                                              <p:pRg st="2" end="2"/>
                                            </p:txEl>
                                          </p:spTgt>
                                        </p:tgtEl>
                                      </p:cBhvr>
                                    </p:animEffect>
                                    <p:anim calcmode="lin" valueType="num">
                                      <p:cBhvr>
                                        <p:cTn id="5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1000"/>
                                        <p:tgtEl>
                                          <p:spTgt spid="6">
                                            <p:txEl>
                                              <p:pRg st="3" end="3"/>
                                            </p:txEl>
                                          </p:spTgt>
                                        </p:tgtEl>
                                      </p:cBhvr>
                                    </p:animEffect>
                                    <p:anim calcmode="lin" valueType="num">
                                      <p:cBhvr>
                                        <p:cTn id="5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
                                            <p:txEl>
                                              <p:pRg st="4" end="4"/>
                                            </p:txEl>
                                          </p:spTgt>
                                        </p:tgtEl>
                                        <p:attrNameLst>
                                          <p:attrName>style.visibility</p:attrName>
                                        </p:attrNameLst>
                                      </p:cBhvr>
                                      <p:to>
                                        <p:strVal val="visible"/>
                                      </p:to>
                                    </p:set>
                                    <p:animEffect transition="in" filter="fade">
                                      <p:cBhvr>
                                        <p:cTn id="64" dur="1000"/>
                                        <p:tgtEl>
                                          <p:spTgt spid="6">
                                            <p:txEl>
                                              <p:pRg st="4" end="4"/>
                                            </p:txEl>
                                          </p:spTgt>
                                        </p:tgtEl>
                                      </p:cBhvr>
                                    </p:animEffect>
                                    <p:anim calcmode="lin" valueType="num">
                                      <p:cBhvr>
                                        <p:cTn id="6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fade">
                                      <p:cBhvr>
                                        <p:cTn id="71" dur="1000"/>
                                        <p:tgtEl>
                                          <p:spTgt spid="6">
                                            <p:txEl>
                                              <p:pRg st="5" end="5"/>
                                            </p:txEl>
                                          </p:spTgt>
                                        </p:tgtEl>
                                      </p:cBhvr>
                                    </p:animEffect>
                                    <p:anim calcmode="lin" valueType="num">
                                      <p:cBhvr>
                                        <p:cTn id="7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animEffect transition="in" filter="fade">
                                      <p:cBhvr>
                                        <p:cTn id="78" dur="1000"/>
                                        <p:tgtEl>
                                          <p:spTgt spid="6">
                                            <p:txEl>
                                              <p:pRg st="6" end="6"/>
                                            </p:txEl>
                                          </p:spTgt>
                                        </p:tgtEl>
                                      </p:cBhvr>
                                    </p:animEffect>
                                    <p:anim calcmode="lin" valueType="num">
                                      <p:cBhvr>
                                        <p:cTn id="7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8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6">
                                            <p:txEl>
                                              <p:pRg st="7" end="7"/>
                                            </p:txEl>
                                          </p:spTgt>
                                        </p:tgtEl>
                                        <p:attrNameLst>
                                          <p:attrName>style.visibility</p:attrName>
                                        </p:attrNameLst>
                                      </p:cBhvr>
                                      <p:to>
                                        <p:strVal val="visible"/>
                                      </p:to>
                                    </p:set>
                                    <p:animEffect transition="in" filter="fade">
                                      <p:cBhvr>
                                        <p:cTn id="85" dur="1000"/>
                                        <p:tgtEl>
                                          <p:spTgt spid="6">
                                            <p:txEl>
                                              <p:pRg st="7" end="7"/>
                                            </p:txEl>
                                          </p:spTgt>
                                        </p:tgtEl>
                                      </p:cBhvr>
                                    </p:animEffect>
                                    <p:anim calcmode="lin" valueType="num">
                                      <p:cBhvr>
                                        <p:cTn id="8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8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5" name="Pictur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B814DA1-2F88-127A-1CF9-D626DF5290F9}"/>
              </a:ext>
            </a:extLst>
          </p:cNvPr>
          <p:cNvPicPr>
            <a:picLocks noChangeAspect="1"/>
          </p:cNvPicPr>
          <p:nvPr/>
        </p:nvPicPr>
        <p:blipFill>
          <a:blip r:embed="rId3"/>
          <a:stretch>
            <a:fillRect/>
          </a:stretch>
        </p:blipFill>
        <p:spPr>
          <a:xfrm>
            <a:off x="3607519" y="934654"/>
            <a:ext cx="4976961" cy="1080000"/>
          </a:xfrm>
          <a:prstGeom prst="rect">
            <a:avLst/>
          </a:prstGeom>
        </p:spPr>
      </p:pic>
      <p:sp>
        <p:nvSpPr>
          <p:cNvPr id="12" name="Rectangle: Rounded Corners 1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498526F-982F-C149-DA5B-6E694084F381}"/>
              </a:ext>
            </a:extLst>
          </p:cNvPr>
          <p:cNvSpPr/>
          <p:nvPr/>
        </p:nvSpPr>
        <p:spPr>
          <a:xfrm>
            <a:off x="1838477" y="2595280"/>
            <a:ext cx="8515045" cy="511629"/>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Dạng 1: Chứng minh tứ giác là hình thang, hình thang cân</a:t>
            </a:r>
            <a:endPar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3" name="Rectangle: Rounded Corners 1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4446038-DECA-E482-9A80-403F5B7B5480}"/>
              </a:ext>
            </a:extLst>
          </p:cNvPr>
          <p:cNvSpPr/>
          <p:nvPr/>
        </p:nvSpPr>
        <p:spPr>
          <a:xfrm>
            <a:off x="1838477" y="3531203"/>
            <a:ext cx="8515045" cy="511629"/>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Dạng 2: Chứng minh tứ giác là hình bình hành, hình chữ nhật</a:t>
            </a:r>
            <a:endPar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4" name="Rectangle: Rounded Corners 1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47900E8-82DD-4BBE-A423-6ACDC32317AD}"/>
              </a:ext>
            </a:extLst>
          </p:cNvPr>
          <p:cNvSpPr/>
          <p:nvPr/>
        </p:nvSpPr>
        <p:spPr>
          <a:xfrm>
            <a:off x="1838477" y="4467126"/>
            <a:ext cx="8515045" cy="511629"/>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Dạng 3: Chứng minh tứ giác là hình thoi, hình vuông</a:t>
            </a:r>
            <a:endPar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70058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4">
                                            <p:txEl>
                                              <p:pRg st="0" end="0"/>
                                            </p:txEl>
                                          </p:spTgt>
                                        </p:tgtEl>
                                        <p:attrNameLst>
                                          <p:attrName>style.color</p:attrName>
                                        </p:attrNameLst>
                                      </p:cBhvr>
                                      <p:to>
                                        <p:clrVal>
                                          <a:srgbClr val="FF0000"/>
                                        </p:clrVal>
                                      </p:to>
                                    </p:set>
                                    <p:set>
                                      <p:cBhvr>
                                        <p:cTn id="7" dur="500" fill="hold"/>
                                        <p:tgtEl>
                                          <p:spTgt spid="14">
                                            <p:txEl>
                                              <p:pRg st="0" end="0"/>
                                            </p:txEl>
                                          </p:spTgt>
                                        </p:tgtEl>
                                        <p:attrNameLst>
                                          <p:attrName>fillcolor</p:attrName>
                                        </p:attrNameLst>
                                      </p:cBhvr>
                                      <p:to>
                                        <p:clrVal>
                                          <a:srgbClr val="FF0000"/>
                                        </p:clrVal>
                                      </p:to>
                                    </p:set>
                                    <p:set>
                                      <p:cBhvr>
                                        <p:cTn id="8" dur="500" fill="hold"/>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Line 20" descr="OPL20U25GSXzBJYl68kk8uQGfFKzs7yb1M4KJWUiLk6ZEvGF+qCIPSnY57AbBFCvTW2023.15.119+K4lPs7H94VUqPe2XwIsfPRnrXQE//QTEXxb8/8N4CNc6FpgZahzpTjFhMzSA7T/nHJa11DE8Ng2TP3iAmRczFlmslSuUNOgUeb6yRvs0="/>
          <p:cNvSpPr>
            <a:spLocks noChangeShapeType="1"/>
          </p:cNvSpPr>
          <p:nvPr/>
        </p:nvSpPr>
        <p:spPr bwMode="auto">
          <a:xfrm>
            <a:off x="4891584" y="-554446"/>
            <a:ext cx="2943869"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170">
              <a:defRPr/>
            </a:pPr>
            <a:endParaRPr lang="en-US" sz="3200">
              <a:solidFill>
                <a:prstClr val="black"/>
              </a:solidFill>
              <a:latin typeface="Calibri"/>
            </a:endParaRPr>
          </a:p>
        </p:txBody>
      </p:sp>
      <p:sp>
        <p:nvSpPr>
          <p:cNvPr id="4" name="Text Box 17" descr="OPL20U25GSXzBJYl68kk8uQGfFKzs7yb1M4KJWUiLk6ZEvGF+qCIPSnY57AbBFCvTW2023.15.119+K4lPs7H94VUqPe2XwIsfPRnrXQE//QTEXxb8/8N4CNc6FpgZahzpTjFhMzSA7T/nHJa11DE8Ng2TP3iAmRczFlmslSuUNOgUeb6yRvs0="/>
          <p:cNvSpPr txBox="1">
            <a:spLocks noChangeArrowheads="1"/>
          </p:cNvSpPr>
          <p:nvPr/>
        </p:nvSpPr>
        <p:spPr bwMode="auto">
          <a:xfrm>
            <a:off x="100784" y="1103891"/>
            <a:ext cx="1209121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219170">
              <a:defRPr/>
            </a:pPr>
            <a:r>
              <a:rPr lang="en-US" altLang="en-US" sz="9600" b="1" dirty="0">
                <a:ln/>
                <a:solidFill>
                  <a:srgbClr val="FF0000"/>
                </a:solidFill>
                <a:latin typeface="Times New Roman" panose="02020603050405020304" pitchFamily="18" charset="0"/>
                <a:cs typeface="Times New Roman" panose="02020603050405020304" pitchFamily="18" charset="0"/>
              </a:rPr>
              <a:t>BÀI TẬP </a:t>
            </a:r>
          </a:p>
          <a:p>
            <a:pPr algn="ctr" defTabSz="1219170">
              <a:defRPr/>
            </a:pPr>
            <a:r>
              <a:rPr lang="en-US" altLang="en-US" sz="9600" b="1" dirty="0">
                <a:ln/>
                <a:solidFill>
                  <a:srgbClr val="FF0000"/>
                </a:solidFill>
                <a:latin typeface="Times New Roman" panose="02020603050405020304" pitchFamily="18" charset="0"/>
                <a:cs typeface="Times New Roman" panose="02020603050405020304" pitchFamily="18" charset="0"/>
              </a:rPr>
              <a:t>CUỐI CHƯƠNG III</a:t>
            </a:r>
          </a:p>
        </p:txBody>
      </p:sp>
    </p:spTree>
    <p:extLst>
      <p:ext uri="{BB962C8B-B14F-4D97-AF65-F5344CB8AC3E}">
        <p14:creationId xmlns:p14="http://schemas.microsoft.com/office/powerpoint/2010/main" val="14995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809AA37-FC21-DBB6-65F0-C6E7DECF5DB9}"/>
              </a:ext>
            </a:extLst>
          </p:cNvPr>
          <p:cNvSpPr/>
          <p:nvPr/>
        </p:nvSpPr>
        <p:spPr>
          <a:xfrm>
            <a:off x="2808514" y="76202"/>
            <a:ext cx="6574971" cy="729344"/>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p:sp>
        <p:nvSpPr>
          <p:cNvPr id="3" name="Rectangle: Rounded Corners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E4FF88F-651A-7D18-9873-0FA87915DF73}"/>
              </a:ext>
            </a:extLst>
          </p:cNvPr>
          <p:cNvSpPr/>
          <p:nvPr/>
        </p:nvSpPr>
        <p:spPr>
          <a:xfrm>
            <a:off x="402769" y="900794"/>
            <a:ext cx="11386457" cy="511629"/>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Dạng 3: Chứng minh tứ giác là hình thoi, hình vuông</a:t>
            </a:r>
            <a:endParaRPr kumimoji="0" lang="en-US" sz="2400" b="1"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5" name="Rectangle: Rounded Corners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734A423-48E0-D0FB-72BA-9E8325B8D66F}"/>
                  </a:ext>
                </a:extLst>
              </p:cNvPr>
              <p:cNvSpPr/>
              <p:nvPr/>
            </p:nvSpPr>
            <p:spPr>
              <a:xfrm>
                <a:off x="402770" y="1507671"/>
                <a:ext cx="11386457" cy="1115785"/>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mj-lt"/>
                    <a:cs typeface="Times New Roman" panose="02020603050405020304" pitchFamily="18" charset="0"/>
                  </a:rPr>
                  <a:t>Bài 3: Cho hình thoi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𝑨𝑩𝑪𝑫</m:t>
                    </m:r>
                  </m:oMath>
                </a14:m>
                <a:r>
                  <a:rPr lang="vi-VN" sz="2400" b="1" dirty="0">
                    <a:solidFill>
                      <a:schemeClr val="tx1"/>
                    </a:solidFill>
                    <a:latin typeface="+mj-lt"/>
                    <a:cs typeface="Times New Roman" panose="02020603050405020304" pitchFamily="18" charset="0"/>
                  </a:rPr>
                  <a:t>. Trên hai cạnh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𝑩𝑪</m:t>
                    </m:r>
                  </m:oMath>
                </a14:m>
                <a:r>
                  <a:rPr lang="vi-VN" sz="2400" b="1" dirty="0">
                    <a:solidFill>
                      <a:schemeClr val="tx1"/>
                    </a:solidFill>
                    <a:latin typeface="+mj-lt"/>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𝑪𝑫</m:t>
                    </m:r>
                  </m:oMath>
                </a14:m>
                <a:r>
                  <a:rPr lang="vi-VN" sz="2400" b="1" dirty="0">
                    <a:solidFill>
                      <a:schemeClr val="tx1"/>
                    </a:solidFill>
                    <a:latin typeface="+mj-lt"/>
                    <a:cs typeface="Times New Roman" panose="02020603050405020304" pitchFamily="18" charset="0"/>
                  </a:rPr>
                  <a:t> lần lượt lấy hai điểm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m:t>
                    </m:r>
                  </m:oMath>
                </a14:m>
                <a:r>
                  <a:rPr lang="vi-VN" sz="2400" b="1" dirty="0">
                    <a:solidFill>
                      <a:schemeClr val="tx1"/>
                    </a:solidFill>
                    <a:latin typeface="+mj-lt"/>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𝑵</m:t>
                    </m:r>
                  </m:oMath>
                </a14:m>
                <a:r>
                  <a:rPr lang="vi-VN" sz="2400" b="1" dirty="0">
                    <a:solidFill>
                      <a:schemeClr val="tx1"/>
                    </a:solidFill>
                    <a:latin typeface="+mj-lt"/>
                    <a:cs typeface="Times New Roman" panose="02020603050405020304" pitchFamily="18" charset="0"/>
                  </a:rPr>
                  <a:t> sao cho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𝑩𝑴</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𝑫𝑵</m:t>
                    </m:r>
                  </m:oMath>
                </a14:m>
                <a:r>
                  <a:rPr lang="vi-VN" sz="2400" b="1" dirty="0">
                    <a:solidFill>
                      <a:schemeClr val="tx1"/>
                    </a:solidFill>
                    <a:latin typeface="+mj-lt"/>
                    <a:cs typeface="Times New Roman" panose="02020603050405020304" pitchFamily="18" charset="0"/>
                  </a:rPr>
                  <a:t>. Gọi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𝑷</m:t>
                    </m:r>
                  </m:oMath>
                </a14:m>
                <a:r>
                  <a:rPr lang="vi-VN" sz="2400" b="1" dirty="0">
                    <a:solidFill>
                      <a:schemeClr val="tx1"/>
                    </a:solidFill>
                    <a:latin typeface="+mj-lt"/>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𝑸</m:t>
                    </m:r>
                  </m:oMath>
                </a14:m>
                <a:r>
                  <a:rPr lang="vi-VN" sz="2400" b="1" dirty="0">
                    <a:solidFill>
                      <a:schemeClr val="tx1"/>
                    </a:solidFill>
                    <a:latin typeface="+mj-lt"/>
                    <a:cs typeface="Times New Roman" panose="02020603050405020304" pitchFamily="18" charset="0"/>
                  </a:rPr>
                  <a:t> thứ tự là giao điểm của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𝑨𝑴</m:t>
                    </m:r>
                  </m:oMath>
                </a14:m>
                <a:r>
                  <a:rPr lang="vi-VN" sz="2400" b="1" dirty="0">
                    <a:solidFill>
                      <a:schemeClr val="tx1"/>
                    </a:solidFill>
                    <a:latin typeface="+mj-lt"/>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𝑨𝑵</m:t>
                    </m:r>
                  </m:oMath>
                </a14:m>
                <a:r>
                  <a:rPr lang="vi-VN" sz="2400" b="1" dirty="0">
                    <a:solidFill>
                      <a:schemeClr val="tx1"/>
                    </a:solidFill>
                    <a:latin typeface="+mj-lt"/>
                    <a:cs typeface="Times New Roman" panose="02020603050405020304" pitchFamily="18" charset="0"/>
                  </a:rPr>
                  <a:t> với đường chéo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𝑫𝑩</m:t>
                    </m:r>
                  </m:oMath>
                </a14:m>
                <a:r>
                  <a:rPr lang="vi-VN" sz="2400" b="1" dirty="0">
                    <a:solidFill>
                      <a:schemeClr val="tx1"/>
                    </a:solidFill>
                    <a:latin typeface="+mj-lt"/>
                    <a:cs typeface="Times New Roman" panose="02020603050405020304" pitchFamily="18" charset="0"/>
                  </a:rPr>
                  <a:t>. Chứng minh tứ giác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𝑨𝑷𝑪𝑸</m:t>
                    </m:r>
                  </m:oMath>
                </a14:m>
                <a:r>
                  <a:rPr lang="vi-VN" sz="2400" b="1" dirty="0">
                    <a:solidFill>
                      <a:schemeClr val="tx1"/>
                    </a:solidFill>
                    <a:latin typeface="+mj-lt"/>
                    <a:cs typeface="Times New Roman" panose="02020603050405020304" pitchFamily="18" charset="0"/>
                  </a:rPr>
                  <a:t> là hình thoi.</a:t>
                </a:r>
              </a:p>
            </p:txBody>
          </p:sp>
        </mc:Choice>
        <mc:Fallback xmlns="">
          <p:sp>
            <p:nvSpPr>
              <p:cNvPr id="5" name="Rectangle: Rounded Corners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734A423-48E0-D0FB-72BA-9E8325B8D66F}"/>
                  </a:ext>
                </a:extLst>
              </p:cNvPr>
              <p:cNvSpPr>
                <a:spLocks noRot="1" noChangeAspect="1" noMove="1" noResize="1" noEditPoints="1" noAdjustHandles="1" noChangeArrowheads="1" noChangeShapeType="1" noTextEdit="1"/>
              </p:cNvSpPr>
              <p:nvPr/>
            </p:nvSpPr>
            <p:spPr>
              <a:xfrm>
                <a:off x="402770" y="1507671"/>
                <a:ext cx="11386457" cy="1115785"/>
              </a:xfrm>
              <a:prstGeom prst="roundRect">
                <a:avLst/>
              </a:prstGeom>
              <a:blipFill>
                <a:blip r:embed="rId2"/>
                <a:stretch>
                  <a:fillRect l="-321" t="-7650" r="-1071" b="-15847"/>
                </a:stretch>
              </a:blipFill>
              <a:ln>
                <a:noFill/>
              </a:ln>
            </p:spPr>
            <p:txBody>
              <a:bodyPr/>
              <a:lstStyle/>
              <a:p>
                <a:r>
                  <a:rPr lang="en-US">
                    <a:noFill/>
                  </a:rPr>
                  <a:t> </a:t>
                </a:r>
              </a:p>
            </p:txBody>
          </p:sp>
        </mc:Fallback>
      </mc:AlternateContent>
      <p:sp>
        <p:nvSpPr>
          <p:cNvPr id="10" name="Rectangle: Rounded Corners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F8FC7F1-3120-086F-C903-2B846A89F6DC}"/>
              </a:ext>
            </a:extLst>
          </p:cNvPr>
          <p:cNvSpPr/>
          <p:nvPr/>
        </p:nvSpPr>
        <p:spPr>
          <a:xfrm>
            <a:off x="5704111" y="2718704"/>
            <a:ext cx="6085115" cy="3856266"/>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sz="1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3922976-2622-343D-E3CA-54C7CD4058C0}"/>
                  </a:ext>
                </a:extLst>
              </p:cNvPr>
              <p:cNvSpPr txBox="1"/>
              <p:nvPr/>
            </p:nvSpPr>
            <p:spPr>
              <a:xfrm>
                <a:off x="7527467" y="2782667"/>
                <a:ext cx="2835729" cy="830997"/>
              </a:xfrm>
              <a:prstGeom prst="rect">
                <a:avLst/>
              </a:prstGeom>
              <a:solidFill>
                <a:schemeClr val="bg1"/>
              </a:solidFill>
            </p:spPr>
            <p:txBody>
              <a:bodyPr wrap="square">
                <a:spAutoFit/>
              </a:bodyPr>
              <a:lstStyle/>
              <a:p>
                <a:pPr algn="ctr"/>
                <a:r>
                  <a:rPr lang="vi-VN" sz="2400" b="1" dirty="0">
                    <a:solidFill>
                      <a:srgbClr val="FF0000"/>
                    </a:solidFill>
                    <a:latin typeface="+mj-lt"/>
                    <a:cs typeface="Times New Roman" panose="02020603050405020304" pitchFamily="18" charset="0"/>
                  </a:rPr>
                  <a:t>Hướng dẫn</a:t>
                </a:r>
                <a:endParaRPr lang="vi-VN" sz="2400" b="1" dirty="0">
                  <a:solidFill>
                    <a:srgbClr val="FF0000"/>
                  </a:solidFill>
                  <a:highlight>
                    <a:srgbClr val="FFFF00"/>
                  </a:highlight>
                  <a:latin typeface="+mj-lt"/>
                  <a:cs typeface="Times New Roman" panose="02020603050405020304" pitchFamily="18" charset="0"/>
                </a:endParaRPr>
              </a:p>
              <a:p>
                <a:pPr algn="ct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𝑨𝑷𝑪𝑸</m:t>
                    </m:r>
                  </m:oMath>
                </a14:m>
                <a:r>
                  <a:rPr lang="vi-VN" sz="2400" b="1" dirty="0">
                    <a:solidFill>
                      <a:schemeClr val="tx1"/>
                    </a:solidFill>
                    <a:latin typeface="+mj-lt"/>
                    <a:cs typeface="Times New Roman" panose="02020603050405020304" pitchFamily="18" charset="0"/>
                  </a:rPr>
                  <a:t> là hình thoi</a:t>
                </a:r>
              </a:p>
            </p:txBody>
          </p:sp>
        </mc:Choice>
        <mc:Fallback xmlns="">
          <p:sp>
            <p:nvSpPr>
              <p:cNvPr id="12" name="TextBox 1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3922976-2622-343D-E3CA-54C7CD4058C0}"/>
                  </a:ext>
                </a:extLst>
              </p:cNvPr>
              <p:cNvSpPr txBox="1">
                <a:spLocks noRot="1" noChangeAspect="1" noMove="1" noResize="1" noEditPoints="1" noAdjustHandles="1" noChangeArrowheads="1" noChangeShapeType="1" noTextEdit="1"/>
              </p:cNvSpPr>
              <p:nvPr/>
            </p:nvSpPr>
            <p:spPr>
              <a:xfrm>
                <a:off x="7527467" y="2782667"/>
                <a:ext cx="2835729" cy="830997"/>
              </a:xfrm>
              <a:prstGeom prst="rect">
                <a:avLst/>
              </a:prstGeom>
              <a:blipFill>
                <a:blip r:embed="rId3"/>
                <a:stretch>
                  <a:fillRect t="-5839"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C0101F1-A2F4-A259-F74B-2FD5A29FC9DE}"/>
                  </a:ext>
                </a:extLst>
              </p:cNvPr>
              <p:cNvSpPr txBox="1"/>
              <p:nvPr/>
            </p:nvSpPr>
            <p:spPr>
              <a:xfrm>
                <a:off x="6879764" y="3475170"/>
                <a:ext cx="2283281" cy="1200329"/>
              </a:xfrm>
              <a:prstGeom prst="rect">
                <a:avLst/>
              </a:prstGeom>
              <a:noFill/>
            </p:spPr>
            <p:txBody>
              <a:bodyPr wrap="square">
                <a:spAutoFit/>
              </a:bodyPr>
              <a:lstStyle/>
              <a:p>
                <a:pPr algn="ctr"/>
                <a:r>
                  <a:rPr lang="vi-VN" sz="2400" b="1" dirty="0"/>
                  <a:t>↑</a:t>
                </a:r>
                <a:endParaRPr lang="en-US" sz="2400" b="1" dirty="0">
                  <a:solidFill>
                    <a:schemeClr val="tx1"/>
                  </a:solidFill>
                  <a:latin typeface="+mj-lt"/>
                  <a:cs typeface="Times New Roman" panose="02020603050405020304" pitchFamily="18" charset="0"/>
                </a:endParaRPr>
              </a:p>
              <a:p>
                <a:pPr algn="ct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𝑨𝑷𝑪𝑸</m:t>
                    </m:r>
                  </m:oMath>
                </a14:m>
                <a:r>
                  <a:rPr lang="vi-VN" sz="2400" b="1" dirty="0">
                    <a:solidFill>
                      <a:schemeClr val="tx1"/>
                    </a:solidFill>
                    <a:latin typeface="+mj-lt"/>
                    <a:cs typeface="Times New Roman" panose="02020603050405020304" pitchFamily="18" charset="0"/>
                  </a:rPr>
                  <a:t> là </a:t>
                </a:r>
              </a:p>
              <a:p>
                <a:pPr algn="ctr"/>
                <a:r>
                  <a:rPr lang="vi-VN" sz="2400" b="1" dirty="0">
                    <a:solidFill>
                      <a:schemeClr val="tx1"/>
                    </a:solidFill>
                    <a:latin typeface="+mj-lt"/>
                    <a:cs typeface="Times New Roman" panose="02020603050405020304" pitchFamily="18" charset="0"/>
                  </a:rPr>
                  <a:t>hình bình hành</a:t>
                </a:r>
              </a:p>
            </p:txBody>
          </p:sp>
        </mc:Choice>
        <mc:Fallback xmlns="">
          <p:sp>
            <p:nvSpPr>
              <p:cNvPr id="13" name="TextBox 1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C0101F1-A2F4-A259-F74B-2FD5A29FC9DE}"/>
                  </a:ext>
                </a:extLst>
              </p:cNvPr>
              <p:cNvSpPr txBox="1">
                <a:spLocks noRot="1" noChangeAspect="1" noMove="1" noResize="1" noEditPoints="1" noAdjustHandles="1" noChangeArrowheads="1" noChangeShapeType="1" noTextEdit="1"/>
              </p:cNvSpPr>
              <p:nvPr/>
            </p:nvSpPr>
            <p:spPr>
              <a:xfrm>
                <a:off x="6879764" y="3475170"/>
                <a:ext cx="2283281" cy="1200329"/>
              </a:xfrm>
              <a:prstGeom prst="rect">
                <a:avLst/>
              </a:prstGeom>
              <a:blipFill>
                <a:blip r:embed="rId4"/>
                <a:stretch>
                  <a:fillRect l="-2139" t="-4569" r="-2139"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EB0DF65-17C7-1631-725C-651E4680DBEC}"/>
                  </a:ext>
                </a:extLst>
              </p:cNvPr>
              <p:cNvSpPr txBox="1"/>
              <p:nvPr/>
            </p:nvSpPr>
            <p:spPr>
              <a:xfrm>
                <a:off x="9282788" y="3475170"/>
                <a:ext cx="1472296" cy="830997"/>
              </a:xfrm>
              <a:prstGeom prst="rect">
                <a:avLst/>
              </a:prstGeom>
              <a:noFill/>
            </p:spPr>
            <p:txBody>
              <a:bodyPr wrap="square">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𝑨𝑪</m:t>
                      </m:r>
                      <m:r>
                        <a:rPr lang="vi-VN"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𝑷𝑸</m:t>
                      </m:r>
                    </m:oMath>
                  </m:oMathPara>
                </a14:m>
                <a:endParaRPr lang="vi-VN"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TextBox 1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EB0DF65-17C7-1631-725C-651E4680DBEC}"/>
                  </a:ext>
                </a:extLst>
              </p:cNvPr>
              <p:cNvSpPr txBox="1">
                <a:spLocks noRot="1" noChangeAspect="1" noMove="1" noResize="1" noEditPoints="1" noAdjustHandles="1" noChangeArrowheads="1" noChangeShapeType="1" noTextEdit="1"/>
              </p:cNvSpPr>
              <p:nvPr/>
            </p:nvSpPr>
            <p:spPr>
              <a:xfrm>
                <a:off x="9282788" y="3475170"/>
                <a:ext cx="1472296" cy="830997"/>
              </a:xfrm>
              <a:prstGeom prst="rect">
                <a:avLst/>
              </a:prstGeom>
              <a:blipFill>
                <a:blip r:embed="rId5"/>
                <a:stretch>
                  <a:fillRect t="-5882" b="-8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21DDA17-5401-F1C8-76FC-7577E3CBF22C}"/>
                  </a:ext>
                </a:extLst>
              </p:cNvPr>
              <p:cNvSpPr txBox="1"/>
              <p:nvPr/>
            </p:nvSpPr>
            <p:spPr>
              <a:xfrm>
                <a:off x="6497404" y="4601363"/>
                <a:ext cx="3048000" cy="1200329"/>
              </a:xfrm>
              <a:prstGeom prst="rect">
                <a:avLst/>
              </a:prstGeom>
              <a:noFill/>
            </p:spPr>
            <p:txBody>
              <a:bodyPr wrap="square">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𝑨𝑪</m:t>
                    </m:r>
                  </m:oMath>
                </a14:m>
                <a:r>
                  <a:rPr lang="vi-VN" sz="2400" b="1" dirty="0">
                    <a:solidFill>
                      <a:schemeClr val="tx1"/>
                    </a:solidFill>
                    <a:latin typeface="Times New Roman" panose="02020603050405020304" pitchFamily="18" charset="0"/>
                    <a:cs typeface="Times New Roman" panose="02020603050405020304" pitchFamily="18" charset="0"/>
                  </a:rPr>
                  <a:t> cắt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𝑷𝑸</m:t>
                    </m:r>
                  </m:oMath>
                </a14:m>
                <a:r>
                  <a:rPr lang="vi-VN" sz="2400" b="1" dirty="0">
                    <a:solidFill>
                      <a:schemeClr val="tx1"/>
                    </a:solidFill>
                    <a:latin typeface="Times New Roman" panose="02020603050405020304" pitchFamily="18" charset="0"/>
                    <a:cs typeface="Times New Roman" panose="02020603050405020304" pitchFamily="18" charset="0"/>
                  </a:rPr>
                  <a:t>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𝑶</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ct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𝑶𝑨</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𝑶𝑪</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𝑶𝑷</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𝑶𝑸</m:t>
                    </m:r>
                  </m:oMath>
                </a14:m>
                <a:endParaRPr lang="vi-VN"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TextBox 1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21DDA17-5401-F1C8-76FC-7577E3CBF22C}"/>
                  </a:ext>
                </a:extLst>
              </p:cNvPr>
              <p:cNvSpPr txBox="1">
                <a:spLocks noRot="1" noChangeAspect="1" noMove="1" noResize="1" noEditPoints="1" noAdjustHandles="1" noChangeArrowheads="1" noChangeShapeType="1" noTextEdit="1"/>
              </p:cNvSpPr>
              <p:nvPr/>
            </p:nvSpPr>
            <p:spPr>
              <a:xfrm>
                <a:off x="6497404" y="4601363"/>
                <a:ext cx="3048000" cy="1200329"/>
              </a:xfrm>
              <a:prstGeom prst="rect">
                <a:avLst/>
              </a:prstGeom>
              <a:blipFill>
                <a:blip r:embed="rId6"/>
                <a:stretch>
                  <a:fillRect t="-4061"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D60282E-649A-8D29-2CE9-42719B2535AF}"/>
                  </a:ext>
                </a:extLst>
              </p:cNvPr>
              <p:cNvSpPr txBox="1"/>
              <p:nvPr/>
            </p:nvSpPr>
            <p:spPr>
              <a:xfrm>
                <a:off x="6847105" y="5663198"/>
                <a:ext cx="2348597" cy="830997"/>
              </a:xfrm>
              <a:prstGeom prst="rect">
                <a:avLst/>
              </a:prstGeom>
              <a:noFill/>
            </p:spPr>
            <p:txBody>
              <a:bodyPr wrap="square">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vi-VN" sz="2400" b="1" dirty="0">
                    <a:solidFill>
                      <a:schemeClr val="tx1"/>
                    </a:solidFill>
                    <a:cs typeface="Times New Roman" panose="02020603050405020304" pitchFamily="18" charset="0"/>
                  </a:rPr>
                  <a:t>∆</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m:t>
                    </m:r>
                    <m:r>
                      <a:rPr lang="vi-VN"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𝑷𝑸</m:t>
                    </m:r>
                  </m:oMath>
                </a14:m>
                <a:r>
                  <a:rPr lang="vi-VN" sz="2400" b="1" dirty="0">
                    <a:solidFill>
                      <a:schemeClr val="tx1"/>
                    </a:solidFill>
                    <a:latin typeface="Times New Roman" panose="02020603050405020304" pitchFamily="18" charset="0"/>
                    <a:cs typeface="Times New Roman" panose="02020603050405020304" pitchFamily="18" charset="0"/>
                  </a:rPr>
                  <a:t> cân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m:t>
                    </m:r>
                  </m:oMath>
                </a14:m>
                <a:endParaRPr lang="vi-VN"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7" name="TextBox 1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D60282E-649A-8D29-2CE9-42719B2535AF}"/>
                  </a:ext>
                </a:extLst>
              </p:cNvPr>
              <p:cNvSpPr txBox="1">
                <a:spLocks noRot="1" noChangeAspect="1" noMove="1" noResize="1" noEditPoints="1" noAdjustHandles="1" noChangeArrowheads="1" noChangeShapeType="1" noTextEdit="1"/>
              </p:cNvSpPr>
              <p:nvPr/>
            </p:nvSpPr>
            <p:spPr>
              <a:xfrm>
                <a:off x="6847105" y="5663198"/>
                <a:ext cx="2348597" cy="830997"/>
              </a:xfrm>
              <a:prstGeom prst="rect">
                <a:avLst/>
              </a:prstGeom>
              <a:blipFill>
                <a:blip r:embed="rId7"/>
                <a:stretch>
                  <a:fillRect l="-1299" t="-5882" b="-16176"/>
                </a:stretch>
              </a:blipFill>
            </p:spPr>
            <p:txBody>
              <a:bodyPr/>
              <a:lstStyle/>
              <a:p>
                <a:r>
                  <a:rPr lang="en-US">
                    <a:noFill/>
                  </a:rPr>
                  <a:t> </a:t>
                </a:r>
              </a:p>
            </p:txBody>
          </p:sp>
        </mc:Fallback>
      </mc:AlternateContent>
      <p:pic>
        <p:nvPicPr>
          <p:cNvPr id="18" name="Picture 1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E204AD2-2A46-9A10-1001-7243EB6EF826}"/>
              </a:ext>
            </a:extLst>
          </p:cNvPr>
          <p:cNvPicPr>
            <a:picLocks noChangeAspect="1"/>
          </p:cNvPicPr>
          <p:nvPr/>
        </p:nvPicPr>
        <p:blipFill>
          <a:blip r:embed="rId8"/>
          <a:stretch>
            <a:fillRect/>
          </a:stretch>
        </p:blipFill>
        <p:spPr>
          <a:xfrm>
            <a:off x="222419" y="2618015"/>
            <a:ext cx="4484950" cy="2732314"/>
          </a:xfrm>
          <a:prstGeom prst="rect">
            <a:avLst/>
          </a:prstGeom>
        </p:spPr>
      </p:pic>
    </p:spTree>
    <p:extLst>
      <p:ext uri="{BB962C8B-B14F-4D97-AF65-F5344CB8AC3E}">
        <p14:creationId xmlns:p14="http://schemas.microsoft.com/office/powerpoint/2010/main" val="38392742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3" grpId="0"/>
      <p:bldP spid="14" grpId="0"/>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809AA37-FC21-DBB6-65F0-C6E7DECF5DB9}"/>
              </a:ext>
            </a:extLst>
          </p:cNvPr>
          <p:cNvSpPr/>
          <p:nvPr/>
        </p:nvSpPr>
        <p:spPr>
          <a:xfrm>
            <a:off x="2808514" y="76202"/>
            <a:ext cx="6574971" cy="729344"/>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mc:AlternateContent xmlns:mc="http://schemas.openxmlformats.org/markup-compatibility/2006" xmlns:a14="http://schemas.microsoft.com/office/drawing/2010/main">
        <mc:Choice Requires="a14">
          <p:sp>
            <p:nvSpPr>
              <p:cNvPr id="6" name="Rectangle: Rounded Corners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F2E8864-1805-3E6C-3042-59F623B44481}"/>
                  </a:ext>
                </a:extLst>
              </p:cNvPr>
              <p:cNvSpPr/>
              <p:nvPr/>
            </p:nvSpPr>
            <p:spPr>
              <a:xfrm>
                <a:off x="5935982" y="1572917"/>
                <a:ext cx="6116781" cy="528508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Gọi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𝑶</m:t>
                    </m:r>
                  </m:oMath>
                </a14:m>
                <a:r>
                  <a:rPr lang="vi-VN" sz="2400" b="1" dirty="0">
                    <a:solidFill>
                      <a:schemeClr val="tx1"/>
                    </a:solidFill>
                    <a:latin typeface="Times New Roman" panose="02020603050405020304" pitchFamily="18" charset="0"/>
                    <a:cs typeface="Times New Roman" panose="02020603050405020304" pitchFamily="18" charset="0"/>
                  </a:rPr>
                  <a:t> là giao điểm của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𝑨𝑪</m:t>
                    </m:r>
                  </m:oMath>
                </a14:m>
                <a:r>
                  <a:rPr lang="vi-VN" sz="2400" b="1" dirty="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𝑫𝑩</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nên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𝑶</m:t>
                    </m:r>
                    <m:r>
                      <a:rPr lang="vi-VN" sz="2400" b="1" i="1" smtClean="0">
                        <a:solidFill>
                          <a:schemeClr val="tx1"/>
                        </a:solidFill>
                        <a:latin typeface="Cambria Math" panose="02040503050406030204" pitchFamily="18" charset="0"/>
                        <a:cs typeface="Times New Roman" panose="02020603050405020304" pitchFamily="18" charset="0"/>
                      </a:rPr>
                      <m:t>𝑨</m:t>
                    </m:r>
                    <m:r>
                      <a:rPr lang="vi-VN" sz="2400" b="1" i="1">
                        <a:solidFill>
                          <a:schemeClr val="tx1"/>
                        </a:solidFill>
                        <a:latin typeface="Cambria Math" panose="02040503050406030204" pitchFamily="18" charset="0"/>
                        <a:cs typeface="Times New Roman" panose="02020603050405020304" pitchFamily="18" charset="0"/>
                      </a:rPr>
                      <m:t>=</m:t>
                    </m:r>
                    <m:r>
                      <a:rPr lang="vi-VN" sz="2400" b="1" i="1">
                        <a:solidFill>
                          <a:schemeClr val="tx1"/>
                        </a:solidFill>
                        <a:latin typeface="Cambria Math" panose="02040503050406030204" pitchFamily="18" charset="0"/>
                        <a:cs typeface="Times New Roman" panose="02020603050405020304" pitchFamily="18" charset="0"/>
                      </a:rPr>
                      <m:t>𝑶𝑪</m:t>
                    </m:r>
                  </m:oMath>
                </a14:m>
                <a:r>
                  <a:rPr lang="vi-VN" sz="2400" b="1" dirty="0">
                    <a:solidFill>
                      <a:schemeClr val="tx1"/>
                    </a:solidFill>
                    <a:latin typeface="Times New Roman" panose="02020603050405020304" pitchFamily="18" charset="0"/>
                    <a:cs typeface="Times New Roman" panose="02020603050405020304" pitchFamily="18" charset="0"/>
                  </a:rPr>
                  <a:t> và</a:t>
                </a:r>
                <a14:m>
                  <m:oMath xmlns:m="http://schemas.openxmlformats.org/officeDocument/2006/math">
                    <m:r>
                      <a:rPr lang="vi-VN" sz="2400" b="1" i="0" smtClean="0">
                        <a:solidFill>
                          <a:schemeClr val="tx1"/>
                        </a:solidFill>
                        <a:latin typeface="Cambria Math" panose="02040503050406030204" pitchFamily="18" charset="0"/>
                        <a:cs typeface="Times New Roman" panose="02020603050405020304" pitchFamily="18" charset="0"/>
                      </a:rPr>
                      <m:t> </m:t>
                    </m:r>
                    <m:r>
                      <a:rPr lang="vi-VN" sz="2400" b="1" i="1" smtClean="0">
                        <a:solidFill>
                          <a:schemeClr val="tx1"/>
                        </a:solidFill>
                        <a:latin typeface="Cambria Math" panose="02040503050406030204" pitchFamily="18" charset="0"/>
                        <a:cs typeface="Times New Roman" panose="02020603050405020304" pitchFamily="18" charset="0"/>
                      </a:rPr>
                      <m:t>𝑨𝑶</m:t>
                    </m:r>
                  </m:oMath>
                </a14:m>
                <a:r>
                  <a:rPr lang="vi-VN" sz="2400" b="1" dirty="0">
                    <a:solidFill>
                      <a:schemeClr val="tx1"/>
                    </a:solidFill>
                    <a:latin typeface="Times New Roman" panose="02020603050405020304" pitchFamily="18" charset="0"/>
                    <a:cs typeface="Times New Roman" panose="02020603050405020304" pitchFamily="18" charset="0"/>
                  </a:rPr>
                  <a:t> là phân giác của </a:t>
                </a:r>
                <a14:m>
                  <m:oMath xmlns:m="http://schemas.openxmlformats.org/officeDocument/2006/math">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𝑷𝑨𝑸</m:t>
                        </m:r>
                      </m:e>
                    </m:acc>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Xét ∆</a:t>
                </a:r>
                <a14:m>
                  <m:oMath xmlns:m="http://schemas.openxmlformats.org/officeDocument/2006/math">
                    <m:r>
                      <a:rPr lang="vi-VN" sz="2400" b="1" i="1">
                        <a:solidFill>
                          <a:schemeClr val="tx1"/>
                        </a:solidFill>
                        <a:latin typeface="Cambria Math" panose="02040503050406030204" pitchFamily="18" charset="0"/>
                      </a:rPr>
                      <m:t>𝑨</m:t>
                    </m:r>
                    <m:r>
                      <a:rPr lang="vi-VN" sz="2400" b="1" i="1" smtClean="0">
                        <a:solidFill>
                          <a:schemeClr val="tx1"/>
                        </a:solidFill>
                        <a:latin typeface="Cambria Math" panose="02040503050406030204" pitchFamily="18" charset="0"/>
                      </a:rPr>
                      <m:t>𝑷𝑸</m:t>
                    </m:r>
                  </m:oMath>
                </a14:m>
                <a:r>
                  <a:rPr lang="vi-VN" sz="2400" b="1" dirty="0">
                    <a:solidFill>
                      <a:schemeClr val="tx1"/>
                    </a:solidFill>
                    <a:latin typeface="Times New Roman" panose="02020603050405020304" pitchFamily="18" charset="0"/>
                    <a:cs typeface="Times New Roman" panose="02020603050405020304" pitchFamily="18" charset="0"/>
                  </a:rPr>
                  <a:t> có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𝑨𝑶</m:t>
                    </m:r>
                  </m:oMath>
                </a14:m>
                <a:r>
                  <a:rPr lang="vi-VN" sz="2400" b="1" dirty="0">
                    <a:solidFill>
                      <a:schemeClr val="tx1"/>
                    </a:solidFill>
                    <a:latin typeface="Times New Roman" panose="02020603050405020304" pitchFamily="18" charset="0"/>
                    <a:cs typeface="Times New Roman" panose="02020603050405020304" pitchFamily="18" charset="0"/>
                  </a:rPr>
                  <a:t> là đường phân giác đồng thời là đường cao </a:t>
                </a:r>
              </a:p>
              <a:p>
                <a:pPr algn="just"/>
                <a:r>
                  <a:rPr lang="vi-VN" sz="2400" b="1" dirty="0">
                    <a:solidFill>
                      <a:schemeClr val="tx1"/>
                    </a:solidFill>
                    <a:latin typeface="Times New Roman" panose="02020603050405020304" pitchFamily="18" charset="0"/>
                    <a:cs typeface="Times New Roman" panose="02020603050405020304" pitchFamily="18" charset="0"/>
                  </a:rPr>
                  <a:t>Suy ra ∆</a:t>
                </a:r>
                <a14:m>
                  <m:oMath xmlns:m="http://schemas.openxmlformats.org/officeDocument/2006/math">
                    <m:r>
                      <a:rPr lang="vi-VN" sz="2400" b="1" i="1">
                        <a:solidFill>
                          <a:schemeClr val="tx1"/>
                        </a:solidFill>
                        <a:latin typeface="Cambria Math" panose="02040503050406030204" pitchFamily="18" charset="0"/>
                      </a:rPr>
                      <m:t>𝑨𝑷𝑸</m:t>
                    </m:r>
                  </m:oMath>
                </a14:m>
                <a:r>
                  <a:rPr lang="vi-VN" sz="2400" b="1" dirty="0">
                    <a:solidFill>
                      <a:schemeClr val="tx1"/>
                    </a:solidFill>
                    <a:latin typeface="Times New Roman" panose="02020603050405020304" pitchFamily="18" charset="0"/>
                    <a:cs typeface="Times New Roman" panose="02020603050405020304" pitchFamily="18" charset="0"/>
                  </a:rPr>
                  <a:t> cân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m:t>
                    </m:r>
                  </m:oMath>
                </a14:m>
                <a:r>
                  <a:rPr lang="vi-VN" sz="2400" b="1" dirty="0">
                    <a:solidFill>
                      <a:schemeClr val="tx1"/>
                    </a:solidFill>
                    <a:latin typeface="Times New Roman" panose="02020603050405020304" pitchFamily="18" charset="0"/>
                    <a:cs typeface="Times New Roman" panose="02020603050405020304" pitchFamily="18" charset="0"/>
                  </a:rPr>
                  <a:t> </a:t>
                </a:r>
              </a:p>
              <a:p>
                <a:pPr algn="just"/>
                <a:r>
                  <a:rPr lang="vi-VN" sz="2400" b="1" dirty="0">
                    <a:solidFill>
                      <a:schemeClr val="tx1"/>
                    </a:solidFill>
                    <a:latin typeface="Times New Roman" panose="02020603050405020304" pitchFamily="18" charset="0"/>
                    <a:cs typeface="Times New Roman" panose="02020603050405020304" pitchFamily="18" charset="0"/>
                  </a:rPr>
                  <a:t>nên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𝑶𝑷</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𝑶𝑸</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Xét tứ giác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𝑨𝑷𝑪𝑸</m:t>
                    </m:r>
                  </m:oMath>
                </a14:m>
                <a:r>
                  <a:rPr lang="vi-VN" sz="2400" b="1" dirty="0">
                    <a:solidFill>
                      <a:schemeClr val="tx1"/>
                    </a:solidFill>
                    <a:latin typeface="Times New Roman" panose="02020603050405020304" pitchFamily="18" charset="0"/>
                    <a:cs typeface="Times New Roman" panose="02020603050405020304" pitchFamily="18" charset="0"/>
                  </a:rPr>
                  <a:t> có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𝑶𝑨</m:t>
                    </m:r>
                    <m:r>
                      <a:rPr lang="vi-VN" sz="2400" b="1" i="1">
                        <a:solidFill>
                          <a:schemeClr val="tx1"/>
                        </a:solidFill>
                        <a:latin typeface="Cambria Math" panose="02040503050406030204" pitchFamily="18" charset="0"/>
                        <a:cs typeface="Times New Roman" panose="02020603050405020304" pitchFamily="18" charset="0"/>
                      </a:rPr>
                      <m:t>=</m:t>
                    </m:r>
                    <m:r>
                      <a:rPr lang="vi-VN" sz="2400" b="1" i="1">
                        <a:solidFill>
                          <a:schemeClr val="tx1"/>
                        </a:solidFill>
                        <a:latin typeface="Cambria Math" panose="02040503050406030204" pitchFamily="18" charset="0"/>
                        <a:cs typeface="Times New Roman" panose="02020603050405020304" pitchFamily="18" charset="0"/>
                      </a:rPr>
                      <m:t>𝑶𝑪</m:t>
                    </m:r>
                  </m:oMath>
                </a14:m>
                <a:r>
                  <a:rPr lang="vi-VN" sz="2400" b="1" dirty="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𝑶𝑷</m:t>
                    </m:r>
                    <m:r>
                      <a:rPr lang="vi-VN" sz="2400" b="1" i="1">
                        <a:solidFill>
                          <a:schemeClr val="tx1"/>
                        </a:solidFill>
                        <a:latin typeface="Cambria Math" panose="02040503050406030204" pitchFamily="18" charset="0"/>
                        <a:cs typeface="Times New Roman" panose="02020603050405020304" pitchFamily="18" charset="0"/>
                      </a:rPr>
                      <m:t>=</m:t>
                    </m:r>
                    <m:r>
                      <a:rPr lang="vi-VN" sz="2400" b="1" i="1">
                        <a:solidFill>
                          <a:schemeClr val="tx1"/>
                        </a:solidFill>
                        <a:latin typeface="Cambria Math" panose="02040503050406030204" pitchFamily="18" charset="0"/>
                        <a:cs typeface="Times New Roman" panose="02020603050405020304" pitchFamily="18" charset="0"/>
                      </a:rPr>
                      <m:t>𝑶𝑸</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Suy ra tứ giác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𝑨𝑷𝑪𝑸</m:t>
                    </m:r>
                  </m:oMath>
                </a14:m>
                <a:r>
                  <a:rPr lang="vi-VN" sz="2400" b="1" dirty="0">
                    <a:solidFill>
                      <a:schemeClr val="tx1"/>
                    </a:solidFill>
                    <a:latin typeface="Times New Roman" panose="02020603050405020304" pitchFamily="18" charset="0"/>
                    <a:cs typeface="Times New Roman" panose="02020603050405020304" pitchFamily="18" charset="0"/>
                  </a:rPr>
                  <a:t> là hình bình hành</a:t>
                </a:r>
              </a:p>
              <a:p>
                <a:pPr algn="just"/>
                <a:r>
                  <a:rPr lang="vi-VN" sz="2400" b="1" dirty="0">
                    <a:solidFill>
                      <a:schemeClr val="tx1"/>
                    </a:solidFill>
                    <a:latin typeface="Times New Roman" panose="02020603050405020304" pitchFamily="18" charset="0"/>
                    <a:cs typeface="Times New Roman" panose="02020603050405020304" pitchFamily="18" charset="0"/>
                  </a:rPr>
                  <a:t>Có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𝑨𝑪</m:t>
                    </m:r>
                    <m:r>
                      <a:rPr lang="vi-VN"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1" i="1" dirty="0" smtClean="0">
                        <a:solidFill>
                          <a:schemeClr val="tx1"/>
                        </a:solidFill>
                        <a:latin typeface="Cambria Math" panose="02040503050406030204" pitchFamily="18" charset="0"/>
                        <a:cs typeface="Times New Roman" panose="02020603050405020304" pitchFamily="18" charset="0"/>
                      </a:rPr>
                      <m:t>𝑷𝑸</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Suy ra tứ giác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𝑨𝑷𝑪𝑸</m:t>
                    </m:r>
                  </m:oMath>
                </a14:m>
                <a:r>
                  <a:rPr lang="vi-VN" sz="2400" b="1" dirty="0">
                    <a:solidFill>
                      <a:schemeClr val="tx1"/>
                    </a:solidFill>
                    <a:latin typeface="Times New Roman" panose="02020603050405020304" pitchFamily="18" charset="0"/>
                    <a:cs typeface="Times New Roman" panose="02020603050405020304" pitchFamily="18" charset="0"/>
                  </a:rPr>
                  <a:t> là hình</a:t>
                </a:r>
                <a:r>
                  <a:rPr lang="vi-VN" sz="2400" b="1" dirty="0">
                    <a:latin typeface="Times New Roman" panose="02020603050405020304" pitchFamily="18" charset="0"/>
                    <a:cs typeface="Times New Roman" panose="02020603050405020304" pitchFamily="18" charset="0"/>
                  </a:rPr>
                  <a:t> thoi (đpcm)</a:t>
                </a:r>
                <a:endParaRPr lang="en-US" sz="2400" b="1" dirty="0">
                  <a:latin typeface="Times New Roman" panose="02020603050405020304" pitchFamily="18" charset="0"/>
                  <a:cs typeface="Times New Roman" panose="02020603050405020304" pitchFamily="18" charset="0"/>
                </a:endParaRPr>
              </a:p>
            </p:txBody>
          </p:sp>
        </mc:Choice>
        <mc:Fallback xmlns="">
          <p:sp>
            <p:nvSpPr>
              <p:cNvPr id="6" name="Rectangle: Rounded Corners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F2E8864-1805-3E6C-3042-59F623B44481}"/>
                  </a:ext>
                </a:extLst>
              </p:cNvPr>
              <p:cNvSpPr>
                <a:spLocks noRot="1" noChangeAspect="1" noMove="1" noResize="1" noEditPoints="1" noAdjustHandles="1" noChangeArrowheads="1" noChangeShapeType="1" noTextEdit="1"/>
              </p:cNvSpPr>
              <p:nvPr/>
            </p:nvSpPr>
            <p:spPr>
              <a:xfrm>
                <a:off x="5935982" y="1572917"/>
                <a:ext cx="6116781" cy="5285083"/>
              </a:xfrm>
              <a:prstGeom prst="roundRect">
                <a:avLst/>
              </a:prstGeom>
              <a:blipFill>
                <a:blip r:embed="rId2"/>
                <a:stretch>
                  <a:fillRect/>
                </a:stretch>
              </a:blipFill>
            </p:spPr>
            <p:txBody>
              <a:bodyPr/>
              <a:lstStyle/>
              <a:p>
                <a:r>
                  <a:rPr lang="en-US">
                    <a:noFill/>
                  </a:rPr>
                  <a:t> </a:t>
                </a:r>
              </a:p>
            </p:txBody>
          </p:sp>
        </mc:Fallback>
      </mc:AlternateContent>
      <p:pic>
        <p:nvPicPr>
          <p:cNvPr id="7" name="Pictur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DA51F24-90B1-A535-0586-DCFD8281BF0F}"/>
              </a:ext>
            </a:extLst>
          </p:cNvPr>
          <p:cNvPicPr>
            <a:picLocks noChangeAspect="1"/>
          </p:cNvPicPr>
          <p:nvPr/>
        </p:nvPicPr>
        <p:blipFill>
          <a:blip r:embed="rId3"/>
          <a:stretch>
            <a:fillRect/>
          </a:stretch>
        </p:blipFill>
        <p:spPr>
          <a:xfrm>
            <a:off x="701370" y="805546"/>
            <a:ext cx="3951946" cy="2407597"/>
          </a:xfrm>
          <a:prstGeom prst="rect">
            <a:avLst/>
          </a:prstGeom>
        </p:spPr>
      </p:pic>
      <mc:AlternateContent xmlns:mc="http://schemas.openxmlformats.org/markup-compatibility/2006" xmlns:a14="http://schemas.microsoft.com/office/drawing/2010/main">
        <mc:Choice Requires="a14">
          <p:sp>
            <p:nvSpPr>
              <p:cNvPr id="8" name="Rectangle: Rounded Corners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35F1D19-117C-4354-6584-3E04A70AE283}"/>
                  </a:ext>
                </a:extLst>
              </p:cNvPr>
              <p:cNvSpPr/>
              <p:nvPr/>
            </p:nvSpPr>
            <p:spPr>
              <a:xfrm>
                <a:off x="-1" y="3213143"/>
                <a:ext cx="5773501" cy="36339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Giải</a:t>
                </a:r>
              </a:p>
              <a:p>
                <a:pPr algn="just"/>
                <a:r>
                  <a:rPr lang="vi-VN" sz="2400" b="1" dirty="0">
                    <a:solidFill>
                      <a:schemeClr val="tx1"/>
                    </a:solidFill>
                    <a:latin typeface="Times New Roman" panose="02020603050405020304" pitchFamily="18" charset="0"/>
                    <a:cs typeface="Times New Roman" panose="02020603050405020304" pitchFamily="18" charset="0"/>
                  </a:rPr>
                  <a:t>Xét ∆</a:t>
                </a:r>
                <a14:m>
                  <m:oMath xmlns:m="http://schemas.openxmlformats.org/officeDocument/2006/math">
                    <m:r>
                      <a:rPr lang="vi-VN" sz="2400" b="1" i="1" smtClean="0">
                        <a:solidFill>
                          <a:schemeClr val="tx1"/>
                        </a:solidFill>
                        <a:latin typeface="Cambria Math" panose="02040503050406030204" pitchFamily="18" charset="0"/>
                      </a:rPr>
                      <m:t>𝑨𝑩𝑴</m:t>
                    </m:r>
                  </m:oMath>
                </a14:m>
                <a:r>
                  <a:rPr lang="vi-VN" sz="2400" b="1" dirty="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𝑨𝑫𝑵</m:t>
                    </m:r>
                  </m:oMath>
                </a14:m>
                <a:r>
                  <a:rPr lang="vi-VN" sz="2400" b="1" dirty="0">
                    <a:solidFill>
                      <a:schemeClr val="tx1"/>
                    </a:solidFill>
                    <a:latin typeface="Times New Roman" panose="02020603050405020304" pitchFamily="18" charset="0"/>
                    <a:cs typeface="Times New Roman" panose="02020603050405020304" pitchFamily="18" charset="0"/>
                  </a:rPr>
                  <a:t>, có:</a:t>
                </a:r>
              </a:p>
              <a:p>
                <a:pPr algn="just"/>
                <a14:m>
                  <m:oMath xmlns:m="http://schemas.openxmlformats.org/officeDocument/2006/math">
                    <m:r>
                      <a:rPr lang="vi-VN" sz="2400" b="1" i="1">
                        <a:solidFill>
                          <a:schemeClr val="tx1"/>
                        </a:solidFill>
                        <a:latin typeface="Cambria Math" panose="02040503050406030204" pitchFamily="18" charset="0"/>
                      </a:rPr>
                      <m:t>𝑨</m:t>
                    </m:r>
                    <m:r>
                      <a:rPr lang="vi-VN" sz="2400" b="1" i="1" smtClean="0">
                        <a:solidFill>
                          <a:schemeClr val="tx1"/>
                        </a:solidFill>
                        <a:latin typeface="Cambria Math" panose="02040503050406030204" pitchFamily="18" charset="0"/>
                      </a:rPr>
                      <m:t>𝑩</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𝑨𝑫</m:t>
                    </m:r>
                  </m:oMath>
                </a14:m>
                <a:r>
                  <a:rPr lang="vi-VN" sz="2400" b="1" dirty="0">
                    <a:solidFill>
                      <a:schemeClr val="tx1"/>
                    </a:solidFill>
                    <a:latin typeface="Times New Roman" panose="02020603050405020304" pitchFamily="18" charset="0"/>
                    <a:cs typeface="Times New Roman" panose="02020603050405020304" pitchFamily="18" charset="0"/>
                  </a:rPr>
                  <a:t> (vì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𝑨𝑩𝑪𝑫</m:t>
                    </m:r>
                  </m:oMath>
                </a14:m>
                <a:r>
                  <a:rPr lang="vi-VN" sz="2400" b="1" dirty="0">
                    <a:solidFill>
                      <a:schemeClr val="tx1"/>
                    </a:solidFill>
                    <a:latin typeface="Times New Roman" panose="02020603050405020304" pitchFamily="18" charset="0"/>
                    <a:cs typeface="Times New Roman" panose="02020603050405020304" pitchFamily="18" charset="0"/>
                  </a:rPr>
                  <a:t> là hình thoi)</a:t>
                </a:r>
              </a:p>
              <a:p>
                <a:pPr algn="just"/>
                <a14:m>
                  <m:oMath xmlns:m="http://schemas.openxmlformats.org/officeDocument/2006/math">
                    <m:acc>
                      <m:accPr>
                        <m:chr m:val="̂"/>
                        <m:ctrlPr>
                          <a:rPr lang="vi-VN" sz="2400" b="1" i="1" smtClean="0">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𝑴𝑩𝑨</m:t>
                        </m:r>
                      </m:e>
                    </m:acc>
                    <m:r>
                      <a:rPr lang="vi-VN" sz="2400" b="1" i="1" smtClean="0">
                        <a:solidFill>
                          <a:schemeClr val="tx1"/>
                        </a:solidFill>
                        <a:latin typeface="Cambria Math" panose="02040503050406030204" pitchFamily="18" charset="0"/>
                      </a:rPr>
                      <m:t>=</m:t>
                    </m:r>
                    <m:acc>
                      <m:accPr>
                        <m:chr m:val="̂"/>
                        <m:ctrlPr>
                          <a:rPr lang="vi-VN" sz="2400" b="1" i="1" smtClean="0">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𝑵𝑫𝑨</m:t>
                        </m:r>
                      </m:e>
                    </m:acc>
                    <m:r>
                      <a:rPr lang="vi-VN" sz="2400" b="1" i="1" smtClean="0">
                        <a:solidFill>
                          <a:schemeClr val="tx1"/>
                        </a:solidFill>
                        <a:latin typeface="Cambria Math" panose="02040503050406030204" pitchFamily="18" charset="0"/>
                      </a:rPr>
                      <m:t> </m:t>
                    </m:r>
                  </m:oMath>
                </a14:m>
                <a:r>
                  <a:rPr lang="vi-VN" sz="2400" b="1" dirty="0">
                    <a:solidFill>
                      <a:schemeClr val="tx1"/>
                    </a:solidFill>
                    <a:latin typeface="Times New Roman" panose="02020603050405020304" pitchFamily="18" charset="0"/>
                    <a:cs typeface="Times New Roman" panose="02020603050405020304" pitchFamily="18" charset="0"/>
                  </a:rPr>
                  <a:t>(vì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𝑨𝑩𝑪𝑫</m:t>
                    </m:r>
                  </m:oMath>
                </a14:m>
                <a:r>
                  <a:rPr lang="vi-VN" sz="2400" b="1" dirty="0">
                    <a:solidFill>
                      <a:schemeClr val="tx1"/>
                    </a:solidFill>
                    <a:latin typeface="Times New Roman" panose="02020603050405020304" pitchFamily="18" charset="0"/>
                    <a:cs typeface="Times New Roman" panose="02020603050405020304" pitchFamily="18" charset="0"/>
                  </a:rPr>
                  <a:t> là hình thoi)</a:t>
                </a:r>
              </a:p>
              <a:p>
                <a:pPr algn="just"/>
                <a14:m>
                  <m:oMath xmlns:m="http://schemas.openxmlformats.org/officeDocument/2006/math">
                    <m:r>
                      <a:rPr lang="vi-VN" sz="2400" b="1" i="1" smtClean="0">
                        <a:solidFill>
                          <a:schemeClr val="tx1"/>
                        </a:solidFill>
                        <a:latin typeface="Cambria Math" panose="02040503050406030204" pitchFamily="18" charset="0"/>
                      </a:rPr>
                      <m:t>𝑩𝑴</m:t>
                    </m:r>
                    <m:r>
                      <a:rPr lang="vi-VN" sz="2400" b="1" i="1" smtClean="0">
                        <a:solidFill>
                          <a:schemeClr val="tx1"/>
                        </a:solidFill>
                        <a:latin typeface="Cambria Math" panose="02040503050406030204" pitchFamily="18" charset="0"/>
                      </a:rPr>
                      <m:t>=</m:t>
                    </m:r>
                    <m:r>
                      <a:rPr lang="vi-VN" sz="2400" b="1" i="1" smtClean="0">
                        <a:solidFill>
                          <a:schemeClr val="tx1"/>
                        </a:solidFill>
                        <a:latin typeface="Cambria Math" panose="02040503050406030204" pitchFamily="18" charset="0"/>
                      </a:rPr>
                      <m:t>𝑫𝑵</m:t>
                    </m:r>
                    <m:r>
                      <a:rPr lang="vi-VN" sz="2400" b="1" i="1" smtClean="0">
                        <a:solidFill>
                          <a:schemeClr val="tx1"/>
                        </a:solidFill>
                        <a:latin typeface="Cambria Math" panose="02040503050406030204" pitchFamily="18" charset="0"/>
                      </a:rPr>
                      <m:t> </m:t>
                    </m:r>
                  </m:oMath>
                </a14:m>
                <a:r>
                  <a:rPr lang="vi-VN" sz="2400" b="1" dirty="0">
                    <a:solidFill>
                      <a:schemeClr val="tx1"/>
                    </a:solidFill>
                    <a:latin typeface="Times New Roman" panose="02020603050405020304" pitchFamily="18" charset="0"/>
                    <a:cs typeface="Times New Roman" panose="02020603050405020304" pitchFamily="18" charset="0"/>
                  </a:rPr>
                  <a:t>(gt)</a:t>
                </a:r>
              </a:p>
              <a:p>
                <a:pPr algn="just"/>
                <a:r>
                  <a:rPr lang="vi-VN" sz="2400" b="1" dirty="0">
                    <a:solidFill>
                      <a:schemeClr val="tx1"/>
                    </a:solidFill>
                    <a:latin typeface="Times New Roman" panose="02020603050405020304" pitchFamily="18" charset="0"/>
                    <a:cs typeface="Times New Roman" panose="02020603050405020304" pitchFamily="18" charset="0"/>
                  </a:rPr>
                  <a:t>Suy ra ∆</a:t>
                </a:r>
                <a14:m>
                  <m:oMath xmlns:m="http://schemas.openxmlformats.org/officeDocument/2006/math">
                    <m:r>
                      <a:rPr lang="vi-VN" sz="2400" b="1" i="1">
                        <a:solidFill>
                          <a:schemeClr val="tx1"/>
                        </a:solidFill>
                        <a:latin typeface="Cambria Math" panose="02040503050406030204" pitchFamily="18" charset="0"/>
                      </a:rPr>
                      <m:t>𝑨𝑩𝑴</m:t>
                    </m:r>
                  </m:oMath>
                </a14:m>
                <a:r>
                  <a:rPr lang="vi-VN" sz="2400" b="1"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𝑨𝑫𝑵</m:t>
                    </m:r>
                    <m:r>
                      <a:rPr lang="vi-VN" sz="2400" b="1" i="1">
                        <a:solidFill>
                          <a:schemeClr val="tx1"/>
                        </a:solidFill>
                        <a:latin typeface="Cambria Math" panose="02040503050406030204" pitchFamily="18" charset="0"/>
                        <a:cs typeface="Times New Roman" panose="02020603050405020304" pitchFamily="18" charset="0"/>
                      </a:rPr>
                      <m:t> </m:t>
                    </m:r>
                  </m:oMath>
                </a14:m>
                <a:r>
                  <a:rPr lang="vi-VN" sz="2400" b="1" dirty="0">
                    <a:solidFill>
                      <a:schemeClr val="tx1"/>
                    </a:solidFill>
                    <a:latin typeface="Times New Roman" panose="02020603050405020304" pitchFamily="18" charset="0"/>
                    <a:cs typeface="Times New Roman" panose="02020603050405020304" pitchFamily="18" charset="0"/>
                  </a:rPr>
                  <a:t>(c.g.c)</a:t>
                </a:r>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nên</a:t>
                </a:r>
                <a:r>
                  <a:rPr lang="en-US"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400" b="1" i="1">
                            <a:solidFill>
                              <a:schemeClr val="tx1"/>
                            </a:solidFill>
                            <a:latin typeface="Cambria Math" panose="02040503050406030204" pitchFamily="18" charset="0"/>
                          </a:rPr>
                        </m:ctrlPr>
                      </m:accPr>
                      <m:e>
                        <m:sSub>
                          <m:sSubPr>
                            <m:ctrlPr>
                              <a:rPr lang="vi-VN" sz="2400" b="1" i="1">
                                <a:solidFill>
                                  <a:schemeClr val="tx1"/>
                                </a:solidFill>
                                <a:latin typeface="Cambria Math" panose="02040503050406030204" pitchFamily="18" charset="0"/>
                              </a:rPr>
                            </m:ctrlPr>
                          </m:sSubPr>
                          <m:e>
                            <m:r>
                              <a:rPr lang="vi-VN" sz="2400" b="1" i="1">
                                <a:solidFill>
                                  <a:schemeClr val="tx1"/>
                                </a:solidFill>
                                <a:latin typeface="Cambria Math" panose="02040503050406030204" pitchFamily="18" charset="0"/>
                              </a:rPr>
                              <m:t>𝑨</m:t>
                            </m:r>
                          </m:e>
                          <m:sub>
                            <m:r>
                              <a:rPr lang="vi-VN" sz="2400" b="1" i="1">
                                <a:solidFill>
                                  <a:schemeClr val="tx1"/>
                                </a:solidFill>
                                <a:latin typeface="Cambria Math" panose="02040503050406030204" pitchFamily="18" charset="0"/>
                              </a:rPr>
                              <m:t>𝟏</m:t>
                            </m:r>
                          </m:sub>
                        </m:sSub>
                      </m:e>
                    </m:acc>
                    <m:r>
                      <a:rPr lang="vi-VN" sz="2400" b="1" i="1">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sSub>
                          <m:sSubPr>
                            <m:ctrlPr>
                              <a:rPr lang="vi-VN" sz="2400" b="1" i="1">
                                <a:solidFill>
                                  <a:schemeClr val="tx1"/>
                                </a:solidFill>
                                <a:latin typeface="Cambria Math" panose="02040503050406030204" pitchFamily="18" charset="0"/>
                              </a:rPr>
                            </m:ctrlPr>
                          </m:sSubPr>
                          <m:e>
                            <m:r>
                              <a:rPr lang="vi-VN" sz="2400" b="1" i="1">
                                <a:solidFill>
                                  <a:schemeClr val="tx1"/>
                                </a:solidFill>
                                <a:latin typeface="Cambria Math" panose="02040503050406030204" pitchFamily="18" charset="0"/>
                              </a:rPr>
                              <m:t>𝑨</m:t>
                            </m:r>
                          </m:e>
                          <m:sub>
                            <m:r>
                              <a:rPr lang="vi-VN" sz="2400" b="1" i="1">
                                <a:solidFill>
                                  <a:schemeClr val="tx1"/>
                                </a:solidFill>
                                <a:latin typeface="Cambria Math" panose="02040503050406030204" pitchFamily="18" charset="0"/>
                              </a:rPr>
                              <m:t>𝟒</m:t>
                            </m:r>
                          </m:sub>
                        </m:sSub>
                      </m:e>
                    </m:acc>
                  </m:oMath>
                </a14:m>
                <a:r>
                  <a:rPr lang="vi-VN" sz="2400" b="1" dirty="0">
                    <a:solidFill>
                      <a:schemeClr val="tx1"/>
                    </a:solidFill>
                    <a:latin typeface="Times New Roman" panose="02020603050405020304" pitchFamily="18" charset="0"/>
                    <a:cs typeface="Times New Roman" panose="02020603050405020304" pitchFamily="18" charset="0"/>
                  </a:rPr>
                  <a:t> (hai góc tương ứng)</a:t>
                </a:r>
              </a:p>
              <a:p>
                <a:pPr algn="just"/>
                <a:r>
                  <a:rPr lang="vi-VN" sz="2400" b="1" dirty="0">
                    <a:solidFill>
                      <a:schemeClr val="tx1"/>
                    </a:solidFill>
                    <a:latin typeface="Times New Roman" panose="02020603050405020304" pitchFamily="18" charset="0"/>
                    <a:cs typeface="Times New Roman" panose="02020603050405020304" pitchFamily="18" charset="0"/>
                  </a:rPr>
                  <a:t>Mà </a:t>
                </a:r>
                <a14:m>
                  <m:oMath xmlns:m="http://schemas.openxmlformats.org/officeDocument/2006/math">
                    <m:acc>
                      <m:accPr>
                        <m:chr m:val="̂"/>
                        <m:ctrlPr>
                          <a:rPr lang="vi-VN" sz="2400" b="1" i="1">
                            <a:solidFill>
                              <a:schemeClr val="tx1"/>
                            </a:solidFill>
                            <a:latin typeface="Cambria Math" panose="02040503050406030204" pitchFamily="18" charset="0"/>
                          </a:rPr>
                        </m:ctrlPr>
                      </m:accPr>
                      <m:e>
                        <m:sSub>
                          <m:sSubPr>
                            <m:ctrlPr>
                              <a:rPr lang="vi-VN" sz="2400" b="1" i="1">
                                <a:solidFill>
                                  <a:schemeClr val="tx1"/>
                                </a:solidFill>
                                <a:latin typeface="Cambria Math" panose="02040503050406030204" pitchFamily="18" charset="0"/>
                              </a:rPr>
                            </m:ctrlPr>
                          </m:sSubPr>
                          <m:e>
                            <m:r>
                              <a:rPr lang="vi-VN" sz="2400" b="1" i="1">
                                <a:solidFill>
                                  <a:schemeClr val="tx1"/>
                                </a:solidFill>
                                <a:latin typeface="Cambria Math" panose="02040503050406030204" pitchFamily="18" charset="0"/>
                              </a:rPr>
                              <m:t>𝑨</m:t>
                            </m:r>
                          </m:e>
                          <m:sub>
                            <m:r>
                              <a:rPr lang="vi-VN" sz="2400" b="1" i="1">
                                <a:solidFill>
                                  <a:schemeClr val="tx1"/>
                                </a:solidFill>
                                <a:latin typeface="Cambria Math" panose="02040503050406030204" pitchFamily="18" charset="0"/>
                              </a:rPr>
                              <m:t>𝟏</m:t>
                            </m:r>
                          </m:sub>
                        </m:sSub>
                      </m:e>
                    </m:acc>
                    <m:r>
                      <a:rPr lang="vi-VN" sz="2400" b="1" i="1">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sSub>
                          <m:sSubPr>
                            <m:ctrlPr>
                              <a:rPr lang="vi-VN" sz="2400" b="1" i="1">
                                <a:solidFill>
                                  <a:schemeClr val="tx1"/>
                                </a:solidFill>
                                <a:latin typeface="Cambria Math" panose="02040503050406030204" pitchFamily="18" charset="0"/>
                              </a:rPr>
                            </m:ctrlPr>
                          </m:sSubPr>
                          <m:e>
                            <m:r>
                              <a:rPr lang="vi-VN" sz="2400" b="1" i="1">
                                <a:solidFill>
                                  <a:schemeClr val="tx1"/>
                                </a:solidFill>
                                <a:latin typeface="Cambria Math" panose="02040503050406030204" pitchFamily="18" charset="0"/>
                              </a:rPr>
                              <m:t>𝑨</m:t>
                            </m:r>
                          </m:e>
                          <m:sub>
                            <m:r>
                              <a:rPr lang="vi-VN" sz="2400" b="1" i="1">
                                <a:solidFill>
                                  <a:schemeClr val="tx1"/>
                                </a:solidFill>
                                <a:latin typeface="Cambria Math" panose="02040503050406030204" pitchFamily="18" charset="0"/>
                              </a:rPr>
                              <m:t>𝟐</m:t>
                            </m:r>
                          </m:sub>
                        </m:sSub>
                      </m:e>
                    </m:acc>
                    <m:r>
                      <a:rPr lang="vi-VN" sz="2400" b="1" i="1">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𝑩𝑨𝑪</m:t>
                        </m:r>
                      </m:e>
                    </m:acc>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400" b="1" i="1">
                            <a:solidFill>
                              <a:schemeClr val="tx1"/>
                            </a:solidFill>
                            <a:latin typeface="Cambria Math" panose="02040503050406030204" pitchFamily="18" charset="0"/>
                          </a:rPr>
                        </m:ctrlPr>
                      </m:accPr>
                      <m:e>
                        <m:sSub>
                          <m:sSubPr>
                            <m:ctrlPr>
                              <a:rPr lang="vi-VN" sz="2400" b="1" i="1">
                                <a:solidFill>
                                  <a:schemeClr val="tx1"/>
                                </a:solidFill>
                                <a:latin typeface="Cambria Math" panose="02040503050406030204" pitchFamily="18" charset="0"/>
                              </a:rPr>
                            </m:ctrlPr>
                          </m:sSubPr>
                          <m:e>
                            <m:r>
                              <a:rPr lang="vi-VN" sz="2400" b="1" i="1">
                                <a:solidFill>
                                  <a:schemeClr val="tx1"/>
                                </a:solidFill>
                                <a:latin typeface="Cambria Math" panose="02040503050406030204" pitchFamily="18" charset="0"/>
                              </a:rPr>
                              <m:t>𝑨</m:t>
                            </m:r>
                          </m:e>
                          <m:sub>
                            <m:r>
                              <a:rPr lang="vi-VN" sz="2400" b="1" i="1">
                                <a:solidFill>
                                  <a:schemeClr val="tx1"/>
                                </a:solidFill>
                                <a:latin typeface="Cambria Math" panose="02040503050406030204" pitchFamily="18" charset="0"/>
                              </a:rPr>
                              <m:t>𝟑</m:t>
                            </m:r>
                          </m:sub>
                        </m:sSub>
                      </m:e>
                    </m:acc>
                    <m:r>
                      <a:rPr lang="vi-VN" sz="2400" b="1" i="1">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sSub>
                          <m:sSubPr>
                            <m:ctrlPr>
                              <a:rPr lang="vi-VN" sz="2400" b="1" i="1">
                                <a:solidFill>
                                  <a:schemeClr val="tx1"/>
                                </a:solidFill>
                                <a:latin typeface="Cambria Math" panose="02040503050406030204" pitchFamily="18" charset="0"/>
                              </a:rPr>
                            </m:ctrlPr>
                          </m:sSubPr>
                          <m:e>
                            <m:r>
                              <a:rPr lang="vi-VN" sz="2400" b="1" i="1">
                                <a:solidFill>
                                  <a:schemeClr val="tx1"/>
                                </a:solidFill>
                                <a:latin typeface="Cambria Math" panose="02040503050406030204" pitchFamily="18" charset="0"/>
                              </a:rPr>
                              <m:t>𝑨</m:t>
                            </m:r>
                          </m:e>
                          <m:sub>
                            <m:r>
                              <a:rPr lang="vi-VN" sz="2400" b="1" i="1">
                                <a:solidFill>
                                  <a:schemeClr val="tx1"/>
                                </a:solidFill>
                                <a:latin typeface="Cambria Math" panose="02040503050406030204" pitchFamily="18" charset="0"/>
                              </a:rPr>
                              <m:t>𝟒</m:t>
                            </m:r>
                          </m:sub>
                        </m:sSub>
                      </m:e>
                    </m:acc>
                    <m:r>
                      <a:rPr lang="vi-VN" sz="2400" b="1" i="1">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𝑫𝑨𝑪</m:t>
                        </m:r>
                      </m:e>
                    </m:acc>
                  </m:oMath>
                </a14:m>
                <a:r>
                  <a:rPr lang="vi-VN" sz="2400" b="1" dirty="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𝑩𝑨𝑪</m:t>
                        </m:r>
                      </m:e>
                    </m:acc>
                    <m:r>
                      <a:rPr lang="vi-VN" sz="2400" b="1" i="1">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r>
                          <a:rPr lang="vi-VN" sz="2400" b="1" i="1">
                            <a:solidFill>
                              <a:schemeClr val="tx1"/>
                            </a:solidFill>
                            <a:latin typeface="Cambria Math" panose="02040503050406030204" pitchFamily="18" charset="0"/>
                          </a:rPr>
                          <m:t>𝑫𝑨𝑪</m:t>
                        </m:r>
                      </m:e>
                    </m:acc>
                  </m:oMath>
                </a14:m>
                <a:r>
                  <a:rPr lang="en-US" sz="2400" b="1" dirty="0">
                    <a:solidFill>
                      <a:schemeClr val="tx1"/>
                    </a:solidFill>
                    <a:latin typeface="Times New Roman" panose="02020603050405020304" pitchFamily="18" charset="0"/>
                    <a:cs typeface="Times New Roman" panose="02020603050405020304" pitchFamily="18" charset="0"/>
                  </a:rPr>
                  <a:t> s</a:t>
                </a:r>
                <a:r>
                  <a:rPr lang="vi-VN" sz="2400" b="1" dirty="0">
                    <a:solidFill>
                      <a:schemeClr val="tx1"/>
                    </a:solidFill>
                    <a:latin typeface="Times New Roman" panose="02020603050405020304" pitchFamily="18" charset="0"/>
                    <a:cs typeface="Times New Roman" panose="02020603050405020304" pitchFamily="18" charset="0"/>
                  </a:rPr>
                  <a:t>uy ra</a:t>
                </a:r>
                <a:r>
                  <a:rPr lang="en-US"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400" b="1" i="1">
                            <a:solidFill>
                              <a:schemeClr val="tx1"/>
                            </a:solidFill>
                            <a:latin typeface="Cambria Math" panose="02040503050406030204" pitchFamily="18" charset="0"/>
                          </a:rPr>
                        </m:ctrlPr>
                      </m:accPr>
                      <m:e>
                        <m:sSub>
                          <m:sSubPr>
                            <m:ctrlPr>
                              <a:rPr lang="vi-VN" sz="2400" b="1" i="1">
                                <a:solidFill>
                                  <a:schemeClr val="tx1"/>
                                </a:solidFill>
                                <a:latin typeface="Cambria Math" panose="02040503050406030204" pitchFamily="18" charset="0"/>
                              </a:rPr>
                            </m:ctrlPr>
                          </m:sSubPr>
                          <m:e>
                            <m:r>
                              <a:rPr lang="vi-VN" sz="2400" b="1" i="1">
                                <a:solidFill>
                                  <a:schemeClr val="tx1"/>
                                </a:solidFill>
                                <a:latin typeface="Cambria Math" panose="02040503050406030204" pitchFamily="18" charset="0"/>
                              </a:rPr>
                              <m:t>𝑨</m:t>
                            </m:r>
                          </m:e>
                          <m:sub>
                            <m:r>
                              <a:rPr lang="vi-VN" sz="2400" b="1" i="1">
                                <a:solidFill>
                                  <a:schemeClr val="tx1"/>
                                </a:solidFill>
                                <a:latin typeface="Cambria Math" panose="02040503050406030204" pitchFamily="18" charset="0"/>
                              </a:rPr>
                              <m:t>𝟐</m:t>
                            </m:r>
                          </m:sub>
                        </m:sSub>
                      </m:e>
                    </m:acc>
                    <m:r>
                      <a:rPr lang="vi-VN" sz="2400" b="1" i="1">
                        <a:solidFill>
                          <a:schemeClr val="tx1"/>
                        </a:solidFill>
                        <a:latin typeface="Cambria Math" panose="02040503050406030204" pitchFamily="18" charset="0"/>
                      </a:rPr>
                      <m:t>=</m:t>
                    </m:r>
                    <m:acc>
                      <m:accPr>
                        <m:chr m:val="̂"/>
                        <m:ctrlPr>
                          <a:rPr lang="vi-VN" sz="2400" b="1" i="1">
                            <a:solidFill>
                              <a:schemeClr val="tx1"/>
                            </a:solidFill>
                            <a:latin typeface="Cambria Math" panose="02040503050406030204" pitchFamily="18" charset="0"/>
                          </a:rPr>
                        </m:ctrlPr>
                      </m:accPr>
                      <m:e>
                        <m:sSub>
                          <m:sSubPr>
                            <m:ctrlPr>
                              <a:rPr lang="vi-VN" sz="2400" b="1" i="1">
                                <a:solidFill>
                                  <a:schemeClr val="tx1"/>
                                </a:solidFill>
                                <a:latin typeface="Cambria Math" panose="02040503050406030204" pitchFamily="18" charset="0"/>
                              </a:rPr>
                            </m:ctrlPr>
                          </m:sSubPr>
                          <m:e>
                            <m:r>
                              <a:rPr lang="vi-VN" sz="2400" b="1" i="1">
                                <a:solidFill>
                                  <a:schemeClr val="tx1"/>
                                </a:solidFill>
                                <a:latin typeface="Cambria Math" panose="02040503050406030204" pitchFamily="18" charset="0"/>
                              </a:rPr>
                              <m:t>𝑨</m:t>
                            </m:r>
                          </m:e>
                          <m:sub>
                            <m:r>
                              <a:rPr lang="vi-VN" sz="2400" b="1" i="1">
                                <a:solidFill>
                                  <a:schemeClr val="tx1"/>
                                </a:solidFill>
                                <a:latin typeface="Cambria Math" panose="02040503050406030204" pitchFamily="18" charset="0"/>
                              </a:rPr>
                              <m:t>𝟑</m:t>
                            </m:r>
                          </m:sub>
                        </m:sSub>
                      </m:e>
                    </m:acc>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endParaRPr>
              </a:p>
            </p:txBody>
          </p:sp>
        </mc:Choice>
        <mc:Fallback xmlns="">
          <p:sp>
            <p:nvSpPr>
              <p:cNvPr id="8" name="Rectangle: Rounded Corners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35F1D19-117C-4354-6584-3E04A70AE283}"/>
                  </a:ext>
                </a:extLst>
              </p:cNvPr>
              <p:cNvSpPr>
                <a:spLocks noRot="1" noChangeAspect="1" noMove="1" noResize="1" noEditPoints="1" noAdjustHandles="1" noChangeArrowheads="1" noChangeShapeType="1" noTextEdit="1"/>
              </p:cNvSpPr>
              <p:nvPr/>
            </p:nvSpPr>
            <p:spPr>
              <a:xfrm>
                <a:off x="-1" y="3213143"/>
                <a:ext cx="5773501" cy="3633971"/>
              </a:xfrm>
              <a:prstGeom prst="roundRect">
                <a:avLst/>
              </a:prstGeom>
              <a:blipFill>
                <a:blip r:embed="rId4"/>
                <a:stretch>
                  <a:fillRect t="-3344"/>
                </a:stretch>
              </a:blipFill>
            </p:spPr>
            <p:txBody>
              <a:bodyPr/>
              <a:lstStyle/>
              <a:p>
                <a:r>
                  <a:rPr lang="en-US">
                    <a:noFill/>
                  </a:rPr>
                  <a:t> </a:t>
                </a:r>
              </a:p>
            </p:txBody>
          </p:sp>
        </mc:Fallback>
      </mc:AlternateContent>
      <p:sp>
        <p:nvSpPr>
          <p:cNvPr id="17" name="Oval 1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8CBAF78-F52C-9AE8-1DB0-DC2E00EF1A80}"/>
              </a:ext>
            </a:extLst>
          </p:cNvPr>
          <p:cNvSpPr/>
          <p:nvPr/>
        </p:nvSpPr>
        <p:spPr>
          <a:xfrm>
            <a:off x="11112000" y="0"/>
            <a:ext cx="1080000" cy="1080000"/>
          </a:xfrm>
          <a:prstGeom prst="ellipse">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Hết giờ</a:t>
            </a:r>
            <a:endParaRPr lang="en-US" sz="2200" b="1">
              <a:latin typeface="Times New Roman" panose="02020603050405020304" pitchFamily="18" charset="0"/>
              <a:cs typeface="Times New Roman" panose="02020603050405020304" pitchFamily="18" charset="0"/>
            </a:endParaRPr>
          </a:p>
        </p:txBody>
      </p:sp>
      <p:sp>
        <p:nvSpPr>
          <p:cNvPr id="18" name="Oval 1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0A85A24-FCAB-6ABB-DA1A-541E2C16B750}"/>
              </a:ext>
            </a:extLst>
          </p:cNvPr>
          <p:cNvSpPr/>
          <p:nvPr/>
        </p:nvSpPr>
        <p:spPr>
          <a:xfrm>
            <a:off x="11112000"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1 phút</a:t>
            </a:r>
            <a:endParaRPr lang="en-US" sz="2200" b="1">
              <a:latin typeface="Times New Roman" panose="02020603050405020304" pitchFamily="18" charset="0"/>
              <a:cs typeface="Times New Roman" panose="02020603050405020304" pitchFamily="18" charset="0"/>
            </a:endParaRPr>
          </a:p>
        </p:txBody>
      </p:sp>
      <p:sp>
        <p:nvSpPr>
          <p:cNvPr id="19" name="Oval 1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898F046-0ADD-A332-6988-FAB6354C1711}"/>
              </a:ext>
            </a:extLst>
          </p:cNvPr>
          <p:cNvSpPr/>
          <p:nvPr/>
        </p:nvSpPr>
        <p:spPr>
          <a:xfrm>
            <a:off x="11112000"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2 phút</a:t>
            </a:r>
            <a:endParaRPr lang="en-US" sz="2200" b="1">
              <a:latin typeface="Times New Roman" panose="02020603050405020304" pitchFamily="18" charset="0"/>
              <a:cs typeface="Times New Roman" panose="02020603050405020304" pitchFamily="18" charset="0"/>
            </a:endParaRPr>
          </a:p>
        </p:txBody>
      </p:sp>
      <p:sp>
        <p:nvSpPr>
          <p:cNvPr id="20" name="Oval 1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2DA59F3-68A0-1D22-BB18-6F11E24A8B1B}"/>
              </a:ext>
            </a:extLst>
          </p:cNvPr>
          <p:cNvSpPr/>
          <p:nvPr/>
        </p:nvSpPr>
        <p:spPr>
          <a:xfrm>
            <a:off x="11106353"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3 phút</a:t>
            </a:r>
            <a:endParaRPr lang="en-US" sz="2200" b="1">
              <a:latin typeface="Times New Roman" panose="02020603050405020304" pitchFamily="18" charset="0"/>
              <a:cs typeface="Times New Roman" panose="02020603050405020304" pitchFamily="18" charset="0"/>
            </a:endParaRPr>
          </a:p>
        </p:txBody>
      </p:sp>
      <p:sp>
        <p:nvSpPr>
          <p:cNvPr id="21" name="Oval 2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6EB9757-D58C-6F7D-E1B1-752C259B943C}"/>
              </a:ext>
            </a:extLst>
          </p:cNvPr>
          <p:cNvSpPr/>
          <p:nvPr/>
        </p:nvSpPr>
        <p:spPr>
          <a:xfrm>
            <a:off x="11100706"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4 phút</a:t>
            </a:r>
            <a:endParaRPr lang="en-US" sz="2200" b="1">
              <a:latin typeface="Times New Roman" panose="02020603050405020304" pitchFamily="18" charset="0"/>
              <a:cs typeface="Times New Roman" panose="02020603050405020304" pitchFamily="18" charset="0"/>
            </a:endParaRPr>
          </a:p>
        </p:txBody>
      </p:sp>
      <p:sp>
        <p:nvSpPr>
          <p:cNvPr id="22" name="Oval 2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6A905D3-51FA-CC32-0121-46148A246ED0}"/>
              </a:ext>
            </a:extLst>
          </p:cNvPr>
          <p:cNvSpPr/>
          <p:nvPr/>
        </p:nvSpPr>
        <p:spPr>
          <a:xfrm>
            <a:off x="11100706"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5 phút</a:t>
            </a:r>
            <a:endParaRPr lang="en-US" sz="2200" b="1">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FA124D76-9879-35E3-3CBF-B73FB4299446}"/>
              </a:ext>
            </a:extLst>
          </p:cNvPr>
          <p:cNvSpPr/>
          <p:nvPr/>
        </p:nvSpPr>
        <p:spPr>
          <a:xfrm>
            <a:off x="11095062"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6 phút</a:t>
            </a:r>
            <a:endParaRPr lang="en-US" sz="2200" b="1">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BF45AC9A-E2A9-C931-AE6F-3CB5669A7092}"/>
              </a:ext>
            </a:extLst>
          </p:cNvPr>
          <p:cNvSpPr/>
          <p:nvPr/>
        </p:nvSpPr>
        <p:spPr>
          <a:xfrm>
            <a:off x="11100706"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7 phút</a:t>
            </a:r>
            <a:endParaRPr lang="en-US" sz="2200" b="1">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FF020F12-C1D7-C7EA-9ECC-5926AD46A7BD}"/>
              </a:ext>
            </a:extLst>
          </p:cNvPr>
          <p:cNvSpPr/>
          <p:nvPr/>
        </p:nvSpPr>
        <p:spPr>
          <a:xfrm>
            <a:off x="11112000"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8 phút</a:t>
            </a:r>
            <a:endParaRPr lang="en-US" sz="2200" b="1">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0E5DCECE-264A-309D-65D1-9A00E80EA446}"/>
              </a:ext>
            </a:extLst>
          </p:cNvPr>
          <p:cNvSpPr/>
          <p:nvPr/>
        </p:nvSpPr>
        <p:spPr>
          <a:xfrm>
            <a:off x="11117647"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9 phút</a:t>
            </a:r>
            <a:endParaRPr lang="en-US" sz="2200" b="1">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48A14903-4DE5-F1FB-24C5-3AC60F129F96}"/>
              </a:ext>
            </a:extLst>
          </p:cNvPr>
          <p:cNvSpPr/>
          <p:nvPr/>
        </p:nvSpPr>
        <p:spPr>
          <a:xfrm>
            <a:off x="11106350"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10 phút</a:t>
            </a:r>
            <a:endParaRPr lang="en-US" sz="2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1605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5000"/>
                                        <p:tgtEl>
                                          <p:spTgt spid="27"/>
                                        </p:tgtEl>
                                      </p:cBhvr>
                                    </p:animEffect>
                                    <p:set>
                                      <p:cBhvr>
                                        <p:cTn id="7" dur="1" fill="hold">
                                          <p:stCondLst>
                                            <p:cond delay="54999"/>
                                          </p:stCondLst>
                                        </p:cTn>
                                        <p:tgtEl>
                                          <p:spTgt spid="27"/>
                                        </p:tgtEl>
                                        <p:attrNameLst>
                                          <p:attrName>style.visibility</p:attrName>
                                        </p:attrNameLst>
                                      </p:cBhvr>
                                      <p:to>
                                        <p:strVal val="hidden"/>
                                      </p:to>
                                    </p:set>
                                  </p:childTnLst>
                                </p:cTn>
                              </p:par>
                              <p:par>
                                <p:cTn id="8" presetID="21" presetClass="entr" presetSubtype="1" fill="hold" grpId="1"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heel(1)">
                                      <p:cBhvr>
                                        <p:cTn id="10" dur="55000"/>
                                        <p:tgtEl>
                                          <p:spTgt spid="26"/>
                                        </p:tgtEl>
                                      </p:cBhvr>
                                    </p:animEffect>
                                  </p:childTnLst>
                                </p:cTn>
                              </p:par>
                            </p:childTnLst>
                          </p:cTn>
                        </p:par>
                        <p:par>
                          <p:cTn id="11" fill="hold">
                            <p:stCondLst>
                              <p:cond delay="55000"/>
                            </p:stCondLst>
                            <p:childTnLst>
                              <p:par>
                                <p:cTn id="12" presetID="21" presetClass="exit" presetSubtype="1" fill="hold" grpId="0" nodeType="afterEffect">
                                  <p:stCondLst>
                                    <p:cond delay="5000"/>
                                  </p:stCondLst>
                                  <p:childTnLst>
                                    <p:animEffect transition="out" filter="wheel(1)">
                                      <p:cBhvr>
                                        <p:cTn id="13" dur="55000"/>
                                        <p:tgtEl>
                                          <p:spTgt spid="26"/>
                                        </p:tgtEl>
                                      </p:cBhvr>
                                    </p:animEffect>
                                    <p:set>
                                      <p:cBhvr>
                                        <p:cTn id="14" dur="1" fill="hold">
                                          <p:stCondLst>
                                            <p:cond delay="54999"/>
                                          </p:stCondLst>
                                        </p:cTn>
                                        <p:tgtEl>
                                          <p:spTgt spid="26"/>
                                        </p:tgtEl>
                                        <p:attrNameLst>
                                          <p:attrName>style.visibility</p:attrName>
                                        </p:attrNameLst>
                                      </p:cBhvr>
                                      <p:to>
                                        <p:strVal val="hidden"/>
                                      </p:to>
                                    </p:set>
                                  </p:childTnLst>
                                </p:cTn>
                              </p:par>
                              <p:par>
                                <p:cTn id="15" presetID="21" presetClass="entr" presetSubtype="1" fill="hold" grpId="1" nodeType="withEffect">
                                  <p:stCondLst>
                                    <p:cond delay="5000"/>
                                  </p:stCondLst>
                                  <p:childTnLst>
                                    <p:set>
                                      <p:cBhvr>
                                        <p:cTn id="16" dur="1" fill="hold">
                                          <p:stCondLst>
                                            <p:cond delay="0"/>
                                          </p:stCondLst>
                                        </p:cTn>
                                        <p:tgtEl>
                                          <p:spTgt spid="25"/>
                                        </p:tgtEl>
                                        <p:attrNameLst>
                                          <p:attrName>style.visibility</p:attrName>
                                        </p:attrNameLst>
                                      </p:cBhvr>
                                      <p:to>
                                        <p:strVal val="visible"/>
                                      </p:to>
                                    </p:set>
                                    <p:animEffect transition="in" filter="wheel(1)">
                                      <p:cBhvr>
                                        <p:cTn id="17" dur="55000"/>
                                        <p:tgtEl>
                                          <p:spTgt spid="25"/>
                                        </p:tgtEl>
                                      </p:cBhvr>
                                    </p:animEffect>
                                  </p:childTnLst>
                                </p:cTn>
                              </p:par>
                            </p:childTnLst>
                          </p:cTn>
                        </p:par>
                        <p:par>
                          <p:cTn id="18" fill="hold">
                            <p:stCondLst>
                              <p:cond delay="115000"/>
                            </p:stCondLst>
                            <p:childTnLst>
                              <p:par>
                                <p:cTn id="19" presetID="21" presetClass="exit" presetSubtype="1" fill="hold" grpId="0" nodeType="afterEffect">
                                  <p:stCondLst>
                                    <p:cond delay="5000"/>
                                  </p:stCondLst>
                                  <p:childTnLst>
                                    <p:animEffect transition="out" filter="wheel(1)">
                                      <p:cBhvr>
                                        <p:cTn id="20" dur="55000"/>
                                        <p:tgtEl>
                                          <p:spTgt spid="25"/>
                                        </p:tgtEl>
                                      </p:cBhvr>
                                    </p:animEffect>
                                    <p:set>
                                      <p:cBhvr>
                                        <p:cTn id="21" dur="1" fill="hold">
                                          <p:stCondLst>
                                            <p:cond delay="54999"/>
                                          </p:stCondLst>
                                        </p:cTn>
                                        <p:tgtEl>
                                          <p:spTgt spid="25"/>
                                        </p:tgtEl>
                                        <p:attrNameLst>
                                          <p:attrName>style.visibility</p:attrName>
                                        </p:attrNameLst>
                                      </p:cBhvr>
                                      <p:to>
                                        <p:strVal val="hidden"/>
                                      </p:to>
                                    </p:set>
                                  </p:childTnLst>
                                </p:cTn>
                              </p:par>
                              <p:par>
                                <p:cTn id="22" presetID="21" presetClass="entr" presetSubtype="1" fill="hold" grpId="1" nodeType="withEffect">
                                  <p:stCondLst>
                                    <p:cond delay="500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55000"/>
                                        <p:tgtEl>
                                          <p:spTgt spid="24"/>
                                        </p:tgtEl>
                                      </p:cBhvr>
                                    </p:animEffect>
                                  </p:childTnLst>
                                </p:cTn>
                              </p:par>
                            </p:childTnLst>
                          </p:cTn>
                        </p:par>
                        <p:par>
                          <p:cTn id="25" fill="hold">
                            <p:stCondLst>
                              <p:cond delay="175000"/>
                            </p:stCondLst>
                            <p:childTnLst>
                              <p:par>
                                <p:cTn id="26" presetID="21" presetClass="exit" presetSubtype="1" fill="hold" grpId="0" nodeType="afterEffect">
                                  <p:stCondLst>
                                    <p:cond delay="5000"/>
                                  </p:stCondLst>
                                  <p:childTnLst>
                                    <p:animEffect transition="out" filter="wheel(1)">
                                      <p:cBhvr>
                                        <p:cTn id="27" dur="55000"/>
                                        <p:tgtEl>
                                          <p:spTgt spid="24"/>
                                        </p:tgtEl>
                                      </p:cBhvr>
                                    </p:animEffect>
                                    <p:set>
                                      <p:cBhvr>
                                        <p:cTn id="28" dur="1" fill="hold">
                                          <p:stCondLst>
                                            <p:cond delay="54999"/>
                                          </p:stCondLst>
                                        </p:cTn>
                                        <p:tgtEl>
                                          <p:spTgt spid="24"/>
                                        </p:tgtEl>
                                        <p:attrNameLst>
                                          <p:attrName>style.visibility</p:attrName>
                                        </p:attrNameLst>
                                      </p:cBhvr>
                                      <p:to>
                                        <p:strVal val="hidden"/>
                                      </p:to>
                                    </p:set>
                                  </p:childTnLst>
                                </p:cTn>
                              </p:par>
                              <p:par>
                                <p:cTn id="29" presetID="21" presetClass="entr" presetSubtype="1" fill="hold" grpId="1" nodeType="withEffect">
                                  <p:stCondLst>
                                    <p:cond delay="5000"/>
                                  </p:stCondLst>
                                  <p:childTnLst>
                                    <p:set>
                                      <p:cBhvr>
                                        <p:cTn id="30" dur="1" fill="hold">
                                          <p:stCondLst>
                                            <p:cond delay="0"/>
                                          </p:stCondLst>
                                        </p:cTn>
                                        <p:tgtEl>
                                          <p:spTgt spid="23"/>
                                        </p:tgtEl>
                                        <p:attrNameLst>
                                          <p:attrName>style.visibility</p:attrName>
                                        </p:attrNameLst>
                                      </p:cBhvr>
                                      <p:to>
                                        <p:strVal val="visible"/>
                                      </p:to>
                                    </p:set>
                                    <p:animEffect transition="in" filter="wheel(1)">
                                      <p:cBhvr>
                                        <p:cTn id="31" dur="55000"/>
                                        <p:tgtEl>
                                          <p:spTgt spid="23"/>
                                        </p:tgtEl>
                                      </p:cBhvr>
                                    </p:animEffect>
                                  </p:childTnLst>
                                </p:cTn>
                              </p:par>
                            </p:childTnLst>
                          </p:cTn>
                        </p:par>
                        <p:par>
                          <p:cTn id="32" fill="hold">
                            <p:stCondLst>
                              <p:cond delay="235000"/>
                            </p:stCondLst>
                            <p:childTnLst>
                              <p:par>
                                <p:cTn id="33" presetID="21" presetClass="exit" presetSubtype="1" fill="hold" grpId="0" nodeType="afterEffect">
                                  <p:stCondLst>
                                    <p:cond delay="5000"/>
                                  </p:stCondLst>
                                  <p:childTnLst>
                                    <p:animEffect transition="out" filter="wheel(1)">
                                      <p:cBhvr>
                                        <p:cTn id="34" dur="55000"/>
                                        <p:tgtEl>
                                          <p:spTgt spid="23"/>
                                        </p:tgtEl>
                                      </p:cBhvr>
                                    </p:animEffect>
                                    <p:set>
                                      <p:cBhvr>
                                        <p:cTn id="35" dur="1" fill="hold">
                                          <p:stCondLst>
                                            <p:cond delay="54999"/>
                                          </p:stCondLst>
                                        </p:cTn>
                                        <p:tgtEl>
                                          <p:spTgt spid="23"/>
                                        </p:tgtEl>
                                        <p:attrNameLst>
                                          <p:attrName>style.visibility</p:attrName>
                                        </p:attrNameLst>
                                      </p:cBhvr>
                                      <p:to>
                                        <p:strVal val="hidden"/>
                                      </p:to>
                                    </p:set>
                                  </p:childTnLst>
                                </p:cTn>
                              </p:par>
                              <p:par>
                                <p:cTn id="36" presetID="21" presetClass="entr" presetSubtype="1" fill="hold" grpId="1" nodeType="withEffect">
                                  <p:stCondLst>
                                    <p:cond delay="5000"/>
                                  </p:stCondLst>
                                  <p:childTnLst>
                                    <p:set>
                                      <p:cBhvr>
                                        <p:cTn id="37" dur="1" fill="hold">
                                          <p:stCondLst>
                                            <p:cond delay="0"/>
                                          </p:stCondLst>
                                        </p:cTn>
                                        <p:tgtEl>
                                          <p:spTgt spid="22"/>
                                        </p:tgtEl>
                                        <p:attrNameLst>
                                          <p:attrName>style.visibility</p:attrName>
                                        </p:attrNameLst>
                                      </p:cBhvr>
                                      <p:to>
                                        <p:strVal val="visible"/>
                                      </p:to>
                                    </p:set>
                                    <p:animEffect transition="in" filter="wheel(1)">
                                      <p:cBhvr>
                                        <p:cTn id="38" dur="55000"/>
                                        <p:tgtEl>
                                          <p:spTgt spid="22"/>
                                        </p:tgtEl>
                                      </p:cBhvr>
                                    </p:animEffect>
                                  </p:childTnLst>
                                </p:cTn>
                              </p:par>
                            </p:childTnLst>
                          </p:cTn>
                        </p:par>
                        <p:par>
                          <p:cTn id="39" fill="hold">
                            <p:stCondLst>
                              <p:cond delay="295000"/>
                            </p:stCondLst>
                            <p:childTnLst>
                              <p:par>
                                <p:cTn id="40" presetID="21" presetClass="exit" presetSubtype="1" fill="hold" grpId="0" nodeType="afterEffect">
                                  <p:stCondLst>
                                    <p:cond delay="5000"/>
                                  </p:stCondLst>
                                  <p:childTnLst>
                                    <p:animEffect transition="out" filter="wheel(1)">
                                      <p:cBhvr>
                                        <p:cTn id="41" dur="55000"/>
                                        <p:tgtEl>
                                          <p:spTgt spid="22"/>
                                        </p:tgtEl>
                                      </p:cBhvr>
                                    </p:animEffect>
                                    <p:set>
                                      <p:cBhvr>
                                        <p:cTn id="42" dur="1" fill="hold">
                                          <p:stCondLst>
                                            <p:cond delay="54999"/>
                                          </p:stCondLst>
                                        </p:cTn>
                                        <p:tgtEl>
                                          <p:spTgt spid="22"/>
                                        </p:tgtEl>
                                        <p:attrNameLst>
                                          <p:attrName>style.visibility</p:attrName>
                                        </p:attrNameLst>
                                      </p:cBhvr>
                                      <p:to>
                                        <p:strVal val="hidden"/>
                                      </p:to>
                                    </p:set>
                                  </p:childTnLst>
                                </p:cTn>
                              </p:par>
                              <p:par>
                                <p:cTn id="43" presetID="21" presetClass="entr" presetSubtype="1" fill="hold" grpId="1" nodeType="withEffect">
                                  <p:stCondLst>
                                    <p:cond delay="500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55000"/>
                                        <p:tgtEl>
                                          <p:spTgt spid="21"/>
                                        </p:tgtEl>
                                      </p:cBhvr>
                                    </p:animEffect>
                                  </p:childTnLst>
                                </p:cTn>
                              </p:par>
                            </p:childTnLst>
                          </p:cTn>
                        </p:par>
                        <p:par>
                          <p:cTn id="46" fill="hold">
                            <p:stCondLst>
                              <p:cond delay="355000"/>
                            </p:stCondLst>
                            <p:childTnLst>
                              <p:par>
                                <p:cTn id="47" presetID="21" presetClass="exit" presetSubtype="1" fill="hold" grpId="0" nodeType="afterEffect">
                                  <p:stCondLst>
                                    <p:cond delay="5000"/>
                                  </p:stCondLst>
                                  <p:childTnLst>
                                    <p:animEffect transition="out" filter="wheel(1)">
                                      <p:cBhvr>
                                        <p:cTn id="48" dur="55000"/>
                                        <p:tgtEl>
                                          <p:spTgt spid="21"/>
                                        </p:tgtEl>
                                      </p:cBhvr>
                                    </p:animEffect>
                                    <p:set>
                                      <p:cBhvr>
                                        <p:cTn id="49" dur="1" fill="hold">
                                          <p:stCondLst>
                                            <p:cond delay="54999"/>
                                          </p:stCondLst>
                                        </p:cTn>
                                        <p:tgtEl>
                                          <p:spTgt spid="21"/>
                                        </p:tgtEl>
                                        <p:attrNameLst>
                                          <p:attrName>style.visibility</p:attrName>
                                        </p:attrNameLst>
                                      </p:cBhvr>
                                      <p:to>
                                        <p:strVal val="hidden"/>
                                      </p:to>
                                    </p:set>
                                  </p:childTnLst>
                                </p:cTn>
                              </p:par>
                              <p:par>
                                <p:cTn id="50" presetID="21" presetClass="entr" presetSubtype="1" fill="hold" grpId="1" nodeType="withEffect">
                                  <p:stCondLst>
                                    <p:cond delay="500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55000"/>
                                        <p:tgtEl>
                                          <p:spTgt spid="20"/>
                                        </p:tgtEl>
                                      </p:cBhvr>
                                    </p:animEffect>
                                  </p:childTnLst>
                                </p:cTn>
                              </p:par>
                            </p:childTnLst>
                          </p:cTn>
                        </p:par>
                        <p:par>
                          <p:cTn id="53" fill="hold">
                            <p:stCondLst>
                              <p:cond delay="415000"/>
                            </p:stCondLst>
                            <p:childTnLst>
                              <p:par>
                                <p:cTn id="54" presetID="21" presetClass="exit" presetSubtype="1" fill="hold" grpId="0" nodeType="afterEffect">
                                  <p:stCondLst>
                                    <p:cond delay="5000"/>
                                  </p:stCondLst>
                                  <p:childTnLst>
                                    <p:animEffect transition="out" filter="wheel(1)">
                                      <p:cBhvr>
                                        <p:cTn id="55" dur="55000"/>
                                        <p:tgtEl>
                                          <p:spTgt spid="20"/>
                                        </p:tgtEl>
                                      </p:cBhvr>
                                    </p:animEffect>
                                    <p:set>
                                      <p:cBhvr>
                                        <p:cTn id="56" dur="1" fill="hold">
                                          <p:stCondLst>
                                            <p:cond delay="54999"/>
                                          </p:stCondLst>
                                        </p:cTn>
                                        <p:tgtEl>
                                          <p:spTgt spid="20"/>
                                        </p:tgtEl>
                                        <p:attrNameLst>
                                          <p:attrName>style.visibility</p:attrName>
                                        </p:attrNameLst>
                                      </p:cBhvr>
                                      <p:to>
                                        <p:strVal val="hidden"/>
                                      </p:to>
                                    </p:set>
                                  </p:childTnLst>
                                </p:cTn>
                              </p:par>
                              <p:par>
                                <p:cTn id="57" presetID="21" presetClass="entr" presetSubtype="1" fill="hold" grpId="1" nodeType="withEffect">
                                  <p:stCondLst>
                                    <p:cond delay="500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55000"/>
                                        <p:tgtEl>
                                          <p:spTgt spid="19"/>
                                        </p:tgtEl>
                                      </p:cBhvr>
                                    </p:animEffect>
                                  </p:childTnLst>
                                </p:cTn>
                              </p:par>
                            </p:childTnLst>
                          </p:cTn>
                        </p:par>
                        <p:par>
                          <p:cTn id="60" fill="hold">
                            <p:stCondLst>
                              <p:cond delay="475000"/>
                            </p:stCondLst>
                            <p:childTnLst>
                              <p:par>
                                <p:cTn id="61" presetID="21" presetClass="exit" presetSubtype="1" fill="hold" grpId="0" nodeType="afterEffect">
                                  <p:stCondLst>
                                    <p:cond delay="5000"/>
                                  </p:stCondLst>
                                  <p:childTnLst>
                                    <p:animEffect transition="out" filter="wheel(1)">
                                      <p:cBhvr>
                                        <p:cTn id="62" dur="55000"/>
                                        <p:tgtEl>
                                          <p:spTgt spid="19"/>
                                        </p:tgtEl>
                                      </p:cBhvr>
                                    </p:animEffect>
                                    <p:set>
                                      <p:cBhvr>
                                        <p:cTn id="63" dur="1" fill="hold">
                                          <p:stCondLst>
                                            <p:cond delay="54999"/>
                                          </p:stCondLst>
                                        </p:cTn>
                                        <p:tgtEl>
                                          <p:spTgt spid="19"/>
                                        </p:tgtEl>
                                        <p:attrNameLst>
                                          <p:attrName>style.visibility</p:attrName>
                                        </p:attrNameLst>
                                      </p:cBhvr>
                                      <p:to>
                                        <p:strVal val="hidden"/>
                                      </p:to>
                                    </p:set>
                                  </p:childTnLst>
                                </p:cTn>
                              </p:par>
                              <p:par>
                                <p:cTn id="64" presetID="21" presetClass="entr" presetSubtype="1" fill="hold" grpId="1" nodeType="withEffect">
                                  <p:stCondLst>
                                    <p:cond delay="5000"/>
                                  </p:stCondLst>
                                  <p:childTnLst>
                                    <p:set>
                                      <p:cBhvr>
                                        <p:cTn id="65" dur="1" fill="hold">
                                          <p:stCondLst>
                                            <p:cond delay="0"/>
                                          </p:stCondLst>
                                        </p:cTn>
                                        <p:tgtEl>
                                          <p:spTgt spid="18"/>
                                        </p:tgtEl>
                                        <p:attrNameLst>
                                          <p:attrName>style.visibility</p:attrName>
                                        </p:attrNameLst>
                                      </p:cBhvr>
                                      <p:to>
                                        <p:strVal val="visible"/>
                                      </p:to>
                                    </p:set>
                                    <p:animEffect transition="in" filter="wheel(1)">
                                      <p:cBhvr>
                                        <p:cTn id="66" dur="55000"/>
                                        <p:tgtEl>
                                          <p:spTgt spid="18"/>
                                        </p:tgtEl>
                                      </p:cBhvr>
                                    </p:animEffect>
                                  </p:childTnLst>
                                </p:cTn>
                              </p:par>
                            </p:childTnLst>
                          </p:cTn>
                        </p:par>
                        <p:par>
                          <p:cTn id="67" fill="hold">
                            <p:stCondLst>
                              <p:cond delay="535000"/>
                            </p:stCondLst>
                            <p:childTnLst>
                              <p:par>
                                <p:cTn id="68" presetID="21" presetClass="exit" presetSubtype="1" fill="hold" grpId="0" nodeType="afterEffect">
                                  <p:stCondLst>
                                    <p:cond delay="5000"/>
                                  </p:stCondLst>
                                  <p:childTnLst>
                                    <p:animEffect transition="out" filter="wheel(1)">
                                      <p:cBhvr>
                                        <p:cTn id="69" dur="55000"/>
                                        <p:tgtEl>
                                          <p:spTgt spid="18"/>
                                        </p:tgtEl>
                                      </p:cBhvr>
                                    </p:animEffect>
                                    <p:set>
                                      <p:cBhvr>
                                        <p:cTn id="70" dur="1" fill="hold">
                                          <p:stCondLst>
                                            <p:cond delay="54999"/>
                                          </p:stCondLst>
                                        </p:cTn>
                                        <p:tgtEl>
                                          <p:spTgt spid="18"/>
                                        </p:tgtEl>
                                        <p:attrNameLst>
                                          <p:attrName>style.visibility</p:attrName>
                                        </p:attrNameLst>
                                      </p:cBhvr>
                                      <p:to>
                                        <p:strVal val="hidden"/>
                                      </p:to>
                                    </p:set>
                                  </p:childTnLst>
                                </p:cTn>
                              </p:par>
                              <p:par>
                                <p:cTn id="71" presetID="21" presetClass="entr" presetSubtype="1" fill="hold" grpId="0" nodeType="withEffect">
                                  <p:stCondLst>
                                    <p:cond delay="5000"/>
                                  </p:stCondLst>
                                  <p:childTnLst>
                                    <p:set>
                                      <p:cBhvr>
                                        <p:cTn id="72" dur="1" fill="hold">
                                          <p:stCondLst>
                                            <p:cond delay="0"/>
                                          </p:stCondLst>
                                        </p:cTn>
                                        <p:tgtEl>
                                          <p:spTgt spid="17"/>
                                        </p:tgtEl>
                                        <p:attrNameLst>
                                          <p:attrName>style.visibility</p:attrName>
                                        </p:attrNameLst>
                                      </p:cBhvr>
                                      <p:to>
                                        <p:strVal val="visible"/>
                                      </p:to>
                                    </p:set>
                                    <p:animEffect transition="in" filter="wheel(1)">
                                      <p:cBhvr>
                                        <p:cTn id="73" dur="550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8">
                                            <p:txEl>
                                              <p:pRg st="0" end="0"/>
                                            </p:txEl>
                                          </p:spTgt>
                                        </p:tgtEl>
                                        <p:attrNameLst>
                                          <p:attrName>style.visibility</p:attrName>
                                        </p:attrNameLst>
                                      </p:cBhvr>
                                      <p:to>
                                        <p:strVal val="visible"/>
                                      </p:to>
                                    </p:set>
                                    <p:animEffect transition="in" filter="fade">
                                      <p:cBhvr>
                                        <p:cTn id="78" dur="1000"/>
                                        <p:tgtEl>
                                          <p:spTgt spid="8">
                                            <p:txEl>
                                              <p:pRg st="0" end="0"/>
                                            </p:txEl>
                                          </p:spTgt>
                                        </p:tgtEl>
                                      </p:cBhvr>
                                    </p:animEffect>
                                    <p:anim calcmode="lin" valueType="num">
                                      <p:cBhvr>
                                        <p:cTn id="7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8">
                                            <p:txEl>
                                              <p:pRg st="1" end="1"/>
                                            </p:txEl>
                                          </p:spTgt>
                                        </p:tgtEl>
                                        <p:attrNameLst>
                                          <p:attrName>style.visibility</p:attrName>
                                        </p:attrNameLst>
                                      </p:cBhvr>
                                      <p:to>
                                        <p:strVal val="visible"/>
                                      </p:to>
                                    </p:set>
                                    <p:animEffect transition="in" filter="fade">
                                      <p:cBhvr>
                                        <p:cTn id="85" dur="1000"/>
                                        <p:tgtEl>
                                          <p:spTgt spid="8">
                                            <p:txEl>
                                              <p:pRg st="1" end="1"/>
                                            </p:txEl>
                                          </p:spTgt>
                                        </p:tgtEl>
                                      </p:cBhvr>
                                    </p:animEffect>
                                    <p:anim calcmode="lin" valueType="num">
                                      <p:cBhvr>
                                        <p:cTn id="8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8">
                                            <p:txEl>
                                              <p:pRg st="2" end="2"/>
                                            </p:txEl>
                                          </p:spTgt>
                                        </p:tgtEl>
                                        <p:attrNameLst>
                                          <p:attrName>style.visibility</p:attrName>
                                        </p:attrNameLst>
                                      </p:cBhvr>
                                      <p:to>
                                        <p:strVal val="visible"/>
                                      </p:to>
                                    </p:set>
                                    <p:animEffect transition="in" filter="fade">
                                      <p:cBhvr>
                                        <p:cTn id="92" dur="1000"/>
                                        <p:tgtEl>
                                          <p:spTgt spid="8">
                                            <p:txEl>
                                              <p:pRg st="2" end="2"/>
                                            </p:txEl>
                                          </p:spTgt>
                                        </p:tgtEl>
                                      </p:cBhvr>
                                    </p:animEffect>
                                    <p:anim calcmode="lin" valueType="num">
                                      <p:cBhvr>
                                        <p:cTn id="9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8">
                                            <p:txEl>
                                              <p:pRg st="3" end="3"/>
                                            </p:txEl>
                                          </p:spTgt>
                                        </p:tgtEl>
                                        <p:attrNameLst>
                                          <p:attrName>style.visibility</p:attrName>
                                        </p:attrNameLst>
                                      </p:cBhvr>
                                      <p:to>
                                        <p:strVal val="visible"/>
                                      </p:to>
                                    </p:set>
                                    <p:animEffect transition="in" filter="fade">
                                      <p:cBhvr>
                                        <p:cTn id="99" dur="1000"/>
                                        <p:tgtEl>
                                          <p:spTgt spid="8">
                                            <p:txEl>
                                              <p:pRg st="3" end="3"/>
                                            </p:txEl>
                                          </p:spTgt>
                                        </p:tgtEl>
                                      </p:cBhvr>
                                    </p:animEffect>
                                    <p:anim calcmode="lin" valueType="num">
                                      <p:cBhvr>
                                        <p:cTn id="10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0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8">
                                            <p:txEl>
                                              <p:pRg st="4" end="4"/>
                                            </p:txEl>
                                          </p:spTgt>
                                        </p:tgtEl>
                                        <p:attrNameLst>
                                          <p:attrName>style.visibility</p:attrName>
                                        </p:attrNameLst>
                                      </p:cBhvr>
                                      <p:to>
                                        <p:strVal val="visible"/>
                                      </p:to>
                                    </p:set>
                                    <p:animEffect transition="in" filter="fade">
                                      <p:cBhvr>
                                        <p:cTn id="106" dur="1000"/>
                                        <p:tgtEl>
                                          <p:spTgt spid="8">
                                            <p:txEl>
                                              <p:pRg st="4" end="4"/>
                                            </p:txEl>
                                          </p:spTgt>
                                        </p:tgtEl>
                                      </p:cBhvr>
                                    </p:animEffect>
                                    <p:anim calcmode="lin" valueType="num">
                                      <p:cBhvr>
                                        <p:cTn id="10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0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8">
                                            <p:txEl>
                                              <p:pRg st="5" end="5"/>
                                            </p:txEl>
                                          </p:spTgt>
                                        </p:tgtEl>
                                        <p:attrNameLst>
                                          <p:attrName>style.visibility</p:attrName>
                                        </p:attrNameLst>
                                      </p:cBhvr>
                                      <p:to>
                                        <p:strVal val="visible"/>
                                      </p:to>
                                    </p:set>
                                    <p:animEffect transition="in" filter="fade">
                                      <p:cBhvr>
                                        <p:cTn id="113" dur="1000"/>
                                        <p:tgtEl>
                                          <p:spTgt spid="8">
                                            <p:txEl>
                                              <p:pRg st="5" end="5"/>
                                            </p:txEl>
                                          </p:spTgt>
                                        </p:tgtEl>
                                      </p:cBhvr>
                                    </p:animEffect>
                                    <p:anim calcmode="lin" valueType="num">
                                      <p:cBhvr>
                                        <p:cTn id="114"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15"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8">
                                            <p:txEl>
                                              <p:pRg st="6" end="6"/>
                                            </p:txEl>
                                          </p:spTgt>
                                        </p:tgtEl>
                                        <p:attrNameLst>
                                          <p:attrName>style.visibility</p:attrName>
                                        </p:attrNameLst>
                                      </p:cBhvr>
                                      <p:to>
                                        <p:strVal val="visible"/>
                                      </p:to>
                                    </p:set>
                                    <p:animEffect transition="in" filter="fade">
                                      <p:cBhvr>
                                        <p:cTn id="120" dur="1000"/>
                                        <p:tgtEl>
                                          <p:spTgt spid="8">
                                            <p:txEl>
                                              <p:pRg st="6" end="6"/>
                                            </p:txEl>
                                          </p:spTgt>
                                        </p:tgtEl>
                                      </p:cBhvr>
                                    </p:animEffect>
                                    <p:anim calcmode="lin" valueType="num">
                                      <p:cBhvr>
                                        <p:cTn id="121"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122"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8">
                                            <p:txEl>
                                              <p:pRg st="7" end="7"/>
                                            </p:txEl>
                                          </p:spTgt>
                                        </p:tgtEl>
                                        <p:attrNameLst>
                                          <p:attrName>style.visibility</p:attrName>
                                        </p:attrNameLst>
                                      </p:cBhvr>
                                      <p:to>
                                        <p:strVal val="visible"/>
                                      </p:to>
                                    </p:set>
                                    <p:animEffect transition="in" filter="fade">
                                      <p:cBhvr>
                                        <p:cTn id="127" dur="1000"/>
                                        <p:tgtEl>
                                          <p:spTgt spid="8">
                                            <p:txEl>
                                              <p:pRg st="7" end="7"/>
                                            </p:txEl>
                                          </p:spTgt>
                                        </p:tgtEl>
                                      </p:cBhvr>
                                    </p:animEffect>
                                    <p:anim calcmode="lin" valueType="num">
                                      <p:cBhvr>
                                        <p:cTn id="128"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129"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6">
                                            <p:txEl>
                                              <p:pRg st="1" end="1"/>
                                            </p:txEl>
                                          </p:spTgt>
                                        </p:tgtEl>
                                        <p:attrNameLst>
                                          <p:attrName>style.visibility</p:attrName>
                                        </p:attrNameLst>
                                      </p:cBhvr>
                                      <p:to>
                                        <p:strVal val="visible"/>
                                      </p:to>
                                    </p:set>
                                    <p:animEffect transition="in" filter="fade">
                                      <p:cBhvr>
                                        <p:cTn id="134" dur="1000"/>
                                        <p:tgtEl>
                                          <p:spTgt spid="6">
                                            <p:txEl>
                                              <p:pRg st="1" end="1"/>
                                            </p:txEl>
                                          </p:spTgt>
                                        </p:tgtEl>
                                      </p:cBhvr>
                                    </p:animEffect>
                                    <p:anim calcmode="lin" valueType="num">
                                      <p:cBhvr>
                                        <p:cTn id="13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3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6">
                                            <p:txEl>
                                              <p:pRg st="2" end="2"/>
                                            </p:txEl>
                                          </p:spTgt>
                                        </p:tgtEl>
                                        <p:attrNameLst>
                                          <p:attrName>style.visibility</p:attrName>
                                        </p:attrNameLst>
                                      </p:cBhvr>
                                      <p:to>
                                        <p:strVal val="visible"/>
                                      </p:to>
                                    </p:set>
                                    <p:animEffect transition="in" filter="fade">
                                      <p:cBhvr>
                                        <p:cTn id="141" dur="1000"/>
                                        <p:tgtEl>
                                          <p:spTgt spid="6">
                                            <p:txEl>
                                              <p:pRg st="2" end="2"/>
                                            </p:txEl>
                                          </p:spTgt>
                                        </p:tgtEl>
                                      </p:cBhvr>
                                    </p:animEffect>
                                    <p:anim calcmode="lin" valueType="num">
                                      <p:cBhvr>
                                        <p:cTn id="14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6">
                                            <p:txEl>
                                              <p:pRg st="3" end="3"/>
                                            </p:txEl>
                                          </p:spTgt>
                                        </p:tgtEl>
                                        <p:attrNameLst>
                                          <p:attrName>style.visibility</p:attrName>
                                        </p:attrNameLst>
                                      </p:cBhvr>
                                      <p:to>
                                        <p:strVal val="visible"/>
                                      </p:to>
                                    </p:set>
                                    <p:animEffect transition="in" filter="fade">
                                      <p:cBhvr>
                                        <p:cTn id="148" dur="1000"/>
                                        <p:tgtEl>
                                          <p:spTgt spid="6">
                                            <p:txEl>
                                              <p:pRg st="3" end="3"/>
                                            </p:txEl>
                                          </p:spTgt>
                                        </p:tgtEl>
                                      </p:cBhvr>
                                    </p:animEffect>
                                    <p:anim calcmode="lin" valueType="num">
                                      <p:cBhvr>
                                        <p:cTn id="14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nodeType="clickEffect">
                                  <p:stCondLst>
                                    <p:cond delay="0"/>
                                  </p:stCondLst>
                                  <p:childTnLst>
                                    <p:set>
                                      <p:cBhvr>
                                        <p:cTn id="154" dur="1" fill="hold">
                                          <p:stCondLst>
                                            <p:cond delay="0"/>
                                          </p:stCondLst>
                                        </p:cTn>
                                        <p:tgtEl>
                                          <p:spTgt spid="6">
                                            <p:txEl>
                                              <p:pRg st="4" end="4"/>
                                            </p:txEl>
                                          </p:spTgt>
                                        </p:tgtEl>
                                        <p:attrNameLst>
                                          <p:attrName>style.visibility</p:attrName>
                                        </p:attrNameLst>
                                      </p:cBhvr>
                                      <p:to>
                                        <p:strVal val="visible"/>
                                      </p:to>
                                    </p:set>
                                    <p:animEffect transition="in" filter="fade">
                                      <p:cBhvr>
                                        <p:cTn id="155" dur="1000"/>
                                        <p:tgtEl>
                                          <p:spTgt spid="6">
                                            <p:txEl>
                                              <p:pRg st="4" end="4"/>
                                            </p:txEl>
                                          </p:spTgt>
                                        </p:tgtEl>
                                      </p:cBhvr>
                                    </p:animEffect>
                                    <p:anim calcmode="lin" valueType="num">
                                      <p:cBhvr>
                                        <p:cTn id="15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5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nodeType="clickEffect">
                                  <p:stCondLst>
                                    <p:cond delay="0"/>
                                  </p:stCondLst>
                                  <p:childTnLst>
                                    <p:set>
                                      <p:cBhvr>
                                        <p:cTn id="161" dur="1" fill="hold">
                                          <p:stCondLst>
                                            <p:cond delay="0"/>
                                          </p:stCondLst>
                                        </p:cTn>
                                        <p:tgtEl>
                                          <p:spTgt spid="6">
                                            <p:txEl>
                                              <p:pRg st="5" end="5"/>
                                            </p:txEl>
                                          </p:spTgt>
                                        </p:tgtEl>
                                        <p:attrNameLst>
                                          <p:attrName>style.visibility</p:attrName>
                                        </p:attrNameLst>
                                      </p:cBhvr>
                                      <p:to>
                                        <p:strVal val="visible"/>
                                      </p:to>
                                    </p:set>
                                    <p:animEffect transition="in" filter="fade">
                                      <p:cBhvr>
                                        <p:cTn id="162" dur="1000"/>
                                        <p:tgtEl>
                                          <p:spTgt spid="6">
                                            <p:txEl>
                                              <p:pRg st="5" end="5"/>
                                            </p:txEl>
                                          </p:spTgt>
                                        </p:tgtEl>
                                      </p:cBhvr>
                                    </p:animEffect>
                                    <p:anim calcmode="lin" valueType="num">
                                      <p:cBhvr>
                                        <p:cTn id="16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nodeType="clickEffect">
                                  <p:stCondLst>
                                    <p:cond delay="0"/>
                                  </p:stCondLst>
                                  <p:childTnLst>
                                    <p:set>
                                      <p:cBhvr>
                                        <p:cTn id="168" dur="1" fill="hold">
                                          <p:stCondLst>
                                            <p:cond delay="0"/>
                                          </p:stCondLst>
                                        </p:cTn>
                                        <p:tgtEl>
                                          <p:spTgt spid="6">
                                            <p:txEl>
                                              <p:pRg st="6" end="6"/>
                                            </p:txEl>
                                          </p:spTgt>
                                        </p:tgtEl>
                                        <p:attrNameLst>
                                          <p:attrName>style.visibility</p:attrName>
                                        </p:attrNameLst>
                                      </p:cBhvr>
                                      <p:to>
                                        <p:strVal val="visible"/>
                                      </p:to>
                                    </p:set>
                                    <p:animEffect transition="in" filter="fade">
                                      <p:cBhvr>
                                        <p:cTn id="169" dur="1000"/>
                                        <p:tgtEl>
                                          <p:spTgt spid="6">
                                            <p:txEl>
                                              <p:pRg st="6" end="6"/>
                                            </p:txEl>
                                          </p:spTgt>
                                        </p:tgtEl>
                                      </p:cBhvr>
                                    </p:animEffect>
                                    <p:anim calcmode="lin" valueType="num">
                                      <p:cBhvr>
                                        <p:cTn id="17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7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2" presetClass="entr" presetSubtype="0" fill="hold" nodeType="clickEffect">
                                  <p:stCondLst>
                                    <p:cond delay="0"/>
                                  </p:stCondLst>
                                  <p:childTnLst>
                                    <p:set>
                                      <p:cBhvr>
                                        <p:cTn id="175" dur="1" fill="hold">
                                          <p:stCondLst>
                                            <p:cond delay="0"/>
                                          </p:stCondLst>
                                        </p:cTn>
                                        <p:tgtEl>
                                          <p:spTgt spid="6">
                                            <p:txEl>
                                              <p:pRg st="7" end="7"/>
                                            </p:txEl>
                                          </p:spTgt>
                                        </p:tgtEl>
                                        <p:attrNameLst>
                                          <p:attrName>style.visibility</p:attrName>
                                        </p:attrNameLst>
                                      </p:cBhvr>
                                      <p:to>
                                        <p:strVal val="visible"/>
                                      </p:to>
                                    </p:set>
                                    <p:animEffect transition="in" filter="fade">
                                      <p:cBhvr>
                                        <p:cTn id="176" dur="1000"/>
                                        <p:tgtEl>
                                          <p:spTgt spid="6">
                                            <p:txEl>
                                              <p:pRg st="7" end="7"/>
                                            </p:txEl>
                                          </p:spTgt>
                                        </p:tgtEl>
                                      </p:cBhvr>
                                    </p:animEffect>
                                    <p:anim calcmode="lin" valueType="num">
                                      <p:cBhvr>
                                        <p:cTn id="17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7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nodeType="clickEffect">
                                  <p:stCondLst>
                                    <p:cond delay="0"/>
                                  </p:stCondLst>
                                  <p:childTnLst>
                                    <p:set>
                                      <p:cBhvr>
                                        <p:cTn id="182" dur="1" fill="hold">
                                          <p:stCondLst>
                                            <p:cond delay="0"/>
                                          </p:stCondLst>
                                        </p:cTn>
                                        <p:tgtEl>
                                          <p:spTgt spid="6">
                                            <p:txEl>
                                              <p:pRg st="8" end="8"/>
                                            </p:txEl>
                                          </p:spTgt>
                                        </p:tgtEl>
                                        <p:attrNameLst>
                                          <p:attrName>style.visibility</p:attrName>
                                        </p:attrNameLst>
                                      </p:cBhvr>
                                      <p:to>
                                        <p:strVal val="visible"/>
                                      </p:to>
                                    </p:set>
                                    <p:animEffect transition="in" filter="fade">
                                      <p:cBhvr>
                                        <p:cTn id="183" dur="1000"/>
                                        <p:tgtEl>
                                          <p:spTgt spid="6">
                                            <p:txEl>
                                              <p:pRg st="8" end="8"/>
                                            </p:txEl>
                                          </p:spTgt>
                                        </p:tgtEl>
                                      </p:cBhvr>
                                    </p:animEffect>
                                    <p:anim calcmode="lin" valueType="num">
                                      <p:cBhvr>
                                        <p:cTn id="18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8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nodeType="clickEffect">
                                  <p:stCondLst>
                                    <p:cond delay="0"/>
                                  </p:stCondLst>
                                  <p:childTnLst>
                                    <p:set>
                                      <p:cBhvr>
                                        <p:cTn id="189" dur="1" fill="hold">
                                          <p:stCondLst>
                                            <p:cond delay="0"/>
                                          </p:stCondLst>
                                        </p:cTn>
                                        <p:tgtEl>
                                          <p:spTgt spid="6">
                                            <p:txEl>
                                              <p:pRg st="9" end="9"/>
                                            </p:txEl>
                                          </p:spTgt>
                                        </p:tgtEl>
                                        <p:attrNameLst>
                                          <p:attrName>style.visibility</p:attrName>
                                        </p:attrNameLst>
                                      </p:cBhvr>
                                      <p:to>
                                        <p:strVal val="visible"/>
                                      </p:to>
                                    </p:set>
                                    <p:animEffect transition="in" filter="fade">
                                      <p:cBhvr>
                                        <p:cTn id="190" dur="1000"/>
                                        <p:tgtEl>
                                          <p:spTgt spid="6">
                                            <p:txEl>
                                              <p:pRg st="9" end="9"/>
                                            </p:txEl>
                                          </p:spTgt>
                                        </p:tgtEl>
                                      </p:cBhvr>
                                    </p:animEffect>
                                    <p:anim calcmode="lin" valueType="num">
                                      <p:cBhvr>
                                        <p:cTn id="19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9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E566B3A-7865-DC63-D3CD-328D3FA62796}"/>
              </a:ext>
            </a:extLst>
          </p:cNvPr>
          <p:cNvSpPr/>
          <p:nvPr/>
        </p:nvSpPr>
        <p:spPr>
          <a:xfrm>
            <a:off x="2808514" y="76202"/>
            <a:ext cx="6574971" cy="729344"/>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p:sp>
        <p:nvSpPr>
          <p:cNvPr id="5" name="Rectangle: Rounded Corners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B32347D-C2CF-274D-FAE2-BD416AC2BF61}"/>
              </a:ext>
            </a:extLst>
          </p:cNvPr>
          <p:cNvSpPr/>
          <p:nvPr/>
        </p:nvSpPr>
        <p:spPr>
          <a:xfrm>
            <a:off x="402769" y="900794"/>
            <a:ext cx="11386457" cy="511629"/>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Dạng 3: Chứng minh tứ giác là hình thoi, hình vuông</a:t>
            </a:r>
            <a:endParaRPr kumimoji="0" lang="en-US" sz="2400" b="1"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5180734-0570-F4AD-8326-0B053873359A}"/>
                  </a:ext>
                </a:extLst>
              </p:cNvPr>
              <p:cNvSpPr/>
              <p:nvPr/>
            </p:nvSpPr>
            <p:spPr>
              <a:xfrm>
                <a:off x="402770" y="1507671"/>
                <a:ext cx="11386457" cy="14532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Bài 4: Cho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𝑨𝑩𝑪</m:t>
                    </m:r>
                  </m:oMath>
                </a14:m>
                <a:r>
                  <a:rPr lang="vi-VN" sz="2400" b="1" dirty="0">
                    <a:solidFill>
                      <a:schemeClr val="tx1"/>
                    </a:solidFill>
                    <a:latin typeface="Times New Roman" panose="02020603050405020304" pitchFamily="18" charset="0"/>
                    <a:cs typeface="Times New Roman" panose="02020603050405020304" pitchFamily="18" charset="0"/>
                  </a:rPr>
                  <a:t> vuông cân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m:t>
                    </m:r>
                  </m:oMath>
                </a14:m>
                <a:r>
                  <a:rPr lang="vi-VN" sz="2400" b="1" dirty="0">
                    <a:solidFill>
                      <a:schemeClr val="tx1"/>
                    </a:solidFill>
                    <a:latin typeface="Times New Roman" panose="02020603050405020304" pitchFamily="18" charset="0"/>
                    <a:cs typeface="Times New Roman" panose="02020603050405020304" pitchFamily="18" charset="0"/>
                  </a:rPr>
                  <a:t>, đường cao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oMath>
                </a14:m>
                <a:r>
                  <a:rPr lang="vi-VN" sz="2400" b="1" dirty="0">
                    <a:solidFill>
                      <a:schemeClr val="tx1"/>
                    </a:solidFill>
                    <a:latin typeface="Times New Roman" panose="02020603050405020304" pitchFamily="18" charset="0"/>
                    <a:cs typeface="Times New Roman" panose="02020603050405020304" pitchFamily="18" charset="0"/>
                  </a:rPr>
                  <a:t>. Tia phân giác của góc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𝑨𝑯𝑩</m:t>
                    </m:r>
                  </m:oMath>
                </a14:m>
                <a:r>
                  <a:rPr lang="vi-VN" sz="2400" b="1" dirty="0">
                    <a:solidFill>
                      <a:schemeClr val="tx1"/>
                    </a:solidFill>
                    <a:latin typeface="Times New Roman" panose="02020603050405020304" pitchFamily="18" charset="0"/>
                    <a:cs typeface="Times New Roman" panose="02020603050405020304" pitchFamily="18" charset="0"/>
                  </a:rPr>
                  <a:t> và góc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𝑨𝑯𝑪</m:t>
                    </m:r>
                  </m:oMath>
                </a14:m>
                <a:r>
                  <a:rPr lang="vi-VN" sz="2400" b="1" dirty="0">
                    <a:solidFill>
                      <a:schemeClr val="tx1"/>
                    </a:solidFill>
                    <a:latin typeface="Times New Roman" panose="02020603050405020304" pitchFamily="18" charset="0"/>
                    <a:cs typeface="Times New Roman" panose="02020603050405020304" pitchFamily="18" charset="0"/>
                  </a:rPr>
                  <a:t> cắt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𝑨𝑪</m:t>
                    </m:r>
                  </m:oMath>
                </a14:m>
                <a:r>
                  <a:rPr lang="vi-VN" sz="2400" b="1" dirty="0">
                    <a:solidFill>
                      <a:schemeClr val="tx1"/>
                    </a:solidFill>
                    <a:latin typeface="Times New Roman" panose="02020603050405020304" pitchFamily="18" charset="0"/>
                    <a:cs typeface="Times New Roman" panose="02020603050405020304" pitchFamily="18" charset="0"/>
                  </a:rPr>
                  <a:t> lần lượt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𝑵</m:t>
                    </m:r>
                  </m:oMath>
                </a14:m>
                <a:r>
                  <a:rPr lang="vi-VN" sz="2400" b="1" dirty="0">
                    <a:solidFill>
                      <a:schemeClr val="tx1"/>
                    </a:solidFill>
                    <a:latin typeface="Times New Roman" panose="02020603050405020304" pitchFamily="18" charset="0"/>
                    <a:cs typeface="Times New Roman" panose="02020603050405020304" pitchFamily="18" charset="0"/>
                  </a:rPr>
                  <a:t>.</a:t>
                </a:r>
              </a:p>
              <a:p>
                <a:pPr marL="457200" indent="-457200" algn="just">
                  <a:buAutoNum type="alphaLcParenR"/>
                </a:pPr>
                <a:r>
                  <a:rPr lang="vi-VN" sz="2400" b="1" dirty="0">
                    <a:solidFill>
                      <a:schemeClr val="tx1"/>
                    </a:solidFill>
                    <a:latin typeface="Times New Roman" panose="02020603050405020304" pitchFamily="18" charset="0"/>
                    <a:cs typeface="Times New Roman" panose="02020603050405020304" pitchFamily="18" charset="0"/>
                  </a:rPr>
                  <a:t>Chứng minh tứ giác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𝑨𝑴𝑯𝑵</m:t>
                    </m:r>
                  </m:oMath>
                </a14:m>
                <a:r>
                  <a:rPr lang="vi-VN" sz="2400" b="1" dirty="0">
                    <a:solidFill>
                      <a:schemeClr val="tx1"/>
                    </a:solidFill>
                    <a:latin typeface="Times New Roman" panose="02020603050405020304" pitchFamily="18" charset="0"/>
                    <a:cs typeface="Times New Roman" panose="02020603050405020304" pitchFamily="18" charset="0"/>
                  </a:rPr>
                  <a:t> là hình vuông.</a:t>
                </a:r>
              </a:p>
              <a:p>
                <a:pPr marL="457200" indent="-457200" algn="just">
                  <a:buAutoNum type="alphaLcParenR"/>
                </a:pPr>
                <a:r>
                  <a:rPr lang="vi-VN" sz="2400" b="1" dirty="0">
                    <a:solidFill>
                      <a:schemeClr val="tx1"/>
                    </a:solidFill>
                    <a:latin typeface="Times New Roman" panose="02020603050405020304" pitchFamily="18" charset="0"/>
                    <a:cs typeface="Times New Roman" panose="02020603050405020304" pitchFamily="18" charset="0"/>
                  </a:rPr>
                  <a:t>Chứng minh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𝑴𝑵</m:t>
                    </m:r>
                  </m:oMath>
                </a14:m>
                <a:r>
                  <a:rPr lang="vi-VN" sz="2400" b="1"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𝑩𝑪</m:t>
                    </m:r>
                  </m:oMath>
                </a14:m>
                <a:r>
                  <a:rPr lang="vi-VN" sz="2400" b="1" dirty="0">
                    <a:solidFill>
                      <a:schemeClr val="tx1"/>
                    </a:solidFill>
                    <a:latin typeface="Times New Roman" panose="02020603050405020304" pitchFamily="18" charset="0"/>
                    <a:cs typeface="Times New Roman" panose="02020603050405020304" pitchFamily="18" charset="0"/>
                  </a:rPr>
                  <a:t>.</a:t>
                </a:r>
              </a:p>
            </p:txBody>
          </p:sp>
        </mc:Choice>
        <mc:Fallback xmlns="">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5180734-0570-F4AD-8326-0B053873359A}"/>
                  </a:ext>
                </a:extLst>
              </p:cNvPr>
              <p:cNvSpPr>
                <a:spLocks noRot="1" noChangeAspect="1" noMove="1" noResize="1" noEditPoints="1" noAdjustHandles="1" noChangeArrowheads="1" noChangeShapeType="1" noTextEdit="1"/>
              </p:cNvSpPr>
              <p:nvPr/>
            </p:nvSpPr>
            <p:spPr>
              <a:xfrm>
                <a:off x="402770" y="1507671"/>
                <a:ext cx="11386457" cy="1453243"/>
              </a:xfrm>
              <a:prstGeom prst="roundRect">
                <a:avLst/>
              </a:prstGeom>
              <a:blipFill>
                <a:blip r:embed="rId2"/>
                <a:stretch>
                  <a:fillRect l="-214" t="-6695" r="-857" b="-12971"/>
                </a:stretch>
              </a:blipFill>
              <a:ln>
                <a:noFill/>
              </a:ln>
            </p:spPr>
            <p:txBody>
              <a:bodyPr/>
              <a:lstStyle/>
              <a:p>
                <a:r>
                  <a:rPr lang="en-US">
                    <a:noFill/>
                  </a:rPr>
                  <a:t> </a:t>
                </a:r>
              </a:p>
            </p:txBody>
          </p:sp>
        </mc:Fallback>
      </mc:AlternateContent>
      <p:sp>
        <p:nvSpPr>
          <p:cNvPr id="9" name="Rectangle: Rounded Corners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515A015-430D-1145-6FE8-E9975B21EECC}"/>
              </a:ext>
            </a:extLst>
          </p:cNvPr>
          <p:cNvSpPr/>
          <p:nvPr/>
        </p:nvSpPr>
        <p:spPr>
          <a:xfrm>
            <a:off x="5497158" y="3088435"/>
            <a:ext cx="6292068" cy="3527448"/>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sz="1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EA3AD5A-7FD1-274C-87C9-0552B8DAAF26}"/>
                  </a:ext>
                </a:extLst>
              </p:cNvPr>
              <p:cNvSpPr txBox="1"/>
              <p:nvPr/>
            </p:nvSpPr>
            <p:spPr>
              <a:xfrm>
                <a:off x="5497159" y="3078424"/>
                <a:ext cx="6244914" cy="830997"/>
              </a:xfrm>
              <a:prstGeom prst="rect">
                <a:avLst/>
              </a:prstGeom>
              <a:solidFill>
                <a:schemeClr val="bg1"/>
              </a:solidFill>
            </p:spPr>
            <p:txBody>
              <a:bodyPr wrap="squar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Hướng dẫn</a:t>
                </a:r>
              </a:p>
              <a:p>
                <a:pPr algn="ctr"/>
                <a:r>
                  <a:rPr lang="vi-VN" sz="2400" b="1"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vi-VN" sz="2400" b="1" i="0" smtClean="0">
                        <a:solidFill>
                          <a:schemeClr val="tx1"/>
                        </a:solidFill>
                        <a:latin typeface="Cambria Math" panose="02040503050406030204" pitchFamily="18" charset="0"/>
                        <a:cs typeface="Times New Roman" panose="02020603050405020304" pitchFamily="18" charset="0"/>
                      </a:rPr>
                      <m:t> </m:t>
                    </m:r>
                    <m:r>
                      <a:rPr lang="vi-VN" sz="2400" b="1" i="1" smtClean="0">
                        <a:solidFill>
                          <a:schemeClr val="tx1"/>
                        </a:solidFill>
                        <a:latin typeface="Cambria Math" panose="02040503050406030204" pitchFamily="18" charset="0"/>
                        <a:cs typeface="Times New Roman" panose="02020603050405020304" pitchFamily="18" charset="0"/>
                      </a:rPr>
                      <m:t>𝑨𝑴𝑯𝑵</m:t>
                    </m:r>
                  </m:oMath>
                </a14:m>
                <a:r>
                  <a:rPr lang="vi-VN" sz="2400" b="1" dirty="0">
                    <a:solidFill>
                      <a:schemeClr val="tx1"/>
                    </a:solidFill>
                    <a:latin typeface="Times New Roman" panose="02020603050405020304" pitchFamily="18" charset="0"/>
                    <a:cs typeface="Times New Roman" panose="02020603050405020304" pitchFamily="18" charset="0"/>
                  </a:rPr>
                  <a:t> là hình vuông                    </a:t>
                </a:r>
                <a:r>
                  <a:rPr lang="vi-VN" sz="100" b="1" dirty="0">
                    <a:solidFill>
                      <a:schemeClr val="tx1"/>
                    </a:solidFill>
                    <a:latin typeface="Times New Roman" panose="02020603050405020304" pitchFamily="18" charset="0"/>
                    <a:cs typeface="Times New Roman" panose="02020603050405020304" pitchFamily="18" charset="0"/>
                  </a:rPr>
                  <a:t> </a:t>
                </a:r>
                <a:r>
                  <a:rPr lang="vi-VN" sz="100" b="1" dirty="0">
                    <a:solidFill>
                      <a:srgbClr val="FF0000"/>
                    </a:solidFill>
                    <a:latin typeface="Times New Roman" panose="02020603050405020304" pitchFamily="18" charset="0"/>
                    <a:cs typeface="Times New Roman" panose="02020603050405020304" pitchFamily="18" charset="0"/>
                  </a:rPr>
                  <a:t>c  </a:t>
                </a:r>
              </a:p>
            </p:txBody>
          </p:sp>
        </mc:Choice>
        <mc:Fallback xmlns="">
          <p:sp>
            <p:nvSpPr>
              <p:cNvPr id="10" name="TextBox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EA3AD5A-7FD1-274C-87C9-0552B8DAAF26}"/>
                  </a:ext>
                </a:extLst>
              </p:cNvPr>
              <p:cNvSpPr txBox="1">
                <a:spLocks noRot="1" noChangeAspect="1" noMove="1" noResize="1" noEditPoints="1" noAdjustHandles="1" noChangeArrowheads="1" noChangeShapeType="1" noTextEdit="1"/>
              </p:cNvSpPr>
              <p:nvPr/>
            </p:nvSpPr>
            <p:spPr>
              <a:xfrm>
                <a:off x="5497159" y="3078424"/>
                <a:ext cx="6244914" cy="830997"/>
              </a:xfrm>
              <a:prstGeom prst="rect">
                <a:avLst/>
              </a:prstGeom>
              <a:blipFill>
                <a:blip r:embed="rId3"/>
                <a:stretch>
                  <a:fillRect l="-1367" t="-5882" r="-1074"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203EAB7-03DE-CBF4-650E-A3105D7A82B4}"/>
                  </a:ext>
                </a:extLst>
              </p:cNvPr>
              <p:cNvSpPr txBox="1"/>
              <p:nvPr/>
            </p:nvSpPr>
            <p:spPr>
              <a:xfrm>
                <a:off x="6156611" y="3817652"/>
                <a:ext cx="2798984" cy="830997"/>
              </a:xfrm>
              <a:prstGeom prst="rect">
                <a:avLst/>
              </a:prstGeom>
              <a:solidFill>
                <a:schemeClr val="bg1"/>
              </a:solidFill>
            </p:spPr>
            <p:txBody>
              <a:bodyPr wrap="square">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𝑨𝑴𝑯𝑵</m:t>
                    </m:r>
                  </m:oMath>
                </a14:m>
                <a:r>
                  <a:rPr lang="vi-VN" sz="2400" b="1" dirty="0">
                    <a:solidFill>
                      <a:schemeClr val="tx1"/>
                    </a:solidFill>
                    <a:latin typeface="Times New Roman" panose="02020603050405020304" pitchFamily="18" charset="0"/>
                    <a:cs typeface="Times New Roman" panose="02020603050405020304" pitchFamily="18" charset="0"/>
                  </a:rPr>
                  <a:t> là hình thoi</a:t>
                </a:r>
              </a:p>
            </p:txBody>
          </p:sp>
        </mc:Choice>
        <mc:Fallback xmlns="">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203EAB7-03DE-CBF4-650E-A3105D7A82B4}"/>
                  </a:ext>
                </a:extLst>
              </p:cNvPr>
              <p:cNvSpPr txBox="1">
                <a:spLocks noRot="1" noChangeAspect="1" noMove="1" noResize="1" noEditPoints="1" noAdjustHandles="1" noChangeArrowheads="1" noChangeShapeType="1" noTextEdit="1"/>
              </p:cNvSpPr>
              <p:nvPr/>
            </p:nvSpPr>
            <p:spPr>
              <a:xfrm>
                <a:off x="6156611" y="3817652"/>
                <a:ext cx="2798984" cy="830997"/>
              </a:xfrm>
              <a:prstGeom prst="rect">
                <a:avLst/>
              </a:prstGeom>
              <a:blipFill>
                <a:blip r:embed="rId4"/>
                <a:stretch>
                  <a:fillRect t="-5839" r="-1743"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AA8F22E-490C-E2D4-ECD1-5D04371284D8}"/>
                  </a:ext>
                </a:extLst>
              </p:cNvPr>
              <p:cNvSpPr txBox="1"/>
              <p:nvPr/>
            </p:nvSpPr>
            <p:spPr>
              <a:xfrm>
                <a:off x="8954439" y="3799879"/>
                <a:ext cx="2234969" cy="841962"/>
              </a:xfrm>
              <a:prstGeom prst="rect">
                <a:avLst/>
              </a:prstGeom>
              <a:noFill/>
            </p:spPr>
            <p:txBody>
              <a:bodyPr wrap="square">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𝑴𝑨𝑵</m:t>
                          </m:r>
                        </m:e>
                      </m:acc>
                      <m:r>
                        <a:rPr lang="vi-VN" sz="2400" b="1" i="1" smtClean="0">
                          <a:solidFill>
                            <a:schemeClr val="tx1"/>
                          </a:solidFill>
                          <a:latin typeface="Cambria Math" panose="02040503050406030204" pitchFamily="18" charset="0"/>
                          <a:cs typeface="Times New Roman" panose="02020603050405020304" pitchFamily="18" charset="0"/>
                        </a:rPr>
                        <m:t>=</m:t>
                      </m:r>
                      <m:sSup>
                        <m:sSupPr>
                          <m:ctrlPr>
                            <a:rPr lang="vi-VN" sz="2400" b="1" i="1" smtClean="0">
                              <a:solidFill>
                                <a:schemeClr val="tx1"/>
                              </a:solidFill>
                              <a:latin typeface="Cambria Math" panose="02040503050406030204" pitchFamily="18" charset="0"/>
                              <a:cs typeface="Times New Roman" panose="02020603050405020304" pitchFamily="18" charset="0"/>
                            </a:rPr>
                          </m:ctrlPr>
                        </m:sSupPr>
                        <m:e>
                          <m:r>
                            <a:rPr lang="vi-VN" sz="2400" b="1" i="0" smtClean="0">
                              <a:solidFill>
                                <a:schemeClr val="tx1"/>
                              </a:solidFill>
                              <a:latin typeface="Cambria Math" panose="02040503050406030204" pitchFamily="18" charset="0"/>
                              <a:cs typeface="Times New Roman" panose="02020603050405020304" pitchFamily="18" charset="0"/>
                            </a:rPr>
                            <m:t>𝟗𝟎</m:t>
                          </m:r>
                        </m:e>
                        <m:sup>
                          <m:r>
                            <a:rPr lang="vi-VN" sz="2400" b="1" i="0" smtClean="0">
                              <a:solidFill>
                                <a:schemeClr val="tx1"/>
                              </a:solidFill>
                              <a:latin typeface="Cambria Math" panose="02040503050406030204" pitchFamily="18" charset="0"/>
                              <a:cs typeface="Times New Roman" panose="02020603050405020304" pitchFamily="18" charset="0"/>
                            </a:rPr>
                            <m:t>𝐨</m:t>
                          </m:r>
                        </m:sup>
                      </m:sSup>
                    </m:oMath>
                  </m:oMathPara>
                </a14:m>
                <a:endParaRPr lang="vi-VN"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TextBox 1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AA8F22E-490C-E2D4-ECD1-5D04371284D8}"/>
                  </a:ext>
                </a:extLst>
              </p:cNvPr>
              <p:cNvSpPr txBox="1">
                <a:spLocks noRot="1" noChangeAspect="1" noMove="1" noResize="1" noEditPoints="1" noAdjustHandles="1" noChangeArrowheads="1" noChangeShapeType="1" noTextEdit="1"/>
              </p:cNvSpPr>
              <p:nvPr/>
            </p:nvSpPr>
            <p:spPr>
              <a:xfrm>
                <a:off x="8954439" y="3799879"/>
                <a:ext cx="2234969" cy="841962"/>
              </a:xfrm>
              <a:prstGeom prst="rect">
                <a:avLst/>
              </a:prstGeom>
              <a:blipFill>
                <a:blip r:embed="rId5"/>
                <a:stretch>
                  <a:fillRect t="-5797" r="-128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09176FA-5632-9C3A-A724-7C555A813E9B}"/>
                  </a:ext>
                </a:extLst>
              </p:cNvPr>
              <p:cNvSpPr txBox="1"/>
              <p:nvPr/>
            </p:nvSpPr>
            <p:spPr>
              <a:xfrm>
                <a:off x="5406728" y="5332618"/>
                <a:ext cx="2348597" cy="830997"/>
              </a:xfrm>
              <a:prstGeom prst="rect">
                <a:avLst/>
              </a:prstGeom>
              <a:noFill/>
            </p:spPr>
            <p:txBody>
              <a:bodyPr wrap="square">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vi-VN" sz="2400" b="1" dirty="0">
                    <a:solidFill>
                      <a:schemeClr val="tx1"/>
                    </a:solidFill>
                    <a:cs typeface="Times New Roman" panose="02020603050405020304" pitchFamily="18" charset="0"/>
                  </a:rPr>
                  <a:t>∆</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𝑨𝑯𝑴</m:t>
                    </m:r>
                  </m:oMath>
                </a14:m>
                <a:r>
                  <a:rPr lang="vi-VN" sz="2400" b="1" dirty="0">
                    <a:solidFill>
                      <a:schemeClr val="tx1"/>
                    </a:solidFill>
                    <a:latin typeface="Times New Roman" panose="02020603050405020304" pitchFamily="18" charset="0"/>
                    <a:cs typeface="Times New Roman" panose="02020603050405020304" pitchFamily="18" charset="0"/>
                  </a:rPr>
                  <a:t> = </a:t>
                </a:r>
                <a:r>
                  <a:rPr lang="vi-VN" sz="2400" b="1" dirty="0">
                    <a:solidFill>
                      <a:schemeClr val="tx1"/>
                    </a:solidFill>
                    <a:cs typeface="Times New Roman" panose="02020603050405020304" pitchFamily="18" charset="0"/>
                  </a:rPr>
                  <a:t>∆</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𝑨𝑯𝑵</m:t>
                    </m:r>
                  </m:oMath>
                </a14:m>
                <a:r>
                  <a:rPr lang="vi-VN" sz="2400" b="1"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4" name="TextBox 1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09176FA-5632-9C3A-A724-7C555A813E9B}"/>
                  </a:ext>
                </a:extLst>
              </p:cNvPr>
              <p:cNvSpPr txBox="1">
                <a:spLocks noRot="1" noChangeAspect="1" noMove="1" noResize="1" noEditPoints="1" noAdjustHandles="1" noChangeArrowheads="1" noChangeShapeType="1" noTextEdit="1"/>
              </p:cNvSpPr>
              <p:nvPr/>
            </p:nvSpPr>
            <p:spPr>
              <a:xfrm>
                <a:off x="5406728" y="5332618"/>
                <a:ext cx="2348597" cy="830997"/>
              </a:xfrm>
              <a:prstGeom prst="rect">
                <a:avLst/>
              </a:prstGeom>
              <a:blipFill>
                <a:blip r:embed="rId6"/>
                <a:stretch>
                  <a:fillRect l="-2597" t="-5882" r="-5455"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690BBFD-6E2E-CA64-E244-CC990908F69F}"/>
                  </a:ext>
                </a:extLst>
              </p:cNvPr>
              <p:cNvSpPr txBox="1"/>
              <p:nvPr/>
            </p:nvSpPr>
            <p:spPr>
              <a:xfrm>
                <a:off x="7616123" y="5346456"/>
                <a:ext cx="2676632" cy="1200329"/>
              </a:xfrm>
              <a:prstGeom prst="rect">
                <a:avLst/>
              </a:prstGeom>
              <a:noFill/>
            </p:spPr>
            <p:txBody>
              <a:bodyPr wrap="square">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vi-VN" sz="2400" b="1" dirty="0">
                    <a:solidFill>
                      <a:schemeClr val="tx1"/>
                    </a:solidFill>
                    <a:cs typeface="Times New Roman" panose="02020603050405020304" pitchFamily="18" charset="0"/>
                  </a:rPr>
                  <a:t>∆</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𝑨𝑯𝑴</m:t>
                    </m:r>
                  </m:oMath>
                </a14:m>
                <a:r>
                  <a:rPr lang="vi-VN" sz="2400" b="1" dirty="0">
                    <a:solidFill>
                      <a:schemeClr val="tx1"/>
                    </a:solidFill>
                    <a:latin typeface="Times New Roman" panose="02020603050405020304" pitchFamily="18" charset="0"/>
                    <a:cs typeface="Times New Roman" panose="02020603050405020304" pitchFamily="18" charset="0"/>
                  </a:rPr>
                  <a:t> cân tại M và </a:t>
                </a:r>
                <a:r>
                  <a:rPr lang="vi-VN" sz="2400" b="1" dirty="0">
                    <a:solidFill>
                      <a:schemeClr val="tx1"/>
                    </a:solidFill>
                    <a:cs typeface="Times New Roman" panose="02020603050405020304" pitchFamily="18" charset="0"/>
                  </a:rPr>
                  <a:t>∆</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𝑨𝑯𝑵</m:t>
                    </m:r>
                  </m:oMath>
                </a14:m>
                <a:r>
                  <a:rPr lang="vi-VN" sz="2400" b="1" dirty="0">
                    <a:solidFill>
                      <a:schemeClr val="tx1"/>
                    </a:solidFill>
                    <a:latin typeface="Times New Roman" panose="02020603050405020304" pitchFamily="18" charset="0"/>
                    <a:cs typeface="Times New Roman" panose="02020603050405020304" pitchFamily="18" charset="0"/>
                  </a:rPr>
                  <a:t> cân tại N </a:t>
                </a:r>
              </a:p>
            </p:txBody>
          </p:sp>
        </mc:Choice>
        <mc:Fallback xmlns="">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690BBFD-6E2E-CA64-E244-CC990908F69F}"/>
                  </a:ext>
                </a:extLst>
              </p:cNvPr>
              <p:cNvSpPr txBox="1">
                <a:spLocks noRot="1" noChangeAspect="1" noMove="1" noResize="1" noEditPoints="1" noAdjustHandles="1" noChangeArrowheads="1" noChangeShapeType="1" noTextEdit="1"/>
              </p:cNvSpPr>
              <p:nvPr/>
            </p:nvSpPr>
            <p:spPr>
              <a:xfrm>
                <a:off x="7616123" y="5346456"/>
                <a:ext cx="2676632" cy="1200329"/>
              </a:xfrm>
              <a:prstGeom prst="rect">
                <a:avLst/>
              </a:prstGeom>
              <a:blipFill>
                <a:blip r:embed="rId7"/>
                <a:stretch>
                  <a:fillRect l="-3189" t="-4061" r="-6378"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2CD5816-B231-8AED-6067-376740B512D1}"/>
                  </a:ext>
                </a:extLst>
              </p:cNvPr>
              <p:cNvSpPr txBox="1"/>
              <p:nvPr/>
            </p:nvSpPr>
            <p:spPr>
              <a:xfrm>
                <a:off x="5867696" y="4579551"/>
                <a:ext cx="3393230" cy="830997"/>
              </a:xfrm>
              <a:prstGeom prst="rect">
                <a:avLst/>
              </a:prstGeom>
              <a:noFill/>
            </p:spPr>
            <p:txBody>
              <a:bodyPr wrap="square">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𝑨𝑴</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𝑨𝑵</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𝑯𝑴</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𝑯𝑵</m:t>
                      </m:r>
                    </m:oMath>
                  </m:oMathPara>
                </a14:m>
                <a:endParaRPr lang="vi-VN" sz="2400" b="1"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TextBox 1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2CD5816-B231-8AED-6067-376740B512D1}"/>
                  </a:ext>
                </a:extLst>
              </p:cNvPr>
              <p:cNvSpPr txBox="1">
                <a:spLocks noRot="1" noChangeAspect="1" noMove="1" noResize="1" noEditPoints="1" noAdjustHandles="1" noChangeArrowheads="1" noChangeShapeType="1" noTextEdit="1"/>
              </p:cNvSpPr>
              <p:nvPr/>
            </p:nvSpPr>
            <p:spPr>
              <a:xfrm>
                <a:off x="5867696" y="4579551"/>
                <a:ext cx="3393230" cy="830997"/>
              </a:xfrm>
              <a:prstGeom prst="rect">
                <a:avLst/>
              </a:prstGeom>
              <a:blipFill>
                <a:blip r:embed="rId8"/>
                <a:stretch>
                  <a:fillRect t="-5839"/>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CF5AA81D-698A-60C9-CCE4-9512C4FF396B}"/>
              </a:ext>
            </a:extLst>
          </p:cNvPr>
          <p:cNvPicPr>
            <a:picLocks noChangeAspect="1"/>
          </p:cNvPicPr>
          <p:nvPr/>
        </p:nvPicPr>
        <p:blipFill>
          <a:blip r:embed="rId9"/>
          <a:stretch>
            <a:fillRect/>
          </a:stretch>
        </p:blipFill>
        <p:spPr>
          <a:xfrm>
            <a:off x="449928" y="3215938"/>
            <a:ext cx="4752975" cy="2686050"/>
          </a:xfrm>
          <a:prstGeom prst="rect">
            <a:avLst/>
          </a:prstGeom>
        </p:spPr>
      </p:pic>
    </p:spTree>
    <p:extLst>
      <p:ext uri="{BB962C8B-B14F-4D97-AF65-F5344CB8AC3E}">
        <p14:creationId xmlns:p14="http://schemas.microsoft.com/office/powerpoint/2010/main" val="42892670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4" grpId="0"/>
      <p:bldP spid="2"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E566B3A-7865-DC63-D3CD-328D3FA62796}"/>
              </a:ext>
            </a:extLst>
          </p:cNvPr>
          <p:cNvSpPr/>
          <p:nvPr/>
        </p:nvSpPr>
        <p:spPr>
          <a:xfrm>
            <a:off x="2808514" y="76202"/>
            <a:ext cx="6574971" cy="729344"/>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p:sp>
        <p:nvSpPr>
          <p:cNvPr id="5" name="Rectangle: Rounded Corners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B32347D-C2CF-274D-FAE2-BD416AC2BF61}"/>
              </a:ext>
            </a:extLst>
          </p:cNvPr>
          <p:cNvSpPr/>
          <p:nvPr/>
        </p:nvSpPr>
        <p:spPr>
          <a:xfrm>
            <a:off x="402769" y="900794"/>
            <a:ext cx="11386457" cy="511629"/>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Dạng 3: Chứng minh tứ giác là hình thoi, hình vuông</a:t>
            </a:r>
            <a:endParaRPr kumimoji="0" lang="en-US" sz="2400" b="1"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pic>
        <p:nvPicPr>
          <p:cNvPr id="6" name="Pictur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3E37284-C5AF-A406-545F-97BB15227772}"/>
              </a:ext>
            </a:extLst>
          </p:cNvPr>
          <p:cNvPicPr>
            <a:picLocks noChangeAspect="1"/>
          </p:cNvPicPr>
          <p:nvPr/>
        </p:nvPicPr>
        <p:blipFill>
          <a:blip r:embed="rId2"/>
          <a:stretch>
            <a:fillRect/>
          </a:stretch>
        </p:blipFill>
        <p:spPr>
          <a:xfrm>
            <a:off x="449928" y="3215938"/>
            <a:ext cx="4752975" cy="2686050"/>
          </a:xfrm>
          <a:prstGeom prst="rect">
            <a:avLst/>
          </a:prstGeom>
        </p:spPr>
      </p:pic>
      <mc:AlternateContent xmlns:mc="http://schemas.openxmlformats.org/markup-compatibility/2006" xmlns:a14="http://schemas.microsoft.com/office/drawing/2010/main">
        <mc:Choice Requires="a14">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5180734-0570-F4AD-8326-0B053873359A}"/>
                  </a:ext>
                </a:extLst>
              </p:cNvPr>
              <p:cNvSpPr/>
              <p:nvPr/>
            </p:nvSpPr>
            <p:spPr>
              <a:xfrm>
                <a:off x="402770" y="1507671"/>
                <a:ext cx="11386457" cy="14532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Bài 4: Cho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𝑨𝑩𝑪</m:t>
                    </m:r>
                  </m:oMath>
                </a14:m>
                <a:r>
                  <a:rPr lang="vi-VN" sz="2400" b="1" dirty="0">
                    <a:solidFill>
                      <a:schemeClr val="tx1"/>
                    </a:solidFill>
                    <a:latin typeface="Times New Roman" panose="02020603050405020304" pitchFamily="18" charset="0"/>
                    <a:cs typeface="Times New Roman" panose="02020603050405020304" pitchFamily="18" charset="0"/>
                  </a:rPr>
                  <a:t> vuông cân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m:t>
                    </m:r>
                  </m:oMath>
                </a14:m>
                <a:r>
                  <a:rPr lang="vi-VN" sz="2400" b="1" dirty="0">
                    <a:solidFill>
                      <a:schemeClr val="tx1"/>
                    </a:solidFill>
                    <a:latin typeface="Times New Roman" panose="02020603050405020304" pitchFamily="18" charset="0"/>
                    <a:cs typeface="Times New Roman" panose="02020603050405020304" pitchFamily="18" charset="0"/>
                  </a:rPr>
                  <a:t>, đường cao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oMath>
                </a14:m>
                <a:r>
                  <a:rPr lang="vi-VN" sz="2400" b="1" dirty="0">
                    <a:solidFill>
                      <a:schemeClr val="tx1"/>
                    </a:solidFill>
                    <a:latin typeface="Times New Roman" panose="02020603050405020304" pitchFamily="18" charset="0"/>
                    <a:cs typeface="Times New Roman" panose="02020603050405020304" pitchFamily="18" charset="0"/>
                  </a:rPr>
                  <a:t>. Tia phân giác của góc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𝑨𝑯𝑩</m:t>
                    </m:r>
                  </m:oMath>
                </a14:m>
                <a:r>
                  <a:rPr lang="vi-VN" sz="2400" b="1" dirty="0">
                    <a:solidFill>
                      <a:schemeClr val="tx1"/>
                    </a:solidFill>
                    <a:latin typeface="Times New Roman" panose="02020603050405020304" pitchFamily="18" charset="0"/>
                    <a:cs typeface="Times New Roman" panose="02020603050405020304" pitchFamily="18" charset="0"/>
                  </a:rPr>
                  <a:t> và góc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𝑨𝑯𝑪</m:t>
                    </m:r>
                  </m:oMath>
                </a14:m>
                <a:r>
                  <a:rPr lang="vi-VN" sz="2400" b="1" dirty="0">
                    <a:solidFill>
                      <a:schemeClr val="tx1"/>
                    </a:solidFill>
                    <a:latin typeface="Times New Roman" panose="02020603050405020304" pitchFamily="18" charset="0"/>
                    <a:cs typeface="Times New Roman" panose="02020603050405020304" pitchFamily="18" charset="0"/>
                  </a:rPr>
                  <a:t> cắt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𝑨𝑪</m:t>
                    </m:r>
                  </m:oMath>
                </a14:m>
                <a:r>
                  <a:rPr lang="vi-VN" sz="2400" b="1" dirty="0">
                    <a:solidFill>
                      <a:schemeClr val="tx1"/>
                    </a:solidFill>
                    <a:latin typeface="Times New Roman" panose="02020603050405020304" pitchFamily="18" charset="0"/>
                    <a:cs typeface="Times New Roman" panose="02020603050405020304" pitchFamily="18" charset="0"/>
                  </a:rPr>
                  <a:t> lần lượt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𝑵</m:t>
                    </m:r>
                  </m:oMath>
                </a14:m>
                <a:r>
                  <a:rPr lang="vi-VN" sz="2400" b="1" dirty="0">
                    <a:solidFill>
                      <a:schemeClr val="tx1"/>
                    </a:solidFill>
                    <a:latin typeface="Times New Roman" panose="02020603050405020304" pitchFamily="18" charset="0"/>
                    <a:cs typeface="Times New Roman" panose="02020603050405020304" pitchFamily="18" charset="0"/>
                  </a:rPr>
                  <a:t>.</a:t>
                </a:r>
              </a:p>
              <a:p>
                <a:pPr marL="457200" indent="-457200" algn="just">
                  <a:buAutoNum type="alphaLcParenR"/>
                </a:pPr>
                <a:r>
                  <a:rPr lang="vi-VN" sz="2400" b="1" dirty="0">
                    <a:solidFill>
                      <a:schemeClr val="tx1"/>
                    </a:solidFill>
                    <a:latin typeface="Times New Roman" panose="02020603050405020304" pitchFamily="18" charset="0"/>
                    <a:cs typeface="Times New Roman" panose="02020603050405020304" pitchFamily="18" charset="0"/>
                  </a:rPr>
                  <a:t>Chứng minh tứ giác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𝑨𝑴𝑯𝑵</m:t>
                    </m:r>
                  </m:oMath>
                </a14:m>
                <a:r>
                  <a:rPr lang="vi-VN" sz="2400" b="1" dirty="0">
                    <a:solidFill>
                      <a:schemeClr val="tx1"/>
                    </a:solidFill>
                    <a:latin typeface="Times New Roman" panose="02020603050405020304" pitchFamily="18" charset="0"/>
                    <a:cs typeface="Times New Roman" panose="02020603050405020304" pitchFamily="18" charset="0"/>
                  </a:rPr>
                  <a:t> là hình vuông.</a:t>
                </a:r>
              </a:p>
              <a:p>
                <a:pPr marL="457200" indent="-457200" algn="just">
                  <a:buAutoNum type="alphaLcParenR"/>
                </a:pPr>
                <a:r>
                  <a:rPr lang="vi-VN" sz="2400" b="1" dirty="0">
                    <a:solidFill>
                      <a:schemeClr val="tx1"/>
                    </a:solidFill>
                    <a:latin typeface="Times New Roman" panose="02020603050405020304" pitchFamily="18" charset="0"/>
                    <a:cs typeface="Times New Roman" panose="02020603050405020304" pitchFamily="18" charset="0"/>
                  </a:rPr>
                  <a:t>Chứng minh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𝑴𝑵</m:t>
                    </m:r>
                  </m:oMath>
                </a14:m>
                <a:r>
                  <a:rPr lang="vi-VN" sz="2400" b="1"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𝑩𝑪</m:t>
                    </m:r>
                  </m:oMath>
                </a14:m>
                <a:r>
                  <a:rPr lang="vi-VN" sz="2400" b="1" dirty="0">
                    <a:solidFill>
                      <a:schemeClr val="tx1"/>
                    </a:solidFill>
                    <a:latin typeface="Times New Roman" panose="02020603050405020304" pitchFamily="18" charset="0"/>
                    <a:cs typeface="Times New Roman" panose="02020603050405020304" pitchFamily="18" charset="0"/>
                  </a:rPr>
                  <a:t>.</a:t>
                </a:r>
              </a:p>
            </p:txBody>
          </p:sp>
        </mc:Choice>
        <mc:Fallback xmlns="">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5180734-0570-F4AD-8326-0B053873359A}"/>
                  </a:ext>
                </a:extLst>
              </p:cNvPr>
              <p:cNvSpPr>
                <a:spLocks noRot="1" noChangeAspect="1" noMove="1" noResize="1" noEditPoints="1" noAdjustHandles="1" noChangeArrowheads="1" noChangeShapeType="1" noTextEdit="1"/>
              </p:cNvSpPr>
              <p:nvPr/>
            </p:nvSpPr>
            <p:spPr>
              <a:xfrm>
                <a:off x="402770" y="1507671"/>
                <a:ext cx="11386457" cy="1453243"/>
              </a:xfrm>
              <a:prstGeom prst="roundRect">
                <a:avLst/>
              </a:prstGeom>
              <a:blipFill>
                <a:blip r:embed="rId3"/>
                <a:stretch>
                  <a:fillRect l="-214" t="-6695" r="-857" b="-12971"/>
                </a:stretch>
              </a:blipFill>
              <a:ln>
                <a:noFill/>
              </a:ln>
            </p:spPr>
            <p:txBody>
              <a:bodyPr/>
              <a:lstStyle/>
              <a:p>
                <a:r>
                  <a:rPr lang="en-US">
                    <a:noFill/>
                  </a:rPr>
                  <a:t> </a:t>
                </a:r>
              </a:p>
            </p:txBody>
          </p:sp>
        </mc:Fallback>
      </mc:AlternateContent>
      <p:sp>
        <p:nvSpPr>
          <p:cNvPr id="9" name="Rectangle: Rounded Corners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515A015-430D-1145-6FE8-E9975B21EECC}"/>
              </a:ext>
            </a:extLst>
          </p:cNvPr>
          <p:cNvSpPr/>
          <p:nvPr/>
        </p:nvSpPr>
        <p:spPr>
          <a:xfrm>
            <a:off x="5497158" y="3088435"/>
            <a:ext cx="6292068" cy="281355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sz="1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EA3AD5A-7FD1-274C-87C9-0552B8DAAF26}"/>
                  </a:ext>
                </a:extLst>
              </p:cNvPr>
              <p:cNvSpPr txBox="1"/>
              <p:nvPr/>
            </p:nvSpPr>
            <p:spPr>
              <a:xfrm>
                <a:off x="5497158" y="3146937"/>
                <a:ext cx="6292068" cy="830997"/>
              </a:xfrm>
              <a:prstGeom prst="rect">
                <a:avLst/>
              </a:prstGeom>
              <a:noFill/>
            </p:spPr>
            <p:txBody>
              <a:bodyPr wrap="square">
                <a:spAutoFit/>
              </a:bodyPr>
              <a:lstStyle/>
              <a:p>
                <a:pPr algn="ctr"/>
                <a:r>
                  <a:rPr lang="vi-VN" sz="2400" b="1" dirty="0">
                    <a:solidFill>
                      <a:srgbClr val="FF0000"/>
                    </a:solidFill>
                    <a:latin typeface="+mj-lt"/>
                    <a:cs typeface="Times New Roman" panose="02020603050405020304" pitchFamily="18" charset="0"/>
                  </a:rPr>
                  <a:t>Hướng dẫn</a:t>
                </a:r>
              </a:p>
              <a:p>
                <a:pPr algn="ctr"/>
                <a:r>
                  <a:rPr lang="vi-VN" sz="2400" b="1" dirty="0">
                    <a:solidFill>
                      <a:schemeClr val="tx1"/>
                    </a:solidFill>
                    <a:latin typeface="Times New Roman" panose="02020603050405020304" pitchFamily="18" charset="0"/>
                    <a:cs typeface="Times New Roman" panose="02020603050405020304" pitchFamily="18" charset="0"/>
                  </a:rPr>
                  <a:t>b</a:t>
                </a:r>
                <a:r>
                  <a:rPr lang="vi-VN" sz="2400" b="1" dirty="0">
                    <a:solidFill>
                      <a:schemeClr val="tx1"/>
                    </a:solidFill>
                    <a:latin typeface="+mj-lt"/>
                    <a:cs typeface="Times New Roman" panose="02020603050405020304" pitchFamily="18" charset="0"/>
                  </a:rPr>
                  <a:t>)                     </a:t>
                </a:r>
                <a14:m>
                  <m:oMath xmlns:m="http://schemas.openxmlformats.org/officeDocument/2006/math">
                    <m:r>
                      <a:rPr lang="vi-VN" sz="2400" b="1" i="0" smtClean="0">
                        <a:solidFill>
                          <a:schemeClr val="tx1"/>
                        </a:solidFill>
                        <a:latin typeface="Cambria Math" panose="02040503050406030204" pitchFamily="18" charset="0"/>
                        <a:cs typeface="Times New Roman" panose="02020603050405020304" pitchFamily="18" charset="0"/>
                      </a:rPr>
                      <m:t> </m:t>
                    </m:r>
                    <m:r>
                      <a:rPr lang="vi-VN" sz="2400" b="1" i="1" smtClean="0">
                        <a:solidFill>
                          <a:schemeClr val="tx1"/>
                        </a:solidFill>
                        <a:latin typeface="Cambria Math" panose="02040503050406030204" pitchFamily="18" charset="0"/>
                        <a:cs typeface="Times New Roman" panose="02020603050405020304" pitchFamily="18" charset="0"/>
                      </a:rPr>
                      <m:t>𝑴𝑵</m:t>
                    </m:r>
                  </m:oMath>
                </a14:m>
                <a:r>
                  <a:rPr lang="vi-VN" sz="2400" b="1" dirty="0">
                    <a:solidFill>
                      <a:schemeClr val="tx1"/>
                    </a:solidFill>
                    <a:latin typeface="+mj-lt"/>
                    <a:cs typeface="Times New Roman" panose="02020603050405020304" pitchFamily="18" charset="0"/>
                  </a:rPr>
                  <a:t> //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𝑩𝑪</m:t>
                    </m:r>
                  </m:oMath>
                </a14:m>
                <a:r>
                  <a:rPr lang="vi-VN" sz="2400" b="1" dirty="0">
                    <a:solidFill>
                      <a:schemeClr val="tx1"/>
                    </a:solidFill>
                    <a:latin typeface="+mj-lt"/>
                    <a:cs typeface="Times New Roman" panose="02020603050405020304" pitchFamily="18" charset="0"/>
                  </a:rPr>
                  <a:t>                         </a:t>
                </a:r>
                <a:r>
                  <a:rPr lang="vi-VN" sz="100" b="1" dirty="0">
                    <a:solidFill>
                      <a:srgbClr val="FF0000"/>
                    </a:solidFill>
                    <a:latin typeface="Times New Roman" panose="02020603050405020304" pitchFamily="18" charset="0"/>
                    <a:cs typeface="Times New Roman" panose="02020603050405020304" pitchFamily="18" charset="0"/>
                  </a:rPr>
                  <a:t>c</a:t>
                </a:r>
                <a:r>
                  <a:rPr lang="vi-VN" sz="2400" b="1"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10" name="TextBox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EA3AD5A-7FD1-274C-87C9-0552B8DAAF26}"/>
                  </a:ext>
                </a:extLst>
              </p:cNvPr>
              <p:cNvSpPr txBox="1">
                <a:spLocks noRot="1" noChangeAspect="1" noMove="1" noResize="1" noEditPoints="1" noAdjustHandles="1" noChangeArrowheads="1" noChangeShapeType="1" noTextEdit="1"/>
              </p:cNvSpPr>
              <p:nvPr/>
            </p:nvSpPr>
            <p:spPr>
              <a:xfrm>
                <a:off x="5497158" y="3146937"/>
                <a:ext cx="6292068" cy="830997"/>
              </a:xfrm>
              <a:prstGeom prst="rect">
                <a:avLst/>
              </a:prstGeom>
              <a:blipFill>
                <a:blip r:embed="rId4"/>
                <a:stretch>
                  <a:fillRect t="-5839"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203EAB7-03DE-CBF4-650E-A3105D7A82B4}"/>
                  </a:ext>
                </a:extLst>
              </p:cNvPr>
              <p:cNvSpPr txBox="1"/>
              <p:nvPr/>
            </p:nvSpPr>
            <p:spPr>
              <a:xfrm>
                <a:off x="7018859" y="3902273"/>
                <a:ext cx="1742497" cy="830997"/>
              </a:xfrm>
              <a:prstGeom prst="rect">
                <a:avLst/>
              </a:prstGeom>
              <a:noFill/>
            </p:spPr>
            <p:txBody>
              <a:bodyPr wrap="square">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𝑴𝑵</m:t>
                      </m:r>
                      <m:r>
                        <a:rPr lang="vi-VN"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𝑨𝑯</m:t>
                      </m:r>
                    </m:oMath>
                  </m:oMathPara>
                </a14:m>
                <a:endParaRPr lang="vi-VN"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203EAB7-03DE-CBF4-650E-A3105D7A82B4}"/>
                  </a:ext>
                </a:extLst>
              </p:cNvPr>
              <p:cNvSpPr txBox="1">
                <a:spLocks noRot="1" noChangeAspect="1" noMove="1" noResize="1" noEditPoints="1" noAdjustHandles="1" noChangeArrowheads="1" noChangeShapeType="1" noTextEdit="1"/>
              </p:cNvSpPr>
              <p:nvPr/>
            </p:nvSpPr>
            <p:spPr>
              <a:xfrm>
                <a:off x="7018859" y="3902273"/>
                <a:ext cx="1742497" cy="830997"/>
              </a:xfrm>
              <a:prstGeom prst="rect">
                <a:avLst/>
              </a:prstGeom>
              <a:blipFill>
                <a:blip r:embed="rId5"/>
                <a:stretch>
                  <a:fillRect t="-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AA8F22E-490C-E2D4-ECD1-5D04371284D8}"/>
                  </a:ext>
                </a:extLst>
              </p:cNvPr>
              <p:cNvSpPr txBox="1"/>
              <p:nvPr/>
            </p:nvSpPr>
            <p:spPr>
              <a:xfrm>
                <a:off x="8477964" y="3886467"/>
                <a:ext cx="2234969" cy="830997"/>
              </a:xfrm>
              <a:prstGeom prst="rect">
                <a:avLst/>
              </a:prstGeom>
              <a:noFill/>
            </p:spPr>
            <p:txBody>
              <a:bodyPr wrap="square">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𝑩𝑪</m:t>
                      </m:r>
                      <m:r>
                        <a:rPr lang="vi-VN"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𝑨𝑯</m:t>
                      </m:r>
                    </m:oMath>
                  </m:oMathPara>
                </a14:m>
                <a:endParaRPr lang="vi-VN"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TextBox 1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AA8F22E-490C-E2D4-ECD1-5D04371284D8}"/>
                  </a:ext>
                </a:extLst>
              </p:cNvPr>
              <p:cNvSpPr txBox="1">
                <a:spLocks noRot="1" noChangeAspect="1" noMove="1" noResize="1" noEditPoints="1" noAdjustHandles="1" noChangeArrowheads="1" noChangeShapeType="1" noTextEdit="1"/>
              </p:cNvSpPr>
              <p:nvPr/>
            </p:nvSpPr>
            <p:spPr>
              <a:xfrm>
                <a:off x="8477964" y="3886467"/>
                <a:ext cx="2234969" cy="830997"/>
              </a:xfrm>
              <a:prstGeom prst="rect">
                <a:avLst/>
              </a:prstGeom>
              <a:blipFill>
                <a:blip r:embed="rId6"/>
                <a:stretch>
                  <a:fillRect t="-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2CD5816-B231-8AED-6067-376740B512D1}"/>
                  </a:ext>
                </a:extLst>
              </p:cNvPr>
              <p:cNvSpPr txBox="1"/>
              <p:nvPr/>
            </p:nvSpPr>
            <p:spPr>
              <a:xfrm>
                <a:off x="6920355" y="4685854"/>
                <a:ext cx="1939503" cy="1200329"/>
              </a:xfrm>
              <a:prstGeom prst="rect">
                <a:avLst/>
              </a:prstGeom>
              <a:noFill/>
            </p:spPr>
            <p:txBody>
              <a:bodyPr wrap="square">
                <a:spAutoFit/>
              </a:bodyPr>
              <a:lstStyle/>
              <a:p>
                <a:pPr algn="ctr"/>
                <a:r>
                  <a:rPr lang="vi-VN" sz="2400" b="1" dirty="0"/>
                  <a:t>↑</a:t>
                </a:r>
                <a:endParaRPr lang="en-US" sz="2400" b="1" dirty="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𝑨𝑴𝑯𝑵</m:t>
                      </m:r>
                      <m:r>
                        <m:rPr>
                          <m:nor/>
                        </m:rPr>
                        <a:rPr lang="vi-VN" sz="2400" b="1">
                          <a:solidFill>
                            <a:schemeClr val="tx1"/>
                          </a:solidFill>
                          <a:latin typeface="Times New Roman" panose="02020603050405020304" pitchFamily="18" charset="0"/>
                          <a:cs typeface="Times New Roman" panose="02020603050405020304" pitchFamily="18" charset="0"/>
                        </a:rPr>
                        <m:t> </m:t>
                      </m:r>
                      <m:r>
                        <m:rPr>
                          <m:nor/>
                        </m:rPr>
                        <a:rPr lang="vi-VN" sz="2400" b="1">
                          <a:solidFill>
                            <a:schemeClr val="tx1"/>
                          </a:solidFill>
                          <a:latin typeface="Times New Roman" panose="02020603050405020304" pitchFamily="18" charset="0"/>
                          <a:cs typeface="Times New Roman" panose="02020603050405020304" pitchFamily="18" charset="0"/>
                        </a:rPr>
                        <m:t>l</m:t>
                      </m:r>
                      <m:r>
                        <m:rPr>
                          <m:nor/>
                        </m:rPr>
                        <a:rPr lang="vi-VN" sz="2400" b="1">
                          <a:solidFill>
                            <a:schemeClr val="tx1"/>
                          </a:solidFill>
                          <a:latin typeface="Times New Roman" panose="02020603050405020304" pitchFamily="18" charset="0"/>
                          <a:cs typeface="Times New Roman" panose="02020603050405020304" pitchFamily="18" charset="0"/>
                        </a:rPr>
                        <m:t>à </m:t>
                      </m:r>
                    </m:oMath>
                  </m:oMathPara>
                </a14:m>
                <a:endParaRPr lang="vi-VN" sz="2400" b="1" dirty="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
                    </m:oMathParaPr>
                    <m:oMath xmlns:m="http://schemas.openxmlformats.org/officeDocument/2006/math">
                      <m:r>
                        <m:rPr>
                          <m:nor/>
                        </m:rPr>
                        <a:rPr lang="vi-VN" sz="2400" b="1">
                          <a:solidFill>
                            <a:schemeClr val="tx1"/>
                          </a:solidFill>
                          <a:latin typeface="Times New Roman" panose="02020603050405020304" pitchFamily="18" charset="0"/>
                          <a:cs typeface="Times New Roman" panose="02020603050405020304" pitchFamily="18" charset="0"/>
                        </a:rPr>
                        <m:t>h</m:t>
                      </m:r>
                      <m:r>
                        <m:rPr>
                          <m:nor/>
                        </m:rPr>
                        <a:rPr lang="vi-VN" sz="2400" b="1">
                          <a:solidFill>
                            <a:schemeClr val="tx1"/>
                          </a:solidFill>
                          <a:latin typeface="Times New Roman" panose="02020603050405020304" pitchFamily="18" charset="0"/>
                          <a:cs typeface="Times New Roman" panose="02020603050405020304" pitchFamily="18" charset="0"/>
                        </a:rPr>
                        <m:t>ì</m:t>
                      </m:r>
                      <m:r>
                        <m:rPr>
                          <m:nor/>
                        </m:rPr>
                        <a:rPr lang="vi-VN" sz="2400" b="1">
                          <a:solidFill>
                            <a:schemeClr val="tx1"/>
                          </a:solidFill>
                          <a:latin typeface="Times New Roman" panose="02020603050405020304" pitchFamily="18" charset="0"/>
                          <a:cs typeface="Times New Roman" panose="02020603050405020304" pitchFamily="18" charset="0"/>
                        </a:rPr>
                        <m:t>nh</m:t>
                      </m:r>
                      <m:r>
                        <m:rPr>
                          <m:nor/>
                        </m:rPr>
                        <a:rPr lang="vi-VN" sz="2400" b="1">
                          <a:solidFill>
                            <a:schemeClr val="tx1"/>
                          </a:solidFill>
                          <a:latin typeface="Times New Roman" panose="02020603050405020304" pitchFamily="18" charset="0"/>
                          <a:cs typeface="Times New Roman" panose="02020603050405020304" pitchFamily="18" charset="0"/>
                        </a:rPr>
                        <m:t> </m:t>
                      </m:r>
                      <m:r>
                        <m:rPr>
                          <m:nor/>
                        </m:rPr>
                        <a:rPr lang="vi-VN" sz="2400" b="1">
                          <a:solidFill>
                            <a:schemeClr val="tx1"/>
                          </a:solidFill>
                          <a:latin typeface="Times New Roman" panose="02020603050405020304" pitchFamily="18" charset="0"/>
                          <a:cs typeface="Times New Roman" panose="02020603050405020304" pitchFamily="18" charset="0"/>
                        </a:rPr>
                        <m:t>vu</m:t>
                      </m:r>
                      <m:r>
                        <m:rPr>
                          <m:nor/>
                        </m:rPr>
                        <a:rPr lang="vi-VN" sz="2400" b="1">
                          <a:solidFill>
                            <a:schemeClr val="tx1"/>
                          </a:solidFill>
                          <a:latin typeface="Times New Roman" panose="02020603050405020304" pitchFamily="18" charset="0"/>
                          <a:cs typeface="Times New Roman" panose="02020603050405020304" pitchFamily="18" charset="0"/>
                        </a:rPr>
                        <m:t>ô</m:t>
                      </m:r>
                      <m:r>
                        <m:rPr>
                          <m:nor/>
                        </m:rPr>
                        <a:rPr lang="vi-VN" sz="2400" b="1">
                          <a:solidFill>
                            <a:schemeClr val="tx1"/>
                          </a:solidFill>
                          <a:latin typeface="Times New Roman" panose="02020603050405020304" pitchFamily="18" charset="0"/>
                          <a:cs typeface="Times New Roman" panose="02020603050405020304" pitchFamily="18" charset="0"/>
                        </a:rPr>
                        <m:t>ng</m:t>
                      </m:r>
                    </m:oMath>
                  </m:oMathPara>
                </a14:m>
                <a:endParaRPr lang="vi-VN" sz="2400" b="1"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TextBox 1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2CD5816-B231-8AED-6067-376740B512D1}"/>
                  </a:ext>
                </a:extLst>
              </p:cNvPr>
              <p:cNvSpPr txBox="1">
                <a:spLocks noRot="1" noChangeAspect="1" noMove="1" noResize="1" noEditPoints="1" noAdjustHandles="1" noChangeArrowheads="1" noChangeShapeType="1" noTextEdit="1"/>
              </p:cNvSpPr>
              <p:nvPr/>
            </p:nvSpPr>
            <p:spPr>
              <a:xfrm>
                <a:off x="6920355" y="4685854"/>
                <a:ext cx="1939503" cy="1200329"/>
              </a:xfrm>
              <a:prstGeom prst="rect">
                <a:avLst/>
              </a:prstGeom>
              <a:blipFill>
                <a:blip r:embed="rId7"/>
                <a:stretch>
                  <a:fillRect t="-4061" b="-6599"/>
                </a:stretch>
              </a:blipFill>
            </p:spPr>
            <p:txBody>
              <a:bodyPr/>
              <a:lstStyle/>
              <a:p>
                <a:r>
                  <a:rPr lang="en-US">
                    <a:noFill/>
                  </a:rPr>
                  <a:t> </a:t>
                </a:r>
              </a:p>
            </p:txBody>
          </p:sp>
        </mc:Fallback>
      </mc:AlternateContent>
      <p:sp>
        <p:nvSpPr>
          <p:cNvPr id="13" name="TextBox 1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51EE4E8-B25B-81C5-DA86-1B91E97694F9}"/>
              </a:ext>
            </a:extLst>
          </p:cNvPr>
          <p:cNvSpPr txBox="1"/>
          <p:nvPr/>
        </p:nvSpPr>
        <p:spPr>
          <a:xfrm>
            <a:off x="5540845" y="3516269"/>
            <a:ext cx="1052186" cy="461665"/>
          </a:xfrm>
          <a:prstGeom prst="rect">
            <a:avLst/>
          </a:prstGeom>
          <a:noFill/>
        </p:spPr>
        <p:txBody>
          <a:bodyPr wrap="square">
            <a:spAutoFit/>
          </a:bodyPr>
          <a:lstStyle/>
          <a:p>
            <a:pPr algn="ctr"/>
            <a:endParaRPr lang="vi-VN"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729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E566B3A-7865-DC63-D3CD-328D3FA62796}"/>
              </a:ext>
            </a:extLst>
          </p:cNvPr>
          <p:cNvSpPr/>
          <p:nvPr/>
        </p:nvSpPr>
        <p:spPr>
          <a:xfrm>
            <a:off x="2808511" y="0"/>
            <a:ext cx="6574971" cy="729344"/>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mc:AlternateContent xmlns:mc="http://schemas.openxmlformats.org/markup-compatibility/2006" xmlns:a14="http://schemas.microsoft.com/office/drawing/2010/main">
        <mc:Choice Requires="a14">
          <p:sp>
            <p:nvSpPr>
              <p:cNvPr id="2" name="Rectangle: Rounded Corners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8F4F3D9-74B3-F366-CBE1-4FBF2009A89B}"/>
                  </a:ext>
                </a:extLst>
              </p:cNvPr>
              <p:cNvSpPr/>
              <p:nvPr/>
            </p:nvSpPr>
            <p:spPr>
              <a:xfrm>
                <a:off x="402767" y="767621"/>
                <a:ext cx="11386457" cy="14532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Bài 4: Cho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𝑨𝑩𝑪</m:t>
                    </m:r>
                  </m:oMath>
                </a14:m>
                <a:r>
                  <a:rPr lang="vi-VN" sz="2400" b="1" dirty="0">
                    <a:solidFill>
                      <a:schemeClr val="tx1"/>
                    </a:solidFill>
                    <a:latin typeface="Times New Roman" panose="02020603050405020304" pitchFamily="18" charset="0"/>
                    <a:cs typeface="Times New Roman" panose="02020603050405020304" pitchFamily="18" charset="0"/>
                  </a:rPr>
                  <a:t> vuông cân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m:t>
                    </m:r>
                  </m:oMath>
                </a14:m>
                <a:r>
                  <a:rPr lang="vi-VN" sz="2400" b="1" dirty="0">
                    <a:solidFill>
                      <a:schemeClr val="tx1"/>
                    </a:solidFill>
                    <a:latin typeface="Times New Roman" panose="02020603050405020304" pitchFamily="18" charset="0"/>
                    <a:cs typeface="Times New Roman" panose="02020603050405020304" pitchFamily="18" charset="0"/>
                  </a:rPr>
                  <a:t>, đường cao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oMath>
                </a14:m>
                <a:r>
                  <a:rPr lang="vi-VN" sz="2400" b="1" dirty="0">
                    <a:solidFill>
                      <a:schemeClr val="tx1"/>
                    </a:solidFill>
                    <a:latin typeface="Times New Roman" panose="02020603050405020304" pitchFamily="18" charset="0"/>
                    <a:cs typeface="Times New Roman" panose="02020603050405020304" pitchFamily="18" charset="0"/>
                  </a:rPr>
                  <a:t>. Tia phân giác của góc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𝑨𝑯𝑩</m:t>
                    </m:r>
                  </m:oMath>
                </a14:m>
                <a:r>
                  <a:rPr lang="vi-VN" sz="2400" b="1" dirty="0">
                    <a:solidFill>
                      <a:schemeClr val="tx1"/>
                    </a:solidFill>
                    <a:latin typeface="Times New Roman" panose="02020603050405020304" pitchFamily="18" charset="0"/>
                    <a:cs typeface="Times New Roman" panose="02020603050405020304" pitchFamily="18" charset="0"/>
                  </a:rPr>
                  <a:t> và góc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𝑨𝑯𝑪</m:t>
                    </m:r>
                  </m:oMath>
                </a14:m>
                <a:r>
                  <a:rPr lang="vi-VN" sz="2400" b="1" dirty="0">
                    <a:solidFill>
                      <a:schemeClr val="tx1"/>
                    </a:solidFill>
                    <a:latin typeface="Times New Roman" panose="02020603050405020304" pitchFamily="18" charset="0"/>
                    <a:cs typeface="Times New Roman" panose="02020603050405020304" pitchFamily="18" charset="0"/>
                  </a:rPr>
                  <a:t> cắt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𝑨𝑪</m:t>
                    </m:r>
                  </m:oMath>
                </a14:m>
                <a:r>
                  <a:rPr lang="vi-VN" sz="2400" b="1" dirty="0">
                    <a:solidFill>
                      <a:schemeClr val="tx1"/>
                    </a:solidFill>
                    <a:latin typeface="Times New Roman" panose="02020603050405020304" pitchFamily="18" charset="0"/>
                    <a:cs typeface="Times New Roman" panose="02020603050405020304" pitchFamily="18" charset="0"/>
                  </a:rPr>
                  <a:t> lần lượt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𝑵</m:t>
                    </m:r>
                  </m:oMath>
                </a14:m>
                <a:r>
                  <a:rPr lang="vi-VN" sz="2400" b="1" dirty="0">
                    <a:solidFill>
                      <a:schemeClr val="tx1"/>
                    </a:solidFill>
                    <a:latin typeface="Times New Roman" panose="02020603050405020304" pitchFamily="18" charset="0"/>
                    <a:cs typeface="Times New Roman" panose="02020603050405020304" pitchFamily="18" charset="0"/>
                  </a:rPr>
                  <a:t>.</a:t>
                </a:r>
              </a:p>
              <a:p>
                <a:pPr marL="457200" indent="-457200" algn="just">
                  <a:buAutoNum type="alphaLcParenR"/>
                </a:pPr>
                <a:r>
                  <a:rPr lang="vi-VN" sz="2400" b="1" dirty="0">
                    <a:solidFill>
                      <a:schemeClr val="tx1"/>
                    </a:solidFill>
                    <a:latin typeface="Times New Roman" panose="02020603050405020304" pitchFamily="18" charset="0"/>
                    <a:cs typeface="Times New Roman" panose="02020603050405020304" pitchFamily="18" charset="0"/>
                  </a:rPr>
                  <a:t>Chứng minh tứ giác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𝑨𝑴𝑯𝑵</m:t>
                    </m:r>
                  </m:oMath>
                </a14:m>
                <a:r>
                  <a:rPr lang="vi-VN" sz="2400" b="1" dirty="0">
                    <a:solidFill>
                      <a:schemeClr val="tx1"/>
                    </a:solidFill>
                    <a:latin typeface="Times New Roman" panose="02020603050405020304" pitchFamily="18" charset="0"/>
                    <a:cs typeface="Times New Roman" panose="02020603050405020304" pitchFamily="18" charset="0"/>
                  </a:rPr>
                  <a:t> là hình vuông.</a:t>
                </a:r>
              </a:p>
              <a:p>
                <a:pPr marL="457200" indent="-457200" algn="just">
                  <a:buAutoNum type="alphaLcParenR"/>
                </a:pPr>
                <a:r>
                  <a:rPr lang="vi-VN" sz="2400" b="1" dirty="0">
                    <a:solidFill>
                      <a:schemeClr val="tx1"/>
                    </a:solidFill>
                    <a:latin typeface="Times New Roman" panose="02020603050405020304" pitchFamily="18" charset="0"/>
                    <a:cs typeface="Times New Roman" panose="02020603050405020304" pitchFamily="18" charset="0"/>
                  </a:rPr>
                  <a:t>Chứng minh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𝑴𝑵</m:t>
                    </m:r>
                  </m:oMath>
                </a14:m>
                <a:r>
                  <a:rPr lang="vi-VN" sz="2400" b="1"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𝑩𝑪</m:t>
                    </m:r>
                  </m:oMath>
                </a14:m>
                <a:r>
                  <a:rPr lang="vi-VN" sz="2400" b="1" dirty="0">
                    <a:solidFill>
                      <a:schemeClr val="tx1"/>
                    </a:solidFill>
                    <a:latin typeface="Times New Roman" panose="02020603050405020304" pitchFamily="18" charset="0"/>
                    <a:cs typeface="Times New Roman" panose="02020603050405020304" pitchFamily="18" charset="0"/>
                  </a:rPr>
                  <a:t>.</a:t>
                </a:r>
              </a:p>
            </p:txBody>
          </p:sp>
        </mc:Choice>
        <mc:Fallback xmlns="">
          <p:sp>
            <p:nvSpPr>
              <p:cNvPr id="2" name="Rectangle: Rounded Corners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8F4F3D9-74B3-F366-CBE1-4FBF2009A89B}"/>
                  </a:ext>
                </a:extLst>
              </p:cNvPr>
              <p:cNvSpPr>
                <a:spLocks noRot="1" noChangeAspect="1" noMove="1" noResize="1" noEditPoints="1" noAdjustHandles="1" noChangeArrowheads="1" noChangeShapeType="1" noTextEdit="1"/>
              </p:cNvSpPr>
              <p:nvPr/>
            </p:nvSpPr>
            <p:spPr>
              <a:xfrm>
                <a:off x="402767" y="767621"/>
                <a:ext cx="11386457" cy="1453243"/>
              </a:xfrm>
              <a:prstGeom prst="roundRect">
                <a:avLst/>
              </a:prstGeom>
              <a:blipFill>
                <a:blip r:embed="rId2"/>
                <a:stretch>
                  <a:fillRect l="-214" t="-6723" r="-857" b="-13445"/>
                </a:stretch>
              </a:blipFill>
              <a:ln>
                <a:noFill/>
              </a:ln>
            </p:spPr>
            <p:txBody>
              <a:bodyPr/>
              <a:lstStyle/>
              <a:p>
                <a:r>
                  <a:rPr lang="en-US">
                    <a:noFill/>
                  </a:rPr>
                  <a:t> </a:t>
                </a:r>
              </a:p>
            </p:txBody>
          </p:sp>
        </mc:Fallback>
      </mc:AlternateContent>
      <p:pic>
        <p:nvPicPr>
          <p:cNvPr id="3" name="Picture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AEE919B-C91D-618D-27BB-148A6CCC1A1A}"/>
              </a:ext>
            </a:extLst>
          </p:cNvPr>
          <p:cNvPicPr>
            <a:picLocks noChangeAspect="1"/>
          </p:cNvPicPr>
          <p:nvPr/>
        </p:nvPicPr>
        <p:blipFill>
          <a:blip r:embed="rId3"/>
          <a:stretch>
            <a:fillRect/>
          </a:stretch>
        </p:blipFill>
        <p:spPr>
          <a:xfrm>
            <a:off x="402767" y="2259141"/>
            <a:ext cx="3637441" cy="2055628"/>
          </a:xfrm>
          <a:prstGeom prst="rect">
            <a:avLst/>
          </a:prstGeom>
        </p:spPr>
      </p:pic>
      <mc:AlternateContent xmlns:mc="http://schemas.openxmlformats.org/markup-compatibility/2006" xmlns:a14="http://schemas.microsoft.com/office/drawing/2010/main">
        <mc:Choice Requires="a14">
          <p:sp>
            <p:nvSpPr>
              <p:cNvPr id="6" name="Rectangle: Rounded Corners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1294729-5429-6496-F69E-786686B08F88}"/>
                  </a:ext>
                </a:extLst>
              </p:cNvPr>
              <p:cNvSpPr/>
              <p:nvPr/>
            </p:nvSpPr>
            <p:spPr>
              <a:xfrm>
                <a:off x="4765964" y="2259141"/>
                <a:ext cx="7550727" cy="493242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Có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𝑯𝑴</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𝑯𝑵</m:t>
                    </m:r>
                  </m:oMath>
                </a14:m>
                <a:r>
                  <a:rPr lang="vi-VN" sz="2400" b="1" dirty="0">
                    <a:solidFill>
                      <a:schemeClr val="tx1"/>
                    </a:solidFill>
                    <a:latin typeface="Times New Roman" panose="02020603050405020304" pitchFamily="18" charset="0"/>
                    <a:cs typeface="Times New Roman" panose="02020603050405020304" pitchFamily="18" charset="0"/>
                  </a:rPr>
                  <a:t> lần lượt là phân giác của </a:t>
                </a:r>
                <a14:m>
                  <m:oMath xmlns:m="http://schemas.openxmlformats.org/officeDocument/2006/math">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𝑨𝑯𝑩</m:t>
                        </m:r>
                      </m:e>
                    </m:acc>
                  </m:oMath>
                </a14:m>
                <a:r>
                  <a:rPr lang="vi-VN" sz="2400" b="1" dirty="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acc>
                      <m:accPr>
                        <m:chr m:val="̂"/>
                        <m:ctrlPr>
                          <a:rPr lang="vi-VN" sz="2400" b="1" i="1">
                            <a:solidFill>
                              <a:schemeClr val="tx1"/>
                            </a:solidFill>
                            <a:latin typeface="Cambria Math" panose="02040503050406030204" pitchFamily="18" charset="0"/>
                            <a:cs typeface="Times New Roman" panose="02020603050405020304" pitchFamily="18" charset="0"/>
                          </a:rPr>
                        </m:ctrlPr>
                      </m:accPr>
                      <m:e>
                        <m:r>
                          <a:rPr lang="vi-VN" sz="2400" b="1" i="1">
                            <a:solidFill>
                              <a:schemeClr val="tx1"/>
                            </a:solidFill>
                            <a:latin typeface="Cambria Math" panose="02040503050406030204" pitchFamily="18" charset="0"/>
                            <a:cs typeface="Times New Roman" panose="02020603050405020304" pitchFamily="18" charset="0"/>
                          </a:rPr>
                          <m:t>𝑨𝑯</m:t>
                        </m:r>
                        <m:r>
                          <a:rPr lang="vi-VN" sz="2400" b="1" i="1" smtClean="0">
                            <a:solidFill>
                              <a:schemeClr val="tx1"/>
                            </a:solidFill>
                            <a:latin typeface="Cambria Math" panose="02040503050406030204" pitchFamily="18" charset="0"/>
                            <a:cs typeface="Times New Roman" panose="02020603050405020304" pitchFamily="18" charset="0"/>
                          </a:rPr>
                          <m:t>𝑪</m:t>
                        </m:r>
                      </m:e>
                    </m:acc>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Suy ra </a:t>
                </a:r>
                <a14:m>
                  <m:oMath xmlns:m="http://schemas.openxmlformats.org/officeDocument/2006/math">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𝑨𝑯𝑴</m:t>
                        </m:r>
                      </m:e>
                    </m:acc>
                    <m:r>
                      <a:rPr lang="vi-VN" sz="2400" b="1" i="1" smtClean="0">
                        <a:solidFill>
                          <a:schemeClr val="tx1"/>
                        </a:solidFill>
                        <a:latin typeface="Cambria Math" panose="02040503050406030204" pitchFamily="18" charset="0"/>
                        <a:cs typeface="Times New Roman" panose="02020603050405020304" pitchFamily="18" charset="0"/>
                      </a:rPr>
                      <m:t>=</m:t>
                    </m:r>
                    <m:f>
                      <m:fPr>
                        <m:ctrlPr>
                          <a:rPr lang="vi-VN" sz="2400" b="1" i="1" smtClean="0">
                            <a:solidFill>
                              <a:schemeClr val="tx1"/>
                            </a:solidFill>
                            <a:latin typeface="Cambria Math" panose="02040503050406030204" pitchFamily="18" charset="0"/>
                            <a:cs typeface="Times New Roman" panose="02020603050405020304" pitchFamily="18" charset="0"/>
                          </a:rPr>
                        </m:ctrlPr>
                      </m:fPr>
                      <m:num>
                        <m:r>
                          <a:rPr lang="vi-VN" sz="2400" b="1" i="1" smtClean="0">
                            <a:solidFill>
                              <a:schemeClr val="tx1"/>
                            </a:solidFill>
                            <a:latin typeface="Cambria Math" panose="02040503050406030204" pitchFamily="18" charset="0"/>
                            <a:cs typeface="Times New Roman" panose="02020603050405020304" pitchFamily="18" charset="0"/>
                          </a:rPr>
                          <m:t>𝟏</m:t>
                        </m:r>
                      </m:num>
                      <m:den>
                        <m:r>
                          <a:rPr lang="vi-VN" sz="2400" b="1" i="1" smtClean="0">
                            <a:solidFill>
                              <a:schemeClr val="tx1"/>
                            </a:solidFill>
                            <a:latin typeface="Cambria Math" panose="02040503050406030204" pitchFamily="18" charset="0"/>
                            <a:cs typeface="Times New Roman" panose="02020603050405020304" pitchFamily="18" charset="0"/>
                          </a:rPr>
                          <m:t>𝟐</m:t>
                        </m:r>
                      </m:den>
                    </m:f>
                    <m:acc>
                      <m:accPr>
                        <m:chr m:val="̂"/>
                        <m:ctrlPr>
                          <a:rPr lang="vi-VN" sz="2400" b="1" i="1">
                            <a:solidFill>
                              <a:schemeClr val="tx1"/>
                            </a:solidFill>
                            <a:latin typeface="Cambria Math" panose="02040503050406030204" pitchFamily="18" charset="0"/>
                            <a:cs typeface="Times New Roman" panose="02020603050405020304" pitchFamily="18" charset="0"/>
                          </a:rPr>
                        </m:ctrlPr>
                      </m:accPr>
                      <m:e>
                        <m:r>
                          <a:rPr lang="vi-VN" sz="2400" b="1" i="1">
                            <a:solidFill>
                              <a:schemeClr val="tx1"/>
                            </a:solidFill>
                            <a:latin typeface="Cambria Math" panose="02040503050406030204" pitchFamily="18" charset="0"/>
                            <a:cs typeface="Times New Roman" panose="02020603050405020304" pitchFamily="18" charset="0"/>
                          </a:rPr>
                          <m:t>𝑨𝑯𝑩</m:t>
                        </m:r>
                      </m:e>
                    </m:acc>
                    <m:r>
                      <a:rPr lang="vi-VN" sz="2400" b="1" i="1" smtClean="0">
                        <a:solidFill>
                          <a:schemeClr val="tx1"/>
                        </a:solidFill>
                        <a:latin typeface="Cambria Math" panose="02040503050406030204" pitchFamily="18" charset="0"/>
                        <a:cs typeface="Times New Roman" panose="02020603050405020304" pitchFamily="18" charset="0"/>
                      </a:rPr>
                      <m:t>=</m:t>
                    </m:r>
                    <m:sSup>
                      <m:sSupPr>
                        <m:ctrlPr>
                          <a:rPr lang="vi-VN" sz="2400" b="1" i="1" smtClean="0">
                            <a:solidFill>
                              <a:schemeClr val="tx1"/>
                            </a:solidFill>
                            <a:latin typeface="Cambria Math" panose="02040503050406030204" pitchFamily="18" charset="0"/>
                            <a:cs typeface="Times New Roman" panose="02020603050405020304" pitchFamily="18" charset="0"/>
                          </a:rPr>
                        </m:ctrlPr>
                      </m:sSupPr>
                      <m:e>
                        <m:r>
                          <a:rPr lang="vi-VN" sz="2400" b="1" i="0" smtClean="0">
                            <a:solidFill>
                              <a:schemeClr val="tx1"/>
                            </a:solidFill>
                            <a:latin typeface="Cambria Math" panose="02040503050406030204" pitchFamily="18" charset="0"/>
                            <a:cs typeface="Times New Roman" panose="02020603050405020304" pitchFamily="18" charset="0"/>
                          </a:rPr>
                          <m:t>𝟒𝟓</m:t>
                        </m:r>
                      </m:e>
                      <m:sup>
                        <m:r>
                          <a:rPr lang="vi-VN" sz="2400" b="1" i="0" smtClean="0">
                            <a:solidFill>
                              <a:schemeClr val="tx1"/>
                            </a:solidFill>
                            <a:latin typeface="Cambria Math" panose="02040503050406030204" pitchFamily="18" charset="0"/>
                            <a:cs typeface="Times New Roman" panose="02020603050405020304" pitchFamily="18" charset="0"/>
                          </a:rPr>
                          <m:t>𝐨</m:t>
                        </m:r>
                      </m:sup>
                    </m:sSup>
                  </m:oMath>
                </a14:m>
                <a:r>
                  <a:rPr lang="vi-VN" sz="2400" b="1" dirty="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acc>
                      <m:accPr>
                        <m:chr m:val="̂"/>
                        <m:ctrlPr>
                          <a:rPr lang="vi-VN" sz="2400" b="1" i="1">
                            <a:solidFill>
                              <a:schemeClr val="tx1"/>
                            </a:solidFill>
                            <a:latin typeface="Cambria Math" panose="02040503050406030204" pitchFamily="18" charset="0"/>
                            <a:cs typeface="Times New Roman" panose="02020603050405020304" pitchFamily="18" charset="0"/>
                          </a:rPr>
                        </m:ctrlPr>
                      </m:accPr>
                      <m:e>
                        <m:r>
                          <a:rPr lang="vi-VN" sz="2400" b="1" i="1">
                            <a:solidFill>
                              <a:schemeClr val="tx1"/>
                            </a:solidFill>
                            <a:latin typeface="Cambria Math" panose="02040503050406030204" pitchFamily="18" charset="0"/>
                            <a:cs typeface="Times New Roman" panose="02020603050405020304" pitchFamily="18" charset="0"/>
                          </a:rPr>
                          <m:t>𝑨𝑯</m:t>
                        </m:r>
                        <m:r>
                          <a:rPr lang="vi-VN" sz="2400" b="1" i="1" smtClean="0">
                            <a:solidFill>
                              <a:schemeClr val="tx1"/>
                            </a:solidFill>
                            <a:latin typeface="Cambria Math" panose="02040503050406030204" pitchFamily="18" charset="0"/>
                            <a:cs typeface="Times New Roman" panose="02020603050405020304" pitchFamily="18" charset="0"/>
                          </a:rPr>
                          <m:t>𝑵</m:t>
                        </m:r>
                      </m:e>
                    </m:acc>
                    <m:r>
                      <a:rPr lang="vi-VN" sz="2400" b="1" i="1">
                        <a:solidFill>
                          <a:schemeClr val="tx1"/>
                        </a:solidFill>
                        <a:latin typeface="Cambria Math" panose="02040503050406030204" pitchFamily="18" charset="0"/>
                        <a:cs typeface="Times New Roman" panose="02020603050405020304" pitchFamily="18" charset="0"/>
                      </a:rPr>
                      <m:t>=</m:t>
                    </m:r>
                    <m:f>
                      <m:fPr>
                        <m:ctrlPr>
                          <a:rPr lang="vi-VN" sz="2400" b="1" i="1">
                            <a:solidFill>
                              <a:schemeClr val="tx1"/>
                            </a:solidFill>
                            <a:latin typeface="Cambria Math" panose="02040503050406030204" pitchFamily="18" charset="0"/>
                            <a:cs typeface="Times New Roman" panose="02020603050405020304" pitchFamily="18" charset="0"/>
                          </a:rPr>
                        </m:ctrlPr>
                      </m:fPr>
                      <m:num>
                        <m:r>
                          <a:rPr lang="vi-VN" sz="2400" b="1" i="1">
                            <a:solidFill>
                              <a:schemeClr val="tx1"/>
                            </a:solidFill>
                            <a:latin typeface="Cambria Math" panose="02040503050406030204" pitchFamily="18" charset="0"/>
                            <a:cs typeface="Times New Roman" panose="02020603050405020304" pitchFamily="18" charset="0"/>
                          </a:rPr>
                          <m:t>𝟏</m:t>
                        </m:r>
                      </m:num>
                      <m:den>
                        <m:r>
                          <a:rPr lang="vi-VN" sz="2400" b="1" i="1">
                            <a:solidFill>
                              <a:schemeClr val="tx1"/>
                            </a:solidFill>
                            <a:latin typeface="Cambria Math" panose="02040503050406030204" pitchFamily="18" charset="0"/>
                            <a:cs typeface="Times New Roman" panose="02020603050405020304" pitchFamily="18" charset="0"/>
                          </a:rPr>
                          <m:t>𝟐</m:t>
                        </m:r>
                      </m:den>
                    </m:f>
                    <m:acc>
                      <m:accPr>
                        <m:chr m:val="̂"/>
                        <m:ctrlPr>
                          <a:rPr lang="vi-VN" sz="2400" b="1" i="1">
                            <a:solidFill>
                              <a:schemeClr val="tx1"/>
                            </a:solidFill>
                            <a:latin typeface="Cambria Math" panose="02040503050406030204" pitchFamily="18" charset="0"/>
                            <a:cs typeface="Times New Roman" panose="02020603050405020304" pitchFamily="18" charset="0"/>
                          </a:rPr>
                        </m:ctrlPr>
                      </m:accPr>
                      <m:e>
                        <m:r>
                          <a:rPr lang="vi-VN" sz="2400" b="1" i="1">
                            <a:solidFill>
                              <a:schemeClr val="tx1"/>
                            </a:solidFill>
                            <a:latin typeface="Cambria Math" panose="02040503050406030204" pitchFamily="18" charset="0"/>
                            <a:cs typeface="Times New Roman" panose="02020603050405020304" pitchFamily="18" charset="0"/>
                          </a:rPr>
                          <m:t>𝑨𝑯</m:t>
                        </m:r>
                        <m:r>
                          <a:rPr lang="vi-VN" sz="2400" b="1" i="1" smtClean="0">
                            <a:solidFill>
                              <a:schemeClr val="tx1"/>
                            </a:solidFill>
                            <a:latin typeface="Cambria Math" panose="02040503050406030204" pitchFamily="18" charset="0"/>
                            <a:cs typeface="Times New Roman" panose="02020603050405020304" pitchFamily="18" charset="0"/>
                          </a:rPr>
                          <m:t>𝑪</m:t>
                        </m:r>
                      </m:e>
                    </m:acc>
                    <m:r>
                      <a:rPr lang="vi-VN" sz="2400" b="1" i="1">
                        <a:solidFill>
                          <a:schemeClr val="tx1"/>
                        </a:solidFill>
                        <a:latin typeface="Cambria Math" panose="02040503050406030204" pitchFamily="18" charset="0"/>
                        <a:cs typeface="Times New Roman" panose="02020603050405020304" pitchFamily="18" charset="0"/>
                      </a:rPr>
                      <m:t>=</m:t>
                    </m:r>
                    <m:sSup>
                      <m:sSupPr>
                        <m:ctrlPr>
                          <a:rPr lang="vi-VN" sz="2400" b="1" i="1">
                            <a:solidFill>
                              <a:schemeClr val="tx1"/>
                            </a:solidFill>
                            <a:latin typeface="Cambria Math" panose="02040503050406030204" pitchFamily="18" charset="0"/>
                            <a:cs typeface="Times New Roman" panose="02020603050405020304" pitchFamily="18" charset="0"/>
                          </a:rPr>
                        </m:ctrlPr>
                      </m:sSupPr>
                      <m:e>
                        <m:r>
                          <a:rPr lang="vi-VN" sz="2400" b="1">
                            <a:solidFill>
                              <a:schemeClr val="tx1"/>
                            </a:solidFill>
                            <a:latin typeface="Cambria Math" panose="02040503050406030204" pitchFamily="18" charset="0"/>
                            <a:cs typeface="Times New Roman" panose="02020603050405020304" pitchFamily="18" charset="0"/>
                          </a:rPr>
                          <m:t>𝟒𝟓</m:t>
                        </m:r>
                      </m:e>
                      <m:sup>
                        <m:r>
                          <a:rPr lang="vi-VN" sz="2400" b="1">
                            <a:solidFill>
                              <a:schemeClr val="tx1"/>
                            </a:solidFill>
                            <a:latin typeface="Cambria Math" panose="02040503050406030204" pitchFamily="18" charset="0"/>
                            <a:cs typeface="Times New Roman" panose="02020603050405020304" pitchFamily="18" charset="0"/>
                          </a:rPr>
                          <m:t>𝐨</m:t>
                        </m:r>
                      </m:sup>
                    </m:sSup>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Xét ∆</a:t>
                </a:r>
                <a14:m>
                  <m:oMath xmlns:m="http://schemas.openxmlformats.org/officeDocument/2006/math">
                    <m:r>
                      <a:rPr lang="vi-VN" sz="2400" b="1" i="1">
                        <a:solidFill>
                          <a:schemeClr val="tx1"/>
                        </a:solidFill>
                        <a:latin typeface="Cambria Math" panose="02040503050406030204" pitchFamily="18" charset="0"/>
                      </a:rPr>
                      <m:t>𝑨</m:t>
                    </m:r>
                    <m:r>
                      <a:rPr lang="vi-VN" sz="2400" b="1" i="1" smtClean="0">
                        <a:solidFill>
                          <a:schemeClr val="tx1"/>
                        </a:solidFill>
                        <a:latin typeface="Cambria Math" panose="02040503050406030204" pitchFamily="18" charset="0"/>
                      </a:rPr>
                      <m:t>𝑯𝑴</m:t>
                    </m:r>
                  </m:oMath>
                </a14:m>
                <a:r>
                  <a:rPr lang="vi-VN" sz="2400" b="1" dirty="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r>
                      <a:rPr lang="vi-VN" sz="2400" b="1" i="1">
                        <a:solidFill>
                          <a:schemeClr val="tx1"/>
                        </a:solidFill>
                        <a:latin typeface="Cambria Math" panose="02040503050406030204" pitchFamily="18" charset="0"/>
                      </a:rPr>
                      <m:t>𝑨</m:t>
                    </m:r>
                    <m:r>
                      <a:rPr lang="vi-VN" sz="2400" b="1" i="1" smtClean="0">
                        <a:solidFill>
                          <a:schemeClr val="tx1"/>
                        </a:solidFill>
                        <a:latin typeface="Cambria Math" panose="02040503050406030204" pitchFamily="18" charset="0"/>
                      </a:rPr>
                      <m:t>𝑯𝑵</m:t>
                    </m:r>
                  </m:oMath>
                </a14:m>
                <a:r>
                  <a:rPr lang="vi-VN" sz="2400" b="1" dirty="0">
                    <a:solidFill>
                      <a:schemeClr val="tx1"/>
                    </a:solidFill>
                    <a:latin typeface="Times New Roman" panose="02020603050405020304" pitchFamily="18" charset="0"/>
                    <a:cs typeface="Times New Roman" panose="02020603050405020304" pitchFamily="18" charset="0"/>
                  </a:rPr>
                  <a:t>, có</a:t>
                </a:r>
              </a:p>
              <a:p>
                <a:pPr algn="just"/>
                <a14:m>
                  <m:oMath xmlns:m="http://schemas.openxmlformats.org/officeDocument/2006/math">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𝑴𝑨𝑯</m:t>
                        </m:r>
                      </m:e>
                    </m:acc>
                    <m:r>
                      <a:rPr lang="vi-VN" sz="2400" b="1" i="1" smtClean="0">
                        <a:solidFill>
                          <a:schemeClr val="tx1"/>
                        </a:solidFill>
                        <a:latin typeface="Cambria Math" panose="02040503050406030204" pitchFamily="18" charset="0"/>
                        <a:cs typeface="Times New Roman" panose="02020603050405020304" pitchFamily="18" charset="0"/>
                      </a:rPr>
                      <m:t>=</m:t>
                    </m:r>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𝑵𝑨𝑯</m:t>
                        </m:r>
                      </m:e>
                    </m:acc>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m:t>
                    </m:r>
                    <m:sSup>
                      <m:sSupPr>
                        <m:ctrlPr>
                          <a:rPr lang="vi-VN" sz="2400" b="1" i="1" smtClean="0">
                            <a:solidFill>
                              <a:schemeClr val="tx1"/>
                            </a:solidFill>
                            <a:latin typeface="Cambria Math" panose="02040503050406030204" pitchFamily="18" charset="0"/>
                            <a:cs typeface="Times New Roman" panose="02020603050405020304" pitchFamily="18" charset="0"/>
                          </a:rPr>
                        </m:ctrlPr>
                      </m:sSupPr>
                      <m:e>
                        <m:r>
                          <a:rPr lang="vi-VN" sz="2400" b="1" i="0" smtClean="0">
                            <a:solidFill>
                              <a:schemeClr val="tx1"/>
                            </a:solidFill>
                            <a:latin typeface="Cambria Math" panose="02040503050406030204" pitchFamily="18" charset="0"/>
                            <a:cs typeface="Times New Roman" panose="02020603050405020304" pitchFamily="18" charset="0"/>
                          </a:rPr>
                          <m:t>𝟒𝟓</m:t>
                        </m:r>
                      </m:e>
                      <m:sup>
                        <m:r>
                          <a:rPr lang="vi-VN" sz="2400" b="1" i="0" smtClean="0">
                            <a:solidFill>
                              <a:schemeClr val="tx1"/>
                            </a:solidFill>
                            <a:latin typeface="Cambria Math" panose="02040503050406030204" pitchFamily="18" charset="0"/>
                            <a:cs typeface="Times New Roman" panose="02020603050405020304" pitchFamily="18" charset="0"/>
                          </a:rPr>
                          <m:t>𝐨</m:t>
                        </m:r>
                      </m:sup>
                    </m:sSup>
                  </m:oMath>
                </a14:m>
                <a:r>
                  <a:rPr lang="vi-VN" sz="2400" b="1" dirty="0">
                    <a:solidFill>
                      <a:schemeClr val="tx1"/>
                    </a:solidFill>
                    <a:latin typeface="Times New Roman" panose="02020603050405020304" pitchFamily="18" charset="0"/>
                    <a:cs typeface="Times New Roman" panose="02020603050405020304" pitchFamily="18" charset="0"/>
                  </a:rPr>
                  <a:t>)</a:t>
                </a:r>
              </a:p>
              <a:p>
                <a:pPr algn="just"/>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oMath>
                </a14:m>
                <a:r>
                  <a:rPr lang="vi-VN" sz="2400" b="1" dirty="0">
                    <a:solidFill>
                      <a:schemeClr val="tx1"/>
                    </a:solidFill>
                    <a:latin typeface="Times New Roman" panose="02020603050405020304" pitchFamily="18" charset="0"/>
                    <a:cs typeface="Times New Roman" panose="02020603050405020304" pitchFamily="18" charset="0"/>
                  </a:rPr>
                  <a:t> chung</a:t>
                </a:r>
              </a:p>
              <a:p>
                <a:pPr algn="just"/>
                <a14:m>
                  <m:oMath xmlns:m="http://schemas.openxmlformats.org/officeDocument/2006/math">
                    <m:acc>
                      <m:accPr>
                        <m:chr m:val="̂"/>
                        <m:ctrlPr>
                          <a:rPr lang="vi-VN" sz="2400" b="1" i="1">
                            <a:solidFill>
                              <a:schemeClr val="tx1"/>
                            </a:solidFill>
                            <a:latin typeface="Cambria Math" panose="02040503050406030204" pitchFamily="18" charset="0"/>
                            <a:cs typeface="Times New Roman" panose="02020603050405020304" pitchFamily="18" charset="0"/>
                          </a:rPr>
                        </m:ctrlPr>
                      </m:accPr>
                      <m:e>
                        <m:r>
                          <a:rPr lang="vi-VN" sz="2400" b="1" i="1">
                            <a:solidFill>
                              <a:schemeClr val="tx1"/>
                            </a:solidFill>
                            <a:latin typeface="Cambria Math" panose="02040503050406030204" pitchFamily="18" charset="0"/>
                            <a:cs typeface="Times New Roman" panose="02020603050405020304" pitchFamily="18" charset="0"/>
                          </a:rPr>
                          <m:t>𝑨𝑯𝑴</m:t>
                        </m:r>
                      </m:e>
                    </m:acc>
                    <m:r>
                      <a:rPr lang="vi-VN" sz="2400" b="1" i="1">
                        <a:solidFill>
                          <a:schemeClr val="tx1"/>
                        </a:solidFill>
                        <a:latin typeface="Cambria Math" panose="02040503050406030204" pitchFamily="18" charset="0"/>
                        <a:cs typeface="Times New Roman" panose="02020603050405020304" pitchFamily="18" charset="0"/>
                      </a:rPr>
                      <m:t>=</m:t>
                    </m:r>
                  </m:oMath>
                </a14:m>
                <a:r>
                  <a:rPr lang="vi-VN" sz="2400" b="1" dirty="0">
                    <a:solidFill>
                      <a:schemeClr val="tx1"/>
                    </a:solidFill>
                    <a:cs typeface="Times New Roman" panose="02020603050405020304" pitchFamily="18" charset="0"/>
                  </a:rPr>
                  <a:t> </a:t>
                </a:r>
                <a14:m>
                  <m:oMath xmlns:m="http://schemas.openxmlformats.org/officeDocument/2006/math">
                    <m:acc>
                      <m:accPr>
                        <m:chr m:val="̂"/>
                        <m:ctrlPr>
                          <a:rPr lang="vi-VN" sz="2400" b="1" i="1">
                            <a:solidFill>
                              <a:schemeClr val="tx1"/>
                            </a:solidFill>
                            <a:latin typeface="Cambria Math" panose="02040503050406030204" pitchFamily="18" charset="0"/>
                            <a:cs typeface="Times New Roman" panose="02020603050405020304" pitchFamily="18" charset="0"/>
                          </a:rPr>
                        </m:ctrlPr>
                      </m:accPr>
                      <m:e>
                        <m:r>
                          <a:rPr lang="vi-VN" sz="2400" b="1" i="1">
                            <a:solidFill>
                              <a:schemeClr val="tx1"/>
                            </a:solidFill>
                            <a:latin typeface="Cambria Math" panose="02040503050406030204" pitchFamily="18" charset="0"/>
                            <a:cs typeface="Times New Roman" panose="02020603050405020304" pitchFamily="18" charset="0"/>
                          </a:rPr>
                          <m:t>𝑨𝑯𝑵</m:t>
                        </m:r>
                      </m:e>
                    </m:acc>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m:t>
                    </m:r>
                    <m:sSup>
                      <m:sSupPr>
                        <m:ctrlPr>
                          <a:rPr lang="vi-VN" sz="2400" b="1" i="1">
                            <a:solidFill>
                              <a:schemeClr val="tx1"/>
                            </a:solidFill>
                            <a:latin typeface="Cambria Math" panose="02040503050406030204" pitchFamily="18" charset="0"/>
                            <a:cs typeface="Times New Roman" panose="02020603050405020304" pitchFamily="18" charset="0"/>
                          </a:rPr>
                        </m:ctrlPr>
                      </m:sSupPr>
                      <m:e>
                        <m:r>
                          <a:rPr lang="vi-VN" sz="2400" b="1">
                            <a:solidFill>
                              <a:schemeClr val="tx1"/>
                            </a:solidFill>
                            <a:latin typeface="Cambria Math" panose="02040503050406030204" pitchFamily="18" charset="0"/>
                            <a:cs typeface="Times New Roman" panose="02020603050405020304" pitchFamily="18" charset="0"/>
                          </a:rPr>
                          <m:t>𝟒𝟓</m:t>
                        </m:r>
                      </m:e>
                      <m:sup>
                        <m:r>
                          <a:rPr lang="vi-VN" sz="2400" b="1">
                            <a:solidFill>
                              <a:schemeClr val="tx1"/>
                            </a:solidFill>
                            <a:latin typeface="Cambria Math" panose="02040503050406030204" pitchFamily="18" charset="0"/>
                            <a:cs typeface="Times New Roman" panose="02020603050405020304" pitchFamily="18" charset="0"/>
                          </a:rPr>
                          <m:t>𝐨</m:t>
                        </m:r>
                      </m:sup>
                    </m:sSup>
                  </m:oMath>
                </a14:m>
                <a:r>
                  <a:rPr lang="vi-VN" sz="2400" b="1" dirty="0">
                    <a:solidFill>
                      <a:schemeClr val="tx1"/>
                    </a:solidFill>
                    <a:latin typeface="Times New Roman" panose="02020603050405020304" pitchFamily="18" charset="0"/>
                    <a:cs typeface="Times New Roman" panose="02020603050405020304" pitchFamily="18" charset="0"/>
                  </a:rPr>
                  <a:t>)</a:t>
                </a:r>
              </a:p>
              <a:p>
                <a:pPr algn="just"/>
                <a:r>
                  <a:rPr lang="vi-VN" sz="2400" b="1" dirty="0">
                    <a:solidFill>
                      <a:schemeClr val="tx1"/>
                    </a:solidFill>
                    <a:latin typeface="Times New Roman" panose="02020603050405020304" pitchFamily="18" charset="0"/>
                    <a:cs typeface="Times New Roman" panose="02020603050405020304" pitchFamily="18" charset="0"/>
                  </a:rPr>
                  <a:t>Suy ra ∆</a:t>
                </a:r>
                <a14:m>
                  <m:oMath xmlns:m="http://schemas.openxmlformats.org/officeDocument/2006/math">
                    <m:r>
                      <a:rPr lang="vi-VN" sz="2400" b="1" i="1">
                        <a:solidFill>
                          <a:schemeClr val="tx1"/>
                        </a:solidFill>
                        <a:latin typeface="Cambria Math" panose="02040503050406030204" pitchFamily="18" charset="0"/>
                      </a:rPr>
                      <m:t>𝑨𝑯</m:t>
                    </m:r>
                    <m:r>
                      <a:rPr lang="vi-VN" sz="2400" b="1" i="1" smtClean="0">
                        <a:solidFill>
                          <a:schemeClr val="tx1"/>
                        </a:solidFill>
                        <a:latin typeface="Cambria Math" panose="02040503050406030204" pitchFamily="18" charset="0"/>
                      </a:rPr>
                      <m:t>𝑴</m:t>
                    </m:r>
                    <m:r>
                      <a:rPr lang="vi-VN" sz="2400" b="1" i="0" smtClean="0">
                        <a:solidFill>
                          <a:schemeClr val="tx1"/>
                        </a:solidFill>
                        <a:latin typeface="Cambria Math" panose="02040503050406030204" pitchFamily="18" charset="0"/>
                      </a:rPr>
                      <m:t>=</m:t>
                    </m:r>
                    <m:r>
                      <m:rPr>
                        <m:nor/>
                      </m:rPr>
                      <a:rPr lang="vi-VN" sz="2400" b="1">
                        <a:solidFill>
                          <a:schemeClr val="tx1"/>
                        </a:solidFill>
                        <a:latin typeface="Times New Roman" panose="02020603050405020304" pitchFamily="18" charset="0"/>
                        <a:cs typeface="Times New Roman" panose="02020603050405020304" pitchFamily="18" charset="0"/>
                      </a:rPr>
                      <m:t>∆</m:t>
                    </m:r>
                    <m:r>
                      <a:rPr lang="vi-VN" sz="2400" b="1" i="1">
                        <a:solidFill>
                          <a:schemeClr val="tx1"/>
                        </a:solidFill>
                        <a:latin typeface="Cambria Math" panose="02040503050406030204" pitchFamily="18" charset="0"/>
                      </a:rPr>
                      <m:t>𝑨𝑯𝑵</m:t>
                    </m:r>
                  </m:oMath>
                </a14:m>
                <a:r>
                  <a:rPr lang="vi-VN" sz="2400" b="1" dirty="0">
                    <a:solidFill>
                      <a:schemeClr val="tx1"/>
                    </a:solidFill>
                    <a:latin typeface="Times New Roman" panose="02020603050405020304" pitchFamily="18" charset="0"/>
                    <a:cs typeface="Times New Roman" panose="02020603050405020304" pitchFamily="18" charset="0"/>
                  </a:rPr>
                  <a:t> (g.c.g)</a:t>
                </a:r>
              </a:p>
              <a:p>
                <a:pPr algn="just"/>
                <a:r>
                  <a:rPr lang="vi-VN" sz="2400" b="1" dirty="0">
                    <a:solidFill>
                      <a:schemeClr val="tx1"/>
                    </a:solidFill>
                    <a:latin typeface="Times New Roman" panose="02020603050405020304" pitchFamily="18" charset="0"/>
                    <a:cs typeface="Times New Roman" panose="02020603050405020304" pitchFamily="18" charset="0"/>
                  </a:rPr>
                  <a:t>nên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𝑨𝑵</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𝑨𝑴</m:t>
                    </m:r>
                    <m:r>
                      <a:rPr lang="vi-VN" sz="2400" b="1" i="1" smtClean="0">
                        <a:solidFill>
                          <a:schemeClr val="tx1"/>
                        </a:solidFill>
                        <a:latin typeface="Cambria Math" panose="02040503050406030204" pitchFamily="18" charset="0"/>
                        <a:cs typeface="Times New Roman" panose="02020603050405020304" pitchFamily="18" charset="0"/>
                      </a:rPr>
                      <m:t> </m:t>
                    </m:r>
                  </m:oMath>
                </a14:m>
                <a:r>
                  <a:rPr lang="vi-VN" sz="2400" b="1" dirty="0">
                    <a:solidFill>
                      <a:schemeClr val="tx1"/>
                    </a:solidFill>
                    <a:latin typeface="Times New Roman" panose="02020603050405020304" pitchFamily="18" charset="0"/>
                    <a:cs typeface="Times New Roman" panose="02020603050405020304" pitchFamily="18" charset="0"/>
                  </a:rPr>
                  <a:t>(1)</a:t>
                </a:r>
              </a:p>
              <a:p>
                <a:pPr algn="just"/>
                <a:r>
                  <a:rPr lang="vi-VN" sz="2400" b="1" dirty="0">
                    <a:solidFill>
                      <a:schemeClr val="tx1"/>
                    </a:solidFill>
                    <a:latin typeface="Times New Roman" panose="02020603050405020304" pitchFamily="18" charset="0"/>
                    <a:cs typeface="Times New Roman" panose="02020603050405020304" pitchFamily="18" charset="0"/>
                  </a:rPr>
                  <a:t>Xét ∆</a:t>
                </a:r>
                <a14:m>
                  <m:oMath xmlns:m="http://schemas.openxmlformats.org/officeDocument/2006/math">
                    <m:r>
                      <a:rPr lang="vi-VN" sz="2400" b="1" i="1">
                        <a:solidFill>
                          <a:schemeClr val="tx1"/>
                        </a:solidFill>
                        <a:latin typeface="Cambria Math" panose="02040503050406030204" pitchFamily="18" charset="0"/>
                      </a:rPr>
                      <m:t>𝑨𝑯𝑴</m:t>
                    </m:r>
                  </m:oMath>
                </a14:m>
                <a:r>
                  <a:rPr lang="vi-VN" sz="2400" b="1" dirty="0">
                    <a:solidFill>
                      <a:schemeClr val="tx1"/>
                    </a:solidFill>
                    <a:latin typeface="Times New Roman" panose="02020603050405020304" pitchFamily="18" charset="0"/>
                    <a:cs typeface="Times New Roman" panose="02020603050405020304" pitchFamily="18" charset="0"/>
                  </a:rPr>
                  <a:t>, có </a:t>
                </a:r>
                <a14:m>
                  <m:oMath xmlns:m="http://schemas.openxmlformats.org/officeDocument/2006/math">
                    <m:acc>
                      <m:accPr>
                        <m:chr m:val="̂"/>
                        <m:ctrlPr>
                          <a:rPr lang="vi-VN" sz="2400" b="1" i="1">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𝑴</m:t>
                        </m:r>
                        <m:r>
                          <a:rPr lang="vi-VN" sz="2400" b="1" i="1">
                            <a:solidFill>
                              <a:schemeClr val="tx1"/>
                            </a:solidFill>
                            <a:latin typeface="Cambria Math" panose="02040503050406030204" pitchFamily="18" charset="0"/>
                            <a:cs typeface="Times New Roman" panose="02020603050405020304" pitchFamily="18" charset="0"/>
                          </a:rPr>
                          <m:t>𝑨𝑯</m:t>
                        </m:r>
                      </m:e>
                    </m:acc>
                    <m:r>
                      <a:rPr lang="vi-VN" sz="2400" b="1" i="1">
                        <a:solidFill>
                          <a:schemeClr val="tx1"/>
                        </a:solidFill>
                        <a:latin typeface="Cambria Math" panose="02040503050406030204" pitchFamily="18" charset="0"/>
                        <a:cs typeface="Times New Roman" panose="02020603050405020304" pitchFamily="18" charset="0"/>
                      </a:rPr>
                      <m:t>=</m:t>
                    </m:r>
                    <m:acc>
                      <m:accPr>
                        <m:chr m:val="̂"/>
                        <m:ctrlPr>
                          <a:rPr lang="vi-VN" sz="2400" b="1" i="1">
                            <a:solidFill>
                              <a:schemeClr val="tx1"/>
                            </a:solidFill>
                            <a:latin typeface="Cambria Math" panose="02040503050406030204" pitchFamily="18" charset="0"/>
                            <a:cs typeface="Times New Roman" panose="02020603050405020304" pitchFamily="18" charset="0"/>
                          </a:rPr>
                        </m:ctrlPr>
                      </m:accPr>
                      <m:e>
                        <m:r>
                          <a:rPr lang="vi-VN" sz="2400" b="1" i="1">
                            <a:solidFill>
                              <a:schemeClr val="tx1"/>
                            </a:solidFill>
                            <a:latin typeface="Cambria Math" panose="02040503050406030204" pitchFamily="18" charset="0"/>
                            <a:cs typeface="Times New Roman" panose="02020603050405020304" pitchFamily="18" charset="0"/>
                          </a:rPr>
                          <m:t>𝑨𝑯𝑴</m:t>
                        </m:r>
                      </m:e>
                    </m:acc>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m:t>
                    </m:r>
                    <m:sSup>
                      <m:sSupPr>
                        <m:ctrlPr>
                          <a:rPr lang="vi-VN" sz="2400" b="1" i="1">
                            <a:solidFill>
                              <a:schemeClr val="tx1"/>
                            </a:solidFill>
                            <a:latin typeface="Cambria Math" panose="02040503050406030204" pitchFamily="18" charset="0"/>
                            <a:cs typeface="Times New Roman" panose="02020603050405020304" pitchFamily="18" charset="0"/>
                          </a:rPr>
                        </m:ctrlPr>
                      </m:sSupPr>
                      <m:e>
                        <m:r>
                          <a:rPr lang="vi-VN" sz="2400" b="1">
                            <a:solidFill>
                              <a:schemeClr val="tx1"/>
                            </a:solidFill>
                            <a:latin typeface="Cambria Math" panose="02040503050406030204" pitchFamily="18" charset="0"/>
                            <a:cs typeface="Times New Roman" panose="02020603050405020304" pitchFamily="18" charset="0"/>
                          </a:rPr>
                          <m:t>𝟒𝟓</m:t>
                        </m:r>
                      </m:e>
                      <m:sup>
                        <m:r>
                          <a:rPr lang="vi-VN" sz="2400" b="1">
                            <a:solidFill>
                              <a:schemeClr val="tx1"/>
                            </a:solidFill>
                            <a:latin typeface="Cambria Math" panose="02040503050406030204" pitchFamily="18" charset="0"/>
                            <a:cs typeface="Times New Roman" panose="02020603050405020304" pitchFamily="18" charset="0"/>
                          </a:rPr>
                          <m:t>𝐨</m:t>
                        </m:r>
                      </m:sup>
                    </m:sSup>
                  </m:oMath>
                </a14:m>
                <a:r>
                  <a:rPr lang="vi-VN" sz="2400" b="1" dirty="0">
                    <a:solidFill>
                      <a:schemeClr val="tx1"/>
                    </a:solidFill>
                    <a:latin typeface="Times New Roman" panose="02020603050405020304" pitchFamily="18" charset="0"/>
                    <a:cs typeface="Times New Roman" panose="02020603050405020304" pitchFamily="18" charset="0"/>
                  </a:rPr>
                  <a:t>) </a:t>
                </a:r>
              </a:p>
              <a:p>
                <a:pPr algn="just"/>
                <a:r>
                  <a:rPr lang="vi-VN" sz="2400" b="1" dirty="0">
                    <a:solidFill>
                      <a:schemeClr val="tx1"/>
                    </a:solidFill>
                    <a:latin typeface="Times New Roman" panose="02020603050405020304" pitchFamily="18" charset="0"/>
                    <a:cs typeface="Times New Roman" panose="02020603050405020304" pitchFamily="18" charset="0"/>
                  </a:rPr>
                  <a:t>Suy ra ∆</a:t>
                </a:r>
                <a14:m>
                  <m:oMath xmlns:m="http://schemas.openxmlformats.org/officeDocument/2006/math">
                    <m:r>
                      <a:rPr lang="vi-VN" sz="2400" b="1" i="1">
                        <a:solidFill>
                          <a:schemeClr val="tx1"/>
                        </a:solidFill>
                        <a:latin typeface="Cambria Math" panose="02040503050406030204" pitchFamily="18" charset="0"/>
                      </a:rPr>
                      <m:t>𝑨𝑯𝑴</m:t>
                    </m:r>
                  </m:oMath>
                </a14:m>
                <a:r>
                  <a:rPr lang="vi-VN" sz="2400" b="1" dirty="0">
                    <a:solidFill>
                      <a:schemeClr val="tx1"/>
                    </a:solidFill>
                    <a:latin typeface="Times New Roman" panose="02020603050405020304" pitchFamily="18" charset="0"/>
                    <a:cs typeface="Times New Roman" panose="02020603050405020304" pitchFamily="18" charset="0"/>
                  </a:rPr>
                  <a:t> cân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nên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𝑨𝑴</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𝑴𝑯</m:t>
                    </m:r>
                  </m:oMath>
                </a14:m>
                <a:r>
                  <a:rPr lang="vi-VN" sz="2400" b="1" dirty="0">
                    <a:solidFill>
                      <a:schemeClr val="tx1"/>
                    </a:solidFill>
                    <a:latin typeface="Times New Roman" panose="02020603050405020304" pitchFamily="18" charset="0"/>
                    <a:cs typeface="Times New Roman" panose="02020603050405020304" pitchFamily="18" charset="0"/>
                  </a:rPr>
                  <a:t> (2)</a:t>
                </a:r>
              </a:p>
            </p:txBody>
          </p:sp>
        </mc:Choice>
        <mc:Fallback xmlns="">
          <p:sp>
            <p:nvSpPr>
              <p:cNvPr id="6" name="Rectangle: Rounded Corners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1294729-5429-6496-F69E-786686B08F88}"/>
                  </a:ext>
                </a:extLst>
              </p:cNvPr>
              <p:cNvSpPr>
                <a:spLocks noRot="1" noChangeAspect="1" noMove="1" noResize="1" noEditPoints="1" noAdjustHandles="1" noChangeArrowheads="1" noChangeShapeType="1" noTextEdit="1"/>
              </p:cNvSpPr>
              <p:nvPr/>
            </p:nvSpPr>
            <p:spPr>
              <a:xfrm>
                <a:off x="4765964" y="2259141"/>
                <a:ext cx="7550727" cy="4932427"/>
              </a:xfrm>
              <a:prstGeom prst="roundRect">
                <a:avLst/>
              </a:prstGeom>
              <a:blipFill>
                <a:blip r:embed="rId4"/>
                <a:stretch>
                  <a:fillRect b="-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C157D15-A7F2-0E75-747F-190D2C434A04}"/>
                  </a:ext>
                </a:extLst>
              </p:cNvPr>
              <p:cNvSpPr/>
              <p:nvPr/>
            </p:nvSpPr>
            <p:spPr>
              <a:xfrm>
                <a:off x="138545" y="4353046"/>
                <a:ext cx="4627419" cy="216425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Giải</a:t>
                </a:r>
              </a:p>
              <a:p>
                <a:pPr algn="just"/>
                <a:r>
                  <a:rPr lang="vi-VN" sz="2400" b="1" dirty="0">
                    <a:solidFill>
                      <a:schemeClr val="tx1"/>
                    </a:solidFill>
                    <a:latin typeface="Times New Roman" panose="02020603050405020304" pitchFamily="18" charset="0"/>
                    <a:cs typeface="Times New Roman" panose="02020603050405020304" pitchFamily="18" charset="0"/>
                  </a:rPr>
                  <a:t>a) Xét ∆</a:t>
                </a:r>
                <a14:m>
                  <m:oMath xmlns:m="http://schemas.openxmlformats.org/officeDocument/2006/math">
                    <m:r>
                      <a:rPr lang="vi-VN" sz="2400" b="1" i="1" smtClean="0">
                        <a:solidFill>
                          <a:schemeClr val="tx1"/>
                        </a:solidFill>
                        <a:latin typeface="Cambria Math" panose="02040503050406030204" pitchFamily="18" charset="0"/>
                      </a:rPr>
                      <m:t>𝑨𝑩𝑪</m:t>
                    </m:r>
                  </m:oMath>
                </a14:m>
                <a:r>
                  <a:rPr lang="vi-VN" sz="2400" b="1" dirty="0">
                    <a:solidFill>
                      <a:schemeClr val="tx1"/>
                    </a:solidFill>
                    <a:latin typeface="Times New Roman" panose="02020603050405020304" pitchFamily="18" charset="0"/>
                    <a:cs typeface="Times New Roman" panose="02020603050405020304" pitchFamily="18" charset="0"/>
                  </a:rPr>
                  <a:t> vuông cân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Suy ra đường cao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oMath>
                </a14:m>
                <a:r>
                  <a:rPr lang="vi-VN" sz="2400" b="1" dirty="0">
                    <a:solidFill>
                      <a:schemeClr val="tx1"/>
                    </a:solidFill>
                    <a:latin typeface="Times New Roman" panose="02020603050405020304" pitchFamily="18" charset="0"/>
                    <a:cs typeface="Times New Roman" panose="02020603050405020304" pitchFamily="18" charset="0"/>
                  </a:rPr>
                  <a:t> đồng thời là đường phân giác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nên</a:t>
                </a:r>
                <a:endParaRPr lang="en-US" sz="2400" b="1" dirty="0">
                  <a:solidFill>
                    <a:schemeClr val="tx1"/>
                  </a:solidFill>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left"/>
                    </m:oMathParaPr>
                    <m:oMath xmlns:m="http://schemas.openxmlformats.org/officeDocument/2006/math">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𝑵𝑨𝑯</m:t>
                          </m:r>
                        </m:e>
                      </m:acc>
                      <m:r>
                        <a:rPr lang="vi-VN" sz="2400" b="1" i="1" smtClean="0">
                          <a:solidFill>
                            <a:schemeClr val="tx1"/>
                          </a:solidFill>
                          <a:latin typeface="Cambria Math" panose="02040503050406030204" pitchFamily="18" charset="0"/>
                          <a:cs typeface="Times New Roman" panose="02020603050405020304" pitchFamily="18" charset="0"/>
                        </a:rPr>
                        <m:t>=</m:t>
                      </m:r>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𝑴𝑨𝑯</m:t>
                          </m:r>
                        </m:e>
                      </m:acc>
                      <m:r>
                        <a:rPr lang="vi-VN" sz="2400" b="1" i="1" smtClean="0">
                          <a:solidFill>
                            <a:schemeClr val="tx1"/>
                          </a:solidFill>
                          <a:latin typeface="Cambria Math" panose="02040503050406030204" pitchFamily="18" charset="0"/>
                          <a:cs typeface="Times New Roman" panose="02020603050405020304" pitchFamily="18" charset="0"/>
                        </a:rPr>
                        <m:t>=</m:t>
                      </m:r>
                      <m:f>
                        <m:fPr>
                          <m:ctrlPr>
                            <a:rPr lang="vi-VN" sz="2400" b="1" i="1" smtClean="0">
                              <a:solidFill>
                                <a:schemeClr val="tx1"/>
                              </a:solidFill>
                              <a:latin typeface="Cambria Math" panose="02040503050406030204" pitchFamily="18" charset="0"/>
                              <a:cs typeface="Times New Roman" panose="02020603050405020304" pitchFamily="18" charset="0"/>
                            </a:rPr>
                          </m:ctrlPr>
                        </m:fPr>
                        <m:num>
                          <m:r>
                            <a:rPr lang="vi-VN" sz="2400" b="1" i="1" smtClean="0">
                              <a:solidFill>
                                <a:schemeClr val="tx1"/>
                              </a:solidFill>
                              <a:latin typeface="Cambria Math" panose="02040503050406030204" pitchFamily="18" charset="0"/>
                              <a:cs typeface="Times New Roman" panose="02020603050405020304" pitchFamily="18" charset="0"/>
                            </a:rPr>
                            <m:t>𝟏</m:t>
                          </m:r>
                        </m:num>
                        <m:den>
                          <m:r>
                            <a:rPr lang="vi-VN" sz="2400" b="1" i="1" smtClean="0">
                              <a:solidFill>
                                <a:schemeClr val="tx1"/>
                              </a:solidFill>
                              <a:latin typeface="Cambria Math" panose="02040503050406030204" pitchFamily="18" charset="0"/>
                              <a:cs typeface="Times New Roman" panose="02020603050405020304" pitchFamily="18" charset="0"/>
                            </a:rPr>
                            <m:t>𝟐</m:t>
                          </m:r>
                        </m:den>
                      </m:f>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𝑩𝑨𝑪</m:t>
                          </m:r>
                        </m:e>
                      </m:acc>
                      <m:r>
                        <a:rPr lang="vi-VN" sz="2400" b="1" i="1" smtClean="0">
                          <a:solidFill>
                            <a:schemeClr val="tx1"/>
                          </a:solidFill>
                          <a:latin typeface="Cambria Math" panose="02040503050406030204" pitchFamily="18" charset="0"/>
                          <a:cs typeface="Times New Roman" panose="02020603050405020304" pitchFamily="18" charset="0"/>
                        </a:rPr>
                        <m:t>=</m:t>
                      </m:r>
                      <m:sSup>
                        <m:sSupPr>
                          <m:ctrlPr>
                            <a:rPr lang="vi-VN" sz="2400" b="1" i="1" smtClean="0">
                              <a:solidFill>
                                <a:schemeClr val="tx1"/>
                              </a:solidFill>
                              <a:latin typeface="Cambria Math" panose="02040503050406030204" pitchFamily="18" charset="0"/>
                              <a:cs typeface="Times New Roman" panose="02020603050405020304" pitchFamily="18" charset="0"/>
                            </a:rPr>
                          </m:ctrlPr>
                        </m:sSupPr>
                        <m:e>
                          <m:r>
                            <a:rPr lang="vi-VN" sz="2400" b="1" i="0" smtClean="0">
                              <a:solidFill>
                                <a:schemeClr val="tx1"/>
                              </a:solidFill>
                              <a:latin typeface="Cambria Math" panose="02040503050406030204" pitchFamily="18" charset="0"/>
                              <a:cs typeface="Times New Roman" panose="02020603050405020304" pitchFamily="18" charset="0"/>
                            </a:rPr>
                            <m:t>𝟒𝟓</m:t>
                          </m:r>
                        </m:e>
                        <m:sup>
                          <m:r>
                            <a:rPr lang="vi-VN" sz="2400" b="1" i="0" smtClean="0">
                              <a:solidFill>
                                <a:schemeClr val="tx1"/>
                              </a:solidFill>
                              <a:latin typeface="Cambria Math" panose="02040503050406030204" pitchFamily="18" charset="0"/>
                              <a:cs typeface="Times New Roman" panose="02020603050405020304" pitchFamily="18" charset="0"/>
                            </a:rPr>
                            <m:t>𝐨</m:t>
                          </m:r>
                        </m:sup>
                      </m:sSup>
                    </m:oMath>
                  </m:oMathPara>
                </a14:m>
                <a:endParaRPr lang="vi-VN" sz="2400" b="1" dirty="0">
                  <a:latin typeface="Times New Roman" panose="02020603050405020304" pitchFamily="18" charset="0"/>
                  <a:cs typeface="Times New Roman" panose="02020603050405020304" pitchFamily="18" charset="0"/>
                </a:endParaRPr>
              </a:p>
            </p:txBody>
          </p:sp>
        </mc:Choice>
        <mc:Fallback xmlns="">
          <p:sp>
            <p:nvSpPr>
              <p:cNvPr id="7" name="Rectangle: Rounded Corners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C157D15-A7F2-0E75-747F-190D2C434A04}"/>
                  </a:ext>
                </a:extLst>
              </p:cNvPr>
              <p:cNvSpPr>
                <a:spLocks noRot="1" noChangeAspect="1" noMove="1" noResize="1" noEditPoints="1" noAdjustHandles="1" noChangeArrowheads="1" noChangeShapeType="1" noTextEdit="1"/>
              </p:cNvSpPr>
              <p:nvPr/>
            </p:nvSpPr>
            <p:spPr>
              <a:xfrm>
                <a:off x="138545" y="4353046"/>
                <a:ext cx="4627419" cy="2164255"/>
              </a:xfrm>
              <a:prstGeom prst="roundRect">
                <a:avLst/>
              </a:prstGeom>
              <a:blipFill>
                <a:blip r:embed="rId5"/>
                <a:stretch>
                  <a:fillRect t="-3641"/>
                </a:stretch>
              </a:blipFill>
            </p:spPr>
            <p:txBody>
              <a:bodyPr/>
              <a:lstStyle/>
              <a:p>
                <a:r>
                  <a:rPr lang="en-US">
                    <a:noFill/>
                  </a:rPr>
                  <a:t> </a:t>
                </a:r>
              </a:p>
            </p:txBody>
          </p:sp>
        </mc:Fallback>
      </mc:AlternateContent>
      <p:sp>
        <p:nvSpPr>
          <p:cNvPr id="8" name="Oval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1DED683-8BD1-944A-579D-278EFDEA4A46}"/>
              </a:ext>
            </a:extLst>
          </p:cNvPr>
          <p:cNvSpPr/>
          <p:nvPr/>
        </p:nvSpPr>
        <p:spPr>
          <a:xfrm>
            <a:off x="11112000" y="0"/>
            <a:ext cx="1080000" cy="1080000"/>
          </a:xfrm>
          <a:prstGeom prst="ellipse">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Hết giờ</a:t>
            </a:r>
            <a:endParaRPr lang="en-US" sz="2200" b="1">
              <a:latin typeface="Times New Roman" panose="02020603050405020304" pitchFamily="18" charset="0"/>
              <a:cs typeface="Times New Roman" panose="02020603050405020304" pitchFamily="18" charset="0"/>
            </a:endParaRPr>
          </a:p>
        </p:txBody>
      </p:sp>
      <p:sp>
        <p:nvSpPr>
          <p:cNvPr id="9" name="Oval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64056AA-3187-583B-844B-296B0EC0B3DF}"/>
              </a:ext>
            </a:extLst>
          </p:cNvPr>
          <p:cNvSpPr/>
          <p:nvPr/>
        </p:nvSpPr>
        <p:spPr>
          <a:xfrm>
            <a:off x="11112000"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1 phút</a:t>
            </a:r>
            <a:endParaRPr lang="en-US" sz="2200" b="1">
              <a:latin typeface="Times New Roman" panose="02020603050405020304" pitchFamily="18" charset="0"/>
              <a:cs typeface="Times New Roman" panose="02020603050405020304" pitchFamily="18" charset="0"/>
            </a:endParaRPr>
          </a:p>
        </p:txBody>
      </p:sp>
      <p:sp>
        <p:nvSpPr>
          <p:cNvPr id="10" name="Oval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EDC39D2-8E61-38D9-7647-9258E09FD7C3}"/>
              </a:ext>
            </a:extLst>
          </p:cNvPr>
          <p:cNvSpPr/>
          <p:nvPr/>
        </p:nvSpPr>
        <p:spPr>
          <a:xfrm>
            <a:off x="11112000"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2 phút</a:t>
            </a:r>
            <a:endParaRPr lang="en-US" sz="2200" b="1">
              <a:latin typeface="Times New Roman" panose="02020603050405020304" pitchFamily="18" charset="0"/>
              <a:cs typeface="Times New Roman" panose="02020603050405020304" pitchFamily="18" charset="0"/>
            </a:endParaRPr>
          </a:p>
        </p:txBody>
      </p:sp>
      <p:sp>
        <p:nvSpPr>
          <p:cNvPr id="11" name="Oval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DC92A43-4D07-63FB-8428-A8CBB2FAC789}"/>
              </a:ext>
            </a:extLst>
          </p:cNvPr>
          <p:cNvSpPr/>
          <p:nvPr/>
        </p:nvSpPr>
        <p:spPr>
          <a:xfrm>
            <a:off x="11106353"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3 phút</a:t>
            </a:r>
            <a:endParaRPr lang="en-US" sz="2200" b="1">
              <a:latin typeface="Times New Roman" panose="02020603050405020304" pitchFamily="18" charset="0"/>
              <a:cs typeface="Times New Roman" panose="02020603050405020304" pitchFamily="18" charset="0"/>
            </a:endParaRPr>
          </a:p>
        </p:txBody>
      </p:sp>
      <p:sp>
        <p:nvSpPr>
          <p:cNvPr id="12" name="Oval 1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5468C86-67AC-443D-7E4B-D84B8DB9B92C}"/>
              </a:ext>
            </a:extLst>
          </p:cNvPr>
          <p:cNvSpPr/>
          <p:nvPr/>
        </p:nvSpPr>
        <p:spPr>
          <a:xfrm>
            <a:off x="11100706"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4 phút</a:t>
            </a:r>
            <a:endParaRPr lang="en-US" sz="2200" b="1">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590452AB-4099-FA58-BB7A-8DA790796FBB}"/>
              </a:ext>
            </a:extLst>
          </p:cNvPr>
          <p:cNvSpPr/>
          <p:nvPr/>
        </p:nvSpPr>
        <p:spPr>
          <a:xfrm>
            <a:off x="11100706"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5 phút</a:t>
            </a:r>
            <a:endParaRPr lang="en-US" sz="2200" b="1">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B1D5235D-7271-6F51-D662-68E4C6FC6727}"/>
              </a:ext>
            </a:extLst>
          </p:cNvPr>
          <p:cNvSpPr/>
          <p:nvPr/>
        </p:nvSpPr>
        <p:spPr>
          <a:xfrm>
            <a:off x="11095062"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6 phút</a:t>
            </a:r>
            <a:endParaRPr lang="en-US" sz="2200" b="1">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D32E034E-C6A8-405B-CBED-DC3A78A8F481}"/>
              </a:ext>
            </a:extLst>
          </p:cNvPr>
          <p:cNvSpPr/>
          <p:nvPr/>
        </p:nvSpPr>
        <p:spPr>
          <a:xfrm>
            <a:off x="11100706"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7 phút</a:t>
            </a:r>
            <a:endParaRPr lang="en-US" sz="2200" b="1">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5763481B-E4A5-9973-285A-828687D4A7E3}"/>
              </a:ext>
            </a:extLst>
          </p:cNvPr>
          <p:cNvSpPr/>
          <p:nvPr/>
        </p:nvSpPr>
        <p:spPr>
          <a:xfrm>
            <a:off x="11112000"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8 phút</a:t>
            </a:r>
            <a:endParaRPr lang="en-US" sz="2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5699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5000"/>
                                        <p:tgtEl>
                                          <p:spTgt spid="16"/>
                                        </p:tgtEl>
                                      </p:cBhvr>
                                    </p:animEffect>
                                    <p:set>
                                      <p:cBhvr>
                                        <p:cTn id="7" dur="1" fill="hold">
                                          <p:stCondLst>
                                            <p:cond delay="54999"/>
                                          </p:stCondLst>
                                        </p:cTn>
                                        <p:tgtEl>
                                          <p:spTgt spid="16"/>
                                        </p:tgtEl>
                                        <p:attrNameLst>
                                          <p:attrName>style.visibility</p:attrName>
                                        </p:attrNameLst>
                                      </p:cBhvr>
                                      <p:to>
                                        <p:strVal val="hidden"/>
                                      </p:to>
                                    </p:set>
                                  </p:childTnLst>
                                </p:cTn>
                              </p:par>
                              <p:par>
                                <p:cTn id="8" presetID="21" presetClass="entr" presetSubtype="1"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55000"/>
                                        <p:tgtEl>
                                          <p:spTgt spid="15"/>
                                        </p:tgtEl>
                                      </p:cBhvr>
                                    </p:animEffect>
                                  </p:childTnLst>
                                </p:cTn>
                              </p:par>
                            </p:childTnLst>
                          </p:cTn>
                        </p:par>
                        <p:par>
                          <p:cTn id="11" fill="hold">
                            <p:stCondLst>
                              <p:cond delay="55000"/>
                            </p:stCondLst>
                            <p:childTnLst>
                              <p:par>
                                <p:cTn id="12" presetID="21" presetClass="exit" presetSubtype="1" fill="hold" grpId="0" nodeType="afterEffect">
                                  <p:stCondLst>
                                    <p:cond delay="5000"/>
                                  </p:stCondLst>
                                  <p:childTnLst>
                                    <p:animEffect transition="out" filter="wheel(1)">
                                      <p:cBhvr>
                                        <p:cTn id="13" dur="55000"/>
                                        <p:tgtEl>
                                          <p:spTgt spid="15"/>
                                        </p:tgtEl>
                                      </p:cBhvr>
                                    </p:animEffect>
                                    <p:set>
                                      <p:cBhvr>
                                        <p:cTn id="14" dur="1" fill="hold">
                                          <p:stCondLst>
                                            <p:cond delay="54999"/>
                                          </p:stCondLst>
                                        </p:cTn>
                                        <p:tgtEl>
                                          <p:spTgt spid="15"/>
                                        </p:tgtEl>
                                        <p:attrNameLst>
                                          <p:attrName>style.visibility</p:attrName>
                                        </p:attrNameLst>
                                      </p:cBhvr>
                                      <p:to>
                                        <p:strVal val="hidden"/>
                                      </p:to>
                                    </p:set>
                                  </p:childTnLst>
                                </p:cTn>
                              </p:par>
                              <p:par>
                                <p:cTn id="15" presetID="21" presetClass="entr" presetSubtype="1" fill="hold" grpId="1" nodeType="withEffect">
                                  <p:stCondLst>
                                    <p:cond delay="500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55000"/>
                                        <p:tgtEl>
                                          <p:spTgt spid="14"/>
                                        </p:tgtEl>
                                      </p:cBhvr>
                                    </p:animEffect>
                                  </p:childTnLst>
                                </p:cTn>
                              </p:par>
                            </p:childTnLst>
                          </p:cTn>
                        </p:par>
                        <p:par>
                          <p:cTn id="18" fill="hold">
                            <p:stCondLst>
                              <p:cond delay="115000"/>
                            </p:stCondLst>
                            <p:childTnLst>
                              <p:par>
                                <p:cTn id="19" presetID="21" presetClass="exit" presetSubtype="1" fill="hold" grpId="0" nodeType="afterEffect">
                                  <p:stCondLst>
                                    <p:cond delay="5000"/>
                                  </p:stCondLst>
                                  <p:childTnLst>
                                    <p:animEffect transition="out" filter="wheel(1)">
                                      <p:cBhvr>
                                        <p:cTn id="20" dur="55000"/>
                                        <p:tgtEl>
                                          <p:spTgt spid="14"/>
                                        </p:tgtEl>
                                      </p:cBhvr>
                                    </p:animEffect>
                                    <p:set>
                                      <p:cBhvr>
                                        <p:cTn id="21" dur="1" fill="hold">
                                          <p:stCondLst>
                                            <p:cond delay="54999"/>
                                          </p:stCondLst>
                                        </p:cTn>
                                        <p:tgtEl>
                                          <p:spTgt spid="14"/>
                                        </p:tgtEl>
                                        <p:attrNameLst>
                                          <p:attrName>style.visibility</p:attrName>
                                        </p:attrNameLst>
                                      </p:cBhvr>
                                      <p:to>
                                        <p:strVal val="hidden"/>
                                      </p:to>
                                    </p:set>
                                  </p:childTnLst>
                                </p:cTn>
                              </p:par>
                              <p:par>
                                <p:cTn id="22" presetID="21" presetClass="entr" presetSubtype="1" fill="hold" grpId="1" nodeType="withEffect">
                                  <p:stCondLst>
                                    <p:cond delay="500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55000"/>
                                        <p:tgtEl>
                                          <p:spTgt spid="13"/>
                                        </p:tgtEl>
                                      </p:cBhvr>
                                    </p:animEffect>
                                  </p:childTnLst>
                                </p:cTn>
                              </p:par>
                            </p:childTnLst>
                          </p:cTn>
                        </p:par>
                        <p:par>
                          <p:cTn id="25" fill="hold">
                            <p:stCondLst>
                              <p:cond delay="175000"/>
                            </p:stCondLst>
                            <p:childTnLst>
                              <p:par>
                                <p:cTn id="26" presetID="21" presetClass="exit" presetSubtype="1" fill="hold" grpId="0" nodeType="afterEffect">
                                  <p:stCondLst>
                                    <p:cond delay="5000"/>
                                  </p:stCondLst>
                                  <p:childTnLst>
                                    <p:animEffect transition="out" filter="wheel(1)">
                                      <p:cBhvr>
                                        <p:cTn id="27" dur="55000"/>
                                        <p:tgtEl>
                                          <p:spTgt spid="13"/>
                                        </p:tgtEl>
                                      </p:cBhvr>
                                    </p:animEffect>
                                    <p:set>
                                      <p:cBhvr>
                                        <p:cTn id="28" dur="1" fill="hold">
                                          <p:stCondLst>
                                            <p:cond delay="54999"/>
                                          </p:stCondLst>
                                        </p:cTn>
                                        <p:tgtEl>
                                          <p:spTgt spid="13"/>
                                        </p:tgtEl>
                                        <p:attrNameLst>
                                          <p:attrName>style.visibility</p:attrName>
                                        </p:attrNameLst>
                                      </p:cBhvr>
                                      <p:to>
                                        <p:strVal val="hidden"/>
                                      </p:to>
                                    </p:set>
                                  </p:childTnLst>
                                </p:cTn>
                              </p:par>
                              <p:par>
                                <p:cTn id="29" presetID="21" presetClass="entr" presetSubtype="1" fill="hold" grpId="1" nodeType="withEffect">
                                  <p:stCondLst>
                                    <p:cond delay="500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55000"/>
                                        <p:tgtEl>
                                          <p:spTgt spid="12"/>
                                        </p:tgtEl>
                                      </p:cBhvr>
                                    </p:animEffect>
                                  </p:childTnLst>
                                </p:cTn>
                              </p:par>
                            </p:childTnLst>
                          </p:cTn>
                        </p:par>
                        <p:par>
                          <p:cTn id="32" fill="hold">
                            <p:stCondLst>
                              <p:cond delay="235000"/>
                            </p:stCondLst>
                            <p:childTnLst>
                              <p:par>
                                <p:cTn id="33" presetID="21" presetClass="exit" presetSubtype="1" fill="hold" grpId="0" nodeType="afterEffect">
                                  <p:stCondLst>
                                    <p:cond delay="5000"/>
                                  </p:stCondLst>
                                  <p:childTnLst>
                                    <p:animEffect transition="out" filter="wheel(1)">
                                      <p:cBhvr>
                                        <p:cTn id="34" dur="55000"/>
                                        <p:tgtEl>
                                          <p:spTgt spid="12"/>
                                        </p:tgtEl>
                                      </p:cBhvr>
                                    </p:animEffect>
                                    <p:set>
                                      <p:cBhvr>
                                        <p:cTn id="35" dur="1" fill="hold">
                                          <p:stCondLst>
                                            <p:cond delay="54999"/>
                                          </p:stCondLst>
                                        </p:cTn>
                                        <p:tgtEl>
                                          <p:spTgt spid="12"/>
                                        </p:tgtEl>
                                        <p:attrNameLst>
                                          <p:attrName>style.visibility</p:attrName>
                                        </p:attrNameLst>
                                      </p:cBhvr>
                                      <p:to>
                                        <p:strVal val="hidden"/>
                                      </p:to>
                                    </p:set>
                                  </p:childTnLst>
                                </p:cTn>
                              </p:par>
                              <p:par>
                                <p:cTn id="36" presetID="21" presetClass="entr" presetSubtype="1" fill="hold" grpId="1" nodeType="withEffect">
                                  <p:stCondLst>
                                    <p:cond delay="500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55000"/>
                                        <p:tgtEl>
                                          <p:spTgt spid="11"/>
                                        </p:tgtEl>
                                      </p:cBhvr>
                                    </p:animEffect>
                                  </p:childTnLst>
                                </p:cTn>
                              </p:par>
                            </p:childTnLst>
                          </p:cTn>
                        </p:par>
                        <p:par>
                          <p:cTn id="39" fill="hold">
                            <p:stCondLst>
                              <p:cond delay="295000"/>
                            </p:stCondLst>
                            <p:childTnLst>
                              <p:par>
                                <p:cTn id="40" presetID="21" presetClass="exit" presetSubtype="1" fill="hold" grpId="0" nodeType="afterEffect">
                                  <p:stCondLst>
                                    <p:cond delay="5000"/>
                                  </p:stCondLst>
                                  <p:childTnLst>
                                    <p:animEffect transition="out" filter="wheel(1)">
                                      <p:cBhvr>
                                        <p:cTn id="41" dur="55000"/>
                                        <p:tgtEl>
                                          <p:spTgt spid="11"/>
                                        </p:tgtEl>
                                      </p:cBhvr>
                                    </p:animEffect>
                                    <p:set>
                                      <p:cBhvr>
                                        <p:cTn id="42" dur="1" fill="hold">
                                          <p:stCondLst>
                                            <p:cond delay="54999"/>
                                          </p:stCondLst>
                                        </p:cTn>
                                        <p:tgtEl>
                                          <p:spTgt spid="11"/>
                                        </p:tgtEl>
                                        <p:attrNameLst>
                                          <p:attrName>style.visibility</p:attrName>
                                        </p:attrNameLst>
                                      </p:cBhvr>
                                      <p:to>
                                        <p:strVal val="hidden"/>
                                      </p:to>
                                    </p:set>
                                  </p:childTnLst>
                                </p:cTn>
                              </p:par>
                              <p:par>
                                <p:cTn id="43" presetID="21" presetClass="entr" presetSubtype="1" fill="hold" grpId="1" nodeType="withEffect">
                                  <p:stCondLst>
                                    <p:cond delay="5000"/>
                                  </p:stCondLst>
                                  <p:childTnLst>
                                    <p:set>
                                      <p:cBhvr>
                                        <p:cTn id="44" dur="1" fill="hold">
                                          <p:stCondLst>
                                            <p:cond delay="0"/>
                                          </p:stCondLst>
                                        </p:cTn>
                                        <p:tgtEl>
                                          <p:spTgt spid="10"/>
                                        </p:tgtEl>
                                        <p:attrNameLst>
                                          <p:attrName>style.visibility</p:attrName>
                                        </p:attrNameLst>
                                      </p:cBhvr>
                                      <p:to>
                                        <p:strVal val="visible"/>
                                      </p:to>
                                    </p:set>
                                    <p:animEffect transition="in" filter="wheel(1)">
                                      <p:cBhvr>
                                        <p:cTn id="45" dur="55000"/>
                                        <p:tgtEl>
                                          <p:spTgt spid="10"/>
                                        </p:tgtEl>
                                      </p:cBhvr>
                                    </p:animEffect>
                                  </p:childTnLst>
                                </p:cTn>
                              </p:par>
                            </p:childTnLst>
                          </p:cTn>
                        </p:par>
                        <p:par>
                          <p:cTn id="46" fill="hold">
                            <p:stCondLst>
                              <p:cond delay="355000"/>
                            </p:stCondLst>
                            <p:childTnLst>
                              <p:par>
                                <p:cTn id="47" presetID="21" presetClass="exit" presetSubtype="1" fill="hold" grpId="0" nodeType="afterEffect">
                                  <p:stCondLst>
                                    <p:cond delay="5000"/>
                                  </p:stCondLst>
                                  <p:childTnLst>
                                    <p:animEffect transition="out" filter="wheel(1)">
                                      <p:cBhvr>
                                        <p:cTn id="48" dur="55000"/>
                                        <p:tgtEl>
                                          <p:spTgt spid="10"/>
                                        </p:tgtEl>
                                      </p:cBhvr>
                                    </p:animEffect>
                                    <p:set>
                                      <p:cBhvr>
                                        <p:cTn id="49" dur="1" fill="hold">
                                          <p:stCondLst>
                                            <p:cond delay="54999"/>
                                          </p:stCondLst>
                                        </p:cTn>
                                        <p:tgtEl>
                                          <p:spTgt spid="10"/>
                                        </p:tgtEl>
                                        <p:attrNameLst>
                                          <p:attrName>style.visibility</p:attrName>
                                        </p:attrNameLst>
                                      </p:cBhvr>
                                      <p:to>
                                        <p:strVal val="hidden"/>
                                      </p:to>
                                    </p:set>
                                  </p:childTnLst>
                                </p:cTn>
                              </p:par>
                              <p:par>
                                <p:cTn id="50" presetID="21" presetClass="entr" presetSubtype="1" fill="hold" grpId="1" nodeType="withEffect">
                                  <p:stCondLst>
                                    <p:cond delay="5000"/>
                                  </p:stCondLst>
                                  <p:childTnLst>
                                    <p:set>
                                      <p:cBhvr>
                                        <p:cTn id="51" dur="1" fill="hold">
                                          <p:stCondLst>
                                            <p:cond delay="0"/>
                                          </p:stCondLst>
                                        </p:cTn>
                                        <p:tgtEl>
                                          <p:spTgt spid="9"/>
                                        </p:tgtEl>
                                        <p:attrNameLst>
                                          <p:attrName>style.visibility</p:attrName>
                                        </p:attrNameLst>
                                      </p:cBhvr>
                                      <p:to>
                                        <p:strVal val="visible"/>
                                      </p:to>
                                    </p:set>
                                    <p:animEffect transition="in" filter="wheel(1)">
                                      <p:cBhvr>
                                        <p:cTn id="52" dur="55000"/>
                                        <p:tgtEl>
                                          <p:spTgt spid="9"/>
                                        </p:tgtEl>
                                      </p:cBhvr>
                                    </p:animEffect>
                                  </p:childTnLst>
                                </p:cTn>
                              </p:par>
                            </p:childTnLst>
                          </p:cTn>
                        </p:par>
                        <p:par>
                          <p:cTn id="53" fill="hold">
                            <p:stCondLst>
                              <p:cond delay="415000"/>
                            </p:stCondLst>
                            <p:childTnLst>
                              <p:par>
                                <p:cTn id="54" presetID="21" presetClass="exit" presetSubtype="1" fill="hold" grpId="0" nodeType="afterEffect">
                                  <p:stCondLst>
                                    <p:cond delay="5000"/>
                                  </p:stCondLst>
                                  <p:childTnLst>
                                    <p:animEffect transition="out" filter="wheel(1)">
                                      <p:cBhvr>
                                        <p:cTn id="55" dur="55000"/>
                                        <p:tgtEl>
                                          <p:spTgt spid="9"/>
                                        </p:tgtEl>
                                      </p:cBhvr>
                                    </p:animEffect>
                                    <p:set>
                                      <p:cBhvr>
                                        <p:cTn id="56" dur="1" fill="hold">
                                          <p:stCondLst>
                                            <p:cond delay="54999"/>
                                          </p:stCondLst>
                                        </p:cTn>
                                        <p:tgtEl>
                                          <p:spTgt spid="9"/>
                                        </p:tgtEl>
                                        <p:attrNameLst>
                                          <p:attrName>style.visibility</p:attrName>
                                        </p:attrNameLst>
                                      </p:cBhvr>
                                      <p:to>
                                        <p:strVal val="hidden"/>
                                      </p:to>
                                    </p:set>
                                  </p:childTnLst>
                                </p:cTn>
                              </p:par>
                              <p:par>
                                <p:cTn id="57" presetID="21" presetClass="entr" presetSubtype="1" fill="hold" grpId="0" nodeType="withEffect">
                                  <p:stCondLst>
                                    <p:cond delay="5000"/>
                                  </p:stCondLst>
                                  <p:childTnLst>
                                    <p:set>
                                      <p:cBhvr>
                                        <p:cTn id="58" dur="1" fill="hold">
                                          <p:stCondLst>
                                            <p:cond delay="0"/>
                                          </p:stCondLst>
                                        </p:cTn>
                                        <p:tgtEl>
                                          <p:spTgt spid="8"/>
                                        </p:tgtEl>
                                        <p:attrNameLst>
                                          <p:attrName>style.visibility</p:attrName>
                                        </p:attrNameLst>
                                      </p:cBhvr>
                                      <p:to>
                                        <p:strVal val="visible"/>
                                      </p:to>
                                    </p:set>
                                    <p:animEffect transition="in" filter="wheel(1)">
                                      <p:cBhvr>
                                        <p:cTn id="59" dur="550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0" end="0"/>
                                            </p:txEl>
                                          </p:spTgt>
                                        </p:tgtEl>
                                        <p:attrNameLst>
                                          <p:attrName>style.visibility</p:attrName>
                                        </p:attrNameLst>
                                      </p:cBhvr>
                                      <p:to>
                                        <p:strVal val="visible"/>
                                      </p:to>
                                    </p:set>
                                    <p:animEffect transition="in" filter="fade">
                                      <p:cBhvr>
                                        <p:cTn id="64" dur="1000"/>
                                        <p:tgtEl>
                                          <p:spTgt spid="7">
                                            <p:txEl>
                                              <p:pRg st="0" end="0"/>
                                            </p:txEl>
                                          </p:spTgt>
                                        </p:tgtEl>
                                      </p:cBhvr>
                                    </p:animEffect>
                                    <p:anim calcmode="lin" valueType="num">
                                      <p:cBhvr>
                                        <p:cTn id="6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Effect transition="in" filter="fade">
                                      <p:cBhvr>
                                        <p:cTn id="71" dur="1000"/>
                                        <p:tgtEl>
                                          <p:spTgt spid="7">
                                            <p:txEl>
                                              <p:pRg st="1" end="1"/>
                                            </p:txEl>
                                          </p:spTgt>
                                        </p:tgtEl>
                                      </p:cBhvr>
                                    </p:animEffect>
                                    <p:anim calcmode="lin" valueType="num">
                                      <p:cBhvr>
                                        <p:cTn id="7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7">
                                            <p:txEl>
                                              <p:pRg st="2" end="2"/>
                                            </p:txEl>
                                          </p:spTgt>
                                        </p:tgtEl>
                                        <p:attrNameLst>
                                          <p:attrName>style.visibility</p:attrName>
                                        </p:attrNameLst>
                                      </p:cBhvr>
                                      <p:to>
                                        <p:strVal val="visible"/>
                                      </p:to>
                                    </p:set>
                                    <p:animEffect transition="in" filter="fade">
                                      <p:cBhvr>
                                        <p:cTn id="78" dur="1000"/>
                                        <p:tgtEl>
                                          <p:spTgt spid="7">
                                            <p:txEl>
                                              <p:pRg st="2" end="2"/>
                                            </p:txEl>
                                          </p:spTgt>
                                        </p:tgtEl>
                                      </p:cBhvr>
                                    </p:animEffect>
                                    <p:anim calcmode="lin" valueType="num">
                                      <p:cBhvr>
                                        <p:cTn id="7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8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7">
                                            <p:txEl>
                                              <p:pRg st="3" end="3"/>
                                            </p:txEl>
                                          </p:spTgt>
                                        </p:tgtEl>
                                        <p:attrNameLst>
                                          <p:attrName>style.visibility</p:attrName>
                                        </p:attrNameLst>
                                      </p:cBhvr>
                                      <p:to>
                                        <p:strVal val="visible"/>
                                      </p:to>
                                    </p:set>
                                    <p:animEffect transition="in" filter="fade">
                                      <p:cBhvr>
                                        <p:cTn id="85" dur="1000"/>
                                        <p:tgtEl>
                                          <p:spTgt spid="7">
                                            <p:txEl>
                                              <p:pRg st="3" end="3"/>
                                            </p:txEl>
                                          </p:spTgt>
                                        </p:tgtEl>
                                      </p:cBhvr>
                                    </p:animEffect>
                                    <p:anim calcmode="lin" valueType="num">
                                      <p:cBhvr>
                                        <p:cTn id="8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6">
                                            <p:txEl>
                                              <p:pRg st="0" end="0"/>
                                            </p:txEl>
                                          </p:spTgt>
                                        </p:tgtEl>
                                        <p:attrNameLst>
                                          <p:attrName>style.visibility</p:attrName>
                                        </p:attrNameLst>
                                      </p:cBhvr>
                                      <p:to>
                                        <p:strVal val="visible"/>
                                      </p:to>
                                    </p:set>
                                    <p:animEffect transition="in" filter="fade">
                                      <p:cBhvr>
                                        <p:cTn id="92" dur="1000"/>
                                        <p:tgtEl>
                                          <p:spTgt spid="6">
                                            <p:txEl>
                                              <p:pRg st="0" end="0"/>
                                            </p:txEl>
                                          </p:spTgt>
                                        </p:tgtEl>
                                      </p:cBhvr>
                                    </p:animEffect>
                                    <p:anim calcmode="lin" valueType="num">
                                      <p:cBhvr>
                                        <p:cTn id="9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6">
                                            <p:txEl>
                                              <p:pRg st="1" end="1"/>
                                            </p:txEl>
                                          </p:spTgt>
                                        </p:tgtEl>
                                        <p:attrNameLst>
                                          <p:attrName>style.visibility</p:attrName>
                                        </p:attrNameLst>
                                      </p:cBhvr>
                                      <p:to>
                                        <p:strVal val="visible"/>
                                      </p:to>
                                    </p:set>
                                    <p:animEffect transition="in" filter="fade">
                                      <p:cBhvr>
                                        <p:cTn id="99" dur="1000"/>
                                        <p:tgtEl>
                                          <p:spTgt spid="6">
                                            <p:txEl>
                                              <p:pRg st="1" end="1"/>
                                            </p:txEl>
                                          </p:spTgt>
                                        </p:tgtEl>
                                      </p:cBhvr>
                                    </p:animEffect>
                                    <p:anim calcmode="lin" valueType="num">
                                      <p:cBhvr>
                                        <p:cTn id="10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0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6">
                                            <p:txEl>
                                              <p:pRg st="2" end="2"/>
                                            </p:txEl>
                                          </p:spTgt>
                                        </p:tgtEl>
                                        <p:attrNameLst>
                                          <p:attrName>style.visibility</p:attrName>
                                        </p:attrNameLst>
                                      </p:cBhvr>
                                      <p:to>
                                        <p:strVal val="visible"/>
                                      </p:to>
                                    </p:set>
                                    <p:animEffect transition="in" filter="fade">
                                      <p:cBhvr>
                                        <p:cTn id="106" dur="1000"/>
                                        <p:tgtEl>
                                          <p:spTgt spid="6">
                                            <p:txEl>
                                              <p:pRg st="2" end="2"/>
                                            </p:txEl>
                                          </p:spTgt>
                                        </p:tgtEl>
                                      </p:cBhvr>
                                    </p:animEffect>
                                    <p:anim calcmode="lin" valueType="num">
                                      <p:cBhvr>
                                        <p:cTn id="10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6">
                                            <p:txEl>
                                              <p:pRg st="3" end="3"/>
                                            </p:txEl>
                                          </p:spTgt>
                                        </p:tgtEl>
                                        <p:attrNameLst>
                                          <p:attrName>style.visibility</p:attrName>
                                        </p:attrNameLst>
                                      </p:cBhvr>
                                      <p:to>
                                        <p:strVal val="visible"/>
                                      </p:to>
                                    </p:set>
                                    <p:animEffect transition="in" filter="fade">
                                      <p:cBhvr>
                                        <p:cTn id="113" dur="1000"/>
                                        <p:tgtEl>
                                          <p:spTgt spid="6">
                                            <p:txEl>
                                              <p:pRg st="3" end="3"/>
                                            </p:txEl>
                                          </p:spTgt>
                                        </p:tgtEl>
                                      </p:cBhvr>
                                    </p:animEffect>
                                    <p:anim calcmode="lin" valueType="num">
                                      <p:cBhvr>
                                        <p:cTn id="11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6">
                                            <p:txEl>
                                              <p:pRg st="4" end="4"/>
                                            </p:txEl>
                                          </p:spTgt>
                                        </p:tgtEl>
                                        <p:attrNameLst>
                                          <p:attrName>style.visibility</p:attrName>
                                        </p:attrNameLst>
                                      </p:cBhvr>
                                      <p:to>
                                        <p:strVal val="visible"/>
                                      </p:to>
                                    </p:set>
                                    <p:animEffect transition="in" filter="fade">
                                      <p:cBhvr>
                                        <p:cTn id="120" dur="1000"/>
                                        <p:tgtEl>
                                          <p:spTgt spid="6">
                                            <p:txEl>
                                              <p:pRg st="4" end="4"/>
                                            </p:txEl>
                                          </p:spTgt>
                                        </p:tgtEl>
                                      </p:cBhvr>
                                    </p:animEffect>
                                    <p:anim calcmode="lin" valueType="num">
                                      <p:cBhvr>
                                        <p:cTn id="12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2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6">
                                            <p:txEl>
                                              <p:pRg st="5" end="5"/>
                                            </p:txEl>
                                          </p:spTgt>
                                        </p:tgtEl>
                                        <p:attrNameLst>
                                          <p:attrName>style.visibility</p:attrName>
                                        </p:attrNameLst>
                                      </p:cBhvr>
                                      <p:to>
                                        <p:strVal val="visible"/>
                                      </p:to>
                                    </p:set>
                                    <p:animEffect transition="in" filter="fade">
                                      <p:cBhvr>
                                        <p:cTn id="127" dur="1000"/>
                                        <p:tgtEl>
                                          <p:spTgt spid="6">
                                            <p:txEl>
                                              <p:pRg st="5" end="5"/>
                                            </p:txEl>
                                          </p:spTgt>
                                        </p:tgtEl>
                                      </p:cBhvr>
                                    </p:animEffect>
                                    <p:anim calcmode="lin" valueType="num">
                                      <p:cBhvr>
                                        <p:cTn id="12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2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6">
                                            <p:txEl>
                                              <p:pRg st="6" end="6"/>
                                            </p:txEl>
                                          </p:spTgt>
                                        </p:tgtEl>
                                        <p:attrNameLst>
                                          <p:attrName>style.visibility</p:attrName>
                                        </p:attrNameLst>
                                      </p:cBhvr>
                                      <p:to>
                                        <p:strVal val="visible"/>
                                      </p:to>
                                    </p:set>
                                    <p:animEffect transition="in" filter="fade">
                                      <p:cBhvr>
                                        <p:cTn id="134" dur="1000"/>
                                        <p:tgtEl>
                                          <p:spTgt spid="6">
                                            <p:txEl>
                                              <p:pRg st="6" end="6"/>
                                            </p:txEl>
                                          </p:spTgt>
                                        </p:tgtEl>
                                      </p:cBhvr>
                                    </p:animEffect>
                                    <p:anim calcmode="lin" valueType="num">
                                      <p:cBhvr>
                                        <p:cTn id="1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3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6">
                                            <p:txEl>
                                              <p:pRg st="7" end="7"/>
                                            </p:txEl>
                                          </p:spTgt>
                                        </p:tgtEl>
                                        <p:attrNameLst>
                                          <p:attrName>style.visibility</p:attrName>
                                        </p:attrNameLst>
                                      </p:cBhvr>
                                      <p:to>
                                        <p:strVal val="visible"/>
                                      </p:to>
                                    </p:set>
                                    <p:animEffect transition="in" filter="fade">
                                      <p:cBhvr>
                                        <p:cTn id="141" dur="1000"/>
                                        <p:tgtEl>
                                          <p:spTgt spid="6">
                                            <p:txEl>
                                              <p:pRg st="7" end="7"/>
                                            </p:txEl>
                                          </p:spTgt>
                                        </p:tgtEl>
                                      </p:cBhvr>
                                    </p:animEffect>
                                    <p:anim calcmode="lin" valueType="num">
                                      <p:cBhvr>
                                        <p:cTn id="14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6">
                                            <p:txEl>
                                              <p:pRg st="8" end="8"/>
                                            </p:txEl>
                                          </p:spTgt>
                                        </p:tgtEl>
                                        <p:attrNameLst>
                                          <p:attrName>style.visibility</p:attrName>
                                        </p:attrNameLst>
                                      </p:cBhvr>
                                      <p:to>
                                        <p:strVal val="visible"/>
                                      </p:to>
                                    </p:set>
                                    <p:animEffect transition="in" filter="fade">
                                      <p:cBhvr>
                                        <p:cTn id="148" dur="1000"/>
                                        <p:tgtEl>
                                          <p:spTgt spid="6">
                                            <p:txEl>
                                              <p:pRg st="8" end="8"/>
                                            </p:txEl>
                                          </p:spTgt>
                                        </p:tgtEl>
                                      </p:cBhvr>
                                    </p:animEffect>
                                    <p:anim calcmode="lin" valueType="num">
                                      <p:cBhvr>
                                        <p:cTn id="14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5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nodeType="clickEffect">
                                  <p:stCondLst>
                                    <p:cond delay="0"/>
                                  </p:stCondLst>
                                  <p:childTnLst>
                                    <p:set>
                                      <p:cBhvr>
                                        <p:cTn id="154" dur="1" fill="hold">
                                          <p:stCondLst>
                                            <p:cond delay="0"/>
                                          </p:stCondLst>
                                        </p:cTn>
                                        <p:tgtEl>
                                          <p:spTgt spid="6">
                                            <p:txEl>
                                              <p:pRg st="9" end="9"/>
                                            </p:txEl>
                                          </p:spTgt>
                                        </p:tgtEl>
                                        <p:attrNameLst>
                                          <p:attrName>style.visibility</p:attrName>
                                        </p:attrNameLst>
                                      </p:cBhvr>
                                      <p:to>
                                        <p:strVal val="visible"/>
                                      </p:to>
                                    </p:set>
                                    <p:animEffect transition="in" filter="fade">
                                      <p:cBhvr>
                                        <p:cTn id="155" dur="1000"/>
                                        <p:tgtEl>
                                          <p:spTgt spid="6">
                                            <p:txEl>
                                              <p:pRg st="9" end="9"/>
                                            </p:txEl>
                                          </p:spTgt>
                                        </p:tgtEl>
                                      </p:cBhvr>
                                    </p:animEffect>
                                    <p:anim calcmode="lin" valueType="num">
                                      <p:cBhvr>
                                        <p:cTn id="156"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57"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nodeType="clickEffect">
                                  <p:stCondLst>
                                    <p:cond delay="0"/>
                                  </p:stCondLst>
                                  <p:childTnLst>
                                    <p:set>
                                      <p:cBhvr>
                                        <p:cTn id="161" dur="1" fill="hold">
                                          <p:stCondLst>
                                            <p:cond delay="0"/>
                                          </p:stCondLst>
                                        </p:cTn>
                                        <p:tgtEl>
                                          <p:spTgt spid="6">
                                            <p:txEl>
                                              <p:pRg st="10" end="10"/>
                                            </p:txEl>
                                          </p:spTgt>
                                        </p:tgtEl>
                                        <p:attrNameLst>
                                          <p:attrName>style.visibility</p:attrName>
                                        </p:attrNameLst>
                                      </p:cBhvr>
                                      <p:to>
                                        <p:strVal val="visible"/>
                                      </p:to>
                                    </p:set>
                                    <p:animEffect transition="in" filter="fade">
                                      <p:cBhvr>
                                        <p:cTn id="162" dur="1000"/>
                                        <p:tgtEl>
                                          <p:spTgt spid="6">
                                            <p:txEl>
                                              <p:pRg st="10" end="10"/>
                                            </p:txEl>
                                          </p:spTgt>
                                        </p:tgtEl>
                                      </p:cBhvr>
                                    </p:animEffect>
                                    <p:anim calcmode="lin" valueType="num">
                                      <p:cBhvr>
                                        <p:cTn id="16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6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E566B3A-7865-DC63-D3CD-328D3FA62796}"/>
              </a:ext>
            </a:extLst>
          </p:cNvPr>
          <p:cNvSpPr/>
          <p:nvPr/>
        </p:nvSpPr>
        <p:spPr>
          <a:xfrm>
            <a:off x="2808514" y="76202"/>
            <a:ext cx="6574971" cy="729344"/>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p:pic>
        <p:nvPicPr>
          <p:cNvPr id="3" name="Picture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565F1A0-B563-2483-242D-9FBBE42CC3D0}"/>
              </a:ext>
            </a:extLst>
          </p:cNvPr>
          <p:cNvPicPr>
            <a:picLocks noChangeAspect="1"/>
          </p:cNvPicPr>
          <p:nvPr/>
        </p:nvPicPr>
        <p:blipFill>
          <a:blip r:embed="rId2"/>
          <a:stretch>
            <a:fillRect/>
          </a:stretch>
        </p:blipFill>
        <p:spPr>
          <a:xfrm>
            <a:off x="430479" y="2218710"/>
            <a:ext cx="3637441" cy="2055628"/>
          </a:xfrm>
          <a:prstGeom prst="rect">
            <a:avLst/>
          </a:prstGeom>
        </p:spPr>
      </p:pic>
      <mc:AlternateContent xmlns:mc="http://schemas.openxmlformats.org/markup-compatibility/2006" xmlns:a14="http://schemas.microsoft.com/office/drawing/2010/main">
        <mc:Choice Requires="a14">
          <p:sp>
            <p:nvSpPr>
              <p:cNvPr id="6" name="Rectangle: Rounded Corners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A8A11EE-633F-397E-45F8-4511350108C9}"/>
                  </a:ext>
                </a:extLst>
              </p:cNvPr>
              <p:cNvSpPr/>
              <p:nvPr/>
            </p:nvSpPr>
            <p:spPr>
              <a:xfrm>
                <a:off x="4447309" y="1524001"/>
                <a:ext cx="7578436" cy="444767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Xét ∆</a:t>
                </a:r>
                <a14:m>
                  <m:oMath xmlns:m="http://schemas.openxmlformats.org/officeDocument/2006/math">
                    <m:r>
                      <a:rPr lang="vi-VN" sz="2400" b="1" i="1" smtClean="0">
                        <a:solidFill>
                          <a:schemeClr val="tx1"/>
                        </a:solidFill>
                        <a:latin typeface="Cambria Math" panose="02040503050406030204" pitchFamily="18" charset="0"/>
                      </a:rPr>
                      <m:t>𝑨𝑯𝑵</m:t>
                    </m:r>
                  </m:oMath>
                </a14:m>
                <a:r>
                  <a:rPr lang="vi-VN" sz="2400" b="1" dirty="0">
                    <a:solidFill>
                      <a:schemeClr val="tx1"/>
                    </a:solidFill>
                    <a:latin typeface="Times New Roman" panose="02020603050405020304" pitchFamily="18" charset="0"/>
                    <a:cs typeface="Times New Roman" panose="02020603050405020304" pitchFamily="18" charset="0"/>
                  </a:rPr>
                  <a:t>, có </a:t>
                </a:r>
                <a14:m>
                  <m:oMath xmlns:m="http://schemas.openxmlformats.org/officeDocument/2006/math">
                    <m:acc>
                      <m:accPr>
                        <m:chr m:val="̂"/>
                        <m:ctrlPr>
                          <a:rPr lang="vi-VN" sz="2400" b="1" i="1">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𝑵</m:t>
                        </m:r>
                        <m:r>
                          <a:rPr lang="vi-VN" sz="2400" b="1" i="1">
                            <a:solidFill>
                              <a:schemeClr val="tx1"/>
                            </a:solidFill>
                            <a:latin typeface="Cambria Math" panose="02040503050406030204" pitchFamily="18" charset="0"/>
                            <a:cs typeface="Times New Roman" panose="02020603050405020304" pitchFamily="18" charset="0"/>
                          </a:rPr>
                          <m:t>𝑨𝑯</m:t>
                        </m:r>
                      </m:e>
                    </m:acc>
                    <m:r>
                      <a:rPr lang="vi-VN" sz="2400" b="1" i="1">
                        <a:solidFill>
                          <a:schemeClr val="tx1"/>
                        </a:solidFill>
                        <a:latin typeface="Cambria Math" panose="02040503050406030204" pitchFamily="18" charset="0"/>
                        <a:cs typeface="Times New Roman" panose="02020603050405020304" pitchFamily="18" charset="0"/>
                      </a:rPr>
                      <m:t>=</m:t>
                    </m:r>
                    <m:acc>
                      <m:accPr>
                        <m:chr m:val="̂"/>
                        <m:ctrlPr>
                          <a:rPr lang="vi-VN" sz="2400" b="1" i="1">
                            <a:solidFill>
                              <a:schemeClr val="tx1"/>
                            </a:solidFill>
                            <a:latin typeface="Cambria Math" panose="02040503050406030204" pitchFamily="18" charset="0"/>
                            <a:cs typeface="Times New Roman" panose="02020603050405020304" pitchFamily="18" charset="0"/>
                          </a:rPr>
                        </m:ctrlPr>
                      </m:accPr>
                      <m:e>
                        <m:r>
                          <a:rPr lang="vi-VN" sz="2400" b="1" i="1">
                            <a:solidFill>
                              <a:schemeClr val="tx1"/>
                            </a:solidFill>
                            <a:latin typeface="Cambria Math" panose="02040503050406030204" pitchFamily="18" charset="0"/>
                            <a:cs typeface="Times New Roman" panose="02020603050405020304" pitchFamily="18" charset="0"/>
                          </a:rPr>
                          <m:t>𝑨𝑯</m:t>
                        </m:r>
                        <m:r>
                          <a:rPr lang="vi-VN" sz="2400" b="1" i="1" smtClean="0">
                            <a:solidFill>
                              <a:schemeClr val="tx1"/>
                            </a:solidFill>
                            <a:latin typeface="Cambria Math" panose="02040503050406030204" pitchFamily="18" charset="0"/>
                            <a:cs typeface="Times New Roman" panose="02020603050405020304" pitchFamily="18" charset="0"/>
                          </a:rPr>
                          <m:t>𝑵</m:t>
                        </m:r>
                      </m:e>
                    </m:acc>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m:t>
                    </m:r>
                    <m:sSup>
                      <m:sSupPr>
                        <m:ctrlPr>
                          <a:rPr lang="vi-VN" sz="2400" b="1" i="1">
                            <a:solidFill>
                              <a:schemeClr val="tx1"/>
                            </a:solidFill>
                            <a:latin typeface="Cambria Math" panose="02040503050406030204" pitchFamily="18" charset="0"/>
                            <a:cs typeface="Times New Roman" panose="02020603050405020304" pitchFamily="18" charset="0"/>
                          </a:rPr>
                        </m:ctrlPr>
                      </m:sSupPr>
                      <m:e>
                        <m:r>
                          <a:rPr lang="vi-VN" sz="2400" b="1">
                            <a:solidFill>
                              <a:schemeClr val="tx1"/>
                            </a:solidFill>
                            <a:latin typeface="Cambria Math" panose="02040503050406030204" pitchFamily="18" charset="0"/>
                            <a:cs typeface="Times New Roman" panose="02020603050405020304" pitchFamily="18" charset="0"/>
                          </a:rPr>
                          <m:t>𝟒𝟓</m:t>
                        </m:r>
                      </m:e>
                      <m:sup>
                        <m:r>
                          <a:rPr lang="vi-VN" sz="2400" b="1">
                            <a:solidFill>
                              <a:schemeClr val="tx1"/>
                            </a:solidFill>
                            <a:latin typeface="Cambria Math" panose="02040503050406030204" pitchFamily="18" charset="0"/>
                            <a:cs typeface="Times New Roman" panose="02020603050405020304" pitchFamily="18" charset="0"/>
                          </a:rPr>
                          <m:t>𝐨</m:t>
                        </m:r>
                      </m:sup>
                    </m:sSup>
                  </m:oMath>
                </a14:m>
                <a:r>
                  <a:rPr lang="vi-VN" sz="2400" b="1" dirty="0">
                    <a:solidFill>
                      <a:schemeClr val="tx1"/>
                    </a:solidFill>
                    <a:latin typeface="Times New Roman" panose="02020603050405020304" pitchFamily="18" charset="0"/>
                    <a:cs typeface="Times New Roman" panose="02020603050405020304" pitchFamily="18" charset="0"/>
                  </a:rPr>
                  <a:t>) </a:t>
                </a:r>
              </a:p>
              <a:p>
                <a:pPr algn="just"/>
                <a:r>
                  <a:rPr lang="vi-VN" sz="2400" b="1" dirty="0">
                    <a:solidFill>
                      <a:schemeClr val="tx1"/>
                    </a:solidFill>
                    <a:latin typeface="Times New Roman" panose="02020603050405020304" pitchFamily="18" charset="0"/>
                    <a:cs typeface="Times New Roman" panose="02020603050405020304" pitchFamily="18" charset="0"/>
                  </a:rPr>
                  <a:t>Suy ra ∆</a:t>
                </a:r>
                <a14:m>
                  <m:oMath xmlns:m="http://schemas.openxmlformats.org/officeDocument/2006/math">
                    <m:r>
                      <a:rPr lang="vi-VN" sz="2400" b="1" i="1">
                        <a:solidFill>
                          <a:schemeClr val="tx1"/>
                        </a:solidFill>
                        <a:latin typeface="Cambria Math" panose="02040503050406030204" pitchFamily="18" charset="0"/>
                      </a:rPr>
                      <m:t>𝑨𝑯</m:t>
                    </m:r>
                    <m:r>
                      <a:rPr lang="vi-VN" sz="2400" b="1" i="1" smtClean="0">
                        <a:solidFill>
                          <a:schemeClr val="tx1"/>
                        </a:solidFill>
                        <a:latin typeface="Cambria Math" panose="02040503050406030204" pitchFamily="18" charset="0"/>
                      </a:rPr>
                      <m:t>𝑵</m:t>
                    </m:r>
                  </m:oMath>
                </a14:m>
                <a:r>
                  <a:rPr lang="vi-VN" sz="2400" b="1" dirty="0">
                    <a:solidFill>
                      <a:schemeClr val="tx1"/>
                    </a:solidFill>
                    <a:latin typeface="Times New Roman" panose="02020603050405020304" pitchFamily="18" charset="0"/>
                    <a:cs typeface="Times New Roman" panose="02020603050405020304" pitchFamily="18" charset="0"/>
                  </a:rPr>
                  <a:t> cân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𝑵</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nên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𝑨</m:t>
                    </m:r>
                    <m:r>
                      <a:rPr lang="vi-VN" sz="2400" b="1" i="1" smtClean="0">
                        <a:solidFill>
                          <a:schemeClr val="tx1"/>
                        </a:solidFill>
                        <a:latin typeface="Cambria Math" panose="02040503050406030204" pitchFamily="18" charset="0"/>
                        <a:cs typeface="Times New Roman" panose="02020603050405020304" pitchFamily="18" charset="0"/>
                      </a:rPr>
                      <m:t>𝑵</m:t>
                    </m:r>
                    <m:r>
                      <a:rPr lang="vi-VN" sz="2400" b="1" i="1">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𝑵</m:t>
                    </m:r>
                    <m:r>
                      <a:rPr lang="vi-VN" sz="2400" b="1" i="1">
                        <a:solidFill>
                          <a:schemeClr val="tx1"/>
                        </a:solidFill>
                        <a:latin typeface="Cambria Math" panose="02040503050406030204" pitchFamily="18" charset="0"/>
                        <a:cs typeface="Times New Roman" panose="02020603050405020304" pitchFamily="18" charset="0"/>
                      </a:rPr>
                      <m:t>𝑯</m:t>
                    </m:r>
                  </m:oMath>
                </a14:m>
                <a:r>
                  <a:rPr lang="vi-VN" sz="2400" b="1" dirty="0">
                    <a:solidFill>
                      <a:schemeClr val="tx1"/>
                    </a:solidFill>
                    <a:latin typeface="Times New Roman" panose="02020603050405020304" pitchFamily="18" charset="0"/>
                    <a:cs typeface="Times New Roman" panose="02020603050405020304" pitchFamily="18" charset="0"/>
                  </a:rPr>
                  <a:t> (3) </a:t>
                </a:r>
              </a:p>
              <a:p>
                <a:pPr algn="just"/>
                <a:r>
                  <a:rPr lang="vi-VN" sz="2400" b="1" dirty="0">
                    <a:solidFill>
                      <a:schemeClr val="tx1"/>
                    </a:solidFill>
                    <a:latin typeface="Times New Roman" panose="02020603050405020304" pitchFamily="18" charset="0"/>
                    <a:cs typeface="Times New Roman" panose="02020603050405020304" pitchFamily="18" charset="0"/>
                  </a:rPr>
                  <a:t>Từ (1), (2), (3) suy ra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𝑨𝑵</m:t>
                    </m:r>
                    <m:r>
                      <a:rPr lang="vi-VN" sz="2400" b="1" i="1">
                        <a:solidFill>
                          <a:schemeClr val="tx1"/>
                        </a:solidFill>
                        <a:latin typeface="Cambria Math" panose="02040503050406030204" pitchFamily="18" charset="0"/>
                        <a:cs typeface="Times New Roman" panose="02020603050405020304" pitchFamily="18" charset="0"/>
                      </a:rPr>
                      <m:t>=</m:t>
                    </m:r>
                    <m:r>
                      <a:rPr lang="vi-VN" sz="2400" b="1" i="1">
                        <a:solidFill>
                          <a:schemeClr val="tx1"/>
                        </a:solidFill>
                        <a:latin typeface="Cambria Math" panose="02040503050406030204" pitchFamily="18" charset="0"/>
                        <a:cs typeface="Times New Roman" panose="02020603050405020304" pitchFamily="18" charset="0"/>
                      </a:rPr>
                      <m:t>𝑨𝑴</m:t>
                    </m:r>
                    <m:r>
                      <a:rPr lang="vi-VN" sz="2400" b="1" i="1">
                        <a:solidFill>
                          <a:schemeClr val="tx1"/>
                        </a:solidFill>
                        <a:latin typeface="Cambria Math" panose="02040503050406030204" pitchFamily="18" charset="0"/>
                        <a:cs typeface="Times New Roman" panose="02020603050405020304" pitchFamily="18" charset="0"/>
                      </a:rPr>
                      <m:t>=</m:t>
                    </m:r>
                    <m:r>
                      <a:rPr lang="vi-VN" sz="2400" b="1" i="1">
                        <a:solidFill>
                          <a:schemeClr val="tx1"/>
                        </a:solidFill>
                        <a:latin typeface="Cambria Math" panose="02040503050406030204" pitchFamily="18" charset="0"/>
                        <a:cs typeface="Times New Roman" panose="02020603050405020304" pitchFamily="18" charset="0"/>
                      </a:rPr>
                      <m:t>𝑴𝑯</m:t>
                    </m:r>
                    <m:r>
                      <a:rPr lang="vi-VN" sz="2400" b="1" i="1">
                        <a:solidFill>
                          <a:schemeClr val="tx1"/>
                        </a:solidFill>
                        <a:latin typeface="Cambria Math" panose="02040503050406030204" pitchFamily="18" charset="0"/>
                        <a:cs typeface="Times New Roman" panose="02020603050405020304" pitchFamily="18" charset="0"/>
                      </a:rPr>
                      <m:t>=</m:t>
                    </m:r>
                    <m:r>
                      <a:rPr lang="vi-VN" sz="2400" b="1" i="1">
                        <a:solidFill>
                          <a:schemeClr val="tx1"/>
                        </a:solidFill>
                        <a:latin typeface="Cambria Math" panose="02040503050406030204" pitchFamily="18" charset="0"/>
                        <a:cs typeface="Times New Roman" panose="02020603050405020304" pitchFamily="18" charset="0"/>
                      </a:rPr>
                      <m:t>𝑵𝑯</m:t>
                    </m:r>
                    <m:r>
                      <a:rPr lang="vi-VN" sz="2400" b="1" i="1">
                        <a:solidFill>
                          <a:schemeClr val="tx1"/>
                        </a:solidFill>
                        <a:latin typeface="Cambria Math" panose="02040503050406030204" pitchFamily="18" charset="0"/>
                        <a:cs typeface="Times New Roman" panose="02020603050405020304" pitchFamily="18" charset="0"/>
                      </a:rPr>
                      <m:t> </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Do đó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𝑨𝑴𝑯𝑵</m:t>
                    </m:r>
                  </m:oMath>
                </a14:m>
                <a:r>
                  <a:rPr lang="vi-VN" sz="2400" b="1" dirty="0">
                    <a:solidFill>
                      <a:schemeClr val="tx1"/>
                    </a:solidFill>
                    <a:latin typeface="Times New Roman" panose="02020603050405020304" pitchFamily="18" charset="0"/>
                    <a:cs typeface="Times New Roman" panose="02020603050405020304" pitchFamily="18" charset="0"/>
                  </a:rPr>
                  <a:t> là hình thoi</a:t>
                </a:r>
              </a:p>
              <a:p>
                <a:pPr algn="just"/>
                <a:r>
                  <a:rPr lang="vi-VN" sz="2400" b="1" dirty="0">
                    <a:solidFill>
                      <a:schemeClr val="tx1"/>
                    </a:solidFill>
                    <a:latin typeface="Times New Roman" panose="02020603050405020304" pitchFamily="18" charset="0"/>
                    <a:cs typeface="Times New Roman" panose="02020603050405020304" pitchFamily="18" charset="0"/>
                  </a:rPr>
                  <a:t>mà </a:t>
                </a:r>
                <a14:m>
                  <m:oMath xmlns:m="http://schemas.openxmlformats.org/officeDocument/2006/math">
                    <m:acc>
                      <m:accPr>
                        <m:chr m:val="̂"/>
                        <m:ctrlPr>
                          <a:rPr lang="vi-VN" sz="2400" b="1" i="1">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𝑴</m:t>
                        </m:r>
                        <m:r>
                          <a:rPr lang="vi-VN" sz="2400" b="1" i="1">
                            <a:solidFill>
                              <a:schemeClr val="tx1"/>
                            </a:solidFill>
                            <a:latin typeface="Cambria Math" panose="02040503050406030204" pitchFamily="18" charset="0"/>
                            <a:cs typeface="Times New Roman" panose="02020603050405020304" pitchFamily="18" charset="0"/>
                          </a:rPr>
                          <m:t>𝑨</m:t>
                        </m:r>
                        <m:r>
                          <a:rPr lang="en-US" sz="2400" b="1" i="1" smtClean="0">
                            <a:solidFill>
                              <a:schemeClr val="tx1"/>
                            </a:solidFill>
                            <a:latin typeface="Cambria Math" panose="02040503050406030204" pitchFamily="18" charset="0"/>
                            <a:cs typeface="Times New Roman" panose="02020603050405020304" pitchFamily="18" charset="0"/>
                          </a:rPr>
                          <m:t>𝑵</m:t>
                        </m:r>
                      </m:e>
                    </m:acc>
                    <m:r>
                      <a:rPr lang="vi-VN" sz="2400" b="1" i="1">
                        <a:solidFill>
                          <a:schemeClr val="tx1"/>
                        </a:solidFill>
                        <a:latin typeface="Cambria Math" panose="02040503050406030204" pitchFamily="18" charset="0"/>
                        <a:cs typeface="Times New Roman" panose="02020603050405020304" pitchFamily="18" charset="0"/>
                      </a:rPr>
                      <m:t>=</m:t>
                    </m:r>
                    <m:sSup>
                      <m:sSupPr>
                        <m:ctrlPr>
                          <a:rPr lang="vi-VN" sz="2400" b="1" i="1">
                            <a:solidFill>
                              <a:schemeClr val="tx1"/>
                            </a:solidFill>
                            <a:latin typeface="Cambria Math" panose="02040503050406030204" pitchFamily="18" charset="0"/>
                            <a:cs typeface="Times New Roman" panose="02020603050405020304" pitchFamily="18" charset="0"/>
                          </a:rPr>
                        </m:ctrlPr>
                      </m:sSupPr>
                      <m:e>
                        <m:r>
                          <a:rPr lang="vi-VN" sz="2400" b="1">
                            <a:solidFill>
                              <a:schemeClr val="tx1"/>
                            </a:solidFill>
                            <a:latin typeface="Cambria Math" panose="02040503050406030204" pitchFamily="18" charset="0"/>
                            <a:cs typeface="Times New Roman" panose="02020603050405020304" pitchFamily="18" charset="0"/>
                          </a:rPr>
                          <m:t>𝟗𝟎</m:t>
                        </m:r>
                      </m:e>
                      <m:sup>
                        <m:r>
                          <a:rPr lang="vi-VN" sz="2400" b="1">
                            <a:solidFill>
                              <a:schemeClr val="tx1"/>
                            </a:solidFill>
                            <a:latin typeface="Cambria Math" panose="02040503050406030204" pitchFamily="18" charset="0"/>
                            <a:cs typeface="Times New Roman" panose="02020603050405020304" pitchFamily="18" charset="0"/>
                          </a:rPr>
                          <m:t>𝐨</m:t>
                        </m:r>
                      </m:sup>
                    </m:sSup>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Suy ra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𝑨𝑴𝑯𝑵</m:t>
                    </m:r>
                  </m:oMath>
                </a14:m>
                <a:r>
                  <a:rPr lang="vi-VN" sz="2400" b="1" dirty="0">
                    <a:solidFill>
                      <a:schemeClr val="tx1"/>
                    </a:solidFill>
                    <a:latin typeface="Times New Roman" panose="02020603050405020304" pitchFamily="18" charset="0"/>
                    <a:cs typeface="Times New Roman" panose="02020603050405020304" pitchFamily="18" charset="0"/>
                  </a:rPr>
                  <a:t> là hình vuông (đpcm)</a:t>
                </a:r>
              </a:p>
              <a:p>
                <a:pPr algn="just"/>
                <a:r>
                  <a:rPr lang="vi-VN" sz="2400" b="1" dirty="0">
                    <a:solidFill>
                      <a:schemeClr val="tx1"/>
                    </a:solidFill>
                    <a:latin typeface="Times New Roman" panose="02020603050405020304" pitchFamily="18" charset="0"/>
                    <a:cs typeface="Times New Roman" panose="02020603050405020304" pitchFamily="18" charset="0"/>
                  </a:rPr>
                  <a:t>b) Xét hình vuông </a:t>
                </a:r>
                <a14:m>
                  <m:oMath xmlns:m="http://schemas.openxmlformats.org/officeDocument/2006/math">
                    <m:r>
                      <a:rPr lang="vi-VN" sz="2400" b="1" i="1">
                        <a:solidFill>
                          <a:schemeClr val="tx1"/>
                        </a:solidFill>
                        <a:latin typeface="Cambria Math" panose="02040503050406030204" pitchFamily="18" charset="0"/>
                        <a:cs typeface="Times New Roman" panose="02020603050405020304" pitchFamily="18" charset="0"/>
                      </a:rPr>
                      <m:t>𝑨𝑴𝑯𝑵</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Suy ra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r>
                      <a:rPr lang="vi-VN"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𝑴𝑵</m:t>
                    </m:r>
                  </m:oMath>
                </a14:m>
                <a:r>
                  <a:rPr lang="vi-VN" sz="2400" b="1" dirty="0">
                    <a:solidFill>
                      <a:schemeClr val="tx1"/>
                    </a:solidFill>
                    <a:latin typeface="Times New Roman" panose="02020603050405020304" pitchFamily="18" charset="0"/>
                    <a:cs typeface="Times New Roman" panose="02020603050405020304" pitchFamily="18" charset="0"/>
                  </a:rPr>
                  <a:t> </a:t>
                </a:r>
              </a:p>
              <a:p>
                <a:pPr algn="just"/>
                <a:r>
                  <a:rPr lang="vi-VN" sz="2400" b="1" dirty="0">
                    <a:solidFill>
                      <a:schemeClr val="tx1"/>
                    </a:solidFill>
                    <a:latin typeface="Times New Roman" panose="02020603050405020304" pitchFamily="18" charset="0"/>
                    <a:cs typeface="Times New Roman" panose="02020603050405020304" pitchFamily="18" charset="0"/>
                  </a:rPr>
                  <a:t>Mà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r>
                      <a:rPr lang="vi-VN"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𝑩𝑪</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oMath>
                </a14:m>
                <a:r>
                  <a:rPr lang="vi-VN" sz="2400" b="1" dirty="0">
                    <a:solidFill>
                      <a:schemeClr val="tx1"/>
                    </a:solidFill>
                    <a:latin typeface="Times New Roman" panose="02020603050405020304" pitchFamily="18" charset="0"/>
                    <a:cs typeface="Times New Roman" panose="02020603050405020304" pitchFamily="18" charset="0"/>
                  </a:rPr>
                  <a:t> là đường cao trong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𝑨𝑩𝑪</m:t>
                    </m:r>
                  </m:oMath>
                </a14:m>
                <a:r>
                  <a:rPr lang="vi-VN" sz="2400" b="1" dirty="0">
                    <a:solidFill>
                      <a:schemeClr val="tx1"/>
                    </a:solidFill>
                    <a:latin typeface="Times New Roman" panose="02020603050405020304" pitchFamily="18" charset="0"/>
                    <a:cs typeface="Times New Roman" panose="02020603050405020304" pitchFamily="18" charset="0"/>
                  </a:rPr>
                  <a:t>)</a:t>
                </a:r>
              </a:p>
              <a:p>
                <a:pPr algn="just"/>
                <a:r>
                  <a:rPr lang="vi-VN" sz="2400" b="1" dirty="0">
                    <a:solidFill>
                      <a:schemeClr val="tx1"/>
                    </a:solidFill>
                    <a:latin typeface="Times New Roman" panose="02020603050405020304" pitchFamily="18" charset="0"/>
                    <a:cs typeface="Times New Roman" panose="02020603050405020304" pitchFamily="18" charset="0"/>
                  </a:rPr>
                  <a:t>Do đó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𝑴𝑵</m:t>
                    </m:r>
                  </m:oMath>
                </a14:m>
                <a:r>
                  <a:rPr lang="vi-VN" sz="2400" b="1"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𝑩𝑪</m:t>
                    </m:r>
                  </m:oMath>
                </a14:m>
                <a:r>
                  <a:rPr lang="vi-VN" sz="2400" b="1" dirty="0">
                    <a:solidFill>
                      <a:schemeClr val="tx1"/>
                    </a:solidFill>
                    <a:latin typeface="Times New Roman" panose="02020603050405020304" pitchFamily="18" charset="0"/>
                    <a:cs typeface="Times New Roman" panose="02020603050405020304" pitchFamily="18" charset="0"/>
                  </a:rPr>
                  <a:t> (đpcm)</a:t>
                </a:r>
              </a:p>
            </p:txBody>
          </p:sp>
        </mc:Choice>
        <mc:Fallback xmlns="">
          <p:sp>
            <p:nvSpPr>
              <p:cNvPr id="6" name="Rectangle: Rounded Corners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A8A11EE-633F-397E-45F8-4511350108C9}"/>
                  </a:ext>
                </a:extLst>
              </p:cNvPr>
              <p:cNvSpPr>
                <a:spLocks noRot="1" noChangeAspect="1" noMove="1" noResize="1" noEditPoints="1" noAdjustHandles="1" noChangeArrowheads="1" noChangeShapeType="1" noTextEdit="1"/>
              </p:cNvSpPr>
              <p:nvPr/>
            </p:nvSpPr>
            <p:spPr>
              <a:xfrm>
                <a:off x="4447309" y="1524001"/>
                <a:ext cx="7578436" cy="4447676"/>
              </a:xfrm>
              <a:prstGeom prst="round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92357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Effect transition="in" filter="fade">
                                      <p:cBhvr>
                                        <p:cTn id="77" dur="1000"/>
                                        <p:tgtEl>
                                          <p:spTgt spid="6">
                                            <p:txEl>
                                              <p:pRg st="10" end="10"/>
                                            </p:txEl>
                                          </p:spTgt>
                                        </p:tgtEl>
                                      </p:cBhvr>
                                    </p:animEffect>
                                    <p:anim calcmode="lin" valueType="num">
                                      <p:cBhvr>
                                        <p:cTn id="7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4" name="Picture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60B7040-84A9-A82A-14EF-EB51CCF2C586}"/>
              </a:ext>
            </a:extLst>
          </p:cNvPr>
          <p:cNvPicPr>
            <a:picLocks noChangeAspect="1"/>
          </p:cNvPicPr>
          <p:nvPr/>
        </p:nvPicPr>
        <p:blipFill>
          <a:blip r:embed="rId3" cstate="print">
            <a:extLst>
              <a:ext uri="{28A0092B-C50C-407E-A947-70E740481C1C}">
                <a14:useLocalDpi xmlns:a14="http://schemas.microsoft.com/office/drawing/2010/main" val="0"/>
              </a:ext>
            </a:extLst>
          </a:blip>
          <a:srcRect l="3189" t="42919" r="3392" b="19147"/>
          <a:stretch>
            <a:fillRect/>
          </a:stretch>
        </p:blipFill>
        <p:spPr>
          <a:xfrm>
            <a:off x="5904883" y="6858000"/>
            <a:ext cx="382234" cy="97007"/>
          </a:xfrm>
          <a:custGeom>
            <a:avLst/>
            <a:gdLst/>
            <a:ahLst/>
            <a:cxnLst/>
            <a:rect l="l" t="t" r="r" b="b"/>
            <a:pathLst>
              <a:path w="10250685" h="2601516">
                <a:moveTo>
                  <a:pt x="6562725" y="1849636"/>
                </a:moveTo>
                <a:cubicBezTo>
                  <a:pt x="6488113" y="1849636"/>
                  <a:pt x="6429573" y="1874639"/>
                  <a:pt x="6387108" y="1924646"/>
                </a:cubicBezTo>
                <a:cubicBezTo>
                  <a:pt x="6342658" y="1976636"/>
                  <a:pt x="6320433" y="2051646"/>
                  <a:pt x="6320433" y="2149674"/>
                </a:cubicBezTo>
                <a:cubicBezTo>
                  <a:pt x="6320433" y="2245717"/>
                  <a:pt x="6343253" y="2320727"/>
                  <a:pt x="6388894" y="2374702"/>
                </a:cubicBezTo>
                <a:cubicBezTo>
                  <a:pt x="6432153" y="2425502"/>
                  <a:pt x="6490097" y="2450902"/>
                  <a:pt x="6562725" y="2450902"/>
                </a:cubicBezTo>
                <a:cubicBezTo>
                  <a:pt x="6635353" y="2450902"/>
                  <a:pt x="6693099" y="2425502"/>
                  <a:pt x="6735961" y="2374702"/>
                </a:cubicBezTo>
                <a:cubicBezTo>
                  <a:pt x="6780808" y="2321521"/>
                  <a:pt x="6803231" y="2245717"/>
                  <a:pt x="6803231" y="2147293"/>
                </a:cubicBezTo>
                <a:cubicBezTo>
                  <a:pt x="6803231" y="2049661"/>
                  <a:pt x="6781403" y="1975049"/>
                  <a:pt x="6737747" y="1923455"/>
                </a:cubicBezTo>
                <a:cubicBezTo>
                  <a:pt x="6695678" y="1874243"/>
                  <a:pt x="6637337" y="1849636"/>
                  <a:pt x="6562725" y="1849636"/>
                </a:cubicBezTo>
                <a:close/>
                <a:moveTo>
                  <a:pt x="2171701" y="1849636"/>
                </a:moveTo>
                <a:cubicBezTo>
                  <a:pt x="2099072" y="1849636"/>
                  <a:pt x="2040533" y="1874540"/>
                  <a:pt x="1996083" y="1924348"/>
                </a:cubicBezTo>
                <a:cubicBezTo>
                  <a:pt x="1951633" y="1974156"/>
                  <a:pt x="1929408" y="2049264"/>
                  <a:pt x="1929408" y="2149674"/>
                </a:cubicBezTo>
                <a:cubicBezTo>
                  <a:pt x="1929408" y="2248496"/>
                  <a:pt x="1952229" y="2323406"/>
                  <a:pt x="1997869" y="2374404"/>
                </a:cubicBezTo>
                <a:cubicBezTo>
                  <a:pt x="2043510" y="2425403"/>
                  <a:pt x="2101454" y="2450902"/>
                  <a:pt x="2171701" y="2450902"/>
                </a:cubicBezTo>
                <a:cubicBezTo>
                  <a:pt x="2241947" y="2450902"/>
                  <a:pt x="2299593" y="2425601"/>
                  <a:pt x="2344639" y="2374999"/>
                </a:cubicBezTo>
                <a:cubicBezTo>
                  <a:pt x="2389684" y="2324398"/>
                  <a:pt x="2412207" y="2248496"/>
                  <a:pt x="2412207" y="2147293"/>
                </a:cubicBezTo>
                <a:cubicBezTo>
                  <a:pt x="2412207" y="2047280"/>
                  <a:pt x="2390279" y="1972667"/>
                  <a:pt x="2346425" y="1923455"/>
                </a:cubicBezTo>
                <a:cubicBezTo>
                  <a:pt x="2302570" y="1874243"/>
                  <a:pt x="2244328" y="1849636"/>
                  <a:pt x="2171701" y="1849636"/>
                </a:cubicBezTo>
                <a:close/>
                <a:moveTo>
                  <a:pt x="10074473" y="1713905"/>
                </a:moveTo>
                <a:lnTo>
                  <a:pt x="10250685" y="1713905"/>
                </a:lnTo>
                <a:lnTo>
                  <a:pt x="10250685" y="2586633"/>
                </a:lnTo>
                <a:lnTo>
                  <a:pt x="10074473" y="2586633"/>
                </a:lnTo>
                <a:close/>
                <a:moveTo>
                  <a:pt x="9731573" y="1713905"/>
                </a:moveTo>
                <a:lnTo>
                  <a:pt x="9907785" y="1713905"/>
                </a:lnTo>
                <a:lnTo>
                  <a:pt x="9907785" y="2586633"/>
                </a:lnTo>
                <a:lnTo>
                  <a:pt x="9731573" y="2586633"/>
                </a:lnTo>
                <a:close/>
                <a:moveTo>
                  <a:pt x="9388673" y="1713905"/>
                </a:moveTo>
                <a:lnTo>
                  <a:pt x="9564885" y="1713905"/>
                </a:lnTo>
                <a:lnTo>
                  <a:pt x="9564885" y="2586633"/>
                </a:lnTo>
                <a:lnTo>
                  <a:pt x="9388673" y="2586633"/>
                </a:lnTo>
                <a:close/>
                <a:moveTo>
                  <a:pt x="7214592" y="1713905"/>
                </a:moveTo>
                <a:lnTo>
                  <a:pt x="7386042" y="1713905"/>
                </a:lnTo>
                <a:lnTo>
                  <a:pt x="7743229" y="2296716"/>
                </a:lnTo>
                <a:lnTo>
                  <a:pt x="7743229" y="1713905"/>
                </a:lnTo>
                <a:lnTo>
                  <a:pt x="7906941" y="1713905"/>
                </a:lnTo>
                <a:lnTo>
                  <a:pt x="7906941" y="2586633"/>
                </a:lnTo>
                <a:lnTo>
                  <a:pt x="7730133" y="2586633"/>
                </a:lnTo>
                <a:lnTo>
                  <a:pt x="7378303" y="2017514"/>
                </a:lnTo>
                <a:lnTo>
                  <a:pt x="7378303" y="2586633"/>
                </a:lnTo>
                <a:lnTo>
                  <a:pt x="7214592" y="2586633"/>
                </a:lnTo>
                <a:close/>
                <a:moveTo>
                  <a:pt x="5163741" y="1713905"/>
                </a:moveTo>
                <a:lnTo>
                  <a:pt x="5339953" y="1713905"/>
                </a:lnTo>
                <a:lnTo>
                  <a:pt x="5339953" y="2186583"/>
                </a:lnTo>
                <a:cubicBezTo>
                  <a:pt x="5339953" y="2262386"/>
                  <a:pt x="5342136" y="2311003"/>
                  <a:pt x="5346502" y="2332435"/>
                </a:cubicBezTo>
                <a:cubicBezTo>
                  <a:pt x="5362773" y="2411413"/>
                  <a:pt x="5419527" y="2450902"/>
                  <a:pt x="5516761" y="2450902"/>
                </a:cubicBezTo>
                <a:cubicBezTo>
                  <a:pt x="5610423" y="2450902"/>
                  <a:pt x="5663406" y="2415580"/>
                  <a:pt x="5675710" y="2344936"/>
                </a:cubicBezTo>
                <a:cubicBezTo>
                  <a:pt x="5680869" y="2315171"/>
                  <a:pt x="5683449" y="2265760"/>
                  <a:pt x="5683449" y="2196703"/>
                </a:cubicBezTo>
                <a:lnTo>
                  <a:pt x="5683449" y="1713905"/>
                </a:lnTo>
                <a:lnTo>
                  <a:pt x="5859661" y="1713905"/>
                </a:lnTo>
                <a:lnTo>
                  <a:pt x="5859661" y="2025253"/>
                </a:lnTo>
                <a:cubicBezTo>
                  <a:pt x="5917208" y="2014538"/>
                  <a:pt x="5957292" y="1993702"/>
                  <a:pt x="5979914" y="1962746"/>
                </a:cubicBezTo>
                <a:cubicBezTo>
                  <a:pt x="5993408" y="1944489"/>
                  <a:pt x="6000552" y="1917303"/>
                  <a:pt x="6001345" y="1881188"/>
                </a:cubicBezTo>
                <a:lnTo>
                  <a:pt x="5920383" y="1881188"/>
                </a:lnTo>
                <a:lnTo>
                  <a:pt x="5920383" y="1713905"/>
                </a:lnTo>
                <a:lnTo>
                  <a:pt x="6087666" y="1713905"/>
                </a:lnTo>
                <a:lnTo>
                  <a:pt x="6087666" y="1833563"/>
                </a:lnTo>
                <a:cubicBezTo>
                  <a:pt x="6087666" y="1882775"/>
                  <a:pt x="6083399" y="1921272"/>
                  <a:pt x="6074867" y="1949054"/>
                </a:cubicBezTo>
                <a:cubicBezTo>
                  <a:pt x="6066334" y="1976835"/>
                  <a:pt x="6050756" y="2001639"/>
                  <a:pt x="6028135" y="2023468"/>
                </a:cubicBezTo>
                <a:cubicBezTo>
                  <a:pt x="5991622" y="2058393"/>
                  <a:pt x="5935464" y="2081610"/>
                  <a:pt x="5859661" y="2093119"/>
                </a:cubicBezTo>
                <a:lnTo>
                  <a:pt x="5859661" y="2172296"/>
                </a:lnTo>
                <a:cubicBezTo>
                  <a:pt x="5859661" y="2275086"/>
                  <a:pt x="5854899" y="2349103"/>
                  <a:pt x="5845374" y="2394347"/>
                </a:cubicBezTo>
                <a:cubicBezTo>
                  <a:pt x="5836246" y="2436813"/>
                  <a:pt x="5818783" y="2473325"/>
                  <a:pt x="5792986" y="2503885"/>
                </a:cubicBezTo>
                <a:cubicBezTo>
                  <a:pt x="5736630" y="2568972"/>
                  <a:pt x="5646341" y="2601516"/>
                  <a:pt x="5522119" y="2601516"/>
                </a:cubicBezTo>
                <a:cubicBezTo>
                  <a:pt x="5384006" y="2601516"/>
                  <a:pt x="5286772" y="2566789"/>
                  <a:pt x="5230416" y="2497336"/>
                </a:cubicBezTo>
                <a:cubicBezTo>
                  <a:pt x="5205413" y="2466777"/>
                  <a:pt x="5188942" y="2434630"/>
                  <a:pt x="5181005" y="2400896"/>
                </a:cubicBezTo>
                <a:cubicBezTo>
                  <a:pt x="5169496" y="2351286"/>
                  <a:pt x="5163741" y="2277468"/>
                  <a:pt x="5163741" y="2179439"/>
                </a:cubicBezTo>
                <a:close/>
                <a:moveTo>
                  <a:pt x="4289227" y="1713905"/>
                </a:moveTo>
                <a:lnTo>
                  <a:pt x="4465439" y="1713905"/>
                </a:lnTo>
                <a:lnTo>
                  <a:pt x="4465439" y="2057400"/>
                </a:lnTo>
                <a:lnTo>
                  <a:pt x="4810720" y="2057400"/>
                </a:lnTo>
                <a:lnTo>
                  <a:pt x="4810720" y="1713905"/>
                </a:lnTo>
                <a:lnTo>
                  <a:pt x="4986933" y="1713905"/>
                </a:lnTo>
                <a:lnTo>
                  <a:pt x="4986933" y="2586633"/>
                </a:lnTo>
                <a:lnTo>
                  <a:pt x="4810720" y="2586633"/>
                </a:lnTo>
                <a:lnTo>
                  <a:pt x="4810720" y="2205038"/>
                </a:lnTo>
                <a:lnTo>
                  <a:pt x="4465439" y="2205038"/>
                </a:lnTo>
                <a:lnTo>
                  <a:pt x="4465439" y="2586633"/>
                </a:lnTo>
                <a:lnTo>
                  <a:pt x="4289227" y="2586633"/>
                </a:lnTo>
                <a:close/>
                <a:moveTo>
                  <a:pt x="2730699" y="1713905"/>
                </a:moveTo>
                <a:lnTo>
                  <a:pt x="2906911" y="1713905"/>
                </a:lnTo>
                <a:lnTo>
                  <a:pt x="2906911" y="2586633"/>
                </a:lnTo>
                <a:lnTo>
                  <a:pt x="2730699" y="2586633"/>
                </a:lnTo>
                <a:close/>
                <a:moveTo>
                  <a:pt x="906066" y="1713905"/>
                </a:moveTo>
                <a:lnTo>
                  <a:pt x="1082279" y="1713905"/>
                </a:lnTo>
                <a:lnTo>
                  <a:pt x="1082279" y="2186583"/>
                </a:lnTo>
                <a:cubicBezTo>
                  <a:pt x="1082279" y="2261593"/>
                  <a:pt x="1084461" y="2310210"/>
                  <a:pt x="1088827" y="2332435"/>
                </a:cubicBezTo>
                <a:cubicBezTo>
                  <a:pt x="1096367" y="2368153"/>
                  <a:pt x="1114326" y="2396828"/>
                  <a:pt x="1142703" y="2418457"/>
                </a:cubicBezTo>
                <a:cubicBezTo>
                  <a:pt x="1171079" y="2440087"/>
                  <a:pt x="1209874" y="2450902"/>
                  <a:pt x="1259087" y="2450902"/>
                </a:cubicBezTo>
                <a:cubicBezTo>
                  <a:pt x="1309092" y="2450902"/>
                  <a:pt x="1346795" y="2440682"/>
                  <a:pt x="1372196" y="2420243"/>
                </a:cubicBezTo>
                <a:cubicBezTo>
                  <a:pt x="1397596" y="2399804"/>
                  <a:pt x="1412876" y="2374702"/>
                  <a:pt x="1418035" y="2344936"/>
                </a:cubicBezTo>
                <a:cubicBezTo>
                  <a:pt x="1423194" y="2315171"/>
                  <a:pt x="1425774" y="2265760"/>
                  <a:pt x="1425774" y="2196703"/>
                </a:cubicBezTo>
                <a:lnTo>
                  <a:pt x="1425774" y="1713905"/>
                </a:lnTo>
                <a:lnTo>
                  <a:pt x="1601987" y="1713905"/>
                </a:lnTo>
                <a:lnTo>
                  <a:pt x="1601987" y="2172296"/>
                </a:lnTo>
                <a:cubicBezTo>
                  <a:pt x="1601987" y="2277071"/>
                  <a:pt x="1597224" y="2351088"/>
                  <a:pt x="1587699" y="2394347"/>
                </a:cubicBezTo>
                <a:cubicBezTo>
                  <a:pt x="1578174" y="2437607"/>
                  <a:pt x="1560612" y="2474119"/>
                  <a:pt x="1535014" y="2503885"/>
                </a:cubicBezTo>
                <a:cubicBezTo>
                  <a:pt x="1509415" y="2533650"/>
                  <a:pt x="1475185" y="2557364"/>
                  <a:pt x="1432322" y="2575024"/>
                </a:cubicBezTo>
                <a:cubicBezTo>
                  <a:pt x="1389460" y="2592686"/>
                  <a:pt x="1333501" y="2601516"/>
                  <a:pt x="1264444" y="2601516"/>
                </a:cubicBezTo>
                <a:cubicBezTo>
                  <a:pt x="1181100" y="2601516"/>
                  <a:pt x="1117898" y="2591892"/>
                  <a:pt x="1074837" y="2572643"/>
                </a:cubicBezTo>
                <a:cubicBezTo>
                  <a:pt x="1031776" y="2553395"/>
                  <a:pt x="997744" y="2528392"/>
                  <a:pt x="972741" y="2497634"/>
                </a:cubicBezTo>
                <a:cubicBezTo>
                  <a:pt x="947738" y="2466876"/>
                  <a:pt x="931267" y="2434630"/>
                  <a:pt x="923330" y="2400896"/>
                </a:cubicBezTo>
                <a:cubicBezTo>
                  <a:pt x="911821" y="2350889"/>
                  <a:pt x="906066" y="2277071"/>
                  <a:pt x="906066" y="2179439"/>
                </a:cubicBezTo>
                <a:close/>
                <a:moveTo>
                  <a:pt x="8492133" y="1699022"/>
                </a:moveTo>
                <a:cubicBezTo>
                  <a:pt x="8600480" y="1699022"/>
                  <a:pt x="8685113" y="1721743"/>
                  <a:pt x="8746033" y="1767186"/>
                </a:cubicBezTo>
                <a:cubicBezTo>
                  <a:pt x="8806954" y="1812628"/>
                  <a:pt x="8846145" y="1875433"/>
                  <a:pt x="8863608" y="1955602"/>
                </a:cubicBezTo>
                <a:lnTo>
                  <a:pt x="8688586" y="1988344"/>
                </a:lnTo>
                <a:cubicBezTo>
                  <a:pt x="8676283" y="1945482"/>
                  <a:pt x="8653165" y="1911648"/>
                  <a:pt x="8619232" y="1886843"/>
                </a:cubicBezTo>
                <a:cubicBezTo>
                  <a:pt x="8585299" y="1862039"/>
                  <a:pt x="8542933" y="1849636"/>
                  <a:pt x="8492133" y="1849636"/>
                </a:cubicBezTo>
                <a:cubicBezTo>
                  <a:pt x="8415139" y="1849636"/>
                  <a:pt x="8353921" y="1874044"/>
                  <a:pt x="8308479" y="1922860"/>
                </a:cubicBezTo>
                <a:cubicBezTo>
                  <a:pt x="8263037" y="1971675"/>
                  <a:pt x="8240316" y="2044105"/>
                  <a:pt x="8240316" y="2140149"/>
                </a:cubicBezTo>
                <a:cubicBezTo>
                  <a:pt x="8240316" y="2243733"/>
                  <a:pt x="8263334" y="2321421"/>
                  <a:pt x="8309372" y="2373213"/>
                </a:cubicBezTo>
                <a:cubicBezTo>
                  <a:pt x="8355409" y="2425006"/>
                  <a:pt x="8415734" y="2450902"/>
                  <a:pt x="8490347" y="2450902"/>
                </a:cubicBezTo>
                <a:cubicBezTo>
                  <a:pt x="8527256" y="2450902"/>
                  <a:pt x="8564265" y="2443659"/>
                  <a:pt x="8601373" y="2429173"/>
                </a:cubicBezTo>
                <a:cubicBezTo>
                  <a:pt x="8638480" y="2414687"/>
                  <a:pt x="8670329" y="2397125"/>
                  <a:pt x="8696920" y="2376488"/>
                </a:cubicBezTo>
                <a:lnTo>
                  <a:pt x="8696920" y="2265760"/>
                </a:lnTo>
                <a:lnTo>
                  <a:pt x="8495109" y="2265760"/>
                </a:lnTo>
                <a:lnTo>
                  <a:pt x="8495109" y="2118718"/>
                </a:lnTo>
                <a:lnTo>
                  <a:pt x="8874919" y="2118718"/>
                </a:lnTo>
                <a:lnTo>
                  <a:pt x="8874919" y="2466380"/>
                </a:lnTo>
                <a:cubicBezTo>
                  <a:pt x="8838009" y="2502099"/>
                  <a:pt x="8784531" y="2533551"/>
                  <a:pt x="8714482" y="2560737"/>
                </a:cubicBezTo>
                <a:cubicBezTo>
                  <a:pt x="8644433" y="2587923"/>
                  <a:pt x="8573492" y="2601516"/>
                  <a:pt x="8501658" y="2601516"/>
                </a:cubicBezTo>
                <a:cubicBezTo>
                  <a:pt x="8410377" y="2601516"/>
                  <a:pt x="8330803" y="2582367"/>
                  <a:pt x="8262937" y="2544068"/>
                </a:cubicBezTo>
                <a:cubicBezTo>
                  <a:pt x="8195072" y="2505770"/>
                  <a:pt x="8144073" y="2451001"/>
                  <a:pt x="8109942" y="2379762"/>
                </a:cubicBezTo>
                <a:cubicBezTo>
                  <a:pt x="8075811" y="2308523"/>
                  <a:pt x="8058745" y="2231033"/>
                  <a:pt x="8058745" y="2147293"/>
                </a:cubicBezTo>
                <a:cubicBezTo>
                  <a:pt x="8058745" y="2056408"/>
                  <a:pt x="8077795" y="1975644"/>
                  <a:pt x="8115895" y="1905000"/>
                </a:cubicBezTo>
                <a:cubicBezTo>
                  <a:pt x="8153995" y="1834357"/>
                  <a:pt x="8209756" y="1780183"/>
                  <a:pt x="8283178" y="1742480"/>
                </a:cubicBezTo>
                <a:cubicBezTo>
                  <a:pt x="8339137" y="1713508"/>
                  <a:pt x="8408789" y="1699022"/>
                  <a:pt x="8492133" y="1699022"/>
                </a:cubicBezTo>
                <a:close/>
                <a:moveTo>
                  <a:pt x="6560939" y="1699022"/>
                </a:moveTo>
                <a:cubicBezTo>
                  <a:pt x="6689527" y="1699022"/>
                  <a:pt x="6792516" y="1738908"/>
                  <a:pt x="6869906" y="1818680"/>
                </a:cubicBezTo>
                <a:cubicBezTo>
                  <a:pt x="6916341" y="1867099"/>
                  <a:pt x="6948885" y="1926828"/>
                  <a:pt x="6967538" y="1997869"/>
                </a:cubicBezTo>
                <a:cubicBezTo>
                  <a:pt x="7013972" y="1976835"/>
                  <a:pt x="7037983" y="1937941"/>
                  <a:pt x="7039570" y="1881188"/>
                </a:cubicBezTo>
                <a:lnTo>
                  <a:pt x="6958608" y="1881188"/>
                </a:lnTo>
                <a:lnTo>
                  <a:pt x="6958608" y="1713905"/>
                </a:lnTo>
                <a:lnTo>
                  <a:pt x="7125891" y="1713905"/>
                </a:lnTo>
                <a:lnTo>
                  <a:pt x="7125891" y="1833563"/>
                </a:lnTo>
                <a:cubicBezTo>
                  <a:pt x="7125891" y="1882775"/>
                  <a:pt x="7121624" y="1921272"/>
                  <a:pt x="7113092" y="1949054"/>
                </a:cubicBezTo>
                <a:cubicBezTo>
                  <a:pt x="7104559" y="1976835"/>
                  <a:pt x="7088981" y="2001540"/>
                  <a:pt x="7066360" y="2023170"/>
                </a:cubicBezTo>
                <a:cubicBezTo>
                  <a:pt x="7043738" y="2044800"/>
                  <a:pt x="7015361" y="2061964"/>
                  <a:pt x="6981230" y="2074664"/>
                </a:cubicBezTo>
                <a:cubicBezTo>
                  <a:pt x="6984008" y="2099271"/>
                  <a:pt x="6985397" y="2124869"/>
                  <a:pt x="6985397" y="2151460"/>
                </a:cubicBezTo>
                <a:cubicBezTo>
                  <a:pt x="6985397" y="2291160"/>
                  <a:pt x="6947297" y="2401094"/>
                  <a:pt x="6871097" y="2481263"/>
                </a:cubicBezTo>
                <a:cubicBezTo>
                  <a:pt x="6794897" y="2561432"/>
                  <a:pt x="6692305" y="2601516"/>
                  <a:pt x="6563320" y="2601516"/>
                </a:cubicBezTo>
                <a:cubicBezTo>
                  <a:pt x="6433145" y="2601516"/>
                  <a:pt x="6329859" y="2561729"/>
                  <a:pt x="6253460" y="2482156"/>
                </a:cubicBezTo>
                <a:cubicBezTo>
                  <a:pt x="6177062" y="2402582"/>
                  <a:pt x="6138863" y="2293739"/>
                  <a:pt x="6138863" y="2155627"/>
                </a:cubicBezTo>
                <a:cubicBezTo>
                  <a:pt x="6138863" y="2009577"/>
                  <a:pt x="6179344" y="1895078"/>
                  <a:pt x="6260306" y="1812132"/>
                </a:cubicBezTo>
                <a:cubicBezTo>
                  <a:pt x="6333332" y="1736725"/>
                  <a:pt x="6433542" y="1699022"/>
                  <a:pt x="6560939" y="1699022"/>
                </a:cubicBezTo>
                <a:close/>
                <a:moveTo>
                  <a:pt x="3789759" y="1699022"/>
                </a:moveTo>
                <a:cubicBezTo>
                  <a:pt x="3896519" y="1699022"/>
                  <a:pt x="3983236" y="1730574"/>
                  <a:pt x="4049911" y="1793677"/>
                </a:cubicBezTo>
                <a:cubicBezTo>
                  <a:pt x="4089598" y="1830983"/>
                  <a:pt x="4119364" y="1884561"/>
                  <a:pt x="4139208" y="1954411"/>
                </a:cubicBezTo>
                <a:lnTo>
                  <a:pt x="3964782" y="1996083"/>
                </a:lnTo>
                <a:cubicBezTo>
                  <a:pt x="3954463" y="1950839"/>
                  <a:pt x="3932932" y="1915121"/>
                  <a:pt x="3900190" y="1888927"/>
                </a:cubicBezTo>
                <a:cubicBezTo>
                  <a:pt x="3867448" y="1862733"/>
                  <a:pt x="3827661" y="1849636"/>
                  <a:pt x="3780830" y="1849636"/>
                </a:cubicBezTo>
                <a:cubicBezTo>
                  <a:pt x="3716139" y="1849636"/>
                  <a:pt x="3663653" y="1872854"/>
                  <a:pt x="3623370" y="1919288"/>
                </a:cubicBezTo>
                <a:cubicBezTo>
                  <a:pt x="3583087" y="1965722"/>
                  <a:pt x="3562946" y="2040930"/>
                  <a:pt x="3562946" y="2144911"/>
                </a:cubicBezTo>
                <a:cubicBezTo>
                  <a:pt x="3562946" y="2255242"/>
                  <a:pt x="3582789" y="2333824"/>
                  <a:pt x="3622477" y="2380655"/>
                </a:cubicBezTo>
                <a:cubicBezTo>
                  <a:pt x="3662164" y="2427486"/>
                  <a:pt x="3713758" y="2450902"/>
                  <a:pt x="3777258" y="2450902"/>
                </a:cubicBezTo>
                <a:cubicBezTo>
                  <a:pt x="3824089" y="2450902"/>
                  <a:pt x="3864372" y="2436019"/>
                  <a:pt x="3898107" y="2406253"/>
                </a:cubicBezTo>
                <a:cubicBezTo>
                  <a:pt x="3931841" y="2376488"/>
                  <a:pt x="3956051" y="2329657"/>
                  <a:pt x="3970735" y="2265760"/>
                </a:cubicBezTo>
                <a:lnTo>
                  <a:pt x="4141589" y="2319933"/>
                </a:lnTo>
                <a:cubicBezTo>
                  <a:pt x="4115396" y="2415183"/>
                  <a:pt x="4071839" y="2485926"/>
                  <a:pt x="4010918" y="2532162"/>
                </a:cubicBezTo>
                <a:cubicBezTo>
                  <a:pt x="3949998" y="2578398"/>
                  <a:pt x="3872707" y="2601516"/>
                  <a:pt x="3779044" y="2601516"/>
                </a:cubicBezTo>
                <a:cubicBezTo>
                  <a:pt x="3663156" y="2601516"/>
                  <a:pt x="3567907" y="2561928"/>
                  <a:pt x="3493294" y="2482751"/>
                </a:cubicBezTo>
                <a:cubicBezTo>
                  <a:pt x="3418681" y="2403574"/>
                  <a:pt x="3381375" y="2295327"/>
                  <a:pt x="3381375" y="2158008"/>
                </a:cubicBezTo>
                <a:cubicBezTo>
                  <a:pt x="3381375" y="2012752"/>
                  <a:pt x="3418880" y="1899940"/>
                  <a:pt x="3493889" y="1819573"/>
                </a:cubicBezTo>
                <a:cubicBezTo>
                  <a:pt x="3568899" y="1739206"/>
                  <a:pt x="3667522" y="1699022"/>
                  <a:pt x="3789759" y="1699022"/>
                </a:cubicBezTo>
                <a:close/>
                <a:moveTo>
                  <a:pt x="2169915" y="1699022"/>
                </a:moveTo>
                <a:cubicBezTo>
                  <a:pt x="2298502" y="1699022"/>
                  <a:pt x="2401392" y="1738908"/>
                  <a:pt x="2478584" y="1818680"/>
                </a:cubicBezTo>
                <a:cubicBezTo>
                  <a:pt x="2555776" y="1898452"/>
                  <a:pt x="2594372" y="2009378"/>
                  <a:pt x="2594372" y="2151460"/>
                </a:cubicBezTo>
                <a:cubicBezTo>
                  <a:pt x="2594372" y="2292350"/>
                  <a:pt x="2556074" y="2402582"/>
                  <a:pt x="2479477" y="2482156"/>
                </a:cubicBezTo>
                <a:cubicBezTo>
                  <a:pt x="2402881" y="2561729"/>
                  <a:pt x="2300486" y="2601516"/>
                  <a:pt x="2172296" y="2601516"/>
                </a:cubicBezTo>
                <a:cubicBezTo>
                  <a:pt x="2042517" y="2601516"/>
                  <a:pt x="1939330" y="2561928"/>
                  <a:pt x="1862733" y="2482751"/>
                </a:cubicBezTo>
                <a:cubicBezTo>
                  <a:pt x="1786136" y="2403574"/>
                  <a:pt x="1747838" y="2294533"/>
                  <a:pt x="1747838" y="2155627"/>
                </a:cubicBezTo>
                <a:cubicBezTo>
                  <a:pt x="1747838" y="2066727"/>
                  <a:pt x="1761133" y="1992114"/>
                  <a:pt x="1787724" y="1931789"/>
                </a:cubicBezTo>
                <a:cubicBezTo>
                  <a:pt x="1807568" y="1887339"/>
                  <a:pt x="1834654" y="1847453"/>
                  <a:pt x="1868984" y="1812132"/>
                </a:cubicBezTo>
                <a:cubicBezTo>
                  <a:pt x="1903314" y="1776810"/>
                  <a:pt x="1940918" y="1750616"/>
                  <a:pt x="1981796" y="1733550"/>
                </a:cubicBezTo>
                <a:cubicBezTo>
                  <a:pt x="2036167" y="1710532"/>
                  <a:pt x="2098874" y="1699022"/>
                  <a:pt x="2169915" y="1699022"/>
                </a:cubicBezTo>
                <a:close/>
                <a:moveTo>
                  <a:pt x="408385" y="1699022"/>
                </a:moveTo>
                <a:cubicBezTo>
                  <a:pt x="515144" y="1699022"/>
                  <a:pt x="601862" y="1730574"/>
                  <a:pt x="668536" y="1793677"/>
                </a:cubicBezTo>
                <a:cubicBezTo>
                  <a:pt x="708224" y="1830983"/>
                  <a:pt x="737989" y="1884561"/>
                  <a:pt x="757833" y="1954411"/>
                </a:cubicBezTo>
                <a:lnTo>
                  <a:pt x="583407" y="1996083"/>
                </a:lnTo>
                <a:cubicBezTo>
                  <a:pt x="573088" y="1950839"/>
                  <a:pt x="551557" y="1915121"/>
                  <a:pt x="518815" y="1888927"/>
                </a:cubicBezTo>
                <a:cubicBezTo>
                  <a:pt x="486073" y="1862733"/>
                  <a:pt x="446286" y="1849636"/>
                  <a:pt x="399455" y="1849636"/>
                </a:cubicBezTo>
                <a:cubicBezTo>
                  <a:pt x="334764" y="1849636"/>
                  <a:pt x="282278" y="1872854"/>
                  <a:pt x="241995" y="1919288"/>
                </a:cubicBezTo>
                <a:cubicBezTo>
                  <a:pt x="201712" y="1965722"/>
                  <a:pt x="181571" y="2040930"/>
                  <a:pt x="181571" y="2144911"/>
                </a:cubicBezTo>
                <a:cubicBezTo>
                  <a:pt x="181571" y="2255242"/>
                  <a:pt x="201414" y="2333824"/>
                  <a:pt x="241102" y="2380655"/>
                </a:cubicBezTo>
                <a:cubicBezTo>
                  <a:pt x="280789" y="2427486"/>
                  <a:pt x="332383" y="2450902"/>
                  <a:pt x="395883" y="2450902"/>
                </a:cubicBezTo>
                <a:cubicBezTo>
                  <a:pt x="442714" y="2450902"/>
                  <a:pt x="482997" y="2436019"/>
                  <a:pt x="516732" y="2406253"/>
                </a:cubicBezTo>
                <a:cubicBezTo>
                  <a:pt x="550466" y="2376488"/>
                  <a:pt x="574675" y="2329657"/>
                  <a:pt x="589360" y="2265760"/>
                </a:cubicBezTo>
                <a:lnTo>
                  <a:pt x="760214" y="2319933"/>
                </a:lnTo>
                <a:cubicBezTo>
                  <a:pt x="734021" y="2415183"/>
                  <a:pt x="690464" y="2485926"/>
                  <a:pt x="629543" y="2532162"/>
                </a:cubicBezTo>
                <a:cubicBezTo>
                  <a:pt x="568623" y="2578398"/>
                  <a:pt x="491332" y="2601516"/>
                  <a:pt x="397669" y="2601516"/>
                </a:cubicBezTo>
                <a:cubicBezTo>
                  <a:pt x="281782" y="2601516"/>
                  <a:pt x="186532" y="2561928"/>
                  <a:pt x="111919" y="2482751"/>
                </a:cubicBezTo>
                <a:cubicBezTo>
                  <a:pt x="37307" y="2403574"/>
                  <a:pt x="0" y="2295327"/>
                  <a:pt x="0" y="2158008"/>
                </a:cubicBezTo>
                <a:cubicBezTo>
                  <a:pt x="0" y="2012752"/>
                  <a:pt x="37505" y="1899940"/>
                  <a:pt x="112514" y="1819573"/>
                </a:cubicBezTo>
                <a:cubicBezTo>
                  <a:pt x="187524" y="1739206"/>
                  <a:pt x="286147" y="1699022"/>
                  <a:pt x="408385" y="1699022"/>
                </a:cubicBezTo>
                <a:close/>
                <a:moveTo>
                  <a:pt x="2115741" y="1606749"/>
                </a:moveTo>
                <a:lnTo>
                  <a:pt x="2221707" y="1606749"/>
                </a:lnTo>
                <a:lnTo>
                  <a:pt x="2351484" y="1684139"/>
                </a:lnTo>
                <a:lnTo>
                  <a:pt x="2234208" y="1684139"/>
                </a:lnTo>
                <a:lnTo>
                  <a:pt x="2168724" y="1640086"/>
                </a:lnTo>
                <a:lnTo>
                  <a:pt x="2103239" y="1684139"/>
                </a:lnTo>
                <a:lnTo>
                  <a:pt x="1985963" y="1684139"/>
                </a:lnTo>
                <a:close/>
                <a:moveTo>
                  <a:pt x="2168724" y="1489472"/>
                </a:moveTo>
                <a:lnTo>
                  <a:pt x="2356247" y="1489472"/>
                </a:lnTo>
                <a:lnTo>
                  <a:pt x="2202657" y="1586508"/>
                </a:lnTo>
                <a:lnTo>
                  <a:pt x="2096691" y="1586508"/>
                </a:lnTo>
                <a:close/>
                <a:moveTo>
                  <a:pt x="6254949" y="1172171"/>
                </a:moveTo>
                <a:lnTo>
                  <a:pt x="6422231" y="1172171"/>
                </a:lnTo>
                <a:lnTo>
                  <a:pt x="6422231" y="1339454"/>
                </a:lnTo>
                <a:lnTo>
                  <a:pt x="6254949" y="1339454"/>
                </a:lnTo>
                <a:close/>
                <a:moveTo>
                  <a:pt x="2989064" y="720328"/>
                </a:moveTo>
                <a:lnTo>
                  <a:pt x="2989064" y="953691"/>
                </a:lnTo>
                <a:lnTo>
                  <a:pt x="3152180" y="953691"/>
                </a:lnTo>
                <a:cubicBezTo>
                  <a:pt x="3215680" y="953691"/>
                  <a:pt x="3255963" y="951905"/>
                  <a:pt x="3273028" y="948333"/>
                </a:cubicBezTo>
                <a:cubicBezTo>
                  <a:pt x="3299222" y="943571"/>
                  <a:pt x="3320554" y="931962"/>
                  <a:pt x="3337024" y="913507"/>
                </a:cubicBezTo>
                <a:cubicBezTo>
                  <a:pt x="3353494" y="895053"/>
                  <a:pt x="3361730" y="870347"/>
                  <a:pt x="3361730" y="839391"/>
                </a:cubicBezTo>
                <a:cubicBezTo>
                  <a:pt x="3361730" y="813197"/>
                  <a:pt x="3355380" y="790972"/>
                  <a:pt x="3342680" y="772716"/>
                </a:cubicBezTo>
                <a:cubicBezTo>
                  <a:pt x="3329980" y="754460"/>
                  <a:pt x="3311624" y="741164"/>
                  <a:pt x="3287613" y="732830"/>
                </a:cubicBezTo>
                <a:cubicBezTo>
                  <a:pt x="3263602" y="724496"/>
                  <a:pt x="3211513" y="720328"/>
                  <a:pt x="3131344" y="720328"/>
                </a:cubicBezTo>
                <a:close/>
                <a:moveTo>
                  <a:pt x="6335911" y="431602"/>
                </a:moveTo>
                <a:lnTo>
                  <a:pt x="6218039" y="755452"/>
                </a:lnTo>
                <a:lnTo>
                  <a:pt x="6456164" y="755452"/>
                </a:lnTo>
                <a:close/>
                <a:moveTo>
                  <a:pt x="4030861" y="431602"/>
                </a:moveTo>
                <a:lnTo>
                  <a:pt x="3912989" y="755452"/>
                </a:lnTo>
                <a:lnTo>
                  <a:pt x="4151114" y="755452"/>
                </a:lnTo>
                <a:close/>
                <a:moveTo>
                  <a:pt x="7027069" y="375643"/>
                </a:moveTo>
                <a:lnTo>
                  <a:pt x="7027069" y="623293"/>
                </a:lnTo>
                <a:lnTo>
                  <a:pt x="7123510" y="623293"/>
                </a:lnTo>
                <a:cubicBezTo>
                  <a:pt x="7192962" y="623293"/>
                  <a:pt x="7239397" y="618728"/>
                  <a:pt x="7262813" y="609600"/>
                </a:cubicBezTo>
                <a:cubicBezTo>
                  <a:pt x="7286228" y="600472"/>
                  <a:pt x="7304583" y="586185"/>
                  <a:pt x="7317879" y="566738"/>
                </a:cubicBezTo>
                <a:cubicBezTo>
                  <a:pt x="7331174" y="547291"/>
                  <a:pt x="7337822" y="524669"/>
                  <a:pt x="7337822" y="498872"/>
                </a:cubicBezTo>
                <a:cubicBezTo>
                  <a:pt x="7337822" y="467122"/>
                  <a:pt x="7328495" y="440928"/>
                  <a:pt x="7309842" y="420291"/>
                </a:cubicBezTo>
                <a:cubicBezTo>
                  <a:pt x="7291189" y="399653"/>
                  <a:pt x="7267575" y="386755"/>
                  <a:pt x="7239000" y="381596"/>
                </a:cubicBezTo>
                <a:cubicBezTo>
                  <a:pt x="7217965" y="377627"/>
                  <a:pt x="7175698" y="375643"/>
                  <a:pt x="7112199" y="375643"/>
                </a:cubicBezTo>
                <a:close/>
                <a:moveTo>
                  <a:pt x="2989064" y="373261"/>
                </a:moveTo>
                <a:lnTo>
                  <a:pt x="2989064" y="575072"/>
                </a:lnTo>
                <a:lnTo>
                  <a:pt x="3104555" y="575072"/>
                </a:lnTo>
                <a:cubicBezTo>
                  <a:pt x="3173215" y="575072"/>
                  <a:pt x="3215878" y="574080"/>
                  <a:pt x="3232547" y="572096"/>
                </a:cubicBezTo>
                <a:cubicBezTo>
                  <a:pt x="3262709" y="568524"/>
                  <a:pt x="3286423" y="558106"/>
                  <a:pt x="3303687" y="540842"/>
                </a:cubicBezTo>
                <a:cubicBezTo>
                  <a:pt x="3320951" y="523578"/>
                  <a:pt x="3329583" y="500857"/>
                  <a:pt x="3329583" y="472678"/>
                </a:cubicBezTo>
                <a:cubicBezTo>
                  <a:pt x="3329583" y="445691"/>
                  <a:pt x="3322141" y="423764"/>
                  <a:pt x="3307259" y="406896"/>
                </a:cubicBezTo>
                <a:cubicBezTo>
                  <a:pt x="3292376" y="390029"/>
                  <a:pt x="3270250" y="379810"/>
                  <a:pt x="3240881" y="376238"/>
                </a:cubicBezTo>
                <a:cubicBezTo>
                  <a:pt x="3223419" y="374254"/>
                  <a:pt x="3173215" y="373261"/>
                  <a:pt x="3090267" y="373261"/>
                </a:cubicBezTo>
                <a:close/>
                <a:moveTo>
                  <a:pt x="6850856" y="228005"/>
                </a:moveTo>
                <a:lnTo>
                  <a:pt x="7133630" y="228005"/>
                </a:lnTo>
                <a:cubicBezTo>
                  <a:pt x="7240786" y="228005"/>
                  <a:pt x="7310636" y="232371"/>
                  <a:pt x="7343180" y="241102"/>
                </a:cubicBezTo>
                <a:cubicBezTo>
                  <a:pt x="7393186" y="254199"/>
                  <a:pt x="7435056" y="282675"/>
                  <a:pt x="7468791" y="326529"/>
                </a:cubicBezTo>
                <a:cubicBezTo>
                  <a:pt x="7502525" y="370384"/>
                  <a:pt x="7519392" y="427038"/>
                  <a:pt x="7519392" y="496491"/>
                </a:cubicBezTo>
                <a:cubicBezTo>
                  <a:pt x="7519392" y="550069"/>
                  <a:pt x="7509669" y="595114"/>
                  <a:pt x="7490222" y="631627"/>
                </a:cubicBezTo>
                <a:cubicBezTo>
                  <a:pt x="7470775" y="668139"/>
                  <a:pt x="7446069" y="696814"/>
                  <a:pt x="7416106" y="717650"/>
                </a:cubicBezTo>
                <a:cubicBezTo>
                  <a:pt x="7386141" y="738486"/>
                  <a:pt x="7355681" y="752277"/>
                  <a:pt x="7324725" y="759024"/>
                </a:cubicBezTo>
                <a:cubicBezTo>
                  <a:pt x="7282656" y="767358"/>
                  <a:pt x="7221736" y="771525"/>
                  <a:pt x="7141964" y="771525"/>
                </a:cubicBezTo>
                <a:lnTo>
                  <a:pt x="7027069" y="771525"/>
                </a:lnTo>
                <a:lnTo>
                  <a:pt x="7027069" y="1100733"/>
                </a:lnTo>
                <a:lnTo>
                  <a:pt x="6850856" y="1100733"/>
                </a:lnTo>
                <a:close/>
                <a:moveTo>
                  <a:pt x="6244828" y="228005"/>
                </a:moveTo>
                <a:lnTo>
                  <a:pt x="6431161" y="228005"/>
                </a:lnTo>
                <a:lnTo>
                  <a:pt x="6780610" y="1100733"/>
                </a:lnTo>
                <a:lnTo>
                  <a:pt x="6588919" y="1100733"/>
                </a:lnTo>
                <a:lnTo>
                  <a:pt x="6512719" y="902494"/>
                </a:lnTo>
                <a:lnTo>
                  <a:pt x="6163866" y="902494"/>
                </a:lnTo>
                <a:lnTo>
                  <a:pt x="6091833" y="1100733"/>
                </a:lnTo>
                <a:lnTo>
                  <a:pt x="5904905" y="1100733"/>
                </a:lnTo>
                <a:close/>
                <a:moveTo>
                  <a:pt x="5188149" y="228005"/>
                </a:moveTo>
                <a:lnTo>
                  <a:pt x="5881688" y="228005"/>
                </a:lnTo>
                <a:lnTo>
                  <a:pt x="5881688" y="375643"/>
                </a:lnTo>
                <a:lnTo>
                  <a:pt x="5623322" y="375643"/>
                </a:lnTo>
                <a:lnTo>
                  <a:pt x="5623322" y="1100733"/>
                </a:lnTo>
                <a:lnTo>
                  <a:pt x="5447110" y="1100733"/>
                </a:lnTo>
                <a:lnTo>
                  <a:pt x="5447110" y="375643"/>
                </a:lnTo>
                <a:lnTo>
                  <a:pt x="5188149" y="375643"/>
                </a:lnTo>
                <a:close/>
                <a:moveTo>
                  <a:pt x="4559499" y="228005"/>
                </a:moveTo>
                <a:lnTo>
                  <a:pt x="4735711" y="228005"/>
                </a:lnTo>
                <a:lnTo>
                  <a:pt x="4735711" y="1100733"/>
                </a:lnTo>
                <a:lnTo>
                  <a:pt x="4559499" y="1100733"/>
                </a:lnTo>
                <a:close/>
                <a:moveTo>
                  <a:pt x="3939778" y="228005"/>
                </a:moveTo>
                <a:lnTo>
                  <a:pt x="4126111" y="228005"/>
                </a:lnTo>
                <a:lnTo>
                  <a:pt x="4475560" y="1100733"/>
                </a:lnTo>
                <a:lnTo>
                  <a:pt x="4283869" y="1100733"/>
                </a:lnTo>
                <a:lnTo>
                  <a:pt x="4207669" y="902494"/>
                </a:lnTo>
                <a:lnTo>
                  <a:pt x="3858816" y="902494"/>
                </a:lnTo>
                <a:lnTo>
                  <a:pt x="3786783" y="1100733"/>
                </a:lnTo>
                <a:lnTo>
                  <a:pt x="3599855" y="1100733"/>
                </a:lnTo>
                <a:close/>
                <a:moveTo>
                  <a:pt x="2812852" y="228005"/>
                </a:moveTo>
                <a:lnTo>
                  <a:pt x="3161705" y="228005"/>
                </a:lnTo>
                <a:cubicBezTo>
                  <a:pt x="3230761" y="228005"/>
                  <a:pt x="3282255" y="230882"/>
                  <a:pt x="3316188" y="236637"/>
                </a:cubicBezTo>
                <a:cubicBezTo>
                  <a:pt x="3350121" y="242392"/>
                  <a:pt x="3380482" y="254397"/>
                  <a:pt x="3407271" y="272653"/>
                </a:cubicBezTo>
                <a:cubicBezTo>
                  <a:pt x="3434060" y="290910"/>
                  <a:pt x="3456384" y="315219"/>
                  <a:pt x="3474244" y="345579"/>
                </a:cubicBezTo>
                <a:cubicBezTo>
                  <a:pt x="3492103" y="375940"/>
                  <a:pt x="3501033" y="409972"/>
                  <a:pt x="3501033" y="447676"/>
                </a:cubicBezTo>
                <a:cubicBezTo>
                  <a:pt x="3501033" y="488553"/>
                  <a:pt x="3490020" y="526058"/>
                  <a:pt x="3467993" y="560189"/>
                </a:cubicBezTo>
                <a:cubicBezTo>
                  <a:pt x="3445966" y="594321"/>
                  <a:pt x="3416102" y="619919"/>
                  <a:pt x="3378398" y="636985"/>
                </a:cubicBezTo>
                <a:cubicBezTo>
                  <a:pt x="3431580" y="652463"/>
                  <a:pt x="3472458" y="678855"/>
                  <a:pt x="3501033" y="716161"/>
                </a:cubicBezTo>
                <a:cubicBezTo>
                  <a:pt x="3529608" y="753468"/>
                  <a:pt x="3543895" y="797322"/>
                  <a:pt x="3543895" y="847725"/>
                </a:cubicBezTo>
                <a:cubicBezTo>
                  <a:pt x="3543895" y="887413"/>
                  <a:pt x="3534668" y="926009"/>
                  <a:pt x="3516213" y="963514"/>
                </a:cubicBezTo>
                <a:cubicBezTo>
                  <a:pt x="3497759" y="1001018"/>
                  <a:pt x="3472557" y="1030982"/>
                  <a:pt x="3440609" y="1053406"/>
                </a:cubicBezTo>
                <a:cubicBezTo>
                  <a:pt x="3408660" y="1075829"/>
                  <a:pt x="3369270" y="1089621"/>
                  <a:pt x="3322439" y="1094780"/>
                </a:cubicBezTo>
                <a:cubicBezTo>
                  <a:pt x="3293070" y="1097955"/>
                  <a:pt x="3222228" y="1099939"/>
                  <a:pt x="3109913" y="1100733"/>
                </a:cubicBezTo>
                <a:lnTo>
                  <a:pt x="2812852" y="1100733"/>
                </a:lnTo>
                <a:close/>
                <a:moveTo>
                  <a:pt x="6282333" y="120849"/>
                </a:moveTo>
                <a:lnTo>
                  <a:pt x="6388299" y="120849"/>
                </a:lnTo>
                <a:lnTo>
                  <a:pt x="6518077" y="198239"/>
                </a:lnTo>
                <a:lnTo>
                  <a:pt x="6400800" y="198239"/>
                </a:lnTo>
                <a:lnTo>
                  <a:pt x="6335316" y="154186"/>
                </a:lnTo>
                <a:lnTo>
                  <a:pt x="6269831" y="198239"/>
                </a:lnTo>
                <a:lnTo>
                  <a:pt x="6152555" y="198239"/>
                </a:lnTo>
                <a:close/>
                <a:moveTo>
                  <a:pt x="3860602" y="0"/>
                </a:moveTo>
                <a:lnTo>
                  <a:pt x="4048125" y="0"/>
                </a:lnTo>
                <a:lnTo>
                  <a:pt x="4130278" y="177999"/>
                </a:lnTo>
                <a:lnTo>
                  <a:pt x="4024908" y="177999"/>
                </a:lnTo>
                <a:close/>
              </a:path>
            </a:pathLst>
          </a:custGeom>
        </p:spPr>
      </p:pic>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5DF6F9D-85CB-9291-644D-314347BDB7A5}"/>
              </a:ext>
            </a:extLst>
          </p:cNvPr>
          <p:cNvSpPr txBox="1"/>
          <p:nvPr/>
        </p:nvSpPr>
        <p:spPr>
          <a:xfrm>
            <a:off x="2421255" y="2828835"/>
            <a:ext cx="7349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1" i="0" u="none" strike="noStrike" kern="1200" cap="none" spc="0" normalizeH="0" baseline="0" noProof="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Times New Roman" panose="02020603050405020304" pitchFamily="18" charset="0"/>
                <a:ea typeface="+mn-ea"/>
                <a:cs typeface="+mn-cs"/>
              </a:rPr>
              <a:t>VẬN DỤNG</a:t>
            </a:r>
            <a:endParaRPr kumimoji="0" lang="en-US" sz="72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Light" panose="020F0302020204030204"/>
              <a:ea typeface="+mn-ea"/>
              <a:cs typeface="+mn-cs"/>
            </a:endParaRPr>
          </a:p>
        </p:txBody>
      </p:sp>
    </p:spTree>
    <p:extLst>
      <p:ext uri="{BB962C8B-B14F-4D97-AF65-F5344CB8AC3E}">
        <p14:creationId xmlns:p14="http://schemas.microsoft.com/office/powerpoint/2010/main" val="395754694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E566B3A-7865-DC63-D3CD-328D3FA62796}"/>
              </a:ext>
            </a:extLst>
          </p:cNvPr>
          <p:cNvSpPr/>
          <p:nvPr/>
        </p:nvSpPr>
        <p:spPr>
          <a:xfrm>
            <a:off x="2808511" y="71890"/>
            <a:ext cx="6574971" cy="729344"/>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600" b="1" dirty="0">
                <a:solidFill>
                  <a:srgbClr val="FF0000"/>
                </a:solidFill>
                <a:latin typeface="+mj-lt"/>
              </a:rPr>
              <a:t>BÀI TẬP CUỐI CHƯƠNG III</a:t>
            </a:r>
            <a:endParaRPr lang="en-US" sz="3600" b="1" dirty="0">
              <a:solidFill>
                <a:srgbClr val="FF0000"/>
              </a:solidFill>
              <a:latin typeface="+mj-lt"/>
            </a:endParaRPr>
          </a:p>
        </p:txBody>
      </p:sp>
      <mc:AlternateContent xmlns:mc="http://schemas.openxmlformats.org/markup-compatibility/2006" xmlns:a14="http://schemas.microsoft.com/office/drawing/2010/main">
        <mc:Choice Requires="a14">
          <p:sp>
            <p:nvSpPr>
              <p:cNvPr id="2" name="Rectangle: Rounded Corners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A3DDA38-1176-D70E-795B-261B33B01535}"/>
                  </a:ext>
                </a:extLst>
              </p:cNvPr>
              <p:cNvSpPr/>
              <p:nvPr/>
            </p:nvSpPr>
            <p:spPr>
              <a:xfrm>
                <a:off x="402769" y="1133044"/>
                <a:ext cx="11386457" cy="1182365"/>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cs typeface="Times New Roman" panose="02020603050405020304" pitchFamily="18" charset="0"/>
                  </a:rPr>
                  <a:t>Bài 4: Cho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𝑨𝑩𝑪</m:t>
                    </m:r>
                  </m:oMath>
                </a14:m>
                <a:r>
                  <a:rPr lang="vi-VN" sz="2400" b="1" dirty="0">
                    <a:solidFill>
                      <a:schemeClr val="tx1"/>
                    </a:solidFill>
                    <a:latin typeface="Times New Roman" panose="02020603050405020304" pitchFamily="18" charset="0"/>
                    <a:cs typeface="Times New Roman" panose="02020603050405020304" pitchFamily="18" charset="0"/>
                  </a:rPr>
                  <a:t> vuông cân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m:t>
                    </m:r>
                  </m:oMath>
                </a14:m>
                <a:r>
                  <a:rPr lang="vi-VN" sz="2400" b="1" dirty="0">
                    <a:solidFill>
                      <a:schemeClr val="tx1"/>
                    </a:solidFill>
                    <a:latin typeface="Times New Roman" panose="02020603050405020304" pitchFamily="18" charset="0"/>
                    <a:cs typeface="Times New Roman" panose="02020603050405020304" pitchFamily="18" charset="0"/>
                  </a:rPr>
                  <a:t>, đường cao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oMath>
                </a14:m>
                <a:r>
                  <a:rPr lang="vi-VN" sz="2400" b="1" dirty="0">
                    <a:solidFill>
                      <a:schemeClr val="tx1"/>
                    </a:solidFill>
                    <a:latin typeface="Times New Roman" panose="02020603050405020304" pitchFamily="18" charset="0"/>
                    <a:cs typeface="Times New Roman" panose="02020603050405020304" pitchFamily="18" charset="0"/>
                  </a:rPr>
                  <a:t>. Tia phân giác của góc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𝑨𝑯𝑩</m:t>
                    </m:r>
                  </m:oMath>
                </a14:m>
                <a:r>
                  <a:rPr lang="vi-VN" sz="2400" b="1" dirty="0">
                    <a:solidFill>
                      <a:schemeClr val="tx1"/>
                    </a:solidFill>
                    <a:latin typeface="Times New Roman" panose="02020603050405020304" pitchFamily="18" charset="0"/>
                    <a:cs typeface="Times New Roman" panose="02020603050405020304" pitchFamily="18" charset="0"/>
                  </a:rPr>
                  <a:t> và góc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𝑨𝑯𝑪</m:t>
                    </m:r>
                  </m:oMath>
                </a14:m>
                <a:r>
                  <a:rPr lang="vi-VN" sz="2400" b="1" dirty="0">
                    <a:solidFill>
                      <a:schemeClr val="tx1"/>
                    </a:solidFill>
                    <a:latin typeface="Times New Roman" panose="02020603050405020304" pitchFamily="18" charset="0"/>
                    <a:cs typeface="Times New Roman" panose="02020603050405020304" pitchFamily="18" charset="0"/>
                  </a:rPr>
                  <a:t> cắt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𝑨𝑩</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𝑨𝑪</m:t>
                    </m:r>
                  </m:oMath>
                </a14:m>
                <a:r>
                  <a:rPr lang="vi-VN" sz="2400" b="1" dirty="0">
                    <a:solidFill>
                      <a:schemeClr val="tx1"/>
                    </a:solidFill>
                    <a:latin typeface="Times New Roman" panose="02020603050405020304" pitchFamily="18" charset="0"/>
                    <a:cs typeface="Times New Roman" panose="02020603050405020304" pitchFamily="18" charset="0"/>
                  </a:rPr>
                  <a:t> lần lượt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𝑵</m:t>
                    </m:r>
                  </m:oMath>
                </a14:m>
                <a:r>
                  <a:rPr lang="vi-VN" sz="2400" b="1" dirty="0">
                    <a:solidFill>
                      <a:schemeClr val="tx1"/>
                    </a:solidFill>
                    <a:latin typeface="Times New Roman" panose="02020603050405020304" pitchFamily="18" charset="0"/>
                    <a:cs typeface="Times New Roman" panose="02020603050405020304" pitchFamily="18" charset="0"/>
                  </a:rPr>
                  <a:t>.</a:t>
                </a:r>
              </a:p>
              <a:p>
                <a:pPr algn="just"/>
                <a:r>
                  <a:rPr lang="vi-VN" sz="2400" b="1" dirty="0">
                    <a:solidFill>
                      <a:schemeClr val="tx1"/>
                    </a:solidFill>
                    <a:latin typeface="Times New Roman" panose="02020603050405020304" pitchFamily="18" charset="0"/>
                    <a:cs typeface="Times New Roman" panose="02020603050405020304" pitchFamily="18" charset="0"/>
                  </a:rPr>
                  <a:t>c) Nếu BC=6cm, tính độ dài đoạn thẳng MN.</a:t>
                </a:r>
              </a:p>
            </p:txBody>
          </p:sp>
        </mc:Choice>
        <mc:Fallback xmlns="">
          <p:sp>
            <p:nvSpPr>
              <p:cNvPr id="2" name="Rectangle: Rounded Corners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A3DDA38-1176-D70E-795B-261B33B01535}"/>
                  </a:ext>
                </a:extLst>
              </p:cNvPr>
              <p:cNvSpPr>
                <a:spLocks noRot="1" noChangeAspect="1" noMove="1" noResize="1" noEditPoints="1" noAdjustHandles="1" noChangeArrowheads="1" noChangeShapeType="1" noTextEdit="1"/>
              </p:cNvSpPr>
              <p:nvPr/>
            </p:nvSpPr>
            <p:spPr>
              <a:xfrm>
                <a:off x="402769" y="1133044"/>
                <a:ext cx="11386457" cy="1182365"/>
              </a:xfrm>
              <a:prstGeom prst="roundRect">
                <a:avLst/>
              </a:prstGeom>
              <a:blipFill>
                <a:blip r:embed="rId3"/>
                <a:stretch>
                  <a:fillRect l="-321" t="-4639" r="-964" b="-11856"/>
                </a:stretch>
              </a:blipFill>
              <a:ln>
                <a:noFill/>
              </a:ln>
            </p:spPr>
            <p:txBody>
              <a:bodyPr/>
              <a:lstStyle/>
              <a:p>
                <a:r>
                  <a:rPr lang="en-US">
                    <a:noFill/>
                  </a:rPr>
                  <a:t> </a:t>
                </a:r>
              </a:p>
            </p:txBody>
          </p:sp>
        </mc:Fallback>
      </mc:AlternateContent>
      <p:pic>
        <p:nvPicPr>
          <p:cNvPr id="3" name="Picture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10292B4-3DFC-0E52-C286-AF8DCEDE7EA0}"/>
              </a:ext>
            </a:extLst>
          </p:cNvPr>
          <p:cNvPicPr>
            <a:picLocks noChangeAspect="1"/>
          </p:cNvPicPr>
          <p:nvPr/>
        </p:nvPicPr>
        <p:blipFill>
          <a:blip r:embed="rId4"/>
          <a:stretch>
            <a:fillRect/>
          </a:stretch>
        </p:blipFill>
        <p:spPr>
          <a:xfrm>
            <a:off x="1326260" y="2315409"/>
            <a:ext cx="3637441" cy="2055628"/>
          </a:xfrm>
          <a:prstGeom prst="rect">
            <a:avLst/>
          </a:prstGeom>
        </p:spPr>
      </p:pic>
      <p:sp>
        <p:nvSpPr>
          <p:cNvPr id="6" name="Rectangle: Rounded Corners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5F223A3-DFD2-511C-F29E-D856958F9667}"/>
              </a:ext>
            </a:extLst>
          </p:cNvPr>
          <p:cNvSpPr/>
          <p:nvPr/>
        </p:nvSpPr>
        <p:spPr>
          <a:xfrm>
            <a:off x="402769" y="663620"/>
            <a:ext cx="11386457" cy="511629"/>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Vận dụng</a:t>
            </a:r>
            <a:endParaRPr kumimoji="0" lang="en-US" sz="24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mc:AlternateContent xmlns:mc="http://schemas.openxmlformats.org/markup-compatibility/2006" xmlns:a14="http://schemas.microsoft.com/office/drawing/2010/main">
        <mc:Choice Requires="a14">
          <p:sp>
            <p:nvSpPr>
              <p:cNvPr id="16" name="Rectangle: Rounded Corners 1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92F557F-8BBD-AC98-857E-6A6B671F7A8A}"/>
                  </a:ext>
                </a:extLst>
              </p:cNvPr>
              <p:cNvSpPr/>
              <p:nvPr/>
            </p:nvSpPr>
            <p:spPr>
              <a:xfrm>
                <a:off x="6289965" y="2742586"/>
                <a:ext cx="5499261" cy="40727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Xét ∆</a:t>
                </a:r>
                <a14:m>
                  <m:oMath xmlns:m="http://schemas.openxmlformats.org/officeDocument/2006/math">
                    <m:r>
                      <a:rPr lang="vi-VN" sz="2400" b="1" i="1">
                        <a:latin typeface="Cambria Math" panose="02040503050406030204" pitchFamily="18" charset="0"/>
                      </a:rPr>
                      <m:t>𝑨𝑩𝑪</m:t>
                    </m:r>
                  </m:oMath>
                </a14:m>
                <a:r>
                  <a:rPr lang="vi-VN" sz="2400" b="1" dirty="0">
                    <a:latin typeface="Times New Roman" panose="02020603050405020304" pitchFamily="18" charset="0"/>
                    <a:cs typeface="Times New Roman" panose="02020603050405020304" pitchFamily="18" charset="0"/>
                  </a:rPr>
                  <a:t> vuông cân tại </a:t>
                </a:r>
                <a14:m>
                  <m:oMath xmlns:m="http://schemas.openxmlformats.org/officeDocument/2006/math">
                    <m:r>
                      <a:rPr lang="vi-VN" sz="2400" b="1" i="1">
                        <a:latin typeface="Cambria Math" panose="02040503050406030204" pitchFamily="18" charset="0"/>
                        <a:cs typeface="Times New Roman" panose="02020603050405020304" pitchFamily="18" charset="0"/>
                      </a:rPr>
                      <m:t>𝑨</m:t>
                    </m:r>
                  </m:oMath>
                </a14:m>
                <a:endParaRPr lang="vi-VN" sz="2400" b="1" dirty="0">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Suy ra </a:t>
                </a:r>
                <a14:m>
                  <m:oMath xmlns:m="http://schemas.openxmlformats.org/officeDocument/2006/math">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𝑩</m:t>
                        </m:r>
                      </m:e>
                    </m:acc>
                    <m:r>
                      <a:rPr lang="vi-VN" sz="2400" b="1" i="1" smtClean="0">
                        <a:solidFill>
                          <a:schemeClr val="tx1"/>
                        </a:solidFill>
                        <a:latin typeface="Cambria Math" panose="02040503050406030204" pitchFamily="18" charset="0"/>
                        <a:cs typeface="Times New Roman" panose="02020603050405020304" pitchFamily="18" charset="0"/>
                      </a:rPr>
                      <m:t>=</m:t>
                    </m:r>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𝑪</m:t>
                        </m:r>
                      </m:e>
                    </m:acc>
                    <m:r>
                      <a:rPr lang="vi-VN" sz="2400" b="1" i="1" smtClean="0">
                        <a:solidFill>
                          <a:schemeClr val="tx1"/>
                        </a:solidFill>
                        <a:latin typeface="Cambria Math" panose="02040503050406030204" pitchFamily="18" charset="0"/>
                        <a:cs typeface="Times New Roman" panose="02020603050405020304" pitchFamily="18" charset="0"/>
                      </a:rPr>
                      <m:t>=</m:t>
                    </m:r>
                    <m:sSup>
                      <m:sSupPr>
                        <m:ctrlPr>
                          <a:rPr lang="vi-VN" sz="2400" b="1" i="1" smtClean="0">
                            <a:solidFill>
                              <a:schemeClr val="tx1"/>
                            </a:solidFill>
                            <a:latin typeface="Cambria Math" panose="02040503050406030204" pitchFamily="18" charset="0"/>
                            <a:cs typeface="Times New Roman" panose="02020603050405020304" pitchFamily="18" charset="0"/>
                          </a:rPr>
                        </m:ctrlPr>
                      </m:sSupPr>
                      <m:e>
                        <m:r>
                          <a:rPr lang="vi-VN" sz="2400" b="1" i="0" smtClean="0">
                            <a:solidFill>
                              <a:schemeClr val="tx1"/>
                            </a:solidFill>
                            <a:latin typeface="Cambria Math" panose="02040503050406030204" pitchFamily="18" charset="0"/>
                            <a:cs typeface="Times New Roman" panose="02020603050405020304" pitchFamily="18" charset="0"/>
                          </a:rPr>
                          <m:t>𝟒𝟓</m:t>
                        </m:r>
                      </m:e>
                      <m:sup>
                        <m:r>
                          <a:rPr lang="vi-VN" sz="2400" b="1" i="0" smtClean="0">
                            <a:solidFill>
                              <a:schemeClr val="tx1"/>
                            </a:solidFill>
                            <a:latin typeface="Cambria Math" panose="02040503050406030204" pitchFamily="18" charset="0"/>
                            <a:cs typeface="Times New Roman" panose="02020603050405020304" pitchFamily="18" charset="0"/>
                          </a:rPr>
                          <m:t>𝐨</m:t>
                        </m:r>
                      </m:sup>
                    </m:sSup>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Xét ∆</a:t>
                </a:r>
                <a14:m>
                  <m:oMath xmlns:m="http://schemas.openxmlformats.org/officeDocument/2006/math">
                    <m:r>
                      <a:rPr lang="vi-VN" sz="2400" b="1" i="1">
                        <a:solidFill>
                          <a:schemeClr val="tx1"/>
                        </a:solidFill>
                        <a:latin typeface="Cambria Math" panose="02040503050406030204" pitchFamily="18" charset="0"/>
                      </a:rPr>
                      <m:t>𝑨𝑩</m:t>
                    </m:r>
                    <m:r>
                      <a:rPr lang="vi-VN" sz="2400" b="1" i="1" smtClean="0">
                        <a:solidFill>
                          <a:schemeClr val="tx1"/>
                        </a:solidFill>
                        <a:latin typeface="Cambria Math" panose="02040503050406030204" pitchFamily="18" charset="0"/>
                      </a:rPr>
                      <m:t>𝑯</m:t>
                    </m:r>
                  </m:oMath>
                </a14:m>
                <a:r>
                  <a:rPr lang="vi-VN" sz="2400" b="1" dirty="0">
                    <a:solidFill>
                      <a:schemeClr val="tx1"/>
                    </a:solidFill>
                    <a:latin typeface="Times New Roman" panose="02020603050405020304" pitchFamily="18" charset="0"/>
                    <a:cs typeface="Times New Roman" panose="02020603050405020304" pitchFamily="18" charset="0"/>
                  </a:rPr>
                  <a:t>, có </a:t>
                </a:r>
                <a14:m>
                  <m:oMath xmlns:m="http://schemas.openxmlformats.org/officeDocument/2006/math">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𝑯𝑨𝑩</m:t>
                        </m:r>
                      </m:e>
                    </m:acc>
                    <m:r>
                      <a:rPr lang="vi-VN" sz="2400" b="1" i="1" smtClean="0">
                        <a:solidFill>
                          <a:schemeClr val="tx1"/>
                        </a:solidFill>
                        <a:latin typeface="Cambria Math" panose="02040503050406030204" pitchFamily="18" charset="0"/>
                        <a:cs typeface="Times New Roman" panose="02020603050405020304" pitchFamily="18" charset="0"/>
                      </a:rPr>
                      <m:t>=</m:t>
                    </m:r>
                    <m:acc>
                      <m:accPr>
                        <m:chr m:val="̂"/>
                        <m:ctrlPr>
                          <a:rPr lang="vi-VN" sz="2400" b="1" i="1" smtClean="0">
                            <a:solidFill>
                              <a:schemeClr val="tx1"/>
                            </a:solidFill>
                            <a:latin typeface="Cambria Math" panose="02040503050406030204" pitchFamily="18" charset="0"/>
                            <a:cs typeface="Times New Roman" panose="02020603050405020304" pitchFamily="18" charset="0"/>
                          </a:rPr>
                        </m:ctrlPr>
                      </m:accPr>
                      <m:e>
                        <m:r>
                          <a:rPr lang="vi-VN" sz="2400" b="1" i="1" smtClean="0">
                            <a:solidFill>
                              <a:schemeClr val="tx1"/>
                            </a:solidFill>
                            <a:latin typeface="Cambria Math" panose="02040503050406030204" pitchFamily="18" charset="0"/>
                            <a:cs typeface="Times New Roman" panose="02020603050405020304" pitchFamily="18" charset="0"/>
                          </a:rPr>
                          <m:t>𝑩</m:t>
                        </m:r>
                      </m:e>
                    </m:acc>
                    <m:r>
                      <a:rPr lang="vi-VN" sz="2400" b="1" i="1" smtClean="0">
                        <a:solidFill>
                          <a:schemeClr val="tx1"/>
                        </a:solidFill>
                        <a:latin typeface="Cambria Math" panose="02040503050406030204" pitchFamily="18" charset="0"/>
                        <a:cs typeface="Times New Roman" panose="02020603050405020304" pitchFamily="18" charset="0"/>
                      </a:rPr>
                      <m:t>=</m:t>
                    </m:r>
                    <m:sSup>
                      <m:sSupPr>
                        <m:ctrlPr>
                          <a:rPr lang="vi-VN" sz="2400" b="1" i="1" smtClean="0">
                            <a:solidFill>
                              <a:schemeClr val="tx1"/>
                            </a:solidFill>
                            <a:latin typeface="Cambria Math" panose="02040503050406030204" pitchFamily="18" charset="0"/>
                            <a:cs typeface="Times New Roman" panose="02020603050405020304" pitchFamily="18" charset="0"/>
                          </a:rPr>
                        </m:ctrlPr>
                      </m:sSupPr>
                      <m:e>
                        <m:r>
                          <a:rPr lang="vi-VN" sz="2400" b="1" i="0" smtClean="0">
                            <a:solidFill>
                              <a:schemeClr val="tx1"/>
                            </a:solidFill>
                            <a:latin typeface="Cambria Math" panose="02040503050406030204" pitchFamily="18" charset="0"/>
                            <a:cs typeface="Times New Roman" panose="02020603050405020304" pitchFamily="18" charset="0"/>
                          </a:rPr>
                          <m:t>𝟒𝟓</m:t>
                        </m:r>
                      </m:e>
                      <m:sup>
                        <m:r>
                          <a:rPr lang="vi-VN" sz="2400" b="1" i="0" smtClean="0">
                            <a:solidFill>
                              <a:schemeClr val="tx1"/>
                            </a:solidFill>
                            <a:latin typeface="Cambria Math" panose="02040503050406030204" pitchFamily="18" charset="0"/>
                            <a:cs typeface="Times New Roman" panose="02020603050405020304" pitchFamily="18" charset="0"/>
                          </a:rPr>
                          <m:t>𝐨</m:t>
                        </m:r>
                      </m:sup>
                    </m:sSup>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Suy ra ∆</a:t>
                </a:r>
                <a14:m>
                  <m:oMath xmlns:m="http://schemas.openxmlformats.org/officeDocument/2006/math">
                    <m:r>
                      <a:rPr lang="vi-VN" sz="2400" b="1" i="1">
                        <a:solidFill>
                          <a:schemeClr val="tx1"/>
                        </a:solidFill>
                        <a:latin typeface="Cambria Math" panose="02040503050406030204" pitchFamily="18" charset="0"/>
                      </a:rPr>
                      <m:t>𝑨𝑩𝑯</m:t>
                    </m:r>
                  </m:oMath>
                </a14:m>
                <a:r>
                  <a:rPr lang="vi-VN" sz="2400" b="1" dirty="0">
                    <a:solidFill>
                      <a:schemeClr val="tx1"/>
                    </a:solidFill>
                    <a:latin typeface="Times New Roman" panose="02020603050405020304" pitchFamily="18" charset="0"/>
                    <a:cs typeface="Times New Roman" panose="02020603050405020304" pitchFamily="18" charset="0"/>
                  </a:rPr>
                  <a:t> cân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𝑯</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14:m>
                  <m:oMath xmlns:m="http://schemas.openxmlformats.org/officeDocument/2006/math">
                    <m:r>
                      <a:rPr lang="vi-VN" sz="2400" b="1" i="1">
                        <a:solidFill>
                          <a:schemeClr val="tx1"/>
                        </a:solidFill>
                        <a:latin typeface="Cambria Math" panose="02040503050406030204" pitchFamily="18" charset="0"/>
                        <a:ea typeface="Cambria Math" panose="02040503050406030204" pitchFamily="18" charset="0"/>
                      </a:rPr>
                      <m:t>⟹</m:t>
                    </m:r>
                  </m:oMath>
                </a14:m>
                <a:r>
                  <a:rPr lang="vi-VN" sz="24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𝑯𝑩</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𝟑</m:t>
                    </m:r>
                    <m:r>
                      <a:rPr lang="vi-VN" sz="2400" b="1" i="0" smtClean="0">
                        <a:solidFill>
                          <a:schemeClr val="tx1"/>
                        </a:solidFill>
                        <a:latin typeface="Cambria Math" panose="02040503050406030204" pitchFamily="18" charset="0"/>
                        <a:cs typeface="Times New Roman" panose="02020603050405020304" pitchFamily="18" charset="0"/>
                      </a:rPr>
                      <m:t>𝐜𝐦</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Xét hình vuông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𝑨𝑴𝑯𝑵</m:t>
                    </m:r>
                  </m:oMath>
                </a14:m>
                <a:r>
                  <a:rPr lang="vi-VN" sz="2400" b="1" dirty="0">
                    <a:solidFill>
                      <a:schemeClr val="tx1"/>
                    </a:solidFill>
                    <a:latin typeface="Times New Roman" panose="02020603050405020304" pitchFamily="18" charset="0"/>
                    <a:cs typeface="Times New Roman" panose="02020603050405020304" pitchFamily="18" charset="0"/>
                  </a:rPr>
                  <a:t>, có</a:t>
                </a:r>
              </a:p>
              <a:p>
                <a:pPr algn="just"/>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𝑴𝑵</m:t>
                    </m:r>
                  </m:oMath>
                </a14:m>
                <a:r>
                  <a:rPr lang="vi-VN" sz="2400" b="1" dirty="0">
                    <a:solidFill>
                      <a:schemeClr val="tx1"/>
                    </a:solidFill>
                    <a:latin typeface="Times New Roman" panose="02020603050405020304" pitchFamily="18" charset="0"/>
                    <a:cs typeface="Times New Roman" panose="02020603050405020304" pitchFamily="18" charset="0"/>
                  </a:rPr>
                  <a:t> (tính chất hai đường chéo của hình vuông)</a:t>
                </a:r>
              </a:p>
              <a:p>
                <a:pPr algn="just"/>
                <a:r>
                  <a:rPr lang="vi-VN" sz="2400" b="1" dirty="0">
                    <a:solidFill>
                      <a:schemeClr val="tx1"/>
                    </a:solidFill>
                    <a:latin typeface="Times New Roman" panose="02020603050405020304" pitchFamily="18" charset="0"/>
                    <a:cs typeface="Times New Roman" panose="02020603050405020304" pitchFamily="18" charset="0"/>
                  </a:rPr>
                  <a:t>Vậy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𝑴𝑵</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𝟑</m:t>
                    </m:r>
                    <m:r>
                      <a:rPr lang="vi-VN" sz="2400" b="1" i="0" smtClean="0">
                        <a:solidFill>
                          <a:schemeClr val="tx1"/>
                        </a:solidFill>
                        <a:latin typeface="Cambria Math" panose="02040503050406030204" pitchFamily="18" charset="0"/>
                        <a:cs typeface="Times New Roman" panose="02020603050405020304" pitchFamily="18" charset="0"/>
                      </a:rPr>
                      <m:t>𝐜𝐦</m:t>
                    </m:r>
                  </m:oMath>
                </a14:m>
                <a:endParaRPr lang="vi-VN"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 name="Rectangle: Rounded Corners 1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92F557F-8BBD-AC98-857E-6A6B671F7A8A}"/>
                  </a:ext>
                </a:extLst>
              </p:cNvPr>
              <p:cNvSpPr>
                <a:spLocks noRot="1" noChangeAspect="1" noMove="1" noResize="1" noEditPoints="1" noAdjustHandles="1" noChangeArrowheads="1" noChangeShapeType="1" noTextEdit="1"/>
              </p:cNvSpPr>
              <p:nvPr/>
            </p:nvSpPr>
            <p:spPr>
              <a:xfrm>
                <a:off x="6289965" y="2742586"/>
                <a:ext cx="5499261" cy="4072714"/>
              </a:xfrm>
              <a:prstGeom prst="roundRect">
                <a:avLst/>
              </a:prstGeom>
              <a:blipFill>
                <a:blip r:embed="rId5"/>
                <a:stretch>
                  <a:fillRect/>
                </a:stretch>
              </a:blipFill>
            </p:spPr>
            <p:txBody>
              <a:bodyPr/>
              <a:lstStyle/>
              <a:p>
                <a:r>
                  <a:rPr lang="en-US">
                    <a:noFill/>
                  </a:rPr>
                  <a:t> </a:t>
                </a:r>
              </a:p>
            </p:txBody>
          </p:sp>
        </mc:Fallback>
      </mc:AlternateContent>
      <p:sp>
        <p:nvSpPr>
          <p:cNvPr id="17" name="Oval 1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A7AB49A-B54D-56DD-C81B-6B785BA85BEA}"/>
              </a:ext>
            </a:extLst>
          </p:cNvPr>
          <p:cNvSpPr/>
          <p:nvPr/>
        </p:nvSpPr>
        <p:spPr>
          <a:xfrm>
            <a:off x="11112000" y="0"/>
            <a:ext cx="1080000" cy="1080000"/>
          </a:xfrm>
          <a:prstGeom prst="ellipse">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Hết giờ</a:t>
            </a:r>
            <a:endParaRPr lang="en-US" sz="2200" b="1">
              <a:latin typeface="Times New Roman" panose="02020603050405020304" pitchFamily="18" charset="0"/>
              <a:cs typeface="Times New Roman" panose="02020603050405020304" pitchFamily="18" charset="0"/>
            </a:endParaRPr>
          </a:p>
        </p:txBody>
      </p:sp>
      <p:sp>
        <p:nvSpPr>
          <p:cNvPr id="18" name="Oval 1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4D56668-468C-EE12-2A53-0A557854CD69}"/>
              </a:ext>
            </a:extLst>
          </p:cNvPr>
          <p:cNvSpPr/>
          <p:nvPr/>
        </p:nvSpPr>
        <p:spPr>
          <a:xfrm>
            <a:off x="11112000"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1 phút</a:t>
            </a:r>
            <a:endParaRPr lang="en-US" sz="2200" b="1">
              <a:latin typeface="Times New Roman" panose="02020603050405020304" pitchFamily="18" charset="0"/>
              <a:cs typeface="Times New Roman" panose="02020603050405020304" pitchFamily="18" charset="0"/>
            </a:endParaRPr>
          </a:p>
        </p:txBody>
      </p:sp>
      <p:sp>
        <p:nvSpPr>
          <p:cNvPr id="19" name="Oval 1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CDC13BB-B2C2-A10C-3591-C7AAB9A2F1C4}"/>
              </a:ext>
            </a:extLst>
          </p:cNvPr>
          <p:cNvSpPr/>
          <p:nvPr/>
        </p:nvSpPr>
        <p:spPr>
          <a:xfrm>
            <a:off x="11112000"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2 phút</a:t>
            </a:r>
            <a:endParaRPr lang="en-US" sz="2200" b="1">
              <a:latin typeface="Times New Roman" panose="02020603050405020304" pitchFamily="18" charset="0"/>
              <a:cs typeface="Times New Roman" panose="02020603050405020304" pitchFamily="18" charset="0"/>
            </a:endParaRPr>
          </a:p>
        </p:txBody>
      </p:sp>
      <p:sp>
        <p:nvSpPr>
          <p:cNvPr id="20" name="Oval 1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2A9CFFF-95FE-E913-0B64-AE8C75AA2F9F}"/>
              </a:ext>
            </a:extLst>
          </p:cNvPr>
          <p:cNvSpPr/>
          <p:nvPr/>
        </p:nvSpPr>
        <p:spPr>
          <a:xfrm>
            <a:off x="11106353"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3 phút</a:t>
            </a:r>
            <a:endParaRPr lang="en-US" sz="2200" b="1">
              <a:latin typeface="Times New Roman" panose="02020603050405020304" pitchFamily="18" charset="0"/>
              <a:cs typeface="Times New Roman" panose="02020603050405020304" pitchFamily="18" charset="0"/>
            </a:endParaRPr>
          </a:p>
        </p:txBody>
      </p:sp>
      <p:sp>
        <p:nvSpPr>
          <p:cNvPr id="21" name="Oval 2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63F97CF-1613-1700-77DF-04515F9AEA44}"/>
              </a:ext>
            </a:extLst>
          </p:cNvPr>
          <p:cNvSpPr/>
          <p:nvPr/>
        </p:nvSpPr>
        <p:spPr>
          <a:xfrm>
            <a:off x="11100706" y="0"/>
            <a:ext cx="1080000" cy="1080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4 phút</a:t>
            </a:r>
            <a:endParaRPr lang="en-US" sz="2200" b="1">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17A67730-5A2F-A75C-020A-A3F201CD0F03}"/>
              </a:ext>
            </a:extLst>
          </p:cNvPr>
          <p:cNvSpPr/>
          <p:nvPr/>
        </p:nvSpPr>
        <p:spPr>
          <a:xfrm>
            <a:off x="11100706" y="0"/>
            <a:ext cx="1080000" cy="10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200" b="1">
                <a:latin typeface="Times New Roman" panose="02020603050405020304" pitchFamily="18" charset="0"/>
                <a:cs typeface="Times New Roman" panose="02020603050405020304" pitchFamily="18" charset="0"/>
              </a:rPr>
              <a:t>5 phút</a:t>
            </a:r>
            <a:endParaRPr lang="en-US" sz="22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Rounded Corners 15">
                <a:extLst>
                  <a:ext uri="{FF2B5EF4-FFF2-40B4-BE49-F238E27FC236}">
                    <a16:creationId xmlns:a16="http://schemas.microsoft.com/office/drawing/2014/main" id="{A92F557F-8BBD-AC98-857E-6A6B671F7A8A}"/>
                  </a:ext>
                </a:extLst>
              </p:cNvPr>
              <p:cNvSpPr/>
              <p:nvPr/>
            </p:nvSpPr>
            <p:spPr>
              <a:xfrm>
                <a:off x="2" y="4371037"/>
                <a:ext cx="6289963" cy="256189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Xét ∆</a:t>
                </a:r>
                <a14:m>
                  <m:oMath xmlns:m="http://schemas.openxmlformats.org/officeDocument/2006/math">
                    <m:r>
                      <a:rPr lang="vi-VN" sz="2400" b="1" i="1">
                        <a:latin typeface="Cambria Math" panose="02040503050406030204" pitchFamily="18" charset="0"/>
                      </a:rPr>
                      <m:t>𝑨</m:t>
                    </m:r>
                    <m:r>
                      <a:rPr lang="vi-VN" sz="2400" b="1" i="1" smtClean="0">
                        <a:latin typeface="Cambria Math" panose="02040503050406030204" pitchFamily="18" charset="0"/>
                      </a:rPr>
                      <m:t>𝑩𝑪</m:t>
                    </m:r>
                  </m:oMath>
                </a14:m>
                <a:r>
                  <a:rPr lang="vi-VN" sz="2400" b="1" dirty="0">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vuông cân tại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m:t>
                    </m:r>
                  </m:oMath>
                </a14:m>
                <a:endParaRPr lang="vi-VN" sz="2400" b="1" dirty="0">
                  <a:solidFill>
                    <a:schemeClr val="tx1"/>
                  </a:solidFill>
                  <a:latin typeface="Times New Roman" panose="02020603050405020304" pitchFamily="18" charset="0"/>
                  <a:cs typeface="Times New Roman" panose="02020603050405020304" pitchFamily="18" charset="0"/>
                </a:endParaRPr>
              </a:p>
              <a:p>
                <a:pPr algn="just"/>
                <a:r>
                  <a:rPr lang="vi-VN" sz="2400" b="1" dirty="0">
                    <a:solidFill>
                      <a:schemeClr val="tx1"/>
                    </a:solidFill>
                    <a:latin typeface="Times New Roman" panose="02020603050405020304" pitchFamily="18" charset="0"/>
                    <a:cs typeface="Times New Roman" panose="02020603050405020304" pitchFamily="18" charset="0"/>
                  </a:rPr>
                  <a:t>Suy ra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𝑨𝑯</m:t>
                    </m:r>
                  </m:oMath>
                </a14:m>
                <a:r>
                  <a:rPr lang="vi-VN" sz="2400" b="1" dirty="0">
                    <a:solidFill>
                      <a:schemeClr val="tx1"/>
                    </a:solidFill>
                    <a:latin typeface="Times New Roman" panose="02020603050405020304" pitchFamily="18" charset="0"/>
                    <a:cs typeface="Times New Roman" panose="02020603050405020304" pitchFamily="18" charset="0"/>
                  </a:rPr>
                  <a:t> là đường cao đồng thời là đường trung tuyến</a:t>
                </a:r>
              </a:p>
              <a:p>
                <a:pPr algn="just"/>
                <a:r>
                  <a:rPr lang="vi-VN" sz="2400" b="1" dirty="0">
                    <a:solidFill>
                      <a:schemeClr val="tx1"/>
                    </a:solidFill>
                    <a:latin typeface="Times New Roman" panose="02020603050405020304" pitchFamily="18" charset="0"/>
                    <a:cs typeface="Times New Roman" panose="02020603050405020304" pitchFamily="18" charset="0"/>
                  </a:rPr>
                  <a:t>nên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𝑯</m:t>
                    </m:r>
                  </m:oMath>
                </a14:m>
                <a:r>
                  <a:rPr lang="vi-VN" sz="2400" b="1" dirty="0">
                    <a:solidFill>
                      <a:schemeClr val="tx1"/>
                    </a:solidFill>
                    <a:latin typeface="Times New Roman" panose="02020603050405020304" pitchFamily="18" charset="0"/>
                    <a:cs typeface="Times New Roman" panose="02020603050405020304" pitchFamily="18" charset="0"/>
                  </a:rPr>
                  <a:t> là trung điểm của </a:t>
                </a:r>
                <a14:m>
                  <m:oMath xmlns:m="http://schemas.openxmlformats.org/officeDocument/2006/math">
                    <m:r>
                      <a:rPr lang="vi-VN" sz="2400" b="1" i="1" smtClean="0">
                        <a:solidFill>
                          <a:schemeClr val="tx1"/>
                        </a:solidFill>
                        <a:latin typeface="Cambria Math" panose="02040503050406030204" pitchFamily="18" charset="0"/>
                        <a:cs typeface="Times New Roman" panose="02020603050405020304" pitchFamily="18" charset="0"/>
                      </a:rPr>
                      <m:t>𝑩𝑪</m:t>
                    </m:r>
                  </m:oMath>
                </a14:m>
                <a:endParaRPr lang="en-US" sz="2400" b="1" i="1" dirty="0">
                  <a:solidFill>
                    <a:schemeClr val="tx1"/>
                  </a:solidFill>
                  <a:latin typeface="Cambria Math" panose="02040503050406030204" pitchFamily="18" charset="0"/>
                  <a:cs typeface="Times New Roman" panose="02020603050405020304" pitchFamily="18" charset="0"/>
                </a:endParaRPr>
              </a:p>
              <a:p>
                <a:pPr algn="just"/>
                <a14:m>
                  <m:oMathPara xmlns:m="http://schemas.openxmlformats.org/officeDocument/2006/math">
                    <m:oMathParaPr>
                      <m:jc m:val="left"/>
                    </m:oMathParaPr>
                    <m:oMath xmlns:m="http://schemas.openxmlformats.org/officeDocument/2006/math">
                      <m:r>
                        <a:rPr lang="vi-VN" sz="2400" b="1" i="1">
                          <a:solidFill>
                            <a:schemeClr val="tx1"/>
                          </a:solidFill>
                          <a:latin typeface="Cambria Math" panose="02040503050406030204" pitchFamily="18" charset="0"/>
                          <a:ea typeface="Cambria Math" panose="020405030504060302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𝑯𝑩</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𝑯𝑪</m:t>
                      </m:r>
                      <m:r>
                        <a:rPr lang="vi-VN" sz="2400" b="1" i="1" smtClean="0">
                          <a:solidFill>
                            <a:schemeClr val="tx1"/>
                          </a:solidFill>
                          <a:latin typeface="Cambria Math" panose="02040503050406030204" pitchFamily="18" charset="0"/>
                          <a:cs typeface="Times New Roman" panose="02020603050405020304" pitchFamily="18" charset="0"/>
                        </a:rPr>
                        <m:t>=</m:t>
                      </m:r>
                      <m:f>
                        <m:fPr>
                          <m:ctrlPr>
                            <a:rPr lang="vi-VN" sz="2400" b="1" i="1" smtClean="0">
                              <a:solidFill>
                                <a:schemeClr val="tx1"/>
                              </a:solidFill>
                              <a:latin typeface="Cambria Math" panose="02040503050406030204" pitchFamily="18" charset="0"/>
                              <a:cs typeface="Times New Roman" panose="02020603050405020304" pitchFamily="18" charset="0"/>
                            </a:rPr>
                          </m:ctrlPr>
                        </m:fPr>
                        <m:num>
                          <m:r>
                            <a:rPr lang="vi-VN" sz="2400" b="1" i="1" smtClean="0">
                              <a:solidFill>
                                <a:schemeClr val="tx1"/>
                              </a:solidFill>
                              <a:latin typeface="Cambria Math" panose="02040503050406030204" pitchFamily="18" charset="0"/>
                              <a:cs typeface="Times New Roman" panose="02020603050405020304" pitchFamily="18" charset="0"/>
                            </a:rPr>
                            <m:t>𝟏</m:t>
                          </m:r>
                        </m:num>
                        <m:den>
                          <m:r>
                            <a:rPr lang="vi-VN" sz="2400" b="1" i="1" smtClean="0">
                              <a:solidFill>
                                <a:schemeClr val="tx1"/>
                              </a:solidFill>
                              <a:latin typeface="Cambria Math" panose="02040503050406030204" pitchFamily="18" charset="0"/>
                              <a:cs typeface="Times New Roman" panose="02020603050405020304" pitchFamily="18" charset="0"/>
                            </a:rPr>
                            <m:t>𝟐</m:t>
                          </m:r>
                        </m:den>
                      </m:f>
                      <m:r>
                        <a:rPr lang="vi-VN" sz="2400" b="1" i="1" smtClean="0">
                          <a:solidFill>
                            <a:schemeClr val="tx1"/>
                          </a:solidFill>
                          <a:latin typeface="Cambria Math" panose="02040503050406030204" pitchFamily="18" charset="0"/>
                          <a:cs typeface="Times New Roman" panose="02020603050405020304" pitchFamily="18" charset="0"/>
                        </a:rPr>
                        <m:t>𝑩𝑪</m:t>
                      </m:r>
                      <m:r>
                        <a:rPr lang="vi-VN" sz="2400" b="1" i="1" smtClean="0">
                          <a:solidFill>
                            <a:schemeClr val="tx1"/>
                          </a:solidFill>
                          <a:latin typeface="Cambria Math" panose="02040503050406030204" pitchFamily="18" charset="0"/>
                          <a:cs typeface="Times New Roman" panose="02020603050405020304" pitchFamily="18" charset="0"/>
                        </a:rPr>
                        <m:t>=</m:t>
                      </m:r>
                      <m:f>
                        <m:fPr>
                          <m:ctrlPr>
                            <a:rPr lang="vi-VN" sz="2400" b="1" i="1" smtClean="0">
                              <a:solidFill>
                                <a:schemeClr val="tx1"/>
                              </a:solidFill>
                              <a:latin typeface="Cambria Math" panose="02040503050406030204" pitchFamily="18" charset="0"/>
                              <a:cs typeface="Times New Roman" panose="02020603050405020304" pitchFamily="18" charset="0"/>
                            </a:rPr>
                          </m:ctrlPr>
                        </m:fPr>
                        <m:num>
                          <m:r>
                            <a:rPr lang="vi-VN" sz="2400" b="1" i="1" smtClean="0">
                              <a:solidFill>
                                <a:schemeClr val="tx1"/>
                              </a:solidFill>
                              <a:latin typeface="Cambria Math" panose="02040503050406030204" pitchFamily="18" charset="0"/>
                              <a:cs typeface="Times New Roman" panose="02020603050405020304" pitchFamily="18" charset="0"/>
                            </a:rPr>
                            <m:t>𝟏</m:t>
                          </m:r>
                        </m:num>
                        <m:den>
                          <m:r>
                            <a:rPr lang="vi-VN" sz="2400" b="1" i="1" smtClean="0">
                              <a:solidFill>
                                <a:schemeClr val="tx1"/>
                              </a:solidFill>
                              <a:latin typeface="Cambria Math" panose="02040503050406030204" pitchFamily="18" charset="0"/>
                              <a:cs typeface="Times New Roman" panose="02020603050405020304" pitchFamily="18" charset="0"/>
                            </a:rPr>
                            <m:t>𝟐</m:t>
                          </m:r>
                        </m:den>
                      </m:f>
                      <m:r>
                        <a:rPr lang="vi-VN" sz="2400" b="1" i="1" smtClean="0">
                          <a:solidFill>
                            <a:schemeClr val="tx1"/>
                          </a:solidFill>
                          <a:latin typeface="Cambria Math" panose="02040503050406030204" pitchFamily="18" charset="0"/>
                          <a:cs typeface="Times New Roman" panose="02020603050405020304" pitchFamily="18" charset="0"/>
                        </a:rPr>
                        <m:t>𝟔</m:t>
                      </m:r>
                      <m:r>
                        <a:rPr lang="vi-VN" sz="2400" b="1" i="1" smtClean="0">
                          <a:solidFill>
                            <a:schemeClr val="tx1"/>
                          </a:solidFill>
                          <a:latin typeface="Cambria Math" panose="02040503050406030204" pitchFamily="18" charset="0"/>
                          <a:cs typeface="Times New Roman" panose="02020603050405020304" pitchFamily="18" charset="0"/>
                        </a:rPr>
                        <m:t>=</m:t>
                      </m:r>
                      <m:r>
                        <a:rPr lang="vi-VN" sz="2400" b="1" i="1" smtClean="0">
                          <a:solidFill>
                            <a:schemeClr val="tx1"/>
                          </a:solidFill>
                          <a:latin typeface="Cambria Math" panose="02040503050406030204" pitchFamily="18" charset="0"/>
                          <a:cs typeface="Times New Roman" panose="02020603050405020304" pitchFamily="18" charset="0"/>
                        </a:rPr>
                        <m:t>𝟑</m:t>
                      </m:r>
                      <m:r>
                        <a:rPr lang="vi-VN" sz="2400" b="1" i="0" smtClean="0">
                          <a:solidFill>
                            <a:schemeClr val="tx1"/>
                          </a:solidFill>
                          <a:latin typeface="Cambria Math" panose="02040503050406030204" pitchFamily="18" charset="0"/>
                          <a:cs typeface="Times New Roman" panose="02020603050405020304" pitchFamily="18" charset="0"/>
                        </a:rPr>
                        <m:t>𝐜𝐦</m:t>
                      </m:r>
                    </m:oMath>
                  </m:oMathPara>
                </a14:m>
                <a:endParaRPr lang="vi-VN" sz="24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 name="Rectangle: Rounded Corners 15">
                <a:extLst>
                  <a:ext uri="{FF2B5EF4-FFF2-40B4-BE49-F238E27FC236}">
                    <a16:creationId xmlns:a16="http://schemas.microsoft.com/office/drawing/2014/main" xmlns:a14="http://schemas.microsoft.com/office/drawing/2010/main" xmlns="" id="{A92F557F-8BBD-AC98-857E-6A6B671F7A8A}"/>
                  </a:ext>
                </a:extLst>
              </p:cNvPr>
              <p:cNvSpPr>
                <a:spLocks noRot="1" noChangeAspect="1" noMove="1" noResize="1" noEditPoints="1" noAdjustHandles="1" noChangeArrowheads="1" noChangeShapeType="1" noTextEdit="1"/>
              </p:cNvSpPr>
              <p:nvPr/>
            </p:nvSpPr>
            <p:spPr>
              <a:xfrm>
                <a:off x="2" y="4371037"/>
                <a:ext cx="6289963" cy="2561894"/>
              </a:xfrm>
              <a:prstGeom prst="roundRect">
                <a:avLst/>
              </a:prstGeom>
              <a:blipFill rotWithShape="0">
                <a:blip r:embed="rId6"/>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854627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5000"/>
                                        <p:tgtEl>
                                          <p:spTgt spid="22"/>
                                        </p:tgtEl>
                                      </p:cBhvr>
                                    </p:animEffect>
                                    <p:set>
                                      <p:cBhvr>
                                        <p:cTn id="7" dur="1" fill="hold">
                                          <p:stCondLst>
                                            <p:cond delay="54999"/>
                                          </p:stCondLst>
                                        </p:cTn>
                                        <p:tgtEl>
                                          <p:spTgt spid="22"/>
                                        </p:tgtEl>
                                        <p:attrNameLst>
                                          <p:attrName>style.visibility</p:attrName>
                                        </p:attrNameLst>
                                      </p:cBhvr>
                                      <p:to>
                                        <p:strVal val="hidden"/>
                                      </p:to>
                                    </p:set>
                                  </p:childTnLst>
                                </p:cTn>
                              </p:par>
                              <p:par>
                                <p:cTn id="8" presetID="21" presetClass="entr" presetSubtype="1"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55000"/>
                                        <p:tgtEl>
                                          <p:spTgt spid="21"/>
                                        </p:tgtEl>
                                      </p:cBhvr>
                                    </p:animEffect>
                                  </p:childTnLst>
                                </p:cTn>
                              </p:par>
                            </p:childTnLst>
                          </p:cTn>
                        </p:par>
                        <p:par>
                          <p:cTn id="11" fill="hold">
                            <p:stCondLst>
                              <p:cond delay="55000"/>
                            </p:stCondLst>
                            <p:childTnLst>
                              <p:par>
                                <p:cTn id="12" presetID="21" presetClass="exit" presetSubtype="1" fill="hold" grpId="0" nodeType="afterEffect">
                                  <p:stCondLst>
                                    <p:cond delay="5000"/>
                                  </p:stCondLst>
                                  <p:childTnLst>
                                    <p:animEffect transition="out" filter="wheel(1)">
                                      <p:cBhvr>
                                        <p:cTn id="13" dur="55000"/>
                                        <p:tgtEl>
                                          <p:spTgt spid="21"/>
                                        </p:tgtEl>
                                      </p:cBhvr>
                                    </p:animEffect>
                                    <p:set>
                                      <p:cBhvr>
                                        <p:cTn id="14" dur="1" fill="hold">
                                          <p:stCondLst>
                                            <p:cond delay="54999"/>
                                          </p:stCondLst>
                                        </p:cTn>
                                        <p:tgtEl>
                                          <p:spTgt spid="21"/>
                                        </p:tgtEl>
                                        <p:attrNameLst>
                                          <p:attrName>style.visibility</p:attrName>
                                        </p:attrNameLst>
                                      </p:cBhvr>
                                      <p:to>
                                        <p:strVal val="hidden"/>
                                      </p:to>
                                    </p:set>
                                  </p:childTnLst>
                                </p:cTn>
                              </p:par>
                              <p:par>
                                <p:cTn id="15" presetID="21" presetClass="entr" presetSubtype="1" fill="hold" grpId="1" nodeType="withEffect">
                                  <p:stCondLst>
                                    <p:cond delay="500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55000"/>
                                        <p:tgtEl>
                                          <p:spTgt spid="20"/>
                                        </p:tgtEl>
                                      </p:cBhvr>
                                    </p:animEffect>
                                  </p:childTnLst>
                                </p:cTn>
                              </p:par>
                            </p:childTnLst>
                          </p:cTn>
                        </p:par>
                        <p:par>
                          <p:cTn id="18" fill="hold">
                            <p:stCondLst>
                              <p:cond delay="115000"/>
                            </p:stCondLst>
                            <p:childTnLst>
                              <p:par>
                                <p:cTn id="19" presetID="21" presetClass="exit" presetSubtype="1" fill="hold" grpId="0" nodeType="afterEffect">
                                  <p:stCondLst>
                                    <p:cond delay="5000"/>
                                  </p:stCondLst>
                                  <p:childTnLst>
                                    <p:animEffect transition="out" filter="wheel(1)">
                                      <p:cBhvr>
                                        <p:cTn id="20" dur="55000"/>
                                        <p:tgtEl>
                                          <p:spTgt spid="20"/>
                                        </p:tgtEl>
                                      </p:cBhvr>
                                    </p:animEffect>
                                    <p:set>
                                      <p:cBhvr>
                                        <p:cTn id="21" dur="1" fill="hold">
                                          <p:stCondLst>
                                            <p:cond delay="54999"/>
                                          </p:stCondLst>
                                        </p:cTn>
                                        <p:tgtEl>
                                          <p:spTgt spid="20"/>
                                        </p:tgtEl>
                                        <p:attrNameLst>
                                          <p:attrName>style.visibility</p:attrName>
                                        </p:attrNameLst>
                                      </p:cBhvr>
                                      <p:to>
                                        <p:strVal val="hidden"/>
                                      </p:to>
                                    </p:set>
                                  </p:childTnLst>
                                </p:cTn>
                              </p:par>
                              <p:par>
                                <p:cTn id="22" presetID="21" presetClass="entr" presetSubtype="1" fill="hold" grpId="1" nodeType="withEffect">
                                  <p:stCondLst>
                                    <p:cond delay="500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55000"/>
                                        <p:tgtEl>
                                          <p:spTgt spid="19"/>
                                        </p:tgtEl>
                                      </p:cBhvr>
                                    </p:animEffect>
                                  </p:childTnLst>
                                </p:cTn>
                              </p:par>
                            </p:childTnLst>
                          </p:cTn>
                        </p:par>
                        <p:par>
                          <p:cTn id="25" fill="hold">
                            <p:stCondLst>
                              <p:cond delay="175000"/>
                            </p:stCondLst>
                            <p:childTnLst>
                              <p:par>
                                <p:cTn id="26" presetID="21" presetClass="exit" presetSubtype="1" fill="hold" grpId="0" nodeType="afterEffect">
                                  <p:stCondLst>
                                    <p:cond delay="5000"/>
                                  </p:stCondLst>
                                  <p:childTnLst>
                                    <p:animEffect transition="out" filter="wheel(1)">
                                      <p:cBhvr>
                                        <p:cTn id="27" dur="55000"/>
                                        <p:tgtEl>
                                          <p:spTgt spid="19"/>
                                        </p:tgtEl>
                                      </p:cBhvr>
                                    </p:animEffect>
                                    <p:set>
                                      <p:cBhvr>
                                        <p:cTn id="28" dur="1" fill="hold">
                                          <p:stCondLst>
                                            <p:cond delay="54999"/>
                                          </p:stCondLst>
                                        </p:cTn>
                                        <p:tgtEl>
                                          <p:spTgt spid="19"/>
                                        </p:tgtEl>
                                        <p:attrNameLst>
                                          <p:attrName>style.visibility</p:attrName>
                                        </p:attrNameLst>
                                      </p:cBhvr>
                                      <p:to>
                                        <p:strVal val="hidden"/>
                                      </p:to>
                                    </p:set>
                                  </p:childTnLst>
                                </p:cTn>
                              </p:par>
                              <p:par>
                                <p:cTn id="29" presetID="21" presetClass="entr" presetSubtype="1" fill="hold" grpId="1" nodeType="withEffect">
                                  <p:stCondLst>
                                    <p:cond delay="500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55000"/>
                                        <p:tgtEl>
                                          <p:spTgt spid="18"/>
                                        </p:tgtEl>
                                      </p:cBhvr>
                                    </p:animEffect>
                                  </p:childTnLst>
                                </p:cTn>
                              </p:par>
                            </p:childTnLst>
                          </p:cTn>
                        </p:par>
                        <p:par>
                          <p:cTn id="32" fill="hold">
                            <p:stCondLst>
                              <p:cond delay="235000"/>
                            </p:stCondLst>
                            <p:childTnLst>
                              <p:par>
                                <p:cTn id="33" presetID="21" presetClass="exit" presetSubtype="1" fill="hold" grpId="0" nodeType="afterEffect">
                                  <p:stCondLst>
                                    <p:cond delay="5000"/>
                                  </p:stCondLst>
                                  <p:childTnLst>
                                    <p:animEffect transition="out" filter="wheel(1)">
                                      <p:cBhvr>
                                        <p:cTn id="34" dur="55000"/>
                                        <p:tgtEl>
                                          <p:spTgt spid="18"/>
                                        </p:tgtEl>
                                      </p:cBhvr>
                                    </p:animEffect>
                                    <p:set>
                                      <p:cBhvr>
                                        <p:cTn id="35" dur="1" fill="hold">
                                          <p:stCondLst>
                                            <p:cond delay="54999"/>
                                          </p:stCondLst>
                                        </p:cTn>
                                        <p:tgtEl>
                                          <p:spTgt spid="18"/>
                                        </p:tgtEl>
                                        <p:attrNameLst>
                                          <p:attrName>style.visibility</p:attrName>
                                        </p:attrNameLst>
                                      </p:cBhvr>
                                      <p:to>
                                        <p:strVal val="hidden"/>
                                      </p:to>
                                    </p:set>
                                  </p:childTnLst>
                                </p:cTn>
                              </p:par>
                              <p:par>
                                <p:cTn id="36" presetID="21" presetClass="entr" presetSubtype="1" fill="hold" grpId="0" nodeType="withEffect">
                                  <p:stCondLst>
                                    <p:cond delay="5000"/>
                                  </p:stCondLst>
                                  <p:childTnLst>
                                    <p:set>
                                      <p:cBhvr>
                                        <p:cTn id="37" dur="1" fill="hold">
                                          <p:stCondLst>
                                            <p:cond delay="0"/>
                                          </p:stCondLst>
                                        </p:cTn>
                                        <p:tgtEl>
                                          <p:spTgt spid="17"/>
                                        </p:tgtEl>
                                        <p:attrNameLst>
                                          <p:attrName>style.visibility</p:attrName>
                                        </p:attrNameLst>
                                      </p:cBhvr>
                                      <p:to>
                                        <p:strVal val="visible"/>
                                      </p:to>
                                    </p:set>
                                    <p:animEffect transition="in" filter="wheel(1)">
                                      <p:cBhvr>
                                        <p:cTn id="38" dur="55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1000"/>
                                        <p:tgtEl>
                                          <p:spTgt spid="13">
                                            <p:txEl>
                                              <p:pRg st="0" end="0"/>
                                            </p:txEl>
                                          </p:spTgt>
                                        </p:tgtEl>
                                      </p:cBhvr>
                                    </p:animEffect>
                                    <p:anim calcmode="lin" valueType="num">
                                      <p:cBhvr>
                                        <p:cTn id="4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xEl>
                                              <p:pRg st="1" end="1"/>
                                            </p:txEl>
                                          </p:spTgt>
                                        </p:tgtEl>
                                        <p:attrNameLst>
                                          <p:attrName>style.visibility</p:attrName>
                                        </p:attrNameLst>
                                      </p:cBhvr>
                                      <p:to>
                                        <p:strVal val="visible"/>
                                      </p:to>
                                    </p:set>
                                    <p:animEffect transition="in" filter="fade">
                                      <p:cBhvr>
                                        <p:cTn id="50" dur="1000"/>
                                        <p:tgtEl>
                                          <p:spTgt spid="13">
                                            <p:txEl>
                                              <p:pRg st="1" end="1"/>
                                            </p:txEl>
                                          </p:spTgt>
                                        </p:tgtEl>
                                      </p:cBhvr>
                                    </p:animEffect>
                                    <p:anim calcmode="lin" valueType="num">
                                      <p:cBhvr>
                                        <p:cTn id="51"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fade">
                                      <p:cBhvr>
                                        <p:cTn id="57" dur="1000"/>
                                        <p:tgtEl>
                                          <p:spTgt spid="13">
                                            <p:txEl>
                                              <p:pRg st="2" end="2"/>
                                            </p:txEl>
                                          </p:spTgt>
                                        </p:tgtEl>
                                      </p:cBhvr>
                                    </p:animEffect>
                                    <p:anim calcmode="lin" valueType="num">
                                      <p:cBhvr>
                                        <p:cTn id="5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3">
                                            <p:txEl>
                                              <p:pRg st="3" end="3"/>
                                            </p:txEl>
                                          </p:spTgt>
                                        </p:tgtEl>
                                        <p:attrNameLst>
                                          <p:attrName>style.visibility</p:attrName>
                                        </p:attrNameLst>
                                      </p:cBhvr>
                                      <p:to>
                                        <p:strVal val="visible"/>
                                      </p:to>
                                    </p:set>
                                    <p:animEffect transition="in" filter="fade">
                                      <p:cBhvr>
                                        <p:cTn id="64" dur="1000"/>
                                        <p:tgtEl>
                                          <p:spTgt spid="13">
                                            <p:txEl>
                                              <p:pRg st="3" end="3"/>
                                            </p:txEl>
                                          </p:spTgt>
                                        </p:tgtEl>
                                      </p:cBhvr>
                                    </p:animEffect>
                                    <p:anim calcmode="lin" valueType="num">
                                      <p:cBhvr>
                                        <p:cTn id="65"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Effect transition="in" filter="fade">
                                      <p:cBhvr>
                                        <p:cTn id="71" dur="1000"/>
                                        <p:tgtEl>
                                          <p:spTgt spid="16">
                                            <p:txEl>
                                              <p:pRg st="0" end="0"/>
                                            </p:txEl>
                                          </p:spTgt>
                                        </p:tgtEl>
                                      </p:cBhvr>
                                    </p:animEffect>
                                    <p:anim calcmode="lin" valueType="num">
                                      <p:cBhvr>
                                        <p:cTn id="7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D56C415-3BDF-473F-0EB9-83B1E56B66CE}"/>
              </a:ext>
            </a:extLst>
          </p:cNvPr>
          <p:cNvSpPr txBox="1"/>
          <p:nvPr/>
        </p:nvSpPr>
        <p:spPr>
          <a:xfrm>
            <a:off x="2421255" y="722485"/>
            <a:ext cx="7349490" cy="923330"/>
          </a:xfrm>
          <a:prstGeom prst="rect">
            <a:avLst/>
          </a:prstGeom>
          <a:noFill/>
        </p:spPr>
        <p:txBody>
          <a:bodyPr wrap="square" rtlCol="0">
            <a:spAutoFit/>
          </a:bodyPr>
          <a:lstStyle/>
          <a:p>
            <a:pPr algn="ctr"/>
            <a:r>
              <a:rPr lang="vi-VN" sz="5400" b="1" dirty="0">
                <a:ln w="22225">
                  <a:solidFill>
                    <a:schemeClr val="accent2"/>
                  </a:solidFill>
                  <a:prstDash val="solid"/>
                </a:ln>
                <a:solidFill>
                  <a:srgbClr val="FF0000"/>
                </a:solidFill>
                <a:latin typeface="+mj-lt"/>
              </a:rPr>
              <a:t>HƯỚNG DẪN VỀ NHÀ</a:t>
            </a:r>
            <a:endParaRPr lang="en-US" sz="5400" b="1" dirty="0">
              <a:ln w="22225">
                <a:solidFill>
                  <a:schemeClr val="accent2"/>
                </a:solidFill>
                <a:prstDash val="solid"/>
              </a:ln>
              <a:solidFill>
                <a:srgbClr val="FF0000"/>
              </a:solidFill>
              <a:latin typeface="+mj-lt"/>
            </a:endParaRPr>
          </a:p>
        </p:txBody>
      </p:sp>
      <p:sp>
        <p:nvSpPr>
          <p:cNvPr id="3" name="Rectangle: Rounded Corners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D8BC6B4-7258-83FC-5A64-E2568147F1ED}"/>
              </a:ext>
            </a:extLst>
          </p:cNvPr>
          <p:cNvSpPr/>
          <p:nvPr/>
        </p:nvSpPr>
        <p:spPr>
          <a:xfrm>
            <a:off x="1754372" y="1645815"/>
            <a:ext cx="8683256" cy="3072810"/>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sz="3200" b="1">
                <a:solidFill>
                  <a:schemeClr val="tx1"/>
                </a:solidFill>
                <a:latin typeface="Times New Roman" panose="02020603050405020304" pitchFamily="18" charset="0"/>
                <a:cs typeface="Times New Roman" panose="02020603050405020304" pitchFamily="18" charset="0"/>
              </a:rPr>
              <a:t>- Làm bài tập 3.43; 3.44; 3.45 (SGK/tr 74; 75)</a:t>
            </a:r>
          </a:p>
          <a:p>
            <a:r>
              <a:rPr lang="vi-VN" sz="3200" b="1">
                <a:solidFill>
                  <a:schemeClr val="tx1"/>
                </a:solidFill>
                <a:latin typeface="Times New Roman" panose="02020603050405020304" pitchFamily="18" charset="0"/>
                <a:cs typeface="Times New Roman" panose="02020603050405020304" pitchFamily="18" charset="0"/>
              </a:rPr>
              <a:t>- Đọc trước bài 15: Định lí Talés trong tam giác (Chương VI. Định lí Talés)</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10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17" descr="OPL20U25GSXzBJYl68kk8uQGfFKzs7yb1M4KJWUiLk6ZEvGF+qCIPSnY57AbBFCvTW2023.15.119+K4lPs7H94VUqPe2XwIsfPRnrXQE//QTEXxb8/8N4CNc6FpgZahzpTjFhMzSA7T/nHJa11DE8Ng2TP3iAmRczFlmslSuUNOgUeb6yRvs0="/>
          <p:cNvSpPr txBox="1">
            <a:spLocks noChangeArrowheads="1"/>
          </p:cNvSpPr>
          <p:nvPr/>
        </p:nvSpPr>
        <p:spPr bwMode="auto">
          <a:xfrm>
            <a:off x="217948" y="2497976"/>
            <a:ext cx="12091216"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219170" eaLnBrk="1" hangingPunct="1">
              <a:defRPr/>
            </a:pPr>
            <a:r>
              <a:rPr lang="en-US" sz="11500" b="1" dirty="0">
                <a:solidFill>
                  <a:srgbClr val="FF0000"/>
                </a:solidFill>
                <a:latin typeface="Times New Roman" pitchFamily="18" charset="0"/>
              </a:rPr>
              <a:t>KHỞI ĐỘNG</a:t>
            </a:r>
          </a:p>
        </p:txBody>
      </p:sp>
    </p:spTree>
    <p:extLst>
      <p:ext uri="{BB962C8B-B14F-4D97-AF65-F5344CB8AC3E}">
        <p14:creationId xmlns:p14="http://schemas.microsoft.com/office/powerpoint/2010/main" val="114710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17" descr="OPL20U25GSXzBJYl68kk8uQGfFKzs7yb1M4KJWUiLk6ZEvGF+qCIPSnY57AbBFCvTW2023.15.119+K4lPs7H94VUqPe2XwIsfPRnrXQE//QTEXxb8/8N4CNc6FpgZahzpTjFhMzSA7T/nHJa11DE8Ng2TP3iAmRczFlmslSuUNOgUeb6yRvs0="/>
          <p:cNvSpPr txBox="1">
            <a:spLocks noChangeArrowheads="1"/>
          </p:cNvSpPr>
          <p:nvPr/>
        </p:nvSpPr>
        <p:spPr bwMode="auto">
          <a:xfrm>
            <a:off x="619720" y="1220941"/>
            <a:ext cx="10851776"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3600" b="1" dirty="0">
                <a:solidFill>
                  <a:srgbClr val="FF0000"/>
                </a:solidFill>
                <a:latin typeface="Times New Roman" pitchFamily="18" charset="0"/>
              </a:rPr>
              <a:t>LUẬT CHƠI</a:t>
            </a:r>
          </a:p>
          <a:p>
            <a:pPr algn="just" defTabSz="1219170" eaLnBrk="1" hangingPunct="1">
              <a:defRPr/>
            </a:pPr>
            <a:r>
              <a:rPr lang="vi-VN" sz="3600" b="1" dirty="0">
                <a:latin typeface="Times New Roman" pitchFamily="18" charset="0"/>
              </a:rPr>
              <a:t>-</a:t>
            </a:r>
            <a:r>
              <a:rPr lang="en-US" sz="3600" b="1" dirty="0">
                <a:latin typeface="Times New Roman" pitchFamily="18" charset="0"/>
              </a:rPr>
              <a:t> </a:t>
            </a:r>
            <a:r>
              <a:rPr lang="en-US" sz="3200" b="1" dirty="0">
                <a:latin typeface="Times New Roman" pitchFamily="18" charset="0"/>
              </a:rPr>
              <a:t>Có 5 câu hỏi. Mỗi câu hỏi sẽ cho tối đa 2 học sinh trả lời. Sau khi thầy (cô) đọc xong câu hỏi, học sinh nào giơ tay trước được quyền trả lời trước. Mỗi câu trả lời đúng được 20 điểm (nếu học sinh trả lời đúng 4 câu và là người trả lời đầu tiên của cả 4 câu đó được 90 điểm). </a:t>
            </a:r>
            <a:endParaRPr lang="vi-VN" sz="3200" b="1" dirty="0">
              <a:latin typeface="Times New Roman" pitchFamily="18" charset="0"/>
            </a:endParaRPr>
          </a:p>
          <a:p>
            <a:pPr algn="just" defTabSz="1219170" eaLnBrk="1" hangingPunct="1">
              <a:defRPr/>
            </a:pPr>
            <a:r>
              <a:rPr lang="vi-VN" sz="3200" b="1" dirty="0">
                <a:latin typeface="Times New Roman" pitchFamily="18" charset="0"/>
              </a:rPr>
              <a:t>-</a:t>
            </a:r>
            <a:r>
              <a:rPr lang="en-US" sz="3200" b="1" dirty="0">
                <a:latin typeface="Times New Roman" pitchFamily="18" charset="0"/>
              </a:rPr>
              <a:t> </a:t>
            </a:r>
            <a:r>
              <a:rPr lang="vi-VN" sz="3200" b="1" dirty="0">
                <a:latin typeface="Times New Roman" pitchFamily="18" charset="0"/>
              </a:rPr>
              <a:t>Mỗi câu hỏi có thời gian suy nghĩ là 10 giây.</a:t>
            </a:r>
            <a:endParaRPr lang="en-US" sz="3200" b="1" dirty="0">
              <a:latin typeface="Times New Roman" pitchFamily="18" charset="0"/>
            </a:endParaRPr>
          </a:p>
          <a:p>
            <a:pPr algn="just" defTabSz="1219170" eaLnBrk="1" hangingPunct="1">
              <a:defRPr/>
            </a:pPr>
            <a:r>
              <a:rPr lang="en-US" sz="3200" b="1" dirty="0">
                <a:latin typeface="Times New Roman" pitchFamily="18" charset="0"/>
              </a:rPr>
              <a:t>- Sau 5 câu hỏi, bạn nào đạt từ 90 điểm trở lên sẽ được 1 phần quà là 1 điểm tốt.</a:t>
            </a:r>
            <a:endParaRPr lang="vi-VN" sz="3200" b="1" dirty="0">
              <a:latin typeface="Times New Roman" pitchFamily="18" charset="0"/>
            </a:endParaRPr>
          </a:p>
        </p:txBody>
      </p:sp>
      <p:sp>
        <p:nvSpPr>
          <p:cNvPr id="4" name="Text Box 17" descr="OPL20U25GSXzBJYl68kk8uQGfFKzs7yb1M4KJWUiLk6ZEvGF+qCIPSnY57AbBFCvTW2023.15.119+K4lPs7H94VUqPe2XwIsfPRnrXQE//QTEXxb8/8N4CNc6FpgZahzpTjFhMzSA7T/nHJa11DE8Ng2TP3iAmRczFlmslSuUNOgUeb6yRvs0="/>
          <p:cNvSpPr txBox="1">
            <a:spLocks noChangeArrowheads="1"/>
          </p:cNvSpPr>
          <p:nvPr/>
        </p:nvSpPr>
        <p:spPr bwMode="auto">
          <a:xfrm>
            <a:off x="0" y="305669"/>
            <a:ext cx="120912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219170" eaLnBrk="1" hangingPunct="1">
              <a:defRPr/>
            </a:pPr>
            <a:r>
              <a:rPr lang="en-US" sz="3600" b="1" dirty="0">
                <a:solidFill>
                  <a:srgbClr val="FF0000"/>
                </a:solidFill>
                <a:latin typeface="Times New Roman" pitchFamily="18" charset="0"/>
              </a:rPr>
              <a:t>Tích điểm nhận quà</a:t>
            </a:r>
          </a:p>
        </p:txBody>
      </p:sp>
    </p:spTree>
    <p:extLst>
      <p:ext uri="{BB962C8B-B14F-4D97-AF65-F5344CB8AC3E}">
        <p14:creationId xmlns:p14="http://schemas.microsoft.com/office/powerpoint/2010/main" val="163347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descr="OPL20U25GSXzBJYl68kk8uQGfFKzs7yb1M4KJWUiLk6ZEvGF+qCIPSnY57AbBFCvTW2023.15.119+K4lPs7H94VUqPe2XwIsfPRnrXQE//QTEXxb8/8N4CNc6FpgZahzpTjFhMzSA7T/nHJa11DE8Ng2TP3iAmRczFlmslSuUNOgUeb6yRvs0="/>
              <p:cNvSpPr txBox="1"/>
              <p:nvPr/>
            </p:nvSpPr>
            <p:spPr>
              <a:xfrm>
                <a:off x="139994" y="776141"/>
                <a:ext cx="9087878" cy="1643527"/>
              </a:xfrm>
              <a:prstGeom prst="rect">
                <a:avLst/>
              </a:prstGeom>
              <a:noFill/>
            </p:spPr>
            <p:txBody>
              <a:bodyPr wrap="square" rtlCol="0">
                <a:spAutoFit/>
              </a:bodyPr>
              <a:lstStyle/>
              <a:p>
                <a:endParaRPr lang="en-US" sz="3200" dirty="0">
                  <a:latin typeface="Times New Roman" pitchFamily="18" charset="0"/>
                  <a:cs typeface="Times New Roman" pitchFamily="18" charset="0"/>
                </a:endParaRPr>
              </a:p>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1</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Cho tứ giác </a:t>
                </a:r>
                <a14:m>
                  <m:oMath xmlns:m="http://schemas.openxmlformats.org/officeDocument/2006/math">
                    <m:r>
                      <a:rPr lang="vi-VN" sz="3200" b="1" i="1">
                        <a:latin typeface="Cambria Math" panose="02040503050406030204" pitchFamily="18" charset="0"/>
                      </a:rPr>
                      <m:t>𝑨𝑩</m:t>
                    </m:r>
                    <m:r>
                      <a:rPr lang="en-US" sz="3200" b="1" i="1" smtClean="0">
                        <a:latin typeface="Cambria Math" panose="02040503050406030204" pitchFamily="18" charset="0"/>
                      </a:rPr>
                      <m:t>𝑪𝑫</m:t>
                    </m:r>
                  </m:oMath>
                </a14:m>
                <a:r>
                  <a:rPr lang="en-US" sz="3200" b="1" dirty="0">
                    <a:latin typeface="Times New Roman" pitchFamily="18" charset="0"/>
                    <a:cs typeface="Times New Roman" pitchFamily="18" charset="0"/>
                  </a:rPr>
                  <a:t> có</a:t>
                </a:r>
                <a:r>
                  <a:rPr lang="vi-VN" sz="3200" b="1" dirty="0"/>
                  <a:t> </a:t>
                </a:r>
                <a14:m>
                  <m:oMath xmlns:m="http://schemas.openxmlformats.org/officeDocument/2006/math">
                    <m:acc>
                      <m:accPr>
                        <m:chr m:val="̂"/>
                        <m:ctrlPr>
                          <a:rPr lang="vi-VN" sz="3200" b="1" i="1">
                            <a:latin typeface="Cambria Math" panose="02040503050406030204" pitchFamily="18" charset="0"/>
                          </a:rPr>
                        </m:ctrlPr>
                      </m:accPr>
                      <m:e>
                        <m:r>
                          <a:rPr lang="vi-VN" sz="3200" b="1" i="1">
                            <a:latin typeface="Cambria Math" panose="02040503050406030204" pitchFamily="18" charset="0"/>
                          </a:rPr>
                          <m:t>𝑨</m:t>
                        </m:r>
                      </m:e>
                    </m:acc>
                    <m:r>
                      <a:rPr lang="en-US" sz="3200" b="1" i="1" smtClean="0">
                        <a:latin typeface="Cambria Math" panose="02040503050406030204" pitchFamily="18" charset="0"/>
                      </a:rPr>
                      <m:t>=</m:t>
                    </m:r>
                    <m:sSup>
                      <m:sSupPr>
                        <m:ctrlPr>
                          <a:rPr lang="vi-VN" sz="3200" b="1" i="1">
                            <a:latin typeface="Cambria Math" panose="02040503050406030204" pitchFamily="18" charset="0"/>
                          </a:rPr>
                        </m:ctrlPr>
                      </m:sSupPr>
                      <m:e>
                        <m:r>
                          <a:rPr lang="en-US" sz="3200" b="1" i="0" smtClean="0">
                            <a:latin typeface="Cambria Math" panose="02040503050406030204" pitchFamily="18" charset="0"/>
                          </a:rPr>
                          <m:t>𝟕</m:t>
                        </m:r>
                        <m:r>
                          <a:rPr lang="vi-VN" sz="3200" b="1">
                            <a:latin typeface="Cambria Math" panose="02040503050406030204" pitchFamily="18" charset="0"/>
                          </a:rPr>
                          <m:t>𝟎</m:t>
                        </m:r>
                      </m:e>
                      <m:sup>
                        <m:r>
                          <a:rPr lang="vi-VN" sz="3200" b="1">
                            <a:latin typeface="Cambria Math" panose="02040503050406030204" pitchFamily="18" charset="0"/>
                          </a:rPr>
                          <m:t>𝐨</m:t>
                        </m:r>
                      </m:sup>
                    </m:sSup>
                  </m:oMath>
                </a14:m>
                <a:r>
                  <a:rPr lang="en-US" sz="3200" b="1" dirty="0"/>
                  <a:t>; </a:t>
                </a:r>
                <a14:m>
                  <m:oMath xmlns:m="http://schemas.openxmlformats.org/officeDocument/2006/math">
                    <m:acc>
                      <m:accPr>
                        <m:chr m:val="̂"/>
                        <m:ctrlPr>
                          <a:rPr lang="vi-VN" sz="3200" b="1" i="1">
                            <a:latin typeface="Cambria Math" panose="02040503050406030204" pitchFamily="18" charset="0"/>
                          </a:rPr>
                        </m:ctrlPr>
                      </m:accPr>
                      <m:e>
                        <m:r>
                          <a:rPr lang="en-US" sz="3200" b="1" i="1" smtClean="0">
                            <a:latin typeface="Cambria Math" panose="02040503050406030204" pitchFamily="18" charset="0"/>
                          </a:rPr>
                          <m:t>𝑩</m:t>
                        </m:r>
                      </m:e>
                    </m:acc>
                    <m:r>
                      <a:rPr lang="en-US" sz="3200" b="1" i="1">
                        <a:latin typeface="Cambria Math" panose="02040503050406030204" pitchFamily="18" charset="0"/>
                      </a:rPr>
                      <m:t>=</m:t>
                    </m:r>
                    <m:sSup>
                      <m:sSupPr>
                        <m:ctrlPr>
                          <a:rPr lang="vi-VN" sz="3200" b="1" i="1">
                            <a:latin typeface="Cambria Math" panose="02040503050406030204" pitchFamily="18" charset="0"/>
                          </a:rPr>
                        </m:ctrlPr>
                      </m:sSupPr>
                      <m:e>
                        <m:r>
                          <a:rPr lang="en-US" sz="3200" b="1" i="0" smtClean="0">
                            <a:latin typeface="Cambria Math" panose="02040503050406030204" pitchFamily="18" charset="0"/>
                          </a:rPr>
                          <m:t>𝟏𝟐</m:t>
                        </m:r>
                        <m:r>
                          <a:rPr lang="vi-VN" sz="3200" b="1">
                            <a:latin typeface="Cambria Math" panose="02040503050406030204" pitchFamily="18" charset="0"/>
                          </a:rPr>
                          <m:t>𝟎</m:t>
                        </m:r>
                      </m:e>
                      <m:sup>
                        <m:r>
                          <a:rPr lang="vi-VN" sz="3200" b="1">
                            <a:latin typeface="Cambria Math" panose="02040503050406030204" pitchFamily="18" charset="0"/>
                          </a:rPr>
                          <m:t>𝐨</m:t>
                        </m:r>
                      </m:sup>
                    </m:sSup>
                  </m:oMath>
                </a14:m>
                <a:r>
                  <a:rPr lang="en-US" sz="3200" b="1" dirty="0"/>
                  <a:t>; </a:t>
                </a:r>
                <a14:m>
                  <m:oMath xmlns:m="http://schemas.openxmlformats.org/officeDocument/2006/math">
                    <m:acc>
                      <m:accPr>
                        <m:chr m:val="̂"/>
                        <m:ctrlPr>
                          <a:rPr lang="vi-VN" sz="3200" b="1" i="1">
                            <a:latin typeface="Cambria Math" panose="02040503050406030204" pitchFamily="18" charset="0"/>
                          </a:rPr>
                        </m:ctrlPr>
                      </m:accPr>
                      <m:e>
                        <m:r>
                          <a:rPr lang="en-US" sz="3200" b="1" i="1" smtClean="0">
                            <a:latin typeface="Cambria Math" panose="02040503050406030204" pitchFamily="18" charset="0"/>
                          </a:rPr>
                          <m:t>𝑪</m:t>
                        </m:r>
                      </m:e>
                    </m:acc>
                    <m:r>
                      <a:rPr lang="en-US" sz="3200" b="1" i="1">
                        <a:latin typeface="Cambria Math" panose="02040503050406030204" pitchFamily="18" charset="0"/>
                      </a:rPr>
                      <m:t>=</m:t>
                    </m:r>
                    <m:sSup>
                      <m:sSupPr>
                        <m:ctrlPr>
                          <a:rPr lang="vi-VN" sz="3200" b="1" i="1">
                            <a:latin typeface="Cambria Math" panose="02040503050406030204" pitchFamily="18" charset="0"/>
                          </a:rPr>
                        </m:ctrlPr>
                      </m:sSupPr>
                      <m:e>
                        <m:r>
                          <a:rPr lang="en-US" sz="3200" b="1" i="0" smtClean="0">
                            <a:latin typeface="Cambria Math" panose="02040503050406030204" pitchFamily="18" charset="0"/>
                          </a:rPr>
                          <m:t>𝟗</m:t>
                        </m:r>
                        <m:r>
                          <a:rPr lang="vi-VN" sz="3200" b="1">
                            <a:latin typeface="Cambria Math" panose="02040503050406030204" pitchFamily="18" charset="0"/>
                          </a:rPr>
                          <m:t>𝟎</m:t>
                        </m:r>
                      </m:e>
                      <m:sup>
                        <m:r>
                          <a:rPr lang="vi-VN" sz="3200" b="1">
                            <a:latin typeface="Cambria Math" panose="02040503050406030204" pitchFamily="18" charset="0"/>
                          </a:rPr>
                          <m:t>𝐨</m:t>
                        </m:r>
                      </m:sup>
                    </m:sSup>
                    <m:r>
                      <a:rPr lang="en-US" sz="3200" b="1" i="0" smtClean="0">
                        <a:latin typeface="Cambria Math" panose="02040503050406030204" pitchFamily="18" charset="0"/>
                      </a:rPr>
                      <m:t>. </m:t>
                    </m:r>
                  </m:oMath>
                </a14:m>
                <a:r>
                  <a:rPr lang="en-US" sz="3200" b="1" dirty="0">
                    <a:latin typeface="Times New Roman" pitchFamily="18" charset="0"/>
                    <a:cs typeface="Times New Roman" pitchFamily="18" charset="0"/>
                  </a:rPr>
                  <a:t>Tính số đo góc </a:t>
                </a:r>
                <a14:m>
                  <m:oMath xmlns:m="http://schemas.openxmlformats.org/officeDocument/2006/math">
                    <m:acc>
                      <m:accPr>
                        <m:chr m:val="̂"/>
                        <m:ctrlPr>
                          <a:rPr lang="vi-VN" sz="3200" b="1" i="1">
                            <a:latin typeface="Cambria Math" panose="02040503050406030204" pitchFamily="18" charset="0"/>
                          </a:rPr>
                        </m:ctrlPr>
                      </m:accPr>
                      <m:e>
                        <m:r>
                          <a:rPr lang="en-US" sz="3200" b="1" i="1" smtClean="0">
                            <a:latin typeface="Cambria Math" panose="02040503050406030204" pitchFamily="18" charset="0"/>
                          </a:rPr>
                          <m:t>𝑫</m:t>
                        </m:r>
                      </m:e>
                    </m:acc>
                  </m:oMath>
                </a14:m>
                <a:r>
                  <a:rPr lang="en-US" sz="3200" dirty="0">
                    <a:latin typeface="Times New Roman" pitchFamily="18" charset="0"/>
                    <a:cs typeface="Times New Roman" pitchFamily="18" charset="0"/>
                  </a:rPr>
                  <a:t>?  </a:t>
                </a:r>
              </a:p>
            </p:txBody>
          </p:sp>
        </mc:Choice>
        <mc:Fallback xmlns="">
          <p:sp>
            <p:nvSpPr>
              <p:cNvPr id="3" name="TextBox 2" descr="OPL20U25GSXzBJYl68kk8uQGfFKzs7yb1M4KJWUiLk6ZEvGF+qCIPSnY57AbBFCvTW2023.15.11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139994" y="776141"/>
                <a:ext cx="9087878" cy="1643527"/>
              </a:xfrm>
              <a:prstGeom prst="rect">
                <a:avLst/>
              </a:prstGeom>
              <a:blipFill>
                <a:blip r:embed="rId8"/>
                <a:stretch>
                  <a:fillRect l="-1744" b="-8519"/>
                </a:stretch>
              </a:blipFill>
            </p:spPr>
            <p:txBody>
              <a:bodyPr/>
              <a:lstStyle/>
              <a:p>
                <a:r>
                  <a:rPr lang="en-US">
                    <a:noFill/>
                  </a:rPr>
                  <a:t> </a:t>
                </a:r>
              </a:p>
            </p:txBody>
          </p:sp>
        </mc:Fallback>
      </mc:AlternateContent>
      <p:sp>
        <p:nvSpPr>
          <p:cNvPr id="4" name="TextBox 3" descr="OPL20U25GSXzBJYl68kk8uQGfFKzs7yb1M4KJWUiLk6ZEvGF+qCIPSnY57AbBFCvTW2023.15.119+K4lPs7H94VUqPe2XwIsfPRnrXQE//QTEXxb8/8N4CNc6FpgZahzpTjFhMzSA7T/nHJa11DE8Ng2TP3iAmRczFlmslSuUNOgUeb6yRvs0="/>
          <p:cNvSpPr txBox="1"/>
          <p:nvPr/>
        </p:nvSpPr>
        <p:spPr>
          <a:xfrm>
            <a:off x="1977759" y="2954725"/>
            <a:ext cx="1934789"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A.  </a:t>
            </a:r>
          </a:p>
        </p:txBody>
      </p:sp>
      <p:sp>
        <p:nvSpPr>
          <p:cNvPr id="6" name="TextBox 5" descr="OPL20U25GSXzBJYl68kk8uQGfFKzs7yb1M4KJWUiLk6ZEvGF+qCIPSnY57AbBFCvTW2023.15.119+K4lPs7H94VUqPe2XwIsfPRnrXQE//QTEXxb8/8N4CNc6FpgZahzpTjFhMzSA7T/nHJa11DE8Ng2TP3iAmRczFlmslSuUNOgUeb6yRvs0="/>
          <p:cNvSpPr txBox="1"/>
          <p:nvPr/>
        </p:nvSpPr>
        <p:spPr>
          <a:xfrm>
            <a:off x="1977759" y="5633252"/>
            <a:ext cx="1965987"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D. </a:t>
            </a:r>
          </a:p>
        </p:txBody>
      </p:sp>
      <p:sp>
        <p:nvSpPr>
          <p:cNvPr id="7" name="TextBox 6" descr="OPL20U25GSXzBJYl68kk8uQGfFKzs7yb1M4KJWUiLk6ZEvGF+qCIPSnY57AbBFCvTW2023.15.119+K4lPs7H94VUqPe2XwIsfPRnrXQE//QTEXxb8/8N4CNc6FpgZahzpTjFhMzSA7T/nHJa11DE8Ng2TP3iAmRczFlmslSuUNOgUeb6yRvs0="/>
          <p:cNvSpPr txBox="1"/>
          <p:nvPr/>
        </p:nvSpPr>
        <p:spPr>
          <a:xfrm>
            <a:off x="1981200" y="4669948"/>
            <a:ext cx="1931348"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C.  </a:t>
            </a:r>
          </a:p>
        </p:txBody>
      </p:sp>
      <p:sp>
        <p:nvSpPr>
          <p:cNvPr id="8" name="TextBox 7" descr="OPL20U25GSXzBJYl68kk8uQGfFKzs7yb1M4KJWUiLk6ZEvGF+qCIPSnY57AbBFCvTW2023.15.119+K4lPs7H94VUqPe2XwIsfPRnrXQE//QTEXxb8/8N4CNc6FpgZahzpTjFhMzSA7T/nHJa11DE8Ng2TP3iAmRczFlmslSuUNOgUeb6yRvs0="/>
          <p:cNvSpPr txBox="1"/>
          <p:nvPr/>
        </p:nvSpPr>
        <p:spPr>
          <a:xfrm>
            <a:off x="1977760" y="3787884"/>
            <a:ext cx="1934788"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B. </a:t>
            </a:r>
          </a:p>
        </p:txBody>
      </p:sp>
      <p:pic>
        <p:nvPicPr>
          <p:cNvPr id="9" name="q1" descr="OPL20U25GSXzBJYl68kk8uQGfFKzs7yb1M4KJWUiLk6ZEvGF+qCIPSnY57AbBFCvTW2023.15.119+K4lPs7H94VUqPe2XwIsfPRnrXQE//QTEXxb8/8N4CNc6FpgZahzpTjFhMzSA7T/nHJa11DE8Ng2TP3iAmRczFlmslSuUNOgUeb6yRvs0=">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9601201" y="5630373"/>
            <a:ext cx="1222549" cy="1126602"/>
          </a:xfrm>
          <a:prstGeom prst="rect">
            <a:avLst/>
          </a:prstGeom>
        </p:spPr>
      </p:pic>
      <p:pic>
        <p:nvPicPr>
          <p:cNvPr id="10" name="Am-thanh-tra-loi-dung-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288981" y="117763"/>
            <a:ext cx="609600" cy="609600"/>
          </a:xfrm>
          <a:prstGeom prst="rect">
            <a:avLst/>
          </a:prstGeom>
        </p:spPr>
      </p:pic>
      <p:pic>
        <p:nvPicPr>
          <p:cNvPr id="11"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88981" y="1321087"/>
            <a:ext cx="609600" cy="609600"/>
          </a:xfrm>
          <a:prstGeom prst="rect">
            <a:avLst/>
          </a:prstGeom>
        </p:spPr>
      </p:pic>
      <p:pic>
        <p:nvPicPr>
          <p:cNvPr id="12"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82054" y="3696562"/>
            <a:ext cx="609600" cy="609600"/>
          </a:xfrm>
          <a:prstGeom prst="rect">
            <a:avLst/>
          </a:prstGeom>
        </p:spPr>
      </p:pic>
      <p:pic>
        <p:nvPicPr>
          <p:cNvPr id="13"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92330" y="2345801"/>
            <a:ext cx="609600" cy="609600"/>
          </a:xfrm>
          <a:prstGeom prst="rect">
            <a:avLst/>
          </a:prstGeom>
        </p:spPr>
      </p:pic>
      <p:sp>
        <p:nvSpPr>
          <p:cNvPr id="16" name="Cloud 15"/>
          <p:cNvSpPr/>
          <p:nvPr/>
        </p:nvSpPr>
        <p:spPr>
          <a:xfrm>
            <a:off x="6359236" y="3052691"/>
            <a:ext cx="4100944" cy="2395098"/>
          </a:xfrm>
          <a:prstGeom prst="cloud">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4924959" y="4053081"/>
            <a:ext cx="5748858" cy="584775"/>
          </a:xfrm>
          <a:prstGeom prst="rect">
            <a:avLst/>
          </a:prstGeom>
          <a:noFill/>
        </p:spPr>
        <p:txBody>
          <a:bodyPr wrap="square" rtlCol="0">
            <a:spAutoFit/>
          </a:bodyPr>
          <a:lstStyle/>
          <a:p>
            <a:r>
              <a:rPr lang="en-US" sz="3200" dirty="0">
                <a:solidFill>
                  <a:srgbClr val="FF0000"/>
                </a:solidFill>
                <a:latin typeface="Sitka Heading" panose="02000505000000020004" pitchFamily="2" charset="0"/>
                <a:cs typeface="Times New Roman" pitchFamily="18" charset="0"/>
              </a:rPr>
              <a:t>Chúc mừng bạn đã trả lời đúng</a:t>
            </a:r>
          </a:p>
        </p:txBody>
      </p:sp>
      <p:grpSp>
        <p:nvGrpSpPr>
          <p:cNvPr id="21" name="times up"/>
          <p:cNvGrpSpPr/>
          <p:nvPr/>
        </p:nvGrpSpPr>
        <p:grpSpPr>
          <a:xfrm>
            <a:off x="9474740" y="1775963"/>
            <a:ext cx="1205624" cy="362438"/>
            <a:chOff x="4284637" y="-304827"/>
            <a:chExt cx="2669678" cy="697560"/>
          </a:xfrm>
          <a:solidFill>
            <a:srgbClr val="FF0000"/>
          </a:solidFill>
        </p:grpSpPr>
        <p:sp>
          <p:nvSpPr>
            <p:cNvPr id="22" name="Rounded Rectangle 21"/>
            <p:cNvSpPr/>
            <p:nvPr/>
          </p:nvSpPr>
          <p:spPr>
            <a:xfrm>
              <a:off x="4317476" y="-304827"/>
              <a:ext cx="2636839" cy="697560"/>
            </a:xfrm>
            <a:prstGeom prst="roundRect">
              <a:avLst/>
            </a:prstGeom>
            <a:grp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grp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b="1" kern="0" dirty="0">
                <a:solidFill>
                  <a:srgbClr val="FF0000"/>
                </a:solidFill>
                <a:latin typeface="Calibri"/>
              </a:rPr>
              <a:t>START</a:t>
            </a:r>
          </a:p>
        </p:txBody>
      </p:sp>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a:defRPr/>
            </a:pPr>
            <a:r>
              <a:rPr lang="en-US" sz="1000" b="1" kern="0" dirty="0">
                <a:solidFill>
                  <a:srgbClr val="99B2C8"/>
                </a:solidFill>
              </a:rPr>
              <a:t>12</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4" name="Rectangle 7"/>
          <p:cNvSpPr>
            <a:spLocks noChangeArrowheads="1"/>
          </p:cNvSpPr>
          <p:nvPr/>
        </p:nvSpPr>
        <p:spPr bwMode="auto">
          <a:xfrm>
            <a:off x="0" y="33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6" name="Rectangle 9"/>
          <p:cNvSpPr>
            <a:spLocks noChangeArrowheads="1"/>
          </p:cNvSpPr>
          <p:nvPr/>
        </p:nvSpPr>
        <p:spPr bwMode="auto">
          <a:xfrm>
            <a:off x="8825140" y="1264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8" name="Rectangle 14"/>
          <p:cNvSpPr>
            <a:spLocks noChangeArrowheads="1"/>
          </p:cNvSpPr>
          <p:nvPr/>
        </p:nvSpPr>
        <p:spPr bwMode="auto">
          <a:xfrm>
            <a:off x="72031" y="117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0"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2" name="Rectangle 18"/>
          <p:cNvSpPr>
            <a:spLocks noChangeArrowheads="1"/>
          </p:cNvSpPr>
          <p:nvPr/>
        </p:nvSpPr>
        <p:spPr bwMode="auto">
          <a:xfrm>
            <a:off x="0" y="472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4" name="Rectangle 2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6" name="Rectangle 22"/>
          <p:cNvSpPr>
            <a:spLocks noChangeArrowheads="1"/>
          </p:cNvSpPr>
          <p:nvPr/>
        </p:nvSpPr>
        <p:spPr bwMode="auto">
          <a:xfrm>
            <a:off x="-15852" y="-1661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FEA1693-9C91-4636-AC8D-C5F2A0B1DE33}"/>
                  </a:ext>
                </a:extLst>
              </p:cNvPr>
              <p:cNvSpPr/>
              <p:nvPr/>
            </p:nvSpPr>
            <p:spPr>
              <a:xfrm>
                <a:off x="2314676" y="3031712"/>
                <a:ext cx="1665199" cy="471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sz="2400" b="1" i="1" smtClean="0">
                              <a:latin typeface="Cambria Math" panose="02040503050406030204" pitchFamily="18" charset="0"/>
                            </a:rPr>
                          </m:ctrlPr>
                        </m:accPr>
                        <m:e>
                          <m:r>
                            <a:rPr lang="en-US" sz="2400" b="1" i="1" smtClean="0">
                              <a:latin typeface="Cambria Math" panose="02040503050406030204" pitchFamily="18" charset="0"/>
                            </a:rPr>
                            <m:t> </m:t>
                          </m:r>
                          <m:r>
                            <a:rPr lang="en-US" sz="2400" b="1" i="1" smtClean="0">
                              <a:latin typeface="Cambria Math" panose="02040503050406030204" pitchFamily="18" charset="0"/>
                            </a:rPr>
                            <m:t>𝑫</m:t>
                          </m:r>
                        </m:e>
                      </m:acc>
                      <m:r>
                        <a:rPr lang="en-US" sz="2400" b="1" i="1">
                          <a:latin typeface="Cambria Math" panose="02040503050406030204" pitchFamily="18" charset="0"/>
                        </a:rPr>
                        <m:t>=</m:t>
                      </m:r>
                      <m:sSup>
                        <m:sSupPr>
                          <m:ctrlPr>
                            <a:rPr lang="vi-VN" sz="2400" b="1" i="1">
                              <a:latin typeface="Cambria Math" panose="02040503050406030204" pitchFamily="18" charset="0"/>
                            </a:rPr>
                          </m:ctrlPr>
                        </m:sSupPr>
                        <m:e>
                          <m:r>
                            <a:rPr lang="en-US" sz="2400" b="1" i="0" smtClean="0">
                              <a:latin typeface="Cambria Math" panose="02040503050406030204" pitchFamily="18" charset="0"/>
                            </a:rPr>
                            <m:t>𝟏𝟎</m:t>
                          </m:r>
                          <m:r>
                            <a:rPr lang="vi-VN" sz="2400" b="1">
                              <a:latin typeface="Cambria Math" panose="02040503050406030204" pitchFamily="18" charset="0"/>
                            </a:rPr>
                            <m:t>𝟎</m:t>
                          </m:r>
                        </m:e>
                        <m:sup>
                          <m:r>
                            <a:rPr lang="vi-VN" sz="2400" b="1">
                              <a:latin typeface="Cambria Math" panose="02040503050406030204" pitchFamily="18" charset="0"/>
                            </a:rPr>
                            <m:t>𝐨</m:t>
                          </m:r>
                        </m:sup>
                      </m:sSup>
                    </m:oMath>
                  </m:oMathPara>
                </a14:m>
                <a:endParaRPr lang="vi-VN" sz="2400" dirty="0"/>
              </a:p>
            </p:txBody>
          </p:sp>
        </mc:Choice>
        <mc:Fallback xmlns="">
          <p:sp>
            <p:nvSpPr>
              <p:cNvPr id="2" name="Rectangle 1">
                <a:extLst>
                  <a:ext uri="{FF2B5EF4-FFF2-40B4-BE49-F238E27FC236}">
                    <a16:creationId xmlns:a16="http://schemas.microsoft.com/office/drawing/2014/main" id="{0FEA1693-9C91-4636-AC8D-C5F2A0B1DE33}"/>
                  </a:ext>
                </a:extLst>
              </p:cNvPr>
              <p:cNvSpPr>
                <a:spLocks noRot="1" noChangeAspect="1" noMove="1" noResize="1" noEditPoints="1" noAdjustHandles="1" noChangeArrowheads="1" noChangeShapeType="1" noTextEdit="1"/>
              </p:cNvSpPr>
              <p:nvPr/>
            </p:nvSpPr>
            <p:spPr>
              <a:xfrm>
                <a:off x="2314676" y="3031712"/>
                <a:ext cx="1665199" cy="471283"/>
              </a:xfrm>
              <a:prstGeom prst="rect">
                <a:avLst/>
              </a:prstGeom>
              <a:blipFill>
                <a:blip r:embed="rId15"/>
                <a:stretch>
                  <a:fillRect t="-384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CA0689CB-90D4-4B4F-807A-31430764B4A4}"/>
                  </a:ext>
                </a:extLst>
              </p:cNvPr>
              <p:cNvSpPr/>
              <p:nvPr/>
            </p:nvSpPr>
            <p:spPr>
              <a:xfrm>
                <a:off x="2288154" y="3867542"/>
                <a:ext cx="1480855" cy="471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sz="2400" b="1" i="1" smtClean="0">
                              <a:latin typeface="Cambria Math" panose="02040503050406030204" pitchFamily="18" charset="0"/>
                            </a:rPr>
                          </m:ctrlPr>
                        </m:accPr>
                        <m:e>
                          <m:r>
                            <a:rPr lang="en-US" sz="2400" b="1" i="1" smtClean="0">
                              <a:latin typeface="Cambria Math" panose="02040503050406030204" pitchFamily="18" charset="0"/>
                            </a:rPr>
                            <m:t> </m:t>
                          </m:r>
                          <m:r>
                            <a:rPr lang="en-US" sz="2400" b="1" i="1" smtClean="0">
                              <a:latin typeface="Cambria Math" panose="02040503050406030204" pitchFamily="18" charset="0"/>
                            </a:rPr>
                            <m:t>𝑫</m:t>
                          </m:r>
                        </m:e>
                      </m:acc>
                      <m:r>
                        <a:rPr lang="en-US" sz="2400" b="1" i="1">
                          <a:latin typeface="Cambria Math" panose="02040503050406030204" pitchFamily="18" charset="0"/>
                        </a:rPr>
                        <m:t>=</m:t>
                      </m:r>
                      <m:sSup>
                        <m:sSupPr>
                          <m:ctrlPr>
                            <a:rPr lang="vi-VN" sz="2400" b="1" i="1">
                              <a:latin typeface="Cambria Math" panose="02040503050406030204" pitchFamily="18" charset="0"/>
                            </a:rPr>
                          </m:ctrlPr>
                        </m:sSupPr>
                        <m:e>
                          <m:r>
                            <a:rPr lang="en-US" sz="2400" b="1" i="0" smtClean="0">
                              <a:latin typeface="Cambria Math" panose="02040503050406030204" pitchFamily="18" charset="0"/>
                            </a:rPr>
                            <m:t>𝟖</m:t>
                          </m:r>
                          <m:r>
                            <a:rPr lang="vi-VN" sz="2400" b="1">
                              <a:latin typeface="Cambria Math" panose="02040503050406030204" pitchFamily="18" charset="0"/>
                            </a:rPr>
                            <m:t>𝟎</m:t>
                          </m:r>
                        </m:e>
                        <m:sup>
                          <m:r>
                            <a:rPr lang="vi-VN" sz="2400" b="1">
                              <a:latin typeface="Cambria Math" panose="02040503050406030204" pitchFamily="18" charset="0"/>
                            </a:rPr>
                            <m:t>𝐨</m:t>
                          </m:r>
                        </m:sup>
                      </m:sSup>
                    </m:oMath>
                  </m:oMathPara>
                </a14:m>
                <a:endParaRPr lang="vi-VN" sz="2400" dirty="0"/>
              </a:p>
            </p:txBody>
          </p:sp>
        </mc:Choice>
        <mc:Fallback xmlns="">
          <p:sp>
            <p:nvSpPr>
              <p:cNvPr id="48" name="Rectangle 47">
                <a:extLst>
                  <a:ext uri="{FF2B5EF4-FFF2-40B4-BE49-F238E27FC236}">
                    <a16:creationId xmlns:a16="http://schemas.microsoft.com/office/drawing/2014/main" id="{CA0689CB-90D4-4B4F-807A-31430764B4A4}"/>
                  </a:ext>
                </a:extLst>
              </p:cNvPr>
              <p:cNvSpPr>
                <a:spLocks noRot="1" noChangeAspect="1" noMove="1" noResize="1" noEditPoints="1" noAdjustHandles="1" noChangeArrowheads="1" noChangeShapeType="1" noTextEdit="1"/>
              </p:cNvSpPr>
              <p:nvPr/>
            </p:nvSpPr>
            <p:spPr>
              <a:xfrm>
                <a:off x="2288154" y="3867542"/>
                <a:ext cx="1480855" cy="471283"/>
              </a:xfrm>
              <a:prstGeom prst="rect">
                <a:avLst/>
              </a:prstGeom>
              <a:blipFill>
                <a:blip r:embed="rId16"/>
                <a:stretch>
                  <a:fillRect t="-384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E627B115-79BE-424F-A518-B3E50A716B8B}"/>
                  </a:ext>
                </a:extLst>
              </p:cNvPr>
              <p:cNvSpPr/>
              <p:nvPr/>
            </p:nvSpPr>
            <p:spPr>
              <a:xfrm>
                <a:off x="2278548" y="4747857"/>
                <a:ext cx="1665199" cy="471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sz="2400" b="1" i="1" smtClean="0">
                              <a:latin typeface="Cambria Math" panose="02040503050406030204" pitchFamily="18" charset="0"/>
                            </a:rPr>
                          </m:ctrlPr>
                        </m:accPr>
                        <m:e>
                          <m:r>
                            <a:rPr lang="en-US" sz="2400" b="1" i="1" smtClean="0">
                              <a:latin typeface="Cambria Math" panose="02040503050406030204" pitchFamily="18" charset="0"/>
                            </a:rPr>
                            <m:t> </m:t>
                          </m:r>
                          <m:r>
                            <a:rPr lang="en-US" sz="2400" b="1" i="1" smtClean="0">
                              <a:latin typeface="Cambria Math" panose="02040503050406030204" pitchFamily="18" charset="0"/>
                            </a:rPr>
                            <m:t>𝑫</m:t>
                          </m:r>
                        </m:e>
                      </m:acc>
                      <m:r>
                        <a:rPr lang="en-US" sz="2400" b="1" i="1">
                          <a:latin typeface="Cambria Math" panose="02040503050406030204" pitchFamily="18" charset="0"/>
                        </a:rPr>
                        <m:t>=</m:t>
                      </m:r>
                      <m:sSup>
                        <m:sSupPr>
                          <m:ctrlPr>
                            <a:rPr lang="vi-VN" sz="2400" b="1" i="1">
                              <a:latin typeface="Cambria Math" panose="02040503050406030204" pitchFamily="18" charset="0"/>
                            </a:rPr>
                          </m:ctrlPr>
                        </m:sSupPr>
                        <m:e>
                          <m:r>
                            <a:rPr lang="en-US" sz="2400" b="1" i="0" smtClean="0">
                              <a:latin typeface="Cambria Math" panose="02040503050406030204" pitchFamily="18" charset="0"/>
                            </a:rPr>
                            <m:t>𝟏𝟏</m:t>
                          </m:r>
                          <m:r>
                            <a:rPr lang="vi-VN" sz="2400" b="1">
                              <a:latin typeface="Cambria Math" panose="02040503050406030204" pitchFamily="18" charset="0"/>
                            </a:rPr>
                            <m:t>𝟎</m:t>
                          </m:r>
                        </m:e>
                        <m:sup>
                          <m:r>
                            <a:rPr lang="vi-VN" sz="2400" b="1">
                              <a:latin typeface="Cambria Math" panose="02040503050406030204" pitchFamily="18" charset="0"/>
                            </a:rPr>
                            <m:t>𝐨</m:t>
                          </m:r>
                        </m:sup>
                      </m:sSup>
                    </m:oMath>
                  </m:oMathPara>
                </a14:m>
                <a:endParaRPr lang="vi-VN" sz="2400" dirty="0"/>
              </a:p>
            </p:txBody>
          </p:sp>
        </mc:Choice>
        <mc:Fallback xmlns="">
          <p:sp>
            <p:nvSpPr>
              <p:cNvPr id="49" name="Rectangle 48">
                <a:extLst>
                  <a:ext uri="{FF2B5EF4-FFF2-40B4-BE49-F238E27FC236}">
                    <a16:creationId xmlns:a16="http://schemas.microsoft.com/office/drawing/2014/main" id="{E627B115-79BE-424F-A518-B3E50A716B8B}"/>
                  </a:ext>
                </a:extLst>
              </p:cNvPr>
              <p:cNvSpPr>
                <a:spLocks noRot="1" noChangeAspect="1" noMove="1" noResize="1" noEditPoints="1" noAdjustHandles="1" noChangeArrowheads="1" noChangeShapeType="1" noTextEdit="1"/>
              </p:cNvSpPr>
              <p:nvPr/>
            </p:nvSpPr>
            <p:spPr>
              <a:xfrm>
                <a:off x="2278548" y="4747857"/>
                <a:ext cx="1665199" cy="471283"/>
              </a:xfrm>
              <a:prstGeom prst="rect">
                <a:avLst/>
              </a:prstGeom>
              <a:blipFill>
                <a:blip r:embed="rId17"/>
                <a:stretch>
                  <a:fillRect t="-389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A7C9CE4A-C8B8-4CD4-87B1-6C2D60AE793B}"/>
                  </a:ext>
                </a:extLst>
              </p:cNvPr>
              <p:cNvSpPr/>
              <p:nvPr/>
            </p:nvSpPr>
            <p:spPr>
              <a:xfrm>
                <a:off x="2314675" y="5689997"/>
                <a:ext cx="1480855" cy="471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vi-VN" sz="2400" b="1" i="1" smtClean="0">
                              <a:latin typeface="Cambria Math" panose="02040503050406030204" pitchFamily="18" charset="0"/>
                            </a:rPr>
                          </m:ctrlPr>
                        </m:accPr>
                        <m:e>
                          <m:r>
                            <a:rPr lang="en-US" sz="2400" b="1" i="1" smtClean="0">
                              <a:latin typeface="Cambria Math" panose="02040503050406030204" pitchFamily="18" charset="0"/>
                            </a:rPr>
                            <m:t> </m:t>
                          </m:r>
                          <m:r>
                            <a:rPr lang="en-US" sz="2400" b="1" i="1" smtClean="0">
                              <a:latin typeface="Cambria Math" panose="02040503050406030204" pitchFamily="18" charset="0"/>
                            </a:rPr>
                            <m:t>𝑫</m:t>
                          </m:r>
                        </m:e>
                      </m:acc>
                      <m:r>
                        <a:rPr lang="en-US" sz="2400" b="1" i="1">
                          <a:latin typeface="Cambria Math" panose="02040503050406030204" pitchFamily="18" charset="0"/>
                        </a:rPr>
                        <m:t>=</m:t>
                      </m:r>
                      <m:sSup>
                        <m:sSupPr>
                          <m:ctrlPr>
                            <a:rPr lang="vi-VN" sz="2400" b="1" i="1">
                              <a:latin typeface="Cambria Math" panose="02040503050406030204" pitchFamily="18" charset="0"/>
                            </a:rPr>
                          </m:ctrlPr>
                        </m:sSupPr>
                        <m:e>
                          <m:r>
                            <a:rPr lang="en-US" sz="2400" b="1" i="0" smtClean="0">
                              <a:latin typeface="Cambria Math" panose="02040503050406030204" pitchFamily="18" charset="0"/>
                            </a:rPr>
                            <m:t>𝟗</m:t>
                          </m:r>
                          <m:r>
                            <a:rPr lang="vi-VN" sz="2400" b="1">
                              <a:latin typeface="Cambria Math" panose="02040503050406030204" pitchFamily="18" charset="0"/>
                            </a:rPr>
                            <m:t>𝟎</m:t>
                          </m:r>
                        </m:e>
                        <m:sup>
                          <m:r>
                            <a:rPr lang="vi-VN" sz="2400" b="1">
                              <a:latin typeface="Cambria Math" panose="02040503050406030204" pitchFamily="18" charset="0"/>
                            </a:rPr>
                            <m:t>𝐨</m:t>
                          </m:r>
                        </m:sup>
                      </m:sSup>
                    </m:oMath>
                  </m:oMathPara>
                </a14:m>
                <a:endParaRPr lang="vi-VN" sz="2400"/>
              </a:p>
            </p:txBody>
          </p:sp>
        </mc:Choice>
        <mc:Fallback xmlns="">
          <p:sp>
            <p:nvSpPr>
              <p:cNvPr id="50" name="Rectangle 49">
                <a:extLst>
                  <a:ext uri="{FF2B5EF4-FFF2-40B4-BE49-F238E27FC236}">
                    <a16:creationId xmlns:a16="http://schemas.microsoft.com/office/drawing/2014/main" id="{A7C9CE4A-C8B8-4CD4-87B1-6C2D60AE793B}"/>
                  </a:ext>
                </a:extLst>
              </p:cNvPr>
              <p:cNvSpPr>
                <a:spLocks noRot="1" noChangeAspect="1" noMove="1" noResize="1" noEditPoints="1" noAdjustHandles="1" noChangeArrowheads="1" noChangeShapeType="1" noTextEdit="1"/>
              </p:cNvSpPr>
              <p:nvPr/>
            </p:nvSpPr>
            <p:spPr>
              <a:xfrm>
                <a:off x="2314675" y="5689997"/>
                <a:ext cx="1480855" cy="471283"/>
              </a:xfrm>
              <a:prstGeom prst="rect">
                <a:avLst/>
              </a:prstGeom>
              <a:blipFill>
                <a:blip r:embed="rId18"/>
                <a:stretch>
                  <a:fillRect t="-3846"/>
                </a:stretch>
              </a:blipFill>
            </p:spPr>
            <p:txBody>
              <a:bodyPr/>
              <a:lstStyle/>
              <a:p>
                <a:r>
                  <a:rPr lang="vi-VN">
                    <a:noFill/>
                  </a:rPr>
                  <a:t> </a:t>
                </a:r>
              </a:p>
            </p:txBody>
          </p:sp>
        </mc:Fallback>
      </mc:AlternateContent>
    </p:spTree>
    <p:extLst>
      <p:ext uri="{BB962C8B-B14F-4D97-AF65-F5344CB8AC3E}">
        <p14:creationId xmlns:p14="http://schemas.microsoft.com/office/powerpoint/2010/main" val="247609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40" fill="hold" display="0">
                  <p:stCondLst>
                    <p:cond delay="indefinite"/>
                  </p:stCondLst>
                  <p:endCondLst>
                    <p:cond evt="onStopAudio" delay="0">
                      <p:tgtEl>
                        <p:sldTgt/>
                      </p:tgtEl>
                    </p:cond>
                  </p:endCondLst>
                </p:cTn>
                <p:tgtEl>
                  <p:spTgt spid="10"/>
                </p:tgtEl>
              </p:cMediaNode>
            </p:audio>
            <p:audio>
              <p:cMediaNode vol="80000">
                <p:cTn id="41" fill="hold" display="0">
                  <p:stCondLst>
                    <p:cond delay="indefinite"/>
                  </p:stCondLst>
                  <p:endCondLst>
                    <p:cond evt="onStopAudio" delay="0">
                      <p:tgtEl>
                        <p:sldTgt/>
                      </p:tgtEl>
                    </p:cond>
                  </p:endCondLst>
                </p:cTn>
                <p:tgtEl>
                  <p:spTgt spid="11"/>
                </p:tgtEl>
              </p:cMediaNode>
            </p:audio>
            <p:audio>
              <p:cMediaNode vol="80000">
                <p:cTn id="42" fill="hold" display="0">
                  <p:stCondLst>
                    <p:cond delay="indefinite"/>
                  </p:stCondLst>
                  <p:endCondLst>
                    <p:cond evt="onStopAudio" delay="0">
                      <p:tgtEl>
                        <p:sldTgt/>
                      </p:tgtEl>
                    </p:cond>
                  </p:endCondLst>
                </p:cTn>
                <p:tgtEl>
                  <p:spTgt spid="12"/>
                </p:tgtEl>
              </p:cMediaNode>
            </p:audio>
            <p:audio>
              <p:cMediaNode vol="80000">
                <p:cTn id="43" fill="hold" display="0">
                  <p:stCondLst>
                    <p:cond delay="indefinite"/>
                  </p:stCondLst>
                  <p:endCondLst>
                    <p:cond evt="onStopAudio" delay="0">
                      <p:tgtEl>
                        <p:sldTgt/>
                      </p:tgtEl>
                    </p:cond>
                  </p:endCondLst>
                </p:cTn>
                <p:tgtEl>
                  <p:spTgt spid="13"/>
                </p:tgtEl>
              </p:cMediaNode>
            </p:audio>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 presetClass="mediacall" presetSubtype="0" fill="hold" nodeType="withEffect">
                                  <p:stCondLst>
                                    <p:cond delay="0"/>
                                  </p:stCondLst>
                                  <p:childTnLst>
                                    <p:cmd type="call" cmd="playFrom(0.0)">
                                      <p:cBhvr>
                                        <p:cTn id="54" dur="8091" fill="hold"/>
                                        <p:tgtEl>
                                          <p:spTgt spid="10"/>
                                        </p:tgtEl>
                                      </p:cBhvr>
                                    </p:cmd>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mediacall" presetSubtype="0" fill="hold" nodeType="withEffect">
                                  <p:stCondLst>
                                    <p:cond delay="0"/>
                                  </p:stCondLst>
                                  <p:childTnLst>
                                    <p:cmd type="call" cmd="playFrom(0.0)">
                                      <p:cBhvr>
                                        <p:cTn id="65" dur="8158" fill="hold"/>
                                        <p:tgtEl>
                                          <p:spTgt spid="13"/>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mediacall" presetSubtype="0" fill="hold" nodeType="withEffect">
                                  <p:stCondLst>
                                    <p:cond delay="0"/>
                                  </p:stCondLst>
                                  <p:childTnLst>
                                    <p:cmd type="call" cmd="playFrom(0.0)">
                                      <p:cBhvr>
                                        <p:cTn id="70" dur="8158" fill="hold"/>
                                        <p:tgtEl>
                                          <p:spTgt spid="12"/>
                                        </p:tgtEl>
                                      </p:cBhvr>
                                    </p:cmd>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withEffect">
                                  <p:stCondLst>
                                    <p:cond delay="0"/>
                                  </p:stCondLst>
                                  <p:childTnLst>
                                    <p:cmd type="call" cmd="playFrom(0.0)">
                                      <p:cBhvr>
                                        <p:cTn id="75" dur="8158" fill="hold"/>
                                        <p:tgtEl>
                                          <p:spTgt spid="11"/>
                                        </p:tgtEl>
                                      </p:cBhvr>
                                    </p:cmd>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8" presetClass="emph" presetSubtype="0" fill="hold" nodeType="clickEffect">
                                  <p:stCondLst>
                                    <p:cond delay="0"/>
                                  </p:stCondLst>
                                  <p:childTnLst>
                                    <p:animRot by="21600000">
                                      <p:cBhvr>
                                        <p:cTn id="80" dur="10000" fill="hold"/>
                                        <p:tgtEl>
                                          <p:spTgt spid="26"/>
                                        </p:tgtEl>
                                        <p:attrNameLst>
                                          <p:attrName>r</p:attrName>
                                        </p:attrNameLst>
                                      </p:cBhvr>
                                    </p:animRot>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3000" fill="hold"/>
                                        <p:tgtEl>
                                          <p:spTgt spid="21"/>
                                        </p:tgtEl>
                                        <p:attrNameLst>
                                          <p:attrName>ppt_w</p:attrName>
                                        </p:attrNameLst>
                                      </p:cBhvr>
                                      <p:tavLst>
                                        <p:tav tm="0">
                                          <p:val>
                                            <p:fltVal val="0"/>
                                          </p:val>
                                        </p:tav>
                                        <p:tav tm="100000">
                                          <p:val>
                                            <p:strVal val="#ppt_w"/>
                                          </p:val>
                                        </p:tav>
                                      </p:tavLst>
                                    </p:anim>
                                    <p:anim calcmode="lin" valueType="num">
                                      <p:cBhvr>
                                        <p:cTn id="85" dur="3000" fill="hold"/>
                                        <p:tgtEl>
                                          <p:spTgt spid="21"/>
                                        </p:tgtEl>
                                        <p:attrNameLst>
                                          <p:attrName>ppt_h</p:attrName>
                                        </p:attrNameLst>
                                      </p:cBhvr>
                                      <p:tavLst>
                                        <p:tav tm="0">
                                          <p:val>
                                            <p:fltVal val="0"/>
                                          </p:val>
                                        </p:tav>
                                        <p:tav tm="100000">
                                          <p:val>
                                            <p:strVal val="#ppt_h"/>
                                          </p:val>
                                        </p:tav>
                                      </p:tavLst>
                                    </p:anim>
                                    <p:animEffect transition="in" filter="fade">
                                      <p:cBhvr>
                                        <p:cTn id="86" dur="3000"/>
                                        <p:tgtEl>
                                          <p:spTgt spid="21"/>
                                        </p:tgtEl>
                                      </p:cBhvr>
                                    </p:animEffect>
                                  </p:childTnLst>
                                  <p:subTnLst>
                                    <p:audio>
                                      <p:cMediaNode>
                                        <p:cTn display="0" masterRel="sameClick">
                                          <p:stCondLst>
                                            <p:cond evt="begin" delay="0">
                                              <p:tn val="82"/>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24"/>
                  </p:tgtEl>
                </p:cond>
              </p:nextCondLst>
            </p:seq>
          </p:childTnLst>
        </p:cTn>
      </p:par>
    </p:tnLst>
    <p:bldLst>
      <p:bldP spid="3" grpId="0"/>
      <p:bldP spid="4" grpId="0" animBg="1"/>
      <p:bldP spid="6" grpId="0" animBg="1"/>
      <p:bldP spid="7" grpId="0" animBg="1"/>
      <p:bldP spid="8" grpId="0" animBg="1"/>
      <p:bldP spid="16" grpId="0" animBg="1"/>
      <p:bldP spid="16" grpId="1" animBg="1"/>
      <p:bldP spid="17" grpId="0"/>
      <p:bldP spid="17" grpId="1"/>
      <p:bldP spid="2"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OPL20U25GSXzBJYl68kk8uQGfFKzs7yb1M4KJWUiLk6ZEvGF+qCIPSnY57AbBFCvTW2023.15.119+K4lPs7H94VUqPe2XwIsfPRnrXQE//QTEXxb8/8N4CNc6FpgZahzpTjFhMzSA7T/nHJa11DE8Ng2TP3iAmRczFlmslSuUNOgUeb6yRvs0="/>
          <p:cNvSpPr/>
          <p:nvPr/>
        </p:nvSpPr>
        <p:spPr>
          <a:xfrm>
            <a:off x="-68829" y="809212"/>
            <a:ext cx="9705287" cy="1709573"/>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Box 2" descr="OPL20U25GSXzBJYl68kk8uQGfFKzs7yb1M4KJWUiLk6ZEvGF+qCIPSnY57AbBFCvTW2023.15.119+K4lPs7H94VUqPe2XwIsfPRnrXQE//QTEXxb8/8N4CNc6FpgZahzpTjFhMzSA7T/nHJa11DE8Ng2TP3iAmRczFlmslSuUNOgUeb6yRvs0="/>
          <p:cNvSpPr txBox="1"/>
          <p:nvPr/>
        </p:nvSpPr>
        <p:spPr>
          <a:xfrm>
            <a:off x="139994" y="776496"/>
            <a:ext cx="9087878" cy="1569660"/>
          </a:xfrm>
          <a:prstGeom prst="rect">
            <a:avLst/>
          </a:prstGeom>
          <a:noFill/>
        </p:spPr>
        <p:txBody>
          <a:bodyPr wrap="square" rtlCol="0">
            <a:spAutoFit/>
          </a:bodyPr>
          <a:lstStyle/>
          <a:p>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Câu 2. </a:t>
            </a:r>
            <a:r>
              <a:rPr lang="en-US" sz="3200" dirty="0">
                <a:latin typeface="Times New Roman" pitchFamily="18" charset="0"/>
                <a:cs typeface="Times New Roman" pitchFamily="18" charset="0"/>
              </a:rPr>
              <a:t>Điền từ thích hợp vào dấu “…”. Hình thang cân là hình thang có …bằng nhau.</a:t>
            </a:r>
          </a:p>
        </p:txBody>
      </p:sp>
      <p:sp>
        <p:nvSpPr>
          <p:cNvPr id="4" name="TextBox 3" descr="OPL20U25GSXzBJYl68kk8uQGfFKzs7yb1M4KJWUiLk6ZEvGF+qCIPSnY57AbBFCvTW2023.15.119+K4lPs7H94VUqPe2XwIsfPRnrXQE//QTEXxb8/8N4CNc6FpgZahzpTjFhMzSA7T/nHJa11DE8Ng2TP3iAmRczFlmslSuUNOgUeb6yRvs0="/>
          <p:cNvSpPr txBox="1"/>
          <p:nvPr/>
        </p:nvSpPr>
        <p:spPr>
          <a:xfrm>
            <a:off x="1168129" y="4629699"/>
            <a:ext cx="5200614"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C. hai góc kề một đáy </a:t>
            </a:r>
          </a:p>
        </p:txBody>
      </p:sp>
      <p:sp>
        <p:nvSpPr>
          <p:cNvPr id="6" name="TextBox 5" descr="OPL20U25GSXzBJYl68kk8uQGfFKzs7yb1M4KJWUiLk6ZEvGF+qCIPSnY57AbBFCvTW2023.15.119+K4lPs7H94VUqPe2XwIsfPRnrXQE//QTEXxb8/8N4CNc6FpgZahzpTjFhMzSA7T/nHJa11DE8Ng2TP3iAmRczFlmslSuUNOgUeb6yRvs0="/>
          <p:cNvSpPr txBox="1"/>
          <p:nvPr/>
        </p:nvSpPr>
        <p:spPr>
          <a:xfrm>
            <a:off x="1177636" y="5447789"/>
            <a:ext cx="5254313"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D. hai cạnh bên </a:t>
            </a:r>
          </a:p>
        </p:txBody>
      </p:sp>
      <p:sp>
        <p:nvSpPr>
          <p:cNvPr id="7" name="TextBox 6" descr="OPL20U25GSXzBJYl68kk8uQGfFKzs7yb1M4KJWUiLk6ZEvGF+qCIPSnY57AbBFCvTW2023.15.119+K4lPs7H94VUqPe2XwIsfPRnrXQE//QTEXxb8/8N4CNc6FpgZahzpTjFhMzSA7T/nHJa11DE8Ng2TP3iAmRczFlmslSuUNOgUeb6yRvs0="/>
          <p:cNvSpPr txBox="1"/>
          <p:nvPr/>
        </p:nvSpPr>
        <p:spPr>
          <a:xfrm>
            <a:off x="1168129" y="2899895"/>
            <a:ext cx="5181600"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A. hai góc</a:t>
            </a:r>
          </a:p>
        </p:txBody>
      </p:sp>
      <p:sp>
        <p:nvSpPr>
          <p:cNvPr id="8" name="TextBox 7" descr="OPL20U25GSXzBJYl68kk8uQGfFKzs7yb1M4KJWUiLk6ZEvGF+qCIPSnY57AbBFCvTW2023.15.119+K4lPs7H94VUqPe2XwIsfPRnrXQE//QTEXxb8/8N4CNc6FpgZahzpTjFhMzSA7T/nHJa11DE8Ng2TP3iAmRczFlmslSuUNOgUeb6yRvs0="/>
          <p:cNvSpPr txBox="1"/>
          <p:nvPr/>
        </p:nvSpPr>
        <p:spPr>
          <a:xfrm>
            <a:off x="1177636" y="3787884"/>
            <a:ext cx="5181600"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B. các góc cùng một cạnh</a:t>
            </a:r>
          </a:p>
        </p:txBody>
      </p:sp>
      <p:pic>
        <p:nvPicPr>
          <p:cNvPr id="9" name="q1" descr="OPL20U25GSXzBJYl68kk8uQGfFKzs7yb1M4KJWUiLk6ZEvGF+qCIPSnY57AbBFCvTW2023.15.119+K4lPs7H94VUqPe2XwIsfPRnrXQE//QTEXxb8/8N4CNc6FpgZahzpTjFhMzSA7T/nHJa11DE8Ng2TP3iAmRczFlmslSuUNOgUeb6yRvs0=">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9601201" y="5630373"/>
            <a:ext cx="1222549" cy="1126602"/>
          </a:xfrm>
          <a:prstGeom prst="rect">
            <a:avLst/>
          </a:prstGeom>
        </p:spPr>
      </p:pic>
      <p:pic>
        <p:nvPicPr>
          <p:cNvPr id="10" name="Am-thanh-tra-loi-dung-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288981" y="117763"/>
            <a:ext cx="609600" cy="609600"/>
          </a:xfrm>
          <a:prstGeom prst="rect">
            <a:avLst/>
          </a:prstGeom>
        </p:spPr>
      </p:pic>
      <p:pic>
        <p:nvPicPr>
          <p:cNvPr id="11"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288981" y="1321087"/>
            <a:ext cx="609600" cy="609600"/>
          </a:xfrm>
          <a:prstGeom prst="rect">
            <a:avLst/>
          </a:prstGeom>
        </p:spPr>
      </p:pic>
      <p:pic>
        <p:nvPicPr>
          <p:cNvPr id="12"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292330" y="2345801"/>
            <a:ext cx="609600" cy="609600"/>
          </a:xfrm>
          <a:prstGeom prst="rect">
            <a:avLst/>
          </a:prstGeom>
        </p:spPr>
      </p:pic>
      <p:sp>
        <p:nvSpPr>
          <p:cNvPr id="17" name="TextBox 16"/>
          <p:cNvSpPr txBox="1"/>
          <p:nvPr/>
        </p:nvSpPr>
        <p:spPr>
          <a:xfrm>
            <a:off x="7943663" y="3766024"/>
            <a:ext cx="3477454" cy="1077218"/>
          </a:xfrm>
          <a:prstGeom prst="rect">
            <a:avLst/>
          </a:prstGeom>
          <a:noFill/>
        </p:spPr>
        <p:txBody>
          <a:bodyPr wrap="square" rtlCol="0">
            <a:spAutoFit/>
          </a:bodyPr>
          <a:lstStyle/>
          <a:p>
            <a:r>
              <a:rPr lang="en-US" sz="3200" dirty="0">
                <a:solidFill>
                  <a:srgbClr val="FF0000"/>
                </a:solidFill>
                <a:latin typeface="Sitka Heading" panose="02000505000000020004" pitchFamily="2" charset="0"/>
                <a:cs typeface="Times New Roman" pitchFamily="18" charset="0"/>
              </a:rPr>
              <a:t>Chúc mừng bạn đã trả lời đúng</a:t>
            </a:r>
          </a:p>
        </p:txBody>
      </p:sp>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0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b="1" kern="0" dirty="0">
                <a:solidFill>
                  <a:srgbClr val="FF0000"/>
                </a:solidFill>
                <a:latin typeface="Calibri"/>
              </a:rPr>
              <a:t>START</a:t>
            </a:r>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a:defRPr/>
            </a:pPr>
            <a:r>
              <a:rPr lang="en-US" sz="1000" b="1" kern="0" dirty="0">
                <a:solidFill>
                  <a:srgbClr val="99B2C8"/>
                </a:solidFill>
              </a:rPr>
              <a:t>12</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4" name="Rectangle 7"/>
          <p:cNvSpPr>
            <a:spLocks noChangeArrowheads="1"/>
          </p:cNvSpPr>
          <p:nvPr/>
        </p:nvSpPr>
        <p:spPr bwMode="auto">
          <a:xfrm>
            <a:off x="0" y="33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6" name="Rectangle 9"/>
          <p:cNvSpPr>
            <a:spLocks noChangeArrowheads="1"/>
          </p:cNvSpPr>
          <p:nvPr/>
        </p:nvSpPr>
        <p:spPr bwMode="auto">
          <a:xfrm>
            <a:off x="8825140" y="1264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8" name="Rectangle 14"/>
          <p:cNvSpPr>
            <a:spLocks noChangeArrowheads="1"/>
          </p:cNvSpPr>
          <p:nvPr/>
        </p:nvSpPr>
        <p:spPr bwMode="auto">
          <a:xfrm>
            <a:off x="72031" y="117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0"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2" name="Rectangle 18"/>
          <p:cNvSpPr>
            <a:spLocks noChangeArrowheads="1"/>
          </p:cNvSpPr>
          <p:nvPr/>
        </p:nvSpPr>
        <p:spPr bwMode="auto">
          <a:xfrm>
            <a:off x="0" y="472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4" name="Rectangle 2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6" name="Rectangle 22"/>
          <p:cNvSpPr>
            <a:spLocks noChangeArrowheads="1"/>
          </p:cNvSpPr>
          <p:nvPr/>
        </p:nvSpPr>
        <p:spPr bwMode="auto">
          <a:xfrm>
            <a:off x="-15852" y="-1661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275807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6" fill="hold" display="0">
                  <p:stCondLst>
                    <p:cond delay="indefinite"/>
                  </p:stCondLst>
                  <p:endCondLst>
                    <p:cond evt="onStopAudio" delay="0">
                      <p:tgtEl>
                        <p:sldTgt/>
                      </p:tgtEl>
                    </p:cond>
                  </p:endCondLst>
                </p:cTn>
                <p:tgtEl>
                  <p:spTgt spid="10"/>
                </p:tgtEl>
              </p:cMediaNode>
            </p:audio>
            <p:audio>
              <p:cMediaNode vol="80000">
                <p:cTn id="27" fill="hold" display="0">
                  <p:stCondLst>
                    <p:cond delay="indefinite"/>
                  </p:stCondLst>
                  <p:endCondLst>
                    <p:cond evt="onStopAudio" delay="0">
                      <p:tgtEl>
                        <p:sldTgt/>
                      </p:tgtEl>
                    </p:cond>
                  </p:endCondLst>
                </p:cTn>
                <p:tgtEl>
                  <p:spTgt spid="11"/>
                </p:tgtEl>
              </p:cMediaNode>
            </p:audio>
            <p:audio>
              <p:cMediaNode vol="80000">
                <p:cTn id="28" fill="hold" display="0">
                  <p:stCondLst>
                    <p:cond delay="indefinite"/>
                  </p:stCondLst>
                  <p:endCondLst>
                    <p:cond evt="onStopAudio" delay="0">
                      <p:tgtEl>
                        <p:sldTgt/>
                      </p:tgtEl>
                    </p:cond>
                  </p:endCondLst>
                </p:cTn>
                <p:tgtEl>
                  <p:spTgt spid="12"/>
                </p:tgtEl>
              </p:cMediaNode>
            </p:audio>
            <p:audio>
              <p:cMediaNode vol="80000">
                <p:cTn id="29" fill="hold" display="0">
                  <p:stCondLst>
                    <p:cond delay="indefinite"/>
                  </p:stCondLst>
                  <p:endCondLst>
                    <p:cond evt="onStopAudio" delay="0">
                      <p:tgtEl>
                        <p:sldTgt/>
                      </p:tgtEl>
                    </p:cond>
                  </p:endCondLst>
                </p:cTn>
                <p:tgtEl>
                  <p:spTgt spid="13"/>
                </p:tgtEl>
              </p:cMediaNode>
            </p:audio>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par>
                                <p:cTn id="38" presetID="1" presetClass="exit" presetSubtype="0" fill="hold" grpId="1" nodeType="withEffect">
                                  <p:stCondLst>
                                    <p:cond delay="0"/>
                                  </p:stCondLst>
                                  <p:childTnLst>
                                    <p:set>
                                      <p:cBhvr>
                                        <p:cTn id="3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8158" fill="hold"/>
                                        <p:tgtEl>
                                          <p:spTgt spid="13"/>
                                        </p:tgtEl>
                                      </p:cBhvr>
                                    </p:cmd>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158" fill="hold"/>
                                        <p:tgtEl>
                                          <p:spTgt spid="12"/>
                                        </p:tgtEl>
                                      </p:cBhvr>
                                    </p:cmd>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withEffect">
                                  <p:stCondLst>
                                    <p:cond delay="0"/>
                                  </p:stCondLst>
                                  <p:childTnLst>
                                    <p:cmd type="call" cmd="playFrom(0.0)">
                                      <p:cBhvr>
                                        <p:cTn id="54" dur="8158" fill="hold"/>
                                        <p:tgtEl>
                                          <p:spTgt spid="11"/>
                                        </p:tgtEl>
                                      </p:cBhvr>
                                    </p:cmd>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24"/>
                    </p:tgtEl>
                  </p:cond>
                </p:stCondLst>
                <p:endSync evt="end" delay="0">
                  <p:rtn val="all"/>
                </p:endSync>
                <p:childTnLst>
                  <p:par>
                    <p:cTn id="56" fill="hold">
                      <p:stCondLst>
                        <p:cond delay="0"/>
                      </p:stCondLst>
                      <p:childTnLst>
                        <p:par>
                          <p:cTn id="57" fill="hold">
                            <p:stCondLst>
                              <p:cond delay="0"/>
                            </p:stCondLst>
                            <p:childTnLst>
                              <p:par>
                                <p:cTn id="58" presetID="8" presetClass="emph" presetSubtype="0" fill="hold" nodeType="clickEffect">
                                  <p:stCondLst>
                                    <p:cond delay="0"/>
                                  </p:stCondLst>
                                  <p:childTnLst>
                                    <p:animRot by="21600000">
                                      <p:cBhvr>
                                        <p:cTn id="59" dur="10000" fill="hold"/>
                                        <p:tgtEl>
                                          <p:spTgt spid="26"/>
                                        </p:tgtEl>
                                        <p:attrNameLst>
                                          <p:attrName>r</p:attrName>
                                        </p:attrNameLst>
                                      </p:cBhvr>
                                    </p:animRot>
                                  </p:childTnLst>
                                </p:cTn>
                              </p:par>
                            </p:childTnLst>
                          </p:cTn>
                        </p:par>
                        <p:par>
                          <p:cTn id="60" fill="hold">
                            <p:stCondLst>
                              <p:cond delay="10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3000" fill="hold"/>
                                        <p:tgtEl>
                                          <p:spTgt spid="21"/>
                                        </p:tgtEl>
                                        <p:attrNameLst>
                                          <p:attrName>ppt_w</p:attrName>
                                        </p:attrNameLst>
                                      </p:cBhvr>
                                      <p:tavLst>
                                        <p:tav tm="0">
                                          <p:val>
                                            <p:fltVal val="0"/>
                                          </p:val>
                                        </p:tav>
                                        <p:tav tm="100000">
                                          <p:val>
                                            <p:strVal val="#ppt_w"/>
                                          </p:val>
                                        </p:tav>
                                      </p:tavLst>
                                    </p:anim>
                                    <p:anim calcmode="lin" valueType="num">
                                      <p:cBhvr>
                                        <p:cTn id="64" dur="3000" fill="hold"/>
                                        <p:tgtEl>
                                          <p:spTgt spid="21"/>
                                        </p:tgtEl>
                                        <p:attrNameLst>
                                          <p:attrName>ppt_h</p:attrName>
                                        </p:attrNameLst>
                                      </p:cBhvr>
                                      <p:tavLst>
                                        <p:tav tm="0">
                                          <p:val>
                                            <p:fltVal val="0"/>
                                          </p:val>
                                        </p:tav>
                                        <p:tav tm="100000">
                                          <p:val>
                                            <p:strVal val="#ppt_h"/>
                                          </p:val>
                                        </p:tav>
                                      </p:tavLst>
                                    </p:anim>
                                    <p:animEffect transition="in" filter="fade">
                                      <p:cBhvr>
                                        <p:cTn id="65" dur="3000"/>
                                        <p:tgtEl>
                                          <p:spTgt spid="21"/>
                                        </p:tgtEl>
                                      </p:cBhvr>
                                    </p:animEffect>
                                  </p:childTnLst>
                                  <p:subTnLst>
                                    <p:audio>
                                      <p:cMediaNode>
                                        <p:cTn display="0" masterRel="sameClick">
                                          <p:stCondLst>
                                            <p:cond evt="begin" delay="0">
                                              <p:tn val="61"/>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3" grpId="0"/>
      <p:bldP spid="4" grpId="0" animBg="1"/>
      <p:bldP spid="6" grpId="0" animBg="1"/>
      <p:bldP spid="7" grpId="0" animBg="1"/>
      <p:bldP spid="8" grpId="0"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descr="OPL20U25GSXzBJYl68kk8uQGfFKzs7yb1M4KJWUiLk6ZEvGF+qCIPSnY57AbBFCvTW2023.15.119+K4lPs7H94VUqPe2XwIsfPRnrXQE//QTEXxb8/8N4CNc6FpgZahzpTjFhMzSA7T/nHJa11DE8Ng2TP3iAmRczFlmslSuUNOgUeb6yRvs0="/>
              <p:cNvSpPr txBox="1"/>
              <p:nvPr/>
            </p:nvSpPr>
            <p:spPr>
              <a:xfrm>
                <a:off x="139994" y="776141"/>
                <a:ext cx="9087878" cy="1601079"/>
              </a:xfrm>
              <a:prstGeom prst="rect">
                <a:avLst/>
              </a:prstGeom>
              <a:noFill/>
            </p:spPr>
            <p:txBody>
              <a:bodyPr wrap="square" rtlCol="0">
                <a:spAutoFit/>
              </a:bodyPr>
              <a:lstStyle/>
              <a:p>
                <a:endParaRPr lang="en-US" sz="3200" dirty="0">
                  <a:latin typeface="Times New Roman" pitchFamily="18" charset="0"/>
                  <a:cs typeface="Times New Roman" pitchFamily="18" charset="0"/>
                </a:endParaRPr>
              </a:p>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Cho </a:t>
                </a:r>
                <a:r>
                  <a:rPr lang="en-US" sz="3200" b="1" dirty="0" err="1">
                    <a:latin typeface="Times New Roman" pitchFamily="18" charset="0"/>
                    <a:cs typeface="Times New Roman" pitchFamily="18" charset="0"/>
                  </a:rPr>
                  <a:t>hình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cân</a:t>
                </a:r>
                <a:r>
                  <a:rPr lang="en-US" sz="3200" b="1" dirty="0">
                    <a:latin typeface="Times New Roman" pitchFamily="18" charset="0"/>
                    <a:cs typeface="Times New Roman" pitchFamily="18" charset="0"/>
                  </a:rPr>
                  <a:t> </a:t>
                </a:r>
                <a14:m>
                  <m:oMath xmlns:m="http://schemas.openxmlformats.org/officeDocument/2006/math">
                    <m:r>
                      <a:rPr lang="vi-VN" sz="3200" b="1" i="1">
                        <a:latin typeface="Cambria Math" panose="02040503050406030204" pitchFamily="18" charset="0"/>
                      </a:rPr>
                      <m:t>𝑨𝑩</m:t>
                    </m:r>
                    <m:r>
                      <a:rPr lang="en-US" sz="3200" b="1" i="1" smtClean="0">
                        <a:latin typeface="Cambria Math" panose="02040503050406030204" pitchFamily="18" charset="0"/>
                      </a:rPr>
                      <m:t>𝑪𝑫</m:t>
                    </m:r>
                  </m:oMath>
                </a14:m>
                <a:r>
                  <a:rPr lang="vi-VN" sz="3200" b="1" dirty="0"/>
                  <a:t> </a:t>
                </a:r>
                <a14:m>
                  <m:oMath xmlns:m="http://schemas.openxmlformats.org/officeDocument/2006/math">
                    <m:r>
                      <a:rPr lang="en-US" sz="3200" b="1" i="0" smtClean="0">
                        <a:latin typeface="Cambria Math" panose="02040503050406030204" pitchFamily="18" charset="0"/>
                      </a:rPr>
                      <m:t>,</m:t>
                    </m:r>
                    <m:r>
                      <a:rPr lang="vi-VN" sz="3200" b="1" i="1">
                        <a:latin typeface="Cambria Math" panose="02040503050406030204" pitchFamily="18" charset="0"/>
                      </a:rPr>
                      <m:t>𝑨𝑩</m:t>
                    </m:r>
                  </m:oMath>
                </a14:m>
                <a:r>
                  <a:rPr lang="vi-VN" sz="3200" b="1" dirty="0"/>
                  <a:t> // </a:t>
                </a:r>
                <a14:m>
                  <m:oMath xmlns:m="http://schemas.openxmlformats.org/officeDocument/2006/math">
                    <m:r>
                      <a:rPr lang="vi-VN" sz="3200" b="1" i="1">
                        <a:latin typeface="Cambria Math" panose="02040503050406030204" pitchFamily="18" charset="0"/>
                      </a:rPr>
                      <m:t>𝑪𝑫</m:t>
                    </m:r>
                  </m:oMath>
                </a14:m>
                <a:r>
                  <a:rPr lang="vi-VN" sz="3200" b="1" dirty="0"/>
                  <a:t> </a:t>
                </a:r>
                <a:r>
                  <a:rPr lang="en-US" sz="3200" b="1" dirty="0">
                    <a:latin typeface="Times New Roman" pitchFamily="18" charset="0"/>
                    <a:cs typeface="Times New Roman" pitchFamily="18" charset="0"/>
                  </a:rPr>
                  <a:t>có</a:t>
                </a:r>
                <a:r>
                  <a:rPr lang="vi-VN" sz="3200" b="1" dirty="0"/>
                  <a:t> </a:t>
                </a:r>
                <a14:m>
                  <m:oMath xmlns:m="http://schemas.openxmlformats.org/officeDocument/2006/math">
                    <m:acc>
                      <m:accPr>
                        <m:chr m:val="̂"/>
                        <m:ctrlPr>
                          <a:rPr lang="vi-VN" sz="3200" b="1" i="1">
                            <a:latin typeface="Cambria Math" panose="02040503050406030204" pitchFamily="18" charset="0"/>
                          </a:rPr>
                        </m:ctrlPr>
                      </m:accPr>
                      <m:e>
                        <m:r>
                          <a:rPr lang="vi-VN" sz="3200" b="1" i="1">
                            <a:latin typeface="Cambria Math" panose="02040503050406030204" pitchFamily="18" charset="0"/>
                          </a:rPr>
                          <m:t>𝑨</m:t>
                        </m:r>
                      </m:e>
                    </m:acc>
                    <m:r>
                      <a:rPr lang="en-US" sz="3200" b="1" i="1" smtClean="0">
                        <a:latin typeface="Cambria Math" panose="02040503050406030204" pitchFamily="18" charset="0"/>
                      </a:rPr>
                      <m:t>=</m:t>
                    </m:r>
                    <m:sSup>
                      <m:sSupPr>
                        <m:ctrlPr>
                          <a:rPr lang="vi-VN" sz="3200" b="1" i="1">
                            <a:latin typeface="Cambria Math" panose="02040503050406030204" pitchFamily="18" charset="0"/>
                          </a:rPr>
                        </m:ctrlPr>
                      </m:sSupPr>
                      <m:e>
                        <m:r>
                          <a:rPr lang="en-US" sz="3200" b="1" i="0" smtClean="0">
                            <a:latin typeface="Cambria Math" panose="02040503050406030204" pitchFamily="18" charset="0"/>
                          </a:rPr>
                          <m:t>𝟕</m:t>
                        </m:r>
                        <m:r>
                          <a:rPr lang="vi-VN" sz="3200" b="1">
                            <a:latin typeface="Cambria Math" panose="02040503050406030204" pitchFamily="18" charset="0"/>
                          </a:rPr>
                          <m:t>𝟎</m:t>
                        </m:r>
                      </m:e>
                      <m:sup>
                        <m:r>
                          <a:rPr lang="vi-VN" sz="3200" b="1">
                            <a:latin typeface="Cambria Math" panose="02040503050406030204" pitchFamily="18" charset="0"/>
                          </a:rPr>
                          <m:t>𝐨</m:t>
                        </m:r>
                      </m:sup>
                    </m:sSup>
                    <m:r>
                      <a:rPr lang="en-US" sz="3200" b="1" i="0" smtClean="0">
                        <a:latin typeface="Cambria Math" panose="02040503050406030204" pitchFamily="18" charset="0"/>
                      </a:rPr>
                      <m:t>. </m:t>
                    </m:r>
                  </m:oMath>
                </a14:m>
                <a:r>
                  <a:rPr lang="en-US" sz="3200" b="1" dirty="0" err="1">
                    <a:latin typeface="Times New Roman" pitchFamily="18" charset="0"/>
                    <a:cs typeface="Times New Roman" pitchFamily="18" charset="0"/>
                  </a:rPr>
                  <a:t>Sô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góc</a:t>
                </a:r>
                <a:r>
                  <a:rPr lang="en-US" sz="3200" b="1" dirty="0">
                    <a:latin typeface="Times New Roman" pitchFamily="18" charset="0"/>
                    <a:cs typeface="Times New Roman" pitchFamily="18" charset="0"/>
                  </a:rPr>
                  <a:t> </a:t>
                </a:r>
                <a14:m>
                  <m:oMath xmlns:m="http://schemas.openxmlformats.org/officeDocument/2006/math">
                    <m:acc>
                      <m:accPr>
                        <m:chr m:val="̂"/>
                        <m:ctrlPr>
                          <a:rPr lang="vi-VN" sz="3200" b="1" i="1">
                            <a:latin typeface="Cambria Math" panose="02040503050406030204" pitchFamily="18" charset="0"/>
                          </a:rPr>
                        </m:ctrlPr>
                      </m:accPr>
                      <m:e>
                        <m:r>
                          <a:rPr lang="en-US" sz="3200" b="1" i="1" smtClean="0">
                            <a:latin typeface="Cambria Math" panose="02040503050406030204" pitchFamily="18" charset="0"/>
                          </a:rPr>
                          <m:t>𝑫</m:t>
                        </m:r>
                      </m:e>
                    </m:acc>
                  </m:oMath>
                </a14:m>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là </a:t>
                </a:r>
                <a:r>
                  <a:rPr lang="en-US" sz="3200" dirty="0">
                    <a:latin typeface="Times New Roman" pitchFamily="18" charset="0"/>
                    <a:cs typeface="Times New Roman" pitchFamily="18" charset="0"/>
                  </a:rPr>
                  <a:t>?  </a:t>
                </a:r>
              </a:p>
            </p:txBody>
          </p:sp>
        </mc:Choice>
        <mc:Fallback xmlns="">
          <p:sp>
            <p:nvSpPr>
              <p:cNvPr id="3" name="TextBox 2" descr="OPL20U25GSXzBJYl68kk8uQGfFKzs7yb1M4KJWUiLk6ZEvGF+qCIPSnY57AbBFCvTW2023.15.11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139994" y="776141"/>
                <a:ext cx="9087878" cy="1601079"/>
              </a:xfrm>
              <a:prstGeom prst="rect">
                <a:avLst/>
              </a:prstGeom>
              <a:blipFill>
                <a:blip r:embed="rId8"/>
                <a:stretch>
                  <a:fillRect l="-1744" b="-10266"/>
                </a:stretch>
              </a:blipFill>
            </p:spPr>
            <p:txBody>
              <a:bodyPr/>
              <a:lstStyle/>
              <a:p>
                <a:r>
                  <a:rPr lang="en-US">
                    <a:noFill/>
                  </a:rPr>
                  <a:t> </a:t>
                </a:r>
              </a:p>
            </p:txBody>
          </p:sp>
        </mc:Fallback>
      </mc:AlternateContent>
      <p:sp>
        <p:nvSpPr>
          <p:cNvPr id="4" name="TextBox 3" descr="OPL20U25GSXzBJYl68kk8uQGfFKzs7yb1M4KJWUiLk6ZEvGF+qCIPSnY57AbBFCvTW2023.15.119+K4lPs7H94VUqPe2XwIsfPRnrXQE//QTEXxb8/8N4CNc6FpgZahzpTjFhMzSA7T/nHJa11DE8Ng2TP3iAmRczFlmslSuUNOgUeb6yRvs0="/>
          <p:cNvSpPr txBox="1"/>
          <p:nvPr/>
        </p:nvSpPr>
        <p:spPr>
          <a:xfrm>
            <a:off x="1977759" y="5354920"/>
            <a:ext cx="1934789"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D.  </a:t>
            </a:r>
          </a:p>
        </p:txBody>
      </p:sp>
      <p:sp>
        <p:nvSpPr>
          <p:cNvPr id="6" name="TextBox 5" descr="OPL20U25GSXzBJYl68kk8uQGfFKzs7yb1M4KJWUiLk6ZEvGF+qCIPSnY57AbBFCvTW2023.15.119+K4lPs7H94VUqPe2XwIsfPRnrXQE//QTEXxb8/8N4CNc6FpgZahzpTjFhMzSA7T/nHJa11DE8Ng2TP3iAmRczFlmslSuUNOgUeb6yRvs0="/>
          <p:cNvSpPr txBox="1"/>
          <p:nvPr/>
        </p:nvSpPr>
        <p:spPr>
          <a:xfrm>
            <a:off x="1977759" y="4543870"/>
            <a:ext cx="1965987"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C. </a:t>
            </a:r>
          </a:p>
        </p:txBody>
      </p:sp>
      <p:sp>
        <p:nvSpPr>
          <p:cNvPr id="7" name="TextBox 6" descr="OPL20U25GSXzBJYl68kk8uQGfFKzs7yb1M4KJWUiLk6ZEvGF+qCIPSnY57AbBFCvTW2023.15.119+K4lPs7H94VUqPe2XwIsfPRnrXQE//QTEXxb8/8N4CNc6FpgZahzpTjFhMzSA7T/nHJa11DE8Ng2TP3iAmRczFlmslSuUNOgUeb6yRvs0="/>
          <p:cNvSpPr txBox="1"/>
          <p:nvPr/>
        </p:nvSpPr>
        <p:spPr>
          <a:xfrm>
            <a:off x="1977759" y="3034203"/>
            <a:ext cx="1931348"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A.  </a:t>
            </a:r>
          </a:p>
        </p:txBody>
      </p:sp>
      <p:sp>
        <p:nvSpPr>
          <p:cNvPr id="8" name="TextBox 7" descr="OPL20U25GSXzBJYl68kk8uQGfFKzs7yb1M4KJWUiLk6ZEvGF+qCIPSnY57AbBFCvTW2023.15.119+K4lPs7H94VUqPe2XwIsfPRnrXQE//QTEXxb8/8N4CNc6FpgZahzpTjFhMzSA7T/nHJa11DE8Ng2TP3iAmRczFlmslSuUNOgUeb6yRvs0="/>
          <p:cNvSpPr txBox="1"/>
          <p:nvPr/>
        </p:nvSpPr>
        <p:spPr>
          <a:xfrm>
            <a:off x="1977760" y="3787884"/>
            <a:ext cx="1934788"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B. </a:t>
            </a:r>
          </a:p>
        </p:txBody>
      </p:sp>
      <p:pic>
        <p:nvPicPr>
          <p:cNvPr id="9" name="q1" descr="OPL20U25GSXzBJYl68kk8uQGfFKzs7yb1M4KJWUiLk6ZEvGF+qCIPSnY57AbBFCvTW2023.15.119+K4lPs7H94VUqPe2XwIsfPRnrXQE//QTEXxb8/8N4CNc6FpgZahzpTjFhMzSA7T/nHJa11DE8Ng2TP3iAmRczFlmslSuUNOgUeb6yRvs0=">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9601201" y="5630373"/>
            <a:ext cx="1222549" cy="1126602"/>
          </a:xfrm>
          <a:prstGeom prst="rect">
            <a:avLst/>
          </a:prstGeom>
        </p:spPr>
      </p:pic>
      <p:pic>
        <p:nvPicPr>
          <p:cNvPr id="10" name="Am-thanh-tra-loi-dung-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288981" y="117763"/>
            <a:ext cx="609600" cy="609600"/>
          </a:xfrm>
          <a:prstGeom prst="rect">
            <a:avLst/>
          </a:prstGeom>
        </p:spPr>
      </p:pic>
      <p:pic>
        <p:nvPicPr>
          <p:cNvPr id="11"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88981" y="1321087"/>
            <a:ext cx="609600" cy="609600"/>
          </a:xfrm>
          <a:prstGeom prst="rect">
            <a:avLst/>
          </a:prstGeom>
        </p:spPr>
      </p:pic>
      <p:pic>
        <p:nvPicPr>
          <p:cNvPr id="12"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82054" y="3696562"/>
            <a:ext cx="609600" cy="609600"/>
          </a:xfrm>
          <a:prstGeom prst="rect">
            <a:avLst/>
          </a:prstGeom>
        </p:spPr>
      </p:pic>
      <p:pic>
        <p:nvPicPr>
          <p:cNvPr id="13"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92330" y="2345801"/>
            <a:ext cx="609600" cy="609600"/>
          </a:xfrm>
          <a:prstGeom prst="rect">
            <a:avLst/>
          </a:prstGeom>
        </p:spPr>
      </p:pic>
      <p:sp>
        <p:nvSpPr>
          <p:cNvPr id="16" name="Cloud 15"/>
          <p:cNvSpPr/>
          <p:nvPr/>
        </p:nvSpPr>
        <p:spPr>
          <a:xfrm>
            <a:off x="6359236" y="3052691"/>
            <a:ext cx="4100944" cy="2395098"/>
          </a:xfrm>
          <a:prstGeom prst="cloud">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4924959" y="4053081"/>
            <a:ext cx="5748858" cy="584775"/>
          </a:xfrm>
          <a:prstGeom prst="rect">
            <a:avLst/>
          </a:prstGeom>
          <a:noFill/>
        </p:spPr>
        <p:txBody>
          <a:bodyPr wrap="square" rtlCol="0">
            <a:spAutoFit/>
          </a:bodyPr>
          <a:lstStyle/>
          <a:p>
            <a:r>
              <a:rPr lang="en-US" sz="3200" dirty="0">
                <a:solidFill>
                  <a:srgbClr val="FF0000"/>
                </a:solidFill>
                <a:latin typeface="Sitka Heading" panose="02000505000000020004" pitchFamily="2" charset="0"/>
                <a:cs typeface="Times New Roman" pitchFamily="18" charset="0"/>
              </a:rPr>
              <a:t>Chúc mừng bạn đã trả lời đúng</a:t>
            </a:r>
          </a:p>
        </p:txBody>
      </p:sp>
      <p:grpSp>
        <p:nvGrpSpPr>
          <p:cNvPr id="21" name="times up"/>
          <p:cNvGrpSpPr/>
          <p:nvPr/>
        </p:nvGrpSpPr>
        <p:grpSpPr>
          <a:xfrm>
            <a:off x="9474740" y="1775963"/>
            <a:ext cx="1205624" cy="362438"/>
            <a:chOff x="4284637" y="-304827"/>
            <a:chExt cx="2669678" cy="697560"/>
          </a:xfrm>
          <a:solidFill>
            <a:srgbClr val="FF0000"/>
          </a:solidFill>
        </p:grpSpPr>
        <p:sp>
          <p:nvSpPr>
            <p:cNvPr id="22" name="Rounded Rectangle 21"/>
            <p:cNvSpPr/>
            <p:nvPr/>
          </p:nvSpPr>
          <p:spPr>
            <a:xfrm>
              <a:off x="4317476" y="-304827"/>
              <a:ext cx="2636839" cy="697560"/>
            </a:xfrm>
            <a:prstGeom prst="roundRect">
              <a:avLst/>
            </a:prstGeom>
            <a:grp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grp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b="1" kern="0" dirty="0">
                <a:solidFill>
                  <a:srgbClr val="FF0000"/>
                </a:solidFill>
                <a:latin typeface="Calibri"/>
              </a:rPr>
              <a:t>START</a:t>
            </a:r>
          </a:p>
        </p:txBody>
      </p:sp>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a:defRPr/>
            </a:pPr>
            <a:r>
              <a:rPr lang="en-US" sz="1000" b="1" kern="0" dirty="0">
                <a:solidFill>
                  <a:srgbClr val="99B2C8"/>
                </a:solidFill>
              </a:rPr>
              <a:t>12</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4" name="Rectangle 7"/>
          <p:cNvSpPr>
            <a:spLocks noChangeArrowheads="1"/>
          </p:cNvSpPr>
          <p:nvPr/>
        </p:nvSpPr>
        <p:spPr bwMode="auto">
          <a:xfrm>
            <a:off x="0" y="33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6" name="Rectangle 9"/>
          <p:cNvSpPr>
            <a:spLocks noChangeArrowheads="1"/>
          </p:cNvSpPr>
          <p:nvPr/>
        </p:nvSpPr>
        <p:spPr bwMode="auto">
          <a:xfrm>
            <a:off x="8825140" y="1264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8" name="Rectangle 14"/>
          <p:cNvSpPr>
            <a:spLocks noChangeArrowheads="1"/>
          </p:cNvSpPr>
          <p:nvPr/>
        </p:nvSpPr>
        <p:spPr bwMode="auto">
          <a:xfrm>
            <a:off x="72031" y="117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0"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2" name="Rectangle 18"/>
          <p:cNvSpPr>
            <a:spLocks noChangeArrowheads="1"/>
          </p:cNvSpPr>
          <p:nvPr/>
        </p:nvSpPr>
        <p:spPr bwMode="auto">
          <a:xfrm>
            <a:off x="0" y="472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4" name="Rectangle 2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6" name="Rectangle 22"/>
          <p:cNvSpPr>
            <a:spLocks noChangeArrowheads="1"/>
          </p:cNvSpPr>
          <p:nvPr/>
        </p:nvSpPr>
        <p:spPr bwMode="auto">
          <a:xfrm>
            <a:off x="-15852" y="-1661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FEA1693-9C91-4636-AC8D-C5F2A0B1DE33}"/>
                  </a:ext>
                </a:extLst>
              </p:cNvPr>
              <p:cNvSpPr/>
              <p:nvPr/>
            </p:nvSpPr>
            <p:spPr>
              <a:xfrm>
                <a:off x="2301406" y="5451421"/>
                <a:ext cx="103419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2400" b="1" i="1" smtClean="0">
                              <a:latin typeface="Cambria Math" panose="02040503050406030204" pitchFamily="18" charset="0"/>
                            </a:rPr>
                          </m:ctrlPr>
                        </m:sSupPr>
                        <m:e>
                          <m:r>
                            <a:rPr lang="en-US" sz="2400" b="1" i="0" smtClean="0">
                              <a:latin typeface="Cambria Math" panose="02040503050406030204" pitchFamily="18" charset="0"/>
                            </a:rPr>
                            <m:t> </m:t>
                          </m:r>
                          <m:r>
                            <a:rPr lang="en-US" sz="2400" b="1" i="0" smtClean="0">
                              <a:latin typeface="Cambria Math" panose="02040503050406030204" pitchFamily="18" charset="0"/>
                            </a:rPr>
                            <m:t>𝟏𝟐𝟎</m:t>
                          </m:r>
                        </m:e>
                        <m:sup>
                          <m:r>
                            <a:rPr lang="vi-VN" sz="2400" b="1">
                              <a:latin typeface="Cambria Math" panose="02040503050406030204" pitchFamily="18" charset="0"/>
                            </a:rPr>
                            <m:t>𝐨</m:t>
                          </m:r>
                        </m:sup>
                      </m:sSup>
                    </m:oMath>
                  </m:oMathPara>
                </a14:m>
                <a:endParaRPr lang="vi-VN" sz="2400" dirty="0"/>
              </a:p>
            </p:txBody>
          </p:sp>
        </mc:Choice>
        <mc:Fallback xmlns="">
          <p:sp>
            <p:nvSpPr>
              <p:cNvPr id="2" name="Rectangle 1">
                <a:extLst>
                  <a:ext uri="{FF2B5EF4-FFF2-40B4-BE49-F238E27FC236}">
                    <a16:creationId xmlns:a16="http://schemas.microsoft.com/office/drawing/2014/main" xmlns:a14="http://schemas.microsoft.com/office/drawing/2010/main" xmlns="" id="{0FEA1693-9C91-4636-AC8D-C5F2A0B1DE33}"/>
                  </a:ext>
                </a:extLst>
              </p:cNvPr>
              <p:cNvSpPr>
                <a:spLocks noRot="1" noChangeAspect="1" noMove="1" noResize="1" noEditPoints="1" noAdjustHandles="1" noChangeArrowheads="1" noChangeShapeType="1" noTextEdit="1"/>
              </p:cNvSpPr>
              <p:nvPr/>
            </p:nvSpPr>
            <p:spPr>
              <a:xfrm>
                <a:off x="2301406" y="5451421"/>
                <a:ext cx="1034194" cy="461665"/>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CA0689CB-90D4-4B4F-807A-31430764B4A4}"/>
                  </a:ext>
                </a:extLst>
              </p:cNvPr>
              <p:cNvSpPr/>
              <p:nvPr/>
            </p:nvSpPr>
            <p:spPr>
              <a:xfrm>
                <a:off x="2288154" y="3867542"/>
                <a:ext cx="8498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2400" b="1" i="1" smtClean="0">
                              <a:latin typeface="Cambria Math" panose="02040503050406030204" pitchFamily="18" charset="0"/>
                            </a:rPr>
                          </m:ctrlPr>
                        </m:sSupPr>
                        <m:e>
                          <m:r>
                            <a:rPr lang="en-US" sz="2400" b="1" i="0" smtClean="0">
                              <a:latin typeface="Cambria Math" panose="02040503050406030204" pitchFamily="18" charset="0"/>
                            </a:rPr>
                            <m:t> </m:t>
                          </m:r>
                          <m:r>
                            <a:rPr lang="en-US" sz="2400" b="1" i="0" smtClean="0">
                              <a:latin typeface="Cambria Math" panose="02040503050406030204" pitchFamily="18" charset="0"/>
                            </a:rPr>
                            <m:t>𝟖𝟎</m:t>
                          </m:r>
                        </m:e>
                        <m:sup>
                          <m:r>
                            <a:rPr lang="vi-VN" sz="2400" b="1">
                              <a:latin typeface="Cambria Math" panose="02040503050406030204" pitchFamily="18" charset="0"/>
                            </a:rPr>
                            <m:t>𝐨</m:t>
                          </m:r>
                        </m:sup>
                      </m:sSup>
                    </m:oMath>
                  </m:oMathPara>
                </a14:m>
                <a:endParaRPr lang="vi-VN" sz="2400" dirty="0"/>
              </a:p>
            </p:txBody>
          </p:sp>
        </mc:Choice>
        <mc:Fallback xmlns="">
          <p:sp>
            <p:nvSpPr>
              <p:cNvPr id="48" name="Rectangle 47">
                <a:extLst>
                  <a:ext uri="{FF2B5EF4-FFF2-40B4-BE49-F238E27FC236}">
                    <a16:creationId xmlns:a16="http://schemas.microsoft.com/office/drawing/2014/main" xmlns:a14="http://schemas.microsoft.com/office/drawing/2010/main" xmlns="" id="{CA0689CB-90D4-4B4F-807A-31430764B4A4}"/>
                  </a:ext>
                </a:extLst>
              </p:cNvPr>
              <p:cNvSpPr>
                <a:spLocks noRot="1" noChangeAspect="1" noMove="1" noResize="1" noEditPoints="1" noAdjustHandles="1" noChangeArrowheads="1" noChangeShapeType="1" noTextEdit="1"/>
              </p:cNvSpPr>
              <p:nvPr/>
            </p:nvSpPr>
            <p:spPr>
              <a:xfrm>
                <a:off x="2288154" y="3867542"/>
                <a:ext cx="849848" cy="461665"/>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E627B115-79BE-424F-A518-B3E50A716B8B}"/>
                  </a:ext>
                </a:extLst>
              </p:cNvPr>
              <p:cNvSpPr/>
              <p:nvPr/>
            </p:nvSpPr>
            <p:spPr>
              <a:xfrm>
                <a:off x="2340433" y="3141403"/>
                <a:ext cx="782522" cy="461665"/>
              </a:xfrm>
              <a:prstGeom prst="rect">
                <a:avLst/>
              </a:prstGeom>
            </p:spPr>
            <p:txBody>
              <a:bodyPr wrap="none">
                <a:spAutoFit/>
              </a:bodyPr>
              <a:lstStyle/>
              <a:p>
                <a:r>
                  <a:rPr lang="en-US" sz="2400" b="1" dirty="0"/>
                  <a:t> </a:t>
                </a:r>
                <a14:m>
                  <m:oMath xmlns:m="http://schemas.openxmlformats.org/officeDocument/2006/math">
                    <m:sSup>
                      <m:sSupPr>
                        <m:ctrlPr>
                          <a:rPr lang="vi-VN" sz="2400" b="1" i="1">
                            <a:latin typeface="Cambria Math" panose="02040503050406030204" pitchFamily="18" charset="0"/>
                          </a:rPr>
                        </m:ctrlPr>
                      </m:sSupPr>
                      <m:e>
                        <m:r>
                          <a:rPr lang="en-US" sz="2400" b="1" i="0" smtClean="0">
                            <a:latin typeface="Cambria Math" panose="02040503050406030204" pitchFamily="18" charset="0"/>
                          </a:rPr>
                          <m:t>𝟕</m:t>
                        </m:r>
                        <m:r>
                          <a:rPr lang="vi-VN" sz="2400" b="1">
                            <a:latin typeface="Cambria Math" panose="02040503050406030204" pitchFamily="18" charset="0"/>
                          </a:rPr>
                          <m:t>𝟎</m:t>
                        </m:r>
                      </m:e>
                      <m:sup>
                        <m:r>
                          <a:rPr lang="vi-VN" sz="2400" b="1">
                            <a:latin typeface="Cambria Math" panose="02040503050406030204" pitchFamily="18" charset="0"/>
                          </a:rPr>
                          <m:t>𝐨</m:t>
                        </m:r>
                      </m:sup>
                    </m:sSup>
                  </m:oMath>
                </a14:m>
                <a:endParaRPr lang="vi-VN" sz="2400" dirty="0"/>
              </a:p>
            </p:txBody>
          </p:sp>
        </mc:Choice>
        <mc:Fallback xmlns="">
          <p:sp>
            <p:nvSpPr>
              <p:cNvPr id="49" name="Rectangle 48">
                <a:extLst>
                  <a:ext uri="{FF2B5EF4-FFF2-40B4-BE49-F238E27FC236}">
                    <a16:creationId xmlns:a16="http://schemas.microsoft.com/office/drawing/2014/main" xmlns:a14="http://schemas.microsoft.com/office/drawing/2010/main" xmlns="" id="{E627B115-79BE-424F-A518-B3E50A716B8B}"/>
                  </a:ext>
                </a:extLst>
              </p:cNvPr>
              <p:cNvSpPr>
                <a:spLocks noRot="1" noChangeAspect="1" noMove="1" noResize="1" noEditPoints="1" noAdjustHandles="1" noChangeArrowheads="1" noChangeShapeType="1" noTextEdit="1"/>
              </p:cNvSpPr>
              <p:nvPr/>
            </p:nvSpPr>
            <p:spPr>
              <a:xfrm>
                <a:off x="2340433" y="3141403"/>
                <a:ext cx="782522" cy="461665"/>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A7C9CE4A-C8B8-4CD4-87B1-6C2D60AE793B}"/>
                  </a:ext>
                </a:extLst>
              </p:cNvPr>
              <p:cNvSpPr/>
              <p:nvPr/>
            </p:nvSpPr>
            <p:spPr>
              <a:xfrm>
                <a:off x="2314675" y="4618460"/>
                <a:ext cx="96686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2400" b="1" i="1">
                              <a:latin typeface="Cambria Math" panose="02040503050406030204" pitchFamily="18" charset="0"/>
                            </a:rPr>
                          </m:ctrlPr>
                        </m:sSupPr>
                        <m:e>
                          <m:r>
                            <a:rPr lang="en-US" sz="2400" b="1" i="0" smtClean="0">
                              <a:latin typeface="Cambria Math" panose="02040503050406030204" pitchFamily="18" charset="0"/>
                            </a:rPr>
                            <m:t>𝟏𝟏</m:t>
                          </m:r>
                          <m:r>
                            <a:rPr lang="vi-VN" sz="2400" b="1">
                              <a:latin typeface="Cambria Math" panose="02040503050406030204" pitchFamily="18" charset="0"/>
                            </a:rPr>
                            <m:t>𝟎</m:t>
                          </m:r>
                        </m:e>
                        <m:sup>
                          <m:r>
                            <a:rPr lang="vi-VN" sz="2400" b="1">
                              <a:latin typeface="Cambria Math" panose="02040503050406030204" pitchFamily="18" charset="0"/>
                            </a:rPr>
                            <m:t>𝐨</m:t>
                          </m:r>
                        </m:sup>
                      </m:sSup>
                    </m:oMath>
                  </m:oMathPara>
                </a14:m>
                <a:endParaRPr lang="vi-VN" sz="2400" dirty="0"/>
              </a:p>
            </p:txBody>
          </p:sp>
        </mc:Choice>
        <mc:Fallback xmlns="">
          <p:sp>
            <p:nvSpPr>
              <p:cNvPr id="50" name="Rectangle 49">
                <a:extLst>
                  <a:ext uri="{FF2B5EF4-FFF2-40B4-BE49-F238E27FC236}">
                    <a16:creationId xmlns:a16="http://schemas.microsoft.com/office/drawing/2014/main" xmlns:a14="http://schemas.microsoft.com/office/drawing/2010/main" xmlns="" id="{A7C9CE4A-C8B8-4CD4-87B1-6C2D60AE793B}"/>
                  </a:ext>
                </a:extLst>
              </p:cNvPr>
              <p:cNvSpPr>
                <a:spLocks noRot="1" noChangeAspect="1" noMove="1" noResize="1" noEditPoints="1" noAdjustHandles="1" noChangeArrowheads="1" noChangeShapeType="1" noTextEdit="1"/>
              </p:cNvSpPr>
              <p:nvPr/>
            </p:nvSpPr>
            <p:spPr>
              <a:xfrm>
                <a:off x="2314675" y="4618460"/>
                <a:ext cx="966867" cy="461665"/>
              </a:xfrm>
              <a:prstGeom prst="rect">
                <a:avLst/>
              </a:prstGeom>
              <a:blipFill rotWithShape="0">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175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40" fill="hold" display="0">
                  <p:stCondLst>
                    <p:cond delay="indefinite"/>
                  </p:stCondLst>
                  <p:endCondLst>
                    <p:cond evt="onStopAudio" delay="0">
                      <p:tgtEl>
                        <p:sldTgt/>
                      </p:tgtEl>
                    </p:cond>
                  </p:endCondLst>
                </p:cTn>
                <p:tgtEl>
                  <p:spTgt spid="10"/>
                </p:tgtEl>
              </p:cMediaNode>
            </p:audio>
            <p:audio>
              <p:cMediaNode vol="80000">
                <p:cTn id="41" fill="hold" display="0">
                  <p:stCondLst>
                    <p:cond delay="indefinite"/>
                  </p:stCondLst>
                  <p:endCondLst>
                    <p:cond evt="onStopAudio" delay="0">
                      <p:tgtEl>
                        <p:sldTgt/>
                      </p:tgtEl>
                    </p:cond>
                  </p:endCondLst>
                </p:cTn>
                <p:tgtEl>
                  <p:spTgt spid="11"/>
                </p:tgtEl>
              </p:cMediaNode>
            </p:audio>
            <p:audio>
              <p:cMediaNode vol="80000">
                <p:cTn id="42" fill="hold" display="0">
                  <p:stCondLst>
                    <p:cond delay="indefinite"/>
                  </p:stCondLst>
                  <p:endCondLst>
                    <p:cond evt="onStopAudio" delay="0">
                      <p:tgtEl>
                        <p:sldTgt/>
                      </p:tgtEl>
                    </p:cond>
                  </p:endCondLst>
                </p:cTn>
                <p:tgtEl>
                  <p:spTgt spid="12"/>
                </p:tgtEl>
              </p:cMediaNode>
            </p:audio>
            <p:audio>
              <p:cMediaNode vol="80000">
                <p:cTn id="43" fill="hold" display="0">
                  <p:stCondLst>
                    <p:cond delay="indefinite"/>
                  </p:stCondLst>
                  <p:endCondLst>
                    <p:cond evt="onStopAudio" delay="0">
                      <p:tgtEl>
                        <p:sldTgt/>
                      </p:tgtEl>
                    </p:cond>
                  </p:endCondLst>
                </p:cTn>
                <p:tgtEl>
                  <p:spTgt spid="13"/>
                </p:tgtEl>
              </p:cMediaNode>
            </p:audio>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 presetClass="mediacall" presetSubtype="0" fill="hold" nodeType="withEffect">
                                  <p:stCondLst>
                                    <p:cond delay="0"/>
                                  </p:stCondLst>
                                  <p:childTnLst>
                                    <p:cmd type="call" cmd="playFrom(0.0)">
                                      <p:cBhvr>
                                        <p:cTn id="54" dur="8091" fill="hold"/>
                                        <p:tgtEl>
                                          <p:spTgt spid="10"/>
                                        </p:tgtEl>
                                      </p:cBhvr>
                                    </p:cmd>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mediacall" presetSubtype="0" fill="hold" nodeType="withEffect">
                                  <p:stCondLst>
                                    <p:cond delay="0"/>
                                  </p:stCondLst>
                                  <p:childTnLst>
                                    <p:cmd type="call" cmd="playFrom(0.0)">
                                      <p:cBhvr>
                                        <p:cTn id="65" dur="8158" fill="hold"/>
                                        <p:tgtEl>
                                          <p:spTgt spid="13"/>
                                        </p:tgtEl>
                                      </p:cBhvr>
                                    </p:cmd>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mediacall" presetSubtype="0" fill="hold" nodeType="withEffect">
                                  <p:stCondLst>
                                    <p:cond delay="0"/>
                                  </p:stCondLst>
                                  <p:childTnLst>
                                    <p:cmd type="call" cmd="playFrom(0.0)">
                                      <p:cBhvr>
                                        <p:cTn id="70" dur="8158" fill="hold"/>
                                        <p:tgtEl>
                                          <p:spTgt spid="12"/>
                                        </p:tgtEl>
                                      </p:cBhvr>
                                    </p:cmd>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withEffect">
                                  <p:stCondLst>
                                    <p:cond delay="0"/>
                                  </p:stCondLst>
                                  <p:childTnLst>
                                    <p:cmd type="call" cmd="playFrom(0.0)">
                                      <p:cBhvr>
                                        <p:cTn id="75" dur="8158" fill="hold"/>
                                        <p:tgtEl>
                                          <p:spTgt spid="11"/>
                                        </p:tgtEl>
                                      </p:cBhvr>
                                    </p:cmd>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8" presetClass="emph" presetSubtype="0" fill="hold" nodeType="clickEffect">
                                  <p:stCondLst>
                                    <p:cond delay="0"/>
                                  </p:stCondLst>
                                  <p:childTnLst>
                                    <p:animRot by="21600000">
                                      <p:cBhvr>
                                        <p:cTn id="80" dur="10000" fill="hold"/>
                                        <p:tgtEl>
                                          <p:spTgt spid="26"/>
                                        </p:tgtEl>
                                        <p:attrNameLst>
                                          <p:attrName>r</p:attrName>
                                        </p:attrNameLst>
                                      </p:cBhvr>
                                    </p:animRot>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3000" fill="hold"/>
                                        <p:tgtEl>
                                          <p:spTgt spid="21"/>
                                        </p:tgtEl>
                                        <p:attrNameLst>
                                          <p:attrName>ppt_w</p:attrName>
                                        </p:attrNameLst>
                                      </p:cBhvr>
                                      <p:tavLst>
                                        <p:tav tm="0">
                                          <p:val>
                                            <p:fltVal val="0"/>
                                          </p:val>
                                        </p:tav>
                                        <p:tav tm="100000">
                                          <p:val>
                                            <p:strVal val="#ppt_w"/>
                                          </p:val>
                                        </p:tav>
                                      </p:tavLst>
                                    </p:anim>
                                    <p:anim calcmode="lin" valueType="num">
                                      <p:cBhvr>
                                        <p:cTn id="85" dur="3000" fill="hold"/>
                                        <p:tgtEl>
                                          <p:spTgt spid="21"/>
                                        </p:tgtEl>
                                        <p:attrNameLst>
                                          <p:attrName>ppt_h</p:attrName>
                                        </p:attrNameLst>
                                      </p:cBhvr>
                                      <p:tavLst>
                                        <p:tav tm="0">
                                          <p:val>
                                            <p:fltVal val="0"/>
                                          </p:val>
                                        </p:tav>
                                        <p:tav tm="100000">
                                          <p:val>
                                            <p:strVal val="#ppt_h"/>
                                          </p:val>
                                        </p:tav>
                                      </p:tavLst>
                                    </p:anim>
                                    <p:animEffect transition="in" filter="fade">
                                      <p:cBhvr>
                                        <p:cTn id="86" dur="3000"/>
                                        <p:tgtEl>
                                          <p:spTgt spid="21"/>
                                        </p:tgtEl>
                                      </p:cBhvr>
                                    </p:animEffect>
                                  </p:childTnLst>
                                  <p:subTnLst>
                                    <p:audio>
                                      <p:cMediaNode>
                                        <p:cTn display="0" masterRel="sameClick">
                                          <p:stCondLst>
                                            <p:cond evt="begin" delay="0">
                                              <p:tn val="82"/>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24"/>
                  </p:tgtEl>
                </p:cond>
              </p:nextCondLst>
            </p:seq>
          </p:childTnLst>
        </p:cTn>
      </p:par>
    </p:tnLst>
    <p:bldLst>
      <p:bldP spid="3" grpId="0"/>
      <p:bldP spid="4" grpId="0" animBg="1"/>
      <p:bldP spid="6" grpId="0" animBg="1"/>
      <p:bldP spid="7" grpId="0" animBg="1"/>
      <p:bldP spid="8" grpId="0" animBg="1"/>
      <p:bldP spid="16" grpId="0" animBg="1"/>
      <p:bldP spid="16" grpId="1" animBg="1"/>
      <p:bldP spid="17" grpId="0"/>
      <p:bldP spid="17" grpId="1"/>
      <p:bldP spid="2"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OPL20U25GSXzBJYl68kk8uQGfFKzs7yb1M4KJWUiLk6ZEvGF+qCIPSnY57AbBFCvTW2023.15.119+K4lPs7H94VUqPe2XwIsfPRnrXQE//QTEXxb8/8N4CNc6FpgZahzpTjFhMzSA7T/nHJa11DE8Ng2TP3iAmRczFlmslSuUNOgUeb6yRvs0="/>
          <p:cNvSpPr/>
          <p:nvPr/>
        </p:nvSpPr>
        <p:spPr>
          <a:xfrm>
            <a:off x="278537" y="5500"/>
            <a:ext cx="8346469" cy="1151055"/>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Box 2" descr="OPL20U25GSXzBJYl68kk8uQGfFKzs7yb1M4KJWUiLk6ZEvGF+qCIPSnY57AbBFCvTW2023.15.119+K4lPs7H94VUqPe2XwIsfPRnrXQE//QTEXxb8/8N4CNc6FpgZahzpTjFhMzSA7T/nHJa11DE8Ng2TP3iAmRczFlmslSuUNOgUeb6yRvs0="/>
          <p:cNvSpPr txBox="1"/>
          <p:nvPr/>
        </p:nvSpPr>
        <p:spPr>
          <a:xfrm>
            <a:off x="922585" y="-96895"/>
            <a:ext cx="8102687" cy="1077218"/>
          </a:xfrm>
          <a:prstGeom prst="rect">
            <a:avLst/>
          </a:prstGeom>
          <a:noFill/>
        </p:spPr>
        <p:txBody>
          <a:bodyPr wrap="square" rtlCol="0">
            <a:spAutoFit/>
          </a:bodyPr>
          <a:lstStyle/>
          <a:p>
            <a:endParaRPr lang="en-US" sz="3200" dirty="0">
              <a:latin typeface="Times New Roman" pitchFamily="18" charset="0"/>
              <a:cs typeface="Times New Roman" pitchFamily="18" charset="0"/>
            </a:endParaRPr>
          </a:p>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4.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nào dưới đây là hình </a:t>
            </a:r>
            <a:r>
              <a:rPr lang="en-US" sz="3200" b="1" dirty="0" err="1">
                <a:latin typeface="Times New Roman" pitchFamily="18" charset="0"/>
                <a:cs typeface="Times New Roman" pitchFamily="18" charset="0"/>
              </a:rPr>
              <a:t>bình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r>
              <a:rPr lang="en-US" sz="3200" dirty="0">
                <a:latin typeface="Times New Roman" pitchFamily="18" charset="0"/>
                <a:cs typeface="Times New Roman" pitchFamily="18" charset="0"/>
              </a:rPr>
              <a:t> </a:t>
            </a:r>
          </a:p>
        </p:txBody>
      </p:sp>
      <p:sp>
        <p:nvSpPr>
          <p:cNvPr id="4" name="TextBox 3" descr="OPL20U25GSXzBJYl68kk8uQGfFKzs7yb1M4KJWUiLk6ZEvGF+qCIPSnY57AbBFCvTW2023.15.119+K4lPs7H94VUqPe2XwIsfPRnrXQE//QTEXxb8/8N4CNc6FpgZahzpTjFhMzSA7T/nHJa11DE8Ng2TP3iAmRczFlmslSuUNOgUeb6yRvs0="/>
          <p:cNvSpPr txBox="1"/>
          <p:nvPr/>
        </p:nvSpPr>
        <p:spPr>
          <a:xfrm>
            <a:off x="1390894" y="5956911"/>
            <a:ext cx="4007404"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D. Cả ba hình </a:t>
            </a:r>
          </a:p>
        </p:txBody>
      </p:sp>
      <p:sp>
        <p:nvSpPr>
          <p:cNvPr id="6" name="TextBox 5" descr="OPL20U25GSXzBJYl68kk8uQGfFKzs7yb1M4KJWUiLk6ZEvGF+qCIPSnY57AbBFCvTW2023.15.119+K4lPs7H94VUqPe2XwIsfPRnrXQE//QTEXxb8/8N4CNc6FpgZahzpTjFhMzSA7T/nHJa11DE8Ng2TP3iAmRczFlmslSuUNOgUeb6yRvs0="/>
          <p:cNvSpPr txBox="1"/>
          <p:nvPr/>
        </p:nvSpPr>
        <p:spPr>
          <a:xfrm>
            <a:off x="1390894" y="3341882"/>
            <a:ext cx="4007405"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A. Hình 1 </a:t>
            </a:r>
          </a:p>
        </p:txBody>
      </p:sp>
      <p:sp>
        <p:nvSpPr>
          <p:cNvPr id="7" name="TextBox 6" descr="OPL20U25GSXzBJYl68kk8uQGfFKzs7yb1M4KJWUiLk6ZEvGF+qCIPSnY57AbBFCvTW2023.15.119+K4lPs7H94VUqPe2XwIsfPRnrXQE//QTEXxb8/8N4CNc6FpgZahzpTjFhMzSA7T/nHJa11DE8Ng2TP3iAmRczFlmslSuUNOgUeb6yRvs0="/>
          <p:cNvSpPr txBox="1"/>
          <p:nvPr/>
        </p:nvSpPr>
        <p:spPr>
          <a:xfrm>
            <a:off x="1394334" y="5057751"/>
            <a:ext cx="4003964"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C. Hình 3 </a:t>
            </a:r>
          </a:p>
        </p:txBody>
      </p:sp>
      <p:sp>
        <p:nvSpPr>
          <p:cNvPr id="8" name="TextBox 7" descr="OPL20U25GSXzBJYl68kk8uQGfFKzs7yb1M4KJWUiLk6ZEvGF+qCIPSnY57AbBFCvTW2023.15.119+K4lPs7H94VUqPe2XwIsfPRnrXQE//QTEXxb8/8N4CNc6FpgZahzpTjFhMzSA7T/nHJa11DE8Ng2TP3iAmRczFlmslSuUNOgUeb6yRvs0="/>
          <p:cNvSpPr txBox="1"/>
          <p:nvPr/>
        </p:nvSpPr>
        <p:spPr>
          <a:xfrm>
            <a:off x="1390894" y="4185417"/>
            <a:ext cx="4007404"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B. Hình 2 </a:t>
            </a:r>
          </a:p>
        </p:txBody>
      </p:sp>
      <p:pic>
        <p:nvPicPr>
          <p:cNvPr id="9" name="q1" descr="OPL20U25GSXzBJYl68kk8uQGfFKzs7yb1M4KJWUiLk6ZEvGF+qCIPSnY57AbBFCvTW2023.15.119+K4lPs7H94VUqPe2XwIsfPRnrXQE//QTEXxb8/8N4CNc6FpgZahzpTjFhMzSA7T/nHJa11DE8Ng2TP3iAmRczFlmslSuUNOgUeb6yRvs0=">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9601201" y="5630373"/>
            <a:ext cx="1222549" cy="1126602"/>
          </a:xfrm>
          <a:prstGeom prst="rect">
            <a:avLst/>
          </a:prstGeom>
        </p:spPr>
      </p:pic>
      <p:pic>
        <p:nvPicPr>
          <p:cNvPr id="10" name="Am-thanh-tra-loi-dung-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288981" y="117763"/>
            <a:ext cx="609600" cy="609600"/>
          </a:xfrm>
          <a:prstGeom prst="rect">
            <a:avLst/>
          </a:prstGeom>
        </p:spPr>
      </p:pic>
      <p:pic>
        <p:nvPicPr>
          <p:cNvPr id="11"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288981" y="1321087"/>
            <a:ext cx="609600" cy="609600"/>
          </a:xfrm>
          <a:prstGeom prst="rect">
            <a:avLst/>
          </a:prstGeom>
        </p:spPr>
      </p:pic>
      <p:pic>
        <p:nvPicPr>
          <p:cNvPr id="12"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292330" y="2345801"/>
            <a:ext cx="609600" cy="609600"/>
          </a:xfrm>
          <a:prstGeom prst="rect">
            <a:avLst/>
          </a:prstGeom>
        </p:spPr>
      </p:pic>
      <p:sp>
        <p:nvSpPr>
          <p:cNvPr id="16" name="Cloud 15"/>
          <p:cNvSpPr/>
          <p:nvPr/>
        </p:nvSpPr>
        <p:spPr>
          <a:xfrm>
            <a:off x="6359236" y="3052691"/>
            <a:ext cx="4100944" cy="2395098"/>
          </a:xfrm>
          <a:prstGeom prst="cloud">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5930153" y="3809567"/>
            <a:ext cx="5620871" cy="584775"/>
          </a:xfrm>
          <a:prstGeom prst="rect">
            <a:avLst/>
          </a:prstGeom>
          <a:noFill/>
        </p:spPr>
        <p:txBody>
          <a:bodyPr wrap="square" rtlCol="0">
            <a:spAutoFit/>
          </a:bodyPr>
          <a:lstStyle/>
          <a:p>
            <a:r>
              <a:rPr lang="en-US" sz="3200" dirty="0">
                <a:solidFill>
                  <a:srgbClr val="FF0000"/>
                </a:solidFill>
                <a:latin typeface="Sitka Heading" panose="02000505000000020004" pitchFamily="2" charset="0"/>
                <a:cs typeface="Times New Roman" pitchFamily="18" charset="0"/>
              </a:rPr>
              <a:t>Chúc mừng bạn đã trả lời đúng</a:t>
            </a:r>
          </a:p>
        </p:txBody>
      </p:sp>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0000"/>
            </a:solidFill>
            <a:ln w="12700" cap="flat" cmpd="sng" algn="ctr">
              <a:noFill/>
              <a:prstDash val="solid"/>
              <a:miter lim="800000"/>
            </a:ln>
            <a:effectLst/>
          </p:spPr>
          <p:txBody>
            <a:bodyPr rtlCol="0" anchor="ctr"/>
            <a:lstStyle/>
            <a:p>
              <a:pPr algn="ctr">
                <a:defRPr/>
              </a:pPr>
              <a:r>
                <a:rPr lang="en-GB" sz="1400" b="1" kern="0" dirty="0" err="1">
                  <a:solidFill>
                    <a:schemeClr val="bg1"/>
                  </a:solidFill>
                  <a:latin typeface="Times New Roman" panose="02020603050405020304" pitchFamily="18" charset="0"/>
                  <a:cs typeface="Times New Roman" panose="02020603050405020304" pitchFamily="18" charset="0"/>
                </a:rPr>
                <a:t>Hết</a:t>
              </a:r>
              <a:r>
                <a:rPr lang="en-GB" sz="1400" b="1" kern="0" dirty="0">
                  <a:solidFill>
                    <a:schemeClr val="bg1"/>
                  </a:solidFill>
                  <a:latin typeface="Times New Roman" panose="02020603050405020304" pitchFamily="18" charset="0"/>
                  <a:cs typeface="Times New Roman" panose="02020603050405020304" pitchFamily="18" charset="0"/>
                </a:rPr>
                <a:t> </a:t>
              </a:r>
              <a:r>
                <a:rPr lang="en-GB" sz="1400" b="1" kern="0" dirty="0" err="1">
                  <a:solidFill>
                    <a:schemeClr val="bg1"/>
                  </a:solidFill>
                  <a:latin typeface="Times New Roman" panose="02020603050405020304" pitchFamily="18" charset="0"/>
                  <a:cs typeface="Times New Roman" panose="02020603050405020304" pitchFamily="18" charset="0"/>
                </a:rPr>
                <a:t>Giờ</a:t>
              </a:r>
              <a:endParaRPr lang="en-GB" sz="1400" b="1" kern="0" dirty="0">
                <a:solidFill>
                  <a:schemeClr val="bg1"/>
                </a:solidFill>
                <a:latin typeface="Times New Roman" panose="02020603050405020304" pitchFamily="18" charset="0"/>
                <a:cs typeface="Times New Roman" panose="02020603050405020304" pitchFamily="18"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a:defRPr/>
            </a:pPr>
            <a:r>
              <a:rPr lang="en-US" sz="1000" b="1" kern="0" dirty="0">
                <a:solidFill>
                  <a:srgbClr val="99B2C8"/>
                </a:solidFill>
              </a:rPr>
              <a:t>12</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4" name="Rectangle 7"/>
          <p:cNvSpPr>
            <a:spLocks noChangeArrowheads="1"/>
          </p:cNvSpPr>
          <p:nvPr/>
        </p:nvSpPr>
        <p:spPr bwMode="auto">
          <a:xfrm>
            <a:off x="0" y="33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6" name="Rectangle 9"/>
          <p:cNvSpPr>
            <a:spLocks noChangeArrowheads="1"/>
          </p:cNvSpPr>
          <p:nvPr/>
        </p:nvSpPr>
        <p:spPr bwMode="auto">
          <a:xfrm>
            <a:off x="8825140" y="1264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8" name="Rectangle 14"/>
          <p:cNvSpPr>
            <a:spLocks noChangeArrowheads="1"/>
          </p:cNvSpPr>
          <p:nvPr/>
        </p:nvSpPr>
        <p:spPr bwMode="auto">
          <a:xfrm>
            <a:off x="72031" y="117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0"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2" name="Rectangle 18"/>
          <p:cNvSpPr>
            <a:spLocks noChangeArrowheads="1"/>
          </p:cNvSpPr>
          <p:nvPr/>
        </p:nvSpPr>
        <p:spPr bwMode="auto">
          <a:xfrm>
            <a:off x="0" y="472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4" name="Rectangle 2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6" name="Rectangle 22"/>
          <p:cNvSpPr>
            <a:spLocks noChangeArrowheads="1"/>
          </p:cNvSpPr>
          <p:nvPr/>
        </p:nvSpPr>
        <p:spPr bwMode="auto">
          <a:xfrm>
            <a:off x="-15852" y="-1661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9" name="Picture 18"/>
          <p:cNvPicPr>
            <a:picLocks noChangeAspect="1"/>
          </p:cNvPicPr>
          <p:nvPr/>
        </p:nvPicPr>
        <p:blipFill>
          <a:blip r:embed="rId13"/>
          <a:stretch>
            <a:fillRect/>
          </a:stretch>
        </p:blipFill>
        <p:spPr>
          <a:xfrm>
            <a:off x="980594" y="1207728"/>
            <a:ext cx="2647185" cy="1732123"/>
          </a:xfrm>
          <a:prstGeom prst="rect">
            <a:avLst/>
          </a:prstGeom>
        </p:spPr>
      </p:pic>
      <p:pic>
        <p:nvPicPr>
          <p:cNvPr id="33" name="Picture 32"/>
          <p:cNvPicPr>
            <a:picLocks noChangeAspect="1"/>
          </p:cNvPicPr>
          <p:nvPr/>
        </p:nvPicPr>
        <p:blipFill>
          <a:blip r:embed="rId14"/>
          <a:stretch>
            <a:fillRect/>
          </a:stretch>
        </p:blipFill>
        <p:spPr>
          <a:xfrm>
            <a:off x="3755655" y="1060219"/>
            <a:ext cx="2983850" cy="1979886"/>
          </a:xfrm>
          <a:prstGeom prst="rect">
            <a:avLst/>
          </a:prstGeom>
        </p:spPr>
      </p:pic>
      <p:pic>
        <p:nvPicPr>
          <p:cNvPr id="39" name="Picture 38"/>
          <p:cNvPicPr>
            <a:picLocks noChangeAspect="1"/>
          </p:cNvPicPr>
          <p:nvPr/>
        </p:nvPicPr>
        <p:blipFill>
          <a:blip r:embed="rId15"/>
          <a:stretch>
            <a:fillRect/>
          </a:stretch>
        </p:blipFill>
        <p:spPr>
          <a:xfrm>
            <a:off x="6855333" y="1186213"/>
            <a:ext cx="2399363" cy="1791453"/>
          </a:xfrm>
          <a:prstGeom prst="rect">
            <a:avLst/>
          </a:prstGeom>
        </p:spPr>
      </p:pic>
    </p:spTree>
    <p:extLst>
      <p:ext uri="{BB962C8B-B14F-4D97-AF65-F5344CB8AC3E}">
        <p14:creationId xmlns:p14="http://schemas.microsoft.com/office/powerpoint/2010/main" val="312335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35" fill="hold" display="0">
                  <p:stCondLst>
                    <p:cond delay="indefinite"/>
                  </p:stCondLst>
                  <p:endCondLst>
                    <p:cond evt="onStopAudio" delay="0">
                      <p:tgtEl>
                        <p:sldTgt/>
                      </p:tgtEl>
                    </p:cond>
                  </p:endCondLst>
                </p:cTn>
                <p:tgtEl>
                  <p:spTgt spid="10"/>
                </p:tgtEl>
              </p:cMediaNode>
            </p:audio>
            <p:audio>
              <p:cMediaNode vol="80000">
                <p:cTn id="36" fill="hold" display="0">
                  <p:stCondLst>
                    <p:cond delay="indefinite"/>
                  </p:stCondLst>
                  <p:endCondLst>
                    <p:cond evt="onStopAudio" delay="0">
                      <p:tgtEl>
                        <p:sldTgt/>
                      </p:tgtEl>
                    </p:cond>
                  </p:endCondLst>
                </p:cTn>
                <p:tgtEl>
                  <p:spTgt spid="11"/>
                </p:tgtEl>
              </p:cMediaNode>
            </p:audio>
            <p:audio>
              <p:cMediaNode vol="80000">
                <p:cTn id="37" fill="hold" display="0">
                  <p:stCondLst>
                    <p:cond delay="indefinite"/>
                  </p:stCondLst>
                  <p:endCondLst>
                    <p:cond evt="onStopAudio" delay="0">
                      <p:tgtEl>
                        <p:sldTgt/>
                      </p:tgtEl>
                    </p:cond>
                  </p:endCondLst>
                </p:cTn>
                <p:tgtEl>
                  <p:spTgt spid="12"/>
                </p:tgtEl>
              </p:cMediaNode>
            </p:audio>
            <p:audio>
              <p:cMediaNode vol="80000">
                <p:cTn id="38" fill="hold" display="0">
                  <p:stCondLst>
                    <p:cond delay="indefinite"/>
                  </p:stCondLst>
                  <p:endCondLst>
                    <p:cond evt="onStopAudio" delay="0">
                      <p:tgtEl>
                        <p:sldTgt/>
                      </p:tgtEl>
                    </p:cond>
                  </p:endCondLst>
                </p:cTn>
                <p:tgtEl>
                  <p:spTgt spid="13"/>
                </p:tgtEl>
              </p:cMediaNode>
            </p:audi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 presetClass="mediacall" presetSubtype="0" fill="hold" nodeType="withEffect">
                                  <p:stCondLst>
                                    <p:cond delay="0"/>
                                  </p:stCondLst>
                                  <p:childTnLst>
                                    <p:cmd type="call" cmd="playFrom(0.0)">
                                      <p:cBhvr>
                                        <p:cTn id="49" dur="8085" fill="hold"/>
                                        <p:tgtEl>
                                          <p:spTgt spid="10"/>
                                        </p:tgtEl>
                                      </p:cBhvr>
                                    </p:cmd>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6"/>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8"/>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withEffect">
                                  <p:stCondLst>
                                    <p:cond delay="0"/>
                                  </p:stCondLst>
                                  <p:childTnLst>
                                    <p:cmd type="call" cmd="playFrom(0.0)">
                                      <p:cBhvr>
                                        <p:cTn id="60" dur="8158" fill="hold"/>
                                        <p:tgtEl>
                                          <p:spTgt spid="13"/>
                                        </p:tgtEl>
                                      </p:cBhvr>
                                    </p:cmd>
                                  </p:childTnLst>
                                </p:cTn>
                              </p:par>
                            </p:childTnLst>
                          </p:cTn>
                        </p:par>
                      </p:childTnLst>
                    </p:cTn>
                  </p:par>
                </p:childTnLst>
              </p:cTn>
              <p:nextCondLst>
                <p:cond evt="onClick" delay="0">
                  <p:tgtEl>
                    <p:spTgt spid="8"/>
                  </p:tgtEl>
                </p:cond>
              </p:nextCondLst>
            </p:seq>
            <p:seq concurrent="1" nextAc="seek">
              <p:cTn id="61" restart="whenNotActive" fill="hold" evtFilter="cancelBubble" nodeType="interactiveSeq">
                <p:stCondLst>
                  <p:cond evt="onClick" delay="0">
                    <p:tgtEl>
                      <p:spTgt spid="7"/>
                    </p:tgtEl>
                  </p:cond>
                </p:stCondLst>
                <p:endSync evt="end" delay="0">
                  <p:rtn val="all"/>
                </p:endSync>
                <p:childTnLst>
                  <p:par>
                    <p:cTn id="62" fill="hold">
                      <p:stCondLst>
                        <p:cond delay="0"/>
                      </p:stCondLst>
                      <p:childTnLst>
                        <p:par>
                          <p:cTn id="63" fill="hold">
                            <p:stCondLst>
                              <p:cond delay="0"/>
                            </p:stCondLst>
                            <p:childTnLst>
                              <p:par>
                                <p:cTn id="64" presetID="1" presetClass="mediacall" presetSubtype="0" fill="hold" nodeType="withEffect">
                                  <p:stCondLst>
                                    <p:cond delay="0"/>
                                  </p:stCondLst>
                                  <p:childTnLst>
                                    <p:cmd type="call" cmd="playFrom(0.0)">
                                      <p:cBhvr>
                                        <p:cTn id="65" dur="8158" fill="hold"/>
                                        <p:tgtEl>
                                          <p:spTgt spid="12"/>
                                        </p:tgtEl>
                                      </p:cBhvr>
                                    </p:cmd>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mediacall" presetSubtype="0" fill="hold" nodeType="withEffect">
                                  <p:stCondLst>
                                    <p:cond delay="0"/>
                                  </p:stCondLst>
                                  <p:childTnLst>
                                    <p:cmd type="call" cmd="playFrom(0.0)">
                                      <p:cBhvr>
                                        <p:cTn id="70" dur="8150" fill="hold"/>
                                        <p:tgtEl>
                                          <p:spTgt spid="11"/>
                                        </p:tgtEl>
                                      </p:cBhvr>
                                    </p:cmd>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24"/>
                    </p:tgtEl>
                  </p:cond>
                </p:stCondLst>
                <p:endSync evt="end" delay="0">
                  <p:rtn val="all"/>
                </p:endSync>
                <p:childTnLst>
                  <p:par>
                    <p:cTn id="72" fill="hold">
                      <p:stCondLst>
                        <p:cond delay="0"/>
                      </p:stCondLst>
                      <p:childTnLst>
                        <p:par>
                          <p:cTn id="73" fill="hold">
                            <p:stCondLst>
                              <p:cond delay="0"/>
                            </p:stCondLst>
                            <p:childTnLst>
                              <p:par>
                                <p:cTn id="74" presetID="8" presetClass="emph" presetSubtype="0" fill="hold" nodeType="clickEffect">
                                  <p:stCondLst>
                                    <p:cond delay="0"/>
                                  </p:stCondLst>
                                  <p:childTnLst>
                                    <p:animRot by="21600000">
                                      <p:cBhvr>
                                        <p:cTn id="75" dur="10000" fill="hold"/>
                                        <p:tgtEl>
                                          <p:spTgt spid="26"/>
                                        </p:tgtEl>
                                        <p:attrNameLst>
                                          <p:attrName>r</p:attrName>
                                        </p:attrNameLst>
                                      </p:cBhvr>
                                    </p:animRot>
                                  </p:childTnLst>
                                </p:cTn>
                              </p:par>
                            </p:childTnLst>
                          </p:cTn>
                        </p:par>
                        <p:par>
                          <p:cTn id="76" fill="hold">
                            <p:stCondLst>
                              <p:cond delay="10000"/>
                            </p:stCondLst>
                            <p:childTnLst>
                              <p:par>
                                <p:cTn id="77" presetID="53" presetClass="entr" presetSubtype="16"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0" fill="hold"/>
                                        <p:tgtEl>
                                          <p:spTgt spid="21"/>
                                        </p:tgtEl>
                                        <p:attrNameLst>
                                          <p:attrName>ppt_w</p:attrName>
                                        </p:attrNameLst>
                                      </p:cBhvr>
                                      <p:tavLst>
                                        <p:tav tm="0">
                                          <p:val>
                                            <p:fltVal val="0"/>
                                          </p:val>
                                        </p:tav>
                                        <p:tav tm="100000">
                                          <p:val>
                                            <p:strVal val="#ppt_w"/>
                                          </p:val>
                                        </p:tav>
                                      </p:tavLst>
                                    </p:anim>
                                    <p:anim calcmode="lin" valueType="num">
                                      <p:cBhvr>
                                        <p:cTn id="80" dur="3000" fill="hold"/>
                                        <p:tgtEl>
                                          <p:spTgt spid="21"/>
                                        </p:tgtEl>
                                        <p:attrNameLst>
                                          <p:attrName>ppt_h</p:attrName>
                                        </p:attrNameLst>
                                      </p:cBhvr>
                                      <p:tavLst>
                                        <p:tav tm="0">
                                          <p:val>
                                            <p:fltVal val="0"/>
                                          </p:val>
                                        </p:tav>
                                        <p:tav tm="100000">
                                          <p:val>
                                            <p:strVal val="#ppt_h"/>
                                          </p:val>
                                        </p:tav>
                                      </p:tavLst>
                                    </p:anim>
                                    <p:animEffect transition="in" filter="fade">
                                      <p:cBhvr>
                                        <p:cTn id="81" dur="3000"/>
                                        <p:tgtEl>
                                          <p:spTgt spid="21"/>
                                        </p:tgtEl>
                                      </p:cBhvr>
                                    </p:animEffect>
                                  </p:childTnLst>
                                  <p:subTnLst>
                                    <p:audio>
                                      <p:cMediaNode>
                                        <p:cTn display="0" masterRel="sameClick">
                                          <p:stCondLst>
                                            <p:cond evt="begin" delay="0">
                                              <p:tn val="77"/>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OPL20U25GSXzBJYl68kk8uQGfFKzs7yb1M4KJWUiLk6ZEvGF+qCIPSnY57AbBFCvTW2023.15.119+K4lPs7H94VUqPe2XwIsfPRnrXQE//QTEXxb8/8N4CNc6FpgZahzpTjFhMzSA7T/nHJa11DE8Ng2TP3iAmRczFlmslSuUNOgUeb6yRvs0="/>
          <p:cNvSpPr/>
          <p:nvPr/>
        </p:nvSpPr>
        <p:spPr>
          <a:xfrm>
            <a:off x="-34212" y="179237"/>
            <a:ext cx="9705287" cy="1134970"/>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Box 2" descr="OPL20U25GSXzBJYl68kk8uQGfFKzs7yb1M4KJWUiLk6ZEvGF+qCIPSnY57AbBFCvTW2023.15.119+K4lPs7H94VUqPe2XwIsfPRnrXQE//QTEXxb8/8N4CNc6FpgZahzpTjFhMzSA7T/nHJa11DE8Ng2TP3iAmRczFlmslSuUNOgUeb6yRvs0="/>
          <p:cNvSpPr txBox="1"/>
          <p:nvPr/>
        </p:nvSpPr>
        <p:spPr>
          <a:xfrm>
            <a:off x="376380" y="99379"/>
            <a:ext cx="9087878" cy="1077218"/>
          </a:xfrm>
          <a:prstGeom prst="rect">
            <a:avLst/>
          </a:prstGeom>
          <a:solidFill>
            <a:schemeClr val="bg1"/>
          </a:solidFill>
        </p:spPr>
        <p:txBody>
          <a:bodyPr wrap="square" rtlCol="0">
            <a:spAutoFit/>
          </a:bodyPr>
          <a:lstStyle/>
          <a:p>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Câu 5. Khẳng định nào sau đây đúng là SAI</a:t>
            </a:r>
            <a:r>
              <a:rPr lang="en-US" sz="3200" dirty="0">
                <a:latin typeface="Times New Roman" pitchFamily="18" charset="0"/>
                <a:cs typeface="Times New Roman" pitchFamily="18" charset="0"/>
              </a:rPr>
              <a:t>?</a:t>
            </a:r>
          </a:p>
        </p:txBody>
      </p:sp>
      <p:sp>
        <p:nvSpPr>
          <p:cNvPr id="4" name="TextBox 3" descr="OPL20U25GSXzBJYl68kk8uQGfFKzs7yb1M4KJWUiLk6ZEvGF+qCIPSnY57AbBFCvTW2023.15.119+K4lPs7H94VUqPe2XwIsfPRnrXQE//QTEXxb8/8N4CNc6FpgZahzpTjFhMzSA7T/nHJa11DE8Ng2TP3iAmRczFlmslSuUNOgUeb6yRvs0="/>
          <p:cNvSpPr txBox="1"/>
          <p:nvPr/>
        </p:nvSpPr>
        <p:spPr>
          <a:xfrm>
            <a:off x="142938" y="4190056"/>
            <a:ext cx="8098106" cy="1077218"/>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chéo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vuông</a:t>
            </a:r>
            <a:r>
              <a:rPr lang="en-US" sz="3200" dirty="0">
                <a:latin typeface="Times New Roman" pitchFamily="18" charset="0"/>
                <a:cs typeface="Times New Roman" pitchFamily="18" charset="0"/>
              </a:rPr>
              <a:t>. </a:t>
            </a:r>
          </a:p>
        </p:txBody>
      </p:sp>
      <p:sp>
        <p:nvSpPr>
          <p:cNvPr id="6" name="TextBox 5" descr="OPL20U25GSXzBJYl68kk8uQGfFKzs7yb1M4KJWUiLk6ZEvGF+qCIPSnY57AbBFCvTW2023.15.119+K4lPs7H94VUqPe2XwIsfPRnrXQE//QTEXxb8/8N4CNc6FpgZahzpTjFhMzSA7T/nHJa11DE8Ng2TP3iAmRczFlmslSuUNOgUeb6yRvs0="/>
          <p:cNvSpPr txBox="1"/>
          <p:nvPr/>
        </p:nvSpPr>
        <p:spPr>
          <a:xfrm>
            <a:off x="159967" y="1916854"/>
            <a:ext cx="8041468" cy="1077218"/>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cạnh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vuông</a:t>
            </a:r>
            <a:r>
              <a:rPr lang="en-US" sz="3200" dirty="0">
                <a:latin typeface="Times New Roman" pitchFamily="18" charset="0"/>
                <a:cs typeface="Times New Roman" pitchFamily="18" charset="0"/>
              </a:rPr>
              <a:t>. </a:t>
            </a:r>
          </a:p>
        </p:txBody>
      </p:sp>
      <p:sp>
        <p:nvSpPr>
          <p:cNvPr id="7" name="TextBox 6" descr="OPL20U25GSXzBJYl68kk8uQGfFKzs7yb1M4KJWUiLk6ZEvGF+qCIPSnY57AbBFCvTW2023.15.119+K4lPs7H94VUqPe2XwIsfPRnrXQE//QTEXxb8/8N4CNc6FpgZahzpTjFhMzSA7T/nHJa11DE8Ng2TP3iAmRczFlmslSuUNOgUeb6yRvs0="/>
          <p:cNvSpPr txBox="1"/>
          <p:nvPr/>
        </p:nvSpPr>
        <p:spPr>
          <a:xfrm>
            <a:off x="148568" y="5355079"/>
            <a:ext cx="8064264" cy="1077218"/>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chéo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vuông</a:t>
            </a:r>
            <a:r>
              <a:rPr lang="en-US" sz="3200" dirty="0">
                <a:latin typeface="Times New Roman" pitchFamily="18" charset="0"/>
                <a:cs typeface="Times New Roman" pitchFamily="18" charset="0"/>
              </a:rPr>
              <a:t>. </a:t>
            </a:r>
          </a:p>
        </p:txBody>
      </p:sp>
      <p:sp>
        <p:nvSpPr>
          <p:cNvPr id="8" name="TextBox 7" descr="OPL20U25GSXzBJYl68kk8uQGfFKzs7yb1M4KJWUiLk6ZEvGF+qCIPSnY57AbBFCvTW2023.15.119+K4lPs7H94VUqPe2XwIsfPRnrXQE//QTEXxb8/8N4CNc6FpgZahzpTjFhMzSA7T/nHJa11DE8Ng2TP3iAmRczFlmslSuUNOgUeb6yRvs0="/>
          <p:cNvSpPr txBox="1"/>
          <p:nvPr/>
        </p:nvSpPr>
        <p:spPr>
          <a:xfrm>
            <a:off x="135695" y="3311560"/>
            <a:ext cx="8090011" cy="584775"/>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itchFamily="18" charset="0"/>
                <a:cs typeface="Times New Roman" pitchFamily="18" charset="0"/>
              </a:rPr>
              <a:t>B.</a:t>
            </a:r>
            <a:r>
              <a:rPr lang="vi-VN" sz="3200" dirty="0">
                <a:latin typeface="Times New Roman" pitchFamily="18" charset="0"/>
                <a:cs typeface="Times New Roman" pitchFamily="18" charset="0"/>
              </a:rPr>
              <a:t> Hình thoi có một góc vuông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vuông</a:t>
            </a:r>
            <a:r>
              <a:rPr lang="en-US" sz="3200" dirty="0">
                <a:latin typeface="Times New Roman" pitchFamily="18" charset="0"/>
                <a:cs typeface="Times New Roman" pitchFamily="18" charset="0"/>
              </a:rPr>
              <a:t>. </a:t>
            </a:r>
          </a:p>
        </p:txBody>
      </p:sp>
      <p:pic>
        <p:nvPicPr>
          <p:cNvPr id="9" name="q1" descr="OPL20U25GSXzBJYl68kk8uQGfFKzs7yb1M4KJWUiLk6ZEvGF+qCIPSnY57AbBFCvTW2023.15.119+K4lPs7H94VUqPe2XwIsfPRnrXQE//QTEXxb8/8N4CNc6FpgZahzpTjFhMzSA7T/nHJa11DE8Ng2TP3iAmRczFlmslSuUNOgUeb6yRvs0=">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9601201" y="5630373"/>
            <a:ext cx="1222549" cy="1126602"/>
          </a:xfrm>
          <a:prstGeom prst="rect">
            <a:avLst/>
          </a:prstGeom>
        </p:spPr>
      </p:pic>
      <p:pic>
        <p:nvPicPr>
          <p:cNvPr id="10" name="Am-thanh-tra-loi-dung-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288981" y="117763"/>
            <a:ext cx="609600" cy="609600"/>
          </a:xfrm>
          <a:prstGeom prst="rect">
            <a:avLst/>
          </a:prstGeom>
        </p:spPr>
      </p:pic>
      <p:pic>
        <p:nvPicPr>
          <p:cNvPr id="11"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288981" y="1321087"/>
            <a:ext cx="609600" cy="609600"/>
          </a:xfrm>
          <a:prstGeom prst="rect">
            <a:avLst/>
          </a:prstGeom>
        </p:spPr>
      </p:pic>
      <p:pic>
        <p:nvPicPr>
          <p:cNvPr id="12" name="Am-thanh-tra-loi-sai-www_nhacchuongvui_com.mp3" descr="OPL20U25GSXzBJYl68kk8uQGfFKzs7yb1M4KJWUiLk6ZEvGF+qCIPSnY57AbBFCvTW2023.15.119+K4lPs7H94VUqPe2XwIsfPRnrXQE//QTEXxb8/8N4CNc6FpgZahzpTjFhMzSA7T/nHJa11DE8Ng2TP3iAmRczFlmslSuUNOgUeb6yRvs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292330" y="2345801"/>
            <a:ext cx="609600" cy="609600"/>
          </a:xfrm>
          <a:prstGeom prst="rect">
            <a:avLst/>
          </a:prstGeom>
        </p:spPr>
      </p:pic>
      <p:sp>
        <p:nvSpPr>
          <p:cNvPr id="16" name="Cloud 15"/>
          <p:cNvSpPr/>
          <p:nvPr/>
        </p:nvSpPr>
        <p:spPr>
          <a:xfrm>
            <a:off x="8311684" y="2355360"/>
            <a:ext cx="4122378" cy="2042202"/>
          </a:xfrm>
          <a:prstGeom prst="cloud">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8405915" y="2819117"/>
            <a:ext cx="3477454" cy="1077218"/>
          </a:xfrm>
          <a:prstGeom prst="rect">
            <a:avLst/>
          </a:prstGeom>
          <a:noFill/>
        </p:spPr>
        <p:txBody>
          <a:bodyPr wrap="square" rtlCol="0">
            <a:spAutoFit/>
          </a:bodyPr>
          <a:lstStyle/>
          <a:p>
            <a:r>
              <a:rPr lang="en-US" sz="3200" dirty="0">
                <a:solidFill>
                  <a:srgbClr val="FF0000"/>
                </a:solidFill>
                <a:latin typeface="Sitka Heading" panose="02000505000000020004" pitchFamily="2" charset="0"/>
                <a:cs typeface="Times New Roman" pitchFamily="18" charset="0"/>
              </a:rPr>
              <a:t>Chúc mừng bạn đã trả lời đúng</a:t>
            </a:r>
          </a:p>
        </p:txBody>
      </p:sp>
      <p:grpSp>
        <p:nvGrpSpPr>
          <p:cNvPr id="21" name="times up"/>
          <p:cNvGrpSpPr/>
          <p:nvPr/>
        </p:nvGrpSpPr>
        <p:grpSpPr>
          <a:xfrm>
            <a:off x="9474740" y="1775963"/>
            <a:ext cx="1205624" cy="362438"/>
            <a:chOff x="4284637" y="-304827"/>
            <a:chExt cx="2669678" cy="697560"/>
          </a:xfrm>
          <a:solidFill>
            <a:srgbClr val="FF0000"/>
          </a:solidFill>
        </p:grpSpPr>
        <p:sp>
          <p:nvSpPr>
            <p:cNvPr id="22" name="Rounded Rectangle 21"/>
            <p:cNvSpPr/>
            <p:nvPr/>
          </p:nvSpPr>
          <p:spPr>
            <a:xfrm>
              <a:off x="4317476" y="-304827"/>
              <a:ext cx="2636839" cy="697560"/>
            </a:xfrm>
            <a:prstGeom prst="roundRect">
              <a:avLst/>
            </a:prstGeom>
            <a:grp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grpFill/>
            <a:ln w="12700" cap="flat" cmpd="sng" algn="ctr">
              <a:noFill/>
              <a:prstDash val="solid"/>
              <a:miter lim="800000"/>
            </a:ln>
            <a:effectLst/>
          </p:spPr>
          <p:txBody>
            <a:bodyPr rtlCol="0" anchor="ctr"/>
            <a:lstStyle/>
            <a:p>
              <a:pPr algn="ctr">
                <a:defRPr/>
              </a:pPr>
              <a:r>
                <a:rPr lang="en-GB" sz="1400" b="1" kern="0" dirty="0" err="1">
                  <a:solidFill>
                    <a:sysClr val="window" lastClr="FFFFFF"/>
                  </a:solidFill>
                  <a:latin typeface="Arial" panose="020B0604020202020204" pitchFamily="34" charset="0"/>
                  <a:cs typeface="Arial" panose="020B0604020202020204" pitchFamily="34" charset="0"/>
                </a:rPr>
                <a:t>Hết</a:t>
              </a:r>
              <a:r>
                <a:rPr lang="en-GB" sz="1400" b="1" kern="0" dirty="0">
                  <a:solidFill>
                    <a:sysClr val="window" lastClr="FFFFFF"/>
                  </a:solidFill>
                  <a:latin typeface="Arial" panose="020B0604020202020204" pitchFamily="34" charset="0"/>
                  <a:cs typeface="Arial" panose="020B0604020202020204" pitchFamily="34" charset="0"/>
                </a:rPr>
                <a:t> </a:t>
              </a:r>
              <a:r>
                <a:rPr lang="en-GB" sz="1400" b="1" kern="0" dirty="0" err="1">
                  <a:solidFill>
                    <a:sysClr val="window" lastClr="FFFFFF"/>
                  </a:solidFill>
                  <a:latin typeface="Arial" panose="020B0604020202020204" pitchFamily="34" charset="0"/>
                  <a:cs typeface="Arial" panose="020B0604020202020204" pitchFamily="34" charset="0"/>
                </a:rPr>
                <a:t>Giờ</a:t>
              </a:r>
              <a:endParaRPr lang="en-GB" sz="1400" b="1"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b="1" kern="0" dirty="0">
                <a:solidFill>
                  <a:srgbClr val="FF0000"/>
                </a:solidFill>
                <a:latin typeface="Calibri"/>
              </a:rPr>
              <a:t>START</a:t>
            </a:r>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a:defRPr/>
            </a:pPr>
            <a:r>
              <a:rPr lang="en-US" sz="1000" b="1" kern="0" dirty="0">
                <a:solidFill>
                  <a:srgbClr val="99B2C8"/>
                </a:solidFill>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a:defRPr/>
            </a:pPr>
            <a:r>
              <a:rPr lang="en-US" sz="1000" b="1" kern="0" dirty="0">
                <a:solidFill>
                  <a:srgbClr val="99B2C8"/>
                </a:solidFill>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a:defRPr/>
            </a:pPr>
            <a:r>
              <a:rPr lang="en-US" sz="1000" b="1" kern="0" dirty="0">
                <a:solidFill>
                  <a:srgbClr val="99B2C8"/>
                </a:solidFill>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a:defRPr/>
            </a:pPr>
            <a:r>
              <a:rPr lang="en-US" sz="1000" b="1" kern="0" dirty="0">
                <a:solidFill>
                  <a:srgbClr val="99B2C8"/>
                </a:solidFill>
              </a:rPr>
              <a:t>12</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4" name="Rectangle 7"/>
          <p:cNvSpPr>
            <a:spLocks noChangeArrowheads="1"/>
          </p:cNvSpPr>
          <p:nvPr/>
        </p:nvSpPr>
        <p:spPr bwMode="auto">
          <a:xfrm>
            <a:off x="0" y="33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6" name="Rectangle 9"/>
          <p:cNvSpPr>
            <a:spLocks noChangeArrowheads="1"/>
          </p:cNvSpPr>
          <p:nvPr/>
        </p:nvSpPr>
        <p:spPr bwMode="auto">
          <a:xfrm>
            <a:off x="8825140" y="1264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8" name="Rectangle 14"/>
          <p:cNvSpPr>
            <a:spLocks noChangeArrowheads="1"/>
          </p:cNvSpPr>
          <p:nvPr/>
        </p:nvSpPr>
        <p:spPr bwMode="auto">
          <a:xfrm>
            <a:off x="72031" y="117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0"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2" name="Rectangle 18"/>
          <p:cNvSpPr>
            <a:spLocks noChangeArrowheads="1"/>
          </p:cNvSpPr>
          <p:nvPr/>
        </p:nvSpPr>
        <p:spPr bwMode="auto">
          <a:xfrm>
            <a:off x="0" y="472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4" name="Rectangle 2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6" name="Rectangle 22"/>
          <p:cNvSpPr>
            <a:spLocks noChangeArrowheads="1"/>
          </p:cNvSpPr>
          <p:nvPr/>
        </p:nvSpPr>
        <p:spPr bwMode="auto">
          <a:xfrm>
            <a:off x="-15852" y="-1661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33353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6" fill="hold" display="0">
                  <p:stCondLst>
                    <p:cond delay="indefinite"/>
                  </p:stCondLst>
                  <p:endCondLst>
                    <p:cond evt="onStopAudio" delay="0">
                      <p:tgtEl>
                        <p:sldTgt/>
                      </p:tgtEl>
                    </p:cond>
                  </p:endCondLst>
                </p:cTn>
                <p:tgtEl>
                  <p:spTgt spid="10"/>
                </p:tgtEl>
              </p:cMediaNode>
            </p:audio>
            <p:audio>
              <p:cMediaNode vol="80000">
                <p:cTn id="27" fill="hold" display="0">
                  <p:stCondLst>
                    <p:cond delay="indefinite"/>
                  </p:stCondLst>
                  <p:endCondLst>
                    <p:cond evt="onStopAudio" delay="0">
                      <p:tgtEl>
                        <p:sldTgt/>
                      </p:tgtEl>
                    </p:cond>
                  </p:endCondLst>
                </p:cTn>
                <p:tgtEl>
                  <p:spTgt spid="11"/>
                </p:tgtEl>
              </p:cMediaNode>
            </p:audio>
            <p:audio>
              <p:cMediaNode vol="80000">
                <p:cTn id="28" fill="hold" display="0">
                  <p:stCondLst>
                    <p:cond delay="indefinite"/>
                  </p:stCondLst>
                  <p:endCondLst>
                    <p:cond evt="onStopAudio" delay="0">
                      <p:tgtEl>
                        <p:sldTgt/>
                      </p:tgtEl>
                    </p:cond>
                  </p:endCondLst>
                </p:cTn>
                <p:tgtEl>
                  <p:spTgt spid="12"/>
                </p:tgtEl>
              </p:cMediaNode>
            </p:audio>
            <p:audio>
              <p:cMediaNode vol="80000">
                <p:cTn id="29" fill="hold" display="0">
                  <p:stCondLst>
                    <p:cond delay="indefinite"/>
                  </p:stCondLst>
                  <p:endCondLst>
                    <p:cond evt="onStopAudio" delay="0">
                      <p:tgtEl>
                        <p:sldTgt/>
                      </p:tgtEl>
                    </p:cond>
                  </p:endCondLst>
                </p:cTn>
                <p:tgtEl>
                  <p:spTgt spid="13"/>
                </p:tgtEl>
              </p:cMediaNode>
            </p:audio>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 presetClass="mediacall" presetSubtype="0" fill="hold" nodeType="withEffect">
                                  <p:stCondLst>
                                    <p:cond delay="0"/>
                                  </p:stCondLst>
                                  <p:childTnLst>
                                    <p:cmd type="call" cmd="playFrom(0.0)">
                                      <p:cBhvr>
                                        <p:cTn id="40" dur="8085" fill="hold"/>
                                        <p:tgtEl>
                                          <p:spTgt spid="10"/>
                                        </p:tgtEl>
                                      </p:cBhvr>
                                    </p:cmd>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p:stCondLst>
                        <p:cond delay="0"/>
                      </p:stCondLst>
                      <p:childTnLst>
                        <p:par>
                          <p:cTn id="64" fill="hold">
                            <p:stCondLst>
                              <p:cond delay="0"/>
                            </p:stCondLst>
                            <p:childTnLst>
                              <p:par>
                                <p:cTn id="65" presetID="8" presetClass="emph" presetSubtype="0" fill="hold" nodeType="clickEffect">
                                  <p:stCondLst>
                                    <p:cond delay="0"/>
                                  </p:stCondLst>
                                  <p:childTnLst>
                                    <p:animRot by="21600000">
                                      <p:cBhvr>
                                        <p:cTn id="66" dur="10000" fill="hold"/>
                                        <p:tgtEl>
                                          <p:spTgt spid="26"/>
                                        </p:tgtEl>
                                        <p:attrNameLst>
                                          <p:attrName>r</p:attrName>
                                        </p:attrNameLst>
                                      </p:cBhvr>
                                    </p:animRot>
                                  </p:childTnLst>
                                </p:cTn>
                              </p:par>
                            </p:childTnLst>
                          </p:cTn>
                        </p:par>
                        <p:par>
                          <p:cTn id="67" fill="hold">
                            <p:stCondLst>
                              <p:cond delay="10000"/>
                            </p:stCondLst>
                            <p:childTnLst>
                              <p:par>
                                <p:cTn id="68" presetID="53" presetClass="entr" presetSubtype="16"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3000" fill="hold"/>
                                        <p:tgtEl>
                                          <p:spTgt spid="21"/>
                                        </p:tgtEl>
                                        <p:attrNameLst>
                                          <p:attrName>ppt_w</p:attrName>
                                        </p:attrNameLst>
                                      </p:cBhvr>
                                      <p:tavLst>
                                        <p:tav tm="0">
                                          <p:val>
                                            <p:fltVal val="0"/>
                                          </p:val>
                                        </p:tav>
                                        <p:tav tm="100000">
                                          <p:val>
                                            <p:strVal val="#ppt_w"/>
                                          </p:val>
                                        </p:tav>
                                      </p:tavLst>
                                    </p:anim>
                                    <p:anim calcmode="lin" valueType="num">
                                      <p:cBhvr>
                                        <p:cTn id="71" dur="3000" fill="hold"/>
                                        <p:tgtEl>
                                          <p:spTgt spid="21"/>
                                        </p:tgtEl>
                                        <p:attrNameLst>
                                          <p:attrName>ppt_h</p:attrName>
                                        </p:attrNameLst>
                                      </p:cBhvr>
                                      <p:tavLst>
                                        <p:tav tm="0">
                                          <p:val>
                                            <p:fltVal val="0"/>
                                          </p:val>
                                        </p:tav>
                                        <p:tav tm="100000">
                                          <p:val>
                                            <p:strVal val="#ppt_h"/>
                                          </p:val>
                                        </p:tav>
                                      </p:tavLst>
                                    </p:anim>
                                    <p:animEffect transition="in" filter="fade">
                                      <p:cBhvr>
                                        <p:cTn id="72" dur="3000"/>
                                        <p:tgtEl>
                                          <p:spTgt spid="21"/>
                                        </p:tgtEl>
                                      </p:cBhvr>
                                    </p:animEffect>
                                  </p:childTnLst>
                                  <p:subTnLst>
                                    <p:audio>
                                      <p:cMediaNode>
                                        <p:cTn display="0" masterRel="sameClick">
                                          <p:stCondLst>
                                            <p:cond evt="begin" delay="0">
                                              <p:tn val="68"/>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3" grpId="0" animBg="1"/>
      <p:bldP spid="4" grpId="0" animBg="1"/>
      <p:bldP spid="6" grpId="0" animBg="1"/>
      <p:bldP spid="7" grpId="0" animBg="1"/>
      <p:bldP spid="8" grpId="0" animBg="1"/>
      <p:bldP spid="16" grpId="0" animBg="1"/>
      <p:bldP spid="16" grpId="1" animBg="1"/>
      <p:bldP spid="17" grpId="0"/>
      <p:bldP spid="1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6312</TotalTime>
  <Words>1639</Words>
  <Application>Microsoft Office PowerPoint</Application>
  <PresentationFormat>Widescreen</PresentationFormat>
  <Paragraphs>338</Paragraphs>
  <Slides>28</Slides>
  <Notes>3</Notes>
  <HiddenSlides>0</HiddenSlides>
  <MMClips>20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Cambria Math</vt:lpstr>
      <vt:lpstr>Sitka Heading</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Hiep</dc:creator>
  <cp:lastModifiedBy>NMD Store</cp:lastModifiedBy>
  <cp:revision>111</cp:revision>
  <dcterms:created xsi:type="dcterms:W3CDTF">2023-06-07T03:45:13Z</dcterms:created>
  <dcterms:modified xsi:type="dcterms:W3CDTF">2025-03-25T13:45:07Z</dcterms:modified>
</cp:coreProperties>
</file>