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0" r:id="rId1"/>
    <p:sldMasterId id="2147483660" r:id="rId2"/>
    <p:sldMasterId id="2147483685" r:id="rId3"/>
    <p:sldMasterId id="2147483697" r:id="rId4"/>
  </p:sldMasterIdLst>
  <p:notesMasterIdLst>
    <p:notesMasterId r:id="rId32"/>
  </p:notesMasterIdLst>
  <p:handoutMasterIdLst>
    <p:handoutMasterId r:id="rId33"/>
  </p:handoutMasterIdLst>
  <p:sldIdLst>
    <p:sldId id="590" r:id="rId5"/>
    <p:sldId id="609" r:id="rId6"/>
    <p:sldId id="657" r:id="rId7"/>
    <p:sldId id="658" r:id="rId8"/>
    <p:sldId id="418" r:id="rId9"/>
    <p:sldId id="635" r:id="rId10"/>
    <p:sldId id="636" r:id="rId11"/>
    <p:sldId id="641" r:id="rId12"/>
    <p:sldId id="642" r:id="rId13"/>
    <p:sldId id="643" r:id="rId14"/>
    <p:sldId id="644" r:id="rId15"/>
    <p:sldId id="621" r:id="rId16"/>
    <p:sldId id="611" r:id="rId17"/>
    <p:sldId id="615" r:id="rId18"/>
    <p:sldId id="656" r:id="rId19"/>
    <p:sldId id="646" r:id="rId20"/>
    <p:sldId id="662" r:id="rId21"/>
    <p:sldId id="663" r:id="rId22"/>
    <p:sldId id="647" r:id="rId23"/>
    <p:sldId id="652" r:id="rId24"/>
    <p:sldId id="614" r:id="rId25"/>
    <p:sldId id="653" r:id="rId26"/>
    <p:sldId id="654" r:id="rId27"/>
    <p:sldId id="616" r:id="rId28"/>
    <p:sldId id="655" r:id="rId29"/>
    <p:sldId id="351" r:id="rId30"/>
    <p:sldId id="625" r:id="rId31"/>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uan Nguyen Thi My" initials="TNTM" lastIdx="1" clrIdx="0">
    <p:extLst>
      <p:ext uri="{19B8F6BF-5375-455C-9EA6-DF929625EA0E}">
        <p15:presenceInfo xmlns:p15="http://schemas.microsoft.com/office/powerpoint/2012/main" userId="Thuan Nguyen Thi My" providerId="None"/>
      </p:ext>
    </p:extLst>
  </p:cmAuthor>
  <p:cmAuthor id="2" name="ADMIN" initials="A" lastIdx="2" clrIdx="1"/>
  <p:cmAuthor id="3" name="Phạm Hoàng Thanh Thủy" initials="PT" lastIdx="1" clrIdx="2">
    <p:extLst>
      <p:ext uri="{19B8F6BF-5375-455C-9EA6-DF929625EA0E}">
        <p15:presenceInfo xmlns:p15="http://schemas.microsoft.com/office/powerpoint/2012/main" userId="0caf062812d7865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4807"/>
    <a:srgbClr val="B85808"/>
    <a:srgbClr val="A14D07"/>
    <a:srgbClr val="B38356"/>
    <a:srgbClr val="47A323"/>
    <a:srgbClr val="B43305"/>
    <a:srgbClr val="C67F58"/>
    <a:srgbClr val="D52143"/>
    <a:srgbClr val="AA1A35"/>
    <a:srgbClr val="EA74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2784" autoAdjust="0"/>
  </p:normalViewPr>
  <p:slideViewPr>
    <p:cSldViewPr>
      <p:cViewPr varScale="1">
        <p:scale>
          <a:sx n="97" d="100"/>
          <a:sy n="97" d="100"/>
        </p:scale>
        <p:origin x="630" y="84"/>
      </p:cViewPr>
      <p:guideLst>
        <p:guide orient="horz" pos="1620"/>
        <p:guide pos="2880"/>
      </p:guideLst>
    </p:cSldViewPr>
  </p:slideViewPr>
  <p:notesTextViewPr>
    <p:cViewPr>
      <p:scale>
        <a:sx n="1" d="1"/>
        <a:sy n="1" d="1"/>
      </p:scale>
      <p:origin x="0" y="0"/>
    </p:cViewPr>
  </p:notesTextViewPr>
  <p:notesViewPr>
    <p:cSldViewPr showGuides="1">
      <p:cViewPr varScale="1">
        <p:scale>
          <a:sx n="65" d="100"/>
          <a:sy n="65" d="100"/>
        </p:scale>
        <p:origin x="3082" y="4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5CDD7B6-791E-4961-8FEC-29CCD62ED843}" type="datetimeFigureOut">
              <a:rPr lang="en-US" smtClean="0"/>
              <a:t>3/25/2025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D77F45-4311-46EF-82D0-374612DCB225}" type="slidenum">
              <a:rPr lang="en-US" smtClean="0"/>
              <a:t>‹#›</a:t>
            </a:fld>
            <a:endParaRPr lang="en-US"/>
          </a:p>
        </p:txBody>
      </p:sp>
    </p:spTree>
    <p:extLst>
      <p:ext uri="{BB962C8B-B14F-4D97-AF65-F5344CB8AC3E}">
        <p14:creationId xmlns:p14="http://schemas.microsoft.com/office/powerpoint/2010/main" val="39046742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A3592-FEF6-4F18-A34B-F0E5D14EE5C6}" type="datetimeFigureOut">
              <a:rPr lang="en-US" smtClean="0"/>
              <a:t>3/25/2025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986841-B6E9-4602-99D2-E5DE711450F7}" type="slidenum">
              <a:rPr lang="en-US" smtClean="0"/>
              <a:t>‹#›</a:t>
            </a:fld>
            <a:endParaRPr lang="en-US"/>
          </a:p>
        </p:txBody>
      </p:sp>
    </p:spTree>
    <p:extLst>
      <p:ext uri="{BB962C8B-B14F-4D97-AF65-F5344CB8AC3E}">
        <p14:creationId xmlns:p14="http://schemas.microsoft.com/office/powerpoint/2010/main" val="52824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2986841-B6E9-4602-99D2-E5DE711450F7}" type="slidenum">
              <a:rPr lang="en-US" smtClean="0"/>
              <a:t>1</a:t>
            </a:fld>
            <a:endParaRPr lang="en-US"/>
          </a:p>
        </p:txBody>
      </p:sp>
    </p:spTree>
    <p:extLst>
      <p:ext uri="{BB962C8B-B14F-4D97-AF65-F5344CB8AC3E}">
        <p14:creationId xmlns:p14="http://schemas.microsoft.com/office/powerpoint/2010/main" val="3461358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D2986841-B6E9-4602-99D2-E5DE711450F7}" type="slidenum">
              <a:rPr lang="en-US" smtClean="0"/>
              <a:t>11</a:t>
            </a:fld>
            <a:endParaRPr lang="en-US"/>
          </a:p>
        </p:txBody>
      </p:sp>
    </p:spTree>
    <p:extLst>
      <p:ext uri="{BB962C8B-B14F-4D97-AF65-F5344CB8AC3E}">
        <p14:creationId xmlns:p14="http://schemas.microsoft.com/office/powerpoint/2010/main" val="28909856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37489B-9115-48D9-8D08-A2FE82843128}"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0600035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1" u="sng">
                <a:solidFill>
                  <a:srgbClr val="FF0000"/>
                </a:solidFill>
                <a:latin typeface="Arial" panose="020B0604020202020204" pitchFamily="34" charset="0"/>
                <a:cs typeface="Arial" panose="020B0604020202020204" pitchFamily="34" charset="0"/>
              </a:rPr>
              <a:t>Gợi ý:</a:t>
            </a:r>
            <a:r>
              <a:rPr lang="en-US" sz="1200">
                <a:solidFill>
                  <a:srgbClr val="FF0000"/>
                </a:solidFill>
                <a:latin typeface="Arial" panose="020B0604020202020204" pitchFamily="34" charset="0"/>
                <a:cs typeface="Arial" panose="020B0604020202020204" pitchFamily="34" charset="0"/>
              </a:rPr>
              <a:t> Đ</a:t>
            </a:r>
            <a:r>
              <a:rPr lang="vi-VN" sz="1200">
                <a:solidFill>
                  <a:srgbClr val="FF0000"/>
                </a:solidFill>
                <a:latin typeface="+mn-lt"/>
                <a:cs typeface="Arial" panose="020B0604020202020204" pitchFamily="34" charset="0"/>
              </a:rPr>
              <a:t>ưa ra bài toán thực tế có kèm hướng dẫn ban đầu đối với bài toán để học sinh về nhà tư duy tiếp</a:t>
            </a:r>
            <a:r>
              <a:rPr lang="en-US" sz="1200">
                <a:solidFill>
                  <a:srgbClr val="FF0000"/>
                </a:solidFill>
                <a:latin typeface="Arial" panose="020B0604020202020204" pitchFamily="34" charset="0"/>
                <a:cs typeface="Arial" panose="020B0604020202020204" pitchFamily="34" charset="0"/>
              </a:rPr>
              <a:t> hoặc giải quyết tại lớp nếu có thời gian.</a:t>
            </a:r>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t>24</a:t>
            </a:fld>
            <a:endParaRPr lang="en-US"/>
          </a:p>
        </p:txBody>
      </p:sp>
    </p:spTree>
    <p:extLst>
      <p:ext uri="{BB962C8B-B14F-4D97-AF65-F5344CB8AC3E}">
        <p14:creationId xmlns:p14="http://schemas.microsoft.com/office/powerpoint/2010/main" val="22710631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solidFill>
                  <a:prstClr val="black"/>
                </a:solidFill>
              </a:rPr>
              <a:pPr>
                <a:defRPr/>
              </a:pPr>
              <a:t>27</a:t>
            </a:fld>
            <a:endParaRPr lang="en-US">
              <a:solidFill>
                <a:prstClr val="black"/>
              </a:solidFill>
            </a:endParaRPr>
          </a:p>
        </p:txBody>
      </p:sp>
    </p:spTree>
    <p:extLst>
      <p:ext uri="{BB962C8B-B14F-4D97-AF65-F5344CB8AC3E}">
        <p14:creationId xmlns:p14="http://schemas.microsoft.com/office/powerpoint/2010/main" val="3336521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2</a:t>
            </a:fld>
            <a:endParaRPr lang="en-US"/>
          </a:p>
        </p:txBody>
      </p:sp>
    </p:spTree>
    <p:extLst>
      <p:ext uri="{BB962C8B-B14F-4D97-AF65-F5344CB8AC3E}">
        <p14:creationId xmlns:p14="http://schemas.microsoft.com/office/powerpoint/2010/main" val="2214156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37489B-9115-48D9-8D08-A2FE82843128}"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441960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3B51CF-F98A-40FB-BCE4-A8F46DFA8620}" type="slidenum">
              <a:rPr lang="en-US" altLang="en-US" smtClean="0"/>
              <a:pPr/>
              <a:t>5</a:t>
            </a:fld>
            <a:endParaRPr lang="en-US" altLang="en-US"/>
          </a:p>
        </p:txBody>
      </p:sp>
    </p:spTree>
    <p:extLst>
      <p:ext uri="{BB962C8B-B14F-4D97-AF65-F5344CB8AC3E}">
        <p14:creationId xmlns:p14="http://schemas.microsoft.com/office/powerpoint/2010/main" val="2858716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D2986841-B6E9-4602-99D2-E5DE711450F7}" type="slidenum">
              <a:rPr lang="en-US" smtClean="0"/>
              <a:t>6</a:t>
            </a:fld>
            <a:endParaRPr lang="en-US"/>
          </a:p>
        </p:txBody>
      </p:sp>
    </p:spTree>
    <p:extLst>
      <p:ext uri="{BB962C8B-B14F-4D97-AF65-F5344CB8AC3E}">
        <p14:creationId xmlns:p14="http://schemas.microsoft.com/office/powerpoint/2010/main" val="29519119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D2986841-B6E9-4602-99D2-E5DE711450F7}" type="slidenum">
              <a:rPr lang="en-US" smtClean="0"/>
              <a:t>7</a:t>
            </a:fld>
            <a:endParaRPr lang="en-US"/>
          </a:p>
        </p:txBody>
      </p:sp>
    </p:spTree>
    <p:extLst>
      <p:ext uri="{BB962C8B-B14F-4D97-AF65-F5344CB8AC3E}">
        <p14:creationId xmlns:p14="http://schemas.microsoft.com/office/powerpoint/2010/main" val="19707491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D2986841-B6E9-4602-99D2-E5DE711450F7}" type="slidenum">
              <a:rPr lang="en-US" smtClean="0"/>
              <a:t>8</a:t>
            </a:fld>
            <a:endParaRPr lang="en-US"/>
          </a:p>
        </p:txBody>
      </p:sp>
    </p:spTree>
    <p:extLst>
      <p:ext uri="{BB962C8B-B14F-4D97-AF65-F5344CB8AC3E}">
        <p14:creationId xmlns:p14="http://schemas.microsoft.com/office/powerpoint/2010/main" val="143168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D2986841-B6E9-4602-99D2-E5DE711450F7}" type="slidenum">
              <a:rPr lang="en-US" smtClean="0"/>
              <a:t>9</a:t>
            </a:fld>
            <a:endParaRPr lang="en-US"/>
          </a:p>
        </p:txBody>
      </p:sp>
    </p:spTree>
    <p:extLst>
      <p:ext uri="{BB962C8B-B14F-4D97-AF65-F5344CB8AC3E}">
        <p14:creationId xmlns:p14="http://schemas.microsoft.com/office/powerpoint/2010/main" val="3736416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D2986841-B6E9-4602-99D2-E5DE711450F7}" type="slidenum">
              <a:rPr lang="en-US" smtClean="0"/>
              <a:t>10</a:t>
            </a:fld>
            <a:endParaRPr lang="en-US"/>
          </a:p>
        </p:txBody>
      </p:sp>
    </p:spTree>
    <p:extLst>
      <p:ext uri="{BB962C8B-B14F-4D97-AF65-F5344CB8AC3E}">
        <p14:creationId xmlns:p14="http://schemas.microsoft.com/office/powerpoint/2010/main" val="2952558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2F6400-53A4-4C9B-9D25-EA5D415A60BF}" type="datetimeFigureOut">
              <a:rPr lang="en-US" smtClean="0"/>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554905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2F6400-53A4-4C9B-9D25-EA5D415A60BF}" type="datetimeFigureOut">
              <a:rPr lang="en-US" smtClean="0"/>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485185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2F6400-53A4-4C9B-9D25-EA5D415A60BF}" type="datetimeFigureOut">
              <a:rPr lang="en-US" smtClean="0"/>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1503325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3/25/2025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510434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3/25/2025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833848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3/25/2025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617038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3/25/2025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228765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3/25/2025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491694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3/25/2025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137279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3/25/2025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726279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3/25/2025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75911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2F6400-53A4-4C9B-9D25-EA5D415A60BF}" type="datetimeFigureOut">
              <a:rPr lang="en-US" smtClean="0"/>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36419685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3/25/2025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331275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3/25/2025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867900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3/25/2025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303123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5E02100-3795-4BEF-BE9C-06181126E3A6}" type="datetimeFigureOut">
              <a:rPr lang="en-US" smtClean="0">
                <a:solidFill>
                  <a:prstClr val="black">
                    <a:tint val="75000"/>
                  </a:prstClr>
                </a:solidFill>
              </a:rPr>
              <a:pPr/>
              <a:t>3/25/2025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50381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E02100-3795-4BEF-BE9C-06181126E3A6}" type="datetimeFigureOut">
              <a:rPr lang="en-US" smtClean="0">
                <a:solidFill>
                  <a:prstClr val="black">
                    <a:tint val="75000"/>
                  </a:prstClr>
                </a:solidFill>
              </a:rPr>
              <a:pPr/>
              <a:t>3/25/2025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75973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E02100-3795-4BEF-BE9C-06181126E3A6}" type="datetimeFigureOut">
              <a:rPr lang="en-US" smtClean="0">
                <a:solidFill>
                  <a:prstClr val="black">
                    <a:tint val="75000"/>
                  </a:prstClr>
                </a:solidFill>
              </a:rPr>
              <a:pPr/>
              <a:t>3/25/2025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92215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5E02100-3795-4BEF-BE9C-06181126E3A6}" type="datetimeFigureOut">
              <a:rPr lang="en-US" smtClean="0">
                <a:solidFill>
                  <a:prstClr val="black">
                    <a:tint val="75000"/>
                  </a:prstClr>
                </a:solidFill>
              </a:rPr>
              <a:pPr/>
              <a:t>3/25/2025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92746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5E02100-3795-4BEF-BE9C-06181126E3A6}" type="datetimeFigureOut">
              <a:rPr lang="en-US" smtClean="0">
                <a:solidFill>
                  <a:prstClr val="black">
                    <a:tint val="75000"/>
                  </a:prstClr>
                </a:solidFill>
              </a:rPr>
              <a:pPr/>
              <a:t>3/25/2025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93770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5E02100-3795-4BEF-BE9C-06181126E3A6}" type="datetimeFigureOut">
              <a:rPr lang="en-US" smtClean="0">
                <a:solidFill>
                  <a:prstClr val="black">
                    <a:tint val="75000"/>
                  </a:prstClr>
                </a:solidFill>
              </a:rPr>
              <a:pPr/>
              <a:t>3/25/2025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59182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E02100-3795-4BEF-BE9C-06181126E3A6}" type="datetimeFigureOut">
              <a:rPr lang="en-US" smtClean="0">
                <a:solidFill>
                  <a:prstClr val="black">
                    <a:tint val="75000"/>
                  </a:prstClr>
                </a:solidFill>
              </a:rPr>
              <a:pPr/>
              <a:t>3/25/2025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7032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2F6400-53A4-4C9B-9D25-EA5D415A60BF}" type="datetimeFigureOut">
              <a:rPr lang="en-US" smtClean="0"/>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25549976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5E02100-3795-4BEF-BE9C-06181126E3A6}" type="datetimeFigureOut">
              <a:rPr lang="en-US" smtClean="0">
                <a:solidFill>
                  <a:prstClr val="black">
                    <a:tint val="75000"/>
                  </a:prstClr>
                </a:solidFill>
              </a:rPr>
              <a:pPr/>
              <a:t>3/25/2025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49583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5E02100-3795-4BEF-BE9C-06181126E3A6}" type="datetimeFigureOut">
              <a:rPr lang="en-US" smtClean="0">
                <a:solidFill>
                  <a:prstClr val="black">
                    <a:tint val="75000"/>
                  </a:prstClr>
                </a:solidFill>
              </a:rPr>
              <a:pPr/>
              <a:t>3/25/2025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30208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E02100-3795-4BEF-BE9C-06181126E3A6}" type="datetimeFigureOut">
              <a:rPr lang="en-US" smtClean="0">
                <a:solidFill>
                  <a:prstClr val="black">
                    <a:tint val="75000"/>
                  </a:prstClr>
                </a:solidFill>
              </a:rPr>
              <a:pPr/>
              <a:t>3/25/2025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55629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E02100-3795-4BEF-BE9C-06181126E3A6}" type="datetimeFigureOut">
              <a:rPr lang="en-US" smtClean="0">
                <a:solidFill>
                  <a:prstClr val="black">
                    <a:tint val="75000"/>
                  </a:prstClr>
                </a:solidFill>
              </a:rPr>
              <a:pPr/>
              <a:t>3/25/2025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0013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F02A1-B26A-442C-8043-20939094B5D5}"/>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a:extLst>
              <a:ext uri="{FF2B5EF4-FFF2-40B4-BE49-F238E27FC236}">
                <a16:creationId xmlns:a16="http://schemas.microsoft.com/office/drawing/2014/main" id="{507AF29A-2711-4980-9047-A30692EEB5B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CFE25823-4349-4C0C-9C60-C8830C2177CA}"/>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25/03/2025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D081C8EE-B6FD-4D3D-9749-91C215B7AE2A}"/>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AB53EBF7-A85D-462A-A26F-298794063D5C}"/>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546843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D88E6-1A59-4639-9BE0-7D3C26A1344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1A3A75A-0986-4475-84C6-2C502A9147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FC29051-336D-45A2-A120-8930EB209D1B}"/>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25/03/2025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AE1E883A-D7A0-454F-90A1-236CD7066F0C}"/>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ADBAD1F0-16CA-45C2-A115-C245814D3581}"/>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9278521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D0066-9B8C-46A5-B63A-34FBC8C5685F}"/>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948C94A-8603-4485-8882-00CECE388F6C}"/>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7F8E6D-E95D-4E37-BCD5-F8BC56A92E8A}"/>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25/03/2025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A2C51CB1-1AE6-4D2A-B788-93F5FDDE4E5B}"/>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F56E9BC3-E641-4CA3-84FF-52518677FD75}"/>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8513550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A154B-C485-4D2C-A8E2-9011E01F461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C46B929-FA5B-4D72-A0AE-91F28E858D90}"/>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A2CF512-C379-4F32-8AB1-006B8CB1E82A}"/>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55B5EF2-CDFE-4575-AFED-23BFB76AF28F}"/>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25/03/2025</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1CDD91E0-D7EB-440B-B598-969E92CCE0E8}"/>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AB72F3F9-9A95-4C61-9332-9219C1282D87}"/>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9922378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8E5B4-2018-4D7A-B6E0-8B8FF8C91CD1}"/>
              </a:ext>
            </a:extLst>
          </p:cNvPr>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B738C1F-A330-4AA9-ACB2-15F9B878416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544CAEA-B371-4824-8A78-B404C6C80143}"/>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BC2FF8D-4E0F-4034-941F-BE283F54B983}"/>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2F1FEC4-DFCB-4DA4-AD5D-81C7BB602E91}"/>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2157B981-E0CC-454A-9463-E646F1BBF8F4}"/>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25/03/2025</a:t>
            </a:fld>
            <a:endParaRPr lang="vi-VN">
              <a:solidFill>
                <a:prstClr val="black">
                  <a:tint val="75000"/>
                </a:prstClr>
              </a:solidFill>
            </a:endParaRPr>
          </a:p>
        </p:txBody>
      </p:sp>
      <p:sp>
        <p:nvSpPr>
          <p:cNvPr id="8" name="Footer Placeholder 7">
            <a:extLst>
              <a:ext uri="{FF2B5EF4-FFF2-40B4-BE49-F238E27FC236}">
                <a16:creationId xmlns:a16="http://schemas.microsoft.com/office/drawing/2014/main" id="{B770CF36-89D2-4848-9F9A-5677B5866DF6}"/>
              </a:ext>
            </a:extLst>
          </p:cNvPr>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a:extLst>
              <a:ext uri="{FF2B5EF4-FFF2-40B4-BE49-F238E27FC236}">
                <a16:creationId xmlns:a16="http://schemas.microsoft.com/office/drawing/2014/main" id="{0D0A8D33-4A74-4825-ADB1-EB36A1F43D75}"/>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0981134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B2C41-E69A-496B-87CD-63E7B5BEC3E8}"/>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DBD6003D-63CF-4B98-B9FC-24D4137729F0}"/>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25/03/2025</a:t>
            </a:fld>
            <a:endParaRPr lang="vi-VN">
              <a:solidFill>
                <a:prstClr val="black">
                  <a:tint val="75000"/>
                </a:prstClr>
              </a:solidFill>
            </a:endParaRPr>
          </a:p>
        </p:txBody>
      </p:sp>
      <p:sp>
        <p:nvSpPr>
          <p:cNvPr id="4" name="Footer Placeholder 3">
            <a:extLst>
              <a:ext uri="{FF2B5EF4-FFF2-40B4-BE49-F238E27FC236}">
                <a16:creationId xmlns:a16="http://schemas.microsoft.com/office/drawing/2014/main" id="{94E18784-9069-4F47-B9C6-84DE1E4B2F7F}"/>
              </a:ext>
            </a:extLst>
          </p:cNvPr>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a:extLst>
              <a:ext uri="{FF2B5EF4-FFF2-40B4-BE49-F238E27FC236}">
                <a16:creationId xmlns:a16="http://schemas.microsoft.com/office/drawing/2014/main" id="{3DB07E85-F927-40D2-B882-821905252874}"/>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214315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2F6400-53A4-4C9B-9D25-EA5D415A60BF}" type="datetimeFigureOut">
              <a:rPr lang="en-US" smtClean="0"/>
              <a:t>3/25/2025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34263438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10461" b="16308"/>
          <a:stretch/>
        </p:blipFill>
        <p:spPr>
          <a:xfrm>
            <a:off x="7991500" y="4324350"/>
            <a:ext cx="604818" cy="442913"/>
          </a:xfrm>
          <a:prstGeom prst="rect">
            <a:avLst/>
          </a:prstGeom>
        </p:spPr>
      </p:pic>
      <p:sp>
        <p:nvSpPr>
          <p:cNvPr id="2" name="Date Placeholder 1">
            <a:extLst>
              <a:ext uri="{FF2B5EF4-FFF2-40B4-BE49-F238E27FC236}">
                <a16:creationId xmlns:a16="http://schemas.microsoft.com/office/drawing/2014/main" id="{1BEC5B7D-3DC9-42DC-9CCD-411A9122A9F6}"/>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25/03/2025</a:t>
            </a:fld>
            <a:endParaRPr lang="vi-VN">
              <a:solidFill>
                <a:prstClr val="black">
                  <a:tint val="75000"/>
                </a:prstClr>
              </a:solidFill>
            </a:endParaRPr>
          </a:p>
        </p:txBody>
      </p:sp>
      <p:sp>
        <p:nvSpPr>
          <p:cNvPr id="3" name="Footer Placeholder 2">
            <a:extLst>
              <a:ext uri="{FF2B5EF4-FFF2-40B4-BE49-F238E27FC236}">
                <a16:creationId xmlns:a16="http://schemas.microsoft.com/office/drawing/2014/main" id="{DF521E20-5994-43AD-AF9B-E6F96212AD13}"/>
              </a:ext>
            </a:extLst>
          </p:cNvPr>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a:extLst>
              <a:ext uri="{FF2B5EF4-FFF2-40B4-BE49-F238E27FC236}">
                <a16:creationId xmlns:a16="http://schemas.microsoft.com/office/drawing/2014/main" id="{89291151-A9E1-42A7-B87C-9269516F7044}"/>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3035596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14253-4BBB-4EB4-956C-48464B4844A4}"/>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0D7517DA-39BD-4628-BF95-5D48B4CA505A}"/>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F4B21316-EEA9-467A-A5A6-6436C84C87A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1242373-C567-4EB3-A04B-7306F8DF17F9}"/>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25/03/2025</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D11C6653-CDE6-4F88-A231-47AE03E0D75F}"/>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111E0521-358A-43CE-A798-88D5BB534143}"/>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9625518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7FE89-79AF-4CF4-B3B3-1E42589EF5F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828BE7B3-5B04-47C3-823B-9309DBC3C8AB}"/>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a:extLst>
              <a:ext uri="{FF2B5EF4-FFF2-40B4-BE49-F238E27FC236}">
                <a16:creationId xmlns:a16="http://schemas.microsoft.com/office/drawing/2014/main" id="{1CEC53C0-448F-4251-8720-6C83F076D9B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61BEA20-9EC0-4F07-9790-03CA5361FC97}"/>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25/03/2025</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9C54A513-6AC0-407F-9F93-65C1C2208049}"/>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59C356E2-EE42-442F-A12C-CE61EF7D50B9}"/>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5003041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C183B-798F-4ACE-83B5-F517176A5C4A}"/>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966986F-4925-46FF-A2A9-36E6FED76F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CB379ED-C54C-4361-98B1-7142BAF23360}"/>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25/03/2025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9061EE85-E5B4-4A3C-8BFE-6FE68B7907BB}"/>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6F8DA28C-14C8-410C-B148-46EFF85335DD}"/>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9804578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FB38A4-9833-4DE5-BB39-D48AAE56002F}"/>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24594D6-D85A-4500-BB5E-02728C0B0B67}"/>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D33696A-06B9-40DA-899C-7D16FF36ABCD}"/>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25/03/2025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5F848B26-878F-4F0F-B2DD-83EEDF676E07}"/>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6C190F93-45AB-446E-B9C1-834218C869A9}"/>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5158411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05979"/>
            <a:ext cx="8229600" cy="857250"/>
          </a:xfrm>
        </p:spPr>
        <p:txBody>
          <a:bodyPr/>
          <a:lstStyle/>
          <a:p>
            <a:r>
              <a:rPr lang="en-US"/>
              <a:t>Click to edit Master title style</a:t>
            </a:r>
          </a:p>
        </p:txBody>
      </p:sp>
      <p:sp>
        <p:nvSpPr>
          <p:cNvPr id="3" name="Content Placeholder 2"/>
          <p:cNvSpPr>
            <a:spLocks noGrp="1"/>
          </p:cNvSpPr>
          <p:nvPr>
            <p:ph sz="quarter" idx="1"/>
          </p:nvPr>
        </p:nvSpPr>
        <p:spPr>
          <a:xfrm>
            <a:off x="457200" y="1200150"/>
            <a:ext cx="4038600" cy="1639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00150"/>
            <a:ext cx="4038600" cy="1639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2953942"/>
            <a:ext cx="4038600" cy="164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2953942"/>
            <a:ext cx="4038600" cy="164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60F1B50A-7B53-46BF-AD99-3534BF84E6F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9133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2F6400-53A4-4C9B-9D25-EA5D415A60BF}" type="datetimeFigureOut">
              <a:rPr lang="en-US" smtClean="0"/>
              <a:t>3/25/2025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1641419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2F6400-53A4-4C9B-9D25-EA5D415A60BF}" type="datetimeFigureOut">
              <a:rPr lang="en-US" smtClean="0"/>
              <a:t>3/25/2025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3952624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2F6400-53A4-4C9B-9D25-EA5D415A60BF}" type="datetimeFigureOut">
              <a:rPr lang="en-US" smtClean="0"/>
              <a:t>3/25/2025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2311764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2F6400-53A4-4C9B-9D25-EA5D415A60BF}" type="datetimeFigureOut">
              <a:rPr lang="en-US" smtClean="0"/>
              <a:t>3/25/2025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3686408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2F6400-53A4-4C9B-9D25-EA5D415A60BF}" type="datetimeFigureOut">
              <a:rPr lang="en-US" smtClean="0"/>
              <a:t>3/25/2025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2289024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A32F6400-53A4-4C9B-9D25-EA5D415A60BF}" type="datetimeFigureOut">
              <a:rPr lang="en-US" smtClean="0"/>
              <a:t>3/25/2025</a:t>
            </a:fld>
            <a:endParaRPr lang="en-US"/>
          </a:p>
        </p:txBody>
      </p:sp>
      <p:sp>
        <p:nvSpPr>
          <p:cNvPr id="5"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09480E8-0381-4A7B-8F1A-1709C0764F91}" type="slidenum">
              <a:rPr lang="en-US" smtClean="0"/>
              <a:t>‹#›</a:t>
            </a:fld>
            <a:endParaRPr lang="en-US"/>
          </a:p>
        </p:txBody>
      </p:sp>
    </p:spTree>
    <p:extLst>
      <p:ext uri="{BB962C8B-B14F-4D97-AF65-F5344CB8AC3E}">
        <p14:creationId xmlns:p14="http://schemas.microsoft.com/office/powerpoint/2010/main" val="357468452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9E9F21DE-91B0-4F59-9729-201E87135832}" type="datetimeFigureOut">
              <a:rPr lang="en-US" smtClean="0">
                <a:solidFill>
                  <a:prstClr val="black">
                    <a:tint val="75000"/>
                  </a:prstClr>
                </a:solidFill>
              </a:rPr>
              <a:pPr>
                <a:defRPr/>
              </a:pPr>
              <a:t>3/25/2025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420094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5E02100-3795-4BEF-BE9C-06181126E3A6}" type="datetimeFigureOut">
              <a:rPr lang="en-US" smtClean="0">
                <a:solidFill>
                  <a:prstClr val="black">
                    <a:tint val="75000"/>
                  </a:prstClr>
                </a:solidFill>
              </a:rPr>
              <a:pPr/>
              <a:t>3/25/2025</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524745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57921C-1A63-40CE-B002-10F051D203E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0187463-95D8-4CF7-B8FC-8C8E384B2A3A}"/>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5F52185-48FC-4136-90CF-85D79EA36E02}"/>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03061CC-3D04-454E-924B-718621B9FD7F}" type="datetimeFigureOut">
              <a:rPr lang="vi-VN" smtClean="0">
                <a:solidFill>
                  <a:prstClr val="black">
                    <a:tint val="75000"/>
                  </a:prstClr>
                </a:solidFill>
              </a:rPr>
              <a:pPr/>
              <a:t>25/03/2025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DCC52ED5-D41F-443F-9025-F578956BDFC8}"/>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DAAC1018-225C-494D-A645-99E7115F9BC9}"/>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25920996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28.png"/><Relationship Id="rId3" Type="http://schemas.openxmlformats.org/officeDocument/2006/relationships/slideLayout" Target="../slideLayouts/slideLayout13.xml"/><Relationship Id="rId7" Type="http://schemas.microsoft.com/office/2007/relationships/hdphoto" Target="../media/hdphoto1.wdp"/><Relationship Id="rId12" Type="http://schemas.openxmlformats.org/officeDocument/2006/relationships/image" Target="../media/image22.png"/><Relationship Id="rId2" Type="http://schemas.microsoft.com/office/2007/relationships/media" Target="../media/media1.mp4"/><Relationship Id="rId16" Type="http://schemas.openxmlformats.org/officeDocument/2006/relationships/image" Target="../media/image37.png"/><Relationship Id="rId1" Type="http://schemas.openxmlformats.org/officeDocument/2006/relationships/video" Target="NULL" TargetMode="External"/><Relationship Id="rId6" Type="http://schemas.openxmlformats.org/officeDocument/2006/relationships/image" Target="../media/image12.png"/><Relationship Id="rId11" Type="http://schemas.openxmlformats.org/officeDocument/2006/relationships/image" Target="../media/image15.png"/><Relationship Id="rId5" Type="http://schemas.openxmlformats.org/officeDocument/2006/relationships/audio" Target="../media/audio2.wav"/><Relationship Id="rId15" Type="http://schemas.openxmlformats.org/officeDocument/2006/relationships/image" Target="../media/image48.png"/><Relationship Id="rId10" Type="http://schemas.openxmlformats.org/officeDocument/2006/relationships/image" Target="../media/image21.png"/><Relationship Id="rId4" Type="http://schemas.openxmlformats.org/officeDocument/2006/relationships/notesSlide" Target="../notesSlides/notesSlide9.xml"/><Relationship Id="rId9" Type="http://schemas.openxmlformats.org/officeDocument/2006/relationships/image" Target="../media/image20.png"/><Relationship Id="rId1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2.png"/><Relationship Id="rId3" Type="http://schemas.openxmlformats.org/officeDocument/2006/relationships/slideLayout" Target="../slideLayouts/slideLayout13.xml"/><Relationship Id="rId7" Type="http://schemas.openxmlformats.org/officeDocument/2006/relationships/image" Target="../media/image12.png"/><Relationship Id="rId12" Type="http://schemas.openxmlformats.org/officeDocument/2006/relationships/image" Target="../media/image15.png"/><Relationship Id="rId17" Type="http://schemas.openxmlformats.org/officeDocument/2006/relationships/image" Target="../media/image55.png"/><Relationship Id="rId2" Type="http://schemas.microsoft.com/office/2007/relationships/media" Target="../media/media1.mp4"/><Relationship Id="rId16" Type="http://schemas.openxmlformats.org/officeDocument/2006/relationships/image" Target="../media/image54.png"/><Relationship Id="rId1" Type="http://schemas.openxmlformats.org/officeDocument/2006/relationships/video" Target="NULL" TargetMode="External"/><Relationship Id="rId6" Type="http://schemas.openxmlformats.org/officeDocument/2006/relationships/image" Target="../media/image30.png"/><Relationship Id="rId11" Type="http://schemas.openxmlformats.org/officeDocument/2006/relationships/image" Target="../media/image21.png"/><Relationship Id="rId5" Type="http://schemas.openxmlformats.org/officeDocument/2006/relationships/audio" Target="../media/audio2.wav"/><Relationship Id="rId15" Type="http://schemas.openxmlformats.org/officeDocument/2006/relationships/image" Target="../media/image47.png"/><Relationship Id="rId10" Type="http://schemas.openxmlformats.org/officeDocument/2006/relationships/image" Target="../media/image20.png"/><Relationship Id="rId4" Type="http://schemas.openxmlformats.org/officeDocument/2006/relationships/notesSlide" Target="../notesSlides/notesSlide10.xml"/><Relationship Id="rId9" Type="http://schemas.openxmlformats.org/officeDocument/2006/relationships/image" Target="../media/image31.png"/><Relationship Id="rId1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4.xml"/><Relationship Id="rId1" Type="http://schemas.openxmlformats.org/officeDocument/2006/relationships/tags" Target="../tags/tag3.xml"/><Relationship Id="rId4" Type="http://schemas.openxmlformats.org/officeDocument/2006/relationships/image" Target="../media/image31.jpg"/></Relationships>
</file>

<file path=ppt/slides/_rels/slide1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Layout" Target="../slideLayouts/slideLayout18.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35.gif"/><Relationship Id="rId2" Type="http://schemas.openxmlformats.org/officeDocument/2006/relationships/audio" Target="../media/audio3.wav"/><Relationship Id="rId1" Type="http://schemas.openxmlformats.org/officeDocument/2006/relationships/slideLayout" Target="../slideLayouts/slideLayout18.xml"/><Relationship Id="rId6" Type="http://schemas.openxmlformats.org/officeDocument/2006/relationships/image" Target="../media/image34.png"/><Relationship Id="rId5" Type="http://schemas.openxmlformats.org/officeDocument/2006/relationships/image" Target="../media/image50.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3.png"/><Relationship Id="rId1" Type="http://schemas.openxmlformats.org/officeDocument/2006/relationships/slideLayout" Target="../slideLayouts/slideLayout18.xml"/><Relationship Id="rId5" Type="http://schemas.openxmlformats.org/officeDocument/2006/relationships/image" Target="../media/image58.png"/><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0.png"/><Relationship Id="rId7" Type="http://schemas.openxmlformats.org/officeDocument/2006/relationships/image" Target="../media/image73.png"/><Relationship Id="rId2" Type="http://schemas.openxmlformats.org/officeDocument/2006/relationships/image" Target="../media/image59.png"/><Relationship Id="rId1" Type="http://schemas.openxmlformats.org/officeDocument/2006/relationships/slideLayout" Target="../slideLayouts/slideLayout18.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75.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67.png"/><Relationship Id="rId2" Type="http://schemas.openxmlformats.org/officeDocument/2006/relationships/image" Target="../media/image65.png"/><Relationship Id="rId1" Type="http://schemas.openxmlformats.org/officeDocument/2006/relationships/slideLayout" Target="../slideLayouts/slideLayout18.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slideLayout" Target="../slideLayouts/slideLayout18.xml"/><Relationship Id="rId7" Type="http://schemas.openxmlformats.org/officeDocument/2006/relationships/image" Target="../media/image7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52.png"/></Relationships>
</file>

<file path=ppt/slides/_rels/slide2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74.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72.png"/><Relationship Id="rId5" Type="http://schemas.openxmlformats.org/officeDocument/2006/relationships/image" Target="../media/image81.png"/><Relationship Id="rId4" Type="http://schemas.openxmlformats.org/officeDocument/2006/relationships/image" Target="../media/image77.png"/></Relationships>
</file>

<file path=ppt/slides/_rels/slide23.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84.png"/><Relationship Id="rId1" Type="http://schemas.openxmlformats.org/officeDocument/2006/relationships/slideLayout" Target="../slideLayouts/slideLayout18.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2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4.jpeg"/><Relationship Id="rId1" Type="http://schemas.openxmlformats.org/officeDocument/2006/relationships/slideLayout" Target="../slideLayouts/slideLayout18.xml"/><Relationship Id="rId6" Type="http://schemas.openxmlformats.org/officeDocument/2006/relationships/slide" Target="slide3.xml"/><Relationship Id="rId5" Type="http://schemas.openxmlformats.org/officeDocument/2006/relationships/image" Target="../media/image94.png"/><Relationship Id="rId4" Type="http://schemas.openxmlformats.org/officeDocument/2006/relationships/image" Target="../media/image93.png"/></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notesSlide" Target="../notesSlides/notesSlide4.xml"/><Relationship Id="rId7" Type="http://schemas.openxmlformats.org/officeDocument/2006/relationships/slide" Target="slide9.xml"/><Relationship Id="rId12" Type="http://schemas.openxmlformats.org/officeDocument/2006/relationships/image" Target="../media/image11.gif"/><Relationship Id="rId2" Type="http://schemas.openxmlformats.org/officeDocument/2006/relationships/slideLayout" Target="../slideLayouts/slideLayout18.xml"/><Relationship Id="rId1" Type="http://schemas.openxmlformats.org/officeDocument/2006/relationships/tags" Target="../tags/tag2.xml"/><Relationship Id="rId6" Type="http://schemas.openxmlformats.org/officeDocument/2006/relationships/image" Target="../media/image6.gif"/><Relationship Id="rId11" Type="http://schemas.openxmlformats.org/officeDocument/2006/relationships/image" Target="../media/image10.gif"/><Relationship Id="rId5" Type="http://schemas.openxmlformats.org/officeDocument/2006/relationships/image" Target="../media/image5.gif"/><Relationship Id="rId10" Type="http://schemas.openxmlformats.org/officeDocument/2006/relationships/image" Target="../media/image9.gif"/><Relationship Id="rId4" Type="http://schemas.openxmlformats.org/officeDocument/2006/relationships/audio" Target="../media/audio1.wav"/><Relationship Id="rId9" Type="http://schemas.openxmlformats.org/officeDocument/2006/relationships/image" Target="../media/image8.gif"/></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slideLayout" Target="../slideLayouts/slideLayout13.xml"/><Relationship Id="rId7" Type="http://schemas.microsoft.com/office/2007/relationships/hdphoto" Target="../media/hdphoto1.wdp"/><Relationship Id="rId12" Type="http://schemas.openxmlformats.org/officeDocument/2006/relationships/image" Target="../media/image20.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2.png"/><Relationship Id="rId11" Type="http://schemas.openxmlformats.org/officeDocument/2006/relationships/image" Target="../media/image19.png"/><Relationship Id="rId5" Type="http://schemas.openxmlformats.org/officeDocument/2006/relationships/audio" Target="../media/audio2.wav"/><Relationship Id="rId15" Type="http://schemas.openxmlformats.org/officeDocument/2006/relationships/image" Target="../media/image22.png"/><Relationship Id="rId10" Type="http://schemas.openxmlformats.org/officeDocument/2006/relationships/image" Target="../media/image18.png"/><Relationship Id="rId4" Type="http://schemas.openxmlformats.org/officeDocument/2006/relationships/notesSlide" Target="../notesSlides/notesSlide6.xml"/><Relationship Id="rId9" Type="http://schemas.openxmlformats.org/officeDocument/2006/relationships/image" Target="../media/image17.png"/><Relationship Id="rId1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3.xml"/><Relationship Id="rId7" Type="http://schemas.openxmlformats.org/officeDocument/2006/relationships/image" Target="../media/image12.png"/><Relationship Id="rId12" Type="http://schemas.openxmlformats.org/officeDocument/2006/relationships/image" Target="../media/image22.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3.png"/><Relationship Id="rId11" Type="http://schemas.openxmlformats.org/officeDocument/2006/relationships/image" Target="../media/image15.png"/><Relationship Id="rId5" Type="http://schemas.openxmlformats.org/officeDocument/2006/relationships/audio" Target="../media/audio2.wav"/><Relationship Id="rId10" Type="http://schemas.openxmlformats.org/officeDocument/2006/relationships/image" Target="../media/image21.png"/><Relationship Id="rId4" Type="http://schemas.openxmlformats.org/officeDocument/2006/relationships/notesSlide" Target="../notesSlides/notesSlide7.xml"/><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5.png"/><Relationship Id="rId3" Type="http://schemas.openxmlformats.org/officeDocument/2006/relationships/slideLayout" Target="../slideLayouts/slideLayout13.xml"/><Relationship Id="rId7" Type="http://schemas.microsoft.com/office/2007/relationships/hdphoto" Target="../media/hdphoto1.wdp"/><Relationship Id="rId12" Type="http://schemas.openxmlformats.org/officeDocument/2006/relationships/image" Target="../media/image22.png"/><Relationship Id="rId2" Type="http://schemas.microsoft.com/office/2007/relationships/media" Target="../media/media1.mp4"/><Relationship Id="rId16" Type="http://schemas.openxmlformats.org/officeDocument/2006/relationships/image" Target="../media/image44.png"/><Relationship Id="rId1" Type="http://schemas.openxmlformats.org/officeDocument/2006/relationships/video" Target="NULL" TargetMode="External"/><Relationship Id="rId6" Type="http://schemas.openxmlformats.org/officeDocument/2006/relationships/image" Target="../media/image12.png"/><Relationship Id="rId11" Type="http://schemas.openxmlformats.org/officeDocument/2006/relationships/image" Target="../media/image15.png"/><Relationship Id="rId5" Type="http://schemas.openxmlformats.org/officeDocument/2006/relationships/audio" Target="../media/audio2.wav"/><Relationship Id="rId15" Type="http://schemas.openxmlformats.org/officeDocument/2006/relationships/image" Target="../media/image43.png"/><Relationship Id="rId10" Type="http://schemas.openxmlformats.org/officeDocument/2006/relationships/image" Target="../media/image21.png"/><Relationship Id="rId4" Type="http://schemas.openxmlformats.org/officeDocument/2006/relationships/notesSlide" Target="../notesSlides/notesSlide8.xml"/><Relationship Id="rId9" Type="http://schemas.openxmlformats.org/officeDocument/2006/relationships/image" Target="../media/image20.png"/><Relationship Id="rId1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4" name="Group 22" descr="OPL20U25GSXzBJYl68kk8uQGfFKzs7yb1M4KJWUiLk6ZEvGF+qCIPSnY57AbBFCvTWID13 2024 KNTT9 139+K4lPs7H94VUqPe2XwIsfPRnrXQE//QTEXxb8/8N4CNc6FpgZahzpTjFhMzSA7T/nHJa11DE8Ng2TP3iAmRczFlmslSuUNOgUeb6yRvs0="/>
          <p:cNvGrpSpPr>
            <a:grpSpLocks/>
          </p:cNvGrpSpPr>
          <p:nvPr/>
        </p:nvGrpSpPr>
        <p:grpSpPr bwMode="auto">
          <a:xfrm>
            <a:off x="152400" y="90612"/>
            <a:ext cx="9068412" cy="830815"/>
            <a:chOff x="-715" y="384"/>
            <a:chExt cx="5323" cy="629"/>
          </a:xfrm>
        </p:grpSpPr>
        <p:sp>
          <p:nvSpPr>
            <p:cNvPr id="2057" name="Text Box 17"/>
            <p:cNvSpPr txBox="1">
              <a:spLocks noChangeArrowheads="1"/>
            </p:cNvSpPr>
            <p:nvPr/>
          </p:nvSpPr>
          <p:spPr bwMode="auto">
            <a:xfrm>
              <a:off x="-715" y="384"/>
              <a:ext cx="5323" cy="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2400" dirty="0">
                  <a:solidFill>
                    <a:srgbClr val="FF0000"/>
                  </a:solidFill>
                  <a:latin typeface="Times New Roman" pitchFamily="18" charset="0"/>
                </a:rPr>
                <a:t>PHÒNG GD&amp;ĐT HUYỆN…. </a:t>
              </a:r>
            </a:p>
            <a:p>
              <a:pPr algn="ctr" eaLnBrk="1" hangingPunct="1">
                <a:defRPr/>
              </a:pPr>
              <a:r>
                <a:rPr lang="en-US" sz="2400" b="1" dirty="0">
                  <a:solidFill>
                    <a:srgbClr val="FF0000"/>
                  </a:solidFill>
                  <a:latin typeface="Times New Roman" pitchFamily="18" charset="0"/>
                </a:rPr>
                <a:t>TRƯỜNG THCS….</a:t>
              </a:r>
            </a:p>
          </p:txBody>
        </p:sp>
        <p:sp>
          <p:nvSpPr>
            <p:cNvPr id="2058" name="Line 20"/>
            <p:cNvSpPr>
              <a:spLocks noChangeShapeType="1"/>
            </p:cNvSpPr>
            <p:nvPr/>
          </p:nvSpPr>
          <p:spPr bwMode="auto">
            <a:xfrm>
              <a:off x="1349" y="1013"/>
              <a:ext cx="1296" cy="0"/>
            </a:xfrm>
            <a:prstGeom prst="line">
              <a:avLst/>
            </a:prstGeom>
            <a:noFill/>
            <a:ln w="952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2400">
                <a:solidFill>
                  <a:prstClr val="black"/>
                </a:solidFill>
              </a:endParaRPr>
            </a:p>
          </p:txBody>
        </p:sp>
      </p:grpSp>
    </p:spTree>
    <p:extLst>
      <p:ext uri="{BB962C8B-B14F-4D97-AF65-F5344CB8AC3E}">
        <p14:creationId xmlns:p14="http://schemas.microsoft.com/office/powerpoint/2010/main" val="5932766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ình Bầu dục 3"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2960E936-C012-4BE8-FF9F-3685CDD04981}"/>
              </a:ext>
            </a:extLst>
          </p:cNvPr>
          <p:cNvSpPr/>
          <p:nvPr/>
        </p:nvSpPr>
        <p:spPr>
          <a:xfrm>
            <a:off x="1580789" y="3746065"/>
            <a:ext cx="613727" cy="613727"/>
          </a:xfrm>
          <a:prstGeom prst="ellipse">
            <a:avLst/>
          </a:prstGeom>
          <a:solidFill>
            <a:srgbClr val="C67F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3"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AD7CE6A3-C021-A1D8-40B1-823B4FBFE58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457200" y="36342"/>
            <a:ext cx="7772400" cy="93520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 name="Hộp Văn bản 7"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EF37907B-1FF9-2A8B-EDF2-9E8C64C0C12C}"/>
                  </a:ext>
                </a:extLst>
              </p:cNvPr>
              <p:cNvSpPr txBox="1"/>
              <p:nvPr/>
            </p:nvSpPr>
            <p:spPr>
              <a:xfrm>
                <a:off x="334278" y="1077862"/>
                <a:ext cx="8733522" cy="584775"/>
              </a:xfrm>
              <a:prstGeom prst="rect">
                <a:avLst/>
              </a:prstGeom>
              <a:noFill/>
            </p:spPr>
            <p:txBody>
              <a:bodyPr wrap="square">
                <a:spAutoFit/>
              </a:bodyPr>
              <a:lstStyle/>
              <a:p>
                <a:r>
                  <a:rPr lang="en-US" sz="3200" b="1">
                    <a:solidFill>
                      <a:schemeClr val="accent6">
                        <a:lumMod val="50000"/>
                      </a:schemeClr>
                    </a:solidFill>
                    <a:effectLst/>
                    <a:latin typeface="Times New Roman" panose="02020603050405020304" pitchFamily="18" charset="0"/>
                    <a:ea typeface="Calibri" panose="020F0502020204030204" pitchFamily="34" charset="0"/>
                  </a:rPr>
                  <a:t>Câu hỏi </a:t>
                </a:r>
                <a:r>
                  <a:rPr lang="en-US" sz="3200" b="1">
                    <a:solidFill>
                      <a:schemeClr val="accent6">
                        <a:lumMod val="50000"/>
                      </a:schemeClr>
                    </a:solidFill>
                    <a:latin typeface="Times New Roman" panose="02020603050405020304" pitchFamily="18" charset="0"/>
                    <a:ea typeface="Calibri" panose="020F0502020204030204" pitchFamily="34" charset="0"/>
                  </a:rPr>
                  <a:t>4:</a:t>
                </a:r>
                <a:r>
                  <a:rPr lang="en-US" sz="3200" b="1">
                    <a:solidFill>
                      <a:schemeClr val="tx1">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vi-VN" sz="3200">
                    <a:solidFill>
                      <a:schemeClr val="tx1">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Kí hiệu </a:t>
                </a:r>
                <a14:m>
                  <m:oMath xmlns:m="http://schemas.openxmlformats.org/officeDocument/2006/math">
                    <m:r>
                      <m:rPr>
                        <m:nor/>
                      </m:rPr>
                      <a:rPr lang="en-US" sz="3200" i="0" dirty="0" smtClean="0">
                        <a:solidFill>
                          <a:schemeClr val="tx1">
                            <a:lumMod val="85000"/>
                            <a:lumOff val="15000"/>
                          </a:schemeClr>
                        </a:solidFill>
                        <a:latin typeface="Times New Roman" panose="02020603050405020304" pitchFamily="18" charset="0"/>
                        <a:cs typeface="Times New Roman" panose="02020603050405020304" pitchFamily="18" charset="0"/>
                      </a:rPr>
                      <m:t>a</m:t>
                    </m:r>
                    <m:r>
                      <m:rPr>
                        <m:nor/>
                      </m:rPr>
                      <a:rPr lang="vi-VN" sz="3200" i="0" dirty="0" smtClean="0">
                        <a:solidFill>
                          <a:schemeClr val="tx1">
                            <a:lumMod val="85000"/>
                            <a:lumOff val="15000"/>
                          </a:schemeClr>
                        </a:solidFill>
                        <a:latin typeface="Times New Roman" panose="02020603050405020304" pitchFamily="18" charset="0"/>
                        <a:cs typeface="Times New Roman" panose="02020603050405020304" pitchFamily="18" charset="0"/>
                      </a:rPr>
                      <m:t> </m:t>
                    </m:r>
                    <m:r>
                      <m:rPr>
                        <m:nor/>
                      </m:rPr>
                      <a:rPr lang="en-US" sz="3200" i="0" dirty="0" smtClean="0">
                        <a:solidFill>
                          <a:schemeClr val="tx1">
                            <a:lumMod val="85000"/>
                            <a:lumOff val="15000"/>
                          </a:schemeClr>
                        </a:solidFill>
                        <a:latin typeface="Times New Roman" panose="02020603050405020304" pitchFamily="18" charset="0"/>
                        <a:cs typeface="Times New Roman" panose="02020603050405020304" pitchFamily="18" charset="0"/>
                      </a:rPr>
                      <m:t>≤</m:t>
                    </m:r>
                    <m:r>
                      <m:rPr>
                        <m:nor/>
                      </m:rPr>
                      <a:rPr lang="vi-VN" sz="3200" i="0" dirty="0" smtClean="0">
                        <a:solidFill>
                          <a:schemeClr val="tx1">
                            <a:lumMod val="85000"/>
                            <a:lumOff val="15000"/>
                          </a:schemeClr>
                        </a:solidFill>
                        <a:latin typeface="Times New Roman" panose="02020603050405020304" pitchFamily="18" charset="0"/>
                        <a:cs typeface="Times New Roman" panose="02020603050405020304" pitchFamily="18" charset="0"/>
                      </a:rPr>
                      <m:t> </m:t>
                    </m:r>
                    <m:r>
                      <m:rPr>
                        <m:nor/>
                      </m:rPr>
                      <a:rPr lang="en-US" sz="3200" i="0" dirty="0" smtClean="0">
                        <a:solidFill>
                          <a:schemeClr val="tx1">
                            <a:lumMod val="85000"/>
                            <a:lumOff val="15000"/>
                          </a:schemeClr>
                        </a:solidFill>
                        <a:latin typeface="Times New Roman" panose="02020603050405020304" pitchFamily="18" charset="0"/>
                        <a:cs typeface="Times New Roman" panose="02020603050405020304" pitchFamily="18" charset="0"/>
                      </a:rPr>
                      <m:t>b</m:t>
                    </m:r>
                  </m:oMath>
                </a14:m>
                <a:r>
                  <a:rPr lang="vi-VN" sz="3200"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vi-VN" sz="3200">
                    <a:solidFill>
                      <a:schemeClr val="tx1">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được hiểu là:</a:t>
                </a:r>
                <a:endParaRPr lang="en-US" sz="3200" dirty="0">
                  <a:solidFill>
                    <a:schemeClr val="tx1">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8" name="Hộp Văn bản 7"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EF37907B-1FF9-2A8B-EDF2-9E8C64C0C12C}"/>
                  </a:ext>
                </a:extLst>
              </p:cNvPr>
              <p:cNvSpPr txBox="1">
                <a:spLocks noRot="1" noChangeAspect="1" noMove="1" noResize="1" noEditPoints="1" noAdjustHandles="1" noChangeArrowheads="1" noChangeShapeType="1" noTextEdit="1"/>
              </p:cNvSpPr>
              <p:nvPr/>
            </p:nvSpPr>
            <p:spPr>
              <a:xfrm>
                <a:off x="334278" y="1077862"/>
                <a:ext cx="8733522" cy="584775"/>
              </a:xfrm>
              <a:prstGeom prst="rect">
                <a:avLst/>
              </a:prstGeom>
              <a:blipFill>
                <a:blip r:embed="rId8"/>
                <a:stretch>
                  <a:fillRect l="-1814" t="-14583" b="-32292"/>
                </a:stretch>
              </a:blipFill>
            </p:spPr>
            <p:txBody>
              <a:bodyPr/>
              <a:lstStyle/>
              <a:p>
                <a:r>
                  <a:rPr lang="en-US">
                    <a:noFill/>
                  </a:rPr>
                  <a:t> </a:t>
                </a:r>
              </a:p>
            </p:txBody>
          </p:sp>
        </mc:Fallback>
      </mc:AlternateContent>
      <p:sp>
        <p:nvSpPr>
          <p:cNvPr id="15" name="Hộp Văn bản 14"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0223EA51-CAFB-1377-4477-CB4CFE441814}"/>
              </a:ext>
            </a:extLst>
          </p:cNvPr>
          <p:cNvSpPr txBox="1"/>
          <p:nvPr/>
        </p:nvSpPr>
        <p:spPr>
          <a:xfrm>
            <a:off x="1866241" y="127763"/>
            <a:ext cx="5669595" cy="707886"/>
          </a:xfrm>
          <a:prstGeom prst="rect">
            <a:avLst/>
          </a:prstGeom>
          <a:noFill/>
        </p:spPr>
        <p:txBody>
          <a:bodyPr wrap="square" rtlCol="0">
            <a:spAutoFit/>
          </a:bodyPr>
          <a:lstStyle/>
          <a:p>
            <a:r>
              <a:rPr lang="en-US" sz="4000">
                <a:solidFill>
                  <a:srgbClr val="C67F58"/>
                </a:solidFill>
                <a:latin typeface="#9Slide03 BoosterNextFYBlack" panose="02000A03000000020004" pitchFamily="2" charset="0"/>
              </a:rPr>
              <a:t>AI THÔNG MINH HƠN</a:t>
            </a:r>
          </a:p>
        </p:txBody>
      </p:sp>
      <p:pic>
        <p:nvPicPr>
          <p:cNvPr id="17" name="Hình ảnh 16"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31F4BA48-C3ED-0609-BB93-9481CB4B59FF}"/>
              </a:ext>
            </a:extLst>
          </p:cNvPr>
          <p:cNvPicPr>
            <a:picLocks noChangeAspect="1"/>
          </p:cNvPicPr>
          <p:nvPr/>
        </p:nvPicPr>
        <p:blipFill rotWithShape="1">
          <a:blip r:embed="rId9"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l="74820" t="4446" r="2158" b="76295"/>
          <a:stretch/>
        </p:blipFill>
        <p:spPr>
          <a:xfrm>
            <a:off x="7377982" y="4307640"/>
            <a:ext cx="851618" cy="694760"/>
          </a:xfrm>
          <a:prstGeom prst="rect">
            <a:avLst/>
          </a:prstGeom>
        </p:spPr>
      </p:pic>
      <p:pic>
        <p:nvPicPr>
          <p:cNvPr id="18" name="Hình ảnh 17"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AE4B0211-7916-F25F-83D4-260476738016}"/>
              </a:ext>
            </a:extLst>
          </p:cNvPr>
          <p:cNvPicPr>
            <a:picLocks noChangeAspect="1"/>
          </p:cNvPicPr>
          <p:nvPr/>
        </p:nvPicPr>
        <p:blipFill rotWithShape="1">
          <a:blip r:embed="rId10"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l="27340" t="42961" r="51077" b="36300"/>
          <a:stretch/>
        </p:blipFill>
        <p:spPr>
          <a:xfrm>
            <a:off x="8291101" y="3580994"/>
            <a:ext cx="776699" cy="694760"/>
          </a:xfrm>
          <a:prstGeom prst="rect">
            <a:avLst/>
          </a:prstGeom>
        </p:spPr>
      </p:pic>
      <p:pic>
        <p:nvPicPr>
          <p:cNvPr id="19" name="Hình ảnh 18"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DEE686C3-F7D5-36B4-A284-5CECC9500587}"/>
              </a:ext>
            </a:extLst>
          </p:cNvPr>
          <p:cNvPicPr>
            <a:picLocks noChangeAspect="1"/>
          </p:cNvPicPr>
          <p:nvPr/>
        </p:nvPicPr>
        <p:blipFill rotWithShape="1">
          <a:blip r:embed="rId11"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l="37407" t="78517" r="51083" b="7582"/>
          <a:stretch/>
        </p:blipFill>
        <p:spPr>
          <a:xfrm rot="12504718">
            <a:off x="8534400" y="2510517"/>
            <a:ext cx="609600" cy="715040"/>
          </a:xfrm>
          <a:prstGeom prst="rect">
            <a:avLst/>
          </a:prstGeom>
        </p:spPr>
      </p:pic>
      <p:pic>
        <p:nvPicPr>
          <p:cNvPr id="20" name="10 Second Countdown Timer - EXPLODING  NUMBERS" descr="OPL20U25GSXzBJYl68kk8uQGfFKzs7yb1M4KJWUiLk6ZEvGF+qCIPSnY57AbBFCvTWID13 2024 KNTT9 139+K4lPs7H94VUqPe2XwIsfPRnrXQE//QTEXxb8/8N4CNc6FpgZahzpTjFhMzSA7T/nHJa11DE8Ng2TP3iAmRczFlmslSuUNOgUeb6yRvs0=">
            <a:hlinkClick r:id="" action="ppaction://media"/>
            <a:extLst>
              <a:ext uri="{FF2B5EF4-FFF2-40B4-BE49-F238E27FC236}">
                <a16:creationId xmlns:a16="http://schemas.microsoft.com/office/drawing/2014/main" id="{2BC4E703-8FC8-135A-B605-160E983C1A95}"/>
              </a:ext>
            </a:extLst>
          </p:cNvPr>
          <p:cNvPicPr>
            <a:picLocks noChangeAspect="1"/>
          </p:cNvPicPr>
          <p:nvPr>
            <a:videoFile r:link="rId1"/>
            <p:extLst>
              <p:ext uri="{DAA4B4D4-6D71-4841-9C94-3DE7FCFB9230}">
                <p14:media xmlns:p14="http://schemas.microsoft.com/office/powerpoint/2010/main" r:embed="rId2">
                  <p14:trim st="18"/>
                </p14:media>
              </p:ext>
            </p:extLst>
          </p:nvPr>
        </p:nvPicPr>
        <p:blipFill>
          <a:blip r:embed="rId12">
            <a:duotone>
              <a:prstClr val="black"/>
              <a:schemeClr val="accent6">
                <a:tint val="45000"/>
                <a:satMod val="400000"/>
              </a:schemeClr>
            </a:duotone>
            <a:lum bright="20000" contrast="20000"/>
          </a:blip>
          <a:stretch>
            <a:fillRect/>
          </a:stretch>
        </p:blipFill>
        <p:spPr>
          <a:xfrm>
            <a:off x="6324600" y="4475368"/>
            <a:ext cx="642353" cy="631790"/>
          </a:xfrm>
          <a:prstGeom prst="ellipse">
            <a:avLst/>
          </a:prstGeom>
          <a:ln>
            <a:noFill/>
          </a:ln>
          <a:effectLst>
            <a:innerShdw blurRad="114300" dist="50800">
              <a:srgbClr val="000000">
                <a:alpha val="0"/>
              </a:srgbClr>
            </a:innerShdw>
          </a:effectLst>
        </p:spPr>
      </p:pic>
      <mc:AlternateContent xmlns:mc="http://schemas.openxmlformats.org/markup-compatibility/2006" xmlns:a14="http://schemas.microsoft.com/office/drawing/2010/main">
        <mc:Choice Requires="a14">
          <p:sp>
            <p:nvSpPr>
              <p:cNvPr id="10" name="Hộp Văn bản 9"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DEDCD925-C80D-4D0F-70E5-E663C34E9577}"/>
                  </a:ext>
                </a:extLst>
              </p:cNvPr>
              <p:cNvSpPr txBox="1"/>
              <p:nvPr/>
            </p:nvSpPr>
            <p:spPr>
              <a:xfrm>
                <a:off x="1635429" y="1800051"/>
                <a:ext cx="6553200" cy="584775"/>
              </a:xfrm>
              <a:prstGeom prst="rect">
                <a:avLst/>
              </a:prstGeom>
              <a:noFill/>
            </p:spPr>
            <p:txBody>
              <a:bodyPr wrap="square">
                <a:spAutoFit/>
              </a:bodyPr>
              <a:lstStyle/>
              <a:p>
                <a:r>
                  <a:rPr lang="en-US" sz="3200">
                    <a:solidFill>
                      <a:schemeClr val="tx1">
                        <a:lumMod val="75000"/>
                        <a:lumOff val="25000"/>
                      </a:schemeClr>
                    </a:solidFill>
                    <a:latin typeface="Times New Roman" panose="02020603050405020304" pitchFamily="18" charset="0"/>
                    <a:cs typeface="Times New Roman" panose="02020603050405020304" pitchFamily="18" charset="0"/>
                  </a:rPr>
                  <a:t>A)</a:t>
                </a:r>
                <a:r>
                  <a:rPr lang="vi-VN" sz="3200">
                    <a:solidFill>
                      <a:schemeClr val="tx1">
                        <a:lumMod val="75000"/>
                        <a:lumOff val="25000"/>
                      </a:schemeClr>
                    </a:solidFill>
                    <a:latin typeface="Times New Roman" panose="02020603050405020304" pitchFamily="18" charset="0"/>
                    <a:cs typeface="Times New Roman" panose="02020603050405020304" pitchFamily="18" charset="0"/>
                  </a:rPr>
                  <a:t> </a:t>
                </a:r>
                <a:r>
                  <a:rPr lang="vi-VN" sz="3200">
                    <a:solidFill>
                      <a:schemeClr val="tx1">
                        <a:lumMod val="95000"/>
                        <a:lumOff val="5000"/>
                      </a:schemeClr>
                    </a:solidFill>
                    <a:latin typeface="Times New Roman" panose="02020603050405020304" pitchFamily="18" charset="0"/>
                    <a:cs typeface="Times New Roman" panose="02020603050405020304" pitchFamily="18" charset="0"/>
                  </a:rPr>
                  <a:t>Số</a:t>
                </a:r>
                <a14:m>
                  <m:oMath xmlns:m="http://schemas.openxmlformats.org/officeDocument/2006/math">
                    <m:r>
                      <a:rPr lang="vi-VN" sz="3200" b="0" i="0" smtClean="0">
                        <a:solidFill>
                          <a:schemeClr val="tx1">
                            <a:lumMod val="75000"/>
                            <a:lumOff val="25000"/>
                          </a:schemeClr>
                        </a:solidFill>
                        <a:latin typeface="Cambria Math" panose="02040503050406030204" pitchFamily="18" charset="0"/>
                      </a:rPr>
                      <m:t> </m:t>
                    </m:r>
                    <m:r>
                      <m:rPr>
                        <m:nor/>
                      </m:rPr>
                      <a:rPr lang="en-US" sz="3200" b="0" i="0" smtClean="0">
                        <a:solidFill>
                          <a:schemeClr val="tx1">
                            <a:lumMod val="75000"/>
                            <a:lumOff val="25000"/>
                          </a:schemeClr>
                        </a:solidFill>
                        <a:latin typeface="Times New Roman" panose="02020603050405020304" pitchFamily="18" charset="0"/>
                        <a:cs typeface="Times New Roman" panose="02020603050405020304" pitchFamily="18" charset="0"/>
                      </a:rPr>
                      <m:t>a</m:t>
                    </m:r>
                  </m:oMath>
                </a14:m>
                <a:r>
                  <a:rPr lang="vi-VN" sz="3200">
                    <a:solidFill>
                      <a:schemeClr val="tx1">
                        <a:lumMod val="95000"/>
                        <a:lumOff val="5000"/>
                      </a:schemeClr>
                    </a:solidFill>
                    <a:latin typeface="Times New Roman" panose="02020603050405020304" pitchFamily="18" charset="0"/>
                    <a:cs typeface="Times New Roman" panose="02020603050405020304" pitchFamily="18" charset="0"/>
                  </a:rPr>
                  <a:t> nhỏ hơn số </a:t>
                </a:r>
                <a14:m>
                  <m:oMath xmlns:m="http://schemas.openxmlformats.org/officeDocument/2006/math">
                    <m:r>
                      <m:rPr>
                        <m:nor/>
                      </m:rPr>
                      <a:rPr lang="en-US" sz="3200" i="0" smtClean="0">
                        <a:solidFill>
                          <a:schemeClr val="tx1">
                            <a:lumMod val="95000"/>
                            <a:lumOff val="5000"/>
                          </a:schemeClr>
                        </a:solidFill>
                        <a:latin typeface="Times New Roman" panose="02020603050405020304" pitchFamily="18" charset="0"/>
                        <a:cs typeface="Times New Roman" panose="02020603050405020304" pitchFamily="18" charset="0"/>
                      </a:rPr>
                      <m:t>b</m:t>
                    </m:r>
                  </m:oMath>
                </a14:m>
                <a:endParaRPr lang="en-US" sz="3200">
                  <a:solidFill>
                    <a:schemeClr val="tx1">
                      <a:lumMod val="95000"/>
                      <a:lumOff val="5000"/>
                    </a:schemeClr>
                  </a:solidFill>
                  <a:latin typeface="Times New Roman" panose="02020603050405020304" pitchFamily="18" charset="0"/>
                  <a:cs typeface="Times New Roman" panose="02020603050405020304" pitchFamily="18" charset="0"/>
                </a:endParaRPr>
              </a:p>
            </p:txBody>
          </p:sp>
        </mc:Choice>
        <mc:Fallback xmlns="">
          <p:sp>
            <p:nvSpPr>
              <p:cNvPr id="10" name="Hộp Văn bản 9"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DEDCD925-C80D-4D0F-70E5-E663C34E9577}"/>
                  </a:ext>
                </a:extLst>
              </p:cNvPr>
              <p:cNvSpPr txBox="1">
                <a:spLocks noRot="1" noChangeAspect="1" noMove="1" noResize="1" noEditPoints="1" noAdjustHandles="1" noChangeArrowheads="1" noChangeShapeType="1" noTextEdit="1"/>
              </p:cNvSpPr>
              <p:nvPr/>
            </p:nvSpPr>
            <p:spPr>
              <a:xfrm>
                <a:off x="1635429" y="1800051"/>
                <a:ext cx="6553200" cy="584775"/>
              </a:xfrm>
              <a:prstGeom prst="rect">
                <a:avLst/>
              </a:prstGeom>
              <a:blipFill>
                <a:blip r:embed="rId13"/>
                <a:stretch>
                  <a:fillRect l="-2326" t="-14583" b="-322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Hộp Văn bản 8"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45FF3661-39EA-677D-E585-DF5605CC2B72}"/>
                  </a:ext>
                </a:extLst>
              </p:cNvPr>
              <p:cNvSpPr txBox="1"/>
              <p:nvPr/>
            </p:nvSpPr>
            <p:spPr>
              <a:xfrm>
                <a:off x="1635429" y="3742983"/>
                <a:ext cx="6553200" cy="584775"/>
              </a:xfrm>
              <a:prstGeom prst="rect">
                <a:avLst/>
              </a:prstGeom>
              <a:noFill/>
            </p:spPr>
            <p:txBody>
              <a:bodyPr wrap="square">
                <a:spAutoFit/>
              </a:bodyPr>
              <a:lstStyle/>
              <a:p>
                <a:r>
                  <a:rPr lang="en-US" sz="3200">
                    <a:solidFill>
                      <a:schemeClr val="tx1">
                        <a:lumMod val="75000"/>
                        <a:lumOff val="25000"/>
                      </a:schemeClr>
                    </a:solidFill>
                    <a:latin typeface="Times New Roman" panose="02020603050405020304" pitchFamily="18" charset="0"/>
                    <a:cs typeface="Times New Roman" panose="02020603050405020304" pitchFamily="18" charset="0"/>
                  </a:rPr>
                  <a:t>D)</a:t>
                </a:r>
                <a:r>
                  <a:rPr lang="vi-VN" sz="3200">
                    <a:solidFill>
                      <a:schemeClr val="tx1">
                        <a:lumMod val="75000"/>
                        <a:lumOff val="25000"/>
                      </a:schemeClr>
                    </a:solidFill>
                    <a:latin typeface="Times New Roman" panose="02020603050405020304" pitchFamily="18" charset="0"/>
                    <a:cs typeface="Times New Roman" panose="02020603050405020304" pitchFamily="18" charset="0"/>
                  </a:rPr>
                  <a:t> </a:t>
                </a:r>
                <a:r>
                  <a:rPr lang="vi-VN" sz="3200">
                    <a:solidFill>
                      <a:schemeClr val="tx1">
                        <a:lumMod val="95000"/>
                        <a:lumOff val="5000"/>
                      </a:schemeClr>
                    </a:solidFill>
                    <a:latin typeface="Times New Roman" panose="02020603050405020304" pitchFamily="18" charset="0"/>
                    <a:cs typeface="Times New Roman" panose="02020603050405020304" pitchFamily="18" charset="0"/>
                  </a:rPr>
                  <a:t>Số</a:t>
                </a:r>
                <a14:m>
                  <m:oMath xmlns:m="http://schemas.openxmlformats.org/officeDocument/2006/math">
                    <m:r>
                      <a:rPr lang="vi-VN" sz="3200" b="0" i="0" smtClean="0">
                        <a:solidFill>
                          <a:schemeClr val="tx1">
                            <a:lumMod val="75000"/>
                            <a:lumOff val="25000"/>
                          </a:schemeClr>
                        </a:solidFill>
                        <a:latin typeface="Cambria Math" panose="02040503050406030204" pitchFamily="18" charset="0"/>
                        <a:cs typeface="Times New Roman" panose="02020603050405020304" pitchFamily="18" charset="0"/>
                      </a:rPr>
                      <m:t> </m:t>
                    </m:r>
                    <m:r>
                      <m:rPr>
                        <m:nor/>
                      </m:rPr>
                      <a:rPr lang="en-US" sz="3200">
                        <a:solidFill>
                          <a:schemeClr val="tx1">
                            <a:lumMod val="75000"/>
                            <a:lumOff val="25000"/>
                          </a:schemeClr>
                        </a:solidFill>
                        <a:latin typeface="Times New Roman" panose="02020603050405020304" pitchFamily="18" charset="0"/>
                        <a:cs typeface="Times New Roman" panose="02020603050405020304" pitchFamily="18" charset="0"/>
                      </a:rPr>
                      <m:t>a</m:t>
                    </m:r>
                  </m:oMath>
                </a14:m>
                <a:r>
                  <a:rPr lang="vi-VN" sz="320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a:solidFill>
                      <a:schemeClr val="tx1">
                        <a:lumMod val="95000"/>
                        <a:lumOff val="5000"/>
                      </a:schemeClr>
                    </a:solidFill>
                    <a:latin typeface="Times New Roman" panose="02020603050405020304" pitchFamily="18" charset="0"/>
                    <a:cs typeface="Times New Roman" panose="02020603050405020304" pitchFamily="18" charset="0"/>
                  </a:rPr>
                  <a:t>nhỏ</a:t>
                </a:r>
                <a:r>
                  <a:rPr lang="vi-VN" sz="3200">
                    <a:solidFill>
                      <a:schemeClr val="tx1">
                        <a:lumMod val="95000"/>
                        <a:lumOff val="5000"/>
                      </a:schemeClr>
                    </a:solidFill>
                    <a:latin typeface="Times New Roman" panose="02020603050405020304" pitchFamily="18" charset="0"/>
                    <a:cs typeface="Times New Roman" panose="02020603050405020304" pitchFamily="18" charset="0"/>
                  </a:rPr>
                  <a:t> hơn hoặc bằng số</a:t>
                </a:r>
                <a14:m>
                  <m:oMath xmlns:m="http://schemas.openxmlformats.org/officeDocument/2006/math">
                    <m:r>
                      <a:rPr lang="vi-VN" sz="3200" b="0" i="0" smtClean="0">
                        <a:solidFill>
                          <a:schemeClr val="tx1">
                            <a:lumMod val="95000"/>
                            <a:lumOff val="5000"/>
                          </a:schemeClr>
                        </a:solidFill>
                        <a:latin typeface="Cambria Math" panose="02040503050406030204" pitchFamily="18" charset="0"/>
                        <a:cs typeface="Times New Roman" panose="02020603050405020304" pitchFamily="18" charset="0"/>
                      </a:rPr>
                      <m:t> </m:t>
                    </m:r>
                    <m:r>
                      <m:rPr>
                        <m:nor/>
                      </m:rPr>
                      <a:rPr lang="en-US" sz="3200">
                        <a:solidFill>
                          <a:schemeClr val="tx1">
                            <a:lumMod val="95000"/>
                            <a:lumOff val="5000"/>
                          </a:schemeClr>
                        </a:solidFill>
                        <a:latin typeface="Times New Roman" panose="02020603050405020304" pitchFamily="18" charset="0"/>
                        <a:cs typeface="Times New Roman" panose="02020603050405020304" pitchFamily="18" charset="0"/>
                      </a:rPr>
                      <m:t>b</m:t>
                    </m:r>
                  </m:oMath>
                </a14:m>
                <a:r>
                  <a:rPr lang="vi-VN" sz="3200">
                    <a:solidFill>
                      <a:schemeClr val="tx1">
                        <a:lumMod val="95000"/>
                        <a:lumOff val="5000"/>
                      </a:schemeClr>
                    </a:solidFill>
                    <a:latin typeface="Times New Roman" panose="02020603050405020304" pitchFamily="18" charset="0"/>
                    <a:cs typeface="Times New Roman" panose="02020603050405020304" pitchFamily="18" charset="0"/>
                  </a:rPr>
                  <a:t> </a:t>
                </a:r>
                <a:endParaRPr lang="en-US" sz="3200">
                  <a:solidFill>
                    <a:schemeClr val="tx1">
                      <a:lumMod val="95000"/>
                      <a:lumOff val="5000"/>
                    </a:schemeClr>
                  </a:solidFill>
                  <a:latin typeface="Times New Roman" panose="02020603050405020304" pitchFamily="18" charset="0"/>
                  <a:cs typeface="Times New Roman" panose="02020603050405020304" pitchFamily="18" charset="0"/>
                </a:endParaRPr>
              </a:p>
            </p:txBody>
          </p:sp>
        </mc:Choice>
        <mc:Fallback xmlns="">
          <p:sp>
            <p:nvSpPr>
              <p:cNvPr id="9" name="Hộp Văn bản 8"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45FF3661-39EA-677D-E585-DF5605CC2B72}"/>
                  </a:ext>
                </a:extLst>
              </p:cNvPr>
              <p:cNvSpPr txBox="1">
                <a:spLocks noRot="1" noChangeAspect="1" noMove="1" noResize="1" noEditPoints="1" noAdjustHandles="1" noChangeArrowheads="1" noChangeShapeType="1" noTextEdit="1"/>
              </p:cNvSpPr>
              <p:nvPr/>
            </p:nvSpPr>
            <p:spPr>
              <a:xfrm>
                <a:off x="1635429" y="3742983"/>
                <a:ext cx="6553200" cy="584775"/>
              </a:xfrm>
              <a:prstGeom prst="rect">
                <a:avLst/>
              </a:prstGeom>
              <a:blipFill>
                <a:blip r:embed="rId14"/>
                <a:stretch>
                  <a:fillRect l="-2326" t="-14583" b="-322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Hộp Văn bản 1">
                <a:extLst>
                  <a:ext uri="{FF2B5EF4-FFF2-40B4-BE49-F238E27FC236}">
                    <a16:creationId xmlns:a16="http://schemas.microsoft.com/office/drawing/2014/main" id="{1DBB4E1E-8B56-F596-6E39-721D1DC1B246}"/>
                  </a:ext>
                </a:extLst>
              </p:cNvPr>
              <p:cNvSpPr txBox="1"/>
              <p:nvPr/>
            </p:nvSpPr>
            <p:spPr>
              <a:xfrm>
                <a:off x="1635429" y="2431322"/>
                <a:ext cx="6553200" cy="609334"/>
              </a:xfrm>
              <a:prstGeom prst="rect">
                <a:avLst/>
              </a:prstGeom>
              <a:noFill/>
            </p:spPr>
            <p:txBody>
              <a:bodyPr wrap="square">
                <a:spAutoFit/>
              </a:bodyPr>
              <a:lstStyle/>
              <a:p>
                <a:r>
                  <a:rPr lang="vi-VN" sz="3200">
                    <a:solidFill>
                      <a:schemeClr val="tx1">
                        <a:lumMod val="75000"/>
                        <a:lumOff val="25000"/>
                      </a:schemeClr>
                    </a:solidFill>
                    <a:latin typeface="Times New Roman" panose="02020603050405020304" pitchFamily="18" charset="0"/>
                    <a:cs typeface="Times New Roman" panose="02020603050405020304" pitchFamily="18" charset="0"/>
                  </a:rPr>
                  <a:t>B</a:t>
                </a:r>
                <a:r>
                  <a:rPr lang="en-US" sz="3200">
                    <a:solidFill>
                      <a:schemeClr val="tx1">
                        <a:lumMod val="75000"/>
                        <a:lumOff val="25000"/>
                      </a:schemeClr>
                    </a:solidFill>
                    <a:latin typeface="Times New Roman" panose="02020603050405020304" pitchFamily="18" charset="0"/>
                    <a:cs typeface="Times New Roman" panose="02020603050405020304" pitchFamily="18" charset="0"/>
                  </a:rPr>
                  <a:t>)</a:t>
                </a:r>
                <a:r>
                  <a:rPr lang="vi-VN" sz="3200">
                    <a:solidFill>
                      <a:schemeClr val="tx1">
                        <a:lumMod val="75000"/>
                        <a:lumOff val="25000"/>
                      </a:schemeClr>
                    </a:solidFill>
                    <a:latin typeface="Times New Roman" panose="02020603050405020304" pitchFamily="18" charset="0"/>
                    <a:cs typeface="Times New Roman" panose="02020603050405020304" pitchFamily="18" charset="0"/>
                  </a:rPr>
                  <a:t> </a:t>
                </a:r>
                <a:r>
                  <a:rPr lang="vi-VN" sz="3200">
                    <a:solidFill>
                      <a:schemeClr val="tx1">
                        <a:lumMod val="95000"/>
                        <a:lumOff val="5000"/>
                      </a:schemeClr>
                    </a:solidFill>
                    <a:latin typeface="Times New Roman" panose="02020603050405020304" pitchFamily="18" charset="0"/>
                    <a:cs typeface="Times New Roman" panose="02020603050405020304" pitchFamily="18" charset="0"/>
                  </a:rPr>
                  <a:t>Số</a:t>
                </a:r>
                <a14:m>
                  <m:oMath xmlns:m="http://schemas.openxmlformats.org/officeDocument/2006/math">
                    <m:r>
                      <a:rPr lang="vi-VN" sz="3200" b="0" i="0" smtClean="0">
                        <a:solidFill>
                          <a:schemeClr val="tx1">
                            <a:lumMod val="75000"/>
                            <a:lumOff val="25000"/>
                          </a:schemeClr>
                        </a:solidFill>
                        <a:latin typeface="Cambria Math" panose="02040503050406030204" pitchFamily="18" charset="0"/>
                        <a:cs typeface="Times New Roman" panose="02020603050405020304" pitchFamily="18" charset="0"/>
                      </a:rPr>
                      <m:t> </m:t>
                    </m:r>
                    <m:r>
                      <m:rPr>
                        <m:nor/>
                      </m:rPr>
                      <a:rPr lang="en-US" sz="3200">
                        <a:solidFill>
                          <a:schemeClr val="tx1">
                            <a:lumMod val="75000"/>
                            <a:lumOff val="25000"/>
                          </a:schemeClr>
                        </a:solidFill>
                        <a:latin typeface="Times New Roman" panose="02020603050405020304" pitchFamily="18" charset="0"/>
                        <a:cs typeface="Times New Roman" panose="02020603050405020304" pitchFamily="18" charset="0"/>
                      </a:rPr>
                      <m:t>a</m:t>
                    </m:r>
                    <m:r>
                      <m:rPr>
                        <m:nor/>
                      </m:rPr>
                      <a:rPr lang="vi-VN" sz="3200" b="0" i="0" smtClean="0">
                        <a:solidFill>
                          <a:schemeClr val="tx1">
                            <a:lumMod val="75000"/>
                            <a:lumOff val="25000"/>
                          </a:schemeClr>
                        </a:solidFill>
                        <a:latin typeface="Times New Roman" panose="02020603050405020304" pitchFamily="18" charset="0"/>
                        <a:cs typeface="Times New Roman" panose="02020603050405020304" pitchFamily="18" charset="0"/>
                      </a:rPr>
                      <m:t> </m:t>
                    </m:r>
                    <m:r>
                      <m:rPr>
                        <m:nor/>
                      </m:rPr>
                      <a:rPr lang="vi-VN" sz="3200">
                        <a:solidFill>
                          <a:schemeClr val="tx1">
                            <a:lumMod val="95000"/>
                            <a:lumOff val="5000"/>
                          </a:schemeClr>
                        </a:solidFill>
                        <a:latin typeface="Times New Roman" panose="02020603050405020304" pitchFamily="18" charset="0"/>
                        <a:cs typeface="Times New Roman" panose="02020603050405020304" pitchFamily="18" charset="0"/>
                      </a:rPr>
                      <m:t>b</m:t>
                    </m:r>
                    <m:r>
                      <m:rPr>
                        <m:nor/>
                      </m:rPr>
                      <a:rPr lang="vi-VN" sz="3200">
                        <a:solidFill>
                          <a:schemeClr val="tx1">
                            <a:lumMod val="95000"/>
                            <a:lumOff val="5000"/>
                          </a:schemeClr>
                        </a:solidFill>
                        <a:latin typeface="Times New Roman" panose="02020603050405020304" pitchFamily="18" charset="0"/>
                        <a:cs typeface="Times New Roman" panose="02020603050405020304" pitchFamily="18" charset="0"/>
                      </a:rPr>
                      <m:t>ằ</m:t>
                    </m:r>
                    <m:r>
                      <m:rPr>
                        <m:nor/>
                      </m:rPr>
                      <a:rPr lang="vi-VN" sz="3200">
                        <a:solidFill>
                          <a:schemeClr val="tx1">
                            <a:lumMod val="95000"/>
                            <a:lumOff val="5000"/>
                          </a:schemeClr>
                        </a:solidFill>
                        <a:latin typeface="Times New Roman" panose="02020603050405020304" pitchFamily="18" charset="0"/>
                        <a:cs typeface="Times New Roman" panose="02020603050405020304" pitchFamily="18" charset="0"/>
                      </a:rPr>
                      <m:t>ng</m:t>
                    </m:r>
                    <m:r>
                      <m:rPr>
                        <m:nor/>
                      </m:rPr>
                      <a:rPr lang="vi-VN" sz="3200" b="0" i="0" smtClean="0">
                        <a:solidFill>
                          <a:schemeClr val="tx1">
                            <a:lumMod val="95000"/>
                            <a:lumOff val="5000"/>
                          </a:schemeClr>
                        </a:solidFill>
                        <a:latin typeface="Times New Roman" panose="02020603050405020304" pitchFamily="18" charset="0"/>
                        <a:cs typeface="Times New Roman" panose="02020603050405020304" pitchFamily="18" charset="0"/>
                      </a:rPr>
                      <m:t> </m:t>
                    </m:r>
                    <m:r>
                      <m:rPr>
                        <m:nor/>
                      </m:rPr>
                      <a:rPr lang="vi-VN" sz="3200" b="0" i="0" smtClean="0">
                        <a:solidFill>
                          <a:schemeClr val="tx1">
                            <a:lumMod val="95000"/>
                            <a:lumOff val="5000"/>
                          </a:schemeClr>
                        </a:solidFill>
                        <a:latin typeface="Times New Roman" panose="02020603050405020304" pitchFamily="18" charset="0"/>
                        <a:cs typeface="Times New Roman" panose="02020603050405020304" pitchFamily="18" charset="0"/>
                      </a:rPr>
                      <m:t>s</m:t>
                    </m:r>
                    <m:r>
                      <m:rPr>
                        <m:nor/>
                      </m:rPr>
                      <a:rPr lang="vi-VN" sz="3200" b="0" i="0" smtClean="0">
                        <a:solidFill>
                          <a:schemeClr val="tx1">
                            <a:lumMod val="95000"/>
                            <a:lumOff val="5000"/>
                          </a:schemeClr>
                        </a:solidFill>
                        <a:latin typeface="Times New Roman" panose="02020603050405020304" pitchFamily="18" charset="0"/>
                        <a:cs typeface="Times New Roman" panose="02020603050405020304" pitchFamily="18" charset="0"/>
                      </a:rPr>
                      <m:t>ố </m:t>
                    </m:r>
                    <m:r>
                      <m:rPr>
                        <m:nor/>
                      </m:rPr>
                      <a:rPr lang="en-US" sz="3200">
                        <a:solidFill>
                          <a:schemeClr val="tx1">
                            <a:lumMod val="95000"/>
                            <a:lumOff val="5000"/>
                          </a:schemeClr>
                        </a:solidFill>
                        <a:latin typeface="Times New Roman" panose="02020603050405020304" pitchFamily="18" charset="0"/>
                        <a:cs typeface="Times New Roman" panose="02020603050405020304" pitchFamily="18" charset="0"/>
                      </a:rPr>
                      <m:t>b</m:t>
                    </m:r>
                  </m:oMath>
                </a14:m>
                <a:endParaRPr lang="en-US" sz="3200">
                  <a:solidFill>
                    <a:schemeClr val="tx1">
                      <a:lumMod val="95000"/>
                      <a:lumOff val="5000"/>
                    </a:schemeClr>
                  </a:solidFill>
                  <a:latin typeface="Times New Roman" panose="02020603050405020304" pitchFamily="18" charset="0"/>
                  <a:cs typeface="Times New Roman" panose="02020603050405020304" pitchFamily="18" charset="0"/>
                </a:endParaRPr>
              </a:p>
            </p:txBody>
          </p:sp>
        </mc:Choice>
        <mc:Fallback xmlns="">
          <p:sp>
            <p:nvSpPr>
              <p:cNvPr id="2" name="Hộp Văn bản 1">
                <a:extLst>
                  <a:ext uri="{FF2B5EF4-FFF2-40B4-BE49-F238E27FC236}">
                    <a16:creationId xmlns:a16="http://schemas.microsoft.com/office/drawing/2014/main" id="{1DBB4E1E-8B56-F596-6E39-721D1DC1B246}"/>
                  </a:ext>
                </a:extLst>
              </p:cNvPr>
              <p:cNvSpPr txBox="1">
                <a:spLocks noRot="1" noChangeAspect="1" noMove="1" noResize="1" noEditPoints="1" noAdjustHandles="1" noChangeArrowheads="1" noChangeShapeType="1" noTextEdit="1"/>
              </p:cNvSpPr>
              <p:nvPr/>
            </p:nvSpPr>
            <p:spPr>
              <a:xfrm>
                <a:off x="1635429" y="2431322"/>
                <a:ext cx="6553200" cy="609334"/>
              </a:xfrm>
              <a:prstGeom prst="rect">
                <a:avLst/>
              </a:prstGeom>
              <a:blipFill>
                <a:blip r:embed="rId15"/>
                <a:stretch>
                  <a:fillRect l="-2326" t="-9000" b="-3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Hộp Văn bản 2">
                <a:extLst>
                  <a:ext uri="{FF2B5EF4-FFF2-40B4-BE49-F238E27FC236}">
                    <a16:creationId xmlns:a16="http://schemas.microsoft.com/office/drawing/2014/main" id="{AD4E2B0B-8EF4-832B-4086-448297662E6A}"/>
                  </a:ext>
                </a:extLst>
              </p:cNvPr>
              <p:cNvSpPr txBox="1"/>
              <p:nvPr/>
            </p:nvSpPr>
            <p:spPr>
              <a:xfrm>
                <a:off x="1635429" y="3087152"/>
                <a:ext cx="6212242" cy="609334"/>
              </a:xfrm>
              <a:prstGeom prst="rect">
                <a:avLst/>
              </a:prstGeom>
              <a:noFill/>
            </p:spPr>
            <p:txBody>
              <a:bodyPr wrap="square">
                <a:spAutoFit/>
              </a:bodyPr>
              <a:lstStyle/>
              <a:p>
                <a:r>
                  <a:rPr lang="vi-VN" sz="3200">
                    <a:solidFill>
                      <a:schemeClr val="tx1">
                        <a:lumMod val="75000"/>
                        <a:lumOff val="25000"/>
                      </a:schemeClr>
                    </a:solidFill>
                    <a:latin typeface="Times New Roman" panose="02020603050405020304" pitchFamily="18" charset="0"/>
                    <a:cs typeface="Times New Roman" panose="02020603050405020304" pitchFamily="18" charset="0"/>
                  </a:rPr>
                  <a:t>C</a:t>
                </a:r>
                <a:r>
                  <a:rPr lang="en-US" sz="3200">
                    <a:solidFill>
                      <a:schemeClr val="tx1">
                        <a:lumMod val="75000"/>
                        <a:lumOff val="25000"/>
                      </a:schemeClr>
                    </a:solidFill>
                    <a:latin typeface="Times New Roman" panose="02020603050405020304" pitchFamily="18" charset="0"/>
                    <a:cs typeface="Times New Roman" panose="02020603050405020304" pitchFamily="18" charset="0"/>
                  </a:rPr>
                  <a:t>)</a:t>
                </a:r>
                <a:r>
                  <a:rPr lang="vi-VN" sz="3200">
                    <a:solidFill>
                      <a:schemeClr val="tx1">
                        <a:lumMod val="75000"/>
                        <a:lumOff val="25000"/>
                      </a:schemeClr>
                    </a:solidFill>
                    <a:latin typeface="Times New Roman" panose="02020603050405020304" pitchFamily="18" charset="0"/>
                    <a:cs typeface="Times New Roman" panose="02020603050405020304" pitchFamily="18" charset="0"/>
                  </a:rPr>
                  <a:t>  </a:t>
                </a:r>
                <a:r>
                  <a:rPr lang="vi-VN" sz="3200">
                    <a:solidFill>
                      <a:schemeClr val="tx1">
                        <a:lumMod val="95000"/>
                        <a:lumOff val="5000"/>
                      </a:schemeClr>
                    </a:solidFill>
                    <a:latin typeface="Times New Roman" panose="02020603050405020304" pitchFamily="18" charset="0"/>
                    <a:cs typeface="Times New Roman" panose="02020603050405020304" pitchFamily="18" charset="0"/>
                  </a:rPr>
                  <a:t>Số</a:t>
                </a:r>
                <a14:m>
                  <m:oMath xmlns:m="http://schemas.openxmlformats.org/officeDocument/2006/math">
                    <m:r>
                      <a:rPr lang="vi-VN" sz="3200" b="0" i="0" smtClean="0">
                        <a:solidFill>
                          <a:schemeClr val="tx1">
                            <a:lumMod val="75000"/>
                            <a:lumOff val="25000"/>
                          </a:schemeClr>
                        </a:solidFill>
                        <a:latin typeface="Cambria Math" panose="02040503050406030204" pitchFamily="18" charset="0"/>
                        <a:cs typeface="Times New Roman" panose="02020603050405020304" pitchFamily="18" charset="0"/>
                      </a:rPr>
                      <m:t> </m:t>
                    </m:r>
                    <m:r>
                      <m:rPr>
                        <m:nor/>
                      </m:rPr>
                      <a:rPr lang="en-US" sz="3200">
                        <a:solidFill>
                          <a:schemeClr val="tx1">
                            <a:lumMod val="75000"/>
                            <a:lumOff val="25000"/>
                          </a:schemeClr>
                        </a:solidFill>
                        <a:latin typeface="Times New Roman" panose="02020603050405020304" pitchFamily="18" charset="0"/>
                        <a:cs typeface="Times New Roman" panose="02020603050405020304" pitchFamily="18" charset="0"/>
                      </a:rPr>
                      <m:t>a</m:t>
                    </m:r>
                    <m:r>
                      <m:rPr>
                        <m:nor/>
                      </m:rPr>
                      <a:rPr lang="vi-VN" sz="3200" b="0" i="0" smtClean="0">
                        <a:solidFill>
                          <a:schemeClr val="tx1">
                            <a:lumMod val="75000"/>
                            <a:lumOff val="25000"/>
                          </a:schemeClr>
                        </a:solidFill>
                        <a:latin typeface="Times New Roman" panose="02020603050405020304" pitchFamily="18" charset="0"/>
                        <a:cs typeface="Times New Roman" panose="02020603050405020304" pitchFamily="18" charset="0"/>
                      </a:rPr>
                      <m:t> </m:t>
                    </m:r>
                    <m:r>
                      <m:rPr>
                        <m:nor/>
                      </m:rPr>
                      <a:rPr lang="en-US" sz="3200" b="0" i="0" smtClean="0">
                        <a:solidFill>
                          <a:schemeClr val="tx1">
                            <a:lumMod val="75000"/>
                            <a:lumOff val="25000"/>
                          </a:schemeClr>
                        </a:solidFill>
                        <a:latin typeface="Times New Roman" panose="02020603050405020304" pitchFamily="18" charset="0"/>
                        <a:cs typeface="Times New Roman" panose="02020603050405020304" pitchFamily="18" charset="0"/>
                      </a:rPr>
                      <m:t>nh</m:t>
                    </m:r>
                    <m:r>
                      <m:rPr>
                        <m:nor/>
                      </m:rPr>
                      <a:rPr lang="en-US" sz="3200" b="0" i="0" smtClean="0">
                        <a:solidFill>
                          <a:schemeClr val="tx1">
                            <a:lumMod val="75000"/>
                            <a:lumOff val="25000"/>
                          </a:schemeClr>
                        </a:solidFill>
                        <a:latin typeface="Times New Roman" panose="02020603050405020304" pitchFamily="18" charset="0"/>
                        <a:cs typeface="Times New Roman" panose="02020603050405020304" pitchFamily="18" charset="0"/>
                      </a:rPr>
                      <m:t>ỏ</m:t>
                    </m:r>
                    <m:r>
                      <m:rPr>
                        <m:nor/>
                      </m:rPr>
                      <a:rPr lang="vi-VN" sz="3200" b="0" i="0" smtClean="0">
                        <a:solidFill>
                          <a:schemeClr val="tx1">
                            <a:lumMod val="95000"/>
                            <a:lumOff val="5000"/>
                          </a:schemeClr>
                        </a:solidFill>
                        <a:latin typeface="Times New Roman" panose="02020603050405020304" pitchFamily="18" charset="0"/>
                        <a:cs typeface="Times New Roman" panose="02020603050405020304" pitchFamily="18" charset="0"/>
                      </a:rPr>
                      <m:t> </m:t>
                    </m:r>
                    <m:r>
                      <m:rPr>
                        <m:nor/>
                      </m:rPr>
                      <a:rPr lang="vi-VN" sz="3200" b="0" i="0" smtClean="0">
                        <a:solidFill>
                          <a:schemeClr val="tx1">
                            <a:lumMod val="95000"/>
                            <a:lumOff val="5000"/>
                          </a:schemeClr>
                        </a:solidFill>
                        <a:latin typeface="Times New Roman" panose="02020603050405020304" pitchFamily="18" charset="0"/>
                        <a:cs typeface="Times New Roman" panose="02020603050405020304" pitchFamily="18" charset="0"/>
                      </a:rPr>
                      <m:t>h</m:t>
                    </m:r>
                    <m:r>
                      <m:rPr>
                        <m:nor/>
                      </m:rPr>
                      <a:rPr lang="vi-VN" sz="3200" b="0" i="0" smtClean="0">
                        <a:solidFill>
                          <a:schemeClr val="tx1">
                            <a:lumMod val="95000"/>
                            <a:lumOff val="5000"/>
                          </a:schemeClr>
                        </a:solidFill>
                        <a:latin typeface="Times New Roman" panose="02020603050405020304" pitchFamily="18" charset="0"/>
                        <a:cs typeface="Times New Roman" panose="02020603050405020304" pitchFamily="18" charset="0"/>
                      </a:rPr>
                      <m:t>ơ</m:t>
                    </m:r>
                    <m:r>
                      <m:rPr>
                        <m:nor/>
                      </m:rPr>
                      <a:rPr lang="vi-VN" sz="3200" b="0" i="0" smtClean="0">
                        <a:solidFill>
                          <a:schemeClr val="tx1">
                            <a:lumMod val="95000"/>
                            <a:lumOff val="5000"/>
                          </a:schemeClr>
                        </a:solidFill>
                        <a:latin typeface="Times New Roman" panose="02020603050405020304" pitchFamily="18" charset="0"/>
                        <a:cs typeface="Times New Roman" panose="02020603050405020304" pitchFamily="18" charset="0"/>
                      </a:rPr>
                      <m:t>n</m:t>
                    </m:r>
                    <m:r>
                      <m:rPr>
                        <m:nor/>
                      </m:rPr>
                      <a:rPr lang="vi-VN" sz="3200" b="0" i="0" smtClean="0">
                        <a:solidFill>
                          <a:schemeClr val="tx1">
                            <a:lumMod val="95000"/>
                            <a:lumOff val="5000"/>
                          </a:schemeClr>
                        </a:solidFill>
                        <a:latin typeface="Times New Roman" panose="02020603050405020304" pitchFamily="18" charset="0"/>
                        <a:cs typeface="Times New Roman" panose="02020603050405020304" pitchFamily="18" charset="0"/>
                      </a:rPr>
                      <m:t> </m:t>
                    </m:r>
                    <m:r>
                      <m:rPr>
                        <m:nor/>
                      </m:rPr>
                      <a:rPr lang="vi-VN" sz="3200" b="0" i="0" smtClean="0">
                        <a:solidFill>
                          <a:schemeClr val="tx1">
                            <a:lumMod val="95000"/>
                            <a:lumOff val="5000"/>
                          </a:schemeClr>
                        </a:solidFill>
                        <a:latin typeface="Times New Roman" panose="02020603050405020304" pitchFamily="18" charset="0"/>
                        <a:cs typeface="Times New Roman" panose="02020603050405020304" pitchFamily="18" charset="0"/>
                      </a:rPr>
                      <m:t>v</m:t>
                    </m:r>
                    <m:r>
                      <m:rPr>
                        <m:nor/>
                      </m:rPr>
                      <a:rPr lang="vi-VN" sz="3200" b="0" i="0" smtClean="0">
                        <a:solidFill>
                          <a:schemeClr val="tx1">
                            <a:lumMod val="95000"/>
                            <a:lumOff val="5000"/>
                          </a:schemeClr>
                        </a:solidFill>
                        <a:latin typeface="Times New Roman" panose="02020603050405020304" pitchFamily="18" charset="0"/>
                        <a:cs typeface="Times New Roman" panose="02020603050405020304" pitchFamily="18" charset="0"/>
                      </a:rPr>
                      <m:t>à </m:t>
                    </m:r>
                    <m:r>
                      <m:rPr>
                        <m:nor/>
                      </m:rPr>
                      <a:rPr lang="vi-VN" sz="3200" b="0" i="0" smtClean="0">
                        <a:solidFill>
                          <a:schemeClr val="tx1">
                            <a:lumMod val="95000"/>
                            <a:lumOff val="5000"/>
                          </a:schemeClr>
                        </a:solidFill>
                        <a:latin typeface="Times New Roman" panose="02020603050405020304" pitchFamily="18" charset="0"/>
                        <a:cs typeface="Times New Roman" panose="02020603050405020304" pitchFamily="18" charset="0"/>
                      </a:rPr>
                      <m:t>b</m:t>
                    </m:r>
                    <m:r>
                      <m:rPr>
                        <m:nor/>
                      </m:rPr>
                      <a:rPr lang="vi-VN" sz="3200" b="0" i="0" smtClean="0">
                        <a:solidFill>
                          <a:schemeClr val="tx1">
                            <a:lumMod val="95000"/>
                            <a:lumOff val="5000"/>
                          </a:schemeClr>
                        </a:solidFill>
                        <a:latin typeface="Times New Roman" panose="02020603050405020304" pitchFamily="18" charset="0"/>
                        <a:cs typeface="Times New Roman" panose="02020603050405020304" pitchFamily="18" charset="0"/>
                      </a:rPr>
                      <m:t>ằ</m:t>
                    </m:r>
                    <m:r>
                      <m:rPr>
                        <m:nor/>
                      </m:rPr>
                      <a:rPr lang="vi-VN" sz="3200" b="0" i="0" smtClean="0">
                        <a:solidFill>
                          <a:schemeClr val="tx1">
                            <a:lumMod val="95000"/>
                            <a:lumOff val="5000"/>
                          </a:schemeClr>
                        </a:solidFill>
                        <a:latin typeface="Times New Roman" panose="02020603050405020304" pitchFamily="18" charset="0"/>
                        <a:cs typeface="Times New Roman" panose="02020603050405020304" pitchFamily="18" charset="0"/>
                      </a:rPr>
                      <m:t>ng</m:t>
                    </m:r>
                    <m:r>
                      <m:rPr>
                        <m:nor/>
                      </m:rPr>
                      <a:rPr lang="vi-VN" sz="3200" b="0" i="0" smtClean="0">
                        <a:solidFill>
                          <a:schemeClr val="tx1">
                            <a:lumMod val="95000"/>
                            <a:lumOff val="5000"/>
                          </a:schemeClr>
                        </a:solidFill>
                        <a:latin typeface="Times New Roman" panose="02020603050405020304" pitchFamily="18" charset="0"/>
                        <a:cs typeface="Times New Roman" panose="02020603050405020304" pitchFamily="18" charset="0"/>
                      </a:rPr>
                      <m:t> </m:t>
                    </m:r>
                    <m:r>
                      <m:rPr>
                        <m:nor/>
                      </m:rPr>
                      <a:rPr lang="vi-VN" sz="3200" b="0" i="0" smtClean="0">
                        <a:solidFill>
                          <a:schemeClr val="tx1">
                            <a:lumMod val="95000"/>
                            <a:lumOff val="5000"/>
                          </a:schemeClr>
                        </a:solidFill>
                        <a:latin typeface="Times New Roman" panose="02020603050405020304" pitchFamily="18" charset="0"/>
                        <a:cs typeface="Times New Roman" panose="02020603050405020304" pitchFamily="18" charset="0"/>
                      </a:rPr>
                      <m:t>s</m:t>
                    </m:r>
                    <m:r>
                      <m:rPr>
                        <m:nor/>
                      </m:rPr>
                      <a:rPr lang="vi-VN" sz="3200" b="0" i="0" smtClean="0">
                        <a:solidFill>
                          <a:schemeClr val="tx1">
                            <a:lumMod val="95000"/>
                            <a:lumOff val="5000"/>
                          </a:schemeClr>
                        </a:solidFill>
                        <a:latin typeface="Times New Roman" panose="02020603050405020304" pitchFamily="18" charset="0"/>
                        <a:cs typeface="Times New Roman" panose="02020603050405020304" pitchFamily="18" charset="0"/>
                      </a:rPr>
                      <m:t>ố </m:t>
                    </m:r>
                    <m:r>
                      <m:rPr>
                        <m:nor/>
                      </m:rPr>
                      <a:rPr lang="en-US" sz="3200">
                        <a:solidFill>
                          <a:schemeClr val="tx1">
                            <a:lumMod val="95000"/>
                            <a:lumOff val="5000"/>
                          </a:schemeClr>
                        </a:solidFill>
                        <a:latin typeface="Times New Roman" panose="02020603050405020304" pitchFamily="18" charset="0"/>
                        <a:cs typeface="Times New Roman" panose="02020603050405020304" pitchFamily="18" charset="0"/>
                      </a:rPr>
                      <m:t>b</m:t>
                    </m:r>
                  </m:oMath>
                </a14:m>
                <a:endParaRPr lang="en-US" sz="3200">
                  <a:solidFill>
                    <a:schemeClr val="tx1">
                      <a:lumMod val="95000"/>
                      <a:lumOff val="5000"/>
                    </a:schemeClr>
                  </a:solidFill>
                  <a:latin typeface="Times New Roman" panose="02020603050405020304" pitchFamily="18" charset="0"/>
                  <a:cs typeface="Times New Roman" panose="02020603050405020304" pitchFamily="18" charset="0"/>
                </a:endParaRPr>
              </a:p>
            </p:txBody>
          </p:sp>
        </mc:Choice>
        <mc:Fallback xmlns="">
          <p:sp>
            <p:nvSpPr>
              <p:cNvPr id="3" name="Hộp Văn bản 2">
                <a:extLst>
                  <a:ext uri="{FF2B5EF4-FFF2-40B4-BE49-F238E27FC236}">
                    <a16:creationId xmlns:a16="http://schemas.microsoft.com/office/drawing/2014/main" id="{AD4E2B0B-8EF4-832B-4086-448297662E6A}"/>
                  </a:ext>
                </a:extLst>
              </p:cNvPr>
              <p:cNvSpPr txBox="1">
                <a:spLocks noRot="1" noChangeAspect="1" noMove="1" noResize="1" noEditPoints="1" noAdjustHandles="1" noChangeArrowheads="1" noChangeShapeType="1" noTextEdit="1"/>
              </p:cNvSpPr>
              <p:nvPr/>
            </p:nvSpPr>
            <p:spPr>
              <a:xfrm>
                <a:off x="1635429" y="3087152"/>
                <a:ext cx="6212242" cy="609334"/>
              </a:xfrm>
              <a:prstGeom prst="rect">
                <a:avLst/>
              </a:prstGeom>
              <a:blipFill>
                <a:blip r:embed="rId16"/>
                <a:stretch>
                  <a:fillRect l="-2453" t="-9000" b="-32000"/>
                </a:stretch>
              </a:blipFill>
            </p:spPr>
            <p:txBody>
              <a:bodyPr/>
              <a:lstStyle/>
              <a:p>
                <a:r>
                  <a:rPr lang="en-US">
                    <a:noFill/>
                  </a:rPr>
                  <a:t> </a:t>
                </a:r>
              </a:p>
            </p:txBody>
          </p:sp>
        </mc:Fallback>
      </mc:AlternateContent>
    </p:spTree>
    <p:extLst>
      <p:ext uri="{BB962C8B-B14F-4D97-AF65-F5344CB8AC3E}">
        <p14:creationId xmlns:p14="http://schemas.microsoft.com/office/powerpoint/2010/main" val="680202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78788">
                <p:cTn id="37" fill="hold" display="0">
                  <p:stCondLst>
                    <p:cond delay="indefinite"/>
                  </p:stCondLst>
                </p:cTn>
                <p:tgtEl>
                  <p:spTgt spid="20"/>
                </p:tgtEl>
              </p:cMediaNode>
            </p:video>
          </p:childTnLst>
        </p:cTn>
      </p:par>
    </p:tnLst>
    <p:bldLst>
      <p:bldP spid="4" grpId="0" animBg="1"/>
      <p:bldP spid="8" grpId="0"/>
      <p:bldP spid="10" grpId="0"/>
      <p:bldP spid="9" grpId="0"/>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ình Bầu dục 5"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CA348C3A-D600-7F30-5091-4D8919B2A9AB}"/>
              </a:ext>
            </a:extLst>
          </p:cNvPr>
          <p:cNvSpPr/>
          <p:nvPr/>
        </p:nvSpPr>
        <p:spPr>
          <a:xfrm>
            <a:off x="2936472" y="3651284"/>
            <a:ext cx="613727" cy="613727"/>
          </a:xfrm>
          <a:prstGeom prst="ellipse">
            <a:avLst/>
          </a:prstGeom>
          <a:solidFill>
            <a:srgbClr val="C67F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B3377299-94EB-13B9-CA10-558054FB1C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36779" y="2915833"/>
            <a:ext cx="2175131" cy="1403154"/>
          </a:xfrm>
          <a:prstGeom prst="rect">
            <a:avLst/>
          </a:prstGeom>
        </p:spPr>
      </p:pic>
      <p:pic>
        <p:nvPicPr>
          <p:cNvPr id="5" name="Picture 3"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AD7CE6A3-C021-A1D8-40B1-823B4FBFE58A}"/>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457200" y="36342"/>
            <a:ext cx="7772400" cy="93520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 name="Hộp Văn bản 7"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EF37907B-1FF9-2A8B-EDF2-9E8C64C0C12C}"/>
                  </a:ext>
                </a:extLst>
              </p:cNvPr>
              <p:cNvSpPr txBox="1"/>
              <p:nvPr/>
            </p:nvSpPr>
            <p:spPr>
              <a:xfrm>
                <a:off x="228600" y="980528"/>
                <a:ext cx="8382000" cy="2923877"/>
              </a:xfrm>
              <a:prstGeom prst="rect">
                <a:avLst/>
              </a:prstGeom>
              <a:noFill/>
            </p:spPr>
            <p:txBody>
              <a:bodyPr wrap="square">
                <a:spAutoFit/>
              </a:bodyPr>
              <a:lstStyle/>
              <a:p>
                <a:pPr algn="just"/>
                <a:r>
                  <a:rPr lang="en-US" sz="3200" b="1">
                    <a:solidFill>
                      <a:schemeClr val="accent6">
                        <a:lumMod val="50000"/>
                      </a:schemeClr>
                    </a:solidFill>
                    <a:effectLst/>
                    <a:latin typeface="Times New Roman" panose="02020603050405020304" pitchFamily="18" charset="0"/>
                    <a:ea typeface="Calibri" panose="020F0502020204030204" pitchFamily="34" charset="0"/>
                  </a:rPr>
                  <a:t>Câu hỏi </a:t>
                </a:r>
                <a:r>
                  <a:rPr lang="en-US" sz="3200" b="1">
                    <a:solidFill>
                      <a:schemeClr val="accent6">
                        <a:lumMod val="50000"/>
                      </a:schemeClr>
                    </a:solidFill>
                    <a:latin typeface="Times New Roman" panose="02020603050405020304" pitchFamily="18" charset="0"/>
                    <a:ea typeface="Calibri" panose="020F0502020204030204" pitchFamily="34" charset="0"/>
                  </a:rPr>
                  <a:t>5:</a:t>
                </a:r>
                <a:r>
                  <a:rPr lang="en-US" sz="2400" b="1">
                    <a:solidFill>
                      <a:schemeClr val="tx1">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a:solidFill>
                      <a:schemeClr val="tx1">
                        <a:lumMod val="75000"/>
                        <a:lumOff val="25000"/>
                      </a:schemeClr>
                    </a:solidFill>
                    <a:latin typeface="Times New Roman" panose="02020603050405020304" pitchFamily="18" charset="0"/>
                    <a:cs typeface="Times New Roman" panose="02020603050405020304" pitchFamily="18" charset="0"/>
                  </a:rPr>
                  <a:t>Biển báo giao thông R.306 (hình </a:t>
                </a:r>
                <a:r>
                  <a:rPr lang="vi-VN" sz="2400">
                    <a:solidFill>
                      <a:schemeClr val="tx1">
                        <a:lumMod val="75000"/>
                        <a:lumOff val="25000"/>
                      </a:schemeClr>
                    </a:solidFill>
                    <a:latin typeface="Times New Roman" panose="02020603050405020304" pitchFamily="18" charset="0"/>
                    <a:cs typeface="Times New Roman" panose="02020603050405020304" pitchFamily="18" charset="0"/>
                  </a:rPr>
                  <a:t>D.8</a:t>
                </a:r>
                <a:r>
                  <a:rPr lang="en-US" sz="2400">
                    <a:solidFill>
                      <a:schemeClr val="tx1">
                        <a:lumMod val="75000"/>
                        <a:lumOff val="25000"/>
                      </a:schemeClr>
                    </a:solidFill>
                    <a:latin typeface="Times New Roman" panose="02020603050405020304" pitchFamily="18" charset="0"/>
                    <a:cs typeface="Times New Roman" panose="02020603050405020304" pitchFamily="18" charset="0"/>
                  </a:rPr>
                  <a:t>) báo tốc độ tối thiểu cho xe cơ giới. Biển có hiệu lực bắt buộc các loại xe cơ giới vận hành với vận tốc không nhỏ hơn trị số ghi trên biển trong điều kiện giao thông thuận lợi và an toàn. Nếu một ô tô đi trên đường đó với vận tốc </a:t>
                </a:r>
                <a14:m>
                  <m:oMath xmlns:m="http://schemas.openxmlformats.org/officeDocument/2006/math">
                    <m:r>
                      <m:rPr>
                        <m:nor/>
                      </m:rPr>
                      <a:rPr lang="vi-VN" sz="2400" b="0" i="0" smtClean="0">
                        <a:solidFill>
                          <a:schemeClr val="tx1">
                            <a:lumMod val="75000"/>
                            <a:lumOff val="25000"/>
                          </a:schemeClr>
                        </a:solidFill>
                        <a:latin typeface="Times New Roman" panose="02020603050405020304" pitchFamily="18" charset="0"/>
                        <a:cs typeface="Times New Roman" panose="02020603050405020304" pitchFamily="18" charset="0"/>
                      </a:rPr>
                      <m:t>a</m:t>
                    </m:r>
                    <m:r>
                      <m:rPr>
                        <m:nor/>
                      </m:rPr>
                      <a:rPr lang="vi-VN" sz="2400" b="0" i="0" smtClean="0">
                        <a:solidFill>
                          <a:schemeClr val="tx1">
                            <a:lumMod val="75000"/>
                            <a:lumOff val="25000"/>
                          </a:schemeClr>
                        </a:solidFill>
                        <a:latin typeface="Times New Roman" panose="02020603050405020304" pitchFamily="18" charset="0"/>
                        <a:cs typeface="Times New Roman" panose="02020603050405020304" pitchFamily="18" charset="0"/>
                      </a:rPr>
                      <m:t> (</m:t>
                    </m:r>
                    <m:r>
                      <m:rPr>
                        <m:nor/>
                      </m:rPr>
                      <a:rPr lang="vi-VN" sz="2400" b="0" i="0" smtClean="0">
                        <a:solidFill>
                          <a:schemeClr val="tx1">
                            <a:lumMod val="75000"/>
                            <a:lumOff val="25000"/>
                          </a:schemeClr>
                        </a:solidFill>
                        <a:latin typeface="Times New Roman" panose="02020603050405020304" pitchFamily="18" charset="0"/>
                        <a:cs typeface="Times New Roman" panose="02020603050405020304" pitchFamily="18" charset="0"/>
                      </a:rPr>
                      <m:t>km</m:t>
                    </m:r>
                    <m:r>
                      <m:rPr>
                        <m:nor/>
                      </m:rPr>
                      <a:rPr lang="vi-VN" sz="2400" b="0" i="0" smtClean="0">
                        <a:solidFill>
                          <a:schemeClr val="tx1">
                            <a:lumMod val="75000"/>
                            <a:lumOff val="25000"/>
                          </a:schemeClr>
                        </a:solidFill>
                        <a:latin typeface="Times New Roman" panose="02020603050405020304" pitchFamily="18" charset="0"/>
                        <a:cs typeface="Times New Roman" panose="02020603050405020304" pitchFamily="18" charset="0"/>
                      </a:rPr>
                      <m:t>/</m:t>
                    </m:r>
                    <m:r>
                      <m:rPr>
                        <m:nor/>
                      </m:rPr>
                      <a:rPr lang="vi-VN" sz="2400" b="0" i="0" smtClean="0">
                        <a:solidFill>
                          <a:schemeClr val="tx1">
                            <a:lumMod val="75000"/>
                            <a:lumOff val="25000"/>
                          </a:schemeClr>
                        </a:solidFill>
                        <a:latin typeface="Times New Roman" panose="02020603050405020304" pitchFamily="18" charset="0"/>
                        <a:cs typeface="Times New Roman" panose="02020603050405020304" pitchFamily="18" charset="0"/>
                      </a:rPr>
                      <m:t>h</m:t>
                    </m:r>
                    <m:r>
                      <m:rPr>
                        <m:nor/>
                      </m:rPr>
                      <a:rPr lang="vi-VN" sz="2400" b="0" i="0" smtClean="0">
                        <a:solidFill>
                          <a:schemeClr val="tx1">
                            <a:lumMod val="75000"/>
                            <a:lumOff val="25000"/>
                          </a:schemeClr>
                        </a:solidFill>
                        <a:latin typeface="Times New Roman" panose="02020603050405020304" pitchFamily="18" charset="0"/>
                        <a:cs typeface="Times New Roman" panose="02020603050405020304" pitchFamily="18" charset="0"/>
                      </a:rPr>
                      <m:t>)</m:t>
                    </m:r>
                  </m:oMath>
                </a14:m>
                <a:r>
                  <a:rPr lang="vi-VN" sz="2400" kern="100">
                    <a:solidFill>
                      <a:schemeClr val="tx1">
                        <a:lumMod val="75000"/>
                        <a:lumOff val="25000"/>
                      </a:schemeClr>
                    </a:solidFill>
                    <a:effectLst/>
                    <a:latin typeface="Times New Roman" panose="02020603050405020304" pitchFamily="18" charset="0"/>
                    <a:ea typeface="Arial" panose="020B0604020202020204" pitchFamily="34" charset="0"/>
                    <a:cs typeface="Times New Roman" panose="02020603050405020304" pitchFamily="18" charset="0"/>
                  </a:rPr>
                  <a:t> thì </a:t>
                </a:r>
                <a14:m>
                  <m:oMath xmlns:m="http://schemas.openxmlformats.org/officeDocument/2006/math">
                    <m:r>
                      <m:rPr>
                        <m:sty m:val="p"/>
                      </m:rPr>
                      <a:rPr lang="vi-VN" sz="2400" i="0">
                        <a:solidFill>
                          <a:schemeClr val="tx1">
                            <a:lumMod val="75000"/>
                            <a:lumOff val="25000"/>
                          </a:schemeClr>
                        </a:solidFill>
                        <a:latin typeface="Cambria Math" panose="02040503050406030204" pitchFamily="18" charset="0"/>
                      </a:rPr>
                      <m:t>a</m:t>
                    </m:r>
                    <m:r>
                      <a:rPr lang="vi-VN" sz="2400" i="1">
                        <a:solidFill>
                          <a:schemeClr val="tx1">
                            <a:lumMod val="75000"/>
                            <a:lumOff val="25000"/>
                          </a:schemeClr>
                        </a:solidFill>
                        <a:latin typeface="Cambria Math" panose="02040503050406030204" pitchFamily="18" charset="0"/>
                      </a:rPr>
                      <m:t> </m:t>
                    </m:r>
                  </m:oMath>
                </a14:m>
                <a:r>
                  <a:rPr lang="en-US" sz="2400" kern="100">
                    <a:solidFill>
                      <a:schemeClr val="tx1">
                        <a:lumMod val="75000"/>
                        <a:lumOff val="25000"/>
                      </a:schemeClr>
                    </a:solidFill>
                    <a:effectLst/>
                    <a:latin typeface="Times New Roman" panose="02020603050405020304" pitchFamily="18" charset="0"/>
                    <a:ea typeface="Arial" panose="020B0604020202020204" pitchFamily="34" charset="0"/>
                    <a:cs typeface="Times New Roman" panose="02020603050405020304" pitchFamily="18" charset="0"/>
                  </a:rPr>
                  <a:t>phải thỏa mãn điều kiện nào trong các điều kiện sau?</a:t>
                </a:r>
              </a:p>
              <a:p>
                <a:endParaRPr lang="en-US" sz="3200" b="1" dirty="0">
                  <a:solidFill>
                    <a:schemeClr val="tx1">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8" name="Hộp Văn bản 7"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EF37907B-1FF9-2A8B-EDF2-9E8C64C0C12C}"/>
                  </a:ext>
                </a:extLst>
              </p:cNvPr>
              <p:cNvSpPr txBox="1">
                <a:spLocks noRot="1" noChangeAspect="1" noMove="1" noResize="1" noEditPoints="1" noAdjustHandles="1" noChangeArrowheads="1" noChangeShapeType="1" noTextEdit="1"/>
              </p:cNvSpPr>
              <p:nvPr/>
            </p:nvSpPr>
            <p:spPr>
              <a:xfrm>
                <a:off x="228600" y="980528"/>
                <a:ext cx="8382000" cy="2923877"/>
              </a:xfrm>
              <a:prstGeom prst="rect">
                <a:avLst/>
              </a:prstGeom>
              <a:blipFill>
                <a:blip r:embed="rId9"/>
                <a:stretch>
                  <a:fillRect l="-1891" t="-2923" r="-1091"/>
                </a:stretch>
              </a:blipFill>
            </p:spPr>
            <p:txBody>
              <a:bodyPr/>
              <a:lstStyle/>
              <a:p>
                <a:r>
                  <a:rPr lang="en-US">
                    <a:noFill/>
                  </a:rPr>
                  <a:t> </a:t>
                </a:r>
              </a:p>
            </p:txBody>
          </p:sp>
        </mc:Fallback>
      </mc:AlternateContent>
      <p:sp>
        <p:nvSpPr>
          <p:cNvPr id="15" name="Hộp Văn bản 14"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0223EA51-CAFB-1377-4477-CB4CFE441814}"/>
              </a:ext>
            </a:extLst>
          </p:cNvPr>
          <p:cNvSpPr txBox="1"/>
          <p:nvPr/>
        </p:nvSpPr>
        <p:spPr>
          <a:xfrm>
            <a:off x="1866241" y="127763"/>
            <a:ext cx="5669595" cy="707886"/>
          </a:xfrm>
          <a:prstGeom prst="rect">
            <a:avLst/>
          </a:prstGeom>
          <a:noFill/>
        </p:spPr>
        <p:txBody>
          <a:bodyPr wrap="square" rtlCol="0">
            <a:spAutoFit/>
          </a:bodyPr>
          <a:lstStyle/>
          <a:p>
            <a:r>
              <a:rPr lang="en-US" sz="4000">
                <a:solidFill>
                  <a:srgbClr val="C67F58"/>
                </a:solidFill>
                <a:latin typeface="#9Slide03 BoosterNextFYBlack" panose="02000A03000000020004" pitchFamily="2" charset="0"/>
              </a:rPr>
              <a:t>AI THÔNG MINH HƠN</a:t>
            </a:r>
          </a:p>
        </p:txBody>
      </p:sp>
      <p:pic>
        <p:nvPicPr>
          <p:cNvPr id="17" name="Hình ảnh 16"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31F4BA48-C3ED-0609-BB93-9481CB4B59FF}"/>
              </a:ext>
            </a:extLst>
          </p:cNvPr>
          <p:cNvPicPr>
            <a:picLocks noChangeAspect="1"/>
          </p:cNvPicPr>
          <p:nvPr/>
        </p:nvPicPr>
        <p:blipFill rotWithShape="1">
          <a:blip r:embed="rId10"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l="74820" t="4446" r="2158" b="76295"/>
          <a:stretch/>
        </p:blipFill>
        <p:spPr>
          <a:xfrm>
            <a:off x="7377982" y="4307640"/>
            <a:ext cx="851618" cy="694760"/>
          </a:xfrm>
          <a:prstGeom prst="rect">
            <a:avLst/>
          </a:prstGeom>
        </p:spPr>
      </p:pic>
      <p:pic>
        <p:nvPicPr>
          <p:cNvPr id="18" name="Hình ảnh 17"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AE4B0211-7916-F25F-83D4-260476738016}"/>
              </a:ext>
            </a:extLst>
          </p:cNvPr>
          <p:cNvPicPr>
            <a:picLocks noChangeAspect="1"/>
          </p:cNvPicPr>
          <p:nvPr/>
        </p:nvPicPr>
        <p:blipFill rotWithShape="1">
          <a:blip r:embed="rId11"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l="27340" t="42961" r="51077" b="36300"/>
          <a:stretch/>
        </p:blipFill>
        <p:spPr>
          <a:xfrm>
            <a:off x="8291101" y="3580994"/>
            <a:ext cx="776699" cy="694760"/>
          </a:xfrm>
          <a:prstGeom prst="rect">
            <a:avLst/>
          </a:prstGeom>
        </p:spPr>
      </p:pic>
      <p:pic>
        <p:nvPicPr>
          <p:cNvPr id="19" name="Hình ảnh 18"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DEE686C3-F7D5-36B4-A284-5CECC9500587}"/>
              </a:ext>
            </a:extLst>
          </p:cNvPr>
          <p:cNvPicPr>
            <a:picLocks noChangeAspect="1"/>
          </p:cNvPicPr>
          <p:nvPr/>
        </p:nvPicPr>
        <p:blipFill rotWithShape="1">
          <a:blip r:embed="rId12"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l="37407" t="78517" r="51083" b="7582"/>
          <a:stretch/>
        </p:blipFill>
        <p:spPr>
          <a:xfrm rot="12504718">
            <a:off x="8534400" y="2510517"/>
            <a:ext cx="609600" cy="715040"/>
          </a:xfrm>
          <a:prstGeom prst="rect">
            <a:avLst/>
          </a:prstGeom>
        </p:spPr>
      </p:pic>
      <p:pic>
        <p:nvPicPr>
          <p:cNvPr id="20" name="10 Second Countdown Timer - EXPLODING  NUMBERS" descr="OPL20U25GSXzBJYl68kk8uQGfFKzs7yb1M4KJWUiLk6ZEvGF+qCIPSnY57AbBFCvTWID13 2024 KNTT9 139+K4lPs7H94VUqPe2XwIsfPRnrXQE//QTEXxb8/8N4CNc6FpgZahzpTjFhMzSA7T/nHJa11DE8Ng2TP3iAmRczFlmslSuUNOgUeb6yRvs0=">
            <a:hlinkClick r:id="" action="ppaction://media"/>
            <a:extLst>
              <a:ext uri="{FF2B5EF4-FFF2-40B4-BE49-F238E27FC236}">
                <a16:creationId xmlns:a16="http://schemas.microsoft.com/office/drawing/2014/main" id="{2BC4E703-8FC8-135A-B605-160E983C1A95}"/>
              </a:ext>
            </a:extLst>
          </p:cNvPr>
          <p:cNvPicPr>
            <a:picLocks noChangeAspect="1"/>
          </p:cNvPicPr>
          <p:nvPr>
            <a:videoFile r:link="rId1"/>
            <p:extLst>
              <p:ext uri="{DAA4B4D4-6D71-4841-9C94-3DE7FCFB9230}">
                <p14:media xmlns:p14="http://schemas.microsoft.com/office/powerpoint/2010/main" r:embed="rId2">
                  <p14:trim st="18"/>
                </p14:media>
              </p:ext>
            </p:extLst>
          </p:nvPr>
        </p:nvPicPr>
        <p:blipFill>
          <a:blip r:embed="rId13">
            <a:duotone>
              <a:prstClr val="black"/>
              <a:schemeClr val="accent6">
                <a:tint val="45000"/>
                <a:satMod val="400000"/>
              </a:schemeClr>
            </a:duotone>
            <a:lum bright="20000" contrast="20000"/>
          </a:blip>
          <a:stretch>
            <a:fillRect/>
          </a:stretch>
        </p:blipFill>
        <p:spPr>
          <a:xfrm>
            <a:off x="6297681" y="4475368"/>
            <a:ext cx="642353" cy="631790"/>
          </a:xfrm>
          <a:prstGeom prst="ellipse">
            <a:avLst/>
          </a:prstGeom>
          <a:ln>
            <a:noFill/>
          </a:ln>
          <a:effectLst>
            <a:innerShdw blurRad="114300" dist="50800">
              <a:srgbClr val="000000">
                <a:alpha val="0"/>
              </a:srgbClr>
            </a:innerShdw>
          </a:effectLst>
        </p:spPr>
      </p:pic>
      <mc:AlternateContent xmlns:mc="http://schemas.openxmlformats.org/markup-compatibility/2006" xmlns:a14="http://schemas.microsoft.com/office/drawing/2010/main">
        <mc:Choice Requires="a14">
          <p:sp>
            <p:nvSpPr>
              <p:cNvPr id="9" name="Hộp Văn bản 8"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45FF3661-39EA-677D-E585-DF5605CC2B72}"/>
                  </a:ext>
                </a:extLst>
              </p:cNvPr>
              <p:cNvSpPr txBox="1"/>
              <p:nvPr/>
            </p:nvSpPr>
            <p:spPr>
              <a:xfrm>
                <a:off x="2971800" y="4294559"/>
                <a:ext cx="6553200" cy="600357"/>
              </a:xfrm>
              <a:prstGeom prst="rect">
                <a:avLst/>
              </a:prstGeom>
              <a:noFill/>
            </p:spPr>
            <p:txBody>
              <a:bodyPr wrap="square">
                <a:spAutoFit/>
              </a:bodyPr>
              <a:lstStyle/>
              <a:p>
                <a:r>
                  <a:rPr lang="en-US" sz="3200">
                    <a:solidFill>
                      <a:schemeClr val="tx1">
                        <a:lumMod val="75000"/>
                        <a:lumOff val="25000"/>
                      </a:schemeClr>
                    </a:solidFill>
                    <a:latin typeface="Times New Roman" panose="02020603050405020304" pitchFamily="18" charset="0"/>
                    <a:cs typeface="Times New Roman" panose="02020603050405020304" pitchFamily="18" charset="0"/>
                  </a:rPr>
                  <a:t>D)</a:t>
                </a:r>
                <a:r>
                  <a:rPr lang="en-US" sz="3200" b="0">
                    <a:solidFill>
                      <a:schemeClr val="tx1">
                        <a:lumMod val="75000"/>
                        <a:lumOff val="25000"/>
                      </a:schemeClr>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3200" b="0" i="0" smtClean="0">
                        <a:solidFill>
                          <a:schemeClr val="tx1">
                            <a:lumMod val="75000"/>
                            <a:lumOff val="25000"/>
                          </a:schemeClr>
                        </a:solidFill>
                        <a:latin typeface="Times New Roman" panose="02020603050405020304" pitchFamily="18" charset="0"/>
                        <a:cs typeface="Times New Roman" panose="02020603050405020304" pitchFamily="18" charset="0"/>
                      </a:rPr>
                      <m:t>a</m:t>
                    </m:r>
                    <m:r>
                      <m:rPr>
                        <m:nor/>
                      </m:rPr>
                      <a:rPr lang="vi-VN" sz="3200" b="0" i="0" smtClean="0">
                        <a:solidFill>
                          <a:schemeClr val="tx1">
                            <a:lumMod val="75000"/>
                            <a:lumOff val="25000"/>
                          </a:schemeClr>
                        </a:solidFill>
                        <a:latin typeface="Times New Roman" panose="02020603050405020304" pitchFamily="18" charset="0"/>
                        <a:cs typeface="Times New Roman" panose="02020603050405020304" pitchFamily="18" charset="0"/>
                      </a:rPr>
                      <m:t> </m:t>
                    </m:r>
                    <m:r>
                      <m:rPr>
                        <m:nor/>
                      </m:rPr>
                      <a:rPr lang="en-US" sz="3200" i="0" smtClean="0">
                        <a:solidFill>
                          <a:schemeClr val="tx1">
                            <a:lumMod val="95000"/>
                            <a:lumOff val="5000"/>
                          </a:schemeClr>
                        </a:solidFill>
                        <a:latin typeface="Times New Roman" panose="02020603050405020304" pitchFamily="18" charset="0"/>
                        <a:cs typeface="Times New Roman" panose="02020603050405020304" pitchFamily="18" charset="0"/>
                      </a:rPr>
                      <m:t>≤</m:t>
                    </m:r>
                    <m:r>
                      <m:rPr>
                        <m:nor/>
                      </m:rPr>
                      <a:rPr lang="vi-VN" sz="3200" b="0" i="0" smtClean="0">
                        <a:solidFill>
                          <a:schemeClr val="tx1">
                            <a:lumMod val="95000"/>
                            <a:lumOff val="5000"/>
                          </a:schemeClr>
                        </a:solidFill>
                        <a:latin typeface="Times New Roman" panose="02020603050405020304" pitchFamily="18" charset="0"/>
                        <a:cs typeface="Times New Roman" panose="02020603050405020304" pitchFamily="18" charset="0"/>
                      </a:rPr>
                      <m:t> 60</m:t>
                    </m:r>
                  </m:oMath>
                </a14:m>
                <a:endParaRPr lang="en-US" sz="3200">
                  <a:solidFill>
                    <a:schemeClr val="tx1">
                      <a:lumMod val="95000"/>
                      <a:lumOff val="5000"/>
                    </a:schemeClr>
                  </a:solidFill>
                  <a:latin typeface="Times New Roman" panose="02020603050405020304" pitchFamily="18" charset="0"/>
                  <a:cs typeface="Times New Roman" panose="02020603050405020304" pitchFamily="18" charset="0"/>
                </a:endParaRPr>
              </a:p>
            </p:txBody>
          </p:sp>
        </mc:Choice>
        <mc:Fallback xmlns="">
          <p:sp>
            <p:nvSpPr>
              <p:cNvPr id="9" name="Hộp Văn bản 8"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45FF3661-39EA-677D-E585-DF5605CC2B72}"/>
                  </a:ext>
                </a:extLst>
              </p:cNvPr>
              <p:cNvSpPr txBox="1">
                <a:spLocks noRot="1" noChangeAspect="1" noMove="1" noResize="1" noEditPoints="1" noAdjustHandles="1" noChangeArrowheads="1" noChangeShapeType="1" noTextEdit="1"/>
              </p:cNvSpPr>
              <p:nvPr/>
            </p:nvSpPr>
            <p:spPr>
              <a:xfrm>
                <a:off x="2971800" y="4294559"/>
                <a:ext cx="6553200" cy="600357"/>
              </a:xfrm>
              <a:prstGeom prst="rect">
                <a:avLst/>
              </a:prstGeom>
              <a:blipFill>
                <a:blip r:embed="rId14"/>
                <a:stretch>
                  <a:fillRect l="-2419" t="-14141" b="-282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Hộp Văn bản 1">
                <a:extLst>
                  <a:ext uri="{FF2B5EF4-FFF2-40B4-BE49-F238E27FC236}">
                    <a16:creationId xmlns:a16="http://schemas.microsoft.com/office/drawing/2014/main" id="{1DBB4E1E-8B56-F596-6E39-721D1DC1B246}"/>
                  </a:ext>
                </a:extLst>
              </p:cNvPr>
              <p:cNvSpPr txBox="1"/>
              <p:nvPr/>
            </p:nvSpPr>
            <p:spPr>
              <a:xfrm>
                <a:off x="632522" y="4270146"/>
                <a:ext cx="2077122" cy="584775"/>
              </a:xfrm>
              <a:prstGeom prst="rect">
                <a:avLst/>
              </a:prstGeom>
              <a:noFill/>
            </p:spPr>
            <p:txBody>
              <a:bodyPr wrap="square">
                <a:spAutoFit/>
              </a:bodyPr>
              <a:lstStyle/>
              <a:p>
                <a:r>
                  <a:rPr lang="vi-VN" sz="3200">
                    <a:solidFill>
                      <a:schemeClr val="tx1">
                        <a:lumMod val="75000"/>
                        <a:lumOff val="25000"/>
                      </a:schemeClr>
                    </a:solidFill>
                    <a:latin typeface="Times New Roman" panose="02020603050405020304" pitchFamily="18" charset="0"/>
                    <a:cs typeface="Times New Roman" panose="02020603050405020304" pitchFamily="18" charset="0"/>
                  </a:rPr>
                  <a:t>B</a:t>
                </a:r>
                <a:r>
                  <a:rPr lang="en-US" sz="3200">
                    <a:solidFill>
                      <a:schemeClr val="tx1">
                        <a:lumMod val="75000"/>
                        <a:lumOff val="25000"/>
                      </a:schemeClr>
                    </a:solidFill>
                    <a:latin typeface="Times New Roman" panose="02020603050405020304" pitchFamily="18" charset="0"/>
                    <a:cs typeface="Times New Roman" panose="02020603050405020304" pitchFamily="18" charset="0"/>
                  </a:rPr>
                  <a:t>)</a:t>
                </a:r>
                <a:r>
                  <a:rPr lang="vi-VN" sz="3200">
                    <a:solidFill>
                      <a:schemeClr val="tx1">
                        <a:lumMod val="75000"/>
                        <a:lumOff val="25000"/>
                      </a:schemeClr>
                    </a:solidFill>
                    <a:latin typeface="Times New Roman" panose="02020603050405020304" pitchFamily="18" charset="0"/>
                    <a:cs typeface="Times New Roman" panose="02020603050405020304" pitchFamily="18" charset="0"/>
                  </a:rPr>
                  <a:t> </a:t>
                </a:r>
                <a14:m>
                  <m:oMath xmlns:m="http://schemas.openxmlformats.org/officeDocument/2006/math">
                    <m:r>
                      <a:rPr lang="vi-VN" sz="3200" b="0" i="0" smtClean="0">
                        <a:solidFill>
                          <a:schemeClr val="tx1">
                            <a:lumMod val="75000"/>
                            <a:lumOff val="25000"/>
                          </a:schemeClr>
                        </a:solidFill>
                        <a:latin typeface="Cambria Math" panose="02040503050406030204" pitchFamily="18" charset="0"/>
                      </a:rPr>
                      <m:t> </m:t>
                    </m:r>
                    <m:r>
                      <m:rPr>
                        <m:nor/>
                      </m:rPr>
                      <a:rPr lang="en-US" sz="3200" i="0">
                        <a:solidFill>
                          <a:schemeClr val="tx1">
                            <a:lumMod val="75000"/>
                            <a:lumOff val="25000"/>
                          </a:schemeClr>
                        </a:solidFill>
                        <a:latin typeface="Times New Roman" panose="02020603050405020304" pitchFamily="18" charset="0"/>
                        <a:cs typeface="Times New Roman" panose="02020603050405020304" pitchFamily="18" charset="0"/>
                      </a:rPr>
                      <m:t>a</m:t>
                    </m:r>
                    <m:r>
                      <m:rPr>
                        <m:nor/>
                      </m:rPr>
                      <a:rPr lang="vi-VN" sz="3200" b="0" i="0" smtClean="0">
                        <a:solidFill>
                          <a:schemeClr val="tx1">
                            <a:lumMod val="75000"/>
                            <a:lumOff val="25000"/>
                          </a:schemeClr>
                        </a:solidFill>
                        <a:latin typeface="Times New Roman" panose="02020603050405020304" pitchFamily="18" charset="0"/>
                        <a:cs typeface="Times New Roman" panose="02020603050405020304" pitchFamily="18" charset="0"/>
                      </a:rPr>
                      <m:t> &gt; 60 </m:t>
                    </m:r>
                  </m:oMath>
                </a14:m>
                <a:endParaRPr lang="en-US" sz="3200">
                  <a:solidFill>
                    <a:schemeClr val="tx1">
                      <a:lumMod val="95000"/>
                      <a:lumOff val="5000"/>
                    </a:schemeClr>
                  </a:solidFill>
                  <a:latin typeface="Times New Roman" panose="02020603050405020304" pitchFamily="18" charset="0"/>
                  <a:cs typeface="Times New Roman" panose="02020603050405020304" pitchFamily="18" charset="0"/>
                </a:endParaRPr>
              </a:p>
            </p:txBody>
          </p:sp>
        </mc:Choice>
        <mc:Fallback xmlns="">
          <p:sp>
            <p:nvSpPr>
              <p:cNvPr id="2" name="Hộp Văn bản 1">
                <a:extLst>
                  <a:ext uri="{FF2B5EF4-FFF2-40B4-BE49-F238E27FC236}">
                    <a16:creationId xmlns:a16="http://schemas.microsoft.com/office/drawing/2014/main" id="{1DBB4E1E-8B56-F596-6E39-721D1DC1B246}"/>
                  </a:ext>
                </a:extLst>
              </p:cNvPr>
              <p:cNvSpPr txBox="1">
                <a:spLocks noRot="1" noChangeAspect="1" noMove="1" noResize="1" noEditPoints="1" noAdjustHandles="1" noChangeArrowheads="1" noChangeShapeType="1" noTextEdit="1"/>
              </p:cNvSpPr>
              <p:nvPr/>
            </p:nvSpPr>
            <p:spPr>
              <a:xfrm>
                <a:off x="632522" y="4270146"/>
                <a:ext cx="2077122" cy="584775"/>
              </a:xfrm>
              <a:prstGeom prst="rect">
                <a:avLst/>
              </a:prstGeom>
              <a:blipFill>
                <a:blip r:embed="rId15"/>
                <a:stretch>
                  <a:fillRect l="-7647" t="-14583" b="-322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Hộp Văn bản 9">
                <a:extLst>
                  <a:ext uri="{FF2B5EF4-FFF2-40B4-BE49-F238E27FC236}">
                    <a16:creationId xmlns:a16="http://schemas.microsoft.com/office/drawing/2014/main" id="{DEDCD925-C80D-4D0F-70E5-E663C34E9577}"/>
                  </a:ext>
                </a:extLst>
              </p:cNvPr>
              <p:cNvSpPr txBox="1"/>
              <p:nvPr/>
            </p:nvSpPr>
            <p:spPr>
              <a:xfrm>
                <a:off x="632522" y="3589886"/>
                <a:ext cx="2077122" cy="584775"/>
              </a:xfrm>
              <a:prstGeom prst="rect">
                <a:avLst/>
              </a:prstGeom>
              <a:noFill/>
            </p:spPr>
            <p:txBody>
              <a:bodyPr wrap="square">
                <a:spAutoFit/>
              </a:bodyPr>
              <a:lstStyle/>
              <a:p>
                <a:r>
                  <a:rPr lang="en-US" sz="3200">
                    <a:solidFill>
                      <a:schemeClr val="tx1">
                        <a:lumMod val="75000"/>
                        <a:lumOff val="25000"/>
                      </a:schemeClr>
                    </a:solidFill>
                    <a:latin typeface="Times New Roman" panose="02020603050405020304" pitchFamily="18" charset="0"/>
                    <a:cs typeface="Times New Roman" panose="02020603050405020304" pitchFamily="18" charset="0"/>
                  </a:rPr>
                  <a:t>A)</a:t>
                </a:r>
                <a:r>
                  <a:rPr lang="vi-VN" sz="3200">
                    <a:solidFill>
                      <a:schemeClr val="tx1">
                        <a:lumMod val="75000"/>
                        <a:lumOff val="25000"/>
                      </a:schemeClr>
                    </a:solidFill>
                    <a:latin typeface="Times New Roman" panose="02020603050405020304" pitchFamily="18" charset="0"/>
                    <a:cs typeface="Times New Roman" panose="02020603050405020304" pitchFamily="18" charset="0"/>
                  </a:rPr>
                  <a:t> </a:t>
                </a:r>
                <a14:m>
                  <m:oMath xmlns:m="http://schemas.openxmlformats.org/officeDocument/2006/math">
                    <m:r>
                      <a:rPr lang="vi-VN" sz="3200" b="0" i="0" smtClean="0">
                        <a:solidFill>
                          <a:schemeClr val="tx1">
                            <a:lumMod val="75000"/>
                            <a:lumOff val="25000"/>
                          </a:schemeClr>
                        </a:solidFill>
                        <a:latin typeface="Cambria Math" panose="02040503050406030204" pitchFamily="18" charset="0"/>
                      </a:rPr>
                      <m:t> </m:t>
                    </m:r>
                    <m:r>
                      <m:rPr>
                        <m:nor/>
                      </m:rPr>
                      <a:rPr lang="en-US" sz="3200" b="0" i="0" smtClean="0">
                        <a:solidFill>
                          <a:schemeClr val="tx1">
                            <a:lumMod val="75000"/>
                            <a:lumOff val="25000"/>
                          </a:schemeClr>
                        </a:solidFill>
                        <a:latin typeface="Times New Roman" panose="02020603050405020304" pitchFamily="18" charset="0"/>
                        <a:cs typeface="Times New Roman" panose="02020603050405020304" pitchFamily="18" charset="0"/>
                      </a:rPr>
                      <m:t>a</m:t>
                    </m:r>
                    <m:r>
                      <m:rPr>
                        <m:nor/>
                      </m:rPr>
                      <a:rPr lang="vi-VN" sz="3200" b="0" i="0" smtClean="0">
                        <a:solidFill>
                          <a:schemeClr val="tx1">
                            <a:lumMod val="75000"/>
                            <a:lumOff val="25000"/>
                          </a:schemeClr>
                        </a:solidFill>
                        <a:latin typeface="Times New Roman" panose="02020603050405020304" pitchFamily="18" charset="0"/>
                        <a:cs typeface="Times New Roman" panose="02020603050405020304" pitchFamily="18" charset="0"/>
                      </a:rPr>
                      <m:t> &lt; 60</m:t>
                    </m:r>
                  </m:oMath>
                </a14:m>
                <a:r>
                  <a:rPr lang="vi-VN" sz="3200">
                    <a:solidFill>
                      <a:schemeClr val="tx1">
                        <a:lumMod val="95000"/>
                        <a:lumOff val="5000"/>
                      </a:schemeClr>
                    </a:solidFill>
                    <a:latin typeface="Times New Roman" panose="02020603050405020304" pitchFamily="18" charset="0"/>
                    <a:cs typeface="Times New Roman" panose="02020603050405020304" pitchFamily="18" charset="0"/>
                  </a:rPr>
                  <a:t> </a:t>
                </a:r>
                <a:endParaRPr lang="en-US" sz="3200">
                  <a:solidFill>
                    <a:schemeClr val="tx1">
                      <a:lumMod val="95000"/>
                      <a:lumOff val="5000"/>
                    </a:schemeClr>
                  </a:solidFill>
                  <a:latin typeface="Times New Roman" panose="02020603050405020304" pitchFamily="18" charset="0"/>
                  <a:cs typeface="Times New Roman" panose="02020603050405020304" pitchFamily="18" charset="0"/>
                </a:endParaRPr>
              </a:p>
            </p:txBody>
          </p:sp>
        </mc:Choice>
        <mc:Fallback xmlns="">
          <p:sp>
            <p:nvSpPr>
              <p:cNvPr id="10" name="Hộp Văn bản 9">
                <a:extLst>
                  <a:ext uri="{FF2B5EF4-FFF2-40B4-BE49-F238E27FC236}">
                    <a16:creationId xmlns:a16="http://schemas.microsoft.com/office/drawing/2014/main" id="{DEDCD925-C80D-4D0F-70E5-E663C34E9577}"/>
                  </a:ext>
                </a:extLst>
              </p:cNvPr>
              <p:cNvSpPr txBox="1">
                <a:spLocks noRot="1" noChangeAspect="1" noMove="1" noResize="1" noEditPoints="1" noAdjustHandles="1" noChangeArrowheads="1" noChangeShapeType="1" noTextEdit="1"/>
              </p:cNvSpPr>
              <p:nvPr/>
            </p:nvSpPr>
            <p:spPr>
              <a:xfrm>
                <a:off x="632522" y="3589886"/>
                <a:ext cx="2077122" cy="584775"/>
              </a:xfrm>
              <a:prstGeom prst="rect">
                <a:avLst/>
              </a:prstGeom>
              <a:blipFill>
                <a:blip r:embed="rId16"/>
                <a:stretch>
                  <a:fillRect l="-7647" t="-14583" r="-294" b="-322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Hộp Văn bản 2">
                <a:extLst>
                  <a:ext uri="{FF2B5EF4-FFF2-40B4-BE49-F238E27FC236}">
                    <a16:creationId xmlns:a16="http://schemas.microsoft.com/office/drawing/2014/main" id="{AD4E2B0B-8EF4-832B-4086-448297662E6A}"/>
                  </a:ext>
                </a:extLst>
              </p:cNvPr>
              <p:cNvSpPr txBox="1"/>
              <p:nvPr/>
            </p:nvSpPr>
            <p:spPr>
              <a:xfrm>
                <a:off x="2971801" y="3620996"/>
                <a:ext cx="2362200" cy="584775"/>
              </a:xfrm>
              <a:prstGeom prst="rect">
                <a:avLst/>
              </a:prstGeom>
              <a:noFill/>
            </p:spPr>
            <p:txBody>
              <a:bodyPr wrap="square">
                <a:spAutoFit/>
              </a:bodyPr>
              <a:lstStyle/>
              <a:p>
                <a:r>
                  <a:rPr lang="vi-VN" sz="3200">
                    <a:solidFill>
                      <a:schemeClr val="tx1">
                        <a:lumMod val="75000"/>
                        <a:lumOff val="25000"/>
                      </a:schemeClr>
                    </a:solidFill>
                    <a:latin typeface="Times New Roman" panose="02020603050405020304" pitchFamily="18" charset="0"/>
                    <a:cs typeface="Times New Roman" panose="02020603050405020304" pitchFamily="18" charset="0"/>
                  </a:rPr>
                  <a:t>C</a:t>
                </a:r>
                <a:r>
                  <a:rPr lang="en-US" sz="3200">
                    <a:solidFill>
                      <a:schemeClr val="tx1">
                        <a:lumMod val="75000"/>
                        <a:lumOff val="25000"/>
                      </a:schemeClr>
                    </a:solidFill>
                    <a:latin typeface="Times New Roman" panose="02020603050405020304" pitchFamily="18" charset="0"/>
                    <a:cs typeface="Times New Roman" panose="02020603050405020304" pitchFamily="18" charset="0"/>
                  </a:rPr>
                  <a:t>)</a:t>
                </a:r>
                <a:r>
                  <a:rPr lang="vi-VN" sz="3200">
                    <a:solidFill>
                      <a:schemeClr val="tx1">
                        <a:lumMod val="75000"/>
                        <a:lumOff val="25000"/>
                      </a:schemeClr>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3200" i="0" smtClean="0">
                        <a:solidFill>
                          <a:schemeClr val="tx1">
                            <a:lumMod val="75000"/>
                            <a:lumOff val="25000"/>
                          </a:schemeClr>
                        </a:solidFill>
                        <a:latin typeface="Times New Roman" panose="02020603050405020304" pitchFamily="18" charset="0"/>
                        <a:cs typeface="Times New Roman" panose="02020603050405020304" pitchFamily="18" charset="0"/>
                      </a:rPr>
                      <m:t>a</m:t>
                    </m:r>
                    <m:r>
                      <m:rPr>
                        <m:nor/>
                      </m:rPr>
                      <a:rPr lang="vi-VN" sz="3200" b="0" i="0" smtClean="0">
                        <a:solidFill>
                          <a:schemeClr val="tx1">
                            <a:lumMod val="75000"/>
                            <a:lumOff val="25000"/>
                          </a:schemeClr>
                        </a:solidFill>
                        <a:latin typeface="Times New Roman" panose="02020603050405020304" pitchFamily="18" charset="0"/>
                        <a:cs typeface="Times New Roman" panose="02020603050405020304" pitchFamily="18" charset="0"/>
                      </a:rPr>
                      <m:t> </m:t>
                    </m:r>
                    <m:r>
                      <m:rPr>
                        <m:nor/>
                      </m:rPr>
                      <a:rPr lang="vi-VN" sz="3200" i="0" smtClean="0">
                        <a:solidFill>
                          <a:schemeClr val="tx1">
                            <a:lumMod val="95000"/>
                            <a:lumOff val="5000"/>
                          </a:schemeClr>
                        </a:solidFill>
                        <a:latin typeface="Times New Roman" panose="02020603050405020304" pitchFamily="18" charset="0"/>
                        <a:cs typeface="Times New Roman" panose="02020603050405020304" pitchFamily="18" charset="0"/>
                      </a:rPr>
                      <m:t>≥</m:t>
                    </m:r>
                    <m:r>
                      <m:rPr>
                        <m:nor/>
                      </m:rPr>
                      <a:rPr lang="vi-VN" sz="3200" b="0" i="0" smtClean="0">
                        <a:solidFill>
                          <a:schemeClr val="tx1">
                            <a:lumMod val="95000"/>
                            <a:lumOff val="5000"/>
                          </a:schemeClr>
                        </a:solidFill>
                        <a:latin typeface="Times New Roman" panose="02020603050405020304" pitchFamily="18" charset="0"/>
                        <a:cs typeface="Times New Roman" panose="02020603050405020304" pitchFamily="18" charset="0"/>
                      </a:rPr>
                      <m:t> 60 </m:t>
                    </m:r>
                  </m:oMath>
                </a14:m>
                <a:endParaRPr lang="en-US" sz="3200">
                  <a:solidFill>
                    <a:schemeClr val="tx1">
                      <a:lumMod val="95000"/>
                      <a:lumOff val="5000"/>
                    </a:schemeClr>
                  </a:solidFill>
                  <a:latin typeface="Times New Roman" panose="02020603050405020304" pitchFamily="18" charset="0"/>
                  <a:cs typeface="Times New Roman" panose="02020603050405020304" pitchFamily="18" charset="0"/>
                </a:endParaRPr>
              </a:p>
            </p:txBody>
          </p:sp>
        </mc:Choice>
        <mc:Fallback xmlns="">
          <p:sp>
            <p:nvSpPr>
              <p:cNvPr id="3" name="Hộp Văn bản 2">
                <a:extLst>
                  <a:ext uri="{FF2B5EF4-FFF2-40B4-BE49-F238E27FC236}">
                    <a16:creationId xmlns:a16="http://schemas.microsoft.com/office/drawing/2014/main" id="{AD4E2B0B-8EF4-832B-4086-448297662E6A}"/>
                  </a:ext>
                </a:extLst>
              </p:cNvPr>
              <p:cNvSpPr txBox="1">
                <a:spLocks noRot="1" noChangeAspect="1" noMove="1" noResize="1" noEditPoints="1" noAdjustHandles="1" noChangeArrowheads="1" noChangeShapeType="1" noTextEdit="1"/>
              </p:cNvSpPr>
              <p:nvPr/>
            </p:nvSpPr>
            <p:spPr>
              <a:xfrm>
                <a:off x="2971801" y="3620996"/>
                <a:ext cx="2362200" cy="584775"/>
              </a:xfrm>
              <a:prstGeom prst="rect">
                <a:avLst/>
              </a:prstGeom>
              <a:blipFill>
                <a:blip r:embed="rId17"/>
                <a:stretch>
                  <a:fillRect l="-6718" t="-14583" b="-32292"/>
                </a:stretch>
              </a:blipFill>
            </p:spPr>
            <p:txBody>
              <a:bodyPr/>
              <a:lstStyle/>
              <a:p>
                <a:r>
                  <a:rPr lang="en-US">
                    <a:noFill/>
                  </a:rPr>
                  <a:t> </a:t>
                </a:r>
              </a:p>
            </p:txBody>
          </p:sp>
        </mc:Fallback>
      </mc:AlternateContent>
    </p:spTree>
    <p:extLst>
      <p:ext uri="{BB962C8B-B14F-4D97-AF65-F5344CB8AC3E}">
        <p14:creationId xmlns:p14="http://schemas.microsoft.com/office/powerpoint/2010/main" val="2702302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1000"/>
                                        <p:tgtEl>
                                          <p:spTgt spid="3"/>
                                        </p:tgtEl>
                                      </p:cBhvr>
                                    </p:animEffect>
                                    <p:anim calcmode="lin" valueType="num">
                                      <p:cBhvr>
                                        <p:cTn id="37" dur="1000" fill="hold"/>
                                        <p:tgtEl>
                                          <p:spTgt spid="3"/>
                                        </p:tgtEl>
                                        <p:attrNameLst>
                                          <p:attrName>ppt_x</p:attrName>
                                        </p:attrNameLst>
                                      </p:cBhvr>
                                      <p:tavLst>
                                        <p:tav tm="0">
                                          <p:val>
                                            <p:strVal val="#ppt_x"/>
                                          </p:val>
                                        </p:tav>
                                        <p:tav tm="100000">
                                          <p:val>
                                            <p:strVal val="#ppt_x"/>
                                          </p:val>
                                        </p:tav>
                                      </p:tavLst>
                                    </p:anim>
                                    <p:anim calcmode="lin" valueType="num">
                                      <p:cBhvr>
                                        <p:cTn id="38" dur="1000" fill="hold"/>
                                        <p:tgtEl>
                                          <p:spTgt spid="3"/>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0"/>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78788">
                <p:cTn id="52" fill="hold" display="0">
                  <p:stCondLst>
                    <p:cond delay="indefinite"/>
                  </p:stCondLst>
                </p:cTn>
                <p:tgtEl>
                  <p:spTgt spid="20"/>
                </p:tgtEl>
              </p:cMediaNode>
            </p:video>
          </p:childTnLst>
        </p:cTn>
      </p:par>
    </p:tnLst>
    <p:bldLst>
      <p:bldP spid="6" grpId="0" animBg="1"/>
      <p:bldP spid="8" grpId="0"/>
      <p:bldP spid="9" grpId="0"/>
      <p:bldP spid="2" grpId="0"/>
      <p:bldP spid="10"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6000" b="-16000"/>
          </a:stretch>
        </a:blipFill>
        <a:effectLst/>
      </p:bgPr>
    </p:bg>
    <p:spTree>
      <p:nvGrpSpPr>
        <p:cNvPr id="1" name=""/>
        <p:cNvGrpSpPr/>
        <p:nvPr/>
      </p:nvGrpSpPr>
      <p:grpSpPr>
        <a:xfrm>
          <a:off x="0" y="0"/>
          <a:ext cx="0" cy="0"/>
          <a:chOff x="0" y="0"/>
          <a:chExt cx="0" cy="0"/>
        </a:xfrm>
      </p:grpSpPr>
      <p:sp>
        <p:nvSpPr>
          <p:cNvPr id="2" name="Hộp Văn bản 1"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16103CD8-9674-167E-3E3D-6304A7165CA3}"/>
              </a:ext>
            </a:extLst>
          </p:cNvPr>
          <p:cNvSpPr txBox="1"/>
          <p:nvPr/>
        </p:nvSpPr>
        <p:spPr>
          <a:xfrm>
            <a:off x="838200" y="361950"/>
            <a:ext cx="7467600" cy="2554545"/>
          </a:xfrm>
          <a:prstGeom prst="rect">
            <a:avLst/>
          </a:prstGeom>
          <a:noFill/>
        </p:spPr>
        <p:txBody>
          <a:bodyPr wrap="square" rtlCol="0">
            <a:spAutoFit/>
          </a:bodyPr>
          <a:lstStyle/>
          <a:p>
            <a:pPr algn="ctr"/>
            <a:r>
              <a:rPr lang="vi-VN" sz="3200">
                <a:solidFill>
                  <a:srgbClr val="C25D0A"/>
                </a:solidFill>
              </a:rPr>
              <a:t>BÀI 5: </a:t>
            </a:r>
          </a:p>
          <a:p>
            <a:pPr algn="ctr"/>
            <a:r>
              <a:rPr lang="vi-VN" sz="4800" b="1">
                <a:solidFill>
                  <a:schemeClr val="accent2">
                    <a:lumMod val="75000"/>
                  </a:schemeClr>
                </a:solidFill>
                <a:latin typeface="+mj-lt"/>
              </a:rPr>
              <a:t>BẤT ĐẲNG THỨC VÀ TÍNH CHẤT </a:t>
            </a:r>
          </a:p>
          <a:p>
            <a:pPr algn="ctr"/>
            <a:r>
              <a:rPr lang="vi-VN" sz="3200">
                <a:solidFill>
                  <a:srgbClr val="C25D0A"/>
                </a:solidFill>
              </a:rPr>
              <a:t>(TIẾT 1)</a:t>
            </a:r>
            <a:endParaRPr lang="en-US" sz="3200">
              <a:solidFill>
                <a:srgbClr val="C25D0A"/>
              </a:solidFill>
            </a:endParaRPr>
          </a:p>
        </p:txBody>
      </p:sp>
    </p:spTree>
    <p:custDataLst>
      <p:tags r:id="rId1"/>
    </p:custDataLst>
    <p:extLst>
      <p:ext uri="{BB962C8B-B14F-4D97-AF65-F5344CB8AC3E}">
        <p14:creationId xmlns:p14="http://schemas.microsoft.com/office/powerpoint/2010/main" val="3685237626"/>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234277" y="454668"/>
            <a:ext cx="3237355" cy="30861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3735374" y="1662149"/>
            <a:ext cx="5865826" cy="584775"/>
          </a:xfrm>
          <a:prstGeom prst="rect">
            <a:avLst/>
          </a:prstGeom>
          <a:noFill/>
        </p:spPr>
        <p:txBody>
          <a:bodyPr wrap="square">
            <a:spAutoFit/>
          </a:bodyPr>
          <a:lstStyle/>
          <a:p>
            <a:r>
              <a:rPr lang="en-US" sz="3200" b="1" dirty="0">
                <a:solidFill>
                  <a:srgbClr val="EE100C"/>
                </a:solidFill>
                <a:latin typeface="Times New Roman" panose="02020603050405020304" pitchFamily="18" charset="0"/>
                <a:ea typeface="Calibri" panose="020F0502020204030204" pitchFamily="34" charset="0"/>
              </a:rPr>
              <a:t>HÌNH THÀNH KIẾN THỨC</a:t>
            </a:r>
            <a:endParaRPr lang="en-US" sz="3200" dirty="0">
              <a:solidFill>
                <a:srgbClr val="EE100C"/>
              </a:solidFill>
            </a:endParaRPr>
          </a:p>
        </p:txBody>
      </p:sp>
      <p:pic>
        <p:nvPicPr>
          <p:cNvPr id="4" name="Hình ảnh 3"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887EE42C-D077-4645-BBF8-B59F43E898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1073" y="2674299"/>
            <a:ext cx="2186740" cy="2186740"/>
          </a:xfrm>
          <a:prstGeom prst="rect">
            <a:avLst/>
          </a:prstGeom>
        </p:spPr>
      </p:pic>
      <p:sp>
        <p:nvSpPr>
          <p:cNvPr id="6" name="Google Shape;157;p20"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549CE1D0-6956-4876-8361-E0F1378BD373}"/>
              </a:ext>
            </a:extLst>
          </p:cNvPr>
          <p:cNvSpPr/>
          <p:nvPr/>
        </p:nvSpPr>
        <p:spPr>
          <a:xfrm>
            <a:off x="3963976" y="695755"/>
            <a:ext cx="1063185" cy="600576"/>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7" name="Google Shape;163;p20"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9EF570CD-1298-405C-894A-213B5893CEEA}"/>
              </a:ext>
            </a:extLst>
          </p:cNvPr>
          <p:cNvSpPr/>
          <p:nvPr/>
        </p:nvSpPr>
        <p:spPr>
          <a:xfrm>
            <a:off x="4996984" y="454668"/>
            <a:ext cx="522521" cy="295194"/>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8" name="Google Shape;157;p20"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73F07BD9-D0A3-45DF-92E3-95CBDA06D588}"/>
              </a:ext>
            </a:extLst>
          </p:cNvPr>
          <p:cNvSpPr/>
          <p:nvPr/>
        </p:nvSpPr>
        <p:spPr>
          <a:xfrm>
            <a:off x="5661293" y="864603"/>
            <a:ext cx="1283501" cy="685007"/>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Tree>
    <p:extLst>
      <p:ext uri="{BB962C8B-B14F-4D97-AF65-F5344CB8AC3E}">
        <p14:creationId xmlns:p14="http://schemas.microsoft.com/office/powerpoint/2010/main" val="213418959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3" presetClass="entr" presetSubtype="16"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par>
                          <p:cTn id="17" fill="hold">
                            <p:stCondLst>
                              <p:cond delay="2000"/>
                            </p:stCondLst>
                            <p:childTnLst>
                              <p:par>
                                <p:cTn id="18" presetID="53" presetClass="entr" presetSubtype="16"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OPL20U25GSXzBJYl68kk8uQGfFKzs7yb1M4KJWUiLk6ZEvGF+qCIPSnY57AbBFCvTWID13 2024 KNTT9 139+K4lPs7H94VUqPe2XwIsfPRnrXQE//QTEXxb8/8N4CNc6FpgZahzpTjFhMzSA7T/nHJa11DE8Ng2TP3iAmRczFlmslSuUNOgUeb6yRvs0="/>
          <p:cNvSpPr/>
          <p:nvPr/>
        </p:nvSpPr>
        <p:spPr>
          <a:xfrm>
            <a:off x="152400" y="0"/>
            <a:ext cx="8839200" cy="523220"/>
          </a:xfrm>
          <a:prstGeom prst="rect">
            <a:avLst/>
          </a:prstGeom>
          <a:solidFill>
            <a:srgbClr val="A14D07"/>
          </a:solidFill>
        </p:spPr>
        <p:txBody>
          <a:bodyPr wrap="square">
            <a:spAutoFit/>
          </a:bodyPr>
          <a:lstStyle/>
          <a:p>
            <a:pPr algn="ctr"/>
            <a:r>
              <a:rPr lang="vi-VN" sz="2800" b="1">
                <a:solidFill>
                  <a:schemeClr val="bg1"/>
                </a:solidFill>
                <a:latin typeface="+mj-lt"/>
              </a:rPr>
              <a:t>Bài 5: BẤT ĐẲNG THỨC VÀ TÍNH CHẤT </a:t>
            </a:r>
            <a:r>
              <a:rPr lang="vi-VN" sz="2400">
                <a:solidFill>
                  <a:schemeClr val="bg1"/>
                </a:solidFill>
                <a:latin typeface="+mj-lt"/>
              </a:rPr>
              <a:t>(TIẾT 1)</a:t>
            </a:r>
            <a:endParaRPr lang="en-US" sz="2400" dirty="0">
              <a:solidFill>
                <a:schemeClr val="bg1"/>
              </a:solidFill>
              <a:latin typeface="+mj-lt"/>
              <a:cs typeface="Times New Roman" panose="02020603050405020304" pitchFamily="18" charset="0"/>
            </a:endParaRPr>
          </a:p>
        </p:txBody>
      </p:sp>
      <p:sp>
        <p:nvSpPr>
          <p:cNvPr id="2" name="Hộp Văn bản 1"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A1B5BD05-2345-F897-53DB-56EA707C5041}"/>
              </a:ext>
            </a:extLst>
          </p:cNvPr>
          <p:cNvSpPr txBox="1"/>
          <p:nvPr/>
        </p:nvSpPr>
        <p:spPr>
          <a:xfrm>
            <a:off x="238648" y="1204054"/>
            <a:ext cx="4419600" cy="523220"/>
          </a:xfrm>
          <a:prstGeom prst="rect">
            <a:avLst/>
          </a:prstGeom>
          <a:noFill/>
        </p:spPr>
        <p:txBody>
          <a:bodyPr wrap="square" rtlCol="0">
            <a:spAutoFit/>
          </a:bodyPr>
          <a:lstStyle/>
          <a:p>
            <a:r>
              <a:rPr lang="en-US" sz="2800" b="1">
                <a:solidFill>
                  <a:schemeClr val="accent6">
                    <a:lumMod val="50000"/>
                  </a:schemeClr>
                </a:solidFill>
                <a:latin typeface="Times New Roman" panose="02020603050405020304" pitchFamily="18" charset="0"/>
                <a:cs typeface="Times New Roman" panose="02020603050405020304" pitchFamily="18" charset="0"/>
              </a:rPr>
              <a:t>a</a:t>
            </a:r>
            <a:r>
              <a:rPr lang="vi-VN" sz="2800" b="1">
                <a:solidFill>
                  <a:schemeClr val="accent6">
                    <a:lumMod val="50000"/>
                  </a:schemeClr>
                </a:solidFill>
                <a:latin typeface="Times New Roman" panose="02020603050405020304" pitchFamily="18" charset="0"/>
                <a:cs typeface="Times New Roman" panose="02020603050405020304" pitchFamily="18" charset="0"/>
              </a:rPr>
              <a:t>. Khái niệm bất đẳng thức</a:t>
            </a:r>
            <a:endParaRPr lang="en-US" sz="2800" b="1">
              <a:solidFill>
                <a:schemeClr val="accent6">
                  <a:lumMod val="50000"/>
                </a:schemeClr>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Hộp Văn bản 3"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DE11D039-326E-BD0D-7470-29F6449A2456}"/>
                  </a:ext>
                </a:extLst>
              </p:cNvPr>
              <p:cNvSpPr txBox="1"/>
              <p:nvPr/>
            </p:nvSpPr>
            <p:spPr>
              <a:xfrm>
                <a:off x="304800" y="1756863"/>
                <a:ext cx="8698523" cy="954107"/>
              </a:xfrm>
              <a:prstGeom prst="rect">
                <a:avLst/>
              </a:prstGeom>
              <a:noFill/>
            </p:spPr>
            <p:txBody>
              <a:bodyPr wrap="square" rtlCol="0">
                <a:spAutoFit/>
              </a:bodyPr>
              <a:lstStyle/>
              <a:p>
                <a:pPr algn="just"/>
                <a:r>
                  <a:rPr lang="vi-VN" sz="2800">
                    <a:solidFill>
                      <a:schemeClr val="tx1">
                        <a:lumMod val="75000"/>
                        <a:lumOff val="25000"/>
                      </a:schemeClr>
                    </a:solidFill>
                    <a:latin typeface="Times New Roman" panose="02020603050405020304" pitchFamily="18" charset="0"/>
                    <a:cs typeface="Times New Roman" panose="02020603050405020304" pitchFamily="18" charset="0"/>
                  </a:rPr>
                  <a:t>Ta gọi hệ thức dạng </a:t>
                </a:r>
                <a14:m>
                  <m:oMath xmlns:m="http://schemas.openxmlformats.org/officeDocument/2006/math">
                    <m:r>
                      <a:rPr lang="vi-VN" sz="2800">
                        <a:solidFill>
                          <a:schemeClr val="tx1">
                            <a:lumMod val="75000"/>
                            <a:lumOff val="25000"/>
                          </a:schemeClr>
                        </a:solidFill>
                        <a:latin typeface="Cambria Math" panose="02040503050406030204" pitchFamily="18" charset="0"/>
                        <a:cs typeface="Times New Roman" panose="02020603050405020304" pitchFamily="18" charset="0"/>
                      </a:rPr>
                      <m:t>𝑎</m:t>
                    </m:r>
                    <m:r>
                      <a:rPr lang="vi-VN" sz="2800">
                        <a:solidFill>
                          <a:schemeClr val="tx1">
                            <a:lumMod val="75000"/>
                            <a:lumOff val="25000"/>
                          </a:schemeClr>
                        </a:solidFill>
                        <a:latin typeface="Cambria Math" panose="02040503050406030204" pitchFamily="18" charset="0"/>
                        <a:cs typeface="Times New Roman" panose="02020603050405020304" pitchFamily="18" charset="0"/>
                      </a:rPr>
                      <m:t>&gt;</m:t>
                    </m:r>
                    <m:r>
                      <a:rPr lang="vi-VN" sz="2800">
                        <a:solidFill>
                          <a:schemeClr val="tx1">
                            <a:lumMod val="75000"/>
                            <a:lumOff val="25000"/>
                          </a:schemeClr>
                        </a:solidFill>
                        <a:latin typeface="Cambria Math" panose="02040503050406030204" pitchFamily="18" charset="0"/>
                        <a:cs typeface="Times New Roman" panose="02020603050405020304" pitchFamily="18" charset="0"/>
                      </a:rPr>
                      <m:t>𝑏</m:t>
                    </m:r>
                  </m:oMath>
                </a14:m>
                <a:r>
                  <a:rPr lang="vi-VN" sz="2800">
                    <a:solidFill>
                      <a:schemeClr val="tx1">
                        <a:lumMod val="75000"/>
                        <a:lumOff val="25000"/>
                      </a:schemeClr>
                    </a:solidFill>
                    <a:latin typeface="Times New Roman" panose="02020603050405020304" pitchFamily="18" charset="0"/>
                    <a:cs typeface="Times New Roman" panose="02020603050405020304" pitchFamily="18" charset="0"/>
                  </a:rPr>
                  <a:t> (hay </a:t>
                </a:r>
                <a14:m>
                  <m:oMath xmlns:m="http://schemas.openxmlformats.org/officeDocument/2006/math">
                    <m:r>
                      <a:rPr lang="vi-VN" sz="2800">
                        <a:solidFill>
                          <a:schemeClr val="tx1">
                            <a:lumMod val="75000"/>
                            <a:lumOff val="25000"/>
                          </a:schemeClr>
                        </a:solidFill>
                        <a:latin typeface="Cambria Math" panose="02040503050406030204" pitchFamily="18" charset="0"/>
                        <a:cs typeface="Times New Roman" panose="02020603050405020304" pitchFamily="18" charset="0"/>
                      </a:rPr>
                      <m:t>𝑎</m:t>
                    </m:r>
                    <m:r>
                      <a:rPr lang="vi-VN" sz="2800">
                        <a:solidFill>
                          <a:schemeClr val="tx1">
                            <a:lumMod val="75000"/>
                            <a:lumOff val="25000"/>
                          </a:schemeClr>
                        </a:solidFill>
                        <a:latin typeface="Cambria Math" panose="02040503050406030204" pitchFamily="18" charset="0"/>
                        <a:cs typeface="Times New Roman" panose="02020603050405020304" pitchFamily="18" charset="0"/>
                      </a:rPr>
                      <m:t>&lt;</m:t>
                    </m:r>
                    <m:r>
                      <a:rPr lang="vi-VN" sz="2800">
                        <a:solidFill>
                          <a:schemeClr val="tx1">
                            <a:lumMod val="75000"/>
                            <a:lumOff val="25000"/>
                          </a:schemeClr>
                        </a:solidFill>
                        <a:latin typeface="Cambria Math" panose="02040503050406030204" pitchFamily="18" charset="0"/>
                        <a:cs typeface="Times New Roman" panose="02020603050405020304" pitchFamily="18" charset="0"/>
                      </a:rPr>
                      <m:t>𝑏</m:t>
                    </m:r>
                    <m:r>
                      <a:rPr lang="vi-VN" sz="2800">
                        <a:solidFill>
                          <a:schemeClr val="tx1">
                            <a:lumMod val="75000"/>
                            <a:lumOff val="25000"/>
                          </a:schemeClr>
                        </a:solidFill>
                        <a:latin typeface="Cambria Math" panose="02040503050406030204" pitchFamily="18" charset="0"/>
                        <a:cs typeface="Times New Roman" panose="02020603050405020304" pitchFamily="18" charset="0"/>
                      </a:rPr>
                      <m:t>, </m:t>
                    </m:r>
                    <m:r>
                      <a:rPr lang="vi-VN" sz="2800">
                        <a:solidFill>
                          <a:schemeClr val="tx1">
                            <a:lumMod val="75000"/>
                            <a:lumOff val="25000"/>
                          </a:schemeClr>
                        </a:solidFill>
                        <a:latin typeface="Cambria Math" panose="02040503050406030204" pitchFamily="18" charset="0"/>
                        <a:cs typeface="Times New Roman" panose="02020603050405020304" pitchFamily="18" charset="0"/>
                      </a:rPr>
                      <m:t>𝑎</m:t>
                    </m:r>
                    <m:r>
                      <a:rPr lang="vi-VN" sz="2800">
                        <a:solidFill>
                          <a:schemeClr val="tx1">
                            <a:lumMod val="75000"/>
                            <a:lumOff val="25000"/>
                          </a:schemeClr>
                        </a:solidFill>
                        <a:latin typeface="Cambria Math" panose="02040503050406030204" pitchFamily="18" charset="0"/>
                        <a:cs typeface="Times New Roman" panose="02020603050405020304" pitchFamily="18" charset="0"/>
                      </a:rPr>
                      <m:t>≥</m:t>
                    </m:r>
                    <m:r>
                      <a:rPr lang="vi-VN" sz="2800">
                        <a:solidFill>
                          <a:schemeClr val="tx1">
                            <a:lumMod val="75000"/>
                            <a:lumOff val="25000"/>
                          </a:schemeClr>
                        </a:solidFill>
                        <a:latin typeface="Cambria Math" panose="02040503050406030204" pitchFamily="18" charset="0"/>
                        <a:cs typeface="Times New Roman" panose="02020603050405020304" pitchFamily="18" charset="0"/>
                      </a:rPr>
                      <m:t>𝑏</m:t>
                    </m:r>
                    <m:r>
                      <a:rPr lang="vi-VN" sz="2800">
                        <a:solidFill>
                          <a:schemeClr val="tx1">
                            <a:lumMod val="75000"/>
                            <a:lumOff val="25000"/>
                          </a:schemeClr>
                        </a:solidFill>
                        <a:latin typeface="Cambria Math" panose="02040503050406030204" pitchFamily="18" charset="0"/>
                        <a:cs typeface="Times New Roman" panose="02020603050405020304" pitchFamily="18" charset="0"/>
                      </a:rPr>
                      <m:t>, </m:t>
                    </m:r>
                    <m:r>
                      <a:rPr lang="vi-VN" sz="2800">
                        <a:solidFill>
                          <a:schemeClr val="tx1">
                            <a:lumMod val="75000"/>
                            <a:lumOff val="25000"/>
                          </a:schemeClr>
                        </a:solidFill>
                        <a:latin typeface="Cambria Math" panose="02040503050406030204" pitchFamily="18" charset="0"/>
                        <a:cs typeface="Times New Roman" panose="02020603050405020304" pitchFamily="18" charset="0"/>
                      </a:rPr>
                      <m:t>𝑎</m:t>
                    </m:r>
                    <m:r>
                      <a:rPr lang="vi-VN" sz="2800">
                        <a:solidFill>
                          <a:schemeClr val="tx1">
                            <a:lumMod val="75000"/>
                            <a:lumOff val="25000"/>
                          </a:schemeClr>
                        </a:solidFill>
                        <a:latin typeface="Cambria Math" panose="02040503050406030204" pitchFamily="18" charset="0"/>
                        <a:cs typeface="Times New Roman" panose="02020603050405020304" pitchFamily="18" charset="0"/>
                      </a:rPr>
                      <m:t>≤</m:t>
                    </m:r>
                    <m:r>
                      <a:rPr lang="vi-VN" sz="2800">
                        <a:solidFill>
                          <a:schemeClr val="tx1">
                            <a:lumMod val="75000"/>
                            <a:lumOff val="25000"/>
                          </a:schemeClr>
                        </a:solidFill>
                        <a:latin typeface="Cambria Math" panose="02040503050406030204" pitchFamily="18" charset="0"/>
                        <a:cs typeface="Times New Roman" panose="02020603050405020304" pitchFamily="18" charset="0"/>
                      </a:rPr>
                      <m:t>𝑏</m:t>
                    </m:r>
                    <m:r>
                      <a:rPr lang="vi-VN" sz="2800">
                        <a:solidFill>
                          <a:schemeClr val="tx1">
                            <a:lumMod val="75000"/>
                            <a:lumOff val="25000"/>
                          </a:schemeClr>
                        </a:solidFill>
                        <a:latin typeface="Cambria Math" panose="02040503050406030204" pitchFamily="18" charset="0"/>
                        <a:cs typeface="Times New Roman" panose="02020603050405020304" pitchFamily="18" charset="0"/>
                      </a:rPr>
                      <m:t>)</m:t>
                    </m:r>
                  </m:oMath>
                </a14:m>
                <a:r>
                  <a:rPr lang="vi-VN" sz="2800">
                    <a:solidFill>
                      <a:schemeClr val="tx1">
                        <a:lumMod val="75000"/>
                        <a:lumOff val="25000"/>
                      </a:schemeClr>
                    </a:solidFill>
                    <a:latin typeface="Times New Roman" panose="02020603050405020304" pitchFamily="18" charset="0"/>
                    <a:cs typeface="Times New Roman" panose="02020603050405020304" pitchFamily="18" charset="0"/>
                  </a:rPr>
                  <a:t> là bất đẳng thức và gọi </a:t>
                </a:r>
                <a14:m>
                  <m:oMath xmlns:m="http://schemas.openxmlformats.org/officeDocument/2006/math">
                    <m:r>
                      <a:rPr lang="en-US" sz="2800">
                        <a:solidFill>
                          <a:schemeClr val="tx1">
                            <a:lumMod val="75000"/>
                            <a:lumOff val="25000"/>
                          </a:schemeClr>
                        </a:solidFill>
                        <a:latin typeface="Cambria Math" panose="02040503050406030204" pitchFamily="18" charset="0"/>
                        <a:cs typeface="Times New Roman" panose="02020603050405020304" pitchFamily="18" charset="0"/>
                      </a:rPr>
                      <m:t>𝑎</m:t>
                    </m:r>
                    <m:r>
                      <a:rPr lang="vi-VN" sz="2800">
                        <a:solidFill>
                          <a:schemeClr val="tx1">
                            <a:lumMod val="75000"/>
                            <a:lumOff val="25000"/>
                          </a:schemeClr>
                        </a:solidFill>
                        <a:latin typeface="Cambria Math" panose="02040503050406030204" pitchFamily="18" charset="0"/>
                        <a:cs typeface="Times New Roman" panose="02020603050405020304" pitchFamily="18" charset="0"/>
                      </a:rPr>
                      <m:t> </m:t>
                    </m:r>
                  </m:oMath>
                </a14:m>
                <a:r>
                  <a:rPr lang="vi-VN" sz="2800">
                    <a:solidFill>
                      <a:schemeClr val="tx1">
                        <a:lumMod val="75000"/>
                        <a:lumOff val="25000"/>
                      </a:schemeClr>
                    </a:solidFill>
                    <a:latin typeface="Times New Roman" panose="02020603050405020304" pitchFamily="18" charset="0"/>
                    <a:cs typeface="Times New Roman" panose="02020603050405020304" pitchFamily="18" charset="0"/>
                  </a:rPr>
                  <a:t>là vế trái, </a:t>
                </a:r>
                <a14:m>
                  <m:oMath xmlns:m="http://schemas.openxmlformats.org/officeDocument/2006/math">
                    <m:r>
                      <a:rPr lang="vi-VN" sz="2800">
                        <a:solidFill>
                          <a:schemeClr val="tx1">
                            <a:lumMod val="75000"/>
                            <a:lumOff val="25000"/>
                          </a:schemeClr>
                        </a:solidFill>
                        <a:latin typeface="Cambria Math" panose="02040503050406030204" pitchFamily="18" charset="0"/>
                        <a:cs typeface="Times New Roman" panose="02020603050405020304" pitchFamily="18" charset="0"/>
                      </a:rPr>
                      <m:t>𝑏</m:t>
                    </m:r>
                  </m:oMath>
                </a14:m>
                <a:r>
                  <a:rPr lang="vi-VN" sz="2800">
                    <a:solidFill>
                      <a:schemeClr val="tx1">
                        <a:lumMod val="75000"/>
                        <a:lumOff val="25000"/>
                      </a:schemeClr>
                    </a:solidFill>
                    <a:latin typeface="Times New Roman" panose="02020603050405020304" pitchFamily="18" charset="0"/>
                    <a:cs typeface="Times New Roman" panose="02020603050405020304" pitchFamily="18" charset="0"/>
                  </a:rPr>
                  <a:t> là vế phải của bất đẳng thức</a:t>
                </a:r>
                <a:endParaRPr lang="en-US" sz="2800">
                  <a:solidFill>
                    <a:schemeClr val="tx1">
                      <a:lumMod val="75000"/>
                      <a:lumOff val="25000"/>
                    </a:schemeClr>
                  </a:solidFill>
                  <a:latin typeface="Times New Roman" panose="02020603050405020304" pitchFamily="18" charset="0"/>
                  <a:cs typeface="Times New Roman" panose="02020603050405020304" pitchFamily="18" charset="0"/>
                </a:endParaRPr>
              </a:p>
            </p:txBody>
          </p:sp>
        </mc:Choice>
        <mc:Fallback xmlns="">
          <p:sp>
            <p:nvSpPr>
              <p:cNvPr id="4" name="Hộp Văn bản 3"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DE11D039-326E-BD0D-7470-29F6449A2456}"/>
                  </a:ext>
                </a:extLst>
              </p:cNvPr>
              <p:cNvSpPr txBox="1">
                <a:spLocks noRot="1" noChangeAspect="1" noMove="1" noResize="1" noEditPoints="1" noAdjustHandles="1" noChangeArrowheads="1" noChangeShapeType="1" noTextEdit="1"/>
              </p:cNvSpPr>
              <p:nvPr/>
            </p:nvSpPr>
            <p:spPr>
              <a:xfrm>
                <a:off x="304800" y="1756863"/>
                <a:ext cx="8698523" cy="954107"/>
              </a:xfrm>
              <a:prstGeom prst="rect">
                <a:avLst/>
              </a:prstGeom>
              <a:blipFill>
                <a:blip r:embed="rId2"/>
                <a:stretch>
                  <a:fillRect l="-1402" t="-6369" r="-1402" b="-16561"/>
                </a:stretch>
              </a:blipFill>
            </p:spPr>
            <p:txBody>
              <a:bodyPr/>
              <a:lstStyle/>
              <a:p>
                <a:r>
                  <a:rPr lang="en-US">
                    <a:noFill/>
                  </a:rPr>
                  <a:t> </a:t>
                </a:r>
              </a:p>
            </p:txBody>
          </p:sp>
        </mc:Fallback>
      </mc:AlternateContent>
      <p:sp>
        <p:nvSpPr>
          <p:cNvPr id="5" name="Hộp Văn bản 4"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65EE5AEB-6F36-6C2D-FCCA-232D3C892333}"/>
              </a:ext>
            </a:extLst>
          </p:cNvPr>
          <p:cNvSpPr txBox="1"/>
          <p:nvPr/>
        </p:nvSpPr>
        <p:spPr>
          <a:xfrm>
            <a:off x="609600" y="2755718"/>
            <a:ext cx="8534400" cy="523220"/>
          </a:xfrm>
          <a:prstGeom prst="rect">
            <a:avLst/>
          </a:prstGeom>
          <a:noFill/>
        </p:spPr>
        <p:txBody>
          <a:bodyPr wrap="square" rtlCol="0">
            <a:spAutoFit/>
          </a:bodyPr>
          <a:lstStyle/>
          <a:p>
            <a:r>
              <a:rPr lang="vi-VN" sz="2800" b="1" u="sng">
                <a:solidFill>
                  <a:schemeClr val="accent6">
                    <a:lumMod val="50000"/>
                  </a:schemeClr>
                </a:solidFill>
                <a:latin typeface="+mj-lt"/>
              </a:rPr>
              <a:t>Ví dụ 1:</a:t>
            </a:r>
            <a:r>
              <a:rPr lang="en-US" sz="2800" b="1">
                <a:solidFill>
                  <a:schemeClr val="accent6">
                    <a:lumMod val="50000"/>
                  </a:schemeClr>
                </a:solidFill>
                <a:latin typeface="+mj-lt"/>
              </a:rPr>
              <a:t> </a:t>
            </a:r>
            <a:r>
              <a:rPr lang="en-US" sz="2800">
                <a:latin typeface="Times New Roman" panose="02020603050405020304" pitchFamily="18" charset="0"/>
                <a:cs typeface="Times New Roman" panose="02020603050405020304" pitchFamily="18" charset="0"/>
              </a:rPr>
              <a:t>Xác định vế trái và vế phải của bất đẳng thức sau</a:t>
            </a:r>
          </a:p>
        </p:txBody>
      </p:sp>
      <mc:AlternateContent xmlns:mc="http://schemas.openxmlformats.org/markup-compatibility/2006" xmlns:a14="http://schemas.microsoft.com/office/drawing/2010/main">
        <mc:Choice Requires="a14">
          <p:sp>
            <p:nvSpPr>
              <p:cNvPr id="7" name="Hộp Văn bản 6"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754864E7-E4FE-5C28-4F4B-4238B714B2ED}"/>
                  </a:ext>
                </a:extLst>
              </p:cNvPr>
              <p:cNvSpPr txBox="1"/>
              <p:nvPr/>
            </p:nvSpPr>
            <p:spPr>
              <a:xfrm>
                <a:off x="1162050" y="3277519"/>
                <a:ext cx="1981200"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a) </a:t>
                </a:r>
                <a14:m>
                  <m:oMath xmlns:m="http://schemas.openxmlformats.org/officeDocument/2006/math">
                    <m:r>
                      <m:rPr>
                        <m:nor/>
                      </m:rPr>
                      <a:rPr lang="en-US" sz="2800">
                        <a:latin typeface="Cambria Math" panose="02040503050406030204" pitchFamily="18" charset="0"/>
                        <a:cs typeface="Times New Roman" panose="02020603050405020304" pitchFamily="18" charset="0"/>
                      </a:rPr>
                      <m:t>−</m:t>
                    </m:r>
                    <m:r>
                      <m:rPr>
                        <m:nor/>
                      </m:rPr>
                      <a:rPr lang="en-US" sz="2800">
                        <a:latin typeface="Times New Roman" panose="02020603050405020304" pitchFamily="18" charset="0"/>
                        <a:cs typeface="Times New Roman" panose="02020603050405020304" pitchFamily="18" charset="0"/>
                      </a:rPr>
                      <m:t>2</m:t>
                    </m:r>
                    <m:r>
                      <m:rPr>
                        <m:nor/>
                      </m:rPr>
                      <a:rPr lang="vi-VN" sz="2800">
                        <a:latin typeface="Times New Roman" panose="02020603050405020304" pitchFamily="18" charset="0"/>
                        <a:cs typeface="Times New Roman" panose="02020603050405020304" pitchFamily="18" charset="0"/>
                      </a:rPr>
                      <m:t> </m:t>
                    </m:r>
                    <m:r>
                      <m:rPr>
                        <m:nor/>
                      </m:rPr>
                      <a:rPr lang="en-US" sz="2800">
                        <a:latin typeface="Times New Roman" panose="02020603050405020304" pitchFamily="18" charset="0"/>
                        <a:cs typeface="Times New Roman" panose="02020603050405020304" pitchFamily="18" charset="0"/>
                      </a:rPr>
                      <m:t>&gt;</m:t>
                    </m:r>
                    <m:r>
                      <m:rPr>
                        <m:nor/>
                      </m:rPr>
                      <a:rPr lang="vi-VN" sz="2800">
                        <a:latin typeface="Times New Roman" panose="02020603050405020304" pitchFamily="18" charset="0"/>
                        <a:cs typeface="Times New Roman" panose="02020603050405020304" pitchFamily="18" charset="0"/>
                      </a:rPr>
                      <m:t> </m:t>
                    </m:r>
                    <m:r>
                      <m:rPr>
                        <m:nor/>
                      </m:rPr>
                      <a:rPr lang="en-US" sz="2800" b="0" i="0" smtClean="0">
                        <a:latin typeface="Times New Roman" panose="02020603050405020304" pitchFamily="18" charset="0"/>
                        <a:cs typeface="Times New Roman" panose="02020603050405020304" pitchFamily="18" charset="0"/>
                      </a:rPr>
                      <m:t>−</m:t>
                    </m:r>
                    <m:r>
                      <m:rPr>
                        <m:nor/>
                      </m:rPr>
                      <a:rPr lang="en-US" sz="2800">
                        <a:latin typeface="Times New Roman" panose="02020603050405020304" pitchFamily="18" charset="0"/>
                        <a:cs typeface="Times New Roman" panose="02020603050405020304" pitchFamily="18" charset="0"/>
                      </a:rPr>
                      <m:t>7</m:t>
                    </m:r>
                  </m:oMath>
                </a14:m>
                <a:endParaRPr lang="en-US" sz="2800">
                  <a:latin typeface="Times New Roman" panose="02020603050405020304" pitchFamily="18" charset="0"/>
                  <a:cs typeface="Times New Roman" panose="02020603050405020304" pitchFamily="18" charset="0"/>
                </a:endParaRPr>
              </a:p>
            </p:txBody>
          </p:sp>
        </mc:Choice>
        <mc:Fallback xmlns="">
          <p:sp>
            <p:nvSpPr>
              <p:cNvPr id="7" name="Hộp Văn bản 6"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754864E7-E4FE-5C28-4F4B-4238B714B2ED}"/>
                  </a:ext>
                </a:extLst>
              </p:cNvPr>
              <p:cNvSpPr txBox="1">
                <a:spLocks noRot="1" noChangeAspect="1" noMove="1" noResize="1" noEditPoints="1" noAdjustHandles="1" noChangeArrowheads="1" noChangeShapeType="1" noTextEdit="1"/>
              </p:cNvSpPr>
              <p:nvPr/>
            </p:nvSpPr>
            <p:spPr>
              <a:xfrm>
                <a:off x="1162050" y="3277519"/>
                <a:ext cx="1981200" cy="523220"/>
              </a:xfrm>
              <a:prstGeom prst="rect">
                <a:avLst/>
              </a:prstGeom>
              <a:blipFill>
                <a:blip r:embed="rId3"/>
                <a:stretch>
                  <a:fillRect l="-6462" t="-12941" b="-329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Hộp Văn bản 7"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650F4A27-A978-3128-88A0-4AFC393F2320}"/>
                  </a:ext>
                </a:extLst>
              </p:cNvPr>
              <p:cNvSpPr txBox="1"/>
              <p:nvPr/>
            </p:nvSpPr>
            <p:spPr>
              <a:xfrm>
                <a:off x="4419600" y="3277519"/>
                <a:ext cx="3048000"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b) </a:t>
                </a:r>
                <a14:m>
                  <m:oMath xmlns:m="http://schemas.openxmlformats.org/officeDocument/2006/math">
                    <m:sSup>
                      <m:sSupPr>
                        <m:ctrlPr>
                          <a:rPr lang="en-US" sz="2800" b="0" i="1" smtClean="0">
                            <a:solidFill>
                              <a:srgbClr val="836967"/>
                            </a:solidFill>
                            <a:latin typeface="Cambria Math" panose="02040503050406030204" pitchFamily="18" charset="0"/>
                            <a:ea typeface="Cambria Math" panose="02040503050406030204" pitchFamily="18" charset="0"/>
                          </a:rPr>
                        </m:ctrlPr>
                      </m:sSupPr>
                      <m:e>
                        <m:r>
                          <a:rPr lang="en-US" sz="2800" b="0" i="1" smtClean="0">
                            <a:latin typeface="Cambria Math" panose="02040503050406030204" pitchFamily="18" charset="0"/>
                            <a:ea typeface="Cambria Math" panose="02040503050406030204" pitchFamily="18" charset="0"/>
                            <a:cs typeface="Times New Roman" panose="02020603050405020304" pitchFamily="18" charset="0"/>
                          </a:rPr>
                          <m:t>𝑎</m:t>
                        </m:r>
                      </m:e>
                      <m:sup>
                        <m:r>
                          <a:rPr lang="en-US" sz="2800" b="0" i="1" smtClean="0">
                            <a:latin typeface="Cambria Math" panose="02040503050406030204" pitchFamily="18" charset="0"/>
                            <a:ea typeface="Cambria Math" panose="02040503050406030204" pitchFamily="18" charset="0"/>
                            <a:cs typeface="Times New Roman" panose="02020603050405020304" pitchFamily="18" charset="0"/>
                          </a:rPr>
                          <m:t>2</m:t>
                        </m:r>
                      </m:sup>
                    </m:sSup>
                    <m:r>
                      <m:rPr>
                        <m:nor/>
                      </m:rPr>
                      <a:rPr lang="en-US" sz="2800" b="0" i="0" smtClean="0">
                        <a:latin typeface="Times New Roman" panose="02020603050405020304" pitchFamily="18" charset="0"/>
                        <a:ea typeface="Cambria Math" panose="02040503050406030204" pitchFamily="18" charset="0"/>
                        <a:cs typeface="Times New Roman" panose="02020603050405020304" pitchFamily="18" charset="0"/>
                      </a:rPr>
                      <m:t>+1 &gt; 0</m:t>
                    </m:r>
                  </m:oMath>
                </a14:m>
                <a:endParaRPr lang="en-US" sz="2800">
                  <a:latin typeface="Times New Roman" panose="02020603050405020304" pitchFamily="18" charset="0"/>
                  <a:cs typeface="Times New Roman" panose="02020603050405020304" pitchFamily="18" charset="0"/>
                </a:endParaRPr>
              </a:p>
            </p:txBody>
          </p:sp>
        </mc:Choice>
        <mc:Fallback xmlns="">
          <p:sp>
            <p:nvSpPr>
              <p:cNvPr id="8" name="Hộp Văn bản 7"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650F4A27-A978-3128-88A0-4AFC393F2320}"/>
                  </a:ext>
                </a:extLst>
              </p:cNvPr>
              <p:cNvSpPr txBox="1">
                <a:spLocks noRot="1" noChangeAspect="1" noMove="1" noResize="1" noEditPoints="1" noAdjustHandles="1" noChangeArrowheads="1" noChangeShapeType="1" noTextEdit="1"/>
              </p:cNvSpPr>
              <p:nvPr/>
            </p:nvSpPr>
            <p:spPr>
              <a:xfrm>
                <a:off x="4419600" y="3277519"/>
                <a:ext cx="3048000" cy="523220"/>
              </a:xfrm>
              <a:prstGeom prst="rect">
                <a:avLst/>
              </a:prstGeom>
              <a:blipFill>
                <a:blip r:embed="rId4"/>
                <a:stretch>
                  <a:fillRect l="-4000" t="-12941" b="-32941"/>
                </a:stretch>
              </a:blipFill>
            </p:spPr>
            <p:txBody>
              <a:bodyPr/>
              <a:lstStyle/>
              <a:p>
                <a:r>
                  <a:rPr lang="en-US">
                    <a:noFill/>
                  </a:rPr>
                  <a:t> </a:t>
                </a:r>
              </a:p>
            </p:txBody>
          </p:sp>
        </mc:Fallback>
      </mc:AlternateContent>
      <p:sp>
        <p:nvSpPr>
          <p:cNvPr id="9" name="Hộp Văn bản 8"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6B16BFED-2F30-1356-412C-4360CC291518}"/>
              </a:ext>
            </a:extLst>
          </p:cNvPr>
          <p:cNvSpPr txBox="1"/>
          <p:nvPr/>
        </p:nvSpPr>
        <p:spPr>
          <a:xfrm>
            <a:off x="3048000" y="3520377"/>
            <a:ext cx="838200" cy="523220"/>
          </a:xfrm>
          <a:prstGeom prst="rect">
            <a:avLst/>
          </a:prstGeom>
          <a:noFill/>
        </p:spPr>
        <p:txBody>
          <a:bodyPr wrap="square" rtlCol="0">
            <a:spAutoFit/>
          </a:bodyPr>
          <a:lstStyle/>
          <a:p>
            <a:r>
              <a:rPr lang="en-US" sz="2800" u="sng">
                <a:latin typeface="Times New Roman" panose="02020603050405020304" pitchFamily="18" charset="0"/>
                <a:cs typeface="Times New Roman" panose="02020603050405020304" pitchFamily="18" charset="0"/>
              </a:rPr>
              <a:t>Giải</a:t>
            </a:r>
          </a:p>
        </p:txBody>
      </p:sp>
      <mc:AlternateContent xmlns:mc="http://schemas.openxmlformats.org/markup-compatibility/2006" xmlns:a14="http://schemas.microsoft.com/office/drawing/2010/main">
        <mc:Choice Requires="a14">
          <p:sp>
            <p:nvSpPr>
              <p:cNvPr id="10" name="Hộp Văn bản 9"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F83B6FA9-23E2-C5DE-0947-4CF9960D9F31}"/>
                  </a:ext>
                </a:extLst>
              </p:cNvPr>
              <p:cNvSpPr txBox="1"/>
              <p:nvPr/>
            </p:nvSpPr>
            <p:spPr>
              <a:xfrm>
                <a:off x="914400" y="3948081"/>
                <a:ext cx="6248400"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a) Vế trái là </a:t>
                </a:r>
                <a14:m>
                  <m:oMath xmlns:m="http://schemas.openxmlformats.org/officeDocument/2006/math">
                    <m:r>
                      <m:rPr>
                        <m:nor/>
                      </m:rPr>
                      <a:rPr lang="en-US" sz="2800">
                        <a:latin typeface="Cambria Math" panose="02040503050406030204" pitchFamily="18" charset="0"/>
                        <a:cs typeface="Times New Roman" panose="02020603050405020304" pitchFamily="18" charset="0"/>
                      </a:rPr>
                      <m:t>−</m:t>
                    </m:r>
                    <m:r>
                      <m:rPr>
                        <m:nor/>
                      </m:rPr>
                      <a:rPr lang="en-US" sz="2800" b="0" i="0" smtClean="0">
                        <a:latin typeface="Times New Roman" panose="02020603050405020304" pitchFamily="18" charset="0"/>
                        <a:cs typeface="Times New Roman" panose="02020603050405020304" pitchFamily="18" charset="0"/>
                      </a:rPr>
                      <m:t>2 </m:t>
                    </m:r>
                  </m:oMath>
                </a14:m>
                <a:r>
                  <a:rPr lang="en-US" sz="2800">
                    <a:latin typeface="Times New Roman" panose="02020603050405020304" pitchFamily="18" charset="0"/>
                    <a:cs typeface="Times New Roman" panose="02020603050405020304" pitchFamily="18" charset="0"/>
                  </a:rPr>
                  <a:t>, vế phải là </a:t>
                </a:r>
                <a14:m>
                  <m:oMath xmlns:m="http://schemas.openxmlformats.org/officeDocument/2006/math">
                    <m:r>
                      <m:rPr>
                        <m:nor/>
                      </m:rPr>
                      <a:rPr lang="en-US" sz="2800">
                        <a:latin typeface="Cambria Math" panose="02040503050406030204" pitchFamily="18" charset="0"/>
                        <a:cs typeface="Times New Roman" panose="02020603050405020304" pitchFamily="18" charset="0"/>
                      </a:rPr>
                      <m:t>−</m:t>
                    </m:r>
                    <m:r>
                      <m:rPr>
                        <m:nor/>
                      </m:rPr>
                      <a:rPr lang="en-US" sz="2800" b="0" i="0" smtClean="0">
                        <a:solidFill>
                          <a:schemeClr val="tx1"/>
                        </a:solidFill>
                        <a:latin typeface="Times New Roman" panose="02020603050405020304" pitchFamily="18" charset="0"/>
                        <a:cs typeface="Times New Roman" panose="02020603050405020304" pitchFamily="18" charset="0"/>
                      </a:rPr>
                      <m:t>7</m:t>
                    </m:r>
                    <m:r>
                      <m:rPr>
                        <m:nor/>
                      </m:rPr>
                      <a:rPr lang="en-US" sz="2800" i="0" smtClean="0">
                        <a:solidFill>
                          <a:srgbClr val="FF0000"/>
                        </a:solidFill>
                        <a:latin typeface="Times New Roman" panose="02020603050405020304" pitchFamily="18" charset="0"/>
                        <a:cs typeface="Times New Roman" panose="02020603050405020304" pitchFamily="18" charset="0"/>
                      </a:rPr>
                      <m:t> </m:t>
                    </m:r>
                  </m:oMath>
                </a14:m>
                <a:endParaRPr lang="en-US" sz="2800">
                  <a:latin typeface="Times New Roman" panose="02020603050405020304" pitchFamily="18" charset="0"/>
                  <a:cs typeface="Times New Roman" panose="02020603050405020304" pitchFamily="18" charset="0"/>
                </a:endParaRPr>
              </a:p>
            </p:txBody>
          </p:sp>
        </mc:Choice>
        <mc:Fallback xmlns="">
          <p:sp>
            <p:nvSpPr>
              <p:cNvPr id="10" name="Hộp Văn bản 9"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F83B6FA9-23E2-C5DE-0947-4CF9960D9F31}"/>
                  </a:ext>
                </a:extLst>
              </p:cNvPr>
              <p:cNvSpPr txBox="1">
                <a:spLocks noRot="1" noChangeAspect="1" noMove="1" noResize="1" noEditPoints="1" noAdjustHandles="1" noChangeArrowheads="1" noChangeShapeType="1" noTextEdit="1"/>
              </p:cNvSpPr>
              <p:nvPr/>
            </p:nvSpPr>
            <p:spPr>
              <a:xfrm>
                <a:off x="914400" y="3948081"/>
                <a:ext cx="6248400" cy="523220"/>
              </a:xfrm>
              <a:prstGeom prst="rect">
                <a:avLst/>
              </a:prstGeom>
              <a:blipFill>
                <a:blip r:embed="rId5"/>
                <a:stretch>
                  <a:fillRect l="-1951" t="-12941" b="-329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Hộp Văn bản 10"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5C0C587C-D7D2-CF85-06B0-31DE7AC8EE92}"/>
                  </a:ext>
                </a:extLst>
              </p:cNvPr>
              <p:cNvSpPr txBox="1"/>
              <p:nvPr/>
            </p:nvSpPr>
            <p:spPr>
              <a:xfrm>
                <a:off x="914400" y="4375785"/>
                <a:ext cx="5105400"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b) Vế trái là</a:t>
                </a:r>
                <a14:m>
                  <m:oMath xmlns:m="http://schemas.openxmlformats.org/officeDocument/2006/math">
                    <m:sSup>
                      <m:sSupPr>
                        <m:ctrlPr>
                          <a:rPr lang="en-US" sz="2800" i="1">
                            <a:solidFill>
                              <a:srgbClr val="836967"/>
                            </a:solidFill>
                            <a:latin typeface="Cambria Math" panose="02040503050406030204" pitchFamily="18" charset="0"/>
                            <a:ea typeface="Cambria Math" panose="02040503050406030204" pitchFamily="18" charset="0"/>
                          </a:rPr>
                        </m:ctrlPr>
                      </m:sSupPr>
                      <m:e>
                        <m:r>
                          <a:rPr lang="en-US" sz="2800" b="0" i="1" smtClean="0">
                            <a:solidFill>
                              <a:srgbClr val="836967"/>
                            </a:solidFill>
                            <a:latin typeface="Cambria Math" panose="02040503050406030204" pitchFamily="18" charset="0"/>
                            <a:ea typeface="Cambria Math" panose="02040503050406030204" pitchFamily="18" charset="0"/>
                          </a:rPr>
                          <m:t> </m:t>
                        </m:r>
                        <m:r>
                          <a:rPr lang="en-US" sz="2800" i="1">
                            <a:latin typeface="Cambria Math" panose="02040503050406030204" pitchFamily="18" charset="0"/>
                            <a:ea typeface="Cambria Math" panose="02040503050406030204" pitchFamily="18" charset="0"/>
                            <a:cs typeface="Times New Roman" panose="02020603050405020304" pitchFamily="18" charset="0"/>
                          </a:rPr>
                          <m:t>𝑎</m:t>
                        </m:r>
                      </m:e>
                      <m:sup>
                        <m:r>
                          <a:rPr lang="en-US" sz="2800" i="1">
                            <a:latin typeface="Cambria Math" panose="02040503050406030204" pitchFamily="18" charset="0"/>
                            <a:ea typeface="Cambria Math" panose="02040503050406030204" pitchFamily="18" charset="0"/>
                            <a:cs typeface="Times New Roman" panose="02020603050405020304" pitchFamily="18" charset="0"/>
                          </a:rPr>
                          <m:t>2</m:t>
                        </m:r>
                      </m:sup>
                    </m:sSup>
                    <m:r>
                      <m:rPr>
                        <m:nor/>
                      </m:rPr>
                      <a:rPr lang="en-US" sz="2800" i="0">
                        <a:latin typeface="Times New Roman" panose="02020603050405020304" pitchFamily="18" charset="0"/>
                        <a:cs typeface="Times New Roman" panose="02020603050405020304" pitchFamily="18" charset="0"/>
                      </a:rPr>
                      <m:t>+1</m:t>
                    </m:r>
                  </m:oMath>
                </a14:m>
                <a:r>
                  <a:rPr lang="en-US" sz="2800">
                    <a:latin typeface="Times New Roman" panose="02020603050405020304" pitchFamily="18" charset="0"/>
                    <a:cs typeface="Times New Roman" panose="02020603050405020304" pitchFamily="18" charset="0"/>
                  </a:rPr>
                  <a:t>, vế phải là </a:t>
                </a:r>
                <a14:m>
                  <m:oMath xmlns:m="http://schemas.openxmlformats.org/officeDocument/2006/math">
                    <m:r>
                      <m:rPr>
                        <m:nor/>
                      </m:rPr>
                      <a:rPr lang="en-US" sz="2800" i="0">
                        <a:latin typeface="Times New Roman" panose="02020603050405020304" pitchFamily="18" charset="0"/>
                        <a:cs typeface="Times New Roman" panose="02020603050405020304" pitchFamily="18" charset="0"/>
                      </a:rPr>
                      <m:t>0</m:t>
                    </m:r>
                  </m:oMath>
                </a14:m>
                <a:endParaRPr lang="en-US" sz="2800">
                  <a:latin typeface="Times New Roman" panose="02020603050405020304" pitchFamily="18" charset="0"/>
                  <a:cs typeface="Times New Roman" panose="02020603050405020304" pitchFamily="18" charset="0"/>
                </a:endParaRPr>
              </a:p>
            </p:txBody>
          </p:sp>
        </mc:Choice>
        <mc:Fallback xmlns="">
          <p:sp>
            <p:nvSpPr>
              <p:cNvPr id="11" name="Hộp Văn bản 10"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5C0C587C-D7D2-CF85-06B0-31DE7AC8EE92}"/>
                  </a:ext>
                </a:extLst>
              </p:cNvPr>
              <p:cNvSpPr txBox="1">
                <a:spLocks noRot="1" noChangeAspect="1" noMove="1" noResize="1" noEditPoints="1" noAdjustHandles="1" noChangeArrowheads="1" noChangeShapeType="1" noTextEdit="1"/>
              </p:cNvSpPr>
              <p:nvPr/>
            </p:nvSpPr>
            <p:spPr>
              <a:xfrm>
                <a:off x="914400" y="4375785"/>
                <a:ext cx="5105400" cy="523220"/>
              </a:xfrm>
              <a:prstGeom prst="rect">
                <a:avLst/>
              </a:prstGeom>
              <a:blipFill>
                <a:blip r:embed="rId6"/>
                <a:stretch>
                  <a:fillRect l="-2387" t="-12791" b="-31395"/>
                </a:stretch>
              </a:blipFill>
            </p:spPr>
            <p:txBody>
              <a:bodyPr/>
              <a:lstStyle/>
              <a:p>
                <a:r>
                  <a:rPr lang="en-US">
                    <a:noFill/>
                  </a:rPr>
                  <a:t> </a:t>
                </a:r>
              </a:p>
            </p:txBody>
          </p:sp>
        </mc:Fallback>
      </mc:AlternateContent>
      <p:pic>
        <p:nvPicPr>
          <p:cNvPr id="6" name="Picture 42"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7C06EF1B-046F-2C03-89E8-55797FA9281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8819"/>
          <a:stretch/>
        </p:blipFill>
        <p:spPr>
          <a:xfrm>
            <a:off x="7467600" y="3880310"/>
            <a:ext cx="1524000" cy="940866"/>
          </a:xfrm>
          <a:prstGeom prst="rect">
            <a:avLst/>
          </a:prstGeom>
        </p:spPr>
      </p:pic>
      <p:sp>
        <p:nvSpPr>
          <p:cNvPr id="13" name="Hộp Văn bản 12">
            <a:extLst>
              <a:ext uri="{FF2B5EF4-FFF2-40B4-BE49-F238E27FC236}">
                <a16:creationId xmlns:a16="http://schemas.microsoft.com/office/drawing/2014/main" id="{E119C23E-2412-325B-8FFF-009875E545F6}"/>
              </a:ext>
            </a:extLst>
          </p:cNvPr>
          <p:cNvSpPr txBox="1"/>
          <p:nvPr/>
        </p:nvSpPr>
        <p:spPr>
          <a:xfrm>
            <a:off x="152400" y="681544"/>
            <a:ext cx="4419600" cy="523220"/>
          </a:xfrm>
          <a:prstGeom prst="rect">
            <a:avLst/>
          </a:prstGeom>
          <a:noFill/>
        </p:spPr>
        <p:txBody>
          <a:bodyPr wrap="square" rtlCol="0">
            <a:spAutoFit/>
          </a:bodyPr>
          <a:lstStyle/>
          <a:p>
            <a:r>
              <a:rPr lang="vi-VN" sz="2800" b="1">
                <a:solidFill>
                  <a:schemeClr val="accent6">
                    <a:lumMod val="50000"/>
                  </a:schemeClr>
                </a:solidFill>
                <a:latin typeface="Times New Roman" panose="02020603050405020304" pitchFamily="18" charset="0"/>
                <a:cs typeface="Times New Roman" panose="02020603050405020304" pitchFamily="18" charset="0"/>
              </a:rPr>
              <a:t>1. </a:t>
            </a:r>
            <a:r>
              <a:rPr lang="en-US" sz="2800" b="1">
                <a:solidFill>
                  <a:schemeClr val="accent6">
                    <a:lumMod val="50000"/>
                  </a:schemeClr>
                </a:solidFill>
                <a:latin typeface="Times New Roman" panose="02020603050405020304" pitchFamily="18" charset="0"/>
                <a:cs typeface="Times New Roman" panose="02020603050405020304" pitchFamily="18" charset="0"/>
              </a:rPr>
              <a:t>B</a:t>
            </a:r>
            <a:r>
              <a:rPr lang="vi-VN" sz="2800" b="1">
                <a:solidFill>
                  <a:schemeClr val="accent6">
                    <a:lumMod val="50000"/>
                  </a:schemeClr>
                </a:solidFill>
                <a:latin typeface="Times New Roman" panose="02020603050405020304" pitchFamily="18" charset="0"/>
                <a:cs typeface="Times New Roman" panose="02020603050405020304" pitchFamily="18" charset="0"/>
              </a:rPr>
              <a:t>ất đẳng thức</a:t>
            </a:r>
            <a:endParaRPr lang="en-US" sz="2800" b="1">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093418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down)">
                                      <p:cBhvr>
                                        <p:cTn id="46" dur="500"/>
                                        <p:tgtEl>
                                          <p:spTgt spid="6"/>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1000"/>
                                        <p:tgtEl>
                                          <p:spTgt spid="9"/>
                                        </p:tgtEl>
                                      </p:cBhvr>
                                    </p:animEffect>
                                    <p:anim calcmode="lin" valueType="num">
                                      <p:cBhvr>
                                        <p:cTn id="52" dur="1000" fill="hold"/>
                                        <p:tgtEl>
                                          <p:spTgt spid="9"/>
                                        </p:tgtEl>
                                        <p:attrNameLst>
                                          <p:attrName>ppt_x</p:attrName>
                                        </p:attrNameLst>
                                      </p:cBhvr>
                                      <p:tavLst>
                                        <p:tav tm="0">
                                          <p:val>
                                            <p:strVal val="#ppt_x"/>
                                          </p:val>
                                        </p:tav>
                                        <p:tav tm="100000">
                                          <p:val>
                                            <p:strVal val="#ppt_x"/>
                                          </p:val>
                                        </p:tav>
                                      </p:tavLst>
                                    </p:anim>
                                    <p:anim calcmode="lin" valueType="num">
                                      <p:cBhvr>
                                        <p:cTn id="5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1000"/>
                                        <p:tgtEl>
                                          <p:spTgt spid="10"/>
                                        </p:tgtEl>
                                      </p:cBhvr>
                                    </p:animEffect>
                                    <p:anim calcmode="lin" valueType="num">
                                      <p:cBhvr>
                                        <p:cTn id="59" dur="1000" fill="hold"/>
                                        <p:tgtEl>
                                          <p:spTgt spid="10"/>
                                        </p:tgtEl>
                                        <p:attrNameLst>
                                          <p:attrName>ppt_x</p:attrName>
                                        </p:attrNameLst>
                                      </p:cBhvr>
                                      <p:tavLst>
                                        <p:tav tm="0">
                                          <p:val>
                                            <p:strVal val="#ppt_x"/>
                                          </p:val>
                                        </p:tav>
                                        <p:tav tm="100000">
                                          <p:val>
                                            <p:strVal val="#ppt_x"/>
                                          </p:val>
                                        </p:tav>
                                      </p:tavLst>
                                    </p:anim>
                                    <p:anim calcmode="lin" valueType="num">
                                      <p:cBhvr>
                                        <p:cTn id="6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fade">
                                      <p:cBhvr>
                                        <p:cTn id="65" dur="1000"/>
                                        <p:tgtEl>
                                          <p:spTgt spid="11"/>
                                        </p:tgtEl>
                                      </p:cBhvr>
                                    </p:animEffect>
                                    <p:anim calcmode="lin" valueType="num">
                                      <p:cBhvr>
                                        <p:cTn id="66" dur="1000" fill="hold"/>
                                        <p:tgtEl>
                                          <p:spTgt spid="11"/>
                                        </p:tgtEl>
                                        <p:attrNameLst>
                                          <p:attrName>ppt_x</p:attrName>
                                        </p:attrNameLst>
                                      </p:cBhvr>
                                      <p:tavLst>
                                        <p:tav tm="0">
                                          <p:val>
                                            <p:strVal val="#ppt_x"/>
                                          </p:val>
                                        </p:tav>
                                        <p:tav tm="100000">
                                          <p:val>
                                            <p:strVal val="#ppt_x"/>
                                          </p:val>
                                        </p:tav>
                                      </p:tavLst>
                                    </p:anim>
                                    <p:anim calcmode="lin" valueType="num">
                                      <p:cBhvr>
                                        <p:cTn id="6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7" grpId="0"/>
      <p:bldP spid="8" grpId="0"/>
      <p:bldP spid="9" grpId="0"/>
      <p:bldP spid="10" grpId="0"/>
      <p:bldP spid="11"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OPL20U25GSXzBJYl68kk8uQGfFKzs7yb1M4KJWUiLk6ZEvGF+qCIPSnY57AbBFCvTWID13 2024 KNTT9 139+K4lPs7H94VUqPe2XwIsfPRnrXQE//QTEXxb8/8N4CNc6FpgZahzpTjFhMzSA7T/nHJa11DE8Ng2TP3iAmRczFlmslSuUNOgUeb6yRvs0="/>
          <p:cNvSpPr/>
          <p:nvPr/>
        </p:nvSpPr>
        <p:spPr>
          <a:xfrm>
            <a:off x="152400" y="0"/>
            <a:ext cx="8839200" cy="523220"/>
          </a:xfrm>
          <a:prstGeom prst="rect">
            <a:avLst/>
          </a:prstGeom>
          <a:solidFill>
            <a:schemeClr val="accent6">
              <a:lumMod val="50000"/>
            </a:schemeClr>
          </a:solidFill>
        </p:spPr>
        <p:txBody>
          <a:bodyPr wrap="square">
            <a:spAutoFit/>
          </a:bodyPr>
          <a:lstStyle/>
          <a:p>
            <a:pPr algn="ctr"/>
            <a:r>
              <a:rPr lang="vi-VN" sz="2800" b="1">
                <a:solidFill>
                  <a:schemeClr val="bg1"/>
                </a:solidFill>
                <a:latin typeface="+mj-lt"/>
              </a:rPr>
              <a:t>Bài 5: BẤT ĐẲNG THỨC VÀ TÍNH CHẤT </a:t>
            </a:r>
            <a:r>
              <a:rPr lang="vi-VN" sz="2400">
                <a:solidFill>
                  <a:schemeClr val="bg1"/>
                </a:solidFill>
                <a:latin typeface="+mj-lt"/>
              </a:rPr>
              <a:t>(TIẾT 1)</a:t>
            </a:r>
            <a:endParaRPr lang="en-US" sz="2400" dirty="0">
              <a:solidFill>
                <a:schemeClr val="bg1"/>
              </a:solidFill>
              <a:latin typeface="+mj-lt"/>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 name="Hộp Văn bản 1"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CBED4253-9DA3-0E10-08EA-378F432AAD89}"/>
                  </a:ext>
                </a:extLst>
              </p:cNvPr>
              <p:cNvSpPr txBox="1"/>
              <p:nvPr/>
            </p:nvSpPr>
            <p:spPr>
              <a:xfrm>
                <a:off x="667378" y="1328058"/>
                <a:ext cx="8324222" cy="954107"/>
              </a:xfrm>
              <a:prstGeom prst="rect">
                <a:avLst/>
              </a:prstGeom>
              <a:noFill/>
            </p:spPr>
            <p:txBody>
              <a:bodyPr wrap="square" rtlCol="0">
                <a:spAutoFit/>
              </a:bodyPr>
              <a:lstStyle/>
              <a:p>
                <a:r>
                  <a:rPr lang="en-US" sz="2800">
                    <a:solidFill>
                      <a:schemeClr val="tx1">
                        <a:lumMod val="85000"/>
                        <a:lumOff val="15000"/>
                      </a:schemeClr>
                    </a:solidFill>
                    <a:latin typeface="Times New Roman" panose="02020603050405020304" pitchFamily="18" charset="0"/>
                    <a:cs typeface="Times New Roman" panose="02020603050405020304" pitchFamily="18" charset="0"/>
                  </a:rPr>
                  <a:t>- Hai bất đẳng thức </a:t>
                </a:r>
                <a14:m>
                  <m:oMath xmlns:m="http://schemas.openxmlformats.org/officeDocument/2006/math">
                    <m:r>
                      <m:rPr>
                        <m:nor/>
                      </m:rPr>
                      <a:rPr lang="en-US" sz="2800" b="0" i="0" smtClean="0">
                        <a:solidFill>
                          <a:schemeClr val="tx1">
                            <a:lumMod val="85000"/>
                            <a:lumOff val="15000"/>
                          </a:schemeClr>
                        </a:solidFill>
                        <a:latin typeface="Times New Roman" panose="02020603050405020304" pitchFamily="18" charset="0"/>
                        <a:cs typeface="Times New Roman" panose="02020603050405020304" pitchFamily="18" charset="0"/>
                      </a:rPr>
                      <m:t>1</m:t>
                    </m:r>
                    <m:r>
                      <m:rPr>
                        <m:nor/>
                      </m:rPr>
                      <a:rPr lang="en-US" sz="2800" b="0" i="0" smtClean="0">
                        <a:solidFill>
                          <a:schemeClr val="tx1">
                            <a:lumMod val="85000"/>
                            <a:lumOff val="15000"/>
                          </a:schemeClr>
                        </a:solidFill>
                        <a:latin typeface="Times New Roman" panose="02020603050405020304" pitchFamily="18" charset="0"/>
                        <a:ea typeface="Cambria Math" panose="02040503050406030204" pitchFamily="18" charset="0"/>
                        <a:cs typeface="Times New Roman" panose="02020603050405020304" pitchFamily="18" charset="0"/>
                      </a:rPr>
                      <m:t>&lt; 2</m:t>
                    </m:r>
                  </m:oMath>
                </a14:m>
                <a:r>
                  <a:rPr lang="en-US" sz="2800">
                    <a:solidFill>
                      <a:schemeClr val="tx1">
                        <a:lumMod val="85000"/>
                        <a:lumOff val="15000"/>
                      </a:schemeClr>
                    </a:solidFill>
                    <a:latin typeface="Times New Roman" panose="02020603050405020304" pitchFamily="18" charset="0"/>
                    <a:cs typeface="Times New Roman" panose="02020603050405020304" pitchFamily="18" charset="0"/>
                  </a:rPr>
                  <a:t> và</a:t>
                </a:r>
                <a14:m>
                  <m:oMath xmlns:m="http://schemas.openxmlformats.org/officeDocument/2006/math">
                    <m:r>
                      <a:rPr lang="en-US" sz="2800" b="0" i="0" smtClean="0">
                        <a:solidFill>
                          <a:schemeClr val="tx1">
                            <a:lumMod val="85000"/>
                            <a:lumOff val="15000"/>
                          </a:schemeClr>
                        </a:solidFill>
                        <a:latin typeface="Cambria Math" panose="02040503050406030204" pitchFamily="18" charset="0"/>
                        <a:ea typeface="Cambria Math" panose="02040503050406030204" pitchFamily="18" charset="0"/>
                      </a:rPr>
                      <m:t> </m:t>
                    </m:r>
                    <m:r>
                      <m:rPr>
                        <m:nor/>
                      </m:rPr>
                      <a:rPr lang="en-US" sz="2800" b="0" i="0" smtClean="0">
                        <a:solidFill>
                          <a:schemeClr val="tx1">
                            <a:lumMod val="85000"/>
                            <a:lumOff val="15000"/>
                          </a:schemeClr>
                        </a:solidFill>
                        <a:latin typeface="Cambria Math" panose="02040503050406030204" pitchFamily="18" charset="0"/>
                        <a:ea typeface="Cambria Math" panose="02040503050406030204" pitchFamily="18" charset="0"/>
                      </a:rPr>
                      <m:t>−</m:t>
                    </m:r>
                    <m:r>
                      <m:rPr>
                        <m:nor/>
                      </m:rPr>
                      <a:rPr lang="en-US" sz="2800" b="0" i="0" smtClean="0">
                        <a:solidFill>
                          <a:schemeClr val="tx1">
                            <a:lumMod val="85000"/>
                            <a:lumOff val="15000"/>
                          </a:schemeClr>
                        </a:solidFill>
                        <a:latin typeface="Times New Roman" panose="02020603050405020304" pitchFamily="18" charset="0"/>
                        <a:ea typeface="Cambria Math" panose="02040503050406030204" pitchFamily="18" charset="0"/>
                        <a:cs typeface="Times New Roman" panose="02020603050405020304" pitchFamily="18" charset="0"/>
                      </a:rPr>
                      <m:t>3 </m:t>
                    </m:r>
                    <m:r>
                      <m:rPr>
                        <m:nor/>
                      </m:rPr>
                      <a:rPr lang="en-US" sz="2800" i="0">
                        <a:solidFill>
                          <a:schemeClr val="tx1">
                            <a:lumMod val="85000"/>
                            <a:lumOff val="15000"/>
                          </a:schemeClr>
                        </a:solidFill>
                        <a:latin typeface="Times New Roman" panose="02020603050405020304" pitchFamily="18" charset="0"/>
                        <a:ea typeface="Cambria Math" panose="02040503050406030204" pitchFamily="18" charset="0"/>
                        <a:cs typeface="Times New Roman" panose="02020603050405020304" pitchFamily="18" charset="0"/>
                      </a:rPr>
                      <m:t>&lt;</m:t>
                    </m:r>
                    <m:r>
                      <m:rPr>
                        <m:nor/>
                      </m:rPr>
                      <a:rPr lang="en-US" sz="2800" b="0" i="0" smtClean="0">
                        <a:solidFill>
                          <a:schemeClr val="tx1">
                            <a:lumMod val="85000"/>
                            <a:lumOff val="15000"/>
                          </a:schemeClr>
                        </a:solidFill>
                        <a:latin typeface="Times New Roman" panose="02020603050405020304" pitchFamily="18" charset="0"/>
                        <a:ea typeface="Cambria Math" panose="02040503050406030204" pitchFamily="18" charset="0"/>
                        <a:cs typeface="Times New Roman" panose="02020603050405020304" pitchFamily="18" charset="0"/>
                      </a:rPr>
                      <m:t> −</m:t>
                    </m:r>
                    <m:r>
                      <m:rPr>
                        <m:nor/>
                      </m:rPr>
                      <a:rPr lang="en-US" sz="2800" i="0">
                        <a:solidFill>
                          <a:schemeClr val="tx1">
                            <a:lumMod val="85000"/>
                            <a:lumOff val="15000"/>
                          </a:schemeClr>
                        </a:solidFill>
                        <a:latin typeface="Times New Roman" panose="02020603050405020304" pitchFamily="18" charset="0"/>
                        <a:ea typeface="Cambria Math" panose="02040503050406030204" pitchFamily="18" charset="0"/>
                        <a:cs typeface="Times New Roman" panose="02020603050405020304" pitchFamily="18" charset="0"/>
                      </a:rPr>
                      <m:t>2</m:t>
                    </m:r>
                  </m:oMath>
                </a14:m>
                <a:r>
                  <a:rPr lang="en-US" sz="2800">
                    <a:solidFill>
                      <a:schemeClr val="tx1">
                        <a:lumMod val="85000"/>
                        <a:lumOff val="15000"/>
                      </a:schemeClr>
                    </a:solidFill>
                    <a:latin typeface="Times New Roman" panose="02020603050405020304" pitchFamily="18" charset="0"/>
                    <a:cs typeface="Times New Roman" panose="02020603050405020304" pitchFamily="18" charset="0"/>
                  </a:rPr>
                  <a:t> (hay </a:t>
                </a:r>
                <a14:m>
                  <m:oMath xmlns:m="http://schemas.openxmlformats.org/officeDocument/2006/math">
                    <m:r>
                      <m:rPr>
                        <m:nor/>
                      </m:rPr>
                      <a:rPr lang="en-US" sz="2800" b="0" i="0" smtClean="0">
                        <a:solidFill>
                          <a:schemeClr val="tx1">
                            <a:lumMod val="85000"/>
                            <a:lumOff val="15000"/>
                          </a:schemeClr>
                        </a:solidFill>
                        <a:latin typeface="Times New Roman" panose="02020603050405020304" pitchFamily="18" charset="0"/>
                        <a:cs typeface="Times New Roman" panose="02020603050405020304" pitchFamily="18" charset="0"/>
                      </a:rPr>
                      <m:t>6 </m:t>
                    </m:r>
                    <m:r>
                      <m:rPr>
                        <m:nor/>
                      </m:rPr>
                      <a:rPr lang="en-US" sz="2800" b="0" i="0" smtClean="0">
                        <a:solidFill>
                          <a:schemeClr val="tx1">
                            <a:lumMod val="85000"/>
                            <a:lumOff val="15000"/>
                          </a:schemeClr>
                        </a:solidFill>
                        <a:latin typeface="Times New Roman" panose="02020603050405020304" pitchFamily="18" charset="0"/>
                        <a:ea typeface="Cambria Math" panose="02040503050406030204" pitchFamily="18" charset="0"/>
                        <a:cs typeface="Times New Roman" panose="02020603050405020304" pitchFamily="18" charset="0"/>
                      </a:rPr>
                      <m:t>&gt; 3</m:t>
                    </m:r>
                  </m:oMath>
                </a14:m>
                <a:r>
                  <a:rPr lang="en-US" sz="2800">
                    <a:solidFill>
                      <a:schemeClr val="tx1">
                        <a:lumMod val="85000"/>
                        <a:lumOff val="15000"/>
                      </a:schemeClr>
                    </a:solidFill>
                    <a:latin typeface="Times New Roman" panose="02020603050405020304" pitchFamily="18" charset="0"/>
                    <a:cs typeface="Times New Roman" panose="02020603050405020304" pitchFamily="18" charset="0"/>
                  </a:rPr>
                  <a:t> và </a:t>
                </a:r>
                <a14:m>
                  <m:oMath xmlns:m="http://schemas.openxmlformats.org/officeDocument/2006/math">
                    <m:r>
                      <m:rPr>
                        <m:nor/>
                      </m:rPr>
                      <a:rPr lang="en-US" sz="2800" b="0" i="0" smtClean="0">
                        <a:solidFill>
                          <a:schemeClr val="tx1">
                            <a:lumMod val="85000"/>
                            <a:lumOff val="15000"/>
                          </a:schemeClr>
                        </a:solidFill>
                        <a:latin typeface="Times New Roman" panose="02020603050405020304" pitchFamily="18" charset="0"/>
                        <a:cs typeface="Times New Roman" panose="02020603050405020304" pitchFamily="18" charset="0"/>
                      </a:rPr>
                      <m:t>8 </m:t>
                    </m:r>
                    <m:r>
                      <m:rPr>
                        <m:nor/>
                      </m:rPr>
                      <a:rPr lang="en-US" sz="2800" b="0" i="0" smtClean="0">
                        <a:solidFill>
                          <a:schemeClr val="tx1">
                            <a:lumMod val="85000"/>
                            <a:lumOff val="15000"/>
                          </a:schemeClr>
                        </a:solidFill>
                        <a:latin typeface="Times New Roman" panose="02020603050405020304" pitchFamily="18" charset="0"/>
                        <a:ea typeface="Cambria Math" panose="02040503050406030204" pitchFamily="18" charset="0"/>
                        <a:cs typeface="Times New Roman" panose="02020603050405020304" pitchFamily="18" charset="0"/>
                      </a:rPr>
                      <m:t>&gt; 5</m:t>
                    </m:r>
                  </m:oMath>
                </a14:m>
                <a:r>
                  <a:rPr lang="en-US" sz="2800">
                    <a:solidFill>
                      <a:schemeClr val="tx1">
                        <a:lumMod val="85000"/>
                        <a:lumOff val="15000"/>
                      </a:schemeClr>
                    </a:solidFill>
                    <a:latin typeface="Times New Roman" panose="02020603050405020304" pitchFamily="18" charset="0"/>
                    <a:cs typeface="Times New Roman" panose="02020603050405020304" pitchFamily="18" charset="0"/>
                  </a:rPr>
                  <a:t>) được gọi là hai bất đẳng thức cùng chiều.</a:t>
                </a:r>
              </a:p>
            </p:txBody>
          </p:sp>
        </mc:Choice>
        <mc:Fallback xmlns="">
          <p:sp>
            <p:nvSpPr>
              <p:cNvPr id="2" name="Hộp Văn bản 1"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CBED4253-9DA3-0E10-08EA-378F432AAD89}"/>
                  </a:ext>
                </a:extLst>
              </p:cNvPr>
              <p:cNvSpPr txBox="1">
                <a:spLocks noRot="1" noChangeAspect="1" noMove="1" noResize="1" noEditPoints="1" noAdjustHandles="1" noChangeArrowheads="1" noChangeShapeType="1" noTextEdit="1"/>
              </p:cNvSpPr>
              <p:nvPr/>
            </p:nvSpPr>
            <p:spPr>
              <a:xfrm>
                <a:off x="667378" y="1328058"/>
                <a:ext cx="8324222" cy="954107"/>
              </a:xfrm>
              <a:prstGeom prst="rect">
                <a:avLst/>
              </a:prstGeom>
              <a:blipFill>
                <a:blip r:embed="rId2"/>
                <a:stretch>
                  <a:fillRect l="-1464" t="-7051" r="-1757" b="-17308"/>
                </a:stretch>
              </a:blipFill>
            </p:spPr>
            <p:txBody>
              <a:bodyPr/>
              <a:lstStyle/>
              <a:p>
                <a:r>
                  <a:rPr lang="en-US">
                    <a:noFill/>
                  </a:rPr>
                  <a:t> </a:t>
                </a:r>
              </a:p>
            </p:txBody>
          </p:sp>
        </mc:Fallback>
      </mc:AlternateContent>
      <p:sp>
        <p:nvSpPr>
          <p:cNvPr id="5" name="Hộp Văn bản 4"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7F1CA643-13FA-CF00-7D97-5D8D4EE87FB5}"/>
              </a:ext>
            </a:extLst>
          </p:cNvPr>
          <p:cNvSpPr txBox="1"/>
          <p:nvPr/>
        </p:nvSpPr>
        <p:spPr>
          <a:xfrm>
            <a:off x="609600" y="729962"/>
            <a:ext cx="3429000" cy="584775"/>
          </a:xfrm>
          <a:prstGeom prst="rect">
            <a:avLst/>
          </a:prstGeom>
          <a:noFill/>
        </p:spPr>
        <p:txBody>
          <a:bodyPr wrap="square" rtlCol="0">
            <a:spAutoFit/>
          </a:bodyPr>
          <a:lstStyle/>
          <a:p>
            <a:r>
              <a:rPr lang="en-US" sz="3200" b="1">
                <a:solidFill>
                  <a:schemeClr val="accent6">
                    <a:lumMod val="50000"/>
                  </a:schemeClr>
                </a:solidFill>
                <a:latin typeface="Times New Roman" panose="02020603050405020304" pitchFamily="18" charset="0"/>
                <a:cs typeface="Times New Roman" panose="02020603050405020304" pitchFamily="18" charset="0"/>
              </a:rPr>
              <a:t>* </a:t>
            </a:r>
            <a:r>
              <a:rPr lang="en-US" sz="3200" b="1" u="sng">
                <a:solidFill>
                  <a:schemeClr val="accent6">
                    <a:lumMod val="50000"/>
                  </a:schemeClr>
                </a:solidFill>
                <a:latin typeface="Times New Roman" panose="02020603050405020304" pitchFamily="18" charset="0"/>
                <a:cs typeface="Times New Roman" panose="02020603050405020304" pitchFamily="18" charset="0"/>
              </a:rPr>
              <a:t>Chú ý:</a:t>
            </a:r>
          </a:p>
        </p:txBody>
      </p:sp>
      <mc:AlternateContent xmlns:mc="http://schemas.openxmlformats.org/markup-compatibility/2006" xmlns:a14="http://schemas.microsoft.com/office/drawing/2010/main">
        <mc:Choice Requires="a14">
          <p:sp>
            <p:nvSpPr>
              <p:cNvPr id="4" name="Hộp Văn bản 3"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75AAE013-190B-792E-2839-56150AF34DEC}"/>
                  </a:ext>
                </a:extLst>
              </p:cNvPr>
              <p:cNvSpPr txBox="1"/>
              <p:nvPr/>
            </p:nvSpPr>
            <p:spPr>
              <a:xfrm>
                <a:off x="591178" y="2295486"/>
                <a:ext cx="8552822" cy="954107"/>
              </a:xfrm>
              <a:prstGeom prst="rect">
                <a:avLst/>
              </a:prstGeom>
              <a:noFill/>
            </p:spPr>
            <p:txBody>
              <a:bodyPr wrap="square" rtlCol="0">
                <a:spAutoFit/>
              </a:bodyPr>
              <a:lstStyle/>
              <a:p>
                <a:r>
                  <a:rPr lang="en-US" sz="2800">
                    <a:solidFill>
                      <a:schemeClr val="tx1">
                        <a:lumMod val="85000"/>
                        <a:lumOff val="15000"/>
                      </a:schemeClr>
                    </a:solidFill>
                    <a:latin typeface="Times New Roman" panose="02020603050405020304" pitchFamily="18" charset="0"/>
                    <a:cs typeface="Times New Roman" panose="02020603050405020304" pitchFamily="18" charset="0"/>
                  </a:rPr>
                  <a:t>- Hai bất đẳng thức </a:t>
                </a:r>
                <a14:m>
                  <m:oMath xmlns:m="http://schemas.openxmlformats.org/officeDocument/2006/math">
                    <m:r>
                      <m:rPr>
                        <m:nor/>
                      </m:rPr>
                      <a:rPr lang="en-US" sz="2800" b="0" i="0" smtClean="0">
                        <a:solidFill>
                          <a:schemeClr val="tx1">
                            <a:lumMod val="85000"/>
                            <a:lumOff val="15000"/>
                          </a:schemeClr>
                        </a:solidFill>
                        <a:latin typeface="Times New Roman" panose="02020603050405020304" pitchFamily="18" charset="0"/>
                        <a:cs typeface="Times New Roman" panose="02020603050405020304" pitchFamily="18" charset="0"/>
                      </a:rPr>
                      <m:t>1</m:t>
                    </m:r>
                    <m:r>
                      <m:rPr>
                        <m:nor/>
                      </m:rPr>
                      <a:rPr lang="en-US" sz="2800" b="0" i="0" smtClean="0">
                        <a:solidFill>
                          <a:schemeClr val="tx1">
                            <a:lumMod val="85000"/>
                            <a:lumOff val="15000"/>
                          </a:schemeClr>
                        </a:solidFill>
                        <a:latin typeface="Times New Roman" panose="02020603050405020304" pitchFamily="18" charset="0"/>
                        <a:ea typeface="Cambria Math" panose="02040503050406030204" pitchFamily="18" charset="0"/>
                        <a:cs typeface="Times New Roman" panose="02020603050405020304" pitchFamily="18" charset="0"/>
                      </a:rPr>
                      <m:t>&lt; 2</m:t>
                    </m:r>
                  </m:oMath>
                </a14:m>
                <a:r>
                  <a:rPr lang="en-US" sz="2800">
                    <a:solidFill>
                      <a:schemeClr val="tx1">
                        <a:lumMod val="85000"/>
                        <a:lumOff val="15000"/>
                      </a:schemeClr>
                    </a:solidFill>
                    <a:latin typeface="Times New Roman" panose="02020603050405020304" pitchFamily="18" charset="0"/>
                    <a:cs typeface="Times New Roman" panose="02020603050405020304" pitchFamily="18" charset="0"/>
                  </a:rPr>
                  <a:t> và</a:t>
                </a:r>
                <a14:m>
                  <m:oMath xmlns:m="http://schemas.openxmlformats.org/officeDocument/2006/math">
                    <m:r>
                      <a:rPr lang="en-US" sz="2800" b="0" i="0" smtClean="0">
                        <a:solidFill>
                          <a:schemeClr val="tx1">
                            <a:lumMod val="85000"/>
                            <a:lumOff val="15000"/>
                          </a:schemeClr>
                        </a:solidFill>
                        <a:latin typeface="Cambria Math" panose="02040503050406030204" pitchFamily="18" charset="0"/>
                        <a:ea typeface="Cambria Math" panose="02040503050406030204" pitchFamily="18" charset="0"/>
                      </a:rPr>
                      <m:t> </m:t>
                    </m:r>
                    <m:r>
                      <m:rPr>
                        <m:nor/>
                      </m:rPr>
                      <a:rPr lang="en-US" sz="2800" b="0" i="0" smtClean="0">
                        <a:solidFill>
                          <a:schemeClr val="tx1">
                            <a:lumMod val="85000"/>
                            <a:lumOff val="15000"/>
                          </a:schemeClr>
                        </a:solidFill>
                        <a:latin typeface="Cambria Math" panose="02040503050406030204" pitchFamily="18" charset="0"/>
                        <a:ea typeface="Cambria Math" panose="02040503050406030204" pitchFamily="18" charset="0"/>
                      </a:rPr>
                      <m:t>−</m:t>
                    </m:r>
                    <m:r>
                      <m:rPr>
                        <m:nor/>
                      </m:rPr>
                      <a:rPr lang="en-US" sz="2800" b="0" i="0" smtClean="0">
                        <a:solidFill>
                          <a:schemeClr val="tx1">
                            <a:lumMod val="85000"/>
                            <a:lumOff val="15000"/>
                          </a:schemeClr>
                        </a:solidFill>
                        <a:latin typeface="Times New Roman" panose="02020603050405020304" pitchFamily="18" charset="0"/>
                        <a:ea typeface="Cambria Math" panose="02040503050406030204" pitchFamily="18" charset="0"/>
                        <a:cs typeface="Times New Roman" panose="02020603050405020304" pitchFamily="18" charset="0"/>
                      </a:rPr>
                      <m:t>2 </m:t>
                    </m:r>
                    <m:r>
                      <m:rPr>
                        <m:nor/>
                      </m:rPr>
                      <a:rPr lang="en-US" sz="2800">
                        <a:solidFill>
                          <a:schemeClr val="tx1">
                            <a:lumMod val="85000"/>
                            <a:lumOff val="15000"/>
                          </a:schemeClr>
                        </a:solidFill>
                        <a:latin typeface="Times New Roman" panose="02020603050405020304" pitchFamily="18" charset="0"/>
                        <a:ea typeface="Cambria Math" panose="02040503050406030204" pitchFamily="18" charset="0"/>
                        <a:cs typeface="Times New Roman" panose="02020603050405020304" pitchFamily="18" charset="0"/>
                      </a:rPr>
                      <m:t>&gt;</m:t>
                    </m:r>
                    <m:r>
                      <m:rPr>
                        <m:nor/>
                      </m:rPr>
                      <a:rPr lang="en-US" sz="2800" b="0" i="0" smtClean="0">
                        <a:solidFill>
                          <a:schemeClr val="tx1">
                            <a:lumMod val="85000"/>
                            <a:lumOff val="15000"/>
                          </a:schemeClr>
                        </a:solidFill>
                        <a:latin typeface="Times New Roman" panose="02020603050405020304" pitchFamily="18" charset="0"/>
                        <a:ea typeface="Cambria Math" panose="02040503050406030204" pitchFamily="18" charset="0"/>
                        <a:cs typeface="Times New Roman" panose="02020603050405020304" pitchFamily="18" charset="0"/>
                      </a:rPr>
                      <m:t> −3</m:t>
                    </m:r>
                  </m:oMath>
                </a14:m>
                <a:r>
                  <a:rPr lang="en-US" sz="2800">
                    <a:solidFill>
                      <a:schemeClr val="tx1">
                        <a:lumMod val="85000"/>
                        <a:lumOff val="15000"/>
                      </a:schemeClr>
                    </a:solidFill>
                    <a:latin typeface="Times New Roman" panose="02020603050405020304" pitchFamily="18" charset="0"/>
                    <a:cs typeface="Times New Roman" panose="02020603050405020304" pitchFamily="18" charset="0"/>
                  </a:rPr>
                  <a:t> (hay </a:t>
                </a:r>
                <a14:m>
                  <m:oMath xmlns:m="http://schemas.openxmlformats.org/officeDocument/2006/math">
                    <m:r>
                      <m:rPr>
                        <m:nor/>
                      </m:rPr>
                      <a:rPr lang="en-US" sz="2800" b="0" i="0" smtClean="0">
                        <a:solidFill>
                          <a:schemeClr val="tx1">
                            <a:lumMod val="85000"/>
                            <a:lumOff val="15000"/>
                          </a:schemeClr>
                        </a:solidFill>
                        <a:latin typeface="Times New Roman" panose="02020603050405020304" pitchFamily="18" charset="0"/>
                        <a:cs typeface="Times New Roman" panose="02020603050405020304" pitchFamily="18" charset="0"/>
                      </a:rPr>
                      <m:t>6 </m:t>
                    </m:r>
                    <m:r>
                      <m:rPr>
                        <m:nor/>
                      </m:rPr>
                      <a:rPr lang="en-US" sz="2800" b="0" i="0" smtClean="0">
                        <a:solidFill>
                          <a:schemeClr val="tx1">
                            <a:lumMod val="85000"/>
                            <a:lumOff val="15000"/>
                          </a:schemeClr>
                        </a:solidFill>
                        <a:latin typeface="Times New Roman" panose="02020603050405020304" pitchFamily="18" charset="0"/>
                        <a:ea typeface="Cambria Math" panose="02040503050406030204" pitchFamily="18" charset="0"/>
                        <a:cs typeface="Times New Roman" panose="02020603050405020304" pitchFamily="18" charset="0"/>
                      </a:rPr>
                      <m:t>&gt; 3</m:t>
                    </m:r>
                  </m:oMath>
                </a14:m>
                <a:r>
                  <a:rPr lang="en-US" sz="2800">
                    <a:solidFill>
                      <a:schemeClr val="tx1">
                        <a:lumMod val="85000"/>
                        <a:lumOff val="15000"/>
                      </a:schemeClr>
                    </a:solidFill>
                    <a:latin typeface="Times New Roman" panose="02020603050405020304" pitchFamily="18" charset="0"/>
                    <a:cs typeface="Times New Roman" panose="02020603050405020304" pitchFamily="18" charset="0"/>
                  </a:rPr>
                  <a:t> và </a:t>
                </a:r>
                <a14:m>
                  <m:oMath xmlns:m="http://schemas.openxmlformats.org/officeDocument/2006/math">
                    <m:r>
                      <m:rPr>
                        <m:nor/>
                      </m:rPr>
                      <a:rPr lang="en-US" sz="2800">
                        <a:solidFill>
                          <a:schemeClr val="tx1">
                            <a:lumMod val="85000"/>
                            <a:lumOff val="15000"/>
                          </a:schemeClr>
                        </a:solidFill>
                        <a:latin typeface="Cambria Math" panose="02040503050406030204" pitchFamily="18" charset="0"/>
                        <a:cs typeface="Times New Roman" panose="02020603050405020304" pitchFamily="18" charset="0"/>
                      </a:rPr>
                      <m:t>5</m:t>
                    </m:r>
                    <m:r>
                      <a:rPr lang="en-US" sz="2800" b="0" i="1" smtClean="0">
                        <a:solidFill>
                          <a:schemeClr val="tx1">
                            <a:lumMod val="85000"/>
                            <a:lumOff val="15000"/>
                          </a:schemeClr>
                        </a:solidFill>
                        <a:latin typeface="Cambria Math" panose="02040503050406030204" pitchFamily="18" charset="0"/>
                        <a:ea typeface="Cambria Math" panose="02040503050406030204" pitchFamily="18" charset="0"/>
                        <a:cs typeface="Times New Roman" panose="02020603050405020304" pitchFamily="18" charset="0"/>
                      </a:rPr>
                      <m:t>&lt; </m:t>
                    </m:r>
                  </m:oMath>
                </a14:m>
                <a:r>
                  <a:rPr lang="en-US" sz="2800">
                    <a:solidFill>
                      <a:schemeClr val="tx1">
                        <a:lumMod val="85000"/>
                        <a:lumOff val="15000"/>
                      </a:schemeClr>
                    </a:solidFill>
                    <a:latin typeface="Times New Roman" panose="02020603050405020304" pitchFamily="18" charset="0"/>
                    <a:cs typeface="Times New Roman" panose="02020603050405020304" pitchFamily="18" charset="0"/>
                  </a:rPr>
                  <a:t>8) được gọi là hai bất đẳng thức ngược chiều.</a:t>
                </a:r>
              </a:p>
            </p:txBody>
          </p:sp>
        </mc:Choice>
        <mc:Fallback xmlns="">
          <p:sp>
            <p:nvSpPr>
              <p:cNvPr id="4" name="Hộp Văn bản 3"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75AAE013-190B-792E-2839-56150AF34DEC}"/>
                  </a:ext>
                </a:extLst>
              </p:cNvPr>
              <p:cNvSpPr txBox="1">
                <a:spLocks noRot="1" noChangeAspect="1" noMove="1" noResize="1" noEditPoints="1" noAdjustHandles="1" noChangeArrowheads="1" noChangeShapeType="1" noTextEdit="1"/>
              </p:cNvSpPr>
              <p:nvPr/>
            </p:nvSpPr>
            <p:spPr>
              <a:xfrm>
                <a:off x="591178" y="2295486"/>
                <a:ext cx="8552822" cy="954107"/>
              </a:xfrm>
              <a:prstGeom prst="rect">
                <a:avLst/>
              </a:prstGeom>
              <a:blipFill>
                <a:blip r:embed="rId3"/>
                <a:stretch>
                  <a:fillRect l="-1497" t="-7051" b="-17308"/>
                </a:stretch>
              </a:blipFill>
            </p:spPr>
            <p:txBody>
              <a:bodyPr/>
              <a:lstStyle/>
              <a:p>
                <a:r>
                  <a:rPr lang="en-US">
                    <a:noFill/>
                  </a:rPr>
                  <a:t> </a:t>
                </a:r>
              </a:p>
            </p:txBody>
          </p:sp>
        </mc:Fallback>
      </mc:AlternateContent>
    </p:spTree>
    <p:extLst>
      <p:ext uri="{BB962C8B-B14F-4D97-AF65-F5344CB8AC3E}">
        <p14:creationId xmlns:p14="http://schemas.microsoft.com/office/powerpoint/2010/main" val="238735814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OPL20U25GSXzBJYl68kk8uQGfFKzs7yb1M4KJWUiLk6ZEvGF+qCIPSnY57AbBFCvTWID13 2024 KNTT9 139+K4lPs7H94VUqPe2XwIsfPRnrXQE//QTEXxb8/8N4CNc6FpgZahzpTjFhMzSA7T/nHJa11DE8Ng2TP3iAmRczFlmslSuUNOgUeb6yRvs0="/>
          <p:cNvSpPr/>
          <p:nvPr/>
        </p:nvSpPr>
        <p:spPr>
          <a:xfrm>
            <a:off x="152400" y="0"/>
            <a:ext cx="8839200" cy="523220"/>
          </a:xfrm>
          <a:prstGeom prst="rect">
            <a:avLst/>
          </a:prstGeom>
          <a:solidFill>
            <a:schemeClr val="accent6">
              <a:lumMod val="50000"/>
            </a:schemeClr>
          </a:solidFill>
        </p:spPr>
        <p:txBody>
          <a:bodyPr wrap="square">
            <a:spAutoFit/>
          </a:bodyPr>
          <a:lstStyle/>
          <a:p>
            <a:pPr algn="ctr"/>
            <a:r>
              <a:rPr lang="vi-VN" sz="2800" b="1">
                <a:solidFill>
                  <a:schemeClr val="bg1"/>
                </a:solidFill>
                <a:latin typeface="+mj-lt"/>
              </a:rPr>
              <a:t>Bài 5: BẤT ĐẲNG THỨC VÀ TÍNH CHẤT </a:t>
            </a:r>
            <a:r>
              <a:rPr lang="vi-VN" sz="2400">
                <a:solidFill>
                  <a:schemeClr val="bg1"/>
                </a:solidFill>
                <a:latin typeface="+mj-lt"/>
              </a:rPr>
              <a:t>(TIẾT 1)</a:t>
            </a:r>
            <a:endParaRPr lang="en-US" sz="2400" dirty="0">
              <a:solidFill>
                <a:schemeClr val="bg1"/>
              </a:solidFill>
              <a:latin typeface="+mj-lt"/>
              <a:cs typeface="Times New Roman" panose="02020603050405020304" pitchFamily="18" charset="0"/>
            </a:endParaRPr>
          </a:p>
        </p:txBody>
      </p:sp>
      <p:sp>
        <p:nvSpPr>
          <p:cNvPr id="5" name="Hộp Văn bản 4"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65EE5AEB-6F36-6C2D-FCCA-232D3C892333}"/>
              </a:ext>
            </a:extLst>
          </p:cNvPr>
          <p:cNvSpPr txBox="1"/>
          <p:nvPr/>
        </p:nvSpPr>
        <p:spPr>
          <a:xfrm>
            <a:off x="244510" y="713928"/>
            <a:ext cx="8763000" cy="523220"/>
          </a:xfrm>
          <a:prstGeom prst="rect">
            <a:avLst/>
          </a:prstGeom>
          <a:noFill/>
        </p:spPr>
        <p:txBody>
          <a:bodyPr wrap="square" rtlCol="0">
            <a:spAutoFit/>
          </a:bodyPr>
          <a:lstStyle/>
          <a:p>
            <a:r>
              <a:rPr lang="en-US" sz="2800" b="1" u="sng">
                <a:solidFill>
                  <a:srgbClr val="984807"/>
                </a:solidFill>
                <a:latin typeface="Times New Roman" panose="02020603050405020304" pitchFamily="18" charset="0"/>
                <a:cs typeface="Times New Roman" panose="02020603050405020304" pitchFamily="18" charset="0"/>
              </a:rPr>
              <a:t>Bài tập 1.</a:t>
            </a:r>
            <a:r>
              <a:rPr lang="en-US" sz="2800" b="1">
                <a:solidFill>
                  <a:srgbClr val="984807"/>
                </a:solidFill>
                <a:latin typeface="Times New Roman" panose="02020603050405020304" pitchFamily="18" charset="0"/>
                <a:cs typeface="Times New Roman" panose="02020603050405020304" pitchFamily="18" charset="0"/>
              </a:rPr>
              <a:t> </a:t>
            </a:r>
            <a:r>
              <a:rPr lang="en-US" sz="2800">
                <a:solidFill>
                  <a:srgbClr val="B43305"/>
                </a:solidFill>
                <a:latin typeface="Times New Roman" panose="02020603050405020304" pitchFamily="18" charset="0"/>
                <a:cs typeface="Times New Roman" panose="02020603050405020304" pitchFamily="18" charset="0"/>
              </a:rPr>
              <a:t>Viết bất đẳng thức để mô tả tình huống sau: </a:t>
            </a:r>
          </a:p>
        </p:txBody>
      </p:sp>
      <mc:AlternateContent xmlns:mc="http://schemas.openxmlformats.org/markup-compatibility/2006" xmlns:a14="http://schemas.microsoft.com/office/drawing/2010/main">
        <mc:Choice Requires="a14">
          <p:sp>
            <p:nvSpPr>
              <p:cNvPr id="6" name="Hộp Văn bản 5"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96CC621C-D3B7-4540-7D44-BC2A7DB8FABE}"/>
                  </a:ext>
                </a:extLst>
              </p:cNvPr>
              <p:cNvSpPr txBox="1"/>
              <p:nvPr/>
            </p:nvSpPr>
            <p:spPr>
              <a:xfrm>
                <a:off x="457200" y="1352550"/>
                <a:ext cx="7992626" cy="523220"/>
              </a:xfrm>
              <a:prstGeom prst="rect">
                <a:avLst/>
              </a:prstGeom>
              <a:noFill/>
            </p:spPr>
            <p:txBody>
              <a:bodyPr wrap="square" rtlCol="0">
                <a:spAutoFit/>
              </a:bodyPr>
              <a:lstStyle/>
              <a:p>
                <a:r>
                  <a:rPr lang="en-US" sz="2800">
                    <a:solidFill>
                      <a:schemeClr val="tx1">
                        <a:lumMod val="75000"/>
                        <a:lumOff val="25000"/>
                      </a:schemeClr>
                    </a:solidFill>
                    <a:latin typeface="Times New Roman" panose="02020603050405020304" pitchFamily="18" charset="0"/>
                    <a:cs typeface="Times New Roman" panose="02020603050405020304" pitchFamily="18" charset="0"/>
                  </a:rPr>
                  <a:t>a) Tuần tới, nhiệt độ </a:t>
                </a:r>
                <a14:m>
                  <m:oMath xmlns:m="http://schemas.openxmlformats.org/officeDocument/2006/math">
                    <m:r>
                      <m:rPr>
                        <m:nor/>
                      </m:rPr>
                      <a:rPr lang="en-US" sz="2800" b="0" i="0" smtClean="0">
                        <a:solidFill>
                          <a:schemeClr val="tx1">
                            <a:lumMod val="75000"/>
                            <a:lumOff val="25000"/>
                          </a:schemeClr>
                        </a:solidFill>
                        <a:latin typeface="Times New Roman" panose="02020603050405020304" pitchFamily="18" charset="0"/>
                        <a:cs typeface="Times New Roman" panose="02020603050405020304" pitchFamily="18" charset="0"/>
                      </a:rPr>
                      <m:t>t</m:t>
                    </m:r>
                    <m:r>
                      <m:rPr>
                        <m:nor/>
                      </m:rPr>
                      <a:rPr lang="en-US" sz="2800" b="0" i="0" smtClean="0">
                        <a:solidFill>
                          <a:schemeClr val="tx1">
                            <a:lumMod val="75000"/>
                            <a:lumOff val="25000"/>
                          </a:schemeClr>
                        </a:solidFill>
                        <a:latin typeface="Times New Roman" panose="02020603050405020304" pitchFamily="18" charset="0"/>
                        <a:cs typeface="Times New Roman" panose="02020603050405020304" pitchFamily="18" charset="0"/>
                      </a:rPr>
                      <m:t> </m:t>
                    </m:r>
                    <m:d>
                      <m:dPr>
                        <m:ctrlPr>
                          <a:rPr lang="en-US" sz="2800" b="0" i="1" smtClean="0">
                            <a:solidFill>
                              <a:schemeClr val="tx1">
                                <a:lumMod val="75000"/>
                                <a:lumOff val="25000"/>
                              </a:schemeClr>
                            </a:solidFill>
                            <a:latin typeface="Cambria Math" panose="02040503050406030204" pitchFamily="18" charset="0"/>
                          </a:rPr>
                        </m:ctrlPr>
                      </m:dPr>
                      <m:e>
                        <m:r>
                          <m:rPr>
                            <m:nor/>
                          </m:rPr>
                          <a:rPr lang="en-US" sz="2800" b="0" i="0" smtClean="0">
                            <a:solidFill>
                              <a:schemeClr val="tx1">
                                <a:lumMod val="75000"/>
                                <a:lumOff val="25000"/>
                              </a:schemeClr>
                            </a:solidFill>
                            <a:latin typeface="Times New Roman" panose="02020603050405020304" pitchFamily="18" charset="0"/>
                            <a:ea typeface="Cambria Math" panose="02040503050406030204" pitchFamily="18" charset="0"/>
                            <a:cs typeface="Times New Roman" panose="02020603050405020304" pitchFamily="18" charset="0"/>
                          </a:rPr>
                          <m:t>℃</m:t>
                        </m:r>
                      </m:e>
                    </m:d>
                  </m:oMath>
                </a14:m>
                <a:r>
                  <a:rPr lang="en-US" sz="2800">
                    <a:solidFill>
                      <a:schemeClr val="tx1">
                        <a:lumMod val="75000"/>
                        <a:lumOff val="25000"/>
                      </a:schemeClr>
                    </a:solidFill>
                    <a:latin typeface="Times New Roman" panose="02020603050405020304" pitchFamily="18" charset="0"/>
                    <a:cs typeface="Times New Roman" panose="02020603050405020304" pitchFamily="18" charset="0"/>
                  </a:rPr>
                  <a:t> tại Tokyo là trên </a:t>
                </a:r>
                <a14:m>
                  <m:oMath xmlns:m="http://schemas.openxmlformats.org/officeDocument/2006/math">
                    <m:r>
                      <m:rPr>
                        <m:nor/>
                      </m:rPr>
                      <a:rPr lang="en-US" sz="2800">
                        <a:solidFill>
                          <a:schemeClr val="tx1">
                            <a:lumMod val="75000"/>
                            <a:lumOff val="25000"/>
                          </a:schemeClr>
                        </a:solidFill>
                        <a:latin typeface="Times New Roman" panose="02020603050405020304" pitchFamily="18" charset="0"/>
                        <a:cs typeface="Times New Roman" panose="02020603050405020304" pitchFamily="18" charset="0"/>
                      </a:rPr>
                      <m:t>−</m:t>
                    </m:r>
                    <m:r>
                      <m:rPr>
                        <m:nor/>
                      </m:rPr>
                      <a:rPr lang="en-US" sz="2800" b="0" i="0" smtClean="0">
                        <a:solidFill>
                          <a:schemeClr val="tx1">
                            <a:lumMod val="75000"/>
                            <a:lumOff val="25000"/>
                          </a:schemeClr>
                        </a:solidFill>
                        <a:latin typeface="Times New Roman" panose="02020603050405020304" pitchFamily="18" charset="0"/>
                        <a:cs typeface="Times New Roman" panose="02020603050405020304" pitchFamily="18" charset="0"/>
                      </a:rPr>
                      <m:t>4</m:t>
                    </m:r>
                    <m:r>
                      <m:rPr>
                        <m:nor/>
                      </m:rPr>
                      <a:rPr lang="en-US" sz="2800" b="0" i="0" smtClean="0">
                        <a:solidFill>
                          <a:schemeClr val="tx1">
                            <a:lumMod val="75000"/>
                            <a:lumOff val="25000"/>
                          </a:schemeClr>
                        </a:solidFill>
                        <a:latin typeface="Times New Roman" panose="02020603050405020304" pitchFamily="18" charset="0"/>
                        <a:ea typeface="Cambria Math" panose="02040503050406030204" pitchFamily="18" charset="0"/>
                        <a:cs typeface="Times New Roman" panose="02020603050405020304" pitchFamily="18" charset="0"/>
                      </a:rPr>
                      <m:t>℃</m:t>
                    </m:r>
                  </m:oMath>
                </a14:m>
                <a:endParaRPr lang="en-US" sz="2800">
                  <a:solidFill>
                    <a:schemeClr val="tx1">
                      <a:lumMod val="75000"/>
                      <a:lumOff val="25000"/>
                    </a:schemeClr>
                  </a:solidFill>
                  <a:latin typeface="Times New Roman" panose="02020603050405020304" pitchFamily="18" charset="0"/>
                  <a:cs typeface="Times New Roman" panose="02020603050405020304" pitchFamily="18" charset="0"/>
                </a:endParaRPr>
              </a:p>
            </p:txBody>
          </p:sp>
        </mc:Choice>
        <mc:Fallback xmlns="">
          <p:sp>
            <p:nvSpPr>
              <p:cNvPr id="6" name="Hộp Văn bản 5"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96CC621C-D3B7-4540-7D44-BC2A7DB8FABE}"/>
                  </a:ext>
                </a:extLst>
              </p:cNvPr>
              <p:cNvSpPr txBox="1">
                <a:spLocks noRot="1" noChangeAspect="1" noMove="1" noResize="1" noEditPoints="1" noAdjustHandles="1" noChangeArrowheads="1" noChangeShapeType="1" noTextEdit="1"/>
              </p:cNvSpPr>
              <p:nvPr/>
            </p:nvSpPr>
            <p:spPr>
              <a:xfrm>
                <a:off x="457200" y="1352550"/>
                <a:ext cx="7992626" cy="523220"/>
              </a:xfrm>
              <a:prstGeom prst="rect">
                <a:avLst/>
              </a:prstGeom>
              <a:blipFill>
                <a:blip r:embed="rId3"/>
                <a:stretch>
                  <a:fillRect l="-1526" t="-12791" b="-31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Hộp Văn bản 11"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45E0F3A8-82C6-56B8-A446-51D1ED15D3F9}"/>
                  </a:ext>
                </a:extLst>
              </p:cNvPr>
              <p:cNvSpPr txBox="1"/>
              <p:nvPr/>
            </p:nvSpPr>
            <p:spPr>
              <a:xfrm>
                <a:off x="457200" y="1972330"/>
                <a:ext cx="8417588" cy="523220"/>
              </a:xfrm>
              <a:prstGeom prst="rect">
                <a:avLst/>
              </a:prstGeom>
              <a:noFill/>
            </p:spPr>
            <p:txBody>
              <a:bodyPr wrap="square" rtlCol="0">
                <a:spAutoFit/>
              </a:bodyPr>
              <a:lstStyle/>
              <a:p>
                <a:r>
                  <a:rPr lang="en-US" sz="2800">
                    <a:solidFill>
                      <a:schemeClr val="tx1">
                        <a:lumMod val="75000"/>
                        <a:lumOff val="25000"/>
                      </a:schemeClr>
                    </a:solidFill>
                    <a:latin typeface="Times New Roman" panose="02020603050405020304" pitchFamily="18" charset="0"/>
                    <a:cs typeface="Times New Roman" panose="02020603050405020304" pitchFamily="18" charset="0"/>
                  </a:rPr>
                  <a:t>b) Nhiệt độ </a:t>
                </a:r>
                <a14:m>
                  <m:oMath xmlns:m="http://schemas.openxmlformats.org/officeDocument/2006/math">
                    <m:r>
                      <m:rPr>
                        <m:nor/>
                      </m:rPr>
                      <a:rPr lang="en-US" sz="2800" i="0">
                        <a:solidFill>
                          <a:schemeClr val="tx1">
                            <a:lumMod val="75000"/>
                            <a:lumOff val="25000"/>
                          </a:schemeClr>
                        </a:solidFill>
                        <a:latin typeface="Times New Roman" panose="02020603050405020304" pitchFamily="18" charset="0"/>
                        <a:cs typeface="Times New Roman" panose="02020603050405020304" pitchFamily="18" charset="0"/>
                      </a:rPr>
                      <m:t>t</m:t>
                    </m:r>
                    <m:r>
                      <m:rPr>
                        <m:nor/>
                      </m:rPr>
                      <a:rPr lang="en-US" sz="2800" i="0">
                        <a:solidFill>
                          <a:schemeClr val="tx1">
                            <a:lumMod val="75000"/>
                            <a:lumOff val="25000"/>
                          </a:schemeClr>
                        </a:solidFill>
                        <a:latin typeface="Times New Roman" panose="02020603050405020304" pitchFamily="18" charset="0"/>
                        <a:cs typeface="Times New Roman" panose="02020603050405020304" pitchFamily="18" charset="0"/>
                      </a:rPr>
                      <m:t> </m:t>
                    </m:r>
                    <m:d>
                      <m:dPr>
                        <m:ctrlPr>
                          <a:rPr lang="en-US" sz="2800" i="1">
                            <a:solidFill>
                              <a:schemeClr val="tx1">
                                <a:lumMod val="75000"/>
                                <a:lumOff val="25000"/>
                              </a:schemeClr>
                            </a:solidFill>
                            <a:latin typeface="Cambria Math" panose="02040503050406030204" pitchFamily="18" charset="0"/>
                            <a:cs typeface="Times New Roman" panose="02020603050405020304" pitchFamily="18" charset="0"/>
                          </a:rPr>
                        </m:ctrlPr>
                      </m:dPr>
                      <m:e>
                        <m:r>
                          <m:rPr>
                            <m:nor/>
                          </m:rPr>
                          <a:rPr lang="en-US" sz="2800" i="0">
                            <a:solidFill>
                              <a:schemeClr val="tx1">
                                <a:lumMod val="75000"/>
                                <a:lumOff val="25000"/>
                              </a:schemeClr>
                            </a:solidFill>
                            <a:latin typeface="Times New Roman" panose="02020603050405020304" pitchFamily="18" charset="0"/>
                            <a:cs typeface="Times New Roman" panose="02020603050405020304" pitchFamily="18" charset="0"/>
                          </a:rPr>
                          <m:t>℃</m:t>
                        </m:r>
                      </m:e>
                    </m:d>
                  </m:oMath>
                </a14:m>
                <a:r>
                  <a:rPr lang="en-US" sz="2800">
                    <a:solidFill>
                      <a:schemeClr val="tx1">
                        <a:lumMod val="75000"/>
                        <a:lumOff val="25000"/>
                      </a:schemeClr>
                    </a:solidFill>
                    <a:latin typeface="Times New Roman" panose="02020603050405020304" pitchFamily="18" charset="0"/>
                    <a:cs typeface="Times New Roman" panose="02020603050405020304" pitchFamily="18" charset="0"/>
                  </a:rPr>
                  <a:t> bảo quản của một loại sữa là dưới </a:t>
                </a:r>
                <a14:m>
                  <m:oMath xmlns:m="http://schemas.openxmlformats.org/officeDocument/2006/math">
                    <m:r>
                      <m:rPr>
                        <m:nor/>
                      </m:rPr>
                      <a:rPr lang="en-US" sz="2800">
                        <a:solidFill>
                          <a:schemeClr val="tx1">
                            <a:lumMod val="75000"/>
                            <a:lumOff val="25000"/>
                          </a:schemeClr>
                        </a:solidFill>
                        <a:latin typeface="Times New Roman" panose="02020603050405020304" pitchFamily="18" charset="0"/>
                        <a:cs typeface="Times New Roman" panose="02020603050405020304" pitchFamily="18" charset="0"/>
                      </a:rPr>
                      <m:t>2</m:t>
                    </m:r>
                    <m:r>
                      <m:rPr>
                        <m:nor/>
                      </m:rPr>
                      <a:rPr lang="en-US" sz="2800" i="0">
                        <a:solidFill>
                          <a:schemeClr val="tx1">
                            <a:lumMod val="75000"/>
                            <a:lumOff val="25000"/>
                          </a:schemeClr>
                        </a:solidFill>
                        <a:latin typeface="Times New Roman" panose="02020603050405020304" pitchFamily="18" charset="0"/>
                        <a:cs typeface="Times New Roman" panose="02020603050405020304" pitchFamily="18" charset="0"/>
                      </a:rPr>
                      <m:t>℃</m:t>
                    </m:r>
                  </m:oMath>
                </a14:m>
                <a:endParaRPr lang="en-US" sz="2800">
                  <a:solidFill>
                    <a:schemeClr val="tx1">
                      <a:lumMod val="75000"/>
                      <a:lumOff val="25000"/>
                    </a:schemeClr>
                  </a:solidFill>
                  <a:latin typeface="Times New Roman" panose="02020603050405020304" pitchFamily="18" charset="0"/>
                  <a:cs typeface="Times New Roman" panose="02020603050405020304" pitchFamily="18" charset="0"/>
                </a:endParaRPr>
              </a:p>
            </p:txBody>
          </p:sp>
        </mc:Choice>
        <mc:Fallback xmlns="">
          <p:sp>
            <p:nvSpPr>
              <p:cNvPr id="12" name="Hộp Văn bản 11"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45E0F3A8-82C6-56B8-A446-51D1ED15D3F9}"/>
                  </a:ext>
                </a:extLst>
              </p:cNvPr>
              <p:cNvSpPr txBox="1">
                <a:spLocks noRot="1" noChangeAspect="1" noMove="1" noResize="1" noEditPoints="1" noAdjustHandles="1" noChangeArrowheads="1" noChangeShapeType="1" noTextEdit="1"/>
              </p:cNvSpPr>
              <p:nvPr/>
            </p:nvSpPr>
            <p:spPr>
              <a:xfrm>
                <a:off x="457200" y="1972330"/>
                <a:ext cx="8417588" cy="523220"/>
              </a:xfrm>
              <a:prstGeom prst="rect">
                <a:avLst/>
              </a:prstGeom>
              <a:blipFill>
                <a:blip r:embed="rId4"/>
                <a:stretch>
                  <a:fillRect l="-1448" t="-12941" b="-32941"/>
                </a:stretch>
              </a:blipFill>
            </p:spPr>
            <p:txBody>
              <a:bodyPr/>
              <a:lstStyle/>
              <a:p>
                <a:r>
                  <a:rPr lang="en-US">
                    <a:noFill/>
                  </a:rPr>
                  <a:t> </a:t>
                </a:r>
              </a:p>
            </p:txBody>
          </p:sp>
        </mc:Fallback>
      </mc:AlternateContent>
      <p:sp>
        <p:nvSpPr>
          <p:cNvPr id="13" name="Hộp Văn bản 12"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3925274B-E0DF-C143-FA9B-B64DDEDF40B7}"/>
              </a:ext>
            </a:extLst>
          </p:cNvPr>
          <p:cNvSpPr txBox="1"/>
          <p:nvPr/>
        </p:nvSpPr>
        <p:spPr>
          <a:xfrm>
            <a:off x="457199" y="2581930"/>
            <a:ext cx="8534400" cy="523220"/>
          </a:xfrm>
          <a:prstGeom prst="rect">
            <a:avLst/>
          </a:prstGeom>
          <a:noFill/>
        </p:spPr>
        <p:txBody>
          <a:bodyPr wrap="square" rtlCol="0">
            <a:spAutoFit/>
          </a:bodyPr>
          <a:lstStyle/>
          <a:p>
            <a:r>
              <a:rPr lang="en-US" sz="2800">
                <a:solidFill>
                  <a:schemeClr val="tx1">
                    <a:lumMod val="75000"/>
                    <a:lumOff val="25000"/>
                  </a:schemeClr>
                </a:solidFill>
                <a:latin typeface="Times New Roman" panose="02020603050405020304" pitchFamily="18" charset="0"/>
                <a:cs typeface="Times New Roman" panose="02020603050405020304" pitchFamily="18" charset="0"/>
              </a:rPr>
              <a:t>c) Chiều cao h (cm) của Bác Dũng ít nhất 170cm</a:t>
            </a:r>
          </a:p>
        </p:txBody>
      </p:sp>
      <mc:AlternateContent xmlns:mc="http://schemas.openxmlformats.org/markup-compatibility/2006" xmlns:a14="http://schemas.microsoft.com/office/drawing/2010/main">
        <mc:Choice Requires="a14">
          <p:sp>
            <p:nvSpPr>
              <p:cNvPr id="14" name="Hộp Văn bản 13"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F34988D0-2D2C-A190-6E9C-9180B35BF0C1}"/>
                  </a:ext>
                </a:extLst>
              </p:cNvPr>
              <p:cNvSpPr txBox="1"/>
              <p:nvPr/>
            </p:nvSpPr>
            <p:spPr>
              <a:xfrm>
                <a:off x="437523" y="3181350"/>
                <a:ext cx="8249278" cy="523220"/>
              </a:xfrm>
              <a:prstGeom prst="rect">
                <a:avLst/>
              </a:prstGeom>
              <a:noFill/>
            </p:spPr>
            <p:txBody>
              <a:bodyPr wrap="square" rtlCol="0">
                <a:spAutoFit/>
              </a:bodyPr>
              <a:lstStyle/>
              <a:p>
                <a:r>
                  <a:rPr lang="en-US" sz="2800">
                    <a:solidFill>
                      <a:schemeClr val="tx1">
                        <a:lumMod val="75000"/>
                        <a:lumOff val="25000"/>
                      </a:schemeClr>
                    </a:solidFill>
                    <a:latin typeface="Times New Roman" panose="02020603050405020304" pitchFamily="18" charset="0"/>
                    <a:cs typeface="Times New Roman" panose="02020603050405020304" pitchFamily="18" charset="0"/>
                  </a:rPr>
                  <a:t>d) Số </a:t>
                </a:r>
                <a14:m>
                  <m:oMath xmlns:m="http://schemas.openxmlformats.org/officeDocument/2006/math">
                    <m:r>
                      <m:rPr>
                        <m:nor/>
                      </m:rPr>
                      <a:rPr lang="en-US" sz="2800" i="0">
                        <a:solidFill>
                          <a:schemeClr val="tx1">
                            <a:lumMod val="75000"/>
                            <a:lumOff val="25000"/>
                          </a:schemeClr>
                        </a:solidFill>
                        <a:latin typeface="Times New Roman" panose="02020603050405020304" pitchFamily="18" charset="0"/>
                        <a:cs typeface="Times New Roman" panose="02020603050405020304" pitchFamily="18" charset="0"/>
                      </a:rPr>
                      <m:t>a</m:t>
                    </m:r>
                    <m:r>
                      <m:rPr>
                        <m:nor/>
                      </m:rPr>
                      <a:rPr lang="en-US" sz="2800" b="0" i="0" smtClean="0">
                        <a:solidFill>
                          <a:schemeClr val="tx1">
                            <a:lumMod val="75000"/>
                            <a:lumOff val="25000"/>
                          </a:schemeClr>
                        </a:solidFill>
                        <a:latin typeface="Times New Roman" panose="02020603050405020304" pitchFamily="18" charset="0"/>
                        <a:cs typeface="Times New Roman" panose="02020603050405020304" pitchFamily="18" charset="0"/>
                      </a:rPr>
                      <m:t> </m:t>
                    </m:r>
                    <m:r>
                      <m:rPr>
                        <m:nor/>
                      </m:rPr>
                      <a:rPr lang="en-US" sz="2800" i="0">
                        <a:solidFill>
                          <a:schemeClr val="tx1">
                            <a:lumMod val="75000"/>
                            <a:lumOff val="25000"/>
                          </a:schemeClr>
                        </a:solidFill>
                        <a:latin typeface="Times New Roman" panose="02020603050405020304" pitchFamily="18" charset="0"/>
                        <a:cs typeface="Times New Roman" panose="02020603050405020304" pitchFamily="18" charset="0"/>
                      </a:rPr>
                      <m:t>(</m:t>
                    </m:r>
                    <m:r>
                      <m:rPr>
                        <m:nor/>
                      </m:rPr>
                      <a:rPr lang="en-US" sz="2800" i="0">
                        <a:solidFill>
                          <a:schemeClr val="tx1">
                            <a:lumMod val="75000"/>
                            <a:lumOff val="25000"/>
                          </a:schemeClr>
                        </a:solidFill>
                        <a:latin typeface="Times New Roman" panose="02020603050405020304" pitchFamily="18" charset="0"/>
                        <a:cs typeface="Times New Roman" panose="02020603050405020304" pitchFamily="18" charset="0"/>
                      </a:rPr>
                      <m:t>kg</m:t>
                    </m:r>
                    <m:r>
                      <m:rPr>
                        <m:nor/>
                      </m:rPr>
                      <a:rPr lang="en-US" sz="2800" i="0">
                        <a:solidFill>
                          <a:schemeClr val="tx1">
                            <a:lumMod val="75000"/>
                            <a:lumOff val="25000"/>
                          </a:schemeClr>
                        </a:solidFill>
                        <a:latin typeface="Times New Roman" panose="02020603050405020304" pitchFamily="18" charset="0"/>
                        <a:cs typeface="Times New Roman" panose="02020603050405020304" pitchFamily="18" charset="0"/>
                      </a:rPr>
                      <m:t>)</m:t>
                    </m:r>
                  </m:oMath>
                </a14:m>
                <a:r>
                  <a:rPr lang="en-US" sz="2800">
                    <a:solidFill>
                      <a:schemeClr val="tx1">
                        <a:lumMod val="75000"/>
                        <a:lumOff val="25000"/>
                      </a:schemeClr>
                    </a:solidFill>
                    <a:latin typeface="Times New Roman" panose="02020603050405020304" pitchFamily="18" charset="0"/>
                    <a:cs typeface="Times New Roman" panose="02020603050405020304" pitchFamily="18" charset="0"/>
                  </a:rPr>
                  <a:t> cân nặng của Nam không lớn hơn </a:t>
                </a:r>
                <a14:m>
                  <m:oMath xmlns:m="http://schemas.openxmlformats.org/officeDocument/2006/math">
                    <m:r>
                      <m:rPr>
                        <m:nor/>
                      </m:rPr>
                      <a:rPr lang="en-US" sz="2800" i="0">
                        <a:solidFill>
                          <a:schemeClr val="tx1">
                            <a:lumMod val="75000"/>
                            <a:lumOff val="25000"/>
                          </a:schemeClr>
                        </a:solidFill>
                        <a:latin typeface="Times New Roman" panose="02020603050405020304" pitchFamily="18" charset="0"/>
                        <a:cs typeface="Times New Roman" panose="02020603050405020304" pitchFamily="18" charset="0"/>
                      </a:rPr>
                      <m:t>45 </m:t>
                    </m:r>
                    <m:r>
                      <m:rPr>
                        <m:nor/>
                      </m:rPr>
                      <a:rPr lang="en-US" sz="2800" i="0">
                        <a:solidFill>
                          <a:schemeClr val="tx1">
                            <a:lumMod val="75000"/>
                            <a:lumOff val="25000"/>
                          </a:schemeClr>
                        </a:solidFill>
                        <a:latin typeface="Times New Roman" panose="02020603050405020304" pitchFamily="18" charset="0"/>
                        <a:cs typeface="Times New Roman" panose="02020603050405020304" pitchFamily="18" charset="0"/>
                      </a:rPr>
                      <m:t>kg</m:t>
                    </m:r>
                  </m:oMath>
                </a14:m>
                <a:endParaRPr lang="en-US" sz="2800">
                  <a:solidFill>
                    <a:schemeClr val="tx1">
                      <a:lumMod val="75000"/>
                      <a:lumOff val="25000"/>
                    </a:schemeClr>
                  </a:solidFill>
                  <a:latin typeface="Times New Roman" panose="02020603050405020304" pitchFamily="18" charset="0"/>
                  <a:cs typeface="Times New Roman" panose="02020603050405020304" pitchFamily="18" charset="0"/>
                </a:endParaRPr>
              </a:p>
            </p:txBody>
          </p:sp>
        </mc:Choice>
        <mc:Fallback xmlns="">
          <p:sp>
            <p:nvSpPr>
              <p:cNvPr id="14" name="Hộp Văn bản 13"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F34988D0-2D2C-A190-6E9C-9180B35BF0C1}"/>
                  </a:ext>
                </a:extLst>
              </p:cNvPr>
              <p:cNvSpPr txBox="1">
                <a:spLocks noRot="1" noChangeAspect="1" noMove="1" noResize="1" noEditPoints="1" noAdjustHandles="1" noChangeArrowheads="1" noChangeShapeType="1" noTextEdit="1"/>
              </p:cNvSpPr>
              <p:nvPr/>
            </p:nvSpPr>
            <p:spPr>
              <a:xfrm>
                <a:off x="437523" y="3181350"/>
                <a:ext cx="8249278" cy="523220"/>
              </a:xfrm>
              <a:prstGeom prst="rect">
                <a:avLst/>
              </a:prstGeom>
              <a:blipFill>
                <a:blip r:embed="rId5"/>
                <a:stretch>
                  <a:fillRect l="-1552" t="-12791" b="-31395"/>
                </a:stretch>
              </a:blipFill>
            </p:spPr>
            <p:txBody>
              <a:bodyPr/>
              <a:lstStyle/>
              <a:p>
                <a:r>
                  <a:rPr lang="en-US">
                    <a:noFill/>
                  </a:rPr>
                  <a:t> </a:t>
                </a:r>
              </a:p>
            </p:txBody>
          </p:sp>
        </mc:Fallback>
      </mc:AlternateContent>
      <p:grpSp>
        <p:nvGrpSpPr>
          <p:cNvPr id="15" name="Nhóm 14"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6178C049-5589-1426-B808-1BF8DBE6FD13}"/>
              </a:ext>
            </a:extLst>
          </p:cNvPr>
          <p:cNvGrpSpPr/>
          <p:nvPr/>
        </p:nvGrpSpPr>
        <p:grpSpPr>
          <a:xfrm>
            <a:off x="6982955" y="3578341"/>
            <a:ext cx="2008644" cy="1508009"/>
            <a:chOff x="6303608" y="3003851"/>
            <a:chExt cx="2830936" cy="2031283"/>
          </a:xfrm>
        </p:grpSpPr>
        <p:sp>
          <p:nvSpPr>
            <p:cNvPr id="2" name="Đám mây 1">
              <a:extLst>
                <a:ext uri="{FF2B5EF4-FFF2-40B4-BE49-F238E27FC236}">
                  <a16:creationId xmlns:a16="http://schemas.microsoft.com/office/drawing/2014/main" id="{7DBCEABD-B234-1D73-9121-A8CC18E32E5F}"/>
                </a:ext>
              </a:extLst>
            </p:cNvPr>
            <p:cNvSpPr/>
            <p:nvPr/>
          </p:nvSpPr>
          <p:spPr>
            <a:xfrm rot="270698">
              <a:off x="6303608" y="3906033"/>
              <a:ext cx="2799722" cy="1129101"/>
            </a:xfrm>
            <a:prstGeom prst="cloud">
              <a:avLst/>
            </a:prstGeom>
            <a:solidFill>
              <a:srgbClr val="C67F5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ộp Văn bản 3">
              <a:extLst>
                <a:ext uri="{FF2B5EF4-FFF2-40B4-BE49-F238E27FC236}">
                  <a16:creationId xmlns:a16="http://schemas.microsoft.com/office/drawing/2014/main" id="{268DB725-1234-2AEF-AB70-12F7A3E5BDBE}"/>
                </a:ext>
              </a:extLst>
            </p:cNvPr>
            <p:cNvSpPr txBox="1"/>
            <p:nvPr/>
          </p:nvSpPr>
          <p:spPr>
            <a:xfrm>
              <a:off x="6670507" y="4137216"/>
              <a:ext cx="2464037" cy="870606"/>
            </a:xfrm>
            <a:prstGeom prst="rect">
              <a:avLst/>
            </a:prstGeom>
            <a:noFill/>
          </p:spPr>
          <p:txBody>
            <a:bodyPr wrap="square" rtlCol="0">
              <a:spAutoFit/>
            </a:bodyPr>
            <a:lstStyle/>
            <a:p>
              <a:pPr algn="ctr"/>
              <a:r>
                <a:rPr lang="vi-VN" b="1">
                  <a:solidFill>
                    <a:schemeClr val="bg1"/>
                  </a:solidFill>
                  <a:latin typeface="+mj-lt"/>
                </a:rPr>
                <a:t>HOẠT ĐỘNG NHÓM 4 </a:t>
              </a:r>
              <a:endParaRPr lang="en-US" b="1">
                <a:solidFill>
                  <a:schemeClr val="bg1"/>
                </a:solidFill>
                <a:latin typeface="+mj-lt"/>
              </a:endParaRPr>
            </a:p>
          </p:txBody>
        </p:sp>
        <p:pic>
          <p:nvPicPr>
            <p:cNvPr id="10" name="Picture 8" descr="OPL20U25GSXzBJYl68kk8uQGfFKzs7yb1M4KJWUiLk6ZEvGF+qCIPSnY57AbBFCvTW$2023.18$.137+K4lPs7H94VUqPe2XwIsfPRnrXQE//QTEXxb8/8N4CNc6FpgZahzpTjFhMzSA7T/nHJa11DE8Ng2TP3iAmRczFlmslSuUNOgUeb6yRvs0=">
              <a:extLst>
                <a:ext uri="{FF2B5EF4-FFF2-40B4-BE49-F238E27FC236}">
                  <a16:creationId xmlns:a16="http://schemas.microsoft.com/office/drawing/2014/main" id="{1F014042-FE16-B325-E277-93AC2E8D7B5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9181" y="3003851"/>
              <a:ext cx="1846295" cy="1232032"/>
            </a:xfrm>
            <a:prstGeom prst="rect">
              <a:avLst/>
            </a:prstGeom>
          </p:spPr>
        </p:pic>
      </p:grpSp>
      <p:pic>
        <p:nvPicPr>
          <p:cNvPr id="11" name="Picture 10"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D359B3B7-4A74-0B8B-4104-DEE10FB4575F}"/>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40201" y="4419741"/>
            <a:ext cx="1213379" cy="666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814274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down)">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iterate type="lt">
                                    <p:tmAbs val="0"/>
                                  </p:iterate>
                                  <p:childTnLst>
                                    <p:set>
                                      <p:cBhvr>
                                        <p:cTn id="37" dur="1" fill="hold">
                                          <p:stCondLst>
                                            <p:cond delay="0"/>
                                          </p:stCondLst>
                                        </p:cTn>
                                        <p:tgtEl>
                                          <p:spTgt spid="11"/>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31" presetClass="exit" presetSubtype="0" fill="hold" nodeType="clickEffect">
                                  <p:stCondLst>
                                    <p:cond delay="0"/>
                                  </p:stCondLst>
                                  <p:iterate type="lt">
                                    <p:tmPct val="5000"/>
                                  </p:iterate>
                                  <p:childTnLst>
                                    <p:anim calcmode="lin" valueType="num">
                                      <p:cBhvr>
                                        <p:cTn id="41" dur="1000"/>
                                        <p:tgtEl>
                                          <p:spTgt spid="11"/>
                                        </p:tgtEl>
                                        <p:attrNameLst>
                                          <p:attrName>ppt_w</p:attrName>
                                        </p:attrNameLst>
                                      </p:cBhvr>
                                      <p:tavLst>
                                        <p:tav tm="0">
                                          <p:val>
                                            <p:strVal val="ppt_w"/>
                                          </p:val>
                                        </p:tav>
                                        <p:tav tm="100000">
                                          <p:val>
                                            <p:fltVal val="0"/>
                                          </p:val>
                                        </p:tav>
                                      </p:tavLst>
                                    </p:anim>
                                    <p:anim calcmode="lin" valueType="num">
                                      <p:cBhvr>
                                        <p:cTn id="42" dur="1000"/>
                                        <p:tgtEl>
                                          <p:spTgt spid="11"/>
                                        </p:tgtEl>
                                        <p:attrNameLst>
                                          <p:attrName>ppt_h</p:attrName>
                                        </p:attrNameLst>
                                      </p:cBhvr>
                                      <p:tavLst>
                                        <p:tav tm="0">
                                          <p:val>
                                            <p:strVal val="ppt_h"/>
                                          </p:val>
                                        </p:tav>
                                        <p:tav tm="100000">
                                          <p:val>
                                            <p:fltVal val="0"/>
                                          </p:val>
                                        </p:tav>
                                      </p:tavLst>
                                    </p:anim>
                                    <p:anim calcmode="lin" valueType="num">
                                      <p:cBhvr>
                                        <p:cTn id="43" dur="1000"/>
                                        <p:tgtEl>
                                          <p:spTgt spid="11"/>
                                        </p:tgtEl>
                                        <p:attrNameLst>
                                          <p:attrName>style.rotation</p:attrName>
                                        </p:attrNameLst>
                                      </p:cBhvr>
                                      <p:tavLst>
                                        <p:tav tm="0">
                                          <p:val>
                                            <p:fltVal val="0"/>
                                          </p:val>
                                        </p:tav>
                                        <p:tav tm="100000">
                                          <p:val>
                                            <p:fltVal val="90"/>
                                          </p:val>
                                        </p:tav>
                                      </p:tavLst>
                                    </p:anim>
                                    <p:animEffect transition="out" filter="fade">
                                      <p:cBhvr>
                                        <p:cTn id="44" dur="1000"/>
                                        <p:tgtEl>
                                          <p:spTgt spid="11"/>
                                        </p:tgtEl>
                                      </p:cBhvr>
                                    </p:animEffect>
                                    <p:set>
                                      <p:cBhvr>
                                        <p:cTn id="45"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2"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2" grpId="0"/>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OPL20U25GSXzBJYl68kk8uQGfFKzs7yb1M4KJWUiLk6ZEvGF+qCIPSnY57AbBFCvTWID13 2024 KNTT9 139+K4lPs7H94VUqPe2XwIsfPRnrXQE//QTEXxb8/8N4CNc6FpgZahzpTjFhMzSA7T/nHJa11DE8Ng2TP3iAmRczFlmslSuUNOgUeb6yRvs0="/>
          <p:cNvSpPr/>
          <p:nvPr/>
        </p:nvSpPr>
        <p:spPr>
          <a:xfrm>
            <a:off x="152400" y="0"/>
            <a:ext cx="8839200" cy="523220"/>
          </a:xfrm>
          <a:prstGeom prst="rect">
            <a:avLst/>
          </a:prstGeom>
          <a:solidFill>
            <a:schemeClr val="accent6">
              <a:lumMod val="50000"/>
            </a:schemeClr>
          </a:solidFill>
        </p:spPr>
        <p:txBody>
          <a:bodyPr wrap="square">
            <a:spAutoFit/>
          </a:bodyPr>
          <a:lstStyle/>
          <a:p>
            <a:pPr algn="ctr"/>
            <a:r>
              <a:rPr lang="vi-VN" sz="2800" b="1">
                <a:solidFill>
                  <a:schemeClr val="bg1"/>
                </a:solidFill>
                <a:latin typeface="+mj-lt"/>
              </a:rPr>
              <a:t>Bài 5: BẤT ĐẲNG THỨC VÀ TÍNH CHẤT </a:t>
            </a:r>
            <a:r>
              <a:rPr lang="vi-VN" sz="2400">
                <a:solidFill>
                  <a:schemeClr val="bg1"/>
                </a:solidFill>
                <a:latin typeface="+mj-lt"/>
              </a:rPr>
              <a:t>(TIẾT 1)</a:t>
            </a:r>
            <a:endParaRPr lang="en-US" sz="2400" dirty="0">
              <a:solidFill>
                <a:schemeClr val="bg1"/>
              </a:solidFill>
              <a:latin typeface="+mj-lt"/>
              <a:cs typeface="Times New Roman" panose="02020603050405020304" pitchFamily="18" charset="0"/>
            </a:endParaRPr>
          </a:p>
        </p:txBody>
      </p:sp>
      <p:sp>
        <p:nvSpPr>
          <p:cNvPr id="5" name="Hộp Văn bản 4"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65EE5AEB-6F36-6C2D-FCCA-232D3C892333}"/>
              </a:ext>
            </a:extLst>
          </p:cNvPr>
          <p:cNvSpPr txBox="1"/>
          <p:nvPr/>
        </p:nvSpPr>
        <p:spPr>
          <a:xfrm>
            <a:off x="244510" y="713928"/>
            <a:ext cx="8763000" cy="523220"/>
          </a:xfrm>
          <a:prstGeom prst="rect">
            <a:avLst/>
          </a:prstGeom>
          <a:noFill/>
        </p:spPr>
        <p:txBody>
          <a:bodyPr wrap="square" rtlCol="0">
            <a:spAutoFit/>
          </a:bodyPr>
          <a:lstStyle/>
          <a:p>
            <a:r>
              <a:rPr lang="en-US" sz="2800" b="1" u="sng">
                <a:solidFill>
                  <a:srgbClr val="984807"/>
                </a:solidFill>
                <a:latin typeface="Times New Roman" panose="02020603050405020304" pitchFamily="18" charset="0"/>
                <a:cs typeface="Times New Roman" panose="02020603050405020304" pitchFamily="18" charset="0"/>
              </a:rPr>
              <a:t>Bài tập 1.</a:t>
            </a:r>
            <a:endParaRPr lang="en-US" sz="2800">
              <a:solidFill>
                <a:srgbClr val="B43305"/>
              </a:solidFill>
              <a:latin typeface="+mj-lt"/>
            </a:endParaRPr>
          </a:p>
        </p:txBody>
      </p:sp>
      <p:sp>
        <p:nvSpPr>
          <p:cNvPr id="20" name="Hộp Văn bản 19"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A34DAB00-97C0-54B5-1E89-C48B0F5BEF65}"/>
              </a:ext>
            </a:extLst>
          </p:cNvPr>
          <p:cNvSpPr txBox="1"/>
          <p:nvPr/>
        </p:nvSpPr>
        <p:spPr>
          <a:xfrm>
            <a:off x="7010400" y="1741884"/>
            <a:ext cx="1582405" cy="461665"/>
          </a:xfrm>
          <a:prstGeom prst="rect">
            <a:avLst/>
          </a:prstGeom>
          <a:noFill/>
        </p:spPr>
        <p:txBody>
          <a:bodyPr wrap="square">
            <a:spAutoFit/>
          </a:bodyPr>
          <a:lstStyle/>
          <a:p>
            <a:r>
              <a:rPr lang="vi-VN" sz="2400">
                <a:solidFill>
                  <a:srgbClr val="FF0000"/>
                </a:solidFill>
                <a:latin typeface="Times New Roman" panose="02020603050405020304" pitchFamily="18" charset="0"/>
                <a:cs typeface="Times New Roman" panose="02020603050405020304" pitchFamily="18" charset="0"/>
              </a:rPr>
              <a:t>(</a:t>
            </a:r>
            <a:r>
              <a:rPr lang="en-US" sz="2400">
                <a:solidFill>
                  <a:srgbClr val="FF0000"/>
                </a:solidFill>
                <a:latin typeface="Times New Roman" panose="02020603050405020304" pitchFamily="18" charset="0"/>
                <a:cs typeface="Times New Roman" panose="02020603050405020304" pitchFamily="18" charset="0"/>
              </a:rPr>
              <a:t>2</a:t>
            </a:r>
            <a:r>
              <a:rPr lang="vi-VN" sz="2400">
                <a:solidFill>
                  <a:srgbClr val="FF0000"/>
                </a:solidFill>
                <a:latin typeface="Times New Roman" panose="02020603050405020304" pitchFamily="18" charset="0"/>
                <a:cs typeface="Times New Roman" panose="02020603050405020304" pitchFamily="18" charset="0"/>
              </a:rPr>
              <a:t>,5</a:t>
            </a:r>
            <a:r>
              <a:rPr lang="en-US" sz="2400">
                <a:solidFill>
                  <a:srgbClr val="FF0000"/>
                </a:solidFill>
                <a:latin typeface="Times New Roman" panose="02020603050405020304" pitchFamily="18" charset="0"/>
                <a:cs typeface="Times New Roman" panose="02020603050405020304" pitchFamily="18" charset="0"/>
              </a:rPr>
              <a:t> đi</a:t>
            </a:r>
            <a:r>
              <a:rPr lang="vi-VN" sz="2400">
                <a:solidFill>
                  <a:srgbClr val="FF0000"/>
                </a:solidFill>
                <a:latin typeface="Times New Roman" panose="02020603050405020304" pitchFamily="18" charset="0"/>
                <a:cs typeface="Times New Roman" panose="02020603050405020304" pitchFamily="18" charset="0"/>
              </a:rPr>
              <a:t>ểm)</a:t>
            </a:r>
            <a:endParaRPr lang="en-US" sz="2400">
              <a:solidFill>
                <a:srgbClr val="FF0000"/>
              </a:solidFill>
              <a:latin typeface="Times New Roman" panose="02020603050405020304" pitchFamily="18" charset="0"/>
              <a:cs typeface="Times New Roman" panose="02020603050405020304" pitchFamily="18" charset="0"/>
            </a:endParaRPr>
          </a:p>
        </p:txBody>
      </p:sp>
      <p:sp>
        <p:nvSpPr>
          <p:cNvPr id="7" name="Hộp Văn bản 6"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F0C1A5BC-BC85-C979-AA04-973A64D8C09B}"/>
              </a:ext>
            </a:extLst>
          </p:cNvPr>
          <p:cNvSpPr txBox="1"/>
          <p:nvPr/>
        </p:nvSpPr>
        <p:spPr>
          <a:xfrm>
            <a:off x="4343400" y="1013931"/>
            <a:ext cx="1219200" cy="523220"/>
          </a:xfrm>
          <a:prstGeom prst="rect">
            <a:avLst/>
          </a:prstGeom>
          <a:noFill/>
        </p:spPr>
        <p:txBody>
          <a:bodyPr wrap="square" rtlCol="0">
            <a:spAutoFit/>
          </a:bodyPr>
          <a:lstStyle/>
          <a:p>
            <a:r>
              <a:rPr lang="vi-VN" sz="2800" b="1" u="sng">
                <a:solidFill>
                  <a:srgbClr val="984807"/>
                </a:solidFill>
                <a:latin typeface="+mj-lt"/>
              </a:rPr>
              <a:t>Giải</a:t>
            </a:r>
            <a:endParaRPr lang="en-US" sz="2800" b="1" u="sng">
              <a:solidFill>
                <a:srgbClr val="984807"/>
              </a:solidFill>
              <a:latin typeface="+mj-lt"/>
            </a:endParaRPr>
          </a:p>
        </p:txBody>
      </p:sp>
      <mc:AlternateContent xmlns:mc="http://schemas.openxmlformats.org/markup-compatibility/2006" xmlns:a14="http://schemas.microsoft.com/office/drawing/2010/main">
        <mc:Choice Requires="a14">
          <p:sp>
            <p:nvSpPr>
              <p:cNvPr id="8" name="Hộp Văn bản 7"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A6A51736-88C9-4436-83E3-4F44C28C5384}"/>
                  </a:ext>
                </a:extLst>
              </p:cNvPr>
              <p:cNvSpPr txBox="1"/>
              <p:nvPr/>
            </p:nvSpPr>
            <p:spPr>
              <a:xfrm>
                <a:off x="1397101" y="1697222"/>
                <a:ext cx="1905000" cy="584775"/>
              </a:xfrm>
              <a:prstGeom prst="rect">
                <a:avLst/>
              </a:prstGeom>
              <a:noFill/>
            </p:spPr>
            <p:txBody>
              <a:bodyPr wrap="square" rtlCol="0">
                <a:spAutoFit/>
              </a:bodyPr>
              <a:lstStyle/>
              <a:p>
                <a:r>
                  <a:rPr lang="vi-VN" sz="3200">
                    <a:solidFill>
                      <a:schemeClr val="tx1">
                        <a:lumMod val="75000"/>
                        <a:lumOff val="25000"/>
                      </a:schemeClr>
                    </a:solidFill>
                    <a:latin typeface="+mj-lt"/>
                  </a:rPr>
                  <a:t>a</a:t>
                </a:r>
                <a:r>
                  <a:rPr lang="vi-VN" sz="3200">
                    <a:solidFill>
                      <a:schemeClr val="tx1">
                        <a:lumMod val="75000"/>
                        <a:lumOff val="25000"/>
                      </a:schemeClr>
                    </a:solidFill>
                  </a:rPr>
                  <a:t>) </a:t>
                </a:r>
                <a14:m>
                  <m:oMath xmlns:m="http://schemas.openxmlformats.org/officeDocument/2006/math">
                    <m:r>
                      <m:rPr>
                        <m:nor/>
                      </m:rPr>
                      <a:rPr lang="vi-VN" sz="3200" b="0" i="0" smtClean="0">
                        <a:solidFill>
                          <a:schemeClr val="tx1">
                            <a:lumMod val="75000"/>
                            <a:lumOff val="25000"/>
                          </a:schemeClr>
                        </a:solidFill>
                        <a:latin typeface="+mj-lt"/>
                      </a:rPr>
                      <m:t>t</m:t>
                    </m:r>
                    <m:r>
                      <m:rPr>
                        <m:nor/>
                      </m:rPr>
                      <a:rPr lang="vi-VN" sz="3200" b="0" i="0" smtClean="0">
                        <a:solidFill>
                          <a:schemeClr val="tx1">
                            <a:lumMod val="75000"/>
                            <a:lumOff val="25000"/>
                          </a:schemeClr>
                        </a:solidFill>
                        <a:latin typeface="+mj-lt"/>
                      </a:rPr>
                      <m:t> </m:t>
                    </m:r>
                    <m:r>
                      <a:rPr lang="vi-VN" sz="3200" i="1">
                        <a:solidFill>
                          <a:schemeClr val="tx1">
                            <a:lumMod val="75000"/>
                            <a:lumOff val="25000"/>
                          </a:schemeClr>
                        </a:solidFill>
                        <a:latin typeface="Cambria Math" panose="02040503050406030204" pitchFamily="18" charset="0"/>
                        <a:ea typeface="Cambria Math" panose="02040503050406030204" pitchFamily="18" charset="0"/>
                      </a:rPr>
                      <m:t>&gt;</m:t>
                    </m:r>
                    <m:r>
                      <m:rPr>
                        <m:nor/>
                      </m:rPr>
                      <a:rPr lang="en-US" sz="3200">
                        <a:solidFill>
                          <a:schemeClr val="tx1">
                            <a:lumMod val="75000"/>
                            <a:lumOff val="25000"/>
                          </a:schemeClr>
                        </a:solidFill>
                        <a:latin typeface="+mj-lt"/>
                        <a:cs typeface="Times New Roman" panose="02020603050405020304" pitchFamily="18" charset="0"/>
                      </a:rPr>
                      <m:t>−</m:t>
                    </m:r>
                  </m:oMath>
                </a14:m>
                <a:r>
                  <a:rPr lang="en-US" sz="3200">
                    <a:solidFill>
                      <a:schemeClr val="tx1">
                        <a:lumMod val="75000"/>
                        <a:lumOff val="25000"/>
                      </a:schemeClr>
                    </a:solidFill>
                    <a:latin typeface="+mj-lt"/>
                  </a:rPr>
                  <a:t>4</a:t>
                </a:r>
                <a:r>
                  <a:rPr lang="vi-VN" sz="3200">
                    <a:solidFill>
                      <a:schemeClr val="tx1">
                        <a:lumMod val="75000"/>
                        <a:lumOff val="25000"/>
                      </a:schemeClr>
                    </a:solidFill>
                    <a:latin typeface="+mj-lt"/>
                  </a:rPr>
                  <a:t>                           </a:t>
                </a:r>
                <a:endParaRPr lang="en-US" sz="3200">
                  <a:solidFill>
                    <a:schemeClr val="tx1">
                      <a:lumMod val="75000"/>
                      <a:lumOff val="25000"/>
                    </a:schemeClr>
                  </a:solidFill>
                  <a:latin typeface="+mj-lt"/>
                </a:endParaRPr>
              </a:p>
            </p:txBody>
          </p:sp>
        </mc:Choice>
        <mc:Fallback xmlns="">
          <p:sp>
            <p:nvSpPr>
              <p:cNvPr id="8" name="Hộp Văn bản 7"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A6A51736-88C9-4436-83E3-4F44C28C5384}"/>
                  </a:ext>
                </a:extLst>
              </p:cNvPr>
              <p:cNvSpPr txBox="1">
                <a:spLocks noRot="1" noChangeAspect="1" noMove="1" noResize="1" noEditPoints="1" noAdjustHandles="1" noChangeArrowheads="1" noChangeShapeType="1" noTextEdit="1"/>
              </p:cNvSpPr>
              <p:nvPr/>
            </p:nvSpPr>
            <p:spPr>
              <a:xfrm>
                <a:off x="1397101" y="1697222"/>
                <a:ext cx="1905000" cy="584775"/>
              </a:xfrm>
              <a:prstGeom prst="rect">
                <a:avLst/>
              </a:prstGeom>
              <a:blipFill>
                <a:blip r:embed="rId2"/>
                <a:stretch>
                  <a:fillRect l="-7987" t="-15625" r="-958" b="-343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Hộp Văn bản 8"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BCC738A6-4015-4172-73ED-3AD6FA5A6693}"/>
                  </a:ext>
                </a:extLst>
              </p:cNvPr>
              <p:cNvSpPr txBox="1"/>
              <p:nvPr/>
            </p:nvSpPr>
            <p:spPr>
              <a:xfrm>
                <a:off x="5434719" y="1686707"/>
                <a:ext cx="2057400" cy="584775"/>
              </a:xfrm>
              <a:prstGeom prst="rect">
                <a:avLst/>
              </a:prstGeom>
              <a:noFill/>
            </p:spPr>
            <p:txBody>
              <a:bodyPr wrap="square" rtlCol="0">
                <a:spAutoFit/>
              </a:bodyPr>
              <a:lstStyle/>
              <a:p>
                <a:r>
                  <a:rPr lang="vi-VN" sz="3200">
                    <a:solidFill>
                      <a:schemeClr val="tx1">
                        <a:lumMod val="75000"/>
                        <a:lumOff val="25000"/>
                      </a:schemeClr>
                    </a:solidFill>
                    <a:latin typeface="+mj-lt"/>
                  </a:rPr>
                  <a:t>b) </a:t>
                </a:r>
                <a14:m>
                  <m:oMath xmlns:m="http://schemas.openxmlformats.org/officeDocument/2006/math">
                    <m:r>
                      <m:rPr>
                        <m:nor/>
                      </m:rPr>
                      <a:rPr lang="vi-VN" sz="3200" b="0" i="0" smtClean="0">
                        <a:solidFill>
                          <a:schemeClr val="tx1">
                            <a:lumMod val="75000"/>
                            <a:lumOff val="25000"/>
                          </a:schemeClr>
                        </a:solidFill>
                        <a:latin typeface="+mj-lt"/>
                      </a:rPr>
                      <m:t>t</m:t>
                    </m:r>
                    <m:r>
                      <m:rPr>
                        <m:nor/>
                      </m:rPr>
                      <a:rPr lang="vi-VN" sz="3200" b="0" i="0" smtClean="0">
                        <a:solidFill>
                          <a:schemeClr val="tx1">
                            <a:lumMod val="75000"/>
                            <a:lumOff val="25000"/>
                          </a:schemeClr>
                        </a:solidFill>
                        <a:latin typeface="+mj-lt"/>
                      </a:rPr>
                      <m:t> &lt; </m:t>
                    </m:r>
                    <m:r>
                      <m:rPr>
                        <m:nor/>
                      </m:rPr>
                      <a:rPr lang="en-US" sz="3200" b="0" i="0" smtClean="0">
                        <a:solidFill>
                          <a:schemeClr val="tx1">
                            <a:lumMod val="75000"/>
                            <a:lumOff val="25000"/>
                          </a:schemeClr>
                        </a:solidFill>
                        <a:latin typeface="+mj-lt"/>
                      </a:rPr>
                      <m:t>2</m:t>
                    </m:r>
                    <m:r>
                      <m:rPr>
                        <m:nor/>
                      </m:rPr>
                      <a:rPr lang="vi-VN" sz="3200" b="0" i="0" smtClean="0">
                        <a:solidFill>
                          <a:schemeClr val="tx1">
                            <a:lumMod val="75000"/>
                            <a:lumOff val="25000"/>
                          </a:schemeClr>
                        </a:solidFill>
                        <a:latin typeface="+mj-lt"/>
                      </a:rPr>
                      <m:t> </m:t>
                    </m:r>
                  </m:oMath>
                </a14:m>
                <a:endParaRPr lang="en-US" sz="3200">
                  <a:solidFill>
                    <a:schemeClr val="tx1">
                      <a:lumMod val="75000"/>
                      <a:lumOff val="25000"/>
                    </a:schemeClr>
                  </a:solidFill>
                  <a:latin typeface="+mj-lt"/>
                </a:endParaRPr>
              </a:p>
            </p:txBody>
          </p:sp>
        </mc:Choice>
        <mc:Fallback xmlns="">
          <p:sp>
            <p:nvSpPr>
              <p:cNvPr id="9" name="Hộp Văn bản 8"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BCC738A6-4015-4172-73ED-3AD6FA5A6693}"/>
                  </a:ext>
                </a:extLst>
              </p:cNvPr>
              <p:cNvSpPr txBox="1">
                <a:spLocks noRot="1" noChangeAspect="1" noMove="1" noResize="1" noEditPoints="1" noAdjustHandles="1" noChangeArrowheads="1" noChangeShapeType="1" noTextEdit="1"/>
              </p:cNvSpPr>
              <p:nvPr/>
            </p:nvSpPr>
            <p:spPr>
              <a:xfrm>
                <a:off x="5434719" y="1686707"/>
                <a:ext cx="2057400" cy="584775"/>
              </a:xfrm>
              <a:prstGeom prst="rect">
                <a:avLst/>
              </a:prstGeom>
              <a:blipFill>
                <a:blip r:embed="rId3"/>
                <a:stretch>
                  <a:fillRect l="-7715" t="-15625" b="-31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Hộp Văn bản 15"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0DB2B29D-A574-2EFE-8581-A48DCC8FEB7D}"/>
                  </a:ext>
                </a:extLst>
              </p:cNvPr>
              <p:cNvSpPr txBox="1"/>
              <p:nvPr/>
            </p:nvSpPr>
            <p:spPr>
              <a:xfrm>
                <a:off x="1361781" y="2261745"/>
                <a:ext cx="2229438" cy="584775"/>
              </a:xfrm>
              <a:prstGeom prst="rect">
                <a:avLst/>
              </a:prstGeom>
              <a:noFill/>
            </p:spPr>
            <p:txBody>
              <a:bodyPr wrap="square" rtlCol="0">
                <a:spAutoFit/>
              </a:bodyPr>
              <a:lstStyle/>
              <a:p>
                <a:r>
                  <a:rPr lang="vi-VN" sz="3200">
                    <a:solidFill>
                      <a:schemeClr val="tx1">
                        <a:lumMod val="75000"/>
                        <a:lumOff val="25000"/>
                      </a:schemeClr>
                    </a:solidFill>
                    <a:latin typeface="+mj-lt"/>
                  </a:rPr>
                  <a:t>c)</a:t>
                </a:r>
                <a14:m>
                  <m:oMath xmlns:m="http://schemas.openxmlformats.org/officeDocument/2006/math">
                    <m:r>
                      <a:rPr lang="vi-VN" sz="3200" b="0" i="0" smtClean="0">
                        <a:solidFill>
                          <a:schemeClr val="tx1">
                            <a:lumMod val="75000"/>
                            <a:lumOff val="25000"/>
                          </a:schemeClr>
                        </a:solidFill>
                        <a:latin typeface="Cambria Math" panose="02040503050406030204" pitchFamily="18" charset="0"/>
                        <a:cs typeface="Times New Roman" panose="02020603050405020304" pitchFamily="18" charset="0"/>
                      </a:rPr>
                      <m:t> </m:t>
                    </m:r>
                    <m:r>
                      <m:rPr>
                        <m:sty m:val="p"/>
                      </m:rPr>
                      <a:rPr lang="en-US" sz="3200" b="0" i="0" smtClean="0">
                        <a:solidFill>
                          <a:schemeClr val="tx1">
                            <a:lumMod val="75000"/>
                            <a:lumOff val="25000"/>
                          </a:schemeClr>
                        </a:solidFill>
                        <a:latin typeface="Cambria Math" panose="02040503050406030204" pitchFamily="18" charset="0"/>
                        <a:cs typeface="Times New Roman" panose="02020603050405020304" pitchFamily="18" charset="0"/>
                      </a:rPr>
                      <m:t>h</m:t>
                    </m:r>
                    <m:r>
                      <a:rPr lang="en-US" sz="3200" b="0" i="1" smtClean="0">
                        <a:solidFill>
                          <a:schemeClr val="tx1">
                            <a:lumMod val="75000"/>
                            <a:lumOff val="25000"/>
                          </a:schemeClr>
                        </a:solidFill>
                        <a:latin typeface="Cambria Math" panose="02040503050406030204" pitchFamily="18" charset="0"/>
                        <a:ea typeface="Cambria Math" panose="02040503050406030204" pitchFamily="18" charset="0"/>
                        <a:cs typeface="Times New Roman" panose="02020603050405020304" pitchFamily="18" charset="0"/>
                      </a:rPr>
                      <m:t>≥</m:t>
                    </m:r>
                    <m:r>
                      <a:rPr lang="vi-VN" sz="3200" b="0" i="1" smtClean="0">
                        <a:solidFill>
                          <a:schemeClr val="tx1">
                            <a:lumMod val="75000"/>
                            <a:lumOff val="25000"/>
                          </a:schemeClr>
                        </a:solidFill>
                        <a:latin typeface="Cambria Math" panose="02040503050406030204" pitchFamily="18" charset="0"/>
                        <a:ea typeface="Cambria Math" panose="02040503050406030204" pitchFamily="18" charset="0"/>
                      </a:rPr>
                      <m:t>1</m:t>
                    </m:r>
                    <m:r>
                      <a:rPr lang="en-US" sz="3200" b="0" i="1" smtClean="0">
                        <a:solidFill>
                          <a:schemeClr val="tx1">
                            <a:lumMod val="75000"/>
                            <a:lumOff val="25000"/>
                          </a:schemeClr>
                        </a:solidFill>
                        <a:latin typeface="Cambria Math" panose="02040503050406030204" pitchFamily="18" charset="0"/>
                        <a:ea typeface="Cambria Math" panose="02040503050406030204" pitchFamily="18" charset="0"/>
                      </a:rPr>
                      <m:t>70</m:t>
                    </m:r>
                    <m:r>
                      <a:rPr lang="vi-VN" sz="3200" b="0" i="1" smtClean="0">
                        <a:solidFill>
                          <a:schemeClr val="tx1">
                            <a:lumMod val="75000"/>
                            <a:lumOff val="25000"/>
                          </a:schemeClr>
                        </a:solidFill>
                        <a:latin typeface="Cambria Math" panose="02040503050406030204" pitchFamily="18" charset="0"/>
                      </a:rPr>
                      <m:t> </m:t>
                    </m:r>
                  </m:oMath>
                </a14:m>
                <a:endParaRPr lang="en-US" sz="3200">
                  <a:solidFill>
                    <a:schemeClr val="tx1">
                      <a:lumMod val="75000"/>
                      <a:lumOff val="25000"/>
                    </a:schemeClr>
                  </a:solidFill>
                  <a:latin typeface="Times New Roman" panose="02020603050405020304" pitchFamily="18" charset="0"/>
                  <a:cs typeface="Times New Roman" panose="02020603050405020304" pitchFamily="18" charset="0"/>
                </a:endParaRPr>
              </a:p>
            </p:txBody>
          </p:sp>
        </mc:Choice>
        <mc:Fallback xmlns="">
          <p:sp>
            <p:nvSpPr>
              <p:cNvPr id="16" name="Hộp Văn bản 15"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0DB2B29D-A574-2EFE-8581-A48DCC8FEB7D}"/>
                  </a:ext>
                </a:extLst>
              </p:cNvPr>
              <p:cNvSpPr txBox="1">
                <a:spLocks noRot="1" noChangeAspect="1" noMove="1" noResize="1" noEditPoints="1" noAdjustHandles="1" noChangeArrowheads="1" noChangeShapeType="1" noTextEdit="1"/>
              </p:cNvSpPr>
              <p:nvPr/>
            </p:nvSpPr>
            <p:spPr>
              <a:xfrm>
                <a:off x="1361781" y="2261745"/>
                <a:ext cx="2229438" cy="584775"/>
              </a:xfrm>
              <a:prstGeom prst="rect">
                <a:avLst/>
              </a:prstGeom>
              <a:blipFill>
                <a:blip r:embed="rId4"/>
                <a:stretch>
                  <a:fillRect l="-6831" t="-14583" b="-322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Hộp Văn bản 16"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C6DD4D69-3A97-9823-BBF5-D4CD7C3DC551}"/>
                  </a:ext>
                </a:extLst>
              </p:cNvPr>
              <p:cNvSpPr txBox="1"/>
              <p:nvPr/>
            </p:nvSpPr>
            <p:spPr>
              <a:xfrm>
                <a:off x="5434719" y="2268761"/>
                <a:ext cx="2209800" cy="584775"/>
              </a:xfrm>
              <a:prstGeom prst="rect">
                <a:avLst/>
              </a:prstGeom>
              <a:noFill/>
            </p:spPr>
            <p:txBody>
              <a:bodyPr wrap="square" rtlCol="0">
                <a:spAutoFit/>
              </a:bodyPr>
              <a:lstStyle/>
              <a:p>
                <a:r>
                  <a:rPr lang="vi-VN" sz="3200">
                    <a:solidFill>
                      <a:schemeClr val="tx1">
                        <a:lumMod val="75000"/>
                        <a:lumOff val="25000"/>
                      </a:schemeClr>
                    </a:solidFill>
                    <a:latin typeface="+mj-lt"/>
                  </a:rPr>
                  <a:t>d)</a:t>
                </a:r>
                <a14:m>
                  <m:oMath xmlns:m="http://schemas.openxmlformats.org/officeDocument/2006/math">
                    <m:r>
                      <a:rPr lang="vi-VN" sz="3200" b="0" i="0" smtClean="0">
                        <a:solidFill>
                          <a:schemeClr val="tx1">
                            <a:lumMod val="75000"/>
                            <a:lumOff val="25000"/>
                          </a:schemeClr>
                        </a:solidFill>
                        <a:latin typeface="Cambria Math" panose="02040503050406030204" pitchFamily="18" charset="0"/>
                        <a:cs typeface="Times New Roman" panose="02020603050405020304" pitchFamily="18" charset="0"/>
                      </a:rPr>
                      <m:t> </m:t>
                    </m:r>
                    <m:r>
                      <m:rPr>
                        <m:nor/>
                      </m:rPr>
                      <a:rPr lang="vi-VN" sz="3200" b="0" i="0" smtClean="0">
                        <a:solidFill>
                          <a:schemeClr val="tx1">
                            <a:lumMod val="75000"/>
                            <a:lumOff val="25000"/>
                          </a:schemeClr>
                        </a:solidFill>
                        <a:latin typeface="+mj-lt"/>
                        <a:cs typeface="Times New Roman" panose="02020603050405020304" pitchFamily="18" charset="0"/>
                      </a:rPr>
                      <m:t>a</m:t>
                    </m:r>
                    <m:r>
                      <m:rPr>
                        <m:nor/>
                      </m:rPr>
                      <a:rPr lang="vi-VN" sz="3200" b="0" i="0" smtClean="0">
                        <a:solidFill>
                          <a:schemeClr val="tx1">
                            <a:lumMod val="75000"/>
                            <a:lumOff val="25000"/>
                          </a:schemeClr>
                        </a:solidFill>
                        <a:latin typeface="+mj-lt"/>
                        <a:cs typeface="Times New Roman" panose="02020603050405020304" pitchFamily="18" charset="0"/>
                      </a:rPr>
                      <m:t> ≤ 45 </m:t>
                    </m:r>
                  </m:oMath>
                </a14:m>
                <a:endParaRPr lang="en-US" sz="3200">
                  <a:solidFill>
                    <a:schemeClr val="tx1">
                      <a:lumMod val="75000"/>
                      <a:lumOff val="25000"/>
                    </a:schemeClr>
                  </a:solidFill>
                  <a:latin typeface="+mj-lt"/>
                </a:endParaRPr>
              </a:p>
            </p:txBody>
          </p:sp>
        </mc:Choice>
        <mc:Fallback xmlns="">
          <p:sp>
            <p:nvSpPr>
              <p:cNvPr id="17" name="Hộp Văn bản 16"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C6DD4D69-3A97-9823-BBF5-D4CD7C3DC551}"/>
                  </a:ext>
                </a:extLst>
              </p:cNvPr>
              <p:cNvSpPr txBox="1">
                <a:spLocks noRot="1" noChangeAspect="1" noMove="1" noResize="1" noEditPoints="1" noAdjustHandles="1" noChangeArrowheads="1" noChangeShapeType="1" noTextEdit="1"/>
              </p:cNvSpPr>
              <p:nvPr/>
            </p:nvSpPr>
            <p:spPr>
              <a:xfrm>
                <a:off x="5434719" y="2268761"/>
                <a:ext cx="2209800" cy="584775"/>
              </a:xfrm>
              <a:prstGeom prst="rect">
                <a:avLst/>
              </a:prstGeom>
              <a:blipFill>
                <a:blip r:embed="rId5"/>
                <a:stretch>
                  <a:fillRect l="-7182" t="-15625" b="-31250"/>
                </a:stretch>
              </a:blipFill>
            </p:spPr>
            <p:txBody>
              <a:bodyPr/>
              <a:lstStyle/>
              <a:p>
                <a:r>
                  <a:rPr lang="en-US">
                    <a:noFill/>
                  </a:rPr>
                  <a:t> </a:t>
                </a:r>
              </a:p>
            </p:txBody>
          </p:sp>
        </mc:Fallback>
      </mc:AlternateContent>
      <p:sp>
        <p:nvSpPr>
          <p:cNvPr id="19" name="Hộp Văn bản 18"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AE69E173-77CA-266F-672A-7BEDD11369E5}"/>
              </a:ext>
            </a:extLst>
          </p:cNvPr>
          <p:cNvSpPr txBox="1"/>
          <p:nvPr/>
        </p:nvSpPr>
        <p:spPr>
          <a:xfrm>
            <a:off x="3264204" y="1758778"/>
            <a:ext cx="1582405" cy="461665"/>
          </a:xfrm>
          <a:prstGeom prst="rect">
            <a:avLst/>
          </a:prstGeom>
          <a:noFill/>
        </p:spPr>
        <p:txBody>
          <a:bodyPr wrap="square">
            <a:spAutoFit/>
          </a:bodyPr>
          <a:lstStyle/>
          <a:p>
            <a:r>
              <a:rPr lang="vi-VN" sz="2400">
                <a:solidFill>
                  <a:srgbClr val="FF0000"/>
                </a:solidFill>
                <a:latin typeface="Times New Roman" panose="02020603050405020304" pitchFamily="18" charset="0"/>
                <a:cs typeface="Times New Roman" panose="02020603050405020304" pitchFamily="18" charset="0"/>
              </a:rPr>
              <a:t>(</a:t>
            </a:r>
            <a:r>
              <a:rPr lang="en-US" sz="2400">
                <a:solidFill>
                  <a:srgbClr val="FF0000"/>
                </a:solidFill>
                <a:latin typeface="Times New Roman" panose="02020603050405020304" pitchFamily="18" charset="0"/>
                <a:cs typeface="Times New Roman" panose="02020603050405020304" pitchFamily="18" charset="0"/>
              </a:rPr>
              <a:t>2</a:t>
            </a:r>
            <a:r>
              <a:rPr lang="vi-VN" sz="2400">
                <a:solidFill>
                  <a:srgbClr val="FF0000"/>
                </a:solidFill>
                <a:latin typeface="Times New Roman" panose="02020603050405020304" pitchFamily="18" charset="0"/>
                <a:cs typeface="Times New Roman" panose="02020603050405020304" pitchFamily="18" charset="0"/>
              </a:rPr>
              <a:t>,5</a:t>
            </a:r>
            <a:r>
              <a:rPr lang="en-US" sz="2400">
                <a:solidFill>
                  <a:srgbClr val="FF0000"/>
                </a:solidFill>
                <a:latin typeface="Times New Roman" panose="02020603050405020304" pitchFamily="18" charset="0"/>
                <a:cs typeface="Times New Roman" panose="02020603050405020304" pitchFamily="18" charset="0"/>
              </a:rPr>
              <a:t> đi</a:t>
            </a:r>
            <a:r>
              <a:rPr lang="vi-VN" sz="2400">
                <a:solidFill>
                  <a:srgbClr val="FF0000"/>
                </a:solidFill>
                <a:latin typeface="Times New Roman" panose="02020603050405020304" pitchFamily="18" charset="0"/>
                <a:cs typeface="Times New Roman" panose="02020603050405020304" pitchFamily="18" charset="0"/>
              </a:rPr>
              <a:t>ểm)</a:t>
            </a:r>
            <a:endParaRPr lang="en-US" sz="2400">
              <a:solidFill>
                <a:srgbClr val="FF0000"/>
              </a:solidFill>
            </a:endParaRPr>
          </a:p>
        </p:txBody>
      </p:sp>
      <p:sp>
        <p:nvSpPr>
          <p:cNvPr id="21" name="Hộp Văn bản 20"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1A21E403-2278-5E9F-C95B-117F56579C34}"/>
              </a:ext>
            </a:extLst>
          </p:cNvPr>
          <p:cNvSpPr txBox="1"/>
          <p:nvPr/>
        </p:nvSpPr>
        <p:spPr>
          <a:xfrm>
            <a:off x="3284172" y="2329046"/>
            <a:ext cx="1582405" cy="461665"/>
          </a:xfrm>
          <a:prstGeom prst="rect">
            <a:avLst/>
          </a:prstGeom>
          <a:noFill/>
        </p:spPr>
        <p:txBody>
          <a:bodyPr wrap="square">
            <a:spAutoFit/>
          </a:bodyPr>
          <a:lstStyle/>
          <a:p>
            <a:r>
              <a:rPr lang="vi-VN" sz="2400">
                <a:solidFill>
                  <a:srgbClr val="FF0000"/>
                </a:solidFill>
                <a:latin typeface="Times New Roman" panose="02020603050405020304" pitchFamily="18" charset="0"/>
                <a:cs typeface="Times New Roman" panose="02020603050405020304" pitchFamily="18" charset="0"/>
              </a:rPr>
              <a:t>(</a:t>
            </a:r>
            <a:r>
              <a:rPr lang="en-US" sz="2400">
                <a:solidFill>
                  <a:srgbClr val="FF0000"/>
                </a:solidFill>
                <a:latin typeface="Times New Roman" panose="02020603050405020304" pitchFamily="18" charset="0"/>
                <a:cs typeface="Times New Roman" panose="02020603050405020304" pitchFamily="18" charset="0"/>
              </a:rPr>
              <a:t>2</a:t>
            </a:r>
            <a:r>
              <a:rPr lang="vi-VN" sz="2400">
                <a:solidFill>
                  <a:srgbClr val="FF0000"/>
                </a:solidFill>
                <a:latin typeface="Times New Roman" panose="02020603050405020304" pitchFamily="18" charset="0"/>
                <a:cs typeface="Times New Roman" panose="02020603050405020304" pitchFamily="18" charset="0"/>
              </a:rPr>
              <a:t>,5</a:t>
            </a:r>
            <a:r>
              <a:rPr lang="en-US" sz="2400">
                <a:solidFill>
                  <a:srgbClr val="FF0000"/>
                </a:solidFill>
                <a:latin typeface="Times New Roman" panose="02020603050405020304" pitchFamily="18" charset="0"/>
                <a:cs typeface="Times New Roman" panose="02020603050405020304" pitchFamily="18" charset="0"/>
              </a:rPr>
              <a:t> đi</a:t>
            </a:r>
            <a:r>
              <a:rPr lang="vi-VN" sz="2400">
                <a:solidFill>
                  <a:srgbClr val="FF0000"/>
                </a:solidFill>
                <a:latin typeface="Times New Roman" panose="02020603050405020304" pitchFamily="18" charset="0"/>
                <a:cs typeface="Times New Roman" panose="02020603050405020304" pitchFamily="18" charset="0"/>
              </a:rPr>
              <a:t>ểm)</a:t>
            </a:r>
            <a:endParaRPr lang="en-US" sz="2400">
              <a:solidFill>
                <a:srgbClr val="FF0000"/>
              </a:solidFill>
              <a:latin typeface="Times New Roman" panose="02020603050405020304" pitchFamily="18" charset="0"/>
              <a:cs typeface="Times New Roman" panose="02020603050405020304" pitchFamily="18" charset="0"/>
            </a:endParaRPr>
          </a:p>
        </p:txBody>
      </p:sp>
      <p:sp>
        <p:nvSpPr>
          <p:cNvPr id="22" name="Hộp Văn bản 21">
            <a:extLst>
              <a:ext uri="{FF2B5EF4-FFF2-40B4-BE49-F238E27FC236}">
                <a16:creationId xmlns:a16="http://schemas.microsoft.com/office/drawing/2014/main" id="{AC52C6D2-8057-0888-1239-BDDB67A2A2C1}"/>
              </a:ext>
            </a:extLst>
          </p:cNvPr>
          <p:cNvSpPr txBox="1"/>
          <p:nvPr/>
        </p:nvSpPr>
        <p:spPr>
          <a:xfrm>
            <a:off x="7074051" y="2326659"/>
            <a:ext cx="1582405" cy="461665"/>
          </a:xfrm>
          <a:prstGeom prst="rect">
            <a:avLst/>
          </a:prstGeom>
          <a:noFill/>
        </p:spPr>
        <p:txBody>
          <a:bodyPr wrap="square">
            <a:spAutoFit/>
          </a:bodyPr>
          <a:lstStyle/>
          <a:p>
            <a:r>
              <a:rPr lang="vi-VN" sz="2400">
                <a:solidFill>
                  <a:srgbClr val="FF0000"/>
                </a:solidFill>
                <a:latin typeface="Times New Roman" panose="02020603050405020304" pitchFamily="18" charset="0"/>
                <a:cs typeface="Times New Roman" panose="02020603050405020304" pitchFamily="18" charset="0"/>
              </a:rPr>
              <a:t>(</a:t>
            </a:r>
            <a:r>
              <a:rPr lang="en-US" sz="2400">
                <a:solidFill>
                  <a:srgbClr val="FF0000"/>
                </a:solidFill>
                <a:latin typeface="Times New Roman" panose="02020603050405020304" pitchFamily="18" charset="0"/>
                <a:cs typeface="Times New Roman" panose="02020603050405020304" pitchFamily="18" charset="0"/>
              </a:rPr>
              <a:t>2</a:t>
            </a:r>
            <a:r>
              <a:rPr lang="vi-VN" sz="2400">
                <a:solidFill>
                  <a:srgbClr val="FF0000"/>
                </a:solidFill>
                <a:latin typeface="Times New Roman" panose="02020603050405020304" pitchFamily="18" charset="0"/>
                <a:cs typeface="Times New Roman" panose="02020603050405020304" pitchFamily="18" charset="0"/>
              </a:rPr>
              <a:t>,5</a:t>
            </a:r>
            <a:r>
              <a:rPr lang="en-US" sz="2400">
                <a:solidFill>
                  <a:srgbClr val="FF0000"/>
                </a:solidFill>
                <a:latin typeface="Times New Roman" panose="02020603050405020304" pitchFamily="18" charset="0"/>
                <a:cs typeface="Times New Roman" panose="02020603050405020304" pitchFamily="18" charset="0"/>
              </a:rPr>
              <a:t> đi</a:t>
            </a:r>
            <a:r>
              <a:rPr lang="vi-VN" sz="2400">
                <a:solidFill>
                  <a:srgbClr val="FF0000"/>
                </a:solidFill>
                <a:latin typeface="Times New Roman" panose="02020603050405020304" pitchFamily="18" charset="0"/>
                <a:cs typeface="Times New Roman" panose="02020603050405020304" pitchFamily="18" charset="0"/>
              </a:rPr>
              <a:t>ểm)</a:t>
            </a:r>
            <a:endParaRPr lang="en-US" sz="24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443003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down)">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down)">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additive="base">
                                        <p:cTn id="40" dur="500" fill="hold"/>
                                        <p:tgtEl>
                                          <p:spTgt spid="16"/>
                                        </p:tgtEl>
                                        <p:attrNameLst>
                                          <p:attrName>ppt_x</p:attrName>
                                        </p:attrNameLst>
                                      </p:cBhvr>
                                      <p:tavLst>
                                        <p:tav tm="0">
                                          <p:val>
                                            <p:strVal val="#ppt_x"/>
                                          </p:val>
                                        </p:tav>
                                        <p:tav tm="100000">
                                          <p:val>
                                            <p:strVal val="#ppt_x"/>
                                          </p:val>
                                        </p:tav>
                                      </p:tavLst>
                                    </p:anim>
                                    <p:anim calcmode="lin" valueType="num">
                                      <p:cBhvr additive="base">
                                        <p:cTn id="4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down)">
                                      <p:cBhvr>
                                        <p:cTn id="46" dur="500"/>
                                        <p:tgtEl>
                                          <p:spTgt spid="21"/>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ppt_x"/>
                                          </p:val>
                                        </p:tav>
                                        <p:tav tm="100000">
                                          <p:val>
                                            <p:strVal val="#ppt_x"/>
                                          </p:val>
                                        </p:tav>
                                      </p:tavLst>
                                    </p:anim>
                                    <p:anim calcmode="lin" valueType="num">
                                      <p:cBhvr additive="base">
                                        <p:cTn id="5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down)">
                                      <p:cBhvr>
                                        <p:cTn id="5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 grpId="0"/>
      <p:bldP spid="7" grpId="0"/>
      <p:bldP spid="8" grpId="0"/>
      <p:bldP spid="9" grpId="0"/>
      <p:bldP spid="16" grpId="0"/>
      <p:bldP spid="17" grpId="0"/>
      <p:bldP spid="19" grpId="0"/>
      <p:bldP spid="21"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Hình chữ nhật 16"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8D74C1E5-6C75-24DE-F5FA-9850457D0642}"/>
              </a:ext>
            </a:extLst>
          </p:cNvPr>
          <p:cNvSpPr/>
          <p:nvPr/>
        </p:nvSpPr>
        <p:spPr>
          <a:xfrm>
            <a:off x="2356423" y="2880461"/>
            <a:ext cx="533400" cy="479676"/>
          </a:xfrm>
          <a:prstGeom prst="rect">
            <a:avLst/>
          </a:prstGeom>
          <a:solidFill>
            <a:schemeClr val="bg1"/>
          </a:solidFill>
          <a:ln>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latin typeface="Times New Roman" panose="02020603050405020304" pitchFamily="18" charset="0"/>
              <a:cs typeface="Times New Roman" panose="02020603050405020304" pitchFamily="18" charset="0"/>
            </a:endParaRPr>
          </a:p>
        </p:txBody>
      </p:sp>
      <p:sp>
        <p:nvSpPr>
          <p:cNvPr id="13" name="Đám mây 12"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1CDCBF47-74ED-1D5B-4AF1-DFA3F9551B6B}"/>
              </a:ext>
            </a:extLst>
          </p:cNvPr>
          <p:cNvSpPr/>
          <p:nvPr/>
        </p:nvSpPr>
        <p:spPr>
          <a:xfrm>
            <a:off x="4572000" y="2992094"/>
            <a:ext cx="4572000" cy="2038350"/>
          </a:xfrm>
          <a:prstGeom prst="cloud">
            <a:avLst/>
          </a:prstGeom>
          <a:solidFill>
            <a:srgbClr val="A14D0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984807"/>
              </a:solidFill>
              <a:latin typeface="Times New Roman" panose="02020603050405020304" pitchFamily="18" charset="0"/>
              <a:cs typeface="Times New Roman" panose="02020603050405020304" pitchFamily="18" charset="0"/>
            </a:endParaRPr>
          </a:p>
        </p:txBody>
      </p:sp>
      <p:sp>
        <p:nvSpPr>
          <p:cNvPr id="3" name="Rectangle 2" descr="OPL20U25GSXzBJYl68kk8uQGfFKzs7yb1M4KJWUiLk6ZEvGF+qCIPSnY57AbBFCvTWID13 2024 KNTT9 139+K4lPs7H94VUqPe2XwIsfPRnrXQE//QTEXxb8/8N4CNc6FpgZahzpTjFhMzSA7T/nHJa11DE8Ng2TP3iAmRczFlmslSuUNOgUeb6yRvs0="/>
          <p:cNvSpPr/>
          <p:nvPr/>
        </p:nvSpPr>
        <p:spPr>
          <a:xfrm>
            <a:off x="152400" y="0"/>
            <a:ext cx="8839200" cy="523220"/>
          </a:xfrm>
          <a:prstGeom prst="rect">
            <a:avLst/>
          </a:prstGeom>
          <a:solidFill>
            <a:schemeClr val="accent6">
              <a:lumMod val="50000"/>
            </a:schemeClr>
          </a:solidFill>
        </p:spPr>
        <p:txBody>
          <a:bodyPr wrap="square">
            <a:spAutoFit/>
          </a:bodyPr>
          <a:lstStyle/>
          <a:p>
            <a:pPr algn="ctr"/>
            <a:r>
              <a:rPr lang="vi-VN" sz="2800" b="1">
                <a:solidFill>
                  <a:schemeClr val="bg1"/>
                </a:solidFill>
                <a:latin typeface="+mj-lt"/>
              </a:rPr>
              <a:t>Bài 5: BẤT ĐẲNG THỨC VÀ TÍNH CHẤT </a:t>
            </a:r>
            <a:r>
              <a:rPr lang="vi-VN" sz="2400">
                <a:solidFill>
                  <a:schemeClr val="bg1"/>
                </a:solidFill>
                <a:latin typeface="+mj-lt"/>
              </a:rPr>
              <a:t>(TIẾT 1)</a:t>
            </a:r>
            <a:endParaRPr lang="en-US" sz="2400" dirty="0">
              <a:solidFill>
                <a:schemeClr val="bg1"/>
              </a:solidFill>
              <a:latin typeface="+mj-lt"/>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 name="Hộp Văn bản 1"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D21E9DCE-D962-C2BB-044B-6C890660DB1B}"/>
                  </a:ext>
                </a:extLst>
              </p:cNvPr>
              <p:cNvSpPr txBox="1"/>
              <p:nvPr/>
            </p:nvSpPr>
            <p:spPr>
              <a:xfrm>
                <a:off x="0" y="1142178"/>
                <a:ext cx="8839200" cy="523220"/>
              </a:xfrm>
              <a:prstGeom prst="rect">
                <a:avLst/>
              </a:prstGeom>
              <a:noFill/>
            </p:spPr>
            <p:txBody>
              <a:bodyPr wrap="square" rtlCol="0">
                <a:spAutoFit/>
              </a:bodyPr>
              <a:lstStyle/>
              <a:p>
                <a:r>
                  <a:rPr lang="en-US" sz="2600">
                    <a:latin typeface="Times New Roman" panose="02020603050405020304" pitchFamily="18" charset="0"/>
                    <a:cs typeface="Times New Roman" panose="02020603050405020304" pitchFamily="18" charset="0"/>
                  </a:rPr>
                  <a:t>a) Cho </a:t>
                </a:r>
                <a14:m>
                  <m:oMath xmlns:m="http://schemas.openxmlformats.org/officeDocument/2006/math">
                    <m:r>
                      <m:rPr>
                        <m:nor/>
                      </m:rPr>
                      <a:rPr lang="en-US" sz="2800" i="0">
                        <a:latin typeface="Cambria Math" panose="02040503050406030204" pitchFamily="18" charset="0"/>
                      </a:rPr>
                      <m:t>2</m:t>
                    </m:r>
                    <m:r>
                      <m:rPr>
                        <m:nor/>
                      </m:rPr>
                      <a:rPr lang="en-US" sz="2800" b="0" i="0" smtClean="0">
                        <a:latin typeface="Cambria Math" panose="02040503050406030204" pitchFamily="18" charset="0"/>
                      </a:rPr>
                      <m:t>023 </m:t>
                    </m:r>
                    <m:r>
                      <m:rPr>
                        <m:nor/>
                      </m:rPr>
                      <a:rPr lang="en-US" sz="2800" b="0" i="0" smtClean="0">
                        <a:latin typeface="Cambria Math" panose="02040503050406030204" pitchFamily="18" charset="0"/>
                        <a:ea typeface="Cambria Math" panose="02040503050406030204" pitchFamily="18" charset="0"/>
                      </a:rPr>
                      <m:t>&lt; 2024</m:t>
                    </m:r>
                  </m:oMath>
                </a14:m>
                <a:r>
                  <a:rPr lang="en-US" sz="2800">
                    <a:latin typeface="Times New Roman" panose="02020603050405020304" pitchFamily="18" charset="0"/>
                    <a:cs typeface="Times New Roman" panose="02020603050405020304" pitchFamily="18" charset="0"/>
                  </a:rPr>
                  <a:t> </a:t>
                </a:r>
                <a:r>
                  <a:rPr lang="en-US" sz="2600">
                    <a:latin typeface="Times New Roman" panose="02020603050405020304" pitchFamily="18" charset="0"/>
                    <a:cs typeface="Times New Roman" panose="02020603050405020304" pitchFamily="18" charset="0"/>
                  </a:rPr>
                  <a:t> và </a:t>
                </a:r>
                <a14:m>
                  <m:oMath xmlns:m="http://schemas.openxmlformats.org/officeDocument/2006/math">
                    <m:r>
                      <m:rPr>
                        <m:nor/>
                      </m:rPr>
                      <a:rPr lang="en-US" sz="2800" b="0" i="0" smtClean="0">
                        <a:latin typeface="Cambria Math" panose="02040503050406030204" pitchFamily="18" charset="0"/>
                      </a:rPr>
                      <m:t>2024 </m:t>
                    </m:r>
                    <m:r>
                      <m:rPr>
                        <m:nor/>
                      </m:rPr>
                      <a:rPr lang="en-US" sz="2800" b="0" i="0" smtClean="0">
                        <a:latin typeface="Cambria Math" panose="02040503050406030204" pitchFamily="18" charset="0"/>
                        <a:ea typeface="Cambria Math" panose="02040503050406030204" pitchFamily="18" charset="0"/>
                      </a:rPr>
                      <m:t>&lt; 2025</m:t>
                    </m:r>
                  </m:oMath>
                </a14:m>
                <a:r>
                  <a:rPr lang="en-US" sz="2800">
                    <a:latin typeface="Times New Roman" panose="02020603050405020304" pitchFamily="18" charset="0"/>
                    <a:cs typeface="Times New Roman" panose="02020603050405020304" pitchFamily="18" charset="0"/>
                  </a:rPr>
                  <a:t>. </a:t>
                </a:r>
              </a:p>
            </p:txBody>
          </p:sp>
        </mc:Choice>
        <mc:Fallback xmlns="">
          <p:sp>
            <p:nvSpPr>
              <p:cNvPr id="2" name="Hộp Văn bản 1"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D21E9DCE-D962-C2BB-044B-6C890660DB1B}"/>
                  </a:ext>
                </a:extLst>
              </p:cNvPr>
              <p:cNvSpPr txBox="1">
                <a:spLocks noRot="1" noChangeAspect="1" noMove="1" noResize="1" noEditPoints="1" noAdjustHandles="1" noChangeArrowheads="1" noChangeShapeType="1" noTextEdit="1"/>
              </p:cNvSpPr>
              <p:nvPr/>
            </p:nvSpPr>
            <p:spPr>
              <a:xfrm>
                <a:off x="0" y="1142178"/>
                <a:ext cx="8839200" cy="523220"/>
              </a:xfrm>
              <a:prstGeom prst="rect">
                <a:avLst/>
              </a:prstGeom>
              <a:blipFill>
                <a:blip r:embed="rId2"/>
                <a:stretch>
                  <a:fillRect l="-1241" t="-11628" b="-31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Hộp Văn bản 3"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33CB09A2-563C-9B7D-950D-8B45750A2F48}"/>
                  </a:ext>
                </a:extLst>
              </p:cNvPr>
              <p:cNvSpPr txBox="1"/>
              <p:nvPr/>
            </p:nvSpPr>
            <p:spPr>
              <a:xfrm>
                <a:off x="139003" y="2363169"/>
                <a:ext cx="4572000"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b) Cho </a:t>
                </a:r>
                <a14:m>
                  <m:oMath xmlns:m="http://schemas.openxmlformats.org/officeDocument/2006/math">
                    <m:r>
                      <a:rPr lang="en-US" sz="2800" smtClean="0">
                        <a:latin typeface="Cambria Math" panose="02040503050406030204" pitchFamily="18" charset="0"/>
                      </a:rPr>
                      <m:t>−</m:t>
                    </m:r>
                    <m:r>
                      <a:rPr lang="en-US" sz="2800" b="0" i="1" smtClean="0">
                        <a:latin typeface="Cambria Math" panose="02040503050406030204" pitchFamily="18" charset="0"/>
                      </a:rPr>
                      <m:t>5</m:t>
                    </m:r>
                    <m:r>
                      <a:rPr lang="en-US" sz="2800" b="0" i="1" smtClean="0">
                        <a:latin typeface="Cambria Math" panose="02040503050406030204" pitchFamily="18" charset="0"/>
                        <a:ea typeface="Cambria Math" panose="02040503050406030204" pitchFamily="18" charset="0"/>
                      </a:rPr>
                      <m:t>&lt;</m:t>
                    </m:r>
                    <m:r>
                      <m:rPr>
                        <m:nor/>
                      </m:rPr>
                      <a:rPr lang="en-US" sz="2800" b="0" i="0" smtClean="0">
                        <a:latin typeface="Times New Roman" panose="02020603050405020304" pitchFamily="18" charset="0"/>
                        <a:ea typeface="Cambria Math" panose="02040503050406030204" pitchFamily="18" charset="0"/>
                        <a:cs typeface="Times New Roman" panose="02020603050405020304" pitchFamily="18" charset="0"/>
                      </a:rPr>
                      <m:t>−3</m:t>
                    </m:r>
                  </m:oMath>
                </a14:m>
                <a:r>
                  <a:rPr lang="en-US" sz="2800">
                    <a:latin typeface="Times New Roman" panose="02020603050405020304" pitchFamily="18" charset="0"/>
                    <a:cs typeface="Times New Roman" panose="02020603050405020304" pitchFamily="18" charset="0"/>
                  </a:rPr>
                  <a:t>  và </a:t>
                </a:r>
                <a14:m>
                  <m:oMath xmlns:m="http://schemas.openxmlformats.org/officeDocument/2006/math">
                    <m:r>
                      <m:rPr>
                        <m:nor/>
                      </m:rPr>
                      <a:rPr lang="en-US" sz="2800" b="0" i="0" smtClean="0">
                        <a:latin typeface="Times New Roman" panose="02020603050405020304" pitchFamily="18" charset="0"/>
                        <a:cs typeface="Times New Roman" panose="02020603050405020304" pitchFamily="18" charset="0"/>
                      </a:rPr>
                      <m:t>−3</m:t>
                    </m:r>
                    <m:r>
                      <a:rPr lang="en-US" sz="2800" b="0" i="1" smtClean="0">
                        <a:latin typeface="Cambria Math" panose="02040503050406030204" pitchFamily="18" charset="0"/>
                        <a:ea typeface="Cambria Math" panose="02040503050406030204" pitchFamily="18" charset="0"/>
                      </a:rPr>
                      <m:t>&lt;</m:t>
                    </m:r>
                    <m:r>
                      <m:rPr>
                        <m:nor/>
                      </m:rPr>
                      <a:rPr lang="en-US" sz="2800" b="0" i="0" smtClean="0">
                        <a:latin typeface="Times New Roman" panose="02020603050405020304" pitchFamily="18" charset="0"/>
                        <a:ea typeface="Cambria Math" panose="02040503050406030204" pitchFamily="18" charset="0"/>
                        <a:cs typeface="Times New Roman" panose="02020603050405020304" pitchFamily="18" charset="0"/>
                      </a:rPr>
                      <m:t>−</m:t>
                    </m:r>
                  </m:oMath>
                </a14:m>
                <a:r>
                  <a:rPr lang="en-US" sz="2800">
                    <a:latin typeface="Times New Roman" panose="02020603050405020304" pitchFamily="18" charset="0"/>
                    <a:cs typeface="Times New Roman" panose="02020603050405020304" pitchFamily="18" charset="0"/>
                  </a:rPr>
                  <a:t>2 . </a:t>
                </a:r>
              </a:p>
            </p:txBody>
          </p:sp>
        </mc:Choice>
        <mc:Fallback xmlns="">
          <p:sp>
            <p:nvSpPr>
              <p:cNvPr id="4" name="Hộp Văn bản 3"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33CB09A2-563C-9B7D-950D-8B45750A2F48}"/>
                  </a:ext>
                </a:extLst>
              </p:cNvPr>
              <p:cNvSpPr txBox="1">
                <a:spLocks noRot="1" noChangeAspect="1" noMove="1" noResize="1" noEditPoints="1" noAdjustHandles="1" noChangeArrowheads="1" noChangeShapeType="1" noTextEdit="1"/>
              </p:cNvSpPr>
              <p:nvPr/>
            </p:nvSpPr>
            <p:spPr>
              <a:xfrm>
                <a:off x="139003" y="2363169"/>
                <a:ext cx="4572000" cy="523220"/>
              </a:xfrm>
              <a:prstGeom prst="rect">
                <a:avLst/>
              </a:prstGeom>
              <a:blipFill>
                <a:blip r:embed="rId3"/>
                <a:stretch>
                  <a:fillRect l="-2800" t="-12941" r="-4267" b="-329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Hộp Văn bản 10"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57A47D8E-0D4A-BC19-ACC9-D01846A2684A}"/>
                  </a:ext>
                </a:extLst>
              </p:cNvPr>
              <p:cNvSpPr txBox="1"/>
              <p:nvPr/>
            </p:nvSpPr>
            <p:spPr>
              <a:xfrm>
                <a:off x="1586119" y="2922712"/>
                <a:ext cx="2514600" cy="523220"/>
              </a:xfrm>
              <a:prstGeom prst="rect">
                <a:avLst/>
              </a:prstGeom>
              <a:noFill/>
            </p:spPr>
            <p:txBody>
              <a:bodyPr wrap="square" rtlCol="0">
                <a:spAutoFit/>
              </a:bodyPr>
              <a:lstStyle/>
              <a:p>
                <a14:m>
                  <m:oMath xmlns:m="http://schemas.openxmlformats.org/officeDocument/2006/math">
                    <m:r>
                      <a:rPr lang="en-US" sz="2800" b="0" i="1" smtClean="0">
                        <a:solidFill>
                          <a:srgbClr val="984807"/>
                        </a:solidFill>
                        <a:latin typeface="Cambria Math" panose="02040503050406030204" pitchFamily="18" charset="0"/>
                      </a:rPr>
                      <m:t> </m:t>
                    </m:r>
                    <m:r>
                      <a:rPr lang="en-US" sz="2800" i="1">
                        <a:solidFill>
                          <a:srgbClr val="984807"/>
                        </a:solidFill>
                        <a:latin typeface="Cambria Math" panose="02040503050406030204" pitchFamily="18" charset="0"/>
                      </a:rPr>
                      <m:t>−5</m:t>
                    </m:r>
                    <m:r>
                      <m:rPr>
                        <m:nor/>
                      </m:rPr>
                      <a:rPr lang="en-US" sz="2800" b="0" i="1" smtClean="0">
                        <a:solidFill>
                          <a:srgbClr val="984807"/>
                        </a:solidFill>
                        <a:latin typeface="Cambria Math" panose="02040503050406030204" pitchFamily="18" charset="0"/>
                      </a:rPr>
                      <m:t>          </m:t>
                    </m:r>
                    <m:r>
                      <m:rPr>
                        <m:nor/>
                      </m:rPr>
                      <a:rPr lang="en-US" sz="2800" i="1">
                        <a:solidFill>
                          <a:srgbClr val="984807"/>
                        </a:solidFill>
                        <a:latin typeface="Times New Roman" panose="02020603050405020304" pitchFamily="18" charset="0"/>
                        <a:cs typeface="Times New Roman" panose="02020603050405020304" pitchFamily="18" charset="0"/>
                      </a:rPr>
                      <m:t>−</m:t>
                    </m:r>
                  </m:oMath>
                </a14:m>
                <a:r>
                  <a:rPr lang="en-US" sz="2800">
                    <a:solidFill>
                      <a:srgbClr val="984807"/>
                    </a:solidFill>
                    <a:latin typeface="Times New Roman" panose="02020603050405020304" pitchFamily="18" charset="0"/>
                    <a:cs typeface="Times New Roman" panose="02020603050405020304" pitchFamily="18" charset="0"/>
                  </a:rPr>
                  <a:t>2</a:t>
                </a:r>
              </a:p>
            </p:txBody>
          </p:sp>
        </mc:Choice>
        <mc:Fallback xmlns="">
          <p:sp>
            <p:nvSpPr>
              <p:cNvPr id="11" name="Hộp Văn bản 10"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57A47D8E-0D4A-BC19-ACC9-D01846A2684A}"/>
                  </a:ext>
                </a:extLst>
              </p:cNvPr>
              <p:cNvSpPr txBox="1">
                <a:spLocks noRot="1" noChangeAspect="1" noMove="1" noResize="1" noEditPoints="1" noAdjustHandles="1" noChangeArrowheads="1" noChangeShapeType="1" noTextEdit="1"/>
              </p:cNvSpPr>
              <p:nvPr/>
            </p:nvSpPr>
            <p:spPr>
              <a:xfrm>
                <a:off x="1586119" y="2922712"/>
                <a:ext cx="2514600" cy="523220"/>
              </a:xfrm>
              <a:prstGeom prst="rect">
                <a:avLst/>
              </a:prstGeom>
              <a:blipFill>
                <a:blip r:embed="rId4"/>
                <a:stretch>
                  <a:fillRect t="-11628" b="-31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Hộp Văn bản 11"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39CD9E61-4E54-563F-A120-3EBE5372344E}"/>
                  </a:ext>
                </a:extLst>
              </p:cNvPr>
              <p:cNvSpPr txBox="1"/>
              <p:nvPr/>
            </p:nvSpPr>
            <p:spPr>
              <a:xfrm>
                <a:off x="3657600" y="3573104"/>
                <a:ext cx="6629400" cy="1200329"/>
              </a:xfrm>
              <a:prstGeom prst="rect">
                <a:avLst/>
              </a:prstGeom>
              <a:noFill/>
            </p:spPr>
            <p:txBody>
              <a:bodyPr wrap="square" rtlCol="0">
                <a:spAutoFit/>
              </a:bodyPr>
              <a:lstStyle/>
              <a:p>
                <a:pPr algn="ctr"/>
                <a:r>
                  <a:rPr lang="en-US" sz="3600">
                    <a:solidFill>
                      <a:schemeClr val="bg1"/>
                    </a:solidFill>
                    <a:latin typeface="Times New Roman" panose="02020603050405020304" pitchFamily="18" charset="0"/>
                    <a:cs typeface="Times New Roman" panose="02020603050405020304" pitchFamily="18" charset="0"/>
                  </a:rPr>
                  <a:t>Nếu </a:t>
                </a:r>
                <a14:m>
                  <m:oMath xmlns:m="http://schemas.openxmlformats.org/officeDocument/2006/math">
                    <m:r>
                      <m:rPr>
                        <m:nor/>
                      </m:rPr>
                      <a:rPr lang="en-US" sz="3600" b="0" i="0" smtClean="0">
                        <a:solidFill>
                          <a:schemeClr val="bg1"/>
                        </a:solidFill>
                        <a:latin typeface="Times New Roman" panose="02020603050405020304" pitchFamily="18" charset="0"/>
                        <a:cs typeface="Times New Roman" panose="02020603050405020304" pitchFamily="18" charset="0"/>
                      </a:rPr>
                      <m:t>a</m:t>
                    </m:r>
                    <m:r>
                      <m:rPr>
                        <m:nor/>
                      </m:rPr>
                      <a:rPr lang="vi-VN" sz="3600" b="0" i="0" smtClean="0">
                        <a:solidFill>
                          <a:schemeClr val="bg1"/>
                        </a:solidFill>
                        <a:latin typeface="Times New Roman" panose="02020603050405020304" pitchFamily="18" charset="0"/>
                        <a:cs typeface="Times New Roman" panose="02020603050405020304" pitchFamily="18" charset="0"/>
                      </a:rPr>
                      <m:t> </m:t>
                    </m:r>
                    <m:r>
                      <m:rPr>
                        <m:nor/>
                      </m:rPr>
                      <a:rPr lang="en-US" sz="36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&lt;</m:t>
                    </m:r>
                    <m:r>
                      <m:rPr>
                        <m:nor/>
                      </m:rPr>
                      <a:rPr lang="vi-VN" sz="36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 </m:t>
                    </m:r>
                    <m:r>
                      <m:rPr>
                        <m:nor/>
                      </m:rPr>
                      <a:rPr lang="en-US" sz="36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b</m:t>
                    </m:r>
                  </m:oMath>
                </a14:m>
                <a:r>
                  <a:rPr lang="en-US" sz="3600">
                    <a:solidFill>
                      <a:schemeClr val="bg1"/>
                    </a:solidFill>
                    <a:latin typeface="Times New Roman" panose="02020603050405020304" pitchFamily="18" charset="0"/>
                    <a:cs typeface="Times New Roman" panose="02020603050405020304" pitchFamily="18" charset="0"/>
                  </a:rPr>
                  <a:t> và </a:t>
                </a:r>
                <a14:m>
                  <m:oMath xmlns:m="http://schemas.openxmlformats.org/officeDocument/2006/math">
                    <m:r>
                      <m:rPr>
                        <m:nor/>
                      </m:rPr>
                      <a:rPr lang="en-US" sz="3600" b="0" i="0" smtClean="0">
                        <a:solidFill>
                          <a:schemeClr val="bg1"/>
                        </a:solidFill>
                        <a:latin typeface="Times New Roman" panose="02020603050405020304" pitchFamily="18" charset="0"/>
                        <a:cs typeface="Times New Roman" panose="02020603050405020304" pitchFamily="18" charset="0"/>
                      </a:rPr>
                      <m:t>b</m:t>
                    </m:r>
                    <m:r>
                      <m:rPr>
                        <m:nor/>
                      </m:rPr>
                      <a:rPr lang="vi-VN" sz="3600" b="0" i="0" smtClean="0">
                        <a:solidFill>
                          <a:schemeClr val="bg1"/>
                        </a:solidFill>
                        <a:latin typeface="Times New Roman" panose="02020603050405020304" pitchFamily="18" charset="0"/>
                        <a:cs typeface="Times New Roman" panose="02020603050405020304" pitchFamily="18" charset="0"/>
                      </a:rPr>
                      <m:t> </m:t>
                    </m:r>
                    <m:r>
                      <m:rPr>
                        <m:nor/>
                      </m:rPr>
                      <a:rPr lang="en-US" sz="36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&lt;</m:t>
                    </m:r>
                    <m:r>
                      <m:rPr>
                        <m:nor/>
                      </m:rPr>
                      <a:rPr lang="vi-VN" sz="36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 </m:t>
                    </m:r>
                    <m:r>
                      <m:rPr>
                        <m:nor/>
                      </m:rPr>
                      <a:rPr lang="en-US" sz="36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c</m:t>
                    </m:r>
                  </m:oMath>
                </a14:m>
                <a:r>
                  <a:rPr lang="en-US" sz="3600">
                    <a:solidFill>
                      <a:schemeClr val="bg1"/>
                    </a:solidFill>
                    <a:latin typeface="Times New Roman" panose="02020603050405020304" pitchFamily="18" charset="0"/>
                    <a:cs typeface="Times New Roman" panose="02020603050405020304" pitchFamily="18" charset="0"/>
                  </a:rPr>
                  <a:t> thì </a:t>
                </a:r>
              </a:p>
              <a:p>
                <a:pPr algn="ctr"/>
                <a14:m>
                  <m:oMathPara xmlns:m="http://schemas.openxmlformats.org/officeDocument/2006/math">
                    <m:oMathParaPr>
                      <m:jc m:val="centerGroup"/>
                    </m:oMathParaPr>
                    <m:oMath xmlns:m="http://schemas.openxmlformats.org/officeDocument/2006/math">
                      <m:r>
                        <m:rPr>
                          <m:nor/>
                        </m:rPr>
                        <a:rPr lang="en-US" sz="3600" b="0" i="0" smtClean="0">
                          <a:solidFill>
                            <a:schemeClr val="bg1"/>
                          </a:solidFill>
                          <a:latin typeface="Times New Roman" panose="02020603050405020304" pitchFamily="18" charset="0"/>
                          <a:cs typeface="Times New Roman" panose="02020603050405020304" pitchFamily="18" charset="0"/>
                        </a:rPr>
                        <m:t>a</m:t>
                      </m:r>
                      <m:r>
                        <m:rPr>
                          <m:nor/>
                        </m:rPr>
                        <a:rPr lang="vi-VN" sz="3600" b="0" i="0" smtClean="0">
                          <a:solidFill>
                            <a:schemeClr val="bg1"/>
                          </a:solidFill>
                          <a:latin typeface="Times New Roman" panose="02020603050405020304" pitchFamily="18" charset="0"/>
                          <a:cs typeface="Times New Roman" panose="02020603050405020304" pitchFamily="18" charset="0"/>
                        </a:rPr>
                        <m:t> </m:t>
                      </m:r>
                      <m:r>
                        <m:rPr>
                          <m:nor/>
                        </m:rPr>
                        <a:rPr lang="en-US" sz="3600" b="0" i="0" smtClean="0">
                          <a:solidFill>
                            <a:schemeClr val="bg1"/>
                          </a:solidFill>
                          <a:latin typeface="Times New Roman" panose="02020603050405020304" pitchFamily="18" charset="0"/>
                          <a:cs typeface="Times New Roman" panose="02020603050405020304" pitchFamily="18" charset="0"/>
                        </a:rPr>
                        <m:t>?</m:t>
                      </m:r>
                      <m:r>
                        <m:rPr>
                          <m:nor/>
                        </m:rPr>
                        <a:rPr lang="vi-VN" sz="36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 </m:t>
                      </m:r>
                      <m:r>
                        <m:rPr>
                          <m:nor/>
                        </m:rPr>
                        <a:rPr lang="en-US" sz="36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c</m:t>
                      </m:r>
                    </m:oMath>
                  </m:oMathPara>
                </a14:m>
                <a:endParaRPr lang="en-US" sz="3600">
                  <a:solidFill>
                    <a:schemeClr val="bg1"/>
                  </a:solidFill>
                  <a:latin typeface="Times New Roman" panose="02020603050405020304" pitchFamily="18" charset="0"/>
                  <a:cs typeface="Times New Roman" panose="02020603050405020304" pitchFamily="18" charset="0"/>
                </a:endParaRPr>
              </a:p>
            </p:txBody>
          </p:sp>
        </mc:Choice>
        <mc:Fallback xmlns="">
          <p:sp>
            <p:nvSpPr>
              <p:cNvPr id="12" name="Hộp Văn bản 11"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39CD9E61-4E54-563F-A120-3EBE5372344E}"/>
                  </a:ext>
                </a:extLst>
              </p:cNvPr>
              <p:cNvSpPr txBox="1">
                <a:spLocks noRot="1" noChangeAspect="1" noMove="1" noResize="1" noEditPoints="1" noAdjustHandles="1" noChangeArrowheads="1" noChangeShapeType="1" noTextEdit="1"/>
              </p:cNvSpPr>
              <p:nvPr/>
            </p:nvSpPr>
            <p:spPr>
              <a:xfrm>
                <a:off x="3657600" y="3573104"/>
                <a:ext cx="6629400" cy="1200329"/>
              </a:xfrm>
              <a:prstGeom prst="rect">
                <a:avLst/>
              </a:prstGeom>
              <a:blipFill>
                <a:blip r:embed="rId5"/>
                <a:stretch>
                  <a:fillRect t="-81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Hộp Văn bản 4"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FECF89E1-EC3B-2DE8-74AB-38BD939A5976}"/>
                  </a:ext>
                </a:extLst>
              </p:cNvPr>
              <p:cNvSpPr txBox="1"/>
              <p:nvPr/>
            </p:nvSpPr>
            <p:spPr>
              <a:xfrm>
                <a:off x="228600" y="689148"/>
                <a:ext cx="8610600" cy="523220"/>
              </a:xfrm>
              <a:prstGeom prst="rect">
                <a:avLst/>
              </a:prstGeom>
              <a:noFill/>
            </p:spPr>
            <p:txBody>
              <a:bodyPr wrap="square" rtlCol="0">
                <a:spAutoFit/>
              </a:bodyPr>
              <a:lstStyle/>
              <a:p>
                <a:r>
                  <a:rPr lang="en-US" sz="2800" b="1" u="sng">
                    <a:solidFill>
                      <a:srgbClr val="984807"/>
                    </a:solidFill>
                    <a:latin typeface="Times New Roman" panose="02020603050405020304" pitchFamily="18" charset="0"/>
                    <a:cs typeface="Times New Roman" panose="02020603050405020304" pitchFamily="18" charset="0"/>
                  </a:rPr>
                  <a:t>Bài tập 2.</a:t>
                </a:r>
                <a:r>
                  <a:rPr lang="en-US" sz="2800">
                    <a:solidFill>
                      <a:srgbClr val="B43305"/>
                    </a:solidFill>
                  </a:rPr>
                  <a:t>  </a:t>
                </a:r>
                <a:r>
                  <a:rPr lang="en-US" sz="2800">
                    <a:latin typeface="Times New Roman" panose="02020603050405020304" pitchFamily="18" charset="0"/>
                    <a:cs typeface="Times New Roman" panose="02020603050405020304" pitchFamily="18" charset="0"/>
                  </a:rPr>
                  <a:t>Điền dấu (</a:t>
                </a:r>
                <a14:m>
                  <m:oMath xmlns:m="http://schemas.openxmlformats.org/officeDocument/2006/math">
                    <m:r>
                      <a:rPr lang="en-US" sz="2800" b="0" i="1" smtClean="0">
                        <a:latin typeface="Cambria Math" panose="02040503050406030204" pitchFamily="18" charset="0"/>
                      </a:rPr>
                      <m:t>&gt;;&lt;; </m:t>
                    </m:r>
                    <m:r>
                      <a:rPr lang="en-US" sz="2800" b="0" i="1" smtClean="0">
                        <a:latin typeface="Cambria Math" panose="02040503050406030204" pitchFamily="18" charset="0"/>
                        <a:ea typeface="Cambria Math" panose="02040503050406030204" pitchFamily="18" charset="0"/>
                      </a:rPr>
                      <m:t>≥; ≤)</m:t>
                    </m:r>
                  </m:oMath>
                </a14:m>
                <a:r>
                  <a:rPr lang="en-US" sz="2800">
                    <a:latin typeface="Times New Roman" panose="02020603050405020304" pitchFamily="18" charset="0"/>
                    <a:cs typeface="Times New Roman" panose="02020603050405020304" pitchFamily="18" charset="0"/>
                  </a:rPr>
                  <a:t> vào chỗ trống:</a:t>
                </a:r>
              </a:p>
            </p:txBody>
          </p:sp>
        </mc:Choice>
        <mc:Fallback xmlns="">
          <p:sp>
            <p:nvSpPr>
              <p:cNvPr id="5" name="Hộp Văn bản 4"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FECF89E1-EC3B-2DE8-74AB-38BD939A5976}"/>
                  </a:ext>
                </a:extLst>
              </p:cNvPr>
              <p:cNvSpPr txBox="1">
                <a:spLocks noRot="1" noChangeAspect="1" noMove="1" noResize="1" noEditPoints="1" noAdjustHandles="1" noChangeArrowheads="1" noChangeShapeType="1" noTextEdit="1"/>
              </p:cNvSpPr>
              <p:nvPr/>
            </p:nvSpPr>
            <p:spPr>
              <a:xfrm>
                <a:off x="228600" y="689148"/>
                <a:ext cx="8610600" cy="523220"/>
              </a:xfrm>
              <a:prstGeom prst="rect">
                <a:avLst/>
              </a:prstGeom>
              <a:blipFill>
                <a:blip r:embed="rId6"/>
                <a:stretch>
                  <a:fillRect l="-1487" t="-12791" b="-30233"/>
                </a:stretch>
              </a:blipFill>
            </p:spPr>
            <p:txBody>
              <a:bodyPr/>
              <a:lstStyle/>
              <a:p>
                <a:r>
                  <a:rPr lang="en-US">
                    <a:noFill/>
                  </a:rPr>
                  <a:t> </a:t>
                </a:r>
              </a:p>
            </p:txBody>
          </p:sp>
        </mc:Fallback>
      </mc:AlternateContent>
      <p:grpSp>
        <p:nvGrpSpPr>
          <p:cNvPr id="18" name="Nhóm 17"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BF09338F-99D6-E6D1-0413-6095210C4829}"/>
              </a:ext>
            </a:extLst>
          </p:cNvPr>
          <p:cNvGrpSpPr/>
          <p:nvPr/>
        </p:nvGrpSpPr>
        <p:grpSpPr>
          <a:xfrm>
            <a:off x="2057400" y="1704811"/>
            <a:ext cx="2514600" cy="553997"/>
            <a:chOff x="2057400" y="1704811"/>
            <a:chExt cx="2514600" cy="553997"/>
          </a:xfrm>
        </p:grpSpPr>
        <mc:AlternateContent xmlns:mc="http://schemas.openxmlformats.org/markup-compatibility/2006" xmlns:a14="http://schemas.microsoft.com/office/drawing/2010/main">
          <mc:Choice Requires="a14">
            <p:sp>
              <p:nvSpPr>
                <p:cNvPr id="10" name="Hộp Văn bản 9">
                  <a:extLst>
                    <a:ext uri="{FF2B5EF4-FFF2-40B4-BE49-F238E27FC236}">
                      <a16:creationId xmlns:a16="http://schemas.microsoft.com/office/drawing/2014/main" id="{0399019A-168E-A0E0-0B92-D0A7E3CF5F3E}"/>
                    </a:ext>
                  </a:extLst>
                </p:cNvPr>
                <p:cNvSpPr txBox="1"/>
                <p:nvPr/>
              </p:nvSpPr>
              <p:spPr>
                <a:xfrm>
                  <a:off x="2057400" y="1735588"/>
                  <a:ext cx="2514600" cy="523220"/>
                </a:xfrm>
                <a:prstGeom prst="rect">
                  <a:avLst/>
                </a:prstGeom>
                <a:noFill/>
              </p:spPr>
              <p:txBody>
                <a:bodyPr wrap="square" rtlCol="0">
                  <a:spAutoFit/>
                </a:bodyPr>
                <a:lstStyle/>
                <a:p>
                  <a14:m>
                    <m:oMath xmlns:m="http://schemas.openxmlformats.org/officeDocument/2006/math">
                      <m:r>
                        <a:rPr lang="en-US" sz="2800" b="0" i="1" smtClean="0">
                          <a:solidFill>
                            <a:srgbClr val="984807"/>
                          </a:solidFill>
                          <a:latin typeface="Cambria Math" panose="02040503050406030204" pitchFamily="18" charset="0"/>
                        </a:rPr>
                        <m:t>2023           </m:t>
                      </m:r>
                      <m:r>
                        <a:rPr lang="en-US" sz="2800" b="0" i="1" smtClean="0">
                          <a:solidFill>
                            <a:srgbClr val="984807"/>
                          </a:solidFill>
                          <a:latin typeface="Cambria Math" panose="02040503050406030204" pitchFamily="18" charset="0"/>
                          <a:ea typeface="Cambria Math" panose="02040503050406030204" pitchFamily="18" charset="0"/>
                        </a:rPr>
                        <m:t>2025</m:t>
                      </m:r>
                    </m:oMath>
                  </a14:m>
                  <a:r>
                    <a:rPr lang="en-US" sz="2800">
                      <a:solidFill>
                        <a:srgbClr val="984807"/>
                      </a:solidFill>
                      <a:latin typeface="Times New Roman" panose="02020603050405020304" pitchFamily="18" charset="0"/>
                      <a:cs typeface="Times New Roman" panose="02020603050405020304" pitchFamily="18" charset="0"/>
                    </a:rPr>
                    <a:t> </a:t>
                  </a:r>
                </a:p>
              </p:txBody>
            </p:sp>
          </mc:Choice>
          <mc:Fallback xmlns="">
            <p:sp>
              <p:nvSpPr>
                <p:cNvPr id="10" name="Hộp Văn bản 9">
                  <a:extLst>
                    <a:ext uri="{FF2B5EF4-FFF2-40B4-BE49-F238E27FC236}">
                      <a16:creationId xmlns:a16="http://schemas.microsoft.com/office/drawing/2014/main" id="{0399019A-168E-A0E0-0B92-D0A7E3CF5F3E}"/>
                    </a:ext>
                  </a:extLst>
                </p:cNvPr>
                <p:cNvSpPr txBox="1">
                  <a:spLocks noRot="1" noChangeAspect="1" noMove="1" noResize="1" noEditPoints="1" noAdjustHandles="1" noChangeArrowheads="1" noChangeShapeType="1" noTextEdit="1"/>
                </p:cNvSpPr>
                <p:nvPr/>
              </p:nvSpPr>
              <p:spPr>
                <a:xfrm>
                  <a:off x="2057400" y="1735588"/>
                  <a:ext cx="2514600" cy="523220"/>
                </a:xfrm>
                <a:prstGeom prst="rect">
                  <a:avLst/>
                </a:prstGeom>
                <a:blipFill>
                  <a:blip r:embed="rId7"/>
                  <a:stretch>
                    <a:fillRect t="-12791" r="-12621" b="-31395"/>
                  </a:stretch>
                </a:blipFill>
              </p:spPr>
              <p:txBody>
                <a:bodyPr/>
                <a:lstStyle/>
                <a:p>
                  <a:r>
                    <a:rPr lang="en-US">
                      <a:noFill/>
                    </a:rPr>
                    <a:t> </a:t>
                  </a:r>
                </a:p>
              </p:txBody>
            </p:sp>
          </mc:Fallback>
        </mc:AlternateContent>
        <p:sp>
          <p:nvSpPr>
            <p:cNvPr id="6" name="Hình chữ nhật 5">
              <a:extLst>
                <a:ext uri="{FF2B5EF4-FFF2-40B4-BE49-F238E27FC236}">
                  <a16:creationId xmlns:a16="http://schemas.microsoft.com/office/drawing/2014/main" id="{D30CC532-EADD-4BDE-8840-8823AE9BC62F}"/>
                </a:ext>
              </a:extLst>
            </p:cNvPr>
            <p:cNvSpPr/>
            <p:nvPr/>
          </p:nvSpPr>
          <p:spPr>
            <a:xfrm>
              <a:off x="3067260" y="1704811"/>
              <a:ext cx="533400" cy="479676"/>
            </a:xfrm>
            <a:prstGeom prst="rect">
              <a:avLst/>
            </a:prstGeom>
            <a:solidFill>
              <a:schemeClr val="bg1"/>
            </a:solidFill>
            <a:ln>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latin typeface="Times New Roman" panose="02020603050405020304" pitchFamily="18" charset="0"/>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7" name="Hình chữ nhật 6"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F170A696-5C85-D5B8-17A4-412D10AB46B2}"/>
                  </a:ext>
                </a:extLst>
              </p:cNvPr>
              <p:cNvSpPr/>
              <p:nvPr/>
            </p:nvSpPr>
            <p:spPr>
              <a:xfrm>
                <a:off x="3067260" y="1693763"/>
                <a:ext cx="533400" cy="479676"/>
              </a:xfrm>
              <a:prstGeom prst="rect">
                <a:avLst/>
              </a:prstGeom>
              <a:solidFill>
                <a:schemeClr val="bg1"/>
              </a:solidFill>
              <a:ln>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3200" b="1"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&lt;</m:t>
                      </m:r>
                    </m:oMath>
                  </m:oMathPara>
                </a14:m>
                <a:endParaRPr lang="en-US" sz="3200" b="1">
                  <a:solidFill>
                    <a:srgbClr val="FF0000"/>
                  </a:solidFill>
                  <a:latin typeface="Times New Roman" panose="02020603050405020304" pitchFamily="18" charset="0"/>
                  <a:cs typeface="Times New Roman" panose="02020603050405020304" pitchFamily="18" charset="0"/>
                </a:endParaRPr>
              </a:p>
            </p:txBody>
          </p:sp>
        </mc:Choice>
        <mc:Fallback xmlns="">
          <p:sp>
            <p:nvSpPr>
              <p:cNvPr id="7" name="Hình chữ nhật 6"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F170A696-5C85-D5B8-17A4-412D10AB46B2}"/>
                  </a:ext>
                </a:extLst>
              </p:cNvPr>
              <p:cNvSpPr>
                <a:spLocks noRot="1" noChangeAspect="1" noMove="1" noResize="1" noEditPoints="1" noAdjustHandles="1" noChangeArrowheads="1" noChangeShapeType="1" noTextEdit="1"/>
              </p:cNvSpPr>
              <p:nvPr/>
            </p:nvSpPr>
            <p:spPr>
              <a:xfrm>
                <a:off x="3067260" y="1693763"/>
                <a:ext cx="533400" cy="479676"/>
              </a:xfrm>
              <a:prstGeom prst="rect">
                <a:avLst/>
              </a:prstGeom>
              <a:blipFill>
                <a:blip r:embed="rId8"/>
                <a:stretch>
                  <a:fillRect/>
                </a:stretch>
              </a:blipFill>
              <a:ln>
                <a:prstDash val="solid"/>
              </a:ln>
            </p:spPr>
            <p:txBody>
              <a:bodyPr/>
              <a:lstStyle/>
              <a:p>
                <a:r>
                  <a:rPr lang="en-US">
                    <a:noFill/>
                  </a:rPr>
                  <a:t> </a:t>
                </a:r>
              </a:p>
            </p:txBody>
          </p:sp>
        </mc:Fallback>
      </mc:AlternateContent>
      <p:sp>
        <p:nvSpPr>
          <p:cNvPr id="8" name="Hộp Văn bản 7">
            <a:extLst>
              <a:ext uri="{FF2B5EF4-FFF2-40B4-BE49-F238E27FC236}">
                <a16:creationId xmlns:a16="http://schemas.microsoft.com/office/drawing/2014/main" id="{AFA362A2-20DA-6DB8-00A7-BE5CFCAED26B}"/>
              </a:ext>
            </a:extLst>
          </p:cNvPr>
          <p:cNvSpPr txBox="1"/>
          <p:nvPr/>
        </p:nvSpPr>
        <p:spPr>
          <a:xfrm>
            <a:off x="667797" y="1735588"/>
            <a:ext cx="1162878"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Khi đó</a:t>
            </a:r>
          </a:p>
        </p:txBody>
      </p:sp>
      <p:sp>
        <p:nvSpPr>
          <p:cNvPr id="9" name="Hộp Văn bản 8">
            <a:extLst>
              <a:ext uri="{FF2B5EF4-FFF2-40B4-BE49-F238E27FC236}">
                <a16:creationId xmlns:a16="http://schemas.microsoft.com/office/drawing/2014/main" id="{222CF947-E0B7-FE1B-9636-E510A9D661AA}"/>
              </a:ext>
            </a:extLst>
          </p:cNvPr>
          <p:cNvSpPr txBox="1"/>
          <p:nvPr/>
        </p:nvSpPr>
        <p:spPr>
          <a:xfrm>
            <a:off x="485361" y="2923806"/>
            <a:ext cx="1162878"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Khi đó</a:t>
            </a:r>
          </a:p>
        </p:txBody>
      </p:sp>
      <mc:AlternateContent xmlns:mc="http://schemas.openxmlformats.org/markup-compatibility/2006" xmlns:a14="http://schemas.microsoft.com/office/drawing/2010/main">
        <mc:Choice Requires="a14">
          <p:sp>
            <p:nvSpPr>
              <p:cNvPr id="16" name="Hình chữ nhật 15">
                <a:extLst>
                  <a:ext uri="{FF2B5EF4-FFF2-40B4-BE49-F238E27FC236}">
                    <a16:creationId xmlns:a16="http://schemas.microsoft.com/office/drawing/2014/main" id="{B5495F9F-BF2D-70A6-DD2E-6618CA7AC825}"/>
                  </a:ext>
                </a:extLst>
              </p:cNvPr>
              <p:cNvSpPr/>
              <p:nvPr/>
            </p:nvSpPr>
            <p:spPr>
              <a:xfrm>
                <a:off x="2356423" y="2887211"/>
                <a:ext cx="533400" cy="479676"/>
              </a:xfrm>
              <a:prstGeom prst="rect">
                <a:avLst/>
              </a:prstGeom>
              <a:solidFill>
                <a:schemeClr val="bg1"/>
              </a:solidFill>
              <a:ln>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3200" b="1"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&lt;</m:t>
                      </m:r>
                    </m:oMath>
                  </m:oMathPara>
                </a14:m>
                <a:endParaRPr lang="en-US" sz="3200" b="1">
                  <a:solidFill>
                    <a:srgbClr val="FF0000"/>
                  </a:solidFill>
                  <a:latin typeface="Times New Roman" panose="02020603050405020304" pitchFamily="18" charset="0"/>
                  <a:cs typeface="Times New Roman" panose="02020603050405020304" pitchFamily="18" charset="0"/>
                </a:endParaRPr>
              </a:p>
            </p:txBody>
          </p:sp>
        </mc:Choice>
        <mc:Fallback xmlns="">
          <p:sp>
            <p:nvSpPr>
              <p:cNvPr id="16" name="Hình chữ nhật 15">
                <a:extLst>
                  <a:ext uri="{FF2B5EF4-FFF2-40B4-BE49-F238E27FC236}">
                    <a16:creationId xmlns:a16="http://schemas.microsoft.com/office/drawing/2014/main" id="{B5495F9F-BF2D-70A6-DD2E-6618CA7AC825}"/>
                  </a:ext>
                </a:extLst>
              </p:cNvPr>
              <p:cNvSpPr>
                <a:spLocks noRot="1" noChangeAspect="1" noMove="1" noResize="1" noEditPoints="1" noAdjustHandles="1" noChangeArrowheads="1" noChangeShapeType="1" noTextEdit="1"/>
              </p:cNvSpPr>
              <p:nvPr/>
            </p:nvSpPr>
            <p:spPr>
              <a:xfrm>
                <a:off x="2356423" y="2887211"/>
                <a:ext cx="533400" cy="479676"/>
              </a:xfrm>
              <a:prstGeom prst="rect">
                <a:avLst/>
              </a:prstGeom>
              <a:blipFill>
                <a:blip r:embed="rId9"/>
                <a:stretch>
                  <a:fillRect/>
                </a:stretch>
              </a:blipFill>
              <a:ln>
                <a:prstDash val="solid"/>
              </a:ln>
            </p:spPr>
            <p:txBody>
              <a:bodyPr/>
              <a:lstStyle/>
              <a:p>
                <a:r>
                  <a:rPr lang="en-US">
                    <a:noFill/>
                  </a:rPr>
                  <a:t> </a:t>
                </a:r>
              </a:p>
            </p:txBody>
          </p:sp>
        </mc:Fallback>
      </mc:AlternateContent>
    </p:spTree>
    <p:extLst>
      <p:ext uri="{BB962C8B-B14F-4D97-AF65-F5344CB8AC3E}">
        <p14:creationId xmlns:p14="http://schemas.microsoft.com/office/powerpoint/2010/main" val="21136123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down)">
                                      <p:cBhvr>
                                        <p:cTn id="51" dur="500"/>
                                        <p:tgtEl>
                                          <p:spTgt spid="13"/>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down)">
                                      <p:cBhvr>
                                        <p:cTn id="5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3" grpId="0" animBg="1"/>
      <p:bldP spid="2" grpId="0"/>
      <p:bldP spid="4" grpId="0"/>
      <p:bldP spid="11" grpId="0"/>
      <p:bldP spid="12" grpId="0"/>
      <p:bldP spid="5" grpId="0"/>
      <p:bldP spid="7" grpId="0" animBg="1"/>
      <p:bldP spid="8" grpId="0"/>
      <p:bldP spid="9" grpId="0"/>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OPL20U25GSXzBJYl68kk8uQGfFKzs7yb1M4KJWUiLk6ZEvGF+qCIPSnY57AbBFCvTWID13 2024 KNTT9 139+K4lPs7H94VUqPe2XwIsfPRnrXQE//QTEXxb8/8N4CNc6FpgZahzpTjFhMzSA7T/nHJa11DE8Ng2TP3iAmRczFlmslSuUNOgUeb6yRvs0="/>
          <p:cNvSpPr/>
          <p:nvPr/>
        </p:nvSpPr>
        <p:spPr>
          <a:xfrm>
            <a:off x="152400" y="0"/>
            <a:ext cx="8839200" cy="523220"/>
          </a:xfrm>
          <a:prstGeom prst="rect">
            <a:avLst/>
          </a:prstGeom>
          <a:solidFill>
            <a:schemeClr val="accent6">
              <a:lumMod val="50000"/>
            </a:schemeClr>
          </a:solidFill>
        </p:spPr>
        <p:txBody>
          <a:bodyPr wrap="square">
            <a:spAutoFit/>
          </a:bodyPr>
          <a:lstStyle/>
          <a:p>
            <a:pPr algn="ctr"/>
            <a:r>
              <a:rPr lang="vi-VN" sz="2800" b="1">
                <a:solidFill>
                  <a:schemeClr val="bg1"/>
                </a:solidFill>
                <a:latin typeface="+mj-lt"/>
              </a:rPr>
              <a:t>Bài 5: BẤT ĐẲNG THỨC VÀ TÍNH CHẤT </a:t>
            </a:r>
            <a:r>
              <a:rPr lang="vi-VN" sz="2400">
                <a:solidFill>
                  <a:schemeClr val="bg1"/>
                </a:solidFill>
                <a:latin typeface="+mj-lt"/>
              </a:rPr>
              <a:t>(TIẾT 1)</a:t>
            </a:r>
            <a:endParaRPr lang="en-US" sz="2400" dirty="0">
              <a:solidFill>
                <a:schemeClr val="bg1"/>
              </a:solidFill>
              <a:latin typeface="+mj-lt"/>
              <a:cs typeface="Times New Roman" panose="02020603050405020304" pitchFamily="18" charset="0"/>
            </a:endParaRPr>
          </a:p>
        </p:txBody>
      </p:sp>
      <p:sp>
        <p:nvSpPr>
          <p:cNvPr id="6" name="Hộp Văn bản 5"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0D348ACA-ED9B-58AB-BF60-1FCE4FEFAC28}"/>
              </a:ext>
            </a:extLst>
          </p:cNvPr>
          <p:cNvSpPr txBox="1"/>
          <p:nvPr/>
        </p:nvSpPr>
        <p:spPr>
          <a:xfrm>
            <a:off x="298940" y="735514"/>
            <a:ext cx="5290458" cy="523220"/>
          </a:xfrm>
          <a:prstGeom prst="rect">
            <a:avLst/>
          </a:prstGeom>
          <a:noFill/>
        </p:spPr>
        <p:txBody>
          <a:bodyPr wrap="square" rtlCol="0">
            <a:spAutoFit/>
          </a:bodyPr>
          <a:lstStyle/>
          <a:p>
            <a:r>
              <a:rPr lang="en-US" sz="2800" b="1">
                <a:solidFill>
                  <a:srgbClr val="984807"/>
                </a:solidFill>
                <a:latin typeface="Times New Roman" panose="02020603050405020304" pitchFamily="18" charset="0"/>
                <a:cs typeface="Times New Roman" panose="02020603050405020304" pitchFamily="18" charset="0"/>
              </a:rPr>
              <a:t>b. Tính chất của bất đẳng thức</a:t>
            </a:r>
          </a:p>
        </p:txBody>
      </p:sp>
      <mc:AlternateContent xmlns:mc="http://schemas.openxmlformats.org/markup-compatibility/2006" xmlns:a14="http://schemas.microsoft.com/office/drawing/2010/main">
        <mc:Choice Requires="a14">
          <p:sp>
            <p:nvSpPr>
              <p:cNvPr id="12" name="Hộp Văn bản 11"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EADDCA13-5A7D-9F5A-0A5F-612765991EEF}"/>
                  </a:ext>
                </a:extLst>
              </p:cNvPr>
              <p:cNvSpPr txBox="1"/>
              <p:nvPr/>
            </p:nvSpPr>
            <p:spPr>
              <a:xfrm>
                <a:off x="381000" y="1362066"/>
                <a:ext cx="8610600" cy="954107"/>
              </a:xfrm>
              <a:prstGeom prst="rect">
                <a:avLst/>
              </a:prstGeom>
              <a:noFill/>
            </p:spPr>
            <p:txBody>
              <a:bodyPr wrap="square" rtlCol="0">
                <a:spAutoFit/>
              </a:bodyPr>
              <a:lstStyle/>
              <a:p>
                <a:r>
                  <a:rPr lang="en-US" sz="2800">
                    <a:solidFill>
                      <a:schemeClr val="tx1">
                        <a:lumMod val="85000"/>
                        <a:lumOff val="15000"/>
                      </a:schemeClr>
                    </a:solidFill>
                    <a:latin typeface="Times New Roman" panose="02020603050405020304" pitchFamily="18" charset="0"/>
                    <a:cs typeface="Times New Roman" panose="02020603050405020304" pitchFamily="18" charset="0"/>
                  </a:rPr>
                  <a:t>Nếu </a:t>
                </a:r>
                <a14:m>
                  <m:oMath xmlns:m="http://schemas.openxmlformats.org/officeDocument/2006/math">
                    <m:r>
                      <m:rPr>
                        <m:nor/>
                      </m:rPr>
                      <a:rPr lang="en-US" sz="2800" b="0" i="0" smtClean="0">
                        <a:solidFill>
                          <a:schemeClr val="tx1">
                            <a:lumMod val="85000"/>
                            <a:lumOff val="15000"/>
                          </a:schemeClr>
                        </a:solidFill>
                        <a:latin typeface="Times New Roman" panose="02020603050405020304" pitchFamily="18" charset="0"/>
                        <a:cs typeface="Times New Roman" panose="02020603050405020304" pitchFamily="18" charset="0"/>
                      </a:rPr>
                      <m:t>a</m:t>
                    </m:r>
                    <m:r>
                      <m:rPr>
                        <m:nor/>
                      </m:rPr>
                      <a:rPr lang="vi-VN" sz="2800" b="0" i="0" smtClean="0">
                        <a:solidFill>
                          <a:schemeClr val="tx1">
                            <a:lumMod val="85000"/>
                            <a:lumOff val="15000"/>
                          </a:schemeClr>
                        </a:solidFill>
                        <a:latin typeface="Times New Roman" panose="02020603050405020304" pitchFamily="18" charset="0"/>
                        <a:cs typeface="Times New Roman" panose="02020603050405020304" pitchFamily="18" charset="0"/>
                      </a:rPr>
                      <m:t> </m:t>
                    </m:r>
                    <m:r>
                      <m:rPr>
                        <m:nor/>
                      </m:rPr>
                      <a:rPr lang="en-US" sz="2800" b="0" i="0" smtClean="0">
                        <a:solidFill>
                          <a:schemeClr val="tx1">
                            <a:lumMod val="85000"/>
                            <a:lumOff val="15000"/>
                          </a:schemeClr>
                        </a:solidFill>
                        <a:latin typeface="Times New Roman" panose="02020603050405020304" pitchFamily="18" charset="0"/>
                        <a:ea typeface="Cambria Math" panose="02040503050406030204" pitchFamily="18" charset="0"/>
                        <a:cs typeface="Times New Roman" panose="02020603050405020304" pitchFamily="18" charset="0"/>
                      </a:rPr>
                      <m:t>&lt;</m:t>
                    </m:r>
                    <m:r>
                      <m:rPr>
                        <m:nor/>
                      </m:rPr>
                      <a:rPr lang="vi-VN" sz="2800" b="0" i="0" smtClean="0">
                        <a:solidFill>
                          <a:schemeClr val="tx1">
                            <a:lumMod val="85000"/>
                            <a:lumOff val="15000"/>
                          </a:schemeClr>
                        </a:solidFill>
                        <a:latin typeface="Times New Roman" panose="02020603050405020304" pitchFamily="18" charset="0"/>
                        <a:ea typeface="Cambria Math" panose="02040503050406030204" pitchFamily="18" charset="0"/>
                        <a:cs typeface="Times New Roman" panose="02020603050405020304" pitchFamily="18" charset="0"/>
                      </a:rPr>
                      <m:t> </m:t>
                    </m:r>
                    <m:r>
                      <m:rPr>
                        <m:nor/>
                      </m:rPr>
                      <a:rPr lang="en-US" sz="2800" b="0" i="0" smtClean="0">
                        <a:solidFill>
                          <a:schemeClr val="tx1">
                            <a:lumMod val="85000"/>
                            <a:lumOff val="15000"/>
                          </a:schemeClr>
                        </a:solidFill>
                        <a:latin typeface="Times New Roman" panose="02020603050405020304" pitchFamily="18" charset="0"/>
                        <a:ea typeface="Cambria Math" panose="02040503050406030204" pitchFamily="18" charset="0"/>
                        <a:cs typeface="Times New Roman" panose="02020603050405020304" pitchFamily="18" charset="0"/>
                      </a:rPr>
                      <m:t>b</m:t>
                    </m:r>
                  </m:oMath>
                </a14:m>
                <a:r>
                  <a:rPr lang="en-US" sz="2800">
                    <a:solidFill>
                      <a:schemeClr val="tx1">
                        <a:lumMod val="85000"/>
                        <a:lumOff val="15000"/>
                      </a:schemeClr>
                    </a:solidFill>
                    <a:latin typeface="Times New Roman" panose="02020603050405020304" pitchFamily="18" charset="0"/>
                    <a:cs typeface="Times New Roman" panose="02020603050405020304" pitchFamily="18" charset="0"/>
                  </a:rPr>
                  <a:t> và </a:t>
                </a:r>
                <a14:m>
                  <m:oMath xmlns:m="http://schemas.openxmlformats.org/officeDocument/2006/math">
                    <m:r>
                      <m:rPr>
                        <m:nor/>
                      </m:rPr>
                      <a:rPr lang="en-US" sz="2800" b="0" i="0" smtClean="0">
                        <a:solidFill>
                          <a:schemeClr val="tx1">
                            <a:lumMod val="85000"/>
                            <a:lumOff val="15000"/>
                          </a:schemeClr>
                        </a:solidFill>
                        <a:latin typeface="Times New Roman" panose="02020603050405020304" pitchFamily="18" charset="0"/>
                        <a:cs typeface="Times New Roman" panose="02020603050405020304" pitchFamily="18" charset="0"/>
                      </a:rPr>
                      <m:t>b</m:t>
                    </m:r>
                    <m:r>
                      <m:rPr>
                        <m:nor/>
                      </m:rPr>
                      <a:rPr lang="vi-VN" sz="2800" b="0" i="0" smtClean="0">
                        <a:solidFill>
                          <a:schemeClr val="tx1">
                            <a:lumMod val="85000"/>
                            <a:lumOff val="15000"/>
                          </a:schemeClr>
                        </a:solidFill>
                        <a:latin typeface="Times New Roman" panose="02020603050405020304" pitchFamily="18" charset="0"/>
                        <a:cs typeface="Times New Roman" panose="02020603050405020304" pitchFamily="18" charset="0"/>
                      </a:rPr>
                      <m:t> </m:t>
                    </m:r>
                    <m:r>
                      <m:rPr>
                        <m:nor/>
                      </m:rPr>
                      <a:rPr lang="en-US" sz="2800" b="0" i="0" smtClean="0">
                        <a:solidFill>
                          <a:schemeClr val="tx1">
                            <a:lumMod val="85000"/>
                            <a:lumOff val="15000"/>
                          </a:schemeClr>
                        </a:solidFill>
                        <a:latin typeface="Times New Roman" panose="02020603050405020304" pitchFamily="18" charset="0"/>
                        <a:ea typeface="Cambria Math" panose="02040503050406030204" pitchFamily="18" charset="0"/>
                        <a:cs typeface="Times New Roman" panose="02020603050405020304" pitchFamily="18" charset="0"/>
                      </a:rPr>
                      <m:t>&lt;</m:t>
                    </m:r>
                    <m:r>
                      <m:rPr>
                        <m:nor/>
                      </m:rPr>
                      <a:rPr lang="vi-VN" sz="2800" b="0" i="0" smtClean="0">
                        <a:solidFill>
                          <a:schemeClr val="tx1">
                            <a:lumMod val="85000"/>
                            <a:lumOff val="15000"/>
                          </a:schemeClr>
                        </a:solidFill>
                        <a:latin typeface="Times New Roman" panose="02020603050405020304" pitchFamily="18" charset="0"/>
                        <a:ea typeface="Cambria Math" panose="02040503050406030204" pitchFamily="18" charset="0"/>
                        <a:cs typeface="Times New Roman" panose="02020603050405020304" pitchFamily="18" charset="0"/>
                      </a:rPr>
                      <m:t> </m:t>
                    </m:r>
                    <m:r>
                      <m:rPr>
                        <m:nor/>
                      </m:rPr>
                      <a:rPr lang="en-US" sz="2800" b="0" i="0" smtClean="0">
                        <a:solidFill>
                          <a:schemeClr val="tx1">
                            <a:lumMod val="85000"/>
                            <a:lumOff val="15000"/>
                          </a:schemeClr>
                        </a:solidFill>
                        <a:latin typeface="Times New Roman" panose="02020603050405020304" pitchFamily="18" charset="0"/>
                        <a:ea typeface="Cambria Math" panose="02040503050406030204" pitchFamily="18" charset="0"/>
                        <a:cs typeface="Times New Roman" panose="02020603050405020304" pitchFamily="18" charset="0"/>
                      </a:rPr>
                      <m:t>c</m:t>
                    </m:r>
                  </m:oMath>
                </a14:m>
                <a:r>
                  <a:rPr lang="en-US" sz="2800">
                    <a:solidFill>
                      <a:schemeClr val="tx1">
                        <a:lumMod val="85000"/>
                        <a:lumOff val="15000"/>
                      </a:schemeClr>
                    </a:solidFill>
                    <a:latin typeface="Times New Roman" panose="02020603050405020304" pitchFamily="18" charset="0"/>
                    <a:cs typeface="Times New Roman" panose="02020603050405020304" pitchFamily="18" charset="0"/>
                  </a:rPr>
                  <a:t> thì </a:t>
                </a:r>
                <a14:m>
                  <m:oMath xmlns:m="http://schemas.openxmlformats.org/officeDocument/2006/math">
                    <m:r>
                      <m:rPr>
                        <m:nor/>
                      </m:rPr>
                      <a:rPr lang="en-US" sz="2800" b="0" i="0" smtClean="0">
                        <a:solidFill>
                          <a:schemeClr val="tx1">
                            <a:lumMod val="85000"/>
                            <a:lumOff val="15000"/>
                          </a:schemeClr>
                        </a:solidFill>
                        <a:latin typeface="Times New Roman" panose="02020603050405020304" pitchFamily="18" charset="0"/>
                        <a:cs typeface="Times New Roman" panose="02020603050405020304" pitchFamily="18" charset="0"/>
                      </a:rPr>
                      <m:t>a</m:t>
                    </m:r>
                    <m:r>
                      <m:rPr>
                        <m:nor/>
                      </m:rPr>
                      <a:rPr lang="vi-VN" sz="2800" b="0" i="0" smtClean="0">
                        <a:solidFill>
                          <a:schemeClr val="tx1">
                            <a:lumMod val="85000"/>
                            <a:lumOff val="15000"/>
                          </a:schemeClr>
                        </a:solidFill>
                        <a:latin typeface="Times New Roman" panose="02020603050405020304" pitchFamily="18" charset="0"/>
                        <a:cs typeface="Times New Roman" panose="02020603050405020304" pitchFamily="18" charset="0"/>
                      </a:rPr>
                      <m:t> </m:t>
                    </m:r>
                    <m:r>
                      <m:rPr>
                        <m:nor/>
                      </m:rPr>
                      <a:rPr lang="en-US" sz="2800" b="0" i="0" smtClean="0">
                        <a:solidFill>
                          <a:schemeClr val="tx1">
                            <a:lumMod val="85000"/>
                            <a:lumOff val="15000"/>
                          </a:schemeClr>
                        </a:solidFill>
                        <a:latin typeface="Times New Roman" panose="02020603050405020304" pitchFamily="18" charset="0"/>
                        <a:ea typeface="Cambria Math" panose="02040503050406030204" pitchFamily="18" charset="0"/>
                        <a:cs typeface="Times New Roman" panose="02020603050405020304" pitchFamily="18" charset="0"/>
                      </a:rPr>
                      <m:t>&lt;</m:t>
                    </m:r>
                    <m:r>
                      <m:rPr>
                        <m:nor/>
                      </m:rPr>
                      <a:rPr lang="vi-VN" sz="2800" b="0" i="0" smtClean="0">
                        <a:solidFill>
                          <a:schemeClr val="tx1">
                            <a:lumMod val="85000"/>
                            <a:lumOff val="15000"/>
                          </a:schemeClr>
                        </a:solidFill>
                        <a:latin typeface="Times New Roman" panose="02020603050405020304" pitchFamily="18" charset="0"/>
                        <a:ea typeface="Cambria Math" panose="02040503050406030204" pitchFamily="18" charset="0"/>
                        <a:cs typeface="Times New Roman" panose="02020603050405020304" pitchFamily="18" charset="0"/>
                      </a:rPr>
                      <m:t> </m:t>
                    </m:r>
                    <m:r>
                      <m:rPr>
                        <m:nor/>
                      </m:rPr>
                      <a:rPr lang="en-US" sz="2800" b="0" i="0" smtClean="0">
                        <a:solidFill>
                          <a:schemeClr val="tx1">
                            <a:lumMod val="85000"/>
                            <a:lumOff val="15000"/>
                          </a:schemeClr>
                        </a:solidFill>
                        <a:latin typeface="Times New Roman" panose="02020603050405020304" pitchFamily="18" charset="0"/>
                        <a:ea typeface="Cambria Math" panose="02040503050406030204" pitchFamily="18" charset="0"/>
                        <a:cs typeface="Times New Roman" panose="02020603050405020304" pitchFamily="18" charset="0"/>
                      </a:rPr>
                      <m:t>c</m:t>
                    </m:r>
                  </m:oMath>
                </a14:m>
                <a:r>
                  <a:rPr lang="en-US" sz="2800">
                    <a:solidFill>
                      <a:schemeClr val="tx1">
                        <a:lumMod val="85000"/>
                        <a:lumOff val="15000"/>
                      </a:schemeClr>
                    </a:solidFill>
                    <a:latin typeface="Times New Roman" panose="02020603050405020304" pitchFamily="18" charset="0"/>
                    <a:cs typeface="Times New Roman" panose="02020603050405020304" pitchFamily="18" charset="0"/>
                  </a:rPr>
                  <a:t> (tính chất bắc cầu của bất đẳng thức)</a:t>
                </a:r>
              </a:p>
            </p:txBody>
          </p:sp>
        </mc:Choice>
        <mc:Fallback xmlns="">
          <p:sp>
            <p:nvSpPr>
              <p:cNvPr id="12" name="Hộp Văn bản 11"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EADDCA13-5A7D-9F5A-0A5F-612765991EEF}"/>
                  </a:ext>
                </a:extLst>
              </p:cNvPr>
              <p:cNvSpPr txBox="1">
                <a:spLocks noRot="1" noChangeAspect="1" noMove="1" noResize="1" noEditPoints="1" noAdjustHandles="1" noChangeArrowheads="1" noChangeShapeType="1" noTextEdit="1"/>
              </p:cNvSpPr>
              <p:nvPr/>
            </p:nvSpPr>
            <p:spPr>
              <a:xfrm>
                <a:off x="381000" y="1362066"/>
                <a:ext cx="8610600" cy="954107"/>
              </a:xfrm>
              <a:prstGeom prst="rect">
                <a:avLst/>
              </a:prstGeom>
              <a:blipFill>
                <a:blip r:embed="rId2"/>
                <a:stretch>
                  <a:fillRect l="-1487" t="-6369" r="-1629" b="-16561"/>
                </a:stretch>
              </a:blipFill>
            </p:spPr>
            <p:txBody>
              <a:bodyPr/>
              <a:lstStyle/>
              <a:p>
                <a:r>
                  <a:rPr lang="en-US">
                    <a:noFill/>
                  </a:rPr>
                  <a:t> </a:t>
                </a:r>
              </a:p>
            </p:txBody>
          </p:sp>
        </mc:Fallback>
      </mc:AlternateContent>
      <p:grpSp>
        <p:nvGrpSpPr>
          <p:cNvPr id="2" name="Nhóm 1"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9DC36B19-936C-1F67-9257-35F8311A3706}"/>
              </a:ext>
            </a:extLst>
          </p:cNvPr>
          <p:cNvGrpSpPr/>
          <p:nvPr/>
        </p:nvGrpSpPr>
        <p:grpSpPr>
          <a:xfrm>
            <a:off x="1905000" y="2261463"/>
            <a:ext cx="4495800" cy="801746"/>
            <a:chOff x="1905000" y="2261463"/>
            <a:chExt cx="4495800" cy="801746"/>
          </a:xfrm>
        </p:grpSpPr>
        <p:pic>
          <p:nvPicPr>
            <p:cNvPr id="14" name="Hình ảnh 13">
              <a:extLst>
                <a:ext uri="{FF2B5EF4-FFF2-40B4-BE49-F238E27FC236}">
                  <a16:creationId xmlns:a16="http://schemas.microsoft.com/office/drawing/2014/main" id="{750D9192-610E-C835-E291-360A6476D394}"/>
                </a:ext>
              </a:extLst>
            </p:cNvPr>
            <p:cNvPicPr>
              <a:picLocks noChangeAspect="1"/>
            </p:cNvPicPr>
            <p:nvPr/>
          </p:nvPicPr>
          <p:blipFill>
            <a:blip r:embed="rId3"/>
            <a:stretch>
              <a:fillRect/>
            </a:stretch>
          </p:blipFill>
          <p:spPr>
            <a:xfrm>
              <a:off x="1905000" y="2261463"/>
              <a:ext cx="4495800" cy="525731"/>
            </a:xfrm>
            <a:prstGeom prst="rect">
              <a:avLst/>
            </a:prstGeom>
          </p:spPr>
        </p:pic>
        <mc:AlternateContent xmlns:mc="http://schemas.openxmlformats.org/markup-compatibility/2006" xmlns:a14="http://schemas.microsoft.com/office/drawing/2010/main">
          <mc:Choice Requires="a14">
            <p:sp>
              <p:nvSpPr>
                <p:cNvPr id="15" name="Hộp Văn bản 14">
                  <a:extLst>
                    <a:ext uri="{FF2B5EF4-FFF2-40B4-BE49-F238E27FC236}">
                      <a16:creationId xmlns:a16="http://schemas.microsoft.com/office/drawing/2014/main" id="{D6CF0635-6A2D-4E68-0B3F-13A8343278C4}"/>
                    </a:ext>
                  </a:extLst>
                </p:cNvPr>
                <p:cNvSpPr txBox="1"/>
                <p:nvPr/>
              </p:nvSpPr>
              <p:spPr>
                <a:xfrm>
                  <a:off x="2715569" y="2478434"/>
                  <a:ext cx="22860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nor/>
                          </m:rPr>
                          <a:rPr lang="vi-VN" sz="3200" b="0" i="0" smtClean="0">
                            <a:latin typeface="Times New Roman" panose="02020603050405020304" pitchFamily="18" charset="0"/>
                            <a:cs typeface="Times New Roman" panose="02020603050405020304" pitchFamily="18" charset="0"/>
                          </a:rPr>
                          <m:t>a</m:t>
                        </m:r>
                      </m:oMath>
                    </m:oMathPara>
                  </a14:m>
                  <a:endParaRPr lang="en-US" sz="3200">
                    <a:latin typeface="Times New Roman" panose="02020603050405020304" pitchFamily="18" charset="0"/>
                    <a:cs typeface="Times New Roman" panose="02020603050405020304" pitchFamily="18" charset="0"/>
                  </a:endParaRPr>
                </a:p>
              </p:txBody>
            </p:sp>
          </mc:Choice>
          <mc:Fallback xmlns="">
            <p:sp>
              <p:nvSpPr>
                <p:cNvPr id="15" name="Hộp Văn bản 14">
                  <a:extLst>
                    <a:ext uri="{FF2B5EF4-FFF2-40B4-BE49-F238E27FC236}">
                      <a16:creationId xmlns:a16="http://schemas.microsoft.com/office/drawing/2014/main" id="{D6CF0635-6A2D-4E68-0B3F-13A8343278C4}"/>
                    </a:ext>
                  </a:extLst>
                </p:cNvPr>
                <p:cNvSpPr txBox="1">
                  <a:spLocks noRot="1" noChangeAspect="1" noMove="1" noResize="1" noEditPoints="1" noAdjustHandles="1" noChangeArrowheads="1" noChangeShapeType="1" noTextEdit="1"/>
                </p:cNvSpPr>
                <p:nvPr/>
              </p:nvSpPr>
              <p:spPr>
                <a:xfrm>
                  <a:off x="2715569" y="2478434"/>
                  <a:ext cx="228600" cy="584775"/>
                </a:xfrm>
                <a:prstGeom prst="rect">
                  <a:avLst/>
                </a:prstGeom>
                <a:blipFill>
                  <a:blip r:embed="rId4"/>
                  <a:stretch>
                    <a:fillRect r="-210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Hộp Văn bản 15">
                  <a:extLst>
                    <a:ext uri="{FF2B5EF4-FFF2-40B4-BE49-F238E27FC236}">
                      <a16:creationId xmlns:a16="http://schemas.microsoft.com/office/drawing/2014/main" id="{206E6237-8C03-57F4-90E5-8EC06D2BFEE2}"/>
                    </a:ext>
                  </a:extLst>
                </p:cNvPr>
                <p:cNvSpPr txBox="1"/>
                <p:nvPr/>
              </p:nvSpPr>
              <p:spPr>
                <a:xfrm>
                  <a:off x="3751387" y="2478434"/>
                  <a:ext cx="22860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nor/>
                          </m:rPr>
                          <a:rPr lang="vi-VN" sz="3200" b="0" i="0" smtClean="0">
                            <a:latin typeface="Times New Roman" panose="02020603050405020304" pitchFamily="18" charset="0"/>
                            <a:cs typeface="Times New Roman" panose="02020603050405020304" pitchFamily="18" charset="0"/>
                          </a:rPr>
                          <m:t>b</m:t>
                        </m:r>
                      </m:oMath>
                    </m:oMathPara>
                  </a14:m>
                  <a:endParaRPr lang="en-US" sz="3200">
                    <a:latin typeface="Times New Roman" panose="02020603050405020304" pitchFamily="18" charset="0"/>
                    <a:cs typeface="Times New Roman" panose="02020603050405020304" pitchFamily="18" charset="0"/>
                  </a:endParaRPr>
                </a:p>
              </p:txBody>
            </p:sp>
          </mc:Choice>
          <mc:Fallback xmlns="">
            <p:sp>
              <p:nvSpPr>
                <p:cNvPr id="16" name="Hộp Văn bản 15">
                  <a:extLst>
                    <a:ext uri="{FF2B5EF4-FFF2-40B4-BE49-F238E27FC236}">
                      <a16:creationId xmlns:a16="http://schemas.microsoft.com/office/drawing/2014/main" id="{206E6237-8C03-57F4-90E5-8EC06D2BFEE2}"/>
                    </a:ext>
                  </a:extLst>
                </p:cNvPr>
                <p:cNvSpPr txBox="1">
                  <a:spLocks noRot="1" noChangeAspect="1" noMove="1" noResize="1" noEditPoints="1" noAdjustHandles="1" noChangeArrowheads="1" noChangeShapeType="1" noTextEdit="1"/>
                </p:cNvSpPr>
                <p:nvPr/>
              </p:nvSpPr>
              <p:spPr>
                <a:xfrm>
                  <a:off x="3751387" y="2478434"/>
                  <a:ext cx="228600" cy="584775"/>
                </a:xfrm>
                <a:prstGeom prst="rect">
                  <a:avLst/>
                </a:prstGeom>
                <a:blipFill>
                  <a:blip r:embed="rId5"/>
                  <a:stretch>
                    <a:fillRect r="-236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Hộp Văn bản 16">
                  <a:extLst>
                    <a:ext uri="{FF2B5EF4-FFF2-40B4-BE49-F238E27FC236}">
                      <a16:creationId xmlns:a16="http://schemas.microsoft.com/office/drawing/2014/main" id="{BEB51C58-F053-A691-7BEA-E2ED96CCDD95}"/>
                    </a:ext>
                  </a:extLst>
                </p:cNvPr>
                <p:cNvSpPr txBox="1"/>
                <p:nvPr/>
              </p:nvSpPr>
              <p:spPr>
                <a:xfrm>
                  <a:off x="5237287" y="2478434"/>
                  <a:ext cx="22860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nor/>
                          </m:rPr>
                          <a:rPr lang="vi-VN" sz="3200" b="0" i="0" smtClean="0">
                            <a:latin typeface="Times New Roman" panose="02020603050405020304" pitchFamily="18" charset="0"/>
                            <a:cs typeface="Times New Roman" panose="02020603050405020304" pitchFamily="18" charset="0"/>
                          </a:rPr>
                          <m:t>c</m:t>
                        </m:r>
                      </m:oMath>
                    </m:oMathPara>
                  </a14:m>
                  <a:endParaRPr lang="en-US" sz="3200">
                    <a:latin typeface="Times New Roman" panose="02020603050405020304" pitchFamily="18" charset="0"/>
                    <a:cs typeface="Times New Roman" panose="02020603050405020304" pitchFamily="18" charset="0"/>
                  </a:endParaRPr>
                </a:p>
              </p:txBody>
            </p:sp>
          </mc:Choice>
          <mc:Fallback xmlns="">
            <p:sp>
              <p:nvSpPr>
                <p:cNvPr id="17" name="Hộp Văn bản 16">
                  <a:extLst>
                    <a:ext uri="{FF2B5EF4-FFF2-40B4-BE49-F238E27FC236}">
                      <a16:creationId xmlns:a16="http://schemas.microsoft.com/office/drawing/2014/main" id="{BEB51C58-F053-A691-7BEA-E2ED96CCDD95}"/>
                    </a:ext>
                  </a:extLst>
                </p:cNvPr>
                <p:cNvSpPr txBox="1">
                  <a:spLocks noRot="1" noChangeAspect="1" noMove="1" noResize="1" noEditPoints="1" noAdjustHandles="1" noChangeArrowheads="1" noChangeShapeType="1" noTextEdit="1"/>
                </p:cNvSpPr>
                <p:nvPr/>
              </p:nvSpPr>
              <p:spPr>
                <a:xfrm>
                  <a:off x="5237287" y="2478434"/>
                  <a:ext cx="228600" cy="584775"/>
                </a:xfrm>
                <a:prstGeom prst="rect">
                  <a:avLst/>
                </a:prstGeom>
                <a:blipFill>
                  <a:blip r:embed="rId6"/>
                  <a:stretch>
                    <a:fillRect r="-13158"/>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8" name="Hộp Văn bản 17"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0B91A247-5BB4-0511-59F9-CD7CB625BF68}"/>
                  </a:ext>
                </a:extLst>
              </p:cNvPr>
              <p:cNvSpPr txBox="1"/>
              <p:nvPr/>
            </p:nvSpPr>
            <p:spPr>
              <a:xfrm>
                <a:off x="298940" y="3201395"/>
                <a:ext cx="8692660" cy="954107"/>
              </a:xfrm>
              <a:prstGeom prst="rect">
                <a:avLst/>
              </a:prstGeom>
              <a:noFill/>
            </p:spPr>
            <p:txBody>
              <a:bodyPr wrap="square" rtlCol="0">
                <a:spAutoFit/>
              </a:bodyPr>
              <a:lstStyle/>
              <a:p>
                <a:pPr algn="just"/>
                <a:r>
                  <a:rPr lang="en-US" sz="2800" b="1">
                    <a:solidFill>
                      <a:srgbClr val="984807"/>
                    </a:solidFill>
                    <a:latin typeface="Times New Roman" panose="02020603050405020304" pitchFamily="18" charset="0"/>
                    <a:cs typeface="Times New Roman" panose="02020603050405020304" pitchFamily="18" charset="0"/>
                  </a:rPr>
                  <a:t>* </a:t>
                </a:r>
                <a:r>
                  <a:rPr lang="en-US" sz="2800" b="1" u="sng">
                    <a:solidFill>
                      <a:srgbClr val="984807"/>
                    </a:solidFill>
                    <a:latin typeface="Times New Roman" panose="02020603050405020304" pitchFamily="18" charset="0"/>
                    <a:cs typeface="Times New Roman" panose="02020603050405020304" pitchFamily="18" charset="0"/>
                  </a:rPr>
                  <a:t>Chú ý:</a:t>
                </a:r>
                <a:r>
                  <a:rPr lang="en-US" sz="2800" b="1">
                    <a:solidFill>
                      <a:srgbClr val="984807"/>
                    </a:solidFill>
                    <a:latin typeface="Times New Roman" panose="02020603050405020304" pitchFamily="18" charset="0"/>
                    <a:cs typeface="Times New Roman" panose="02020603050405020304" pitchFamily="18" charset="0"/>
                  </a:rPr>
                  <a:t> </a:t>
                </a:r>
                <a:r>
                  <a:rPr lang="en-US" sz="2800">
                    <a:solidFill>
                      <a:schemeClr val="tx1">
                        <a:lumMod val="85000"/>
                        <a:lumOff val="15000"/>
                      </a:schemeClr>
                    </a:solidFill>
                    <a:latin typeface="Times New Roman" panose="02020603050405020304" pitchFamily="18" charset="0"/>
                    <a:cs typeface="Times New Roman" panose="02020603050405020304" pitchFamily="18" charset="0"/>
                  </a:rPr>
                  <a:t>Tương tự, các thứ tự lớn hơn </a:t>
                </a:r>
                <a14:m>
                  <m:oMath xmlns:m="http://schemas.openxmlformats.org/officeDocument/2006/math">
                    <m:r>
                      <m:rPr>
                        <m:nor/>
                      </m:rPr>
                      <a:rPr lang="en-US" sz="2800" b="0" i="0" smtClean="0">
                        <a:solidFill>
                          <a:schemeClr val="tx1">
                            <a:lumMod val="85000"/>
                            <a:lumOff val="15000"/>
                          </a:schemeClr>
                        </a:solidFill>
                        <a:latin typeface="Times New Roman" panose="02020603050405020304" pitchFamily="18" charset="0"/>
                        <a:cs typeface="Times New Roman" panose="02020603050405020304" pitchFamily="18" charset="0"/>
                      </a:rPr>
                      <m:t>(</m:t>
                    </m:r>
                    <m:r>
                      <m:rPr>
                        <m:nor/>
                      </m:rPr>
                      <a:rPr lang="en-US" sz="2800" b="0" i="0" smtClean="0">
                        <a:solidFill>
                          <a:schemeClr val="tx1">
                            <a:lumMod val="85000"/>
                            <a:lumOff val="15000"/>
                          </a:schemeClr>
                        </a:solidFill>
                        <a:latin typeface="Times New Roman" panose="02020603050405020304" pitchFamily="18" charset="0"/>
                        <a:ea typeface="Cambria Math" panose="02040503050406030204" pitchFamily="18" charset="0"/>
                        <a:cs typeface="Times New Roman" panose="02020603050405020304" pitchFamily="18" charset="0"/>
                      </a:rPr>
                      <m:t>&gt;)</m:t>
                    </m:r>
                  </m:oMath>
                </a14:m>
                <a:r>
                  <a:rPr lang="en-US" sz="2800">
                    <a:solidFill>
                      <a:schemeClr val="tx1">
                        <a:lumMod val="85000"/>
                        <a:lumOff val="15000"/>
                      </a:schemeClr>
                    </a:solidFill>
                    <a:latin typeface="Times New Roman" panose="02020603050405020304" pitchFamily="18" charset="0"/>
                    <a:cs typeface="Times New Roman" panose="02020603050405020304" pitchFamily="18" charset="0"/>
                  </a:rPr>
                  <a:t>, lớn hơn hoặc bằng </a:t>
                </a:r>
                <a14:m>
                  <m:oMath xmlns:m="http://schemas.openxmlformats.org/officeDocument/2006/math">
                    <m:r>
                      <m:rPr>
                        <m:nor/>
                      </m:rPr>
                      <a:rPr lang="en-US" sz="2800" i="0">
                        <a:solidFill>
                          <a:schemeClr val="tx1">
                            <a:lumMod val="85000"/>
                            <a:lumOff val="15000"/>
                          </a:schemeClr>
                        </a:solidFill>
                        <a:latin typeface="Times New Roman" panose="02020603050405020304" pitchFamily="18" charset="0"/>
                        <a:cs typeface="Times New Roman" panose="02020603050405020304" pitchFamily="18" charset="0"/>
                      </a:rPr>
                      <m:t>(</m:t>
                    </m:r>
                    <m:r>
                      <m:rPr>
                        <m:nor/>
                      </m:rPr>
                      <a:rPr lang="en-US" sz="2800" i="0" smtClean="0">
                        <a:solidFill>
                          <a:schemeClr val="tx1">
                            <a:lumMod val="85000"/>
                            <a:lumOff val="15000"/>
                          </a:schemeClr>
                        </a:solidFill>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800" i="0">
                        <a:solidFill>
                          <a:schemeClr val="tx1">
                            <a:lumMod val="85000"/>
                            <a:lumOff val="15000"/>
                          </a:schemeClr>
                        </a:solidFill>
                        <a:latin typeface="Times New Roman" panose="02020603050405020304" pitchFamily="18" charset="0"/>
                        <a:ea typeface="Cambria Math" panose="02040503050406030204" pitchFamily="18" charset="0"/>
                        <a:cs typeface="Times New Roman" panose="02020603050405020304" pitchFamily="18" charset="0"/>
                      </a:rPr>
                      <m:t>)</m:t>
                    </m:r>
                  </m:oMath>
                </a14:m>
                <a:r>
                  <a:rPr lang="en-US" sz="2800">
                    <a:solidFill>
                      <a:schemeClr val="tx1">
                        <a:lumMod val="85000"/>
                        <a:lumOff val="15000"/>
                      </a:schemeClr>
                    </a:solidFill>
                    <a:latin typeface="Times New Roman" panose="02020603050405020304" pitchFamily="18" charset="0"/>
                    <a:cs typeface="Times New Roman" panose="02020603050405020304" pitchFamily="18" charset="0"/>
                  </a:rPr>
                  <a:t>, nhỏ hơn hoặc bằng </a:t>
                </a:r>
                <a14:m>
                  <m:oMath xmlns:m="http://schemas.openxmlformats.org/officeDocument/2006/math">
                    <m:d>
                      <m:dPr>
                        <m:ctrlPr>
                          <a:rPr lang="en-US" sz="2800" i="1">
                            <a:solidFill>
                              <a:schemeClr val="tx1">
                                <a:lumMod val="85000"/>
                                <a:lumOff val="15000"/>
                              </a:schemeClr>
                            </a:solidFill>
                            <a:latin typeface="Cambria Math" panose="02040503050406030204" pitchFamily="18" charset="0"/>
                            <a:ea typeface="Cambria Math" panose="02040503050406030204" pitchFamily="18" charset="0"/>
                          </a:rPr>
                        </m:ctrlPr>
                      </m:dPr>
                      <m:e>
                        <m:r>
                          <m:rPr>
                            <m:nor/>
                          </m:rPr>
                          <a:rPr lang="en-US" sz="2800" i="0" smtClean="0">
                            <a:solidFill>
                              <a:schemeClr val="tx1">
                                <a:lumMod val="85000"/>
                                <a:lumOff val="15000"/>
                              </a:schemeClr>
                            </a:solidFill>
                            <a:latin typeface="Times New Roman" panose="02020603050405020304" pitchFamily="18" charset="0"/>
                            <a:ea typeface="Cambria Math" panose="02040503050406030204" pitchFamily="18" charset="0"/>
                            <a:cs typeface="Times New Roman" panose="02020603050405020304" pitchFamily="18" charset="0"/>
                          </a:rPr>
                          <m:t>≤</m:t>
                        </m:r>
                      </m:e>
                    </m:d>
                  </m:oMath>
                </a14:m>
                <a:r>
                  <a:rPr lang="en-US" sz="2800">
                    <a:solidFill>
                      <a:schemeClr val="tx1">
                        <a:lumMod val="85000"/>
                        <a:lumOff val="15000"/>
                      </a:schemeClr>
                    </a:solidFill>
                    <a:latin typeface="Times New Roman" panose="02020603050405020304" pitchFamily="18" charset="0"/>
                    <a:cs typeface="Times New Roman" panose="02020603050405020304" pitchFamily="18" charset="0"/>
                  </a:rPr>
                  <a:t> cũng có tính chất bắc cầu.</a:t>
                </a:r>
                <a:endParaRPr lang="en-US" sz="2800">
                  <a:latin typeface="Times New Roman" panose="02020603050405020304" pitchFamily="18" charset="0"/>
                  <a:cs typeface="Times New Roman" panose="02020603050405020304" pitchFamily="18" charset="0"/>
                </a:endParaRPr>
              </a:p>
            </p:txBody>
          </p:sp>
        </mc:Choice>
        <mc:Fallback xmlns="">
          <p:sp>
            <p:nvSpPr>
              <p:cNvPr id="18" name="Hộp Văn bản 17"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0B91A247-5BB4-0511-59F9-CD7CB625BF68}"/>
                  </a:ext>
                </a:extLst>
              </p:cNvPr>
              <p:cNvSpPr txBox="1">
                <a:spLocks noRot="1" noChangeAspect="1" noMove="1" noResize="1" noEditPoints="1" noAdjustHandles="1" noChangeArrowheads="1" noChangeShapeType="1" noTextEdit="1"/>
              </p:cNvSpPr>
              <p:nvPr/>
            </p:nvSpPr>
            <p:spPr>
              <a:xfrm>
                <a:off x="298940" y="3201395"/>
                <a:ext cx="8692660" cy="954107"/>
              </a:xfrm>
              <a:prstGeom prst="rect">
                <a:avLst/>
              </a:prstGeom>
              <a:blipFill>
                <a:blip r:embed="rId7"/>
                <a:stretch>
                  <a:fillRect l="-1403" t="-6369" r="-1473" b="-16561"/>
                </a:stretch>
              </a:blipFill>
            </p:spPr>
            <p:txBody>
              <a:bodyPr/>
              <a:lstStyle/>
              <a:p>
                <a:r>
                  <a:rPr lang="en-US">
                    <a:noFill/>
                  </a:rPr>
                  <a:t> </a:t>
                </a:r>
              </a:p>
            </p:txBody>
          </p:sp>
        </mc:Fallback>
      </mc:AlternateContent>
    </p:spTree>
    <p:extLst>
      <p:ext uri="{BB962C8B-B14F-4D97-AF65-F5344CB8AC3E}">
        <p14:creationId xmlns:p14="http://schemas.microsoft.com/office/powerpoint/2010/main" val="94765551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685800" y="235118"/>
            <a:ext cx="3143250" cy="30861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3962400" y="1518024"/>
            <a:ext cx="4648200" cy="584775"/>
          </a:xfrm>
          <a:prstGeom prst="rect">
            <a:avLst/>
          </a:prstGeom>
          <a:solidFill>
            <a:srgbClr val="FFFF00"/>
          </a:solidFill>
        </p:spPr>
        <p:txBody>
          <a:bodyPr wrap="square">
            <a:spAutoFit/>
          </a:bodyPr>
          <a:lstStyle/>
          <a:p>
            <a:r>
              <a:rPr lang="en-US" sz="3200" b="1" dirty="0">
                <a:solidFill>
                  <a:srgbClr val="FF0000"/>
                </a:solidFill>
                <a:latin typeface="Times New Roman" panose="02020603050405020304" pitchFamily="18" charset="0"/>
              </a:rPr>
              <a:t>MỞ ĐẦU/ KHỞI ĐỘNG</a:t>
            </a:r>
            <a:endParaRPr lang="en-US" sz="3200" dirty="0"/>
          </a:p>
        </p:txBody>
      </p:sp>
      <p:pic>
        <p:nvPicPr>
          <p:cNvPr id="6" name="Hình ảnh 5"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C4143E7E-651B-40FB-A4A2-3F088BFE4B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11" t="12222" r="20015" b="20370"/>
          <a:stretch/>
        </p:blipFill>
        <p:spPr>
          <a:xfrm>
            <a:off x="4572000" y="2190750"/>
            <a:ext cx="1752600" cy="1696666"/>
          </a:xfrm>
          <a:prstGeom prst="ellipse">
            <a:avLst/>
          </a:prstGeom>
        </p:spPr>
      </p:pic>
    </p:spTree>
    <p:extLst>
      <p:ext uri="{BB962C8B-B14F-4D97-AF65-F5344CB8AC3E}">
        <p14:creationId xmlns:p14="http://schemas.microsoft.com/office/powerpoint/2010/main" val="17492097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3" presetClass="entr" presetSubtype="16"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OPL20U25GSXzBJYl68kk8uQGfFKzs7yb1M4KJWUiLk6ZEvGF+qCIPSnY57AbBFCvTWID13 2024 KNTT9 139+K4lPs7H94VUqPe2XwIsfPRnrXQE//QTEXxb8/8N4CNc6FpgZahzpTjFhMzSA7T/nHJa11DE8Ng2TP3iAmRczFlmslSuUNOgUeb6yRvs0="/>
          <p:cNvSpPr/>
          <p:nvPr/>
        </p:nvSpPr>
        <p:spPr>
          <a:xfrm>
            <a:off x="152400" y="0"/>
            <a:ext cx="8839200" cy="523220"/>
          </a:xfrm>
          <a:prstGeom prst="rect">
            <a:avLst/>
          </a:prstGeom>
          <a:solidFill>
            <a:schemeClr val="accent6">
              <a:lumMod val="50000"/>
            </a:schemeClr>
          </a:solidFill>
        </p:spPr>
        <p:txBody>
          <a:bodyPr wrap="square">
            <a:spAutoFit/>
          </a:bodyPr>
          <a:lstStyle/>
          <a:p>
            <a:pPr algn="ctr"/>
            <a:r>
              <a:rPr lang="vi-VN" sz="2800" b="1">
                <a:solidFill>
                  <a:schemeClr val="bg1"/>
                </a:solidFill>
                <a:latin typeface="+mj-lt"/>
              </a:rPr>
              <a:t>Bài 5: BẤT ĐẲNG THỨC VÀ TÍNH CHẤT </a:t>
            </a:r>
            <a:r>
              <a:rPr lang="vi-VN" sz="2400">
                <a:solidFill>
                  <a:schemeClr val="bg1"/>
                </a:solidFill>
                <a:latin typeface="+mj-lt"/>
              </a:rPr>
              <a:t>(TIẾT 1)</a:t>
            </a:r>
            <a:endParaRPr lang="en-US" sz="2400" dirty="0">
              <a:solidFill>
                <a:schemeClr val="bg1"/>
              </a:solidFill>
              <a:latin typeface="+mj-lt"/>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 name="Hộp Văn bản 1"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08D2F6C3-D8BA-FFA4-63DF-CB5BED518AB4}"/>
                  </a:ext>
                </a:extLst>
              </p:cNvPr>
              <p:cNvSpPr txBox="1"/>
              <p:nvPr/>
            </p:nvSpPr>
            <p:spPr>
              <a:xfrm>
                <a:off x="685800" y="819150"/>
                <a:ext cx="6324600" cy="782715"/>
              </a:xfrm>
              <a:prstGeom prst="rect">
                <a:avLst/>
              </a:prstGeom>
              <a:noFill/>
            </p:spPr>
            <p:txBody>
              <a:bodyPr wrap="square" rtlCol="0">
                <a:spAutoFit/>
              </a:bodyPr>
              <a:lstStyle/>
              <a:p>
                <a:r>
                  <a:rPr lang="en-US" sz="3200" b="1" u="sng">
                    <a:solidFill>
                      <a:srgbClr val="984807"/>
                    </a:solidFill>
                    <a:latin typeface="Times New Roman" panose="02020603050405020304" pitchFamily="18" charset="0"/>
                    <a:cs typeface="Times New Roman" panose="02020603050405020304" pitchFamily="18" charset="0"/>
                  </a:rPr>
                  <a:t>Ví dụ 3.</a:t>
                </a:r>
                <a:r>
                  <a:rPr lang="en-US" sz="3200" b="1">
                    <a:solidFill>
                      <a:srgbClr val="984807"/>
                    </a:solidFill>
                    <a:latin typeface="Times New Roman" panose="02020603050405020304" pitchFamily="18" charset="0"/>
                    <a:cs typeface="Times New Roman" panose="02020603050405020304" pitchFamily="18" charset="0"/>
                  </a:rPr>
                  <a:t> </a:t>
                </a:r>
                <a:r>
                  <a:rPr lang="en-US" sz="3200">
                    <a:solidFill>
                      <a:schemeClr val="tx1">
                        <a:lumMod val="85000"/>
                        <a:lumOff val="15000"/>
                      </a:schemeClr>
                    </a:solidFill>
                    <a:latin typeface="Times New Roman" panose="02020603050405020304" pitchFamily="18" charset="0"/>
                    <a:cs typeface="Times New Roman" panose="02020603050405020304" pitchFamily="18" charset="0"/>
                  </a:rPr>
                  <a:t>Chứng minh </a:t>
                </a:r>
                <a14:m>
                  <m:oMath xmlns:m="http://schemas.openxmlformats.org/officeDocument/2006/math">
                    <m:f>
                      <m:fPr>
                        <m:ctrlPr>
                          <a:rPr lang="en-US" sz="2800" i="1" smtClean="0">
                            <a:solidFill>
                              <a:schemeClr val="tx1">
                                <a:lumMod val="85000"/>
                                <a:lumOff val="15000"/>
                              </a:schemeClr>
                            </a:solidFill>
                            <a:latin typeface="Cambria Math" panose="02040503050406030204" pitchFamily="18" charset="0"/>
                          </a:rPr>
                        </m:ctrlPr>
                      </m:fPr>
                      <m:num>
                        <m:r>
                          <m:rPr>
                            <m:nor/>
                          </m:rPr>
                          <a:rPr lang="en-US" sz="2800" b="0" i="0" smtClean="0">
                            <a:solidFill>
                              <a:schemeClr val="tx1">
                                <a:lumMod val="85000"/>
                                <a:lumOff val="15000"/>
                              </a:schemeClr>
                            </a:solidFill>
                            <a:latin typeface="Times New Roman" panose="02020603050405020304" pitchFamily="18" charset="0"/>
                            <a:cs typeface="Times New Roman" panose="02020603050405020304" pitchFamily="18" charset="0"/>
                          </a:rPr>
                          <m:t>2 024</m:t>
                        </m:r>
                      </m:num>
                      <m:den>
                        <m:r>
                          <m:rPr>
                            <m:nor/>
                          </m:rPr>
                          <a:rPr lang="en-US" sz="2800" b="0" i="0" smtClean="0">
                            <a:solidFill>
                              <a:schemeClr val="tx1">
                                <a:lumMod val="85000"/>
                                <a:lumOff val="15000"/>
                              </a:schemeClr>
                            </a:solidFill>
                            <a:latin typeface="Times New Roman" panose="02020603050405020304" pitchFamily="18" charset="0"/>
                            <a:cs typeface="Times New Roman" panose="02020603050405020304" pitchFamily="18" charset="0"/>
                          </a:rPr>
                          <m:t>2 023</m:t>
                        </m:r>
                      </m:den>
                    </m:f>
                    <m:r>
                      <m:rPr>
                        <m:nor/>
                      </m:rPr>
                      <a:rPr lang="en-US" sz="2800" i="0">
                        <a:solidFill>
                          <a:schemeClr val="tx1">
                            <a:lumMod val="85000"/>
                            <a:lumOff val="15000"/>
                          </a:schemeClr>
                        </a:solidFill>
                        <a:latin typeface="Times New Roman" panose="02020603050405020304" pitchFamily="18" charset="0"/>
                        <a:ea typeface="Cambria Math" panose="02040503050406030204" pitchFamily="18" charset="0"/>
                        <a:cs typeface="Times New Roman" panose="02020603050405020304" pitchFamily="18" charset="0"/>
                      </a:rPr>
                      <m:t>&gt;</m:t>
                    </m:r>
                    <m:f>
                      <m:fPr>
                        <m:ctrlPr>
                          <a:rPr lang="en-US" sz="2800" i="1" smtClean="0">
                            <a:solidFill>
                              <a:schemeClr val="tx1">
                                <a:lumMod val="85000"/>
                                <a:lumOff val="15000"/>
                              </a:schemeClr>
                            </a:solidFill>
                            <a:latin typeface="Cambria Math" panose="02040503050406030204" pitchFamily="18" charset="0"/>
                            <a:ea typeface="Cambria Math" panose="02040503050406030204" pitchFamily="18" charset="0"/>
                          </a:rPr>
                        </m:ctrlPr>
                      </m:fPr>
                      <m:num>
                        <m:r>
                          <m:rPr>
                            <m:nor/>
                          </m:rPr>
                          <a:rPr lang="en-US" sz="2800" b="0" i="0" smtClean="0">
                            <a:solidFill>
                              <a:schemeClr val="tx1">
                                <a:lumMod val="85000"/>
                                <a:lumOff val="15000"/>
                              </a:schemeClr>
                            </a:solidFill>
                            <a:latin typeface="Times New Roman" panose="02020603050405020304" pitchFamily="18" charset="0"/>
                            <a:ea typeface="Cambria Math" panose="02040503050406030204" pitchFamily="18" charset="0"/>
                            <a:cs typeface="Times New Roman" panose="02020603050405020304" pitchFamily="18" charset="0"/>
                          </a:rPr>
                          <m:t>2 021</m:t>
                        </m:r>
                      </m:num>
                      <m:den>
                        <m:r>
                          <m:rPr>
                            <m:nor/>
                          </m:rPr>
                          <a:rPr lang="en-US" sz="2800" b="0" i="0" smtClean="0">
                            <a:solidFill>
                              <a:schemeClr val="tx1">
                                <a:lumMod val="85000"/>
                                <a:lumOff val="15000"/>
                              </a:schemeClr>
                            </a:solidFill>
                            <a:latin typeface="Times New Roman" panose="02020603050405020304" pitchFamily="18" charset="0"/>
                            <a:ea typeface="Cambria Math" panose="02040503050406030204" pitchFamily="18" charset="0"/>
                            <a:cs typeface="Times New Roman" panose="02020603050405020304" pitchFamily="18" charset="0"/>
                          </a:rPr>
                          <m:t>2 022</m:t>
                        </m:r>
                      </m:den>
                    </m:f>
                  </m:oMath>
                </a14:m>
                <a:endParaRPr lang="en-US" sz="2800">
                  <a:latin typeface="Times New Roman" panose="02020603050405020304" pitchFamily="18" charset="0"/>
                  <a:cs typeface="Times New Roman" panose="02020603050405020304" pitchFamily="18" charset="0"/>
                </a:endParaRPr>
              </a:p>
            </p:txBody>
          </p:sp>
        </mc:Choice>
        <mc:Fallback xmlns="">
          <p:sp>
            <p:nvSpPr>
              <p:cNvPr id="2" name="Hộp Văn bản 1"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08D2F6C3-D8BA-FFA4-63DF-CB5BED518AB4}"/>
                  </a:ext>
                </a:extLst>
              </p:cNvPr>
              <p:cNvSpPr txBox="1">
                <a:spLocks noRot="1" noChangeAspect="1" noMove="1" noResize="1" noEditPoints="1" noAdjustHandles="1" noChangeArrowheads="1" noChangeShapeType="1" noTextEdit="1"/>
              </p:cNvSpPr>
              <p:nvPr/>
            </p:nvSpPr>
            <p:spPr>
              <a:xfrm>
                <a:off x="685800" y="819150"/>
                <a:ext cx="6324600" cy="782715"/>
              </a:xfrm>
              <a:prstGeom prst="rect">
                <a:avLst/>
              </a:prstGeom>
              <a:blipFill>
                <a:blip r:embed="rId4"/>
                <a:stretch>
                  <a:fillRect l="-2507" b="-12403"/>
                </a:stretch>
              </a:blipFill>
            </p:spPr>
            <p:txBody>
              <a:bodyPr/>
              <a:lstStyle/>
              <a:p>
                <a:r>
                  <a:rPr lang="en-US">
                    <a:noFill/>
                  </a:rPr>
                  <a:t> </a:t>
                </a:r>
              </a:p>
            </p:txBody>
          </p:sp>
        </mc:Fallback>
      </mc:AlternateContent>
      <p:sp>
        <p:nvSpPr>
          <p:cNvPr id="4" name="Hộp Văn bản 3"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CBCC9AE3-242C-55B9-D6A6-76DCB9D989F8}"/>
              </a:ext>
            </a:extLst>
          </p:cNvPr>
          <p:cNvSpPr txBox="1"/>
          <p:nvPr/>
        </p:nvSpPr>
        <p:spPr>
          <a:xfrm>
            <a:off x="3124200" y="1533795"/>
            <a:ext cx="1447800" cy="584775"/>
          </a:xfrm>
          <a:prstGeom prst="rect">
            <a:avLst/>
          </a:prstGeom>
          <a:noFill/>
        </p:spPr>
        <p:txBody>
          <a:bodyPr wrap="square" rtlCol="0">
            <a:spAutoFit/>
          </a:bodyPr>
          <a:lstStyle/>
          <a:p>
            <a:r>
              <a:rPr lang="en-US" sz="3200" u="sng">
                <a:latin typeface="Times New Roman" panose="02020603050405020304" pitchFamily="18" charset="0"/>
                <a:cs typeface="Times New Roman" panose="02020603050405020304" pitchFamily="18" charset="0"/>
              </a:rPr>
              <a:t>Giải:</a:t>
            </a:r>
          </a:p>
        </p:txBody>
      </p:sp>
      <mc:AlternateContent xmlns:mc="http://schemas.openxmlformats.org/markup-compatibility/2006" xmlns:a14="http://schemas.microsoft.com/office/drawing/2010/main">
        <mc:Choice Requires="a14">
          <p:sp>
            <p:nvSpPr>
              <p:cNvPr id="5" name="Hộp Văn bản 4"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38A10C9C-774D-964C-0C63-80518079412E}"/>
                  </a:ext>
                </a:extLst>
              </p:cNvPr>
              <p:cNvSpPr txBox="1"/>
              <p:nvPr/>
            </p:nvSpPr>
            <p:spPr>
              <a:xfrm>
                <a:off x="838200" y="2118570"/>
                <a:ext cx="4419600" cy="78271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Ta có:  </a:t>
                </a:r>
                <a14:m>
                  <m:oMath xmlns:m="http://schemas.openxmlformats.org/officeDocument/2006/math">
                    <m:f>
                      <m:fPr>
                        <m:ctrlPr>
                          <a:rPr lang="en-US" sz="2800" i="1" smtClean="0">
                            <a:solidFill>
                              <a:schemeClr val="tx1">
                                <a:lumMod val="85000"/>
                                <a:lumOff val="15000"/>
                              </a:schemeClr>
                            </a:solidFill>
                            <a:latin typeface="Cambria Math" panose="02040503050406030204" pitchFamily="18" charset="0"/>
                          </a:rPr>
                        </m:ctrlPr>
                      </m:fPr>
                      <m:num>
                        <m:r>
                          <m:rPr>
                            <m:nor/>
                          </m:rPr>
                          <a:rPr lang="en-US" sz="2800" b="0" i="0" smtClean="0">
                            <a:solidFill>
                              <a:schemeClr val="tx1">
                                <a:lumMod val="85000"/>
                                <a:lumOff val="15000"/>
                              </a:schemeClr>
                            </a:solidFill>
                            <a:latin typeface="Times New Roman" panose="02020603050405020304" pitchFamily="18" charset="0"/>
                            <a:cs typeface="Times New Roman" panose="02020603050405020304" pitchFamily="18" charset="0"/>
                          </a:rPr>
                          <m:t>2 024</m:t>
                        </m:r>
                      </m:num>
                      <m:den>
                        <m:r>
                          <m:rPr>
                            <m:nor/>
                          </m:rPr>
                          <a:rPr lang="en-US" sz="2800" b="0" i="0" smtClean="0">
                            <a:solidFill>
                              <a:schemeClr val="tx1">
                                <a:lumMod val="85000"/>
                                <a:lumOff val="15000"/>
                              </a:schemeClr>
                            </a:solidFill>
                            <a:latin typeface="Times New Roman" panose="02020603050405020304" pitchFamily="18" charset="0"/>
                            <a:cs typeface="Times New Roman" panose="02020603050405020304" pitchFamily="18" charset="0"/>
                          </a:rPr>
                          <m:t>2 023</m:t>
                        </m:r>
                      </m:den>
                    </m:f>
                    <m:r>
                      <m:rPr>
                        <m:nor/>
                      </m:rPr>
                      <a:rPr lang="en-US" sz="2800" b="0" i="0" smtClean="0">
                        <a:solidFill>
                          <a:schemeClr val="tx1">
                            <a:lumMod val="85000"/>
                            <a:lumOff val="15000"/>
                          </a:schemeClr>
                        </a:solidFill>
                        <a:latin typeface="Times New Roman" panose="02020603050405020304" pitchFamily="18" charset="0"/>
                        <a:cs typeface="Times New Roman" panose="02020603050405020304" pitchFamily="18" charset="0"/>
                      </a:rPr>
                      <m:t>=1+</m:t>
                    </m:r>
                    <m:f>
                      <m:fPr>
                        <m:ctrlPr>
                          <a:rPr lang="en-US" sz="2800" i="1" smtClean="0">
                            <a:solidFill>
                              <a:schemeClr val="tx1">
                                <a:lumMod val="85000"/>
                                <a:lumOff val="15000"/>
                              </a:schemeClr>
                            </a:solidFill>
                            <a:latin typeface="Cambria Math" panose="02040503050406030204" pitchFamily="18" charset="0"/>
                          </a:rPr>
                        </m:ctrlPr>
                      </m:fPr>
                      <m:num>
                        <m:r>
                          <m:rPr>
                            <m:nor/>
                          </m:rPr>
                          <a:rPr lang="en-US" sz="2800" b="0" i="0" smtClean="0">
                            <a:solidFill>
                              <a:schemeClr val="tx1">
                                <a:lumMod val="85000"/>
                                <a:lumOff val="15000"/>
                              </a:schemeClr>
                            </a:solidFill>
                            <a:latin typeface="Times New Roman" panose="02020603050405020304" pitchFamily="18" charset="0"/>
                            <a:cs typeface="Times New Roman" panose="02020603050405020304" pitchFamily="18" charset="0"/>
                          </a:rPr>
                          <m:t>1</m:t>
                        </m:r>
                      </m:num>
                      <m:den>
                        <m:r>
                          <m:rPr>
                            <m:nor/>
                          </m:rPr>
                          <a:rPr lang="en-US" sz="2800" i="0">
                            <a:solidFill>
                              <a:schemeClr val="tx1">
                                <a:lumMod val="85000"/>
                                <a:lumOff val="15000"/>
                              </a:schemeClr>
                            </a:solidFill>
                            <a:latin typeface="Times New Roman" panose="02020603050405020304" pitchFamily="18" charset="0"/>
                            <a:cs typeface="Times New Roman" panose="02020603050405020304" pitchFamily="18" charset="0"/>
                          </a:rPr>
                          <m:t>2</m:t>
                        </m:r>
                        <m:r>
                          <m:rPr>
                            <m:nor/>
                          </m:rPr>
                          <a:rPr lang="en-US" sz="2800" b="0" i="0" smtClean="0">
                            <a:solidFill>
                              <a:schemeClr val="tx1">
                                <a:lumMod val="85000"/>
                                <a:lumOff val="15000"/>
                              </a:schemeClr>
                            </a:solidFill>
                            <a:latin typeface="Times New Roman" panose="02020603050405020304" pitchFamily="18" charset="0"/>
                            <a:cs typeface="Times New Roman" panose="02020603050405020304" pitchFamily="18" charset="0"/>
                          </a:rPr>
                          <m:t> </m:t>
                        </m:r>
                        <m:r>
                          <m:rPr>
                            <m:nor/>
                          </m:rPr>
                          <a:rPr lang="en-US" sz="2800" i="0">
                            <a:solidFill>
                              <a:schemeClr val="tx1">
                                <a:lumMod val="85000"/>
                                <a:lumOff val="15000"/>
                              </a:schemeClr>
                            </a:solidFill>
                            <a:latin typeface="Times New Roman" panose="02020603050405020304" pitchFamily="18" charset="0"/>
                            <a:cs typeface="Times New Roman" panose="02020603050405020304" pitchFamily="18" charset="0"/>
                          </a:rPr>
                          <m:t>023</m:t>
                        </m:r>
                      </m:den>
                    </m:f>
                    <m:r>
                      <m:rPr>
                        <m:nor/>
                      </m:rPr>
                      <a:rPr lang="en-US" sz="2800" i="0" smtClean="0">
                        <a:solidFill>
                          <a:schemeClr val="tx1">
                            <a:lumMod val="85000"/>
                            <a:lumOff val="15000"/>
                          </a:schemeClr>
                        </a:solidFill>
                        <a:latin typeface="Times New Roman" panose="02020603050405020304" pitchFamily="18" charset="0"/>
                        <a:ea typeface="Cambria Math" panose="02040503050406030204" pitchFamily="18" charset="0"/>
                        <a:cs typeface="Times New Roman" panose="02020603050405020304" pitchFamily="18" charset="0"/>
                      </a:rPr>
                      <m:t>&gt;</m:t>
                    </m:r>
                    <m:r>
                      <m:rPr>
                        <m:nor/>
                      </m:rPr>
                      <a:rPr lang="en-US" sz="2800" b="0" i="0" smtClean="0">
                        <a:solidFill>
                          <a:schemeClr val="tx1">
                            <a:lumMod val="85000"/>
                            <a:lumOff val="15000"/>
                          </a:schemeClr>
                        </a:solidFill>
                        <a:latin typeface="Times New Roman" panose="02020603050405020304" pitchFamily="18" charset="0"/>
                        <a:ea typeface="Cambria Math" panose="02040503050406030204" pitchFamily="18" charset="0"/>
                        <a:cs typeface="Times New Roman" panose="02020603050405020304" pitchFamily="18" charset="0"/>
                      </a:rPr>
                      <m:t>1 </m:t>
                    </m:r>
                  </m:oMath>
                </a14:m>
                <a:endParaRPr lang="en-US" sz="2800" b="0">
                  <a:solidFill>
                    <a:schemeClr val="tx1">
                      <a:lumMod val="85000"/>
                      <a:lumOff val="15000"/>
                    </a:schemeClr>
                  </a:solidFill>
                  <a:latin typeface="Times New Roman" panose="02020603050405020304" pitchFamily="18" charset="0"/>
                  <a:ea typeface="Cambria Math" panose="02040503050406030204" pitchFamily="18" charset="0"/>
                  <a:cs typeface="Times New Roman" panose="02020603050405020304" pitchFamily="18" charset="0"/>
                </a:endParaRPr>
              </a:p>
            </p:txBody>
          </p:sp>
        </mc:Choice>
        <mc:Fallback xmlns="">
          <p:sp>
            <p:nvSpPr>
              <p:cNvPr id="5" name="Hộp Văn bản 4"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38A10C9C-774D-964C-0C63-80518079412E}"/>
                  </a:ext>
                </a:extLst>
              </p:cNvPr>
              <p:cNvSpPr txBox="1">
                <a:spLocks noRot="1" noChangeAspect="1" noMove="1" noResize="1" noEditPoints="1" noAdjustHandles="1" noChangeArrowheads="1" noChangeShapeType="1" noTextEdit="1"/>
              </p:cNvSpPr>
              <p:nvPr/>
            </p:nvSpPr>
            <p:spPr>
              <a:xfrm>
                <a:off x="838200" y="2118570"/>
                <a:ext cx="4419600" cy="782715"/>
              </a:xfrm>
              <a:prstGeom prst="rect">
                <a:avLst/>
              </a:prstGeom>
              <a:blipFill>
                <a:blip r:embed="rId5"/>
                <a:stretch>
                  <a:fillRect l="-3586" b="-132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Hộp Văn bản 6"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A0D9D464-4450-309E-D821-65E99DE8B1B2}"/>
                  </a:ext>
                </a:extLst>
              </p:cNvPr>
              <p:cNvSpPr txBox="1"/>
              <p:nvPr/>
            </p:nvSpPr>
            <p:spPr>
              <a:xfrm>
                <a:off x="1371600" y="2953380"/>
                <a:ext cx="4267200" cy="78271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và </a:t>
                </a:r>
                <a14:m>
                  <m:oMath xmlns:m="http://schemas.openxmlformats.org/officeDocument/2006/math">
                    <m:f>
                      <m:fPr>
                        <m:ctrlPr>
                          <a:rPr lang="en-US" sz="2800" i="1">
                            <a:solidFill>
                              <a:schemeClr val="tx1">
                                <a:lumMod val="85000"/>
                                <a:lumOff val="15000"/>
                              </a:schemeClr>
                            </a:solidFill>
                            <a:latin typeface="Cambria Math" panose="02040503050406030204" pitchFamily="18" charset="0"/>
                          </a:rPr>
                        </m:ctrlPr>
                      </m:fPr>
                      <m:num>
                        <m:r>
                          <m:rPr>
                            <m:nor/>
                          </m:rPr>
                          <a:rPr lang="en-US" sz="2800" i="0">
                            <a:solidFill>
                              <a:schemeClr val="tx1">
                                <a:lumMod val="85000"/>
                                <a:lumOff val="15000"/>
                              </a:schemeClr>
                            </a:solidFill>
                            <a:latin typeface="Times New Roman" panose="02020603050405020304" pitchFamily="18" charset="0"/>
                            <a:cs typeface="Times New Roman" panose="02020603050405020304" pitchFamily="18" charset="0"/>
                          </a:rPr>
                          <m:t>2</m:t>
                        </m:r>
                        <m:r>
                          <m:rPr>
                            <m:nor/>
                          </m:rPr>
                          <a:rPr lang="en-US" sz="2800" b="0" i="0" smtClean="0">
                            <a:solidFill>
                              <a:schemeClr val="tx1">
                                <a:lumMod val="85000"/>
                                <a:lumOff val="15000"/>
                              </a:schemeClr>
                            </a:solidFill>
                            <a:latin typeface="Times New Roman" panose="02020603050405020304" pitchFamily="18" charset="0"/>
                            <a:cs typeface="Times New Roman" panose="02020603050405020304" pitchFamily="18" charset="0"/>
                          </a:rPr>
                          <m:t> </m:t>
                        </m:r>
                        <m:r>
                          <m:rPr>
                            <m:nor/>
                          </m:rPr>
                          <a:rPr lang="en-US" sz="2800" i="0">
                            <a:solidFill>
                              <a:schemeClr val="tx1">
                                <a:lumMod val="85000"/>
                                <a:lumOff val="15000"/>
                              </a:schemeClr>
                            </a:solidFill>
                            <a:latin typeface="Times New Roman" panose="02020603050405020304" pitchFamily="18" charset="0"/>
                            <a:cs typeface="Times New Roman" panose="02020603050405020304" pitchFamily="18" charset="0"/>
                          </a:rPr>
                          <m:t>02</m:t>
                        </m:r>
                        <m:r>
                          <m:rPr>
                            <m:nor/>
                          </m:rPr>
                          <a:rPr lang="en-US" sz="2800" b="0" i="0" smtClean="0">
                            <a:solidFill>
                              <a:schemeClr val="tx1">
                                <a:lumMod val="85000"/>
                                <a:lumOff val="15000"/>
                              </a:schemeClr>
                            </a:solidFill>
                            <a:latin typeface="Times New Roman" panose="02020603050405020304" pitchFamily="18" charset="0"/>
                            <a:cs typeface="Times New Roman" panose="02020603050405020304" pitchFamily="18" charset="0"/>
                          </a:rPr>
                          <m:t>1</m:t>
                        </m:r>
                      </m:num>
                      <m:den>
                        <m:r>
                          <m:rPr>
                            <m:nor/>
                          </m:rPr>
                          <a:rPr lang="en-US" sz="2800" i="0">
                            <a:solidFill>
                              <a:schemeClr val="tx1">
                                <a:lumMod val="85000"/>
                                <a:lumOff val="15000"/>
                              </a:schemeClr>
                            </a:solidFill>
                            <a:latin typeface="Times New Roman" panose="02020603050405020304" pitchFamily="18" charset="0"/>
                            <a:cs typeface="Times New Roman" panose="02020603050405020304" pitchFamily="18" charset="0"/>
                          </a:rPr>
                          <m:t>2</m:t>
                        </m:r>
                        <m:r>
                          <m:rPr>
                            <m:nor/>
                          </m:rPr>
                          <a:rPr lang="en-US" sz="2800" b="0" i="0" smtClean="0">
                            <a:solidFill>
                              <a:schemeClr val="tx1">
                                <a:lumMod val="85000"/>
                                <a:lumOff val="15000"/>
                              </a:schemeClr>
                            </a:solidFill>
                            <a:latin typeface="Times New Roman" panose="02020603050405020304" pitchFamily="18" charset="0"/>
                            <a:cs typeface="Times New Roman" panose="02020603050405020304" pitchFamily="18" charset="0"/>
                          </a:rPr>
                          <m:t> </m:t>
                        </m:r>
                        <m:r>
                          <m:rPr>
                            <m:nor/>
                          </m:rPr>
                          <a:rPr lang="en-US" sz="2800" i="0">
                            <a:solidFill>
                              <a:schemeClr val="tx1">
                                <a:lumMod val="85000"/>
                                <a:lumOff val="15000"/>
                              </a:schemeClr>
                            </a:solidFill>
                            <a:latin typeface="Times New Roman" panose="02020603050405020304" pitchFamily="18" charset="0"/>
                            <a:cs typeface="Times New Roman" panose="02020603050405020304" pitchFamily="18" charset="0"/>
                          </a:rPr>
                          <m:t>02</m:t>
                        </m:r>
                        <m:r>
                          <m:rPr>
                            <m:nor/>
                          </m:rPr>
                          <a:rPr lang="en-US" sz="2800" b="0" i="0" smtClean="0">
                            <a:solidFill>
                              <a:schemeClr val="tx1">
                                <a:lumMod val="85000"/>
                                <a:lumOff val="15000"/>
                              </a:schemeClr>
                            </a:solidFill>
                            <a:latin typeface="Times New Roman" panose="02020603050405020304" pitchFamily="18" charset="0"/>
                            <a:cs typeface="Times New Roman" panose="02020603050405020304" pitchFamily="18" charset="0"/>
                          </a:rPr>
                          <m:t>2</m:t>
                        </m:r>
                      </m:den>
                    </m:f>
                    <m:r>
                      <m:rPr>
                        <m:nor/>
                      </m:rPr>
                      <a:rPr lang="en-US" sz="2800" i="0">
                        <a:solidFill>
                          <a:schemeClr val="tx1">
                            <a:lumMod val="85000"/>
                            <a:lumOff val="15000"/>
                          </a:schemeClr>
                        </a:solidFill>
                        <a:latin typeface="Times New Roman" panose="02020603050405020304" pitchFamily="18" charset="0"/>
                        <a:cs typeface="Times New Roman" panose="02020603050405020304" pitchFamily="18" charset="0"/>
                      </a:rPr>
                      <m:t>=1</m:t>
                    </m:r>
                    <m:r>
                      <m:rPr>
                        <m:nor/>
                      </m:rPr>
                      <a:rPr lang="en-US" sz="2800">
                        <a:solidFill>
                          <a:schemeClr val="tx1">
                            <a:lumMod val="85000"/>
                            <a:lumOff val="15000"/>
                          </a:schemeClr>
                        </a:solidFill>
                        <a:latin typeface="Times New Roman" panose="02020603050405020304" pitchFamily="18" charset="0"/>
                        <a:ea typeface="Cambria Math" panose="02040503050406030204" pitchFamily="18" charset="0"/>
                        <a:cs typeface="Times New Roman" panose="02020603050405020304" pitchFamily="18" charset="0"/>
                      </a:rPr>
                      <m:t>−</m:t>
                    </m:r>
                    <m:f>
                      <m:fPr>
                        <m:ctrlPr>
                          <a:rPr lang="en-US" sz="2800" i="1">
                            <a:solidFill>
                              <a:schemeClr val="tx1">
                                <a:lumMod val="85000"/>
                                <a:lumOff val="15000"/>
                              </a:schemeClr>
                            </a:solidFill>
                            <a:latin typeface="Cambria Math" panose="02040503050406030204" pitchFamily="18" charset="0"/>
                          </a:rPr>
                        </m:ctrlPr>
                      </m:fPr>
                      <m:num>
                        <m:r>
                          <m:rPr>
                            <m:nor/>
                          </m:rPr>
                          <a:rPr lang="en-US" sz="2800" i="0">
                            <a:solidFill>
                              <a:schemeClr val="tx1">
                                <a:lumMod val="85000"/>
                                <a:lumOff val="15000"/>
                              </a:schemeClr>
                            </a:solidFill>
                            <a:latin typeface="Times New Roman" panose="02020603050405020304" pitchFamily="18" charset="0"/>
                            <a:cs typeface="Times New Roman" panose="02020603050405020304" pitchFamily="18" charset="0"/>
                          </a:rPr>
                          <m:t>1</m:t>
                        </m:r>
                      </m:num>
                      <m:den>
                        <m:r>
                          <m:rPr>
                            <m:nor/>
                          </m:rPr>
                          <a:rPr lang="en-US" sz="2800" i="0">
                            <a:solidFill>
                              <a:schemeClr val="tx1">
                                <a:lumMod val="85000"/>
                                <a:lumOff val="15000"/>
                              </a:schemeClr>
                            </a:solidFill>
                            <a:latin typeface="Times New Roman" panose="02020603050405020304" pitchFamily="18" charset="0"/>
                            <a:cs typeface="Times New Roman" panose="02020603050405020304" pitchFamily="18" charset="0"/>
                          </a:rPr>
                          <m:t>2</m:t>
                        </m:r>
                        <m:r>
                          <m:rPr>
                            <m:nor/>
                          </m:rPr>
                          <a:rPr lang="en-US" sz="2800" b="0" i="0" smtClean="0">
                            <a:solidFill>
                              <a:schemeClr val="tx1">
                                <a:lumMod val="85000"/>
                                <a:lumOff val="15000"/>
                              </a:schemeClr>
                            </a:solidFill>
                            <a:latin typeface="Times New Roman" panose="02020603050405020304" pitchFamily="18" charset="0"/>
                            <a:cs typeface="Times New Roman" panose="02020603050405020304" pitchFamily="18" charset="0"/>
                          </a:rPr>
                          <m:t> </m:t>
                        </m:r>
                        <m:r>
                          <m:rPr>
                            <m:nor/>
                          </m:rPr>
                          <a:rPr lang="en-US" sz="2800" i="0">
                            <a:solidFill>
                              <a:schemeClr val="tx1">
                                <a:lumMod val="85000"/>
                                <a:lumOff val="15000"/>
                              </a:schemeClr>
                            </a:solidFill>
                            <a:latin typeface="Times New Roman" panose="02020603050405020304" pitchFamily="18" charset="0"/>
                            <a:cs typeface="Times New Roman" panose="02020603050405020304" pitchFamily="18" charset="0"/>
                          </a:rPr>
                          <m:t>02</m:t>
                        </m:r>
                        <m:r>
                          <m:rPr>
                            <m:nor/>
                          </m:rPr>
                          <a:rPr lang="en-US" sz="2800" b="0" i="0" smtClean="0">
                            <a:solidFill>
                              <a:schemeClr val="tx1">
                                <a:lumMod val="85000"/>
                                <a:lumOff val="15000"/>
                              </a:schemeClr>
                            </a:solidFill>
                            <a:latin typeface="Times New Roman" panose="02020603050405020304" pitchFamily="18" charset="0"/>
                            <a:cs typeface="Times New Roman" panose="02020603050405020304" pitchFamily="18" charset="0"/>
                          </a:rPr>
                          <m:t>2</m:t>
                        </m:r>
                      </m:den>
                    </m:f>
                    <m:r>
                      <m:rPr>
                        <m:nor/>
                      </m:rPr>
                      <a:rPr lang="en-US" sz="2800" i="0" smtClean="0">
                        <a:solidFill>
                          <a:schemeClr val="tx1">
                            <a:lumMod val="85000"/>
                            <a:lumOff val="15000"/>
                          </a:schemeClr>
                        </a:solidFill>
                        <a:latin typeface="Times New Roman" panose="02020603050405020304" pitchFamily="18" charset="0"/>
                        <a:ea typeface="Cambria Math" panose="02040503050406030204" pitchFamily="18" charset="0"/>
                        <a:cs typeface="Times New Roman" panose="02020603050405020304" pitchFamily="18" charset="0"/>
                      </a:rPr>
                      <m:t>&lt;</m:t>
                    </m:r>
                    <m:r>
                      <m:rPr>
                        <m:nor/>
                      </m:rPr>
                      <a:rPr lang="en-US" sz="2800" b="0" i="0" smtClean="0">
                        <a:solidFill>
                          <a:schemeClr val="tx1">
                            <a:lumMod val="85000"/>
                            <a:lumOff val="15000"/>
                          </a:schemeClr>
                        </a:solidFill>
                        <a:latin typeface="Times New Roman" panose="02020603050405020304" pitchFamily="18" charset="0"/>
                        <a:ea typeface="Cambria Math" panose="02040503050406030204" pitchFamily="18" charset="0"/>
                        <a:cs typeface="Times New Roman" panose="02020603050405020304" pitchFamily="18" charset="0"/>
                      </a:rPr>
                      <m:t>1</m:t>
                    </m:r>
                  </m:oMath>
                </a14:m>
                <a:endParaRPr lang="en-US" sz="2800">
                  <a:latin typeface="Times New Roman" panose="02020603050405020304" pitchFamily="18" charset="0"/>
                  <a:cs typeface="Times New Roman" panose="02020603050405020304" pitchFamily="18" charset="0"/>
                </a:endParaRPr>
              </a:p>
            </p:txBody>
          </p:sp>
        </mc:Choice>
        <mc:Fallback xmlns="">
          <p:sp>
            <p:nvSpPr>
              <p:cNvPr id="7" name="Hộp Văn bản 6"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A0D9D464-4450-309E-D821-65E99DE8B1B2}"/>
                  </a:ext>
                </a:extLst>
              </p:cNvPr>
              <p:cNvSpPr txBox="1">
                <a:spLocks noRot="1" noChangeAspect="1" noMove="1" noResize="1" noEditPoints="1" noAdjustHandles="1" noChangeArrowheads="1" noChangeShapeType="1" noTextEdit="1"/>
              </p:cNvSpPr>
              <p:nvPr/>
            </p:nvSpPr>
            <p:spPr>
              <a:xfrm>
                <a:off x="1371600" y="2953380"/>
                <a:ext cx="4267200" cy="782715"/>
              </a:xfrm>
              <a:prstGeom prst="rect">
                <a:avLst/>
              </a:prstGeom>
              <a:blipFill>
                <a:blip r:embed="rId6"/>
                <a:stretch>
                  <a:fillRect l="-3571" b="-124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Hộp Văn bản 8"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FEF8A73F-7D33-5C50-43EF-625F30E4ADEF}"/>
                  </a:ext>
                </a:extLst>
              </p:cNvPr>
              <p:cNvSpPr txBox="1"/>
              <p:nvPr/>
            </p:nvSpPr>
            <p:spPr>
              <a:xfrm>
                <a:off x="1108249" y="3788190"/>
                <a:ext cx="3124200" cy="78271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nên </a:t>
                </a:r>
                <a14:m>
                  <m:oMath xmlns:m="http://schemas.openxmlformats.org/officeDocument/2006/math">
                    <m:f>
                      <m:fPr>
                        <m:ctrlPr>
                          <a:rPr lang="en-US" sz="2800" i="1">
                            <a:solidFill>
                              <a:schemeClr val="tx1">
                                <a:lumMod val="85000"/>
                                <a:lumOff val="15000"/>
                              </a:schemeClr>
                            </a:solidFill>
                            <a:latin typeface="Cambria Math" panose="02040503050406030204" pitchFamily="18" charset="0"/>
                          </a:rPr>
                        </m:ctrlPr>
                      </m:fPr>
                      <m:num>
                        <m:r>
                          <m:rPr>
                            <m:nor/>
                          </m:rPr>
                          <a:rPr lang="en-US" sz="2800" i="0">
                            <a:solidFill>
                              <a:schemeClr val="tx1">
                                <a:lumMod val="85000"/>
                                <a:lumOff val="15000"/>
                              </a:schemeClr>
                            </a:solidFill>
                            <a:latin typeface="Times New Roman" panose="02020603050405020304" pitchFamily="18" charset="0"/>
                            <a:cs typeface="Times New Roman" panose="02020603050405020304" pitchFamily="18" charset="0"/>
                          </a:rPr>
                          <m:t>2</m:t>
                        </m:r>
                        <m:r>
                          <m:rPr>
                            <m:nor/>
                          </m:rPr>
                          <a:rPr lang="en-US" sz="2800" b="0" i="0" smtClean="0">
                            <a:solidFill>
                              <a:schemeClr val="tx1">
                                <a:lumMod val="85000"/>
                                <a:lumOff val="15000"/>
                              </a:schemeClr>
                            </a:solidFill>
                            <a:latin typeface="Times New Roman" panose="02020603050405020304" pitchFamily="18" charset="0"/>
                            <a:cs typeface="Times New Roman" panose="02020603050405020304" pitchFamily="18" charset="0"/>
                          </a:rPr>
                          <m:t> </m:t>
                        </m:r>
                        <m:r>
                          <m:rPr>
                            <m:nor/>
                          </m:rPr>
                          <a:rPr lang="en-US" sz="2800" i="0">
                            <a:solidFill>
                              <a:schemeClr val="tx1">
                                <a:lumMod val="85000"/>
                                <a:lumOff val="15000"/>
                              </a:schemeClr>
                            </a:solidFill>
                            <a:latin typeface="Times New Roman" panose="02020603050405020304" pitchFamily="18" charset="0"/>
                            <a:cs typeface="Times New Roman" panose="02020603050405020304" pitchFamily="18" charset="0"/>
                          </a:rPr>
                          <m:t>024</m:t>
                        </m:r>
                      </m:num>
                      <m:den>
                        <m:r>
                          <m:rPr>
                            <m:nor/>
                          </m:rPr>
                          <a:rPr lang="en-US" sz="2800" i="0">
                            <a:solidFill>
                              <a:schemeClr val="tx1">
                                <a:lumMod val="85000"/>
                                <a:lumOff val="15000"/>
                              </a:schemeClr>
                            </a:solidFill>
                            <a:latin typeface="Times New Roman" panose="02020603050405020304" pitchFamily="18" charset="0"/>
                            <a:cs typeface="Times New Roman" panose="02020603050405020304" pitchFamily="18" charset="0"/>
                          </a:rPr>
                          <m:t>2</m:t>
                        </m:r>
                        <m:r>
                          <m:rPr>
                            <m:nor/>
                          </m:rPr>
                          <a:rPr lang="en-US" sz="2800" b="0" i="0" smtClean="0">
                            <a:solidFill>
                              <a:schemeClr val="tx1">
                                <a:lumMod val="85000"/>
                                <a:lumOff val="15000"/>
                              </a:schemeClr>
                            </a:solidFill>
                            <a:latin typeface="Times New Roman" panose="02020603050405020304" pitchFamily="18" charset="0"/>
                            <a:cs typeface="Times New Roman" panose="02020603050405020304" pitchFamily="18" charset="0"/>
                          </a:rPr>
                          <m:t> </m:t>
                        </m:r>
                        <m:r>
                          <m:rPr>
                            <m:nor/>
                          </m:rPr>
                          <a:rPr lang="en-US" sz="2800" i="0">
                            <a:solidFill>
                              <a:schemeClr val="tx1">
                                <a:lumMod val="85000"/>
                                <a:lumOff val="15000"/>
                              </a:schemeClr>
                            </a:solidFill>
                            <a:latin typeface="Times New Roman" panose="02020603050405020304" pitchFamily="18" charset="0"/>
                            <a:cs typeface="Times New Roman" panose="02020603050405020304" pitchFamily="18" charset="0"/>
                          </a:rPr>
                          <m:t>023</m:t>
                        </m:r>
                      </m:den>
                    </m:f>
                    <m:r>
                      <m:rPr>
                        <m:nor/>
                      </m:rPr>
                      <a:rPr lang="en-US" sz="2800" i="0">
                        <a:solidFill>
                          <a:schemeClr val="tx1">
                            <a:lumMod val="85000"/>
                            <a:lumOff val="15000"/>
                          </a:schemeClr>
                        </a:solidFill>
                        <a:latin typeface="Times New Roman" panose="02020603050405020304" pitchFamily="18" charset="0"/>
                        <a:ea typeface="Cambria Math" panose="02040503050406030204" pitchFamily="18" charset="0"/>
                        <a:cs typeface="Times New Roman" panose="02020603050405020304" pitchFamily="18" charset="0"/>
                      </a:rPr>
                      <m:t>&gt;</m:t>
                    </m:r>
                    <m:f>
                      <m:fPr>
                        <m:ctrlPr>
                          <a:rPr lang="en-US" sz="2800" i="1">
                            <a:solidFill>
                              <a:schemeClr val="tx1">
                                <a:lumMod val="85000"/>
                                <a:lumOff val="15000"/>
                              </a:schemeClr>
                            </a:solidFill>
                            <a:latin typeface="Cambria Math" panose="02040503050406030204" pitchFamily="18" charset="0"/>
                            <a:ea typeface="Cambria Math" panose="02040503050406030204" pitchFamily="18" charset="0"/>
                          </a:rPr>
                        </m:ctrlPr>
                      </m:fPr>
                      <m:num>
                        <m:r>
                          <m:rPr>
                            <m:nor/>
                          </m:rPr>
                          <a:rPr lang="en-US" sz="2800" i="0">
                            <a:solidFill>
                              <a:schemeClr val="tx1">
                                <a:lumMod val="85000"/>
                                <a:lumOff val="15000"/>
                              </a:schemeClr>
                            </a:solidFill>
                            <a:latin typeface="Times New Roman" panose="02020603050405020304" pitchFamily="18" charset="0"/>
                            <a:ea typeface="Cambria Math" panose="02040503050406030204" pitchFamily="18" charset="0"/>
                            <a:cs typeface="Times New Roman" panose="02020603050405020304" pitchFamily="18" charset="0"/>
                          </a:rPr>
                          <m:t>2</m:t>
                        </m:r>
                        <m:r>
                          <m:rPr>
                            <m:nor/>
                          </m:rPr>
                          <a:rPr lang="en-US" sz="2800" b="0" i="0" smtClean="0">
                            <a:solidFill>
                              <a:schemeClr val="tx1">
                                <a:lumMod val="85000"/>
                                <a:lumOff val="15000"/>
                              </a:schemeClr>
                            </a:solidFill>
                            <a:latin typeface="Times New Roman" panose="02020603050405020304" pitchFamily="18" charset="0"/>
                            <a:ea typeface="Cambria Math" panose="02040503050406030204" pitchFamily="18" charset="0"/>
                            <a:cs typeface="Times New Roman" panose="02020603050405020304" pitchFamily="18" charset="0"/>
                          </a:rPr>
                          <m:t> </m:t>
                        </m:r>
                        <m:r>
                          <m:rPr>
                            <m:nor/>
                          </m:rPr>
                          <a:rPr lang="en-US" sz="2800" i="0">
                            <a:solidFill>
                              <a:schemeClr val="tx1">
                                <a:lumMod val="85000"/>
                                <a:lumOff val="15000"/>
                              </a:schemeClr>
                            </a:solidFill>
                            <a:latin typeface="Times New Roman" panose="02020603050405020304" pitchFamily="18" charset="0"/>
                            <a:ea typeface="Cambria Math" panose="02040503050406030204" pitchFamily="18" charset="0"/>
                            <a:cs typeface="Times New Roman" panose="02020603050405020304" pitchFamily="18" charset="0"/>
                          </a:rPr>
                          <m:t>021</m:t>
                        </m:r>
                      </m:num>
                      <m:den>
                        <m:r>
                          <m:rPr>
                            <m:nor/>
                          </m:rPr>
                          <a:rPr lang="en-US" sz="2800" i="0">
                            <a:solidFill>
                              <a:schemeClr val="tx1">
                                <a:lumMod val="85000"/>
                                <a:lumOff val="15000"/>
                              </a:schemeClr>
                            </a:solidFill>
                            <a:latin typeface="Times New Roman" panose="02020603050405020304" pitchFamily="18" charset="0"/>
                            <a:ea typeface="Cambria Math" panose="02040503050406030204" pitchFamily="18" charset="0"/>
                            <a:cs typeface="Times New Roman" panose="02020603050405020304" pitchFamily="18" charset="0"/>
                          </a:rPr>
                          <m:t>2</m:t>
                        </m:r>
                        <m:r>
                          <m:rPr>
                            <m:nor/>
                          </m:rPr>
                          <a:rPr lang="en-US" sz="2800" b="0" i="0" smtClean="0">
                            <a:solidFill>
                              <a:schemeClr val="tx1">
                                <a:lumMod val="85000"/>
                                <a:lumOff val="15000"/>
                              </a:schemeClr>
                            </a:solidFill>
                            <a:latin typeface="Times New Roman" panose="02020603050405020304" pitchFamily="18" charset="0"/>
                            <a:ea typeface="Cambria Math" panose="02040503050406030204" pitchFamily="18" charset="0"/>
                            <a:cs typeface="Times New Roman" panose="02020603050405020304" pitchFamily="18" charset="0"/>
                          </a:rPr>
                          <m:t> </m:t>
                        </m:r>
                        <m:r>
                          <m:rPr>
                            <m:nor/>
                          </m:rPr>
                          <a:rPr lang="en-US" sz="2800" i="0">
                            <a:solidFill>
                              <a:schemeClr val="tx1">
                                <a:lumMod val="85000"/>
                                <a:lumOff val="15000"/>
                              </a:schemeClr>
                            </a:solidFill>
                            <a:latin typeface="Times New Roman" panose="02020603050405020304" pitchFamily="18" charset="0"/>
                            <a:ea typeface="Cambria Math" panose="02040503050406030204" pitchFamily="18" charset="0"/>
                            <a:cs typeface="Times New Roman" panose="02020603050405020304" pitchFamily="18" charset="0"/>
                          </a:rPr>
                          <m:t>022</m:t>
                        </m:r>
                      </m:den>
                    </m:f>
                  </m:oMath>
                </a14:m>
                <a:endParaRPr lang="en-US" sz="2800">
                  <a:latin typeface="Times New Roman" panose="02020603050405020304" pitchFamily="18" charset="0"/>
                  <a:cs typeface="Times New Roman" panose="02020603050405020304" pitchFamily="18" charset="0"/>
                </a:endParaRPr>
              </a:p>
            </p:txBody>
          </p:sp>
        </mc:Choice>
        <mc:Fallback xmlns="">
          <p:sp>
            <p:nvSpPr>
              <p:cNvPr id="9" name="Hộp Văn bản 8"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FEF8A73F-7D33-5C50-43EF-625F30E4ADEF}"/>
                  </a:ext>
                </a:extLst>
              </p:cNvPr>
              <p:cNvSpPr txBox="1">
                <a:spLocks noRot="1" noChangeAspect="1" noMove="1" noResize="1" noEditPoints="1" noAdjustHandles="1" noChangeArrowheads="1" noChangeShapeType="1" noTextEdit="1"/>
              </p:cNvSpPr>
              <p:nvPr/>
            </p:nvSpPr>
            <p:spPr>
              <a:xfrm>
                <a:off x="1108249" y="3788190"/>
                <a:ext cx="3124200" cy="782715"/>
              </a:xfrm>
              <a:prstGeom prst="rect">
                <a:avLst/>
              </a:prstGeom>
              <a:blipFill>
                <a:blip r:embed="rId7"/>
                <a:stretch>
                  <a:fillRect l="-5078" b="-12403"/>
                </a:stretch>
              </a:blipFill>
            </p:spPr>
            <p:txBody>
              <a:bodyPr/>
              <a:lstStyle/>
              <a:p>
                <a:r>
                  <a:rPr lang="en-US">
                    <a:noFill/>
                  </a:rPr>
                  <a:t> </a:t>
                </a:r>
              </a:p>
            </p:txBody>
          </p:sp>
        </mc:Fallback>
      </mc:AlternateContent>
      <p:pic>
        <p:nvPicPr>
          <p:cNvPr id="15" name="Đồng hồ đếm ngược 2 phút có tiếng" descr="OPL20U25GSXzBJYl68kk8uQGfFKzs7yb1M4KJWUiLk6ZEvGF+qCIPSnY57AbBFCvTWID13 2024 KNTT9 139+K4lPs7H94VUqPe2XwIsfPRnrXQE//QTEXxb8/8N4CNc6FpgZahzpTjFhMzSA7T/nHJa11DE8Ng2TP3iAmRczFlmslSuUNOgUeb6yRvs0=">
            <a:hlinkClick r:id="" action="ppaction://media"/>
            <a:extLst>
              <a:ext uri="{FF2B5EF4-FFF2-40B4-BE49-F238E27FC236}">
                <a16:creationId xmlns:a16="http://schemas.microsoft.com/office/drawing/2014/main" id="{A5057518-39AA-66F6-8954-B488F61219CC}"/>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792914" y="4426381"/>
            <a:ext cx="1204548" cy="621346"/>
          </a:xfrm>
          <a:prstGeom prst="rect">
            <a:avLst/>
          </a:prstGeom>
        </p:spPr>
      </p:pic>
      <p:grpSp>
        <p:nvGrpSpPr>
          <p:cNvPr id="8" name="Nhóm 7"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0B03423B-2797-5E1B-590A-E8682390C315}"/>
              </a:ext>
            </a:extLst>
          </p:cNvPr>
          <p:cNvGrpSpPr/>
          <p:nvPr/>
        </p:nvGrpSpPr>
        <p:grpSpPr>
          <a:xfrm>
            <a:off x="7168176" y="2221395"/>
            <a:ext cx="1975824" cy="1930317"/>
            <a:chOff x="7168176" y="2221395"/>
            <a:chExt cx="1975824" cy="1930317"/>
          </a:xfrm>
        </p:grpSpPr>
        <p:sp>
          <p:nvSpPr>
            <p:cNvPr id="11" name="Đám mây 10">
              <a:extLst>
                <a:ext uri="{FF2B5EF4-FFF2-40B4-BE49-F238E27FC236}">
                  <a16:creationId xmlns:a16="http://schemas.microsoft.com/office/drawing/2014/main" id="{0550EEEF-5238-5C65-CAFD-19041C30B54A}"/>
                </a:ext>
              </a:extLst>
            </p:cNvPr>
            <p:cNvSpPr/>
            <p:nvPr/>
          </p:nvSpPr>
          <p:spPr>
            <a:xfrm rot="326883">
              <a:off x="7168176" y="2703912"/>
              <a:ext cx="1911412" cy="1447800"/>
            </a:xfrm>
            <a:prstGeom prst="cloud">
              <a:avLst/>
            </a:prstGeom>
            <a:solidFill>
              <a:srgbClr val="47A32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highlight>
                  <a:srgbClr val="984807"/>
                </a:highlight>
              </a:endParaRPr>
            </a:p>
          </p:txBody>
        </p:sp>
        <p:sp>
          <p:nvSpPr>
            <p:cNvPr id="12" name="Hộp Văn bản 11">
              <a:extLst>
                <a:ext uri="{FF2B5EF4-FFF2-40B4-BE49-F238E27FC236}">
                  <a16:creationId xmlns:a16="http://schemas.microsoft.com/office/drawing/2014/main" id="{210EEBE9-E322-81AD-5459-32A764F28287}"/>
                </a:ext>
              </a:extLst>
            </p:cNvPr>
            <p:cNvSpPr txBox="1"/>
            <p:nvPr/>
          </p:nvSpPr>
          <p:spPr>
            <a:xfrm>
              <a:off x="7177453" y="3088486"/>
              <a:ext cx="1966547" cy="954107"/>
            </a:xfrm>
            <a:prstGeom prst="rect">
              <a:avLst/>
            </a:prstGeom>
            <a:noFill/>
          </p:spPr>
          <p:txBody>
            <a:bodyPr wrap="square" rtlCol="0">
              <a:spAutoFit/>
            </a:bodyPr>
            <a:lstStyle/>
            <a:p>
              <a:pPr algn="ctr"/>
              <a:r>
                <a:rPr lang="en-US" sz="2800">
                  <a:solidFill>
                    <a:schemeClr val="bg1"/>
                  </a:solidFill>
                  <a:latin typeface="Times New Roman" panose="02020603050405020304" pitchFamily="18" charset="0"/>
                  <a:cs typeface="Times New Roman" panose="02020603050405020304" pitchFamily="18" charset="0"/>
                </a:rPr>
                <a:t>Hoạt động </a:t>
              </a:r>
            </a:p>
            <a:p>
              <a:pPr algn="ctr"/>
              <a:r>
                <a:rPr lang="en-US" sz="2800">
                  <a:solidFill>
                    <a:schemeClr val="bg1"/>
                  </a:solidFill>
                  <a:latin typeface="Times New Roman" panose="02020603050405020304" pitchFamily="18" charset="0"/>
                  <a:cs typeface="Times New Roman" panose="02020603050405020304" pitchFamily="18" charset="0"/>
                </a:rPr>
                <a:t>cặp đôi</a:t>
              </a:r>
            </a:p>
          </p:txBody>
        </p:sp>
        <p:pic>
          <p:nvPicPr>
            <p:cNvPr id="17" name="Picture 36">
              <a:extLst>
                <a:ext uri="{FF2B5EF4-FFF2-40B4-BE49-F238E27FC236}">
                  <a16:creationId xmlns:a16="http://schemas.microsoft.com/office/drawing/2014/main" id="{A3C139FA-A143-725B-755F-B99EE1615F0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38279" y="2221395"/>
              <a:ext cx="982365" cy="982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40547453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1"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down)">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down)">
                                      <p:cBhvr>
                                        <p:cTn id="4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2" fill="hold" display="0">
                  <p:stCondLst>
                    <p:cond delay="indefinite"/>
                  </p:stCondLst>
                </p:cTn>
                <p:tgtEl>
                  <p:spTgt spid="15"/>
                </p:tgtEl>
              </p:cMediaNode>
            </p:video>
          </p:childTnLst>
        </p:cTn>
      </p:par>
    </p:tnLst>
    <p:bldLst>
      <p:bldP spid="2" grpId="0"/>
      <p:bldP spid="2" grpId="1"/>
      <p:bldP spid="4" grpId="0"/>
      <p:bldP spid="5" grpId="0"/>
      <p:bldP spid="7"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726621" y="996042"/>
            <a:ext cx="3249386" cy="3099707"/>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 </a:t>
            </a:r>
          </a:p>
        </p:txBody>
      </p:sp>
      <p:sp>
        <p:nvSpPr>
          <p:cNvPr id="11" name="TextBox 10"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5105400" y="1710018"/>
            <a:ext cx="3094827" cy="584775"/>
          </a:xfrm>
          <a:prstGeom prst="rect">
            <a:avLst/>
          </a:prstGeom>
          <a:noFill/>
        </p:spPr>
        <p:txBody>
          <a:bodyPr wrap="square">
            <a:spAutoFit/>
          </a:bodyPr>
          <a:lstStyle/>
          <a:p>
            <a:r>
              <a:rPr lang="en-US" sz="3200" b="1" dirty="0">
                <a:solidFill>
                  <a:srgbClr val="FF0000"/>
                </a:solidFill>
                <a:latin typeface="Times New Roman" panose="02020603050405020304" pitchFamily="18" charset="0"/>
                <a:ea typeface="Calibri" panose="020F0502020204030204" pitchFamily="34" charset="0"/>
              </a:rPr>
              <a:t>LUYỆN TẬP</a:t>
            </a:r>
            <a:endParaRPr lang="en-US" sz="3200" dirty="0">
              <a:solidFill>
                <a:prstClr val="black"/>
              </a:solidFill>
            </a:endParaRPr>
          </a:p>
        </p:txBody>
      </p:sp>
      <p:pic>
        <p:nvPicPr>
          <p:cNvPr id="4" name="Hình ảnh 3"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65070DB6-3AAA-4E44-BD69-D8EC9843B0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0" y="2294793"/>
            <a:ext cx="4762500" cy="2857500"/>
          </a:xfrm>
          <a:prstGeom prst="rect">
            <a:avLst/>
          </a:prstGeom>
        </p:spPr>
      </p:pic>
    </p:spTree>
    <p:extLst>
      <p:ext uri="{BB962C8B-B14F-4D97-AF65-F5344CB8AC3E}">
        <p14:creationId xmlns:p14="http://schemas.microsoft.com/office/powerpoint/2010/main" val="169389164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OPL20U25GSXzBJYl68kk8uQGfFKzs7yb1M4KJWUiLk6ZEvGF+qCIPSnY57AbBFCvTWID13 2024 KNTT9 139+K4lPs7H94VUqPe2XwIsfPRnrXQE//QTEXxb8/8N4CNc6FpgZahzpTjFhMzSA7T/nHJa11DE8Ng2TP3iAmRczFlmslSuUNOgUeb6yRvs0="/>
          <p:cNvSpPr/>
          <p:nvPr/>
        </p:nvSpPr>
        <p:spPr>
          <a:xfrm>
            <a:off x="152400" y="0"/>
            <a:ext cx="8839200" cy="523220"/>
          </a:xfrm>
          <a:prstGeom prst="rect">
            <a:avLst/>
          </a:prstGeom>
          <a:solidFill>
            <a:schemeClr val="accent6">
              <a:lumMod val="50000"/>
            </a:schemeClr>
          </a:solidFill>
        </p:spPr>
        <p:txBody>
          <a:bodyPr wrap="square">
            <a:spAutoFit/>
          </a:bodyPr>
          <a:lstStyle/>
          <a:p>
            <a:pPr algn="ctr"/>
            <a:r>
              <a:rPr lang="vi-VN" sz="2800" b="1">
                <a:solidFill>
                  <a:schemeClr val="bg1"/>
                </a:solidFill>
                <a:latin typeface="+mj-lt"/>
              </a:rPr>
              <a:t>Bài 5: BẤT ĐẲNG THỨC VÀ TÍNH CHẤT </a:t>
            </a:r>
            <a:r>
              <a:rPr lang="vi-VN" sz="2400">
                <a:solidFill>
                  <a:schemeClr val="bg1"/>
                </a:solidFill>
                <a:latin typeface="+mj-lt"/>
              </a:rPr>
              <a:t>(TIẾT 1)</a:t>
            </a:r>
            <a:endParaRPr lang="en-US" sz="2400" dirty="0">
              <a:solidFill>
                <a:schemeClr val="bg1"/>
              </a:solidFill>
              <a:latin typeface="+mj-lt"/>
              <a:cs typeface="Times New Roman" panose="02020603050405020304" pitchFamily="18" charset="0"/>
            </a:endParaRPr>
          </a:p>
        </p:txBody>
      </p:sp>
      <p:sp>
        <p:nvSpPr>
          <p:cNvPr id="2" name="Hộp Văn bản 1"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54A11D96-CCF4-FB67-F31F-E975A1179686}"/>
              </a:ext>
            </a:extLst>
          </p:cNvPr>
          <p:cNvSpPr txBox="1"/>
          <p:nvPr/>
        </p:nvSpPr>
        <p:spPr>
          <a:xfrm>
            <a:off x="533400" y="819150"/>
            <a:ext cx="5943600" cy="584775"/>
          </a:xfrm>
          <a:prstGeom prst="rect">
            <a:avLst/>
          </a:prstGeom>
          <a:noFill/>
        </p:spPr>
        <p:txBody>
          <a:bodyPr wrap="square" rtlCol="0">
            <a:spAutoFit/>
          </a:bodyPr>
          <a:lstStyle/>
          <a:p>
            <a:r>
              <a:rPr lang="en-US" sz="3200" b="1">
                <a:solidFill>
                  <a:srgbClr val="984807"/>
                </a:solidFill>
                <a:latin typeface="Times New Roman" panose="02020603050405020304" pitchFamily="18" charset="0"/>
                <a:cs typeface="Times New Roman" panose="02020603050405020304" pitchFamily="18" charset="0"/>
              </a:rPr>
              <a:t>Luyện tập 2. </a:t>
            </a:r>
            <a:r>
              <a:rPr lang="en-US" sz="3200">
                <a:solidFill>
                  <a:schemeClr val="tx1">
                    <a:lumMod val="75000"/>
                    <a:lumOff val="25000"/>
                  </a:schemeClr>
                </a:solidFill>
                <a:latin typeface="Times New Roman" panose="02020603050405020304" pitchFamily="18" charset="0"/>
                <a:cs typeface="Times New Roman" panose="02020603050405020304" pitchFamily="18" charset="0"/>
              </a:rPr>
              <a:t>Chứng minh rằng: </a:t>
            </a:r>
          </a:p>
        </p:txBody>
      </p:sp>
      <mc:AlternateContent xmlns:mc="http://schemas.openxmlformats.org/markup-compatibility/2006" xmlns:a14="http://schemas.microsoft.com/office/drawing/2010/main">
        <mc:Choice Requires="a14">
          <p:sp>
            <p:nvSpPr>
              <p:cNvPr id="5" name="Hộp Văn bản 4"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74A4A750-7B8A-E9DB-E7ED-E2B2D5020060}"/>
                  </a:ext>
                </a:extLst>
              </p:cNvPr>
              <p:cNvSpPr txBox="1"/>
              <p:nvPr/>
            </p:nvSpPr>
            <p:spPr>
              <a:xfrm>
                <a:off x="990600" y="1562750"/>
                <a:ext cx="3048000" cy="879280"/>
              </a:xfrm>
              <a:prstGeom prst="rect">
                <a:avLst/>
              </a:prstGeom>
              <a:noFill/>
            </p:spPr>
            <p:txBody>
              <a:bodyPr wrap="square" rtlCol="0">
                <a:spAutoFit/>
              </a:bodyPr>
              <a:lstStyle/>
              <a:p>
                <a:r>
                  <a:rPr lang="en-US" sz="3200">
                    <a:solidFill>
                      <a:schemeClr val="tx1">
                        <a:lumMod val="85000"/>
                        <a:lumOff val="15000"/>
                      </a:schemeClr>
                    </a:solidFill>
                    <a:latin typeface="Times New Roman" panose="02020603050405020304" pitchFamily="18" charset="0"/>
                    <a:cs typeface="Times New Roman" panose="02020603050405020304" pitchFamily="18" charset="0"/>
                  </a:rPr>
                  <a:t>a) </a:t>
                </a:r>
                <a14:m>
                  <m:oMath xmlns:m="http://schemas.openxmlformats.org/officeDocument/2006/math">
                    <m:f>
                      <m:fPr>
                        <m:ctrlPr>
                          <a:rPr lang="en-US" sz="3200" i="1" smtClean="0">
                            <a:solidFill>
                              <a:schemeClr val="tx1">
                                <a:lumMod val="85000"/>
                                <a:lumOff val="15000"/>
                              </a:schemeClr>
                            </a:solidFill>
                            <a:latin typeface="Cambria Math" panose="02040503050406030204" pitchFamily="18" charset="0"/>
                          </a:rPr>
                        </m:ctrlPr>
                      </m:fPr>
                      <m:num>
                        <m:r>
                          <m:rPr>
                            <m:nor/>
                          </m:rPr>
                          <a:rPr lang="en-US" sz="3200" b="0" i="0" smtClean="0">
                            <a:solidFill>
                              <a:schemeClr val="tx1">
                                <a:lumMod val="85000"/>
                                <a:lumOff val="15000"/>
                              </a:schemeClr>
                            </a:solidFill>
                            <a:latin typeface="Times New Roman" panose="02020603050405020304" pitchFamily="18" charset="0"/>
                            <a:cs typeface="Times New Roman" panose="02020603050405020304" pitchFamily="18" charset="0"/>
                          </a:rPr>
                          <m:t>2 024</m:t>
                        </m:r>
                      </m:num>
                      <m:den>
                        <m:r>
                          <m:rPr>
                            <m:nor/>
                          </m:rPr>
                          <a:rPr lang="en-US" sz="3200" b="0" i="0" smtClean="0">
                            <a:solidFill>
                              <a:schemeClr val="tx1">
                                <a:lumMod val="85000"/>
                                <a:lumOff val="15000"/>
                              </a:schemeClr>
                            </a:solidFill>
                            <a:latin typeface="Times New Roman" panose="02020603050405020304" pitchFamily="18" charset="0"/>
                            <a:cs typeface="Times New Roman" panose="02020603050405020304" pitchFamily="18" charset="0"/>
                          </a:rPr>
                          <m:t>1 000</m:t>
                        </m:r>
                      </m:den>
                    </m:f>
                    <m:r>
                      <m:rPr>
                        <m:nor/>
                      </m:rPr>
                      <a:rPr lang="en-US" sz="3200" b="0" i="0" smtClean="0">
                        <a:solidFill>
                          <a:schemeClr val="tx1">
                            <a:lumMod val="85000"/>
                            <a:lumOff val="15000"/>
                          </a:schemeClr>
                        </a:solidFill>
                        <a:latin typeface="Cambria Math" panose="02040503050406030204" pitchFamily="18" charset="0"/>
                        <a:cs typeface="Times New Roman" panose="02020603050405020304" pitchFamily="18" charset="0"/>
                      </a:rPr>
                      <m:t> </m:t>
                    </m:r>
                    <m:r>
                      <m:rPr>
                        <m:nor/>
                      </m:rPr>
                      <a:rPr lang="en-US" sz="3200" i="0" smtClean="0">
                        <a:solidFill>
                          <a:schemeClr val="tx1">
                            <a:lumMod val="85000"/>
                            <a:lumOff val="15000"/>
                          </a:schemeClr>
                        </a:solidFill>
                        <a:latin typeface="Times New Roman" panose="02020603050405020304" pitchFamily="18" charset="0"/>
                        <a:ea typeface="Cambria Math" panose="02040503050406030204" pitchFamily="18" charset="0"/>
                        <a:cs typeface="Times New Roman" panose="02020603050405020304" pitchFamily="18" charset="0"/>
                      </a:rPr>
                      <m:t>&gt;</m:t>
                    </m:r>
                    <m:r>
                      <m:rPr>
                        <m:nor/>
                      </m:rPr>
                      <a:rPr lang="en-US" sz="3200" b="0" i="0" smtClean="0">
                        <a:solidFill>
                          <a:schemeClr val="tx1">
                            <a:lumMod val="85000"/>
                            <a:lumOff val="15000"/>
                          </a:schemeClr>
                        </a:solidFill>
                        <a:latin typeface="Times New Roman" panose="02020603050405020304" pitchFamily="18" charset="0"/>
                        <a:ea typeface="Cambria Math" panose="02040503050406030204" pitchFamily="18" charset="0"/>
                        <a:cs typeface="Times New Roman" panose="02020603050405020304" pitchFamily="18" charset="0"/>
                      </a:rPr>
                      <m:t> 1,9</m:t>
                    </m:r>
                  </m:oMath>
                </a14:m>
                <a:endParaRPr lang="en-US" sz="3200">
                  <a:solidFill>
                    <a:schemeClr val="tx1">
                      <a:lumMod val="85000"/>
                      <a:lumOff val="15000"/>
                    </a:schemeClr>
                  </a:solidFill>
                  <a:latin typeface="Times New Roman" panose="02020603050405020304" pitchFamily="18" charset="0"/>
                  <a:cs typeface="Times New Roman" panose="02020603050405020304" pitchFamily="18" charset="0"/>
                </a:endParaRPr>
              </a:p>
            </p:txBody>
          </p:sp>
        </mc:Choice>
        <mc:Fallback xmlns="">
          <p:sp>
            <p:nvSpPr>
              <p:cNvPr id="5" name="Hộp Văn bản 4"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74A4A750-7B8A-E9DB-E7ED-E2B2D5020060}"/>
                  </a:ext>
                </a:extLst>
              </p:cNvPr>
              <p:cNvSpPr txBox="1">
                <a:spLocks noRot="1" noChangeAspect="1" noMove="1" noResize="1" noEditPoints="1" noAdjustHandles="1" noChangeArrowheads="1" noChangeShapeType="1" noTextEdit="1"/>
              </p:cNvSpPr>
              <p:nvPr/>
            </p:nvSpPr>
            <p:spPr>
              <a:xfrm>
                <a:off x="990600" y="1562750"/>
                <a:ext cx="3048000" cy="879280"/>
              </a:xfrm>
              <a:prstGeom prst="rect">
                <a:avLst/>
              </a:prstGeom>
              <a:blipFill>
                <a:blip r:embed="rId4"/>
                <a:stretch>
                  <a:fillRect l="-5200" b="-82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Hộp Văn bản 5"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8ECA600C-6571-7B15-401C-304D05AC760F}"/>
                  </a:ext>
                </a:extLst>
              </p:cNvPr>
              <p:cNvSpPr txBox="1"/>
              <p:nvPr/>
            </p:nvSpPr>
            <p:spPr>
              <a:xfrm>
                <a:off x="4592934" y="1562750"/>
                <a:ext cx="3429000" cy="879280"/>
              </a:xfrm>
              <a:prstGeom prst="rect">
                <a:avLst/>
              </a:prstGeom>
              <a:noFill/>
            </p:spPr>
            <p:txBody>
              <a:bodyPr wrap="square" rtlCol="0">
                <a:spAutoFit/>
              </a:bodyPr>
              <a:lstStyle/>
              <a:p>
                <a:r>
                  <a:rPr lang="en-US" sz="3200">
                    <a:solidFill>
                      <a:schemeClr val="tx1">
                        <a:lumMod val="75000"/>
                        <a:lumOff val="25000"/>
                      </a:schemeClr>
                    </a:solidFill>
                    <a:latin typeface="Times New Roman" panose="02020603050405020304" pitchFamily="18" charset="0"/>
                    <a:cs typeface="Times New Roman" panose="02020603050405020304" pitchFamily="18" charset="0"/>
                  </a:rPr>
                  <a:t>b) </a:t>
                </a:r>
                <a14:m>
                  <m:oMath xmlns:m="http://schemas.openxmlformats.org/officeDocument/2006/math">
                    <m:r>
                      <m:rPr>
                        <m:nor/>
                      </m:rPr>
                      <a:rPr lang="en-US" sz="3200" i="0" smtClean="0">
                        <a:solidFill>
                          <a:schemeClr val="tx1">
                            <a:lumMod val="75000"/>
                            <a:lumOff val="25000"/>
                          </a:schemeClr>
                        </a:solidFill>
                        <a:latin typeface="Times New Roman" panose="02020603050405020304" pitchFamily="18" charset="0"/>
                        <a:ea typeface="Cambria Math" panose="02040503050406030204" pitchFamily="18" charset="0"/>
                        <a:cs typeface="Times New Roman" panose="02020603050405020304" pitchFamily="18" charset="0"/>
                      </a:rPr>
                      <m:t>−</m:t>
                    </m:r>
                    <m:f>
                      <m:fPr>
                        <m:ctrlPr>
                          <a:rPr lang="en-US" sz="3200" i="1" smtClean="0">
                            <a:solidFill>
                              <a:schemeClr val="tx1">
                                <a:lumMod val="75000"/>
                                <a:lumOff val="25000"/>
                              </a:schemeClr>
                            </a:solidFill>
                            <a:latin typeface="Cambria Math" panose="02040503050406030204" pitchFamily="18" charset="0"/>
                          </a:rPr>
                        </m:ctrlPr>
                      </m:fPr>
                      <m:num>
                        <m:r>
                          <m:rPr>
                            <m:nor/>
                          </m:rPr>
                          <a:rPr lang="en-US" sz="3200" b="0" i="0" smtClean="0">
                            <a:solidFill>
                              <a:schemeClr val="tx1">
                                <a:lumMod val="75000"/>
                                <a:lumOff val="25000"/>
                              </a:schemeClr>
                            </a:solidFill>
                            <a:latin typeface="Times New Roman" panose="02020603050405020304" pitchFamily="18" charset="0"/>
                            <a:cs typeface="Times New Roman" panose="02020603050405020304" pitchFamily="18" charset="0"/>
                          </a:rPr>
                          <m:t>2 022</m:t>
                        </m:r>
                      </m:num>
                      <m:den>
                        <m:r>
                          <m:rPr>
                            <m:nor/>
                          </m:rPr>
                          <a:rPr lang="en-US" sz="3200" b="0" i="0" smtClean="0">
                            <a:solidFill>
                              <a:schemeClr val="tx1">
                                <a:lumMod val="75000"/>
                                <a:lumOff val="25000"/>
                              </a:schemeClr>
                            </a:solidFill>
                            <a:latin typeface="Times New Roman" panose="02020603050405020304" pitchFamily="18" charset="0"/>
                            <a:cs typeface="Times New Roman" panose="02020603050405020304" pitchFamily="18" charset="0"/>
                          </a:rPr>
                          <m:t>2 023</m:t>
                        </m:r>
                      </m:den>
                    </m:f>
                    <m:r>
                      <m:rPr>
                        <m:nor/>
                      </m:rPr>
                      <a:rPr lang="en-US" sz="3200" b="0" i="0" smtClean="0">
                        <a:solidFill>
                          <a:schemeClr val="tx1">
                            <a:lumMod val="75000"/>
                            <a:lumOff val="25000"/>
                          </a:schemeClr>
                        </a:solidFill>
                        <a:latin typeface="Cambria Math" panose="02040503050406030204" pitchFamily="18" charset="0"/>
                        <a:cs typeface="Times New Roman" panose="02020603050405020304" pitchFamily="18" charset="0"/>
                      </a:rPr>
                      <m:t> </m:t>
                    </m:r>
                    <m:r>
                      <m:rPr>
                        <m:nor/>
                      </m:rPr>
                      <a:rPr lang="en-US" sz="3200" b="0" i="0" smtClean="0">
                        <a:solidFill>
                          <a:schemeClr val="tx1">
                            <a:lumMod val="75000"/>
                            <a:lumOff val="25000"/>
                          </a:schemeClr>
                        </a:solidFill>
                        <a:latin typeface="Times New Roman" panose="02020603050405020304" pitchFamily="18" charset="0"/>
                        <a:ea typeface="Cambria Math" panose="02040503050406030204" pitchFamily="18" charset="0"/>
                        <a:cs typeface="Times New Roman" panose="02020603050405020304" pitchFamily="18" charset="0"/>
                      </a:rPr>
                      <m:t>&gt; −1,1</m:t>
                    </m:r>
                  </m:oMath>
                </a14:m>
                <a:endParaRPr lang="en-US" sz="3200">
                  <a:solidFill>
                    <a:schemeClr val="tx1">
                      <a:lumMod val="75000"/>
                      <a:lumOff val="25000"/>
                    </a:schemeClr>
                  </a:solidFill>
                  <a:latin typeface="Times New Roman" panose="02020603050405020304" pitchFamily="18" charset="0"/>
                  <a:cs typeface="Times New Roman" panose="02020603050405020304" pitchFamily="18" charset="0"/>
                </a:endParaRPr>
              </a:p>
            </p:txBody>
          </p:sp>
        </mc:Choice>
        <mc:Fallback xmlns="">
          <p:sp>
            <p:nvSpPr>
              <p:cNvPr id="6" name="Hộp Văn bản 5"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8ECA600C-6571-7B15-401C-304D05AC760F}"/>
                  </a:ext>
                </a:extLst>
              </p:cNvPr>
              <p:cNvSpPr txBox="1">
                <a:spLocks noRot="1" noChangeAspect="1" noMove="1" noResize="1" noEditPoints="1" noAdjustHandles="1" noChangeArrowheads="1" noChangeShapeType="1" noTextEdit="1"/>
              </p:cNvSpPr>
              <p:nvPr/>
            </p:nvSpPr>
            <p:spPr>
              <a:xfrm>
                <a:off x="4592934" y="1562750"/>
                <a:ext cx="3429000" cy="879280"/>
              </a:xfrm>
              <a:prstGeom prst="rect">
                <a:avLst/>
              </a:prstGeom>
              <a:blipFill>
                <a:blip r:embed="rId5"/>
                <a:stretch>
                  <a:fillRect l="-4440" b="-8276"/>
                </a:stretch>
              </a:blipFill>
            </p:spPr>
            <p:txBody>
              <a:bodyPr/>
              <a:lstStyle/>
              <a:p>
                <a:r>
                  <a:rPr lang="en-US">
                    <a:noFill/>
                  </a:rPr>
                  <a:t> </a:t>
                </a:r>
              </a:p>
            </p:txBody>
          </p:sp>
        </mc:Fallback>
      </mc:AlternateContent>
      <p:sp>
        <p:nvSpPr>
          <p:cNvPr id="27" name="Hộp Văn bản 26"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3E6035D9-710B-C400-9943-1D9FAA084C28}"/>
              </a:ext>
            </a:extLst>
          </p:cNvPr>
          <p:cNvSpPr txBox="1"/>
          <p:nvPr/>
        </p:nvSpPr>
        <p:spPr>
          <a:xfrm>
            <a:off x="1219200" y="4095750"/>
            <a:ext cx="3810000" cy="381000"/>
          </a:xfrm>
          <a:prstGeom prst="rect">
            <a:avLst/>
          </a:prstGeom>
          <a:noFill/>
        </p:spPr>
        <p:txBody>
          <a:bodyPr wrap="square" rtlCol="0">
            <a:spAutoFit/>
          </a:bodyPr>
          <a:lstStyle/>
          <a:p>
            <a:r>
              <a:rPr lang="en-US"/>
              <a:t> </a:t>
            </a:r>
          </a:p>
        </p:txBody>
      </p:sp>
      <p:grpSp>
        <p:nvGrpSpPr>
          <p:cNvPr id="11" name="Nhóm 10"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E714241F-534B-291A-1E2D-CE25C5134734}"/>
              </a:ext>
            </a:extLst>
          </p:cNvPr>
          <p:cNvGrpSpPr/>
          <p:nvPr/>
        </p:nvGrpSpPr>
        <p:grpSpPr>
          <a:xfrm>
            <a:off x="4800600" y="2756781"/>
            <a:ext cx="2590800" cy="2272379"/>
            <a:chOff x="4800600" y="2571750"/>
            <a:chExt cx="2590800" cy="2272379"/>
          </a:xfrm>
        </p:grpSpPr>
        <p:sp>
          <p:nvSpPr>
            <p:cNvPr id="4" name="Đám mây 3">
              <a:extLst>
                <a:ext uri="{FF2B5EF4-FFF2-40B4-BE49-F238E27FC236}">
                  <a16:creationId xmlns:a16="http://schemas.microsoft.com/office/drawing/2014/main" id="{42BE4D76-C448-C935-AE73-967802D309DD}"/>
                </a:ext>
              </a:extLst>
            </p:cNvPr>
            <p:cNvSpPr/>
            <p:nvPr/>
          </p:nvSpPr>
          <p:spPr>
            <a:xfrm>
              <a:off x="4800600" y="3912236"/>
              <a:ext cx="2590800" cy="931893"/>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5" descr="OPL20U25GSXzBJYl68kk8uQGfFKzs7yb1M4KJWUiLk6ZEvGF+qCIPSnY57AbBFCvTW$2023.18$.137+K4lPs7H94VUqPe2XwIsfPRnrXQE//QTEXxb8/8N4CNc6FpgZahzpTjFhMzSA7T/nHJa11DE8Ng2TP3iAmRczFlmslSuUNOgUeb6yRvs0=">
              <a:extLst>
                <a:ext uri="{FF2B5EF4-FFF2-40B4-BE49-F238E27FC236}">
                  <a16:creationId xmlns:a16="http://schemas.microsoft.com/office/drawing/2014/main" id="{712AA4BB-32FD-B863-D9DB-EBA9F5D81A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1600" y="2571750"/>
              <a:ext cx="2044002" cy="1586027"/>
            </a:xfrm>
            <a:prstGeom prst="rect">
              <a:avLst/>
            </a:prstGeom>
          </p:spPr>
        </p:pic>
        <p:sp>
          <p:nvSpPr>
            <p:cNvPr id="8" name="Hộp Văn bản 7">
              <a:extLst>
                <a:ext uri="{FF2B5EF4-FFF2-40B4-BE49-F238E27FC236}">
                  <a16:creationId xmlns:a16="http://schemas.microsoft.com/office/drawing/2014/main" id="{20439490-83AE-B598-F709-B1D3FB7B1694}"/>
                </a:ext>
              </a:extLst>
            </p:cNvPr>
            <p:cNvSpPr txBox="1"/>
            <p:nvPr/>
          </p:nvSpPr>
          <p:spPr>
            <a:xfrm>
              <a:off x="4876800" y="4106012"/>
              <a:ext cx="2514600" cy="646331"/>
            </a:xfrm>
            <a:prstGeom prst="rect">
              <a:avLst/>
            </a:prstGeom>
            <a:noFill/>
          </p:spPr>
          <p:txBody>
            <a:bodyPr wrap="square" rtlCol="0">
              <a:spAutoFit/>
            </a:bodyPr>
            <a:lstStyle/>
            <a:p>
              <a:pPr algn="ctr"/>
              <a:r>
                <a:rPr lang="en-US" b="1">
                  <a:solidFill>
                    <a:schemeClr val="bg1"/>
                  </a:solidFill>
                  <a:latin typeface="Times New Roman" panose="02020603050405020304" pitchFamily="18" charset="0"/>
                  <a:cs typeface="Times New Roman" panose="02020603050405020304" pitchFamily="18" charset="0"/>
                </a:rPr>
                <a:t>HOẠT ĐỘNG </a:t>
              </a:r>
            </a:p>
            <a:p>
              <a:pPr algn="ctr"/>
              <a:r>
                <a:rPr lang="en-US" b="1">
                  <a:solidFill>
                    <a:schemeClr val="bg1"/>
                  </a:solidFill>
                  <a:latin typeface="Times New Roman" panose="02020603050405020304" pitchFamily="18" charset="0"/>
                  <a:cs typeface="Times New Roman" panose="02020603050405020304" pitchFamily="18" charset="0"/>
                </a:rPr>
                <a:t>NHÓM TỔ</a:t>
              </a:r>
            </a:p>
          </p:txBody>
        </p:sp>
      </p:grpSp>
      <p:pic>
        <p:nvPicPr>
          <p:cNvPr id="10" name="5 Minute Timer (Nho)" descr="OPL20U25GSXzBJYl68kk8uQGfFKzs7yb1M4KJWUiLk6ZEvGF+qCIPSnY57AbBFCvTWID13 2024 KNTT9 139+K4lPs7H94VUqPe2XwIsfPRnrXQE//QTEXxb8/8N4CNc6FpgZahzpTjFhMzSA7T/nHJa11DE8Ng2TP3iAmRczFlmslSuUNOgUeb6yRvs0=">
            <a:hlinkClick r:id="" action="ppaction://media"/>
            <a:extLst>
              <a:ext uri="{FF2B5EF4-FFF2-40B4-BE49-F238E27FC236}">
                <a16:creationId xmlns:a16="http://schemas.microsoft.com/office/drawing/2014/main" id="{EDDFD632-B786-D7BF-D76C-23600232034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772400" y="4382829"/>
            <a:ext cx="1116204" cy="646331"/>
          </a:xfrm>
          <a:prstGeom prst="rect">
            <a:avLst/>
          </a:prstGeom>
        </p:spPr>
      </p:pic>
    </p:spTree>
    <p:extLst>
      <p:ext uri="{BB962C8B-B14F-4D97-AF65-F5344CB8AC3E}">
        <p14:creationId xmlns:p14="http://schemas.microsoft.com/office/powerpoint/2010/main" val="36751847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10"/>
                </p:tgtEl>
              </p:cMediaNode>
            </p:video>
          </p:childTnLst>
        </p:cTn>
      </p:par>
    </p:tnLst>
    <p:bldLst>
      <p:bldP spid="2" grpId="0"/>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OPL20U25GSXzBJYl68kk8uQGfFKzs7yb1M4KJWUiLk6ZEvGF+qCIPSnY57AbBFCvTWID13 2024 KNTT9 139+K4lPs7H94VUqPe2XwIsfPRnrXQE//QTEXxb8/8N4CNc6FpgZahzpTjFhMzSA7T/nHJa11DE8Ng2TP3iAmRczFlmslSuUNOgUeb6yRvs0="/>
          <p:cNvSpPr/>
          <p:nvPr/>
        </p:nvSpPr>
        <p:spPr>
          <a:xfrm>
            <a:off x="152400" y="0"/>
            <a:ext cx="8839200" cy="523220"/>
          </a:xfrm>
          <a:prstGeom prst="rect">
            <a:avLst/>
          </a:prstGeom>
          <a:solidFill>
            <a:schemeClr val="accent6">
              <a:lumMod val="50000"/>
            </a:schemeClr>
          </a:solidFill>
        </p:spPr>
        <p:txBody>
          <a:bodyPr wrap="square">
            <a:spAutoFit/>
          </a:bodyPr>
          <a:lstStyle/>
          <a:p>
            <a:pPr algn="ctr"/>
            <a:r>
              <a:rPr lang="vi-VN" sz="2800" b="1">
                <a:solidFill>
                  <a:schemeClr val="bg1"/>
                </a:solidFill>
                <a:latin typeface="+mj-lt"/>
              </a:rPr>
              <a:t>Bài 5: BẤT ĐẲNG THỨC VÀ TÍNH CHẤT </a:t>
            </a:r>
            <a:r>
              <a:rPr lang="vi-VN" sz="2400">
                <a:solidFill>
                  <a:schemeClr val="bg1"/>
                </a:solidFill>
                <a:latin typeface="+mj-lt"/>
              </a:rPr>
              <a:t>(TIẾT 1)</a:t>
            </a:r>
            <a:endParaRPr lang="en-US" sz="2400" dirty="0">
              <a:solidFill>
                <a:schemeClr val="bg1"/>
              </a:solidFill>
              <a:latin typeface="+mj-lt"/>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 name="Hộp Văn bản 1"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37CF6C81-C886-7370-EF81-44BDC1DC10BE}"/>
                  </a:ext>
                </a:extLst>
              </p:cNvPr>
              <p:cNvSpPr txBox="1"/>
              <p:nvPr/>
            </p:nvSpPr>
            <p:spPr>
              <a:xfrm>
                <a:off x="762837" y="1921505"/>
                <a:ext cx="4191000" cy="782715"/>
              </a:xfrm>
              <a:prstGeom prst="rect">
                <a:avLst/>
              </a:prstGeom>
              <a:noFill/>
            </p:spPr>
            <p:txBody>
              <a:bodyPr wrap="square" rtlCol="0">
                <a:spAutoFit/>
              </a:bodyPr>
              <a:lstStyle/>
              <a:p>
                <a14:m>
                  <m:oMath xmlns:m="http://schemas.openxmlformats.org/officeDocument/2006/math">
                    <m:f>
                      <m:fPr>
                        <m:ctrlPr>
                          <a:rPr lang="en-US" sz="2800" i="1">
                            <a:solidFill>
                              <a:schemeClr val="tx1">
                                <a:lumMod val="75000"/>
                                <a:lumOff val="25000"/>
                              </a:schemeClr>
                            </a:solidFill>
                            <a:latin typeface="Cambria Math" panose="02040503050406030204" pitchFamily="18" charset="0"/>
                          </a:rPr>
                        </m:ctrlPr>
                      </m:fPr>
                      <m:num>
                        <m:r>
                          <m:rPr>
                            <m:nor/>
                          </m:rPr>
                          <a:rPr lang="en-US" sz="2800" i="0">
                            <a:solidFill>
                              <a:schemeClr val="tx1">
                                <a:lumMod val="75000"/>
                                <a:lumOff val="25000"/>
                              </a:schemeClr>
                            </a:solidFill>
                            <a:latin typeface="Times New Roman" panose="02020603050405020304" pitchFamily="18" charset="0"/>
                            <a:cs typeface="Times New Roman" panose="02020603050405020304" pitchFamily="18" charset="0"/>
                          </a:rPr>
                          <m:t>2</m:t>
                        </m:r>
                        <m:r>
                          <m:rPr>
                            <m:nor/>
                          </m:rPr>
                          <a:rPr lang="en-US" sz="2800" b="0" i="0" smtClean="0">
                            <a:solidFill>
                              <a:schemeClr val="tx1">
                                <a:lumMod val="75000"/>
                                <a:lumOff val="25000"/>
                              </a:schemeClr>
                            </a:solidFill>
                            <a:latin typeface="Times New Roman" panose="02020603050405020304" pitchFamily="18" charset="0"/>
                            <a:cs typeface="Times New Roman" panose="02020603050405020304" pitchFamily="18" charset="0"/>
                          </a:rPr>
                          <m:t> </m:t>
                        </m:r>
                        <m:r>
                          <m:rPr>
                            <m:nor/>
                          </m:rPr>
                          <a:rPr lang="en-US" sz="2800" i="0">
                            <a:solidFill>
                              <a:schemeClr val="tx1">
                                <a:lumMod val="75000"/>
                                <a:lumOff val="25000"/>
                              </a:schemeClr>
                            </a:solidFill>
                            <a:latin typeface="Times New Roman" panose="02020603050405020304" pitchFamily="18" charset="0"/>
                            <a:cs typeface="Times New Roman" panose="02020603050405020304" pitchFamily="18" charset="0"/>
                          </a:rPr>
                          <m:t>024</m:t>
                        </m:r>
                      </m:num>
                      <m:den>
                        <m:r>
                          <m:rPr>
                            <m:nor/>
                          </m:rPr>
                          <a:rPr lang="en-US" sz="2800" i="0">
                            <a:solidFill>
                              <a:schemeClr val="tx1">
                                <a:lumMod val="75000"/>
                                <a:lumOff val="25000"/>
                              </a:schemeClr>
                            </a:solidFill>
                            <a:latin typeface="Times New Roman" panose="02020603050405020304" pitchFamily="18" charset="0"/>
                            <a:cs typeface="Times New Roman" panose="02020603050405020304" pitchFamily="18" charset="0"/>
                          </a:rPr>
                          <m:t>1</m:t>
                        </m:r>
                        <m:r>
                          <m:rPr>
                            <m:nor/>
                          </m:rPr>
                          <a:rPr lang="en-US" sz="2800" b="0" i="0" smtClean="0">
                            <a:solidFill>
                              <a:schemeClr val="tx1">
                                <a:lumMod val="75000"/>
                                <a:lumOff val="25000"/>
                              </a:schemeClr>
                            </a:solidFill>
                            <a:latin typeface="Times New Roman" panose="02020603050405020304" pitchFamily="18" charset="0"/>
                            <a:cs typeface="Times New Roman" panose="02020603050405020304" pitchFamily="18" charset="0"/>
                          </a:rPr>
                          <m:t> </m:t>
                        </m:r>
                        <m:r>
                          <m:rPr>
                            <m:nor/>
                          </m:rPr>
                          <a:rPr lang="en-US" sz="2800" i="0">
                            <a:solidFill>
                              <a:schemeClr val="tx1">
                                <a:lumMod val="75000"/>
                                <a:lumOff val="25000"/>
                              </a:schemeClr>
                            </a:solidFill>
                            <a:latin typeface="Times New Roman" panose="02020603050405020304" pitchFamily="18" charset="0"/>
                            <a:cs typeface="Times New Roman" panose="02020603050405020304" pitchFamily="18" charset="0"/>
                          </a:rPr>
                          <m:t>000</m:t>
                        </m:r>
                      </m:den>
                    </m:f>
                    <m:r>
                      <m:rPr>
                        <m:nor/>
                      </m:rPr>
                      <a:rPr lang="en-US" sz="2800" b="0" i="0" smtClean="0">
                        <a:solidFill>
                          <a:schemeClr val="tx1">
                            <a:lumMod val="75000"/>
                            <a:lumOff val="25000"/>
                          </a:schemeClr>
                        </a:solidFill>
                        <a:latin typeface="Times New Roman" panose="02020603050405020304" pitchFamily="18" charset="0"/>
                        <a:cs typeface="Times New Roman" panose="02020603050405020304" pitchFamily="18" charset="0"/>
                      </a:rPr>
                      <m:t>= 2+ </m:t>
                    </m:r>
                    <m:f>
                      <m:fPr>
                        <m:ctrlPr>
                          <a:rPr lang="en-US" sz="2800" i="1" smtClean="0">
                            <a:solidFill>
                              <a:srgbClr val="836967"/>
                            </a:solidFill>
                            <a:latin typeface="Cambria Math" panose="02040503050406030204" pitchFamily="18" charset="0"/>
                          </a:rPr>
                        </m:ctrlPr>
                      </m:fPr>
                      <m:num>
                        <m:r>
                          <m:rPr>
                            <m:nor/>
                          </m:rPr>
                          <a:rPr lang="en-US" sz="2800" i="0">
                            <a:latin typeface="Times New Roman" panose="02020603050405020304" pitchFamily="18" charset="0"/>
                            <a:cs typeface="Times New Roman" panose="02020603050405020304" pitchFamily="18" charset="0"/>
                          </a:rPr>
                          <m:t>24</m:t>
                        </m:r>
                      </m:num>
                      <m:den>
                        <m:r>
                          <m:rPr>
                            <m:nor/>
                          </m:rPr>
                          <a:rPr lang="en-US" sz="2800" i="0">
                            <a:latin typeface="Times New Roman" panose="02020603050405020304" pitchFamily="18" charset="0"/>
                            <a:cs typeface="Times New Roman" panose="02020603050405020304" pitchFamily="18" charset="0"/>
                          </a:rPr>
                          <m:t>1</m:t>
                        </m:r>
                        <m:r>
                          <m:rPr>
                            <m:nor/>
                          </m:rPr>
                          <a:rPr lang="en-US" sz="2800" b="0" i="0" smtClean="0">
                            <a:latin typeface="Times New Roman" panose="02020603050405020304" pitchFamily="18" charset="0"/>
                            <a:cs typeface="Times New Roman" panose="02020603050405020304" pitchFamily="18" charset="0"/>
                          </a:rPr>
                          <m:t> </m:t>
                        </m:r>
                        <m:r>
                          <m:rPr>
                            <m:nor/>
                          </m:rPr>
                          <a:rPr lang="en-US" sz="2800" i="0">
                            <a:latin typeface="Times New Roman" panose="02020603050405020304" pitchFamily="18" charset="0"/>
                            <a:cs typeface="Times New Roman" panose="02020603050405020304" pitchFamily="18" charset="0"/>
                          </a:rPr>
                          <m:t>000</m:t>
                        </m:r>
                      </m:den>
                    </m:f>
                  </m:oMath>
                </a14:m>
                <a:r>
                  <a:rPr lang="en-US" sz="2800">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i="0" smtClean="0">
                        <a:latin typeface="Times New Roman" panose="02020603050405020304" pitchFamily="18" charset="0"/>
                        <a:ea typeface="Cambria Math" panose="02040503050406030204" pitchFamily="18" charset="0"/>
                        <a:cs typeface="Times New Roman" panose="02020603050405020304" pitchFamily="18" charset="0"/>
                      </a:rPr>
                      <m:t>&gt;</m:t>
                    </m:r>
                    <m:r>
                      <m:rPr>
                        <m:nor/>
                      </m:rPr>
                      <a:rPr lang="en-US" sz="2800" b="0" i="0" smtClean="0">
                        <a:latin typeface="Times New Roman" panose="02020603050405020304" pitchFamily="18" charset="0"/>
                        <a:ea typeface="Cambria Math" panose="02040503050406030204" pitchFamily="18" charset="0"/>
                        <a:cs typeface="Times New Roman" panose="02020603050405020304" pitchFamily="18" charset="0"/>
                      </a:rPr>
                      <m:t>2</m:t>
                    </m:r>
                  </m:oMath>
                </a14:m>
                <a:endParaRPr lang="en-US" sz="2800">
                  <a:latin typeface="Times New Roman" panose="02020603050405020304" pitchFamily="18" charset="0"/>
                  <a:cs typeface="Times New Roman" panose="02020603050405020304" pitchFamily="18" charset="0"/>
                </a:endParaRPr>
              </a:p>
            </p:txBody>
          </p:sp>
        </mc:Choice>
        <mc:Fallback xmlns="">
          <p:sp>
            <p:nvSpPr>
              <p:cNvPr id="2" name="Hộp Văn bản 1"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37CF6C81-C886-7370-EF81-44BDC1DC10BE}"/>
                  </a:ext>
                </a:extLst>
              </p:cNvPr>
              <p:cNvSpPr txBox="1">
                <a:spLocks noRot="1" noChangeAspect="1" noMove="1" noResize="1" noEditPoints="1" noAdjustHandles="1" noChangeArrowheads="1" noChangeShapeType="1" noTextEdit="1"/>
              </p:cNvSpPr>
              <p:nvPr/>
            </p:nvSpPr>
            <p:spPr>
              <a:xfrm>
                <a:off x="762837" y="1921505"/>
                <a:ext cx="4191000" cy="782715"/>
              </a:xfrm>
              <a:prstGeom prst="rect">
                <a:avLst/>
              </a:prstGeom>
              <a:blipFill>
                <a:blip r:embed="rId2"/>
                <a:stretch>
                  <a:fillRect/>
                </a:stretch>
              </a:blipFill>
            </p:spPr>
            <p:txBody>
              <a:bodyPr/>
              <a:lstStyle/>
              <a:p>
                <a:r>
                  <a:rPr lang="en-US">
                    <a:noFill/>
                  </a:rPr>
                  <a:t> </a:t>
                </a:r>
              </a:p>
            </p:txBody>
          </p:sp>
        </mc:Fallback>
      </mc:AlternateContent>
      <p:sp>
        <p:nvSpPr>
          <p:cNvPr id="4" name="Hộp Văn bản 3"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1B652B5A-8F21-6F5F-CF7D-CCE3F980C2A6}"/>
              </a:ext>
            </a:extLst>
          </p:cNvPr>
          <p:cNvSpPr txBox="1"/>
          <p:nvPr/>
        </p:nvSpPr>
        <p:spPr>
          <a:xfrm>
            <a:off x="152400" y="1374250"/>
            <a:ext cx="1866900"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a) Ta có:</a:t>
            </a:r>
          </a:p>
        </p:txBody>
      </p:sp>
      <mc:AlternateContent xmlns:mc="http://schemas.openxmlformats.org/markup-compatibility/2006" xmlns:a14="http://schemas.microsoft.com/office/drawing/2010/main">
        <mc:Choice Requires="a14">
          <p:sp>
            <p:nvSpPr>
              <p:cNvPr id="5" name="Hộp Văn bản 4"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C798BCBD-1D38-27DE-5105-6A442E13D2FF}"/>
                  </a:ext>
                </a:extLst>
              </p:cNvPr>
              <p:cNvSpPr txBox="1"/>
              <p:nvPr/>
            </p:nvSpPr>
            <p:spPr>
              <a:xfrm>
                <a:off x="264879" y="2713325"/>
                <a:ext cx="3505200" cy="584775"/>
              </a:xfrm>
              <a:prstGeom prst="rect">
                <a:avLst/>
              </a:prstGeom>
              <a:noFill/>
            </p:spPr>
            <p:txBody>
              <a:bodyPr wrap="square" rtlCol="0">
                <a:spAutoFit/>
              </a:bodyPr>
              <a:lstStyle/>
              <a:p>
                <a:r>
                  <a:rPr lang="en-US" sz="3200">
                    <a:solidFill>
                      <a:schemeClr val="tx1">
                        <a:lumMod val="75000"/>
                        <a:lumOff val="25000"/>
                      </a:schemeClr>
                    </a:solidFill>
                    <a:latin typeface="Times New Roman" panose="02020603050405020304" pitchFamily="18" charset="0"/>
                    <a:cs typeface="Times New Roman" panose="02020603050405020304" pitchFamily="18" charset="0"/>
                  </a:rPr>
                  <a:t> và </a:t>
                </a:r>
                <a14:m>
                  <m:oMath xmlns:m="http://schemas.openxmlformats.org/officeDocument/2006/math">
                    <m:r>
                      <m:rPr>
                        <m:nor/>
                      </m:rPr>
                      <a:rPr lang="en-US" sz="2800" b="0" i="0" smtClean="0">
                        <a:solidFill>
                          <a:schemeClr val="tx1">
                            <a:lumMod val="75000"/>
                            <a:lumOff val="25000"/>
                          </a:schemeClr>
                        </a:solidFill>
                        <a:latin typeface="Times New Roman" panose="02020603050405020304" pitchFamily="18" charset="0"/>
                        <a:cs typeface="Times New Roman" panose="02020603050405020304" pitchFamily="18" charset="0"/>
                      </a:rPr>
                      <m:t>1,9 </m:t>
                    </m:r>
                    <m:r>
                      <a:rPr lang="en-US" sz="2800" b="0" i="1" smtClean="0">
                        <a:solidFill>
                          <a:schemeClr val="tx1">
                            <a:lumMod val="75000"/>
                            <a:lumOff val="25000"/>
                          </a:schemeClr>
                        </a:solidFill>
                        <a:latin typeface="Cambria Math" panose="02040503050406030204" pitchFamily="18" charset="0"/>
                        <a:ea typeface="Cambria Math" panose="02040503050406030204" pitchFamily="18" charset="0"/>
                        <a:cs typeface="Times New Roman" panose="02020603050405020304" pitchFamily="18" charset="0"/>
                      </a:rPr>
                      <m:t>&lt;2</m:t>
                    </m:r>
                  </m:oMath>
                </a14:m>
                <a:endParaRPr lang="en-US" sz="2800">
                  <a:solidFill>
                    <a:schemeClr val="tx1">
                      <a:lumMod val="75000"/>
                      <a:lumOff val="25000"/>
                    </a:schemeClr>
                  </a:solidFill>
                  <a:latin typeface="Times New Roman" panose="02020603050405020304" pitchFamily="18" charset="0"/>
                  <a:cs typeface="Times New Roman" panose="02020603050405020304" pitchFamily="18" charset="0"/>
                </a:endParaRPr>
              </a:p>
            </p:txBody>
          </p:sp>
        </mc:Choice>
        <mc:Fallback xmlns="">
          <p:sp>
            <p:nvSpPr>
              <p:cNvPr id="5" name="Hộp Văn bản 4"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C798BCBD-1D38-27DE-5105-6A442E13D2FF}"/>
                  </a:ext>
                </a:extLst>
              </p:cNvPr>
              <p:cNvSpPr txBox="1">
                <a:spLocks noRot="1" noChangeAspect="1" noMove="1" noResize="1" noEditPoints="1" noAdjustHandles="1" noChangeArrowheads="1" noChangeShapeType="1" noTextEdit="1"/>
              </p:cNvSpPr>
              <p:nvPr/>
            </p:nvSpPr>
            <p:spPr>
              <a:xfrm>
                <a:off x="264879" y="2713325"/>
                <a:ext cx="3505200" cy="584775"/>
              </a:xfrm>
              <a:prstGeom prst="rect">
                <a:avLst/>
              </a:prstGeom>
              <a:blipFill>
                <a:blip r:embed="rId3"/>
                <a:stretch>
                  <a:fillRect l="-1391" t="-14583" b="-322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Hộp Văn bản 5"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80B9FC89-5EFF-C744-2B38-782C0250A72B}"/>
                  </a:ext>
                </a:extLst>
              </p:cNvPr>
              <p:cNvSpPr txBox="1"/>
              <p:nvPr/>
            </p:nvSpPr>
            <p:spPr>
              <a:xfrm>
                <a:off x="297196" y="3350730"/>
                <a:ext cx="3048000" cy="782715"/>
              </a:xfrm>
              <a:prstGeom prst="rect">
                <a:avLst/>
              </a:prstGeom>
              <a:noFill/>
            </p:spPr>
            <p:txBody>
              <a:bodyPr wrap="square" rtlCol="0">
                <a:spAutoFit/>
              </a:bodyPr>
              <a:lstStyle/>
              <a:p>
                <a:r>
                  <a:rPr lang="en-US" sz="3200">
                    <a:solidFill>
                      <a:schemeClr val="tx1">
                        <a:lumMod val="75000"/>
                        <a:lumOff val="25000"/>
                      </a:schemeClr>
                    </a:solidFill>
                    <a:latin typeface="Times New Roman" panose="02020603050405020304" pitchFamily="18" charset="0"/>
                    <a:cs typeface="Times New Roman" panose="02020603050405020304" pitchFamily="18" charset="0"/>
                  </a:rPr>
                  <a:t>nên</a:t>
                </a:r>
                <a:r>
                  <a:rPr lang="en-US" sz="3200">
                    <a:solidFill>
                      <a:schemeClr val="tx1">
                        <a:lumMod val="75000"/>
                        <a:lumOff val="25000"/>
                      </a:schemeClr>
                    </a:solidFill>
                  </a:rPr>
                  <a:t> </a:t>
                </a:r>
                <a14:m>
                  <m:oMath xmlns:m="http://schemas.openxmlformats.org/officeDocument/2006/math">
                    <m:f>
                      <m:fPr>
                        <m:ctrlPr>
                          <a:rPr lang="en-US" sz="2800" i="1" smtClean="0">
                            <a:solidFill>
                              <a:schemeClr val="tx1">
                                <a:lumMod val="75000"/>
                                <a:lumOff val="25000"/>
                              </a:schemeClr>
                            </a:solidFill>
                            <a:latin typeface="Cambria Math" panose="02040503050406030204" pitchFamily="18" charset="0"/>
                          </a:rPr>
                        </m:ctrlPr>
                      </m:fPr>
                      <m:num>
                        <m:r>
                          <m:rPr>
                            <m:nor/>
                          </m:rPr>
                          <a:rPr lang="en-US" sz="2800" b="0" i="0" smtClean="0">
                            <a:solidFill>
                              <a:schemeClr val="tx1">
                                <a:lumMod val="75000"/>
                                <a:lumOff val="25000"/>
                              </a:schemeClr>
                            </a:solidFill>
                            <a:latin typeface="Times New Roman" panose="02020603050405020304" pitchFamily="18" charset="0"/>
                            <a:cs typeface="Times New Roman" panose="02020603050405020304" pitchFamily="18" charset="0"/>
                          </a:rPr>
                          <m:t>2 024</m:t>
                        </m:r>
                      </m:num>
                      <m:den>
                        <m:r>
                          <m:rPr>
                            <m:nor/>
                          </m:rPr>
                          <a:rPr lang="en-US" sz="2800" b="0" i="0" smtClean="0">
                            <a:solidFill>
                              <a:schemeClr val="tx1">
                                <a:lumMod val="75000"/>
                                <a:lumOff val="25000"/>
                              </a:schemeClr>
                            </a:solidFill>
                            <a:latin typeface="Times New Roman" panose="02020603050405020304" pitchFamily="18" charset="0"/>
                            <a:cs typeface="Times New Roman" panose="02020603050405020304" pitchFamily="18" charset="0"/>
                          </a:rPr>
                          <m:t>1 000</m:t>
                        </m:r>
                      </m:den>
                    </m:f>
                    <m:r>
                      <m:rPr>
                        <m:nor/>
                      </m:rPr>
                      <a:rPr lang="en-US" sz="2800" i="0" smtClean="0">
                        <a:solidFill>
                          <a:schemeClr val="tx1">
                            <a:lumMod val="75000"/>
                            <a:lumOff val="25000"/>
                          </a:schemeClr>
                        </a:solidFill>
                        <a:latin typeface="Times New Roman" panose="02020603050405020304" pitchFamily="18" charset="0"/>
                        <a:ea typeface="Cambria Math" panose="02040503050406030204" pitchFamily="18" charset="0"/>
                        <a:cs typeface="Times New Roman" panose="02020603050405020304" pitchFamily="18" charset="0"/>
                      </a:rPr>
                      <m:t>&gt;</m:t>
                    </m:r>
                    <m:r>
                      <m:rPr>
                        <m:nor/>
                      </m:rPr>
                      <a:rPr lang="en-US" sz="2800" b="0" i="0" smtClean="0">
                        <a:solidFill>
                          <a:schemeClr val="tx1">
                            <a:lumMod val="75000"/>
                            <a:lumOff val="25000"/>
                          </a:schemeClr>
                        </a:solidFill>
                        <a:latin typeface="Times New Roman" panose="02020603050405020304" pitchFamily="18" charset="0"/>
                        <a:ea typeface="Cambria Math" panose="02040503050406030204" pitchFamily="18" charset="0"/>
                        <a:cs typeface="Times New Roman" panose="02020603050405020304" pitchFamily="18" charset="0"/>
                      </a:rPr>
                      <m:t>1,9</m:t>
                    </m:r>
                  </m:oMath>
                </a14:m>
                <a:endParaRPr lang="en-US" sz="2800">
                  <a:solidFill>
                    <a:schemeClr val="tx1">
                      <a:lumMod val="75000"/>
                      <a:lumOff val="25000"/>
                    </a:schemeClr>
                  </a:solidFill>
                  <a:latin typeface="Times New Roman" panose="02020603050405020304" pitchFamily="18" charset="0"/>
                  <a:cs typeface="Times New Roman" panose="02020603050405020304" pitchFamily="18" charset="0"/>
                </a:endParaRPr>
              </a:p>
            </p:txBody>
          </p:sp>
        </mc:Choice>
        <mc:Fallback xmlns="">
          <p:sp>
            <p:nvSpPr>
              <p:cNvPr id="6" name="Hộp Văn bản 5"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80B9FC89-5EFF-C744-2B38-782C0250A72B}"/>
                  </a:ext>
                </a:extLst>
              </p:cNvPr>
              <p:cNvSpPr txBox="1">
                <a:spLocks noRot="1" noChangeAspect="1" noMove="1" noResize="1" noEditPoints="1" noAdjustHandles="1" noChangeArrowheads="1" noChangeShapeType="1" noTextEdit="1"/>
              </p:cNvSpPr>
              <p:nvPr/>
            </p:nvSpPr>
            <p:spPr>
              <a:xfrm>
                <a:off x="297196" y="3350730"/>
                <a:ext cx="3048000" cy="782715"/>
              </a:xfrm>
              <a:prstGeom prst="rect">
                <a:avLst/>
              </a:prstGeom>
              <a:blipFill>
                <a:blip r:embed="rId4"/>
                <a:stretch>
                  <a:fillRect l="-5200" b="-13281"/>
                </a:stretch>
              </a:blipFill>
            </p:spPr>
            <p:txBody>
              <a:bodyPr/>
              <a:lstStyle/>
              <a:p>
                <a:r>
                  <a:rPr lang="en-US">
                    <a:noFill/>
                  </a:rPr>
                  <a:t> </a:t>
                </a:r>
              </a:p>
            </p:txBody>
          </p:sp>
        </mc:Fallback>
      </mc:AlternateContent>
      <p:cxnSp>
        <p:nvCxnSpPr>
          <p:cNvPr id="9" name="Đường nối Thẳng 8"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91E0C3D2-B66E-AF10-63EF-AEF04AE3398C}"/>
              </a:ext>
            </a:extLst>
          </p:cNvPr>
          <p:cNvCxnSpPr>
            <a:cxnSpLocks/>
          </p:cNvCxnSpPr>
          <p:nvPr/>
        </p:nvCxnSpPr>
        <p:spPr>
          <a:xfrm>
            <a:off x="3975508" y="1354018"/>
            <a:ext cx="0" cy="3637409"/>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0" name="Hộp Văn bản 9"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17C94FDD-BB36-FBCE-1481-201CD67464E0}"/>
              </a:ext>
            </a:extLst>
          </p:cNvPr>
          <p:cNvSpPr txBox="1"/>
          <p:nvPr/>
        </p:nvSpPr>
        <p:spPr>
          <a:xfrm>
            <a:off x="4254231" y="1319129"/>
            <a:ext cx="1866900"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b) Ta có:</a:t>
            </a:r>
          </a:p>
        </p:txBody>
      </p:sp>
      <mc:AlternateContent xmlns:mc="http://schemas.openxmlformats.org/markup-compatibility/2006" xmlns:a14="http://schemas.microsoft.com/office/drawing/2010/main">
        <mc:Choice Requires="a14">
          <p:sp>
            <p:nvSpPr>
              <p:cNvPr id="11" name="Hộp Văn bản 10"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5C1CB87F-D3B0-F1C2-B14C-689CB99CC2DA}"/>
                  </a:ext>
                </a:extLst>
              </p:cNvPr>
              <p:cNvSpPr txBox="1"/>
              <p:nvPr/>
            </p:nvSpPr>
            <p:spPr>
              <a:xfrm>
                <a:off x="4741643" y="1862525"/>
                <a:ext cx="3733801" cy="782715"/>
              </a:xfrm>
              <a:prstGeom prst="rect">
                <a:avLst/>
              </a:prstGeom>
              <a:noFill/>
            </p:spPr>
            <p:txBody>
              <a:bodyPr wrap="square" rtlCol="0">
                <a:spAutoFit/>
              </a:bodyPr>
              <a:lstStyle/>
              <a:p>
                <a14:m>
                  <m:oMath xmlns:m="http://schemas.openxmlformats.org/officeDocument/2006/math">
                    <m:f>
                      <m:fPr>
                        <m:ctrlPr>
                          <a:rPr lang="en-US" sz="2800" i="1" smtClean="0">
                            <a:solidFill>
                              <a:schemeClr val="tx1">
                                <a:lumMod val="75000"/>
                                <a:lumOff val="25000"/>
                              </a:schemeClr>
                            </a:solidFill>
                            <a:latin typeface="Cambria Math" panose="02040503050406030204" pitchFamily="18" charset="0"/>
                          </a:rPr>
                        </m:ctrlPr>
                      </m:fPr>
                      <m:num>
                        <m:r>
                          <m:rPr>
                            <m:nor/>
                          </m:rPr>
                          <a:rPr lang="en-US" sz="2800" b="0" i="0" smtClean="0">
                            <a:solidFill>
                              <a:schemeClr val="tx1">
                                <a:lumMod val="75000"/>
                                <a:lumOff val="25000"/>
                              </a:schemeClr>
                            </a:solidFill>
                            <a:latin typeface="Times New Roman" panose="02020603050405020304" pitchFamily="18" charset="0"/>
                            <a:cs typeface="Times New Roman" panose="02020603050405020304" pitchFamily="18" charset="0"/>
                          </a:rPr>
                          <m:t>2 022</m:t>
                        </m:r>
                      </m:num>
                      <m:den>
                        <m:r>
                          <m:rPr>
                            <m:nor/>
                          </m:rPr>
                          <a:rPr lang="en-US" sz="2800" b="0" i="0" smtClean="0">
                            <a:solidFill>
                              <a:schemeClr val="tx1">
                                <a:lumMod val="75000"/>
                                <a:lumOff val="25000"/>
                              </a:schemeClr>
                            </a:solidFill>
                            <a:latin typeface="Times New Roman" panose="02020603050405020304" pitchFamily="18" charset="0"/>
                            <a:cs typeface="Times New Roman" panose="02020603050405020304" pitchFamily="18" charset="0"/>
                          </a:rPr>
                          <m:t>2 023</m:t>
                        </m:r>
                      </m:den>
                    </m:f>
                  </m:oMath>
                </a14:m>
                <a:r>
                  <a:rPr lang="en-US" sz="2800">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b="0" i="0" smtClean="0">
                        <a:latin typeface="Times New Roman" panose="02020603050405020304" pitchFamily="18" charset="0"/>
                        <a:cs typeface="Times New Roman" panose="02020603050405020304" pitchFamily="18" charset="0"/>
                      </a:rPr>
                      <m:t>1</m:t>
                    </m:r>
                    <m:r>
                      <a:rPr lang="en-US" sz="2800" b="0" i="1" smtClean="0">
                        <a:latin typeface="Cambria Math" panose="02040503050406030204" pitchFamily="18" charset="0"/>
                        <a:ea typeface="Cambria Math" panose="02040503050406030204" pitchFamily="18" charset="0"/>
                        <a:cs typeface="Times New Roman" panose="02020603050405020304" pitchFamily="18" charset="0"/>
                      </a:rPr>
                      <m:t>−</m:t>
                    </m:r>
                    <m:f>
                      <m:fPr>
                        <m:ctrlPr>
                          <a:rPr lang="en-US" sz="2800" i="1">
                            <a:solidFill>
                              <a:schemeClr val="tx1">
                                <a:lumMod val="75000"/>
                                <a:lumOff val="25000"/>
                              </a:schemeClr>
                            </a:solidFill>
                            <a:latin typeface="Cambria Math" panose="02040503050406030204" pitchFamily="18" charset="0"/>
                          </a:rPr>
                        </m:ctrlPr>
                      </m:fPr>
                      <m:num>
                        <m:r>
                          <m:rPr>
                            <m:nor/>
                          </m:rPr>
                          <a:rPr lang="en-US" sz="2800" b="0" i="0" smtClean="0">
                            <a:solidFill>
                              <a:schemeClr val="tx1">
                                <a:lumMod val="75000"/>
                                <a:lumOff val="25000"/>
                              </a:schemeClr>
                            </a:solidFill>
                            <a:latin typeface="Times New Roman" panose="02020603050405020304" pitchFamily="18" charset="0"/>
                            <a:cs typeface="Times New Roman" panose="02020603050405020304" pitchFamily="18" charset="0"/>
                          </a:rPr>
                          <m:t>1</m:t>
                        </m:r>
                      </m:num>
                      <m:den>
                        <m:r>
                          <m:rPr>
                            <m:nor/>
                          </m:rPr>
                          <a:rPr lang="en-US" sz="2800" i="0">
                            <a:solidFill>
                              <a:schemeClr val="tx1">
                                <a:lumMod val="75000"/>
                                <a:lumOff val="25000"/>
                              </a:schemeClr>
                            </a:solidFill>
                            <a:latin typeface="Times New Roman" panose="02020603050405020304" pitchFamily="18" charset="0"/>
                            <a:cs typeface="Times New Roman" panose="02020603050405020304" pitchFamily="18" charset="0"/>
                          </a:rPr>
                          <m:t>2</m:t>
                        </m:r>
                        <m:r>
                          <m:rPr>
                            <m:nor/>
                          </m:rPr>
                          <a:rPr lang="en-US" sz="2800" b="0" i="0" smtClean="0">
                            <a:solidFill>
                              <a:schemeClr val="tx1">
                                <a:lumMod val="75000"/>
                                <a:lumOff val="25000"/>
                              </a:schemeClr>
                            </a:solidFill>
                            <a:latin typeface="Times New Roman" panose="02020603050405020304" pitchFamily="18" charset="0"/>
                            <a:cs typeface="Times New Roman" panose="02020603050405020304" pitchFamily="18" charset="0"/>
                          </a:rPr>
                          <m:t> </m:t>
                        </m:r>
                        <m:r>
                          <m:rPr>
                            <m:nor/>
                          </m:rPr>
                          <a:rPr lang="en-US" sz="2800" i="0">
                            <a:solidFill>
                              <a:schemeClr val="tx1">
                                <a:lumMod val="75000"/>
                                <a:lumOff val="25000"/>
                              </a:schemeClr>
                            </a:solidFill>
                            <a:latin typeface="Times New Roman" panose="02020603050405020304" pitchFamily="18" charset="0"/>
                            <a:cs typeface="Times New Roman" panose="02020603050405020304" pitchFamily="18" charset="0"/>
                          </a:rPr>
                          <m:t>023</m:t>
                        </m:r>
                      </m:den>
                    </m:f>
                    <m:r>
                      <m:rPr>
                        <m:nor/>
                      </m:rPr>
                      <a:rPr lang="en-US" sz="2800" i="0" smtClean="0">
                        <a:solidFill>
                          <a:schemeClr val="tx1">
                            <a:lumMod val="75000"/>
                            <a:lumOff val="25000"/>
                          </a:schemeClr>
                        </a:solidFill>
                        <a:latin typeface="Times New Roman" panose="02020603050405020304" pitchFamily="18" charset="0"/>
                        <a:ea typeface="Cambria Math" panose="02040503050406030204" pitchFamily="18" charset="0"/>
                        <a:cs typeface="Times New Roman" panose="02020603050405020304" pitchFamily="18" charset="0"/>
                      </a:rPr>
                      <m:t>&lt;</m:t>
                    </m:r>
                    <m:r>
                      <m:rPr>
                        <m:nor/>
                      </m:rPr>
                      <a:rPr lang="en-US" sz="2800" b="0" i="0" smtClean="0">
                        <a:solidFill>
                          <a:schemeClr val="tx1">
                            <a:lumMod val="75000"/>
                            <a:lumOff val="25000"/>
                          </a:schemeClr>
                        </a:solidFill>
                        <a:latin typeface="Times New Roman" panose="02020603050405020304" pitchFamily="18" charset="0"/>
                        <a:ea typeface="Cambria Math" panose="02040503050406030204" pitchFamily="18" charset="0"/>
                        <a:cs typeface="Times New Roman" panose="02020603050405020304" pitchFamily="18" charset="0"/>
                      </a:rPr>
                      <m:t>1</m:t>
                    </m:r>
                  </m:oMath>
                </a14:m>
                <a:endParaRPr lang="en-US" sz="2800">
                  <a:latin typeface="Times New Roman" panose="02020603050405020304" pitchFamily="18" charset="0"/>
                  <a:cs typeface="Times New Roman" panose="02020603050405020304" pitchFamily="18" charset="0"/>
                </a:endParaRPr>
              </a:p>
            </p:txBody>
          </p:sp>
        </mc:Choice>
        <mc:Fallback xmlns="">
          <p:sp>
            <p:nvSpPr>
              <p:cNvPr id="11" name="Hộp Văn bản 10"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5C1CB87F-D3B0-F1C2-B14C-689CB99CC2DA}"/>
                  </a:ext>
                </a:extLst>
              </p:cNvPr>
              <p:cNvSpPr txBox="1">
                <a:spLocks noRot="1" noChangeAspect="1" noMove="1" noResize="1" noEditPoints="1" noAdjustHandles="1" noChangeArrowheads="1" noChangeShapeType="1" noTextEdit="1"/>
              </p:cNvSpPr>
              <p:nvPr/>
            </p:nvSpPr>
            <p:spPr>
              <a:xfrm>
                <a:off x="4741643" y="1862525"/>
                <a:ext cx="3733801" cy="782715"/>
              </a:xfrm>
              <a:prstGeom prst="rect">
                <a:avLst/>
              </a:prstGeom>
              <a:blipFill>
                <a:blip r:embed="rId5"/>
                <a:stretch>
                  <a:fillRect b="-85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Hộp Văn bản 11"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56F807D3-7C8B-4902-E7DF-C7C630F1156D}"/>
                  </a:ext>
                </a:extLst>
              </p:cNvPr>
              <p:cNvSpPr txBox="1"/>
              <p:nvPr/>
            </p:nvSpPr>
            <p:spPr>
              <a:xfrm>
                <a:off x="4175325" y="2624656"/>
                <a:ext cx="4119278" cy="584775"/>
              </a:xfrm>
              <a:prstGeom prst="rect">
                <a:avLst/>
              </a:prstGeom>
              <a:noFill/>
            </p:spPr>
            <p:txBody>
              <a:bodyPr wrap="square" rtlCol="0">
                <a:spAutoFit/>
              </a:bodyPr>
              <a:lstStyle/>
              <a:p>
                <a:r>
                  <a:rPr lang="en-US" sz="3200">
                    <a:solidFill>
                      <a:schemeClr val="tx1">
                        <a:lumMod val="75000"/>
                        <a:lumOff val="25000"/>
                      </a:schemeClr>
                    </a:solidFill>
                    <a:latin typeface="Times New Roman" panose="02020603050405020304" pitchFamily="18" charset="0"/>
                    <a:cs typeface="Times New Roman" panose="02020603050405020304" pitchFamily="18" charset="0"/>
                  </a:rPr>
                  <a:t> và </a:t>
                </a:r>
                <a14:m>
                  <m:oMath xmlns:m="http://schemas.openxmlformats.org/officeDocument/2006/math">
                    <m:r>
                      <m:rPr>
                        <m:nor/>
                      </m:rPr>
                      <a:rPr lang="en-US" sz="2800" b="0" i="0" smtClean="0">
                        <a:solidFill>
                          <a:schemeClr val="tx1">
                            <a:lumMod val="75000"/>
                            <a:lumOff val="25000"/>
                          </a:schemeClr>
                        </a:solidFill>
                        <a:latin typeface="Times New Roman" panose="02020603050405020304" pitchFamily="18" charset="0"/>
                        <a:cs typeface="Times New Roman" panose="02020603050405020304" pitchFamily="18" charset="0"/>
                      </a:rPr>
                      <m:t>1,1 </m:t>
                    </m:r>
                    <m:r>
                      <m:rPr>
                        <m:nor/>
                      </m:rPr>
                      <a:rPr lang="en-US" sz="2800" i="0" smtClean="0">
                        <a:solidFill>
                          <a:schemeClr val="tx1">
                            <a:lumMod val="75000"/>
                            <a:lumOff val="25000"/>
                          </a:schemeClr>
                        </a:solidFill>
                        <a:latin typeface="Times New Roman" panose="02020603050405020304" pitchFamily="18" charset="0"/>
                        <a:cs typeface="Times New Roman" panose="02020603050405020304" pitchFamily="18" charset="0"/>
                      </a:rPr>
                      <m:t>&gt;</m:t>
                    </m:r>
                    <m:r>
                      <m:rPr>
                        <m:nor/>
                      </m:rPr>
                      <a:rPr lang="en-US" sz="2800" b="0" i="0" smtClean="0">
                        <a:solidFill>
                          <a:schemeClr val="tx1">
                            <a:lumMod val="75000"/>
                            <a:lumOff val="25000"/>
                          </a:schemeClr>
                        </a:solidFill>
                        <a:latin typeface="Times New Roman" panose="02020603050405020304" pitchFamily="18" charset="0"/>
                        <a:cs typeface="Times New Roman" panose="02020603050405020304" pitchFamily="18" charset="0"/>
                      </a:rPr>
                      <m:t> 1</m:t>
                    </m:r>
                  </m:oMath>
                </a14:m>
                <a:r>
                  <a:rPr lang="en-US" sz="2800">
                    <a:solidFill>
                      <a:schemeClr val="tx1">
                        <a:lumMod val="75000"/>
                        <a:lumOff val="25000"/>
                      </a:schemeClr>
                    </a:solidFill>
                    <a:latin typeface="Times New Roman" panose="02020603050405020304" pitchFamily="18" charset="0"/>
                    <a:cs typeface="Times New Roman" panose="02020603050405020304" pitchFamily="18" charset="0"/>
                  </a:rPr>
                  <a:t> </a:t>
                </a:r>
              </a:p>
            </p:txBody>
          </p:sp>
        </mc:Choice>
        <mc:Fallback xmlns="">
          <p:sp>
            <p:nvSpPr>
              <p:cNvPr id="12" name="Hộp Văn bản 11"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56F807D3-7C8B-4902-E7DF-C7C630F1156D}"/>
                  </a:ext>
                </a:extLst>
              </p:cNvPr>
              <p:cNvSpPr txBox="1">
                <a:spLocks noRot="1" noChangeAspect="1" noMove="1" noResize="1" noEditPoints="1" noAdjustHandles="1" noChangeArrowheads="1" noChangeShapeType="1" noTextEdit="1"/>
              </p:cNvSpPr>
              <p:nvPr/>
            </p:nvSpPr>
            <p:spPr>
              <a:xfrm>
                <a:off x="4175325" y="2624656"/>
                <a:ext cx="4119278" cy="584775"/>
              </a:xfrm>
              <a:prstGeom prst="rect">
                <a:avLst/>
              </a:prstGeom>
              <a:blipFill>
                <a:blip r:embed="rId6"/>
                <a:stretch>
                  <a:fillRect l="-1331" t="-14737" b="-336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Hộp Văn bản 12"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D10F1C86-707D-E42A-06BD-024F66E78C3A}"/>
                  </a:ext>
                </a:extLst>
              </p:cNvPr>
              <p:cNvSpPr txBox="1"/>
              <p:nvPr/>
            </p:nvSpPr>
            <p:spPr>
              <a:xfrm>
                <a:off x="4254231" y="3141358"/>
                <a:ext cx="3048000" cy="782715"/>
              </a:xfrm>
              <a:prstGeom prst="rect">
                <a:avLst/>
              </a:prstGeom>
              <a:noFill/>
            </p:spPr>
            <p:txBody>
              <a:bodyPr wrap="square" rtlCol="0">
                <a:spAutoFit/>
              </a:bodyPr>
              <a:lstStyle/>
              <a:p>
                <a:r>
                  <a:rPr lang="en-US" sz="3200">
                    <a:solidFill>
                      <a:schemeClr val="tx1">
                        <a:lumMod val="75000"/>
                        <a:lumOff val="25000"/>
                      </a:schemeClr>
                    </a:solidFill>
                    <a:latin typeface="Times New Roman" panose="02020603050405020304" pitchFamily="18" charset="0"/>
                    <a:cs typeface="Times New Roman" panose="02020603050405020304" pitchFamily="18" charset="0"/>
                  </a:rPr>
                  <a:t>nên</a:t>
                </a:r>
                <a:r>
                  <a:rPr lang="en-US" sz="3200">
                    <a:solidFill>
                      <a:schemeClr val="tx1">
                        <a:lumMod val="75000"/>
                        <a:lumOff val="25000"/>
                      </a:schemeClr>
                    </a:solidFill>
                  </a:rPr>
                  <a:t> </a:t>
                </a:r>
                <a14:m>
                  <m:oMath xmlns:m="http://schemas.openxmlformats.org/officeDocument/2006/math">
                    <m:f>
                      <m:fPr>
                        <m:ctrlPr>
                          <a:rPr lang="en-US" sz="2800" i="1" smtClean="0">
                            <a:solidFill>
                              <a:schemeClr val="tx1">
                                <a:lumMod val="75000"/>
                                <a:lumOff val="25000"/>
                              </a:schemeClr>
                            </a:solidFill>
                            <a:latin typeface="Cambria Math" panose="02040503050406030204" pitchFamily="18" charset="0"/>
                          </a:rPr>
                        </m:ctrlPr>
                      </m:fPr>
                      <m:num>
                        <m:r>
                          <m:rPr>
                            <m:nor/>
                          </m:rPr>
                          <a:rPr lang="en-US" sz="2800" b="0" i="0" smtClean="0">
                            <a:solidFill>
                              <a:schemeClr val="tx1">
                                <a:lumMod val="75000"/>
                                <a:lumOff val="25000"/>
                              </a:schemeClr>
                            </a:solidFill>
                            <a:latin typeface="Times New Roman" panose="02020603050405020304" pitchFamily="18" charset="0"/>
                            <a:cs typeface="Times New Roman" panose="02020603050405020304" pitchFamily="18" charset="0"/>
                          </a:rPr>
                          <m:t>2 022</m:t>
                        </m:r>
                      </m:num>
                      <m:den>
                        <m:r>
                          <m:rPr>
                            <m:nor/>
                          </m:rPr>
                          <a:rPr lang="en-US" sz="2800" b="0" i="0" smtClean="0">
                            <a:solidFill>
                              <a:schemeClr val="tx1">
                                <a:lumMod val="75000"/>
                                <a:lumOff val="25000"/>
                              </a:schemeClr>
                            </a:solidFill>
                            <a:latin typeface="Times New Roman" panose="02020603050405020304" pitchFamily="18" charset="0"/>
                            <a:cs typeface="Times New Roman" panose="02020603050405020304" pitchFamily="18" charset="0"/>
                          </a:rPr>
                          <m:t>2 023</m:t>
                        </m:r>
                      </m:den>
                    </m:f>
                    <m:r>
                      <m:rPr>
                        <m:nor/>
                      </m:rPr>
                      <a:rPr lang="en-US" sz="2800" i="0" smtClean="0">
                        <a:solidFill>
                          <a:schemeClr val="tx1">
                            <a:lumMod val="75000"/>
                            <a:lumOff val="25000"/>
                          </a:schemeClr>
                        </a:solidFill>
                        <a:latin typeface="Times New Roman" panose="02020603050405020304" pitchFamily="18" charset="0"/>
                        <a:ea typeface="Cambria Math" panose="02040503050406030204" pitchFamily="18" charset="0"/>
                        <a:cs typeface="Times New Roman" panose="02020603050405020304" pitchFamily="18" charset="0"/>
                      </a:rPr>
                      <m:t>&lt;</m:t>
                    </m:r>
                    <m:r>
                      <m:rPr>
                        <m:nor/>
                      </m:rPr>
                      <a:rPr lang="en-US" sz="2800" b="0" i="0" smtClean="0">
                        <a:solidFill>
                          <a:schemeClr val="tx1">
                            <a:lumMod val="75000"/>
                            <a:lumOff val="25000"/>
                          </a:schemeClr>
                        </a:solidFill>
                        <a:latin typeface="Times New Roman" panose="02020603050405020304" pitchFamily="18" charset="0"/>
                        <a:ea typeface="Cambria Math" panose="02040503050406030204" pitchFamily="18" charset="0"/>
                        <a:cs typeface="Times New Roman" panose="02020603050405020304" pitchFamily="18" charset="0"/>
                      </a:rPr>
                      <m:t>1,1</m:t>
                    </m:r>
                  </m:oMath>
                </a14:m>
                <a:endParaRPr lang="en-US" sz="2800">
                  <a:solidFill>
                    <a:schemeClr val="tx1">
                      <a:lumMod val="75000"/>
                      <a:lumOff val="25000"/>
                    </a:schemeClr>
                  </a:solidFill>
                  <a:latin typeface="Times New Roman" panose="02020603050405020304" pitchFamily="18" charset="0"/>
                  <a:cs typeface="Times New Roman" panose="02020603050405020304" pitchFamily="18" charset="0"/>
                </a:endParaRPr>
              </a:p>
            </p:txBody>
          </p:sp>
        </mc:Choice>
        <mc:Fallback xmlns="">
          <p:sp>
            <p:nvSpPr>
              <p:cNvPr id="13" name="Hộp Văn bản 12"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D10F1C86-707D-E42A-06BD-024F66E78C3A}"/>
                  </a:ext>
                </a:extLst>
              </p:cNvPr>
              <p:cNvSpPr txBox="1">
                <a:spLocks noRot="1" noChangeAspect="1" noMove="1" noResize="1" noEditPoints="1" noAdjustHandles="1" noChangeArrowheads="1" noChangeShapeType="1" noTextEdit="1"/>
              </p:cNvSpPr>
              <p:nvPr/>
            </p:nvSpPr>
            <p:spPr>
              <a:xfrm>
                <a:off x="4254231" y="3141358"/>
                <a:ext cx="3048000" cy="782715"/>
              </a:xfrm>
              <a:prstGeom prst="rect">
                <a:avLst/>
              </a:prstGeom>
              <a:blipFill>
                <a:blip r:embed="rId7"/>
                <a:stretch>
                  <a:fillRect l="-5200" b="-12403"/>
                </a:stretch>
              </a:blipFill>
            </p:spPr>
            <p:txBody>
              <a:bodyPr/>
              <a:lstStyle/>
              <a:p>
                <a:r>
                  <a:rPr lang="en-US">
                    <a:noFill/>
                  </a:rPr>
                  <a:t> </a:t>
                </a:r>
              </a:p>
            </p:txBody>
          </p:sp>
        </mc:Fallback>
      </mc:AlternateContent>
      <p:sp>
        <p:nvSpPr>
          <p:cNvPr id="14" name="Hộp Văn bản 13">
            <a:extLst>
              <a:ext uri="{FF2B5EF4-FFF2-40B4-BE49-F238E27FC236}">
                <a16:creationId xmlns:a16="http://schemas.microsoft.com/office/drawing/2014/main" id="{B952E568-D782-F15C-4C04-FB99AA4F82CD}"/>
              </a:ext>
            </a:extLst>
          </p:cNvPr>
          <p:cNvSpPr txBox="1"/>
          <p:nvPr/>
        </p:nvSpPr>
        <p:spPr>
          <a:xfrm>
            <a:off x="4254231" y="3837741"/>
            <a:ext cx="2711869"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Từ đây suy ra </a:t>
            </a:r>
          </a:p>
        </p:txBody>
      </p:sp>
      <mc:AlternateContent xmlns:mc="http://schemas.openxmlformats.org/markup-compatibility/2006" xmlns:a14="http://schemas.microsoft.com/office/drawing/2010/main">
        <mc:Choice Requires="a14">
          <p:sp>
            <p:nvSpPr>
              <p:cNvPr id="15" name="Hộp Văn bản 14">
                <a:extLst>
                  <a:ext uri="{FF2B5EF4-FFF2-40B4-BE49-F238E27FC236}">
                    <a16:creationId xmlns:a16="http://schemas.microsoft.com/office/drawing/2014/main" id="{E284A0A2-96F2-AA31-26AC-350389EBB29C}"/>
                  </a:ext>
                </a:extLst>
              </p:cNvPr>
              <p:cNvSpPr txBox="1"/>
              <p:nvPr/>
            </p:nvSpPr>
            <p:spPr>
              <a:xfrm>
                <a:off x="6056953" y="3646569"/>
                <a:ext cx="3048000" cy="90178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i="1">
                          <a:solidFill>
                            <a:schemeClr val="tx1">
                              <a:lumMod val="75000"/>
                              <a:lumOff val="25000"/>
                            </a:schemeClr>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2800" i="1" smtClean="0">
                              <a:solidFill>
                                <a:schemeClr val="tx1">
                                  <a:lumMod val="75000"/>
                                  <a:lumOff val="25000"/>
                                </a:schemeClr>
                              </a:solidFill>
                              <a:latin typeface="Cambria Math" panose="02040503050406030204" pitchFamily="18" charset="0"/>
                            </a:rPr>
                          </m:ctrlPr>
                        </m:fPr>
                        <m:num>
                          <m:r>
                            <m:rPr>
                              <m:nor/>
                            </m:rPr>
                            <a:rPr lang="en-US" sz="2800" b="0" i="0" smtClean="0">
                              <a:solidFill>
                                <a:schemeClr val="tx1">
                                  <a:lumMod val="75000"/>
                                  <a:lumOff val="25000"/>
                                </a:schemeClr>
                              </a:solidFill>
                              <a:latin typeface="Times New Roman" panose="02020603050405020304" pitchFamily="18" charset="0"/>
                              <a:cs typeface="Times New Roman" panose="02020603050405020304" pitchFamily="18" charset="0"/>
                            </a:rPr>
                            <m:t>2 022</m:t>
                          </m:r>
                        </m:num>
                        <m:den>
                          <m:r>
                            <m:rPr>
                              <m:nor/>
                            </m:rPr>
                            <a:rPr lang="en-US" sz="2800" b="0" i="0" smtClean="0">
                              <a:solidFill>
                                <a:schemeClr val="tx1">
                                  <a:lumMod val="75000"/>
                                  <a:lumOff val="25000"/>
                                </a:schemeClr>
                              </a:solidFill>
                              <a:latin typeface="Times New Roman" panose="02020603050405020304" pitchFamily="18" charset="0"/>
                              <a:cs typeface="Times New Roman" panose="02020603050405020304" pitchFamily="18" charset="0"/>
                            </a:rPr>
                            <m:t>2 023</m:t>
                          </m:r>
                        </m:den>
                      </m:f>
                      <m:r>
                        <m:rPr>
                          <m:nor/>
                        </m:rPr>
                        <a:rPr lang="en-US" sz="2800" b="0" i="0" smtClean="0">
                          <a:solidFill>
                            <a:schemeClr val="tx1">
                              <a:lumMod val="75000"/>
                              <a:lumOff val="25000"/>
                            </a:schemeClr>
                          </a:solidFill>
                          <a:latin typeface="Times New Roman" panose="02020603050405020304" pitchFamily="18" charset="0"/>
                          <a:ea typeface="Cambria Math" panose="02040503050406030204" pitchFamily="18" charset="0"/>
                          <a:cs typeface="Times New Roman" panose="02020603050405020304" pitchFamily="18" charset="0"/>
                        </a:rPr>
                        <m:t>&gt; −1,1</m:t>
                      </m:r>
                    </m:oMath>
                  </m:oMathPara>
                </a14:m>
                <a:endParaRPr lang="en-US" sz="2800">
                  <a:solidFill>
                    <a:schemeClr val="tx1">
                      <a:lumMod val="75000"/>
                      <a:lumOff val="25000"/>
                    </a:schemeClr>
                  </a:solidFill>
                  <a:latin typeface="Times New Roman" panose="02020603050405020304" pitchFamily="18" charset="0"/>
                  <a:cs typeface="Times New Roman" panose="02020603050405020304" pitchFamily="18" charset="0"/>
                </a:endParaRPr>
              </a:p>
            </p:txBody>
          </p:sp>
        </mc:Choice>
        <mc:Fallback xmlns="">
          <p:sp>
            <p:nvSpPr>
              <p:cNvPr id="15" name="Hộp Văn bản 14">
                <a:extLst>
                  <a:ext uri="{FF2B5EF4-FFF2-40B4-BE49-F238E27FC236}">
                    <a16:creationId xmlns:a16="http://schemas.microsoft.com/office/drawing/2014/main" id="{E284A0A2-96F2-AA31-26AC-350389EBB29C}"/>
                  </a:ext>
                </a:extLst>
              </p:cNvPr>
              <p:cNvSpPr txBox="1">
                <a:spLocks noRot="1" noChangeAspect="1" noMove="1" noResize="1" noEditPoints="1" noAdjustHandles="1" noChangeArrowheads="1" noChangeShapeType="1" noTextEdit="1"/>
              </p:cNvSpPr>
              <p:nvPr/>
            </p:nvSpPr>
            <p:spPr>
              <a:xfrm>
                <a:off x="6056953" y="3646569"/>
                <a:ext cx="3048000" cy="901785"/>
              </a:xfrm>
              <a:prstGeom prst="rect">
                <a:avLst/>
              </a:prstGeom>
              <a:blipFill>
                <a:blip r:embed="rId8"/>
                <a:stretch>
                  <a:fillRect/>
                </a:stretch>
              </a:blipFill>
            </p:spPr>
            <p:txBody>
              <a:bodyPr/>
              <a:lstStyle/>
              <a:p>
                <a:r>
                  <a:rPr lang="en-US">
                    <a:noFill/>
                  </a:rPr>
                  <a:t> </a:t>
                </a:r>
              </a:p>
            </p:txBody>
          </p:sp>
        </mc:Fallback>
      </mc:AlternateContent>
      <p:sp>
        <p:nvSpPr>
          <p:cNvPr id="16" name="Hộp Văn bản 15">
            <a:extLst>
              <a:ext uri="{FF2B5EF4-FFF2-40B4-BE49-F238E27FC236}">
                <a16:creationId xmlns:a16="http://schemas.microsoft.com/office/drawing/2014/main" id="{EB72DB36-2A67-D4F2-D784-EB193BC88B31}"/>
              </a:ext>
            </a:extLst>
          </p:cNvPr>
          <p:cNvSpPr txBox="1"/>
          <p:nvPr/>
        </p:nvSpPr>
        <p:spPr>
          <a:xfrm>
            <a:off x="3475998" y="666750"/>
            <a:ext cx="943602" cy="584775"/>
          </a:xfrm>
          <a:prstGeom prst="rect">
            <a:avLst/>
          </a:prstGeom>
          <a:noFill/>
        </p:spPr>
        <p:txBody>
          <a:bodyPr wrap="square" rtlCol="0">
            <a:spAutoFit/>
          </a:bodyPr>
          <a:lstStyle/>
          <a:p>
            <a:r>
              <a:rPr lang="en-US" sz="3200" u="sng">
                <a:solidFill>
                  <a:schemeClr val="tx1">
                    <a:lumMod val="75000"/>
                    <a:lumOff val="25000"/>
                  </a:schemeClr>
                </a:solidFill>
                <a:latin typeface="Times New Roman" panose="02020603050405020304" pitchFamily="18" charset="0"/>
                <a:cs typeface="Times New Roman" panose="02020603050405020304" pitchFamily="18" charset="0"/>
              </a:rPr>
              <a:t>Giải</a:t>
            </a:r>
          </a:p>
        </p:txBody>
      </p:sp>
      <p:sp>
        <p:nvSpPr>
          <p:cNvPr id="21" name="Hộp Văn bản 20">
            <a:extLst>
              <a:ext uri="{FF2B5EF4-FFF2-40B4-BE49-F238E27FC236}">
                <a16:creationId xmlns:a16="http://schemas.microsoft.com/office/drawing/2014/main" id="{1B647874-D29B-D51E-E801-0901A1B44147}"/>
              </a:ext>
            </a:extLst>
          </p:cNvPr>
          <p:cNvSpPr txBox="1"/>
          <p:nvPr/>
        </p:nvSpPr>
        <p:spPr>
          <a:xfrm>
            <a:off x="89959" y="504547"/>
            <a:ext cx="4577316" cy="584775"/>
          </a:xfrm>
          <a:prstGeom prst="rect">
            <a:avLst/>
          </a:prstGeom>
          <a:noFill/>
        </p:spPr>
        <p:txBody>
          <a:bodyPr wrap="square">
            <a:spAutoFit/>
          </a:bodyPr>
          <a:lstStyle/>
          <a:p>
            <a:r>
              <a:rPr lang="en-US" sz="3200" b="1">
                <a:solidFill>
                  <a:srgbClr val="984807"/>
                </a:solidFill>
                <a:latin typeface="Times New Roman" panose="02020603050405020304" pitchFamily="18" charset="0"/>
                <a:cs typeface="Times New Roman" panose="02020603050405020304" pitchFamily="18" charset="0"/>
              </a:rPr>
              <a:t>Luyện tập 2. </a:t>
            </a:r>
            <a:endParaRPr lang="en-US" sz="3200"/>
          </a:p>
        </p:txBody>
      </p:sp>
    </p:spTree>
    <p:extLst>
      <p:ext uri="{BB962C8B-B14F-4D97-AF65-F5344CB8AC3E}">
        <p14:creationId xmlns:p14="http://schemas.microsoft.com/office/powerpoint/2010/main" val="169932469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down)">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1000"/>
                                        <p:tgtEl>
                                          <p:spTgt spid="10"/>
                                        </p:tgtEl>
                                      </p:cBhvr>
                                    </p:animEffect>
                                    <p:anim calcmode="lin" valueType="num">
                                      <p:cBhvr>
                                        <p:cTn id="41" dur="1000" fill="hold"/>
                                        <p:tgtEl>
                                          <p:spTgt spid="10"/>
                                        </p:tgtEl>
                                        <p:attrNameLst>
                                          <p:attrName>ppt_x</p:attrName>
                                        </p:attrNameLst>
                                      </p:cBhvr>
                                      <p:tavLst>
                                        <p:tav tm="0">
                                          <p:val>
                                            <p:strVal val="#ppt_x"/>
                                          </p:val>
                                        </p:tav>
                                        <p:tav tm="100000">
                                          <p:val>
                                            <p:strVal val="#ppt_x"/>
                                          </p:val>
                                        </p:tav>
                                      </p:tavLst>
                                    </p:anim>
                                    <p:anim calcmode="lin" valueType="num">
                                      <p:cBhvr>
                                        <p:cTn id="4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anim calcmode="lin" valueType="num">
                                      <p:cBhvr>
                                        <p:cTn id="48" dur="1000" fill="hold"/>
                                        <p:tgtEl>
                                          <p:spTgt spid="11"/>
                                        </p:tgtEl>
                                        <p:attrNameLst>
                                          <p:attrName>ppt_x</p:attrName>
                                        </p:attrNameLst>
                                      </p:cBhvr>
                                      <p:tavLst>
                                        <p:tav tm="0">
                                          <p:val>
                                            <p:strVal val="#ppt_x"/>
                                          </p:val>
                                        </p:tav>
                                        <p:tav tm="100000">
                                          <p:val>
                                            <p:strVal val="#ppt_x"/>
                                          </p:val>
                                        </p:tav>
                                      </p:tavLst>
                                    </p:anim>
                                    <p:anim calcmode="lin" valueType="num">
                                      <p:cBhvr>
                                        <p:cTn id="4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1000"/>
                                        <p:tgtEl>
                                          <p:spTgt spid="12"/>
                                        </p:tgtEl>
                                      </p:cBhvr>
                                    </p:animEffect>
                                    <p:anim calcmode="lin" valueType="num">
                                      <p:cBhvr>
                                        <p:cTn id="55" dur="1000" fill="hold"/>
                                        <p:tgtEl>
                                          <p:spTgt spid="12"/>
                                        </p:tgtEl>
                                        <p:attrNameLst>
                                          <p:attrName>ppt_x</p:attrName>
                                        </p:attrNameLst>
                                      </p:cBhvr>
                                      <p:tavLst>
                                        <p:tav tm="0">
                                          <p:val>
                                            <p:strVal val="#ppt_x"/>
                                          </p:val>
                                        </p:tav>
                                        <p:tav tm="100000">
                                          <p:val>
                                            <p:strVal val="#ppt_x"/>
                                          </p:val>
                                        </p:tav>
                                      </p:tavLst>
                                    </p:anim>
                                    <p:anim calcmode="lin" valueType="num">
                                      <p:cBhvr>
                                        <p:cTn id="5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1000"/>
                                        <p:tgtEl>
                                          <p:spTgt spid="13"/>
                                        </p:tgtEl>
                                      </p:cBhvr>
                                    </p:animEffect>
                                    <p:anim calcmode="lin" valueType="num">
                                      <p:cBhvr>
                                        <p:cTn id="62" dur="1000" fill="hold"/>
                                        <p:tgtEl>
                                          <p:spTgt spid="13"/>
                                        </p:tgtEl>
                                        <p:attrNameLst>
                                          <p:attrName>ppt_x</p:attrName>
                                        </p:attrNameLst>
                                      </p:cBhvr>
                                      <p:tavLst>
                                        <p:tav tm="0">
                                          <p:val>
                                            <p:strVal val="#ppt_x"/>
                                          </p:val>
                                        </p:tav>
                                        <p:tav tm="100000">
                                          <p:val>
                                            <p:strVal val="#ppt_x"/>
                                          </p:val>
                                        </p:tav>
                                      </p:tavLst>
                                    </p:anim>
                                    <p:anim calcmode="lin" valueType="num">
                                      <p:cBhvr>
                                        <p:cTn id="6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1000"/>
                                        <p:tgtEl>
                                          <p:spTgt spid="14"/>
                                        </p:tgtEl>
                                      </p:cBhvr>
                                    </p:animEffect>
                                    <p:anim calcmode="lin" valueType="num">
                                      <p:cBhvr>
                                        <p:cTn id="69" dur="1000" fill="hold"/>
                                        <p:tgtEl>
                                          <p:spTgt spid="14"/>
                                        </p:tgtEl>
                                        <p:attrNameLst>
                                          <p:attrName>ppt_x</p:attrName>
                                        </p:attrNameLst>
                                      </p:cBhvr>
                                      <p:tavLst>
                                        <p:tav tm="0">
                                          <p:val>
                                            <p:strVal val="#ppt_x"/>
                                          </p:val>
                                        </p:tav>
                                        <p:tav tm="100000">
                                          <p:val>
                                            <p:strVal val="#ppt_x"/>
                                          </p:val>
                                        </p:tav>
                                      </p:tavLst>
                                    </p:anim>
                                    <p:anim calcmode="lin" valueType="num">
                                      <p:cBhvr>
                                        <p:cTn id="70" dur="1000" fill="hold"/>
                                        <p:tgtEl>
                                          <p:spTgt spid="14"/>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fade">
                                      <p:cBhvr>
                                        <p:cTn id="73" dur="1000"/>
                                        <p:tgtEl>
                                          <p:spTgt spid="15"/>
                                        </p:tgtEl>
                                      </p:cBhvr>
                                    </p:animEffect>
                                    <p:anim calcmode="lin" valueType="num">
                                      <p:cBhvr>
                                        <p:cTn id="74" dur="1000" fill="hold"/>
                                        <p:tgtEl>
                                          <p:spTgt spid="15"/>
                                        </p:tgtEl>
                                        <p:attrNameLst>
                                          <p:attrName>ppt_x</p:attrName>
                                        </p:attrNameLst>
                                      </p:cBhvr>
                                      <p:tavLst>
                                        <p:tav tm="0">
                                          <p:val>
                                            <p:strVal val="#ppt_x"/>
                                          </p:val>
                                        </p:tav>
                                        <p:tav tm="100000">
                                          <p:val>
                                            <p:strVal val="#ppt_x"/>
                                          </p:val>
                                        </p:tav>
                                      </p:tavLst>
                                    </p:anim>
                                    <p:anim calcmode="lin" valueType="num">
                                      <p:cBhvr>
                                        <p:cTn id="7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10" grpId="0"/>
      <p:bldP spid="11" grpId="0"/>
      <p:bldP spid="12" grpId="0"/>
      <p:bldP spid="13" grpId="0"/>
      <p:bldP spid="14" grpId="0"/>
      <p:bldP spid="15" grpId="0"/>
      <p:bldP spid="16" grpId="0"/>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ID13 2024 KNTT9 139+K4lPs7H94VUqPe2XwIsfPRnrXQE//QTEXxb8/8N4CNc6FpgZahzpTjFhMzSA7T/nHJa11DE8Ng2TP3iAmRczFlmslSuUNOgUeb6yRvs0="/>
          <p:cNvSpPr/>
          <p:nvPr/>
        </p:nvSpPr>
        <p:spPr>
          <a:xfrm>
            <a:off x="609600" y="514350"/>
            <a:ext cx="3235960" cy="318516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2060"/>
                </a:solidFill>
                <a:latin typeface="Times New Roman" panose="02020603050405020304" pitchFamily="18" charset="0"/>
                <a:cs typeface="Times New Roman" panose="02020603050405020304" pitchFamily="18" charset="0"/>
              </a:rPr>
              <a:t>HOẠT ĐỘNG</a:t>
            </a:r>
          </a:p>
        </p:txBody>
      </p:sp>
      <p:pic>
        <p:nvPicPr>
          <p:cNvPr id="4" name="Hình ảnh 3" descr="OPL20U25GSXzBJYl68kk8uQGfFKzs7yb1M4KJWUiLk6ZEvGF+qCIPSnY57AbBFCvTWID13 2024 KNTT9 139+K4lPs7H94VUqPe2XwIsfPRnrXQE//QTEXxb8/8N4CNc6FpgZahzpTjFhMzSA7T/nHJa11DE8Ng2TP3iAmRczFlmslSuUNOgUeb6yRvs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9225" y="2676087"/>
            <a:ext cx="2320220" cy="2234972"/>
          </a:xfrm>
          <a:prstGeom prst="rect">
            <a:avLst/>
          </a:prstGeom>
        </p:spPr>
      </p:pic>
      <p:sp>
        <p:nvSpPr>
          <p:cNvPr id="2" name="TextBox 10" descr="OPL20U25GSXzBJYl68kk8uQGfFKzs7yb1M4KJWUiLk6ZEvGF+qCIPSnY57AbBFCvTWID13 2024 KNTT9 139+K4lPs7H94VUqPe2XwIsfPRnrXQE//QTEXxb8/8N4CNc6FpgZahzpTjFhMzSA7T/nHJa11DE8Ng2TP3iAmRczFlmslSuUNOgUeb6yRvs0="/>
          <p:cNvSpPr txBox="1"/>
          <p:nvPr/>
        </p:nvSpPr>
        <p:spPr>
          <a:xfrm>
            <a:off x="4075090" y="1815147"/>
            <a:ext cx="2438400" cy="583565"/>
          </a:xfrm>
          <a:prstGeom prst="rect">
            <a:avLst/>
          </a:prstGeom>
          <a:solidFill>
            <a:schemeClr val="accent6">
              <a:lumMod val="40000"/>
              <a:lumOff val="60000"/>
            </a:schemeClr>
          </a:solidFill>
        </p:spPr>
        <p:txBody>
          <a:bodyPr wrap="square">
            <a:spAutoFit/>
          </a:bodyPr>
          <a:lstStyle/>
          <a:p>
            <a:r>
              <a:rPr lang="en-GB" altLang="en-US" sz="3200" b="1" dirty="0">
                <a:solidFill>
                  <a:srgbClr val="FF0000"/>
                </a:solidFill>
                <a:latin typeface="Times New Roman" panose="02020603050405020304" pitchFamily="18" charset="0"/>
              </a:rPr>
              <a:t>VẬN DỤNG</a:t>
            </a:r>
          </a:p>
        </p:txBody>
      </p:sp>
    </p:spTree>
    <p:extLst>
      <p:ext uri="{BB962C8B-B14F-4D97-AF65-F5344CB8AC3E}">
        <p14:creationId xmlns:p14="http://schemas.microsoft.com/office/powerpoint/2010/main" val="1078230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par>
                          <p:cTn id="15" fill="hold">
                            <p:stCondLst>
                              <p:cond delay="2000"/>
                            </p:stCondLst>
                            <p:childTnLst>
                              <p:par>
                                <p:cTn id="16" presetID="56" presetClass="entr" presetSubtype="0" fill="hold" grpId="0" nodeType="afterEffect">
                                  <p:stCondLst>
                                    <p:cond delay="0"/>
                                  </p:stCondLst>
                                  <p:iterate type="lt">
                                    <p:tmPct val="10000"/>
                                  </p:iterate>
                                  <p:childTnLst>
                                    <p:set>
                                      <p:cBhvr>
                                        <p:cTn id="17" dur="1" fill="hold">
                                          <p:stCondLst>
                                            <p:cond delay="0"/>
                                          </p:stCondLst>
                                        </p:cTn>
                                        <p:tgtEl>
                                          <p:spTgt spid="2"/>
                                        </p:tgtEl>
                                        <p:attrNameLst>
                                          <p:attrName>style.visibility</p:attrName>
                                        </p:attrNameLst>
                                      </p:cBhvr>
                                      <p:to>
                                        <p:strVal val="visible"/>
                                      </p:to>
                                    </p:set>
                                    <p:anim by="(-#ppt_w*2)" calcmode="lin" valueType="num">
                                      <p:cBhvr rctx="PPT">
                                        <p:cTn id="18" dur="500" autoRev="1" fill="hold">
                                          <p:stCondLst>
                                            <p:cond delay="0"/>
                                          </p:stCondLst>
                                        </p:cTn>
                                        <p:tgtEl>
                                          <p:spTgt spid="2"/>
                                        </p:tgtEl>
                                        <p:attrNameLst>
                                          <p:attrName>ppt_w</p:attrName>
                                        </p:attrNameLst>
                                      </p:cBhvr>
                                    </p:anim>
                                    <p:anim by="(#ppt_w*0.50)" calcmode="lin" valueType="num">
                                      <p:cBhvr>
                                        <p:cTn id="19" dur="500" decel="50000" autoRev="1" fill="hold">
                                          <p:stCondLst>
                                            <p:cond delay="0"/>
                                          </p:stCondLst>
                                        </p:cTn>
                                        <p:tgtEl>
                                          <p:spTgt spid="2"/>
                                        </p:tgtEl>
                                        <p:attrNameLst>
                                          <p:attrName>ppt_x</p:attrName>
                                        </p:attrNameLst>
                                      </p:cBhvr>
                                    </p:anim>
                                    <p:anim from="(-#ppt_h/2)" to="(#ppt_y)" calcmode="lin" valueType="num">
                                      <p:cBhvr>
                                        <p:cTn id="20" dur="1000" fill="hold">
                                          <p:stCondLst>
                                            <p:cond delay="0"/>
                                          </p:stCondLst>
                                        </p:cTn>
                                        <p:tgtEl>
                                          <p:spTgt spid="2"/>
                                        </p:tgtEl>
                                        <p:attrNameLst>
                                          <p:attrName>ppt_y</p:attrName>
                                        </p:attrNameLst>
                                      </p:cBhvr>
                                    </p:anim>
                                    <p:animRot by="21600000">
                                      <p:cBhvr>
                                        <p:cTn id="21" dur="1000"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OPL20U25GSXzBJYl68kk8uQGfFKzs7yb1M4KJWUiLk6ZEvGF+qCIPSnY57AbBFCvTWID13 2024 KNTT9 139+K4lPs7H94VUqPe2XwIsfPRnrXQE//QTEXxb8/8N4CNc6FpgZahzpTjFhMzSA7T/nHJa11DE8Ng2TP3iAmRczFlmslSuUNOgUeb6yRvs0="/>
          <p:cNvSpPr/>
          <p:nvPr/>
        </p:nvSpPr>
        <p:spPr>
          <a:xfrm>
            <a:off x="152400" y="0"/>
            <a:ext cx="8839200" cy="523220"/>
          </a:xfrm>
          <a:prstGeom prst="rect">
            <a:avLst/>
          </a:prstGeom>
          <a:solidFill>
            <a:schemeClr val="accent6">
              <a:lumMod val="50000"/>
            </a:schemeClr>
          </a:solidFill>
        </p:spPr>
        <p:txBody>
          <a:bodyPr wrap="square">
            <a:spAutoFit/>
          </a:bodyPr>
          <a:lstStyle/>
          <a:p>
            <a:pPr algn="ctr"/>
            <a:r>
              <a:rPr lang="vi-VN" sz="2800" b="1">
                <a:solidFill>
                  <a:schemeClr val="bg1"/>
                </a:solidFill>
                <a:latin typeface="+mj-lt"/>
              </a:rPr>
              <a:t>Bài 5: BẤT ĐẲNG THỨC VÀ TÍNH CHẤT </a:t>
            </a:r>
            <a:r>
              <a:rPr lang="vi-VN" sz="2400">
                <a:solidFill>
                  <a:schemeClr val="bg1"/>
                </a:solidFill>
                <a:latin typeface="+mj-lt"/>
              </a:rPr>
              <a:t>(TIẾT 1)</a:t>
            </a:r>
            <a:endParaRPr lang="en-US" sz="2400" dirty="0">
              <a:solidFill>
                <a:schemeClr val="bg1"/>
              </a:solidFill>
              <a:latin typeface="+mj-lt"/>
              <a:cs typeface="Times New Roman" panose="02020603050405020304" pitchFamily="18" charset="0"/>
            </a:endParaRPr>
          </a:p>
        </p:txBody>
      </p:sp>
      <p:sp>
        <p:nvSpPr>
          <p:cNvPr id="2" name="Hộp Văn bản 1"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8AD57F4D-9626-36EC-2B03-5CCC8B9DA426}"/>
              </a:ext>
            </a:extLst>
          </p:cNvPr>
          <p:cNvSpPr txBox="1"/>
          <p:nvPr/>
        </p:nvSpPr>
        <p:spPr>
          <a:xfrm>
            <a:off x="304800" y="573401"/>
            <a:ext cx="2819400" cy="584775"/>
          </a:xfrm>
          <a:prstGeom prst="rect">
            <a:avLst/>
          </a:prstGeom>
          <a:noFill/>
        </p:spPr>
        <p:txBody>
          <a:bodyPr wrap="square" rtlCol="0">
            <a:spAutoFit/>
          </a:bodyPr>
          <a:lstStyle/>
          <a:p>
            <a:r>
              <a:rPr lang="en-US" sz="3200" b="1">
                <a:solidFill>
                  <a:srgbClr val="984807"/>
                </a:solidFill>
                <a:latin typeface="Times New Roman" panose="02020603050405020304" pitchFamily="18" charset="0"/>
                <a:cs typeface="Times New Roman" panose="02020603050405020304" pitchFamily="18" charset="0"/>
              </a:rPr>
              <a:t>Vận dụng 1. </a:t>
            </a:r>
          </a:p>
        </p:txBody>
      </p:sp>
      <p:sp>
        <p:nvSpPr>
          <p:cNvPr id="4" name="Hộp Văn bản 3"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DD4DBE2A-CDBC-248C-3A32-05420B910D7A}"/>
              </a:ext>
            </a:extLst>
          </p:cNvPr>
          <p:cNvSpPr txBox="1"/>
          <p:nvPr/>
        </p:nvSpPr>
        <p:spPr>
          <a:xfrm>
            <a:off x="335349" y="1094836"/>
            <a:ext cx="5638800" cy="954107"/>
          </a:xfrm>
          <a:prstGeom prst="rect">
            <a:avLst/>
          </a:prstGeom>
          <a:noFill/>
        </p:spPr>
        <p:txBody>
          <a:bodyPr wrap="square" rtlCol="0">
            <a:spAutoFit/>
          </a:bodyPr>
          <a:lstStyle/>
          <a:p>
            <a:r>
              <a:rPr lang="en-US" sz="2800" kern="100">
                <a:effectLst/>
                <a:latin typeface="Times New Roman" panose="02020603050405020304" pitchFamily="18" charset="0"/>
                <a:ea typeface="Arial" panose="020B0604020202020204" pitchFamily="34" charset="0"/>
                <a:cs typeface="Times New Roman" panose="02020603050405020304" pitchFamily="18" charset="0"/>
              </a:rPr>
              <a:t>Viết các bất đẳng thức để mô tả tốc độ cho phép trong tình huống mở đầu</a:t>
            </a:r>
            <a:endParaRPr lang="en-US" sz="2800"/>
          </a:p>
        </p:txBody>
      </p:sp>
      <p:sp>
        <p:nvSpPr>
          <p:cNvPr id="5" name="Hộp Văn bản 4"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DED42551-9AC3-5541-71ED-F2150BFF3969}"/>
              </a:ext>
            </a:extLst>
          </p:cNvPr>
          <p:cNvSpPr txBox="1"/>
          <p:nvPr/>
        </p:nvSpPr>
        <p:spPr>
          <a:xfrm>
            <a:off x="387167" y="1920260"/>
            <a:ext cx="2971800" cy="1077218"/>
          </a:xfrm>
          <a:prstGeom prst="rect">
            <a:avLst/>
          </a:prstGeom>
          <a:noFill/>
        </p:spPr>
        <p:txBody>
          <a:bodyPr wrap="square" rtlCol="0">
            <a:spAutoFit/>
          </a:bodyPr>
          <a:lstStyle/>
          <a:p>
            <a:r>
              <a:rPr lang="en-US" sz="2800" kern="100">
                <a:effectLst/>
                <a:latin typeface="Times New Roman" panose="02020603050405020304" pitchFamily="18" charset="0"/>
                <a:ea typeface="Arial" panose="020B0604020202020204" pitchFamily="34" charset="0"/>
                <a:cs typeface="Times New Roman" panose="02020603050405020304" pitchFamily="18" charset="0"/>
              </a:rPr>
              <a:t>a) Ô tô ở làn giữa	</a:t>
            </a:r>
            <a:r>
              <a:rPr lang="en-US" sz="1800" kern="100">
                <a:effectLst/>
                <a:latin typeface="Times New Roman" panose="02020603050405020304" pitchFamily="18" charset="0"/>
                <a:ea typeface="Arial" panose="020B0604020202020204" pitchFamily="34" charset="0"/>
                <a:cs typeface="Times New Roman" panose="02020603050405020304" pitchFamily="18" charset="0"/>
              </a:rPr>
              <a:t>		</a:t>
            </a:r>
          </a:p>
          <a:p>
            <a:endParaRPr lang="en-US"/>
          </a:p>
        </p:txBody>
      </p:sp>
      <p:sp>
        <p:nvSpPr>
          <p:cNvPr id="7" name="Hộp Văn bản 6"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9468D9F1-6B4A-DAB2-382D-CD99FE71F8D0}"/>
              </a:ext>
            </a:extLst>
          </p:cNvPr>
          <p:cNvSpPr txBox="1"/>
          <p:nvPr/>
        </p:nvSpPr>
        <p:spPr>
          <a:xfrm>
            <a:off x="347330" y="2353198"/>
            <a:ext cx="4038600" cy="523220"/>
          </a:xfrm>
          <a:prstGeom prst="rect">
            <a:avLst/>
          </a:prstGeom>
          <a:noFill/>
        </p:spPr>
        <p:txBody>
          <a:bodyPr wrap="square" rtlCol="0">
            <a:spAutoFit/>
          </a:bodyPr>
          <a:lstStyle/>
          <a:p>
            <a:r>
              <a:rPr lang="en-US" sz="2800" kern="100">
                <a:effectLst/>
                <a:latin typeface="Times New Roman" panose="02020603050405020304" pitchFamily="18" charset="0"/>
                <a:ea typeface="Arial" panose="020B0604020202020204" pitchFamily="34" charset="0"/>
                <a:cs typeface="Times New Roman" panose="02020603050405020304" pitchFamily="18" charset="0"/>
              </a:rPr>
              <a:t>b) Xe máy ở làn bên phải</a:t>
            </a:r>
            <a:endParaRPr lang="en-US" sz="2800"/>
          </a:p>
        </p:txBody>
      </p:sp>
      <p:pic>
        <p:nvPicPr>
          <p:cNvPr id="8" name="Picture 2"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48487280-ADA7-79FD-31AC-7DF36A46EA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0227" y="772944"/>
            <a:ext cx="2535936" cy="2080914"/>
          </a:xfrm>
          <a:prstGeom prst="rect">
            <a:avLst/>
          </a:prstGeom>
        </p:spPr>
      </p:pic>
      <mc:AlternateContent xmlns:mc="http://schemas.openxmlformats.org/markup-compatibility/2006" xmlns:a14="http://schemas.microsoft.com/office/drawing/2010/main">
        <mc:Choice Requires="a14">
          <p:sp>
            <p:nvSpPr>
              <p:cNvPr id="9" name="Hộp Văn bản 8"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00E1A9CC-A83D-BC5B-46A6-5197B5F589EA}"/>
                  </a:ext>
                </a:extLst>
              </p:cNvPr>
              <p:cNvSpPr txBox="1"/>
              <p:nvPr/>
            </p:nvSpPr>
            <p:spPr>
              <a:xfrm>
                <a:off x="387166" y="3286796"/>
                <a:ext cx="7385233" cy="523220"/>
              </a:xfrm>
              <a:prstGeom prst="rect">
                <a:avLst/>
              </a:prstGeom>
              <a:noFill/>
            </p:spPr>
            <p:txBody>
              <a:bodyPr wrap="square" rtlCol="0">
                <a:spAutoFit/>
              </a:bodyPr>
              <a:lstStyle/>
              <a:p>
                <a:r>
                  <a:rPr lang="en-US" sz="2800">
                    <a:effectLst/>
                    <a:latin typeface="Times New Roman" panose="02020603050405020304" pitchFamily="18" charset="0"/>
                    <a:ea typeface="Arial" panose="020B0604020202020204" pitchFamily="34" charset="0"/>
                  </a:rPr>
                  <a:t>Với </a:t>
                </a:r>
                <a14:m>
                  <m:oMath xmlns:m="http://schemas.openxmlformats.org/officeDocument/2006/math">
                    <m:r>
                      <a:rPr lang="en-US" sz="2800" b="0" i="1" smtClean="0">
                        <a:effectLst/>
                        <a:latin typeface="Cambria Math" panose="02040503050406030204" pitchFamily="18" charset="0"/>
                        <a:ea typeface="Arial" panose="020B0604020202020204" pitchFamily="34" charset="0"/>
                      </a:rPr>
                      <m:t>𝑥</m:t>
                    </m:r>
                    <m:r>
                      <a:rPr lang="en-US" sz="2800" b="0" i="1" smtClean="0">
                        <a:effectLst/>
                        <a:latin typeface="Cambria Math" panose="02040503050406030204" pitchFamily="18" charset="0"/>
                        <a:ea typeface="Arial" panose="020B0604020202020204" pitchFamily="34" charset="0"/>
                      </a:rPr>
                      <m:t> </m:t>
                    </m:r>
                  </m:oMath>
                </a14:m>
                <a:r>
                  <a:rPr lang="en-US" sz="2800">
                    <a:effectLst/>
                    <a:latin typeface="Times New Roman" panose="02020603050405020304" pitchFamily="18" charset="0"/>
                    <a:ea typeface="Arial" panose="020B0604020202020204" pitchFamily="34" charset="0"/>
                  </a:rPr>
                  <a:t>là tốc độ cho phép của ô tô (xe máy), ta có:</a:t>
                </a:r>
                <a:endParaRPr lang="en-US" sz="2800"/>
              </a:p>
            </p:txBody>
          </p:sp>
        </mc:Choice>
        <mc:Fallback xmlns="">
          <p:sp>
            <p:nvSpPr>
              <p:cNvPr id="9" name="Hộp Văn bản 8"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00E1A9CC-A83D-BC5B-46A6-5197B5F589EA}"/>
                  </a:ext>
                </a:extLst>
              </p:cNvPr>
              <p:cNvSpPr txBox="1">
                <a:spLocks noRot="1" noChangeAspect="1" noMove="1" noResize="1" noEditPoints="1" noAdjustHandles="1" noChangeArrowheads="1" noChangeShapeType="1" noTextEdit="1"/>
              </p:cNvSpPr>
              <p:nvPr/>
            </p:nvSpPr>
            <p:spPr>
              <a:xfrm>
                <a:off x="387166" y="3286796"/>
                <a:ext cx="7385233" cy="523220"/>
              </a:xfrm>
              <a:prstGeom prst="rect">
                <a:avLst/>
              </a:prstGeom>
              <a:blipFill>
                <a:blip r:embed="rId3"/>
                <a:stretch>
                  <a:fillRect l="-1734" t="-12791" b="-30233"/>
                </a:stretch>
              </a:blipFill>
            </p:spPr>
            <p:txBody>
              <a:bodyPr/>
              <a:lstStyle/>
              <a:p>
                <a:r>
                  <a:rPr lang="en-US">
                    <a:noFill/>
                  </a:rPr>
                  <a:t> </a:t>
                </a:r>
              </a:p>
            </p:txBody>
          </p:sp>
        </mc:Fallback>
      </mc:AlternateContent>
      <p:sp>
        <p:nvSpPr>
          <p:cNvPr id="10" name="Hộp Văn bản 9"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366D4968-C188-0B23-5570-0DFBB4EA11F8}"/>
              </a:ext>
            </a:extLst>
          </p:cNvPr>
          <p:cNvSpPr txBox="1"/>
          <p:nvPr/>
        </p:nvSpPr>
        <p:spPr>
          <a:xfrm>
            <a:off x="3486097" y="2863652"/>
            <a:ext cx="1333500" cy="523220"/>
          </a:xfrm>
          <a:prstGeom prst="rect">
            <a:avLst/>
          </a:prstGeom>
          <a:noFill/>
        </p:spPr>
        <p:txBody>
          <a:bodyPr wrap="square" rtlCol="0">
            <a:spAutoFit/>
          </a:bodyPr>
          <a:lstStyle/>
          <a:p>
            <a:r>
              <a:rPr lang="en-US" sz="2800" b="1" u="sng">
                <a:solidFill>
                  <a:srgbClr val="984807"/>
                </a:solidFill>
                <a:latin typeface="Times New Roman" panose="02020603050405020304" pitchFamily="18" charset="0"/>
                <a:cs typeface="Times New Roman" panose="02020603050405020304" pitchFamily="18" charset="0"/>
              </a:rPr>
              <a:t>Giải</a:t>
            </a:r>
          </a:p>
        </p:txBody>
      </p:sp>
      <mc:AlternateContent xmlns:mc="http://schemas.openxmlformats.org/markup-compatibility/2006" xmlns:a14="http://schemas.microsoft.com/office/drawing/2010/main">
        <mc:Choice Requires="a14">
          <p:sp>
            <p:nvSpPr>
              <p:cNvPr id="11" name="Hộp Văn bản 10"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3B2BDE23-8790-4F61-EC52-FA06121FDBA9}"/>
                  </a:ext>
                </a:extLst>
              </p:cNvPr>
              <p:cNvSpPr txBox="1"/>
              <p:nvPr/>
            </p:nvSpPr>
            <p:spPr>
              <a:xfrm>
                <a:off x="1352550" y="3814703"/>
                <a:ext cx="3962400" cy="523220"/>
              </a:xfrm>
              <a:prstGeom prst="rect">
                <a:avLst/>
              </a:prstGeom>
              <a:noFill/>
            </p:spPr>
            <p:txBody>
              <a:bodyPr wrap="square" rtlCol="0">
                <a:spAutoFit/>
              </a:bodyPr>
              <a:lstStyle/>
              <a:p>
                <a:r>
                  <a:rPr lang="en-US" sz="2800">
                    <a:effectLst/>
                    <a:latin typeface="Times New Roman" panose="02020603050405020304" pitchFamily="18" charset="0"/>
                    <a:ea typeface="Arial" panose="020B0604020202020204" pitchFamily="34" charset="0"/>
                  </a:rPr>
                  <a:t>a) Ô tô ở làn giữa: </a:t>
                </a:r>
                <a14:m>
                  <m:oMath xmlns:m="http://schemas.openxmlformats.org/officeDocument/2006/math">
                    <m:r>
                      <a:rPr lang="en-US" sz="2800" b="0" i="1" smtClean="0">
                        <a:effectLst/>
                        <a:latin typeface="Cambria Math" panose="02040503050406030204" pitchFamily="18" charset="0"/>
                        <a:ea typeface="Arial" panose="020B0604020202020204" pitchFamily="34" charset="0"/>
                      </a:rPr>
                      <m:t>𝑥</m:t>
                    </m:r>
                    <m:r>
                      <a:rPr lang="en-US" sz="2800" b="0" i="1" smtClean="0">
                        <a:effectLst/>
                        <a:latin typeface="Cambria Math" panose="02040503050406030204" pitchFamily="18" charset="0"/>
                        <a:ea typeface="Cambria Math" panose="02040503050406030204" pitchFamily="18" charset="0"/>
                      </a:rPr>
                      <m:t>≤50</m:t>
                    </m:r>
                  </m:oMath>
                </a14:m>
                <a:endParaRPr lang="en-US" sz="2800"/>
              </a:p>
            </p:txBody>
          </p:sp>
        </mc:Choice>
        <mc:Fallback xmlns="">
          <p:sp>
            <p:nvSpPr>
              <p:cNvPr id="11" name="Hộp Văn bản 10"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3B2BDE23-8790-4F61-EC52-FA06121FDBA9}"/>
                  </a:ext>
                </a:extLst>
              </p:cNvPr>
              <p:cNvSpPr txBox="1">
                <a:spLocks noRot="1" noChangeAspect="1" noMove="1" noResize="1" noEditPoints="1" noAdjustHandles="1" noChangeArrowheads="1" noChangeShapeType="1" noTextEdit="1"/>
              </p:cNvSpPr>
              <p:nvPr/>
            </p:nvSpPr>
            <p:spPr>
              <a:xfrm>
                <a:off x="1352550" y="3814703"/>
                <a:ext cx="3962400" cy="523220"/>
              </a:xfrm>
              <a:prstGeom prst="rect">
                <a:avLst/>
              </a:prstGeom>
              <a:blipFill>
                <a:blip r:embed="rId4"/>
                <a:stretch>
                  <a:fillRect l="-3231" t="-13953" b="-302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Hộp Văn bản 11"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7AC7B1CB-CDB2-7528-1077-A8F87AA32A1F}"/>
                  </a:ext>
                </a:extLst>
              </p:cNvPr>
              <p:cNvSpPr txBox="1"/>
              <p:nvPr/>
            </p:nvSpPr>
            <p:spPr>
              <a:xfrm>
                <a:off x="1341031" y="4381632"/>
                <a:ext cx="5365897" cy="523220"/>
              </a:xfrm>
              <a:prstGeom prst="rect">
                <a:avLst/>
              </a:prstGeom>
              <a:noFill/>
            </p:spPr>
            <p:txBody>
              <a:bodyPr wrap="square" rtlCol="0">
                <a:spAutoFit/>
              </a:bodyPr>
              <a:lstStyle/>
              <a:p>
                <a:r>
                  <a:rPr lang="en-US" sz="2800">
                    <a:latin typeface="Times New Roman" panose="02020603050405020304" pitchFamily="18" charset="0"/>
                    <a:ea typeface="Arial" panose="020B0604020202020204" pitchFamily="34" charset="0"/>
                    <a:cs typeface="Times New Roman" panose="02020603050405020304" pitchFamily="18" charset="0"/>
                  </a:rPr>
                  <a:t>b</a:t>
                </a:r>
                <a:r>
                  <a:rPr lang="en-US" sz="2800">
                    <a:effectLst/>
                    <a:latin typeface="Times New Roman" panose="02020603050405020304" pitchFamily="18" charset="0"/>
                    <a:ea typeface="Arial" panose="020B0604020202020204" pitchFamily="34"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Xe máy ở làn bên phải</a:t>
                </a:r>
                <a:r>
                  <a:rPr lang="en-US" sz="2800">
                    <a:effectLst/>
                    <a:latin typeface="Times New Roman" panose="02020603050405020304" pitchFamily="18" charset="0"/>
                    <a:ea typeface="Arial" panose="020B0604020202020204" pitchFamily="34" charset="0"/>
                    <a:cs typeface="Times New Roman" panose="02020603050405020304" pitchFamily="18" charset="0"/>
                  </a:rPr>
                  <a:t>: </a:t>
                </a:r>
                <a14:m>
                  <m:oMath xmlns:m="http://schemas.openxmlformats.org/officeDocument/2006/math">
                    <m:r>
                      <a:rPr lang="en-US" sz="2800" b="0" i="1" smtClean="0">
                        <a:effectLst/>
                        <a:latin typeface="Cambria Math" panose="02040503050406030204" pitchFamily="18" charset="0"/>
                        <a:ea typeface="Arial" panose="020B0604020202020204" pitchFamily="34" charset="0"/>
                      </a:rPr>
                      <m:t>𝑥</m:t>
                    </m:r>
                    <m:r>
                      <a:rPr lang="en-US" sz="2800" b="0" i="1" smtClean="0">
                        <a:effectLst/>
                        <a:latin typeface="Cambria Math" panose="02040503050406030204" pitchFamily="18" charset="0"/>
                        <a:ea typeface="Cambria Math" panose="02040503050406030204" pitchFamily="18" charset="0"/>
                      </a:rPr>
                      <m:t>≤50</m:t>
                    </m:r>
                  </m:oMath>
                </a14:m>
                <a:endParaRPr lang="en-US" sz="2800">
                  <a:latin typeface="Times New Roman" panose="02020603050405020304" pitchFamily="18" charset="0"/>
                  <a:cs typeface="Times New Roman" panose="02020603050405020304" pitchFamily="18" charset="0"/>
                </a:endParaRPr>
              </a:p>
            </p:txBody>
          </p:sp>
        </mc:Choice>
        <mc:Fallback xmlns="">
          <p:sp>
            <p:nvSpPr>
              <p:cNvPr id="12" name="Hộp Văn bản 11"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7AC7B1CB-CDB2-7528-1077-A8F87AA32A1F}"/>
                  </a:ext>
                </a:extLst>
              </p:cNvPr>
              <p:cNvSpPr txBox="1">
                <a:spLocks noRot="1" noChangeAspect="1" noMove="1" noResize="1" noEditPoints="1" noAdjustHandles="1" noChangeArrowheads="1" noChangeShapeType="1" noTextEdit="1"/>
              </p:cNvSpPr>
              <p:nvPr/>
            </p:nvSpPr>
            <p:spPr>
              <a:xfrm>
                <a:off x="1341031" y="4381632"/>
                <a:ext cx="5365897" cy="523220"/>
              </a:xfrm>
              <a:prstGeom prst="rect">
                <a:avLst/>
              </a:prstGeom>
              <a:blipFill>
                <a:blip r:embed="rId5"/>
                <a:stretch>
                  <a:fillRect l="-2386" t="-12791" b="-31395"/>
                </a:stretch>
              </a:blipFill>
            </p:spPr>
            <p:txBody>
              <a:bodyPr/>
              <a:lstStyle/>
              <a:p>
                <a:r>
                  <a:rPr lang="en-US">
                    <a:noFill/>
                  </a:rPr>
                  <a:t> </a:t>
                </a:r>
              </a:p>
            </p:txBody>
          </p:sp>
        </mc:Fallback>
      </mc:AlternateContent>
      <p:sp>
        <p:nvSpPr>
          <p:cNvPr id="6" name="Mặt Cười 5">
            <a:hlinkClick r:id="rId6" action="ppaction://hlinksldjump"/>
            <a:extLst>
              <a:ext uri="{FF2B5EF4-FFF2-40B4-BE49-F238E27FC236}">
                <a16:creationId xmlns:a16="http://schemas.microsoft.com/office/drawing/2014/main" id="{F8F5DCD8-4D54-8E72-70CA-775278A699A9}"/>
              </a:ext>
            </a:extLst>
          </p:cNvPr>
          <p:cNvSpPr/>
          <p:nvPr/>
        </p:nvSpPr>
        <p:spPr>
          <a:xfrm>
            <a:off x="8458200" y="4552950"/>
            <a:ext cx="457200" cy="457200"/>
          </a:xfrm>
          <a:prstGeom prst="smileyFac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210377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4"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ipe(down)">
                                      <p:cBhvr>
                                        <p:cTn id="9" dur="500"/>
                                        <p:tgtEl>
                                          <p:spTgt spid="6"/>
                                        </p:tgtEl>
                                      </p:cBhvr>
                                    </p:animEffect>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0">
                                            <p:txEl>
                                              <p:pRg st="0" end="0"/>
                                            </p:txEl>
                                          </p:spTgt>
                                        </p:tgtEl>
                                        <p:attrNameLst>
                                          <p:attrName>style.visibility</p:attrName>
                                        </p:attrNameLst>
                                      </p:cBhvr>
                                      <p:to>
                                        <p:strVal val="visible"/>
                                      </p:to>
                                    </p:set>
                                    <p:animEffect transition="in" filter="fade">
                                      <p:cBhvr>
                                        <p:cTn id="34" dur="1000"/>
                                        <p:tgtEl>
                                          <p:spTgt spid="10">
                                            <p:txEl>
                                              <p:pRg st="0" end="0"/>
                                            </p:txEl>
                                          </p:spTgt>
                                        </p:tgtEl>
                                      </p:cBhvr>
                                    </p:animEffect>
                                    <p:anim calcmode="lin" valueType="num">
                                      <p:cBhvr>
                                        <p:cTn id="35"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6"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9">
                                            <p:txEl>
                                              <p:pRg st="0" end="0"/>
                                            </p:txEl>
                                          </p:spTgt>
                                        </p:tgtEl>
                                        <p:attrNameLst>
                                          <p:attrName>style.visibility</p:attrName>
                                        </p:attrNameLst>
                                      </p:cBhvr>
                                      <p:to>
                                        <p:strVal val="visible"/>
                                      </p:to>
                                    </p:set>
                                    <p:animEffect transition="in" filter="fade">
                                      <p:cBhvr>
                                        <p:cTn id="41" dur="1000"/>
                                        <p:tgtEl>
                                          <p:spTgt spid="9">
                                            <p:txEl>
                                              <p:pRg st="0" end="0"/>
                                            </p:txEl>
                                          </p:spTgt>
                                        </p:tgtEl>
                                      </p:cBhvr>
                                    </p:animEffect>
                                    <p:anim calcmode="lin" valueType="num">
                                      <p:cBhvr>
                                        <p:cTn id="42"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43"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1">
                                            <p:txEl>
                                              <p:pRg st="0" end="0"/>
                                            </p:txEl>
                                          </p:spTgt>
                                        </p:tgtEl>
                                        <p:attrNameLst>
                                          <p:attrName>style.visibility</p:attrName>
                                        </p:attrNameLst>
                                      </p:cBhvr>
                                      <p:to>
                                        <p:strVal val="visible"/>
                                      </p:to>
                                    </p:set>
                                    <p:animEffect transition="in" filter="fade">
                                      <p:cBhvr>
                                        <p:cTn id="48" dur="1000"/>
                                        <p:tgtEl>
                                          <p:spTgt spid="11">
                                            <p:txEl>
                                              <p:pRg st="0" end="0"/>
                                            </p:txEl>
                                          </p:spTgt>
                                        </p:tgtEl>
                                      </p:cBhvr>
                                    </p:animEffect>
                                    <p:anim calcmode="lin" valueType="num">
                                      <p:cBhvr>
                                        <p:cTn id="49"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50"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1000"/>
                                        <p:tgtEl>
                                          <p:spTgt spid="12"/>
                                        </p:tgtEl>
                                      </p:cBhvr>
                                    </p:animEffect>
                                    <p:anim calcmode="lin" valueType="num">
                                      <p:cBhvr>
                                        <p:cTn id="56" dur="1000" fill="hold"/>
                                        <p:tgtEl>
                                          <p:spTgt spid="12"/>
                                        </p:tgtEl>
                                        <p:attrNameLst>
                                          <p:attrName>ppt_x</p:attrName>
                                        </p:attrNameLst>
                                      </p:cBhvr>
                                      <p:tavLst>
                                        <p:tav tm="0">
                                          <p:val>
                                            <p:strVal val="#ppt_x"/>
                                          </p:val>
                                        </p:tav>
                                        <p:tav tm="100000">
                                          <p:val>
                                            <p:strVal val="#ppt_x"/>
                                          </p:val>
                                        </p:tav>
                                      </p:tavLst>
                                    </p:anim>
                                    <p:anim calcmode="lin" valueType="num">
                                      <p:cBhvr>
                                        <p:cTn id="5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7" grpId="0"/>
      <p:bldP spid="12" grpId="0"/>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653AC967-D76F-4BEA-9802-36BAE58E09C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819"/>
          <a:stretch/>
        </p:blipFill>
        <p:spPr>
          <a:xfrm>
            <a:off x="8382000" y="61457"/>
            <a:ext cx="940866" cy="940866"/>
          </a:xfrm>
          <a:prstGeom prst="rect">
            <a:avLst/>
          </a:prstGeom>
        </p:spPr>
      </p:pic>
      <p:pic>
        <p:nvPicPr>
          <p:cNvPr id="4" name="Google Shape;213;p23"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0B091707-62F1-0790-F0CD-A27A695345C6}"/>
              </a:ext>
            </a:extLst>
          </p:cNvPr>
          <p:cNvPicPr preferRelativeResize="0"/>
          <p:nvPr/>
        </p:nvPicPr>
        <p:blipFill rotWithShape="1">
          <a:blip r:embed="rId3">
            <a:alphaModFix/>
          </a:blip>
          <a:srcRect/>
          <a:stretch/>
        </p:blipFill>
        <p:spPr>
          <a:xfrm>
            <a:off x="76200" y="1123950"/>
            <a:ext cx="3071795" cy="2438401"/>
          </a:xfrm>
          <a:prstGeom prst="rect">
            <a:avLst/>
          </a:prstGeom>
          <a:noFill/>
          <a:ln>
            <a:noFill/>
          </a:ln>
        </p:spPr>
      </p:pic>
      <p:sp>
        <p:nvSpPr>
          <p:cNvPr id="5" name="Google Shape;214;p23"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FA68ACEA-3938-617C-DF6C-B9D82AE7B6EC}"/>
              </a:ext>
            </a:extLst>
          </p:cNvPr>
          <p:cNvSpPr txBox="1"/>
          <p:nvPr/>
        </p:nvSpPr>
        <p:spPr>
          <a:xfrm>
            <a:off x="2438400" y="251059"/>
            <a:ext cx="5777166" cy="561662"/>
          </a:xfrm>
          <a:prstGeom prst="rect">
            <a:avLst/>
          </a:prstGeom>
          <a:noFill/>
          <a:ln>
            <a:noFill/>
          </a:ln>
        </p:spPr>
        <p:txBody>
          <a:bodyPr spcFirstLastPara="1" wrap="square" lIns="68569" tIns="34275" rIns="68569" bIns="34275" anchor="t" anchorCtr="0">
            <a:spAutoFit/>
          </a:bodyPr>
          <a:lstStyle/>
          <a:p>
            <a:pPr defTabSz="685800">
              <a:buClr>
                <a:srgbClr val="000000"/>
              </a:buClr>
            </a:pPr>
            <a:r>
              <a:rPr lang="en-US" sz="3200" b="1" kern="0" dirty="0">
                <a:solidFill>
                  <a:srgbClr val="FF0000"/>
                </a:solidFill>
                <a:latin typeface="Times New Roman"/>
                <a:ea typeface="Times New Roman"/>
                <a:cs typeface="Times New Roman"/>
                <a:sym typeface="Times New Roman"/>
              </a:rPr>
              <a:t>HƯỚNG </a:t>
            </a:r>
            <a:r>
              <a:rPr lang="en-US" sz="3200" b="1" kern="0">
                <a:solidFill>
                  <a:srgbClr val="FF0000"/>
                </a:solidFill>
                <a:latin typeface="Times New Roman"/>
                <a:ea typeface="Times New Roman"/>
                <a:cs typeface="Times New Roman"/>
                <a:sym typeface="Times New Roman"/>
              </a:rPr>
              <a:t>DẪN HỌC Ở </a:t>
            </a:r>
            <a:r>
              <a:rPr lang="en-US" sz="3200" b="1" kern="0" dirty="0">
                <a:solidFill>
                  <a:srgbClr val="FF0000"/>
                </a:solidFill>
                <a:latin typeface="Times New Roman"/>
                <a:ea typeface="Times New Roman"/>
                <a:cs typeface="Times New Roman"/>
                <a:sym typeface="Times New Roman"/>
              </a:rPr>
              <a:t>NHÀ</a:t>
            </a:r>
            <a:endParaRPr sz="1200" kern="0" dirty="0">
              <a:solidFill>
                <a:srgbClr val="000000"/>
              </a:solidFill>
              <a:latin typeface="Arial"/>
              <a:cs typeface="Arial"/>
              <a:sym typeface="Arial"/>
            </a:endParaRPr>
          </a:p>
        </p:txBody>
      </p:sp>
      <p:sp>
        <p:nvSpPr>
          <p:cNvPr id="6" name="Rectangle 5"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23A46C90-8605-0A5E-6F29-92C5F343AD8B}"/>
              </a:ext>
            </a:extLst>
          </p:cNvPr>
          <p:cNvSpPr/>
          <p:nvPr/>
        </p:nvSpPr>
        <p:spPr>
          <a:xfrm>
            <a:off x="3147995" y="1313552"/>
            <a:ext cx="5891074" cy="2246769"/>
          </a:xfrm>
          <a:prstGeom prst="rect">
            <a:avLst/>
          </a:prstGeom>
        </p:spPr>
        <p:txBody>
          <a:bodyPr wrap="square">
            <a:spAutoFit/>
          </a:bodyPr>
          <a:lstStyle/>
          <a:p>
            <a:pPr marL="342900" indent="-342900" defTabSz="685800">
              <a:buClr>
                <a:srgbClr val="000000"/>
              </a:buClr>
              <a:buFont typeface="Wingdings" panose="05000000000000000000" pitchFamily="2" charset="2"/>
              <a:buChar char="q"/>
            </a:pPr>
            <a:r>
              <a:rPr lang="en-US" sz="2800" kern="0">
                <a:solidFill>
                  <a:srgbClr val="000000"/>
                </a:solidFill>
                <a:latin typeface="Times New Roman" panose="02020603050405020304" pitchFamily="18" charset="0"/>
                <a:ea typeface="Times New Roman" panose="02020603050405020304" pitchFamily="18" charset="0"/>
                <a:cs typeface="Arial"/>
                <a:sym typeface="Arial"/>
              </a:rPr>
              <a:t>Nắm được khái niệm và tính chất của bất đẳng thức</a:t>
            </a:r>
            <a:endParaRPr lang="en-US" sz="2800" kern="0" dirty="0">
              <a:solidFill>
                <a:srgbClr val="000000"/>
              </a:solidFill>
              <a:latin typeface="Times New Roman" panose="02020603050405020304" pitchFamily="18" charset="0"/>
              <a:ea typeface="Times New Roman" panose="02020603050405020304" pitchFamily="18" charset="0"/>
              <a:cs typeface="Arial"/>
              <a:sym typeface="Arial"/>
            </a:endParaRPr>
          </a:p>
          <a:p>
            <a:pPr marL="342900" indent="-342900" defTabSz="685800">
              <a:buClr>
                <a:srgbClr val="000000"/>
              </a:buClr>
              <a:buFont typeface="Wingdings" panose="05000000000000000000" pitchFamily="2" charset="2"/>
              <a:buChar char="q"/>
            </a:pPr>
            <a:r>
              <a:rPr lang="en-US" sz="2800" kern="0">
                <a:solidFill>
                  <a:srgbClr val="000000"/>
                </a:solidFill>
                <a:latin typeface="Times New Roman" panose="02020603050405020304" pitchFamily="18" charset="0"/>
                <a:ea typeface="Times New Roman" panose="02020603050405020304" pitchFamily="18" charset="0"/>
                <a:cs typeface="Arial"/>
                <a:sym typeface="Arial"/>
              </a:rPr>
              <a:t>Làm bài tập 2.6; 2.7 SGK trang 35</a:t>
            </a:r>
            <a:endParaRPr lang="en-US" sz="2800" kern="0" dirty="0">
              <a:solidFill>
                <a:srgbClr val="000000"/>
              </a:solidFill>
              <a:latin typeface="Times New Roman" panose="02020603050405020304" pitchFamily="18" charset="0"/>
              <a:ea typeface="Times New Roman" panose="02020603050405020304" pitchFamily="18" charset="0"/>
              <a:cs typeface="Arial"/>
              <a:sym typeface="Arial"/>
            </a:endParaRPr>
          </a:p>
          <a:p>
            <a:pPr marL="342900" indent="-342900" defTabSz="685800">
              <a:buClr>
                <a:srgbClr val="000000"/>
              </a:buClr>
              <a:buFont typeface="Wingdings" panose="05000000000000000000" pitchFamily="2" charset="2"/>
              <a:buChar char="q"/>
            </a:pPr>
            <a:r>
              <a:rPr lang="nl-NL" sz="2800" kern="0">
                <a:solidFill>
                  <a:srgbClr val="000000"/>
                </a:solidFill>
                <a:latin typeface="Times New Roman" panose="02020603050405020304" pitchFamily="18" charset="0"/>
                <a:ea typeface="Times New Roman" panose="02020603050405020304" pitchFamily="18" charset="0"/>
                <a:cs typeface="Arial"/>
                <a:sym typeface="Arial"/>
              </a:rPr>
              <a:t>Xem trước phần 2. Liên hệ giữa thứ tự và phép cộng</a:t>
            </a:r>
            <a:endParaRPr lang="en-US" sz="2800" kern="0" dirty="0">
              <a:solidFill>
                <a:srgbClr val="000000"/>
              </a:solidFill>
              <a:latin typeface="Times New Roman" panose="02020603050405020304" pitchFamily="18" charset="0"/>
              <a:ea typeface="Times New Roman" panose="02020603050405020304" pitchFamily="18" charset="0"/>
              <a:cs typeface="Arial"/>
              <a:sym typeface="Arial"/>
            </a:endParaRPr>
          </a:p>
        </p:txBody>
      </p:sp>
    </p:spTree>
    <p:extLst>
      <p:ext uri="{BB962C8B-B14F-4D97-AF65-F5344CB8AC3E}">
        <p14:creationId xmlns:p14="http://schemas.microsoft.com/office/powerpoint/2010/main" val="13990093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D96088C9-A8F9-491E-B242-9733E9906C55}"/>
              </a:ext>
            </a:extLst>
          </p:cNvPr>
          <p:cNvSpPr/>
          <p:nvPr/>
        </p:nvSpPr>
        <p:spPr>
          <a:xfrm>
            <a:off x="1746826" y="1091467"/>
            <a:ext cx="5981446" cy="1985159"/>
          </a:xfrm>
          <a:prstGeom prst="rect">
            <a:avLst/>
          </a:prstGeom>
          <a:noFill/>
        </p:spPr>
        <p:txBody>
          <a:bodyPr wrap="none" lIns="68580" tIns="34290" rIns="68580" bIns="34290">
            <a:spAutoFit/>
            <a:scene3d>
              <a:camera prst="orthographicFront"/>
              <a:lightRig rig="threePt" dir="t"/>
            </a:scene3d>
            <a:sp3d extrusionH="57150">
              <a:bevelT w="57150" h="38100" prst="hardEdge"/>
            </a:sp3d>
          </a:bodyPr>
          <a:lstStyle/>
          <a:p>
            <a:pPr algn="ctr">
              <a:defRPr/>
            </a:pPr>
            <a:r>
              <a:rPr lang="en-US" sz="12450" b="1" dirty="0">
                <a:ln w="22225">
                  <a:solidFill>
                    <a:srgbClr val="BD582C"/>
                  </a:solidFill>
                  <a:prstDash val="solid"/>
                </a:ln>
                <a:solidFill>
                  <a:srgbClr val="FF0000"/>
                </a:solidFill>
                <a:latin typeface="Tw Cen MT" panose="020B0602020104020603"/>
              </a:rPr>
              <a:t>T</a:t>
            </a:r>
            <a:r>
              <a:rPr lang="en-US" sz="12450" b="1" dirty="0">
                <a:ln w="22225">
                  <a:solidFill>
                    <a:srgbClr val="BD582C"/>
                  </a:solidFill>
                  <a:prstDash val="solid"/>
                </a:ln>
                <a:solidFill>
                  <a:srgbClr val="000000"/>
                </a:solidFill>
                <a:latin typeface="Tw Cen MT" panose="020B0602020104020603"/>
              </a:rPr>
              <a:t>H</a:t>
            </a:r>
            <a:r>
              <a:rPr lang="en-US" sz="12450" b="1" dirty="0">
                <a:ln w="22225">
                  <a:solidFill>
                    <a:srgbClr val="BD582C"/>
                  </a:solidFill>
                  <a:prstDash val="solid"/>
                </a:ln>
                <a:solidFill>
                  <a:srgbClr val="00B0F0"/>
                </a:solidFill>
                <a:latin typeface="Tw Cen MT" panose="020B0602020104020603"/>
              </a:rPr>
              <a:t>E</a:t>
            </a:r>
            <a:r>
              <a:rPr lang="en-US" sz="12450" b="1" dirty="0">
                <a:ln w="22225">
                  <a:solidFill>
                    <a:srgbClr val="BD582C"/>
                  </a:solidFill>
                  <a:prstDash val="solid"/>
                </a:ln>
                <a:solidFill>
                  <a:srgbClr val="FF0000"/>
                </a:solidFill>
                <a:latin typeface="Tw Cen MT" panose="020B0602020104020603"/>
              </a:rPr>
              <a:t> </a:t>
            </a:r>
            <a:r>
              <a:rPr lang="en-US" sz="12450" b="1" dirty="0">
                <a:ln w="22225">
                  <a:solidFill>
                    <a:srgbClr val="BD582C"/>
                  </a:solidFill>
                  <a:prstDash val="solid"/>
                </a:ln>
                <a:solidFill>
                  <a:srgbClr val="CCFF33"/>
                </a:solidFill>
                <a:latin typeface="Tw Cen MT" panose="020B0602020104020603"/>
              </a:rPr>
              <a:t>E</a:t>
            </a:r>
            <a:r>
              <a:rPr lang="en-US" sz="12450" b="1" dirty="0">
                <a:ln w="22225">
                  <a:solidFill>
                    <a:srgbClr val="BD582C"/>
                  </a:solidFill>
                  <a:prstDash val="solid"/>
                </a:ln>
                <a:solidFill>
                  <a:srgbClr val="0070C0"/>
                </a:solidFill>
                <a:latin typeface="Tw Cen MT" panose="020B0602020104020603"/>
              </a:rPr>
              <a:t>N</a:t>
            </a:r>
            <a:r>
              <a:rPr lang="en-US" sz="12450" b="1" dirty="0">
                <a:ln w="22225">
                  <a:solidFill>
                    <a:srgbClr val="BD582C"/>
                  </a:solidFill>
                  <a:prstDash val="solid"/>
                </a:ln>
                <a:solidFill>
                  <a:srgbClr val="FF0000"/>
                </a:solidFill>
                <a:latin typeface="Tw Cen MT" panose="020B0602020104020603"/>
              </a:rPr>
              <a:t>D</a:t>
            </a:r>
          </a:p>
        </p:txBody>
      </p:sp>
    </p:spTree>
    <p:extLst>
      <p:ext uri="{BB962C8B-B14F-4D97-AF65-F5344CB8AC3E}">
        <p14:creationId xmlns:p14="http://schemas.microsoft.com/office/powerpoint/2010/main" val="1928693615"/>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7FD28477-DB5A-3E1F-F95E-135F2E338ED8}"/>
              </a:ext>
            </a:extLst>
          </p:cNvPr>
          <p:cNvSpPr txBox="1"/>
          <p:nvPr/>
        </p:nvSpPr>
        <p:spPr>
          <a:xfrm>
            <a:off x="1752600" y="197357"/>
            <a:ext cx="4876800" cy="584775"/>
          </a:xfrm>
          <a:prstGeom prst="rect">
            <a:avLst/>
          </a:prstGeom>
          <a:noFill/>
        </p:spPr>
        <p:txBody>
          <a:bodyPr wrap="square" rtlCol="0">
            <a:spAutoFit/>
          </a:bodyPr>
          <a:lstStyle/>
          <a:p>
            <a:pPr algn="just"/>
            <a:r>
              <a:rPr lang="en-US" sz="3200" b="1">
                <a:solidFill>
                  <a:srgbClr val="26527C"/>
                </a:solidFill>
                <a:latin typeface="Times New Roman" panose="02020603050405020304" pitchFamily="18" charset="0"/>
                <a:cs typeface="Times New Roman" panose="02020603050405020304" pitchFamily="18" charset="0"/>
              </a:rPr>
              <a:t>TÌNH HUỐNG MỞ ĐẦU:</a:t>
            </a:r>
          </a:p>
        </p:txBody>
      </p:sp>
      <p:pic>
        <p:nvPicPr>
          <p:cNvPr id="3" name="Picture 2"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457032F3-0AB1-65B4-7C47-90AAF046C2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29670" y="1200150"/>
            <a:ext cx="2785730" cy="2080914"/>
          </a:xfrm>
          <a:prstGeom prst="rect">
            <a:avLst/>
          </a:prstGeom>
        </p:spPr>
      </p:pic>
      <p:sp>
        <p:nvSpPr>
          <p:cNvPr id="7" name="Hộp Văn bản 6"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5574ABAA-E93F-95A3-3DAE-AE9C9ECEB493}"/>
              </a:ext>
            </a:extLst>
          </p:cNvPr>
          <p:cNvSpPr txBox="1"/>
          <p:nvPr/>
        </p:nvSpPr>
        <p:spPr>
          <a:xfrm>
            <a:off x="338470" y="820790"/>
            <a:ext cx="5791200" cy="3539430"/>
          </a:xfrm>
          <a:prstGeom prst="rect">
            <a:avLst/>
          </a:prstGeom>
          <a:noFill/>
        </p:spPr>
        <p:txBody>
          <a:bodyPr wrap="square" rtlCol="0">
            <a:spAutoFit/>
          </a:bodyPr>
          <a:lstStyle/>
          <a:p>
            <a:r>
              <a:rPr lang="en-US" sz="2800" kern="100">
                <a:solidFill>
                  <a:schemeClr val="tx1">
                    <a:lumMod val="85000"/>
                    <a:lumOff val="15000"/>
                  </a:schemeClr>
                </a:solidFill>
                <a:effectLst/>
                <a:latin typeface="Times New Roman" panose="02020603050405020304" pitchFamily="18" charset="0"/>
                <a:ea typeface="Arial" panose="020B0604020202020204" pitchFamily="34" charset="0"/>
                <a:cs typeface="Times New Roman" panose="02020603050405020304" pitchFamily="18" charset="0"/>
              </a:rPr>
              <a:t>Khi đi đường, chúng ta có thể thấy các biển báo giao thông báo hiệu giới hạn</a:t>
            </a:r>
            <a:r>
              <a:rPr lang="en-US" sz="2800" kern="100">
                <a:solidFill>
                  <a:schemeClr val="tx1">
                    <a:lumMod val="85000"/>
                    <a:lumOff val="15000"/>
                  </a:schemeClr>
                </a:solidFill>
                <a:latin typeface="Times New Roman" panose="02020603050405020304" pitchFamily="18" charset="0"/>
                <a:ea typeface="Arial" panose="020B0604020202020204" pitchFamily="34" charset="0"/>
                <a:cs typeface="Times New Roman" panose="02020603050405020304" pitchFamily="18" charset="0"/>
              </a:rPr>
              <a:t> tốc độ mà</a:t>
            </a:r>
            <a:r>
              <a:rPr lang="en-US" sz="2800" kern="100">
                <a:solidFill>
                  <a:schemeClr val="tx1">
                    <a:lumMod val="85000"/>
                    <a:lumOff val="15000"/>
                  </a:schemeClr>
                </a:solidFill>
                <a:effectLst/>
                <a:latin typeface="Times New Roman" panose="02020603050405020304" pitchFamily="18" charset="0"/>
                <a:ea typeface="Arial" panose="020B0604020202020204" pitchFamily="34" charset="0"/>
                <a:cs typeface="Times New Roman" panose="02020603050405020304" pitchFamily="18" charset="0"/>
              </a:rPr>
              <a:t> xe cơ giới được phép đi (hình bên). </a:t>
            </a:r>
          </a:p>
          <a:p>
            <a:r>
              <a:rPr lang="en-US" sz="2800" kern="100">
                <a:solidFill>
                  <a:schemeClr val="tx1">
                    <a:lumMod val="85000"/>
                    <a:lumOff val="15000"/>
                  </a:schemeClr>
                </a:solidFill>
                <a:effectLst/>
                <a:latin typeface="Times New Roman" panose="02020603050405020304" pitchFamily="18" charset="0"/>
                <a:ea typeface="Arial" panose="020B0604020202020204" pitchFamily="34" charset="0"/>
                <a:cs typeface="Times New Roman" panose="02020603050405020304" pitchFamily="18" charset="0"/>
              </a:rPr>
              <a:t>Em có biết ý nghĩa của biển báo giao thông ở hình 2.</a:t>
            </a:r>
            <a:r>
              <a:rPr lang="en-US" sz="2800" kern="100">
                <a:solidFill>
                  <a:schemeClr val="tx1">
                    <a:lumMod val="85000"/>
                    <a:lumOff val="15000"/>
                  </a:schemeClr>
                </a:solidFill>
                <a:latin typeface="Times New Roman" panose="02020603050405020304" pitchFamily="18" charset="0"/>
                <a:cs typeface="Times New Roman" panose="02020603050405020304" pitchFamily="18" charset="0"/>
              </a:rPr>
              <a:t>4</a:t>
            </a:r>
            <a:r>
              <a:rPr lang="en-US" sz="2800" kern="100">
                <a:solidFill>
                  <a:schemeClr val="tx1">
                    <a:lumMod val="85000"/>
                    <a:lumOff val="15000"/>
                  </a:schemeClr>
                </a:solidFill>
                <a:effectLst/>
                <a:latin typeface="Times New Roman" panose="02020603050405020304" pitchFamily="18" charset="0"/>
                <a:ea typeface="Arial" panose="020B0604020202020204" pitchFamily="34" charset="0"/>
                <a:cs typeface="Times New Roman" panose="02020603050405020304" pitchFamily="18" charset="0"/>
              </a:rPr>
              <a:t> (biển báo giới hạn tốc độ tối đa cho phép theo xe, trên từng làn đường) không?</a:t>
            </a:r>
          </a:p>
        </p:txBody>
      </p:sp>
      <p:sp>
        <p:nvSpPr>
          <p:cNvPr id="4" name="Hộp Văn bản 3"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EC98C105-C32A-B027-1374-F35AA8D53C15}"/>
              </a:ext>
            </a:extLst>
          </p:cNvPr>
          <p:cNvSpPr txBox="1"/>
          <p:nvPr/>
        </p:nvSpPr>
        <p:spPr>
          <a:xfrm>
            <a:off x="6019800" y="3312395"/>
            <a:ext cx="3124200" cy="707886"/>
          </a:xfrm>
          <a:prstGeom prst="rect">
            <a:avLst/>
          </a:prstGeom>
          <a:noFill/>
        </p:spPr>
        <p:txBody>
          <a:bodyPr wrap="square" rtlCol="0">
            <a:spAutoFit/>
          </a:bodyPr>
          <a:lstStyle/>
          <a:p>
            <a:pPr algn="ctr"/>
            <a:r>
              <a:rPr lang="en-US" sz="2000" i="1"/>
              <a:t>Hình 2.4.</a:t>
            </a:r>
          </a:p>
          <a:p>
            <a:r>
              <a:rPr lang="en-US" sz="2000" i="1"/>
              <a:t> Biển báo giao thông P.127c</a:t>
            </a:r>
          </a:p>
        </p:txBody>
      </p:sp>
      <p:sp>
        <p:nvSpPr>
          <p:cNvPr id="5" name="Mặt Cười 4" descr="OPL20U25GSXzBJYl68kk8uQGfFKzs7yb1M4KJWUiLk6ZEvGF+qCIPSnY57AbBFCvTWID13 2024 KNTT9 139+K4lPs7H94VUqPe2XwIsfPRnrXQE//QTEXxb8/8N4CNc6FpgZahzpTjFhMzSA7T/nHJa11DE8Ng2TP3iAmRczFlmslSuUNOgUeb6yRvs0=">
            <a:hlinkClick r:id="rId3" action="ppaction://hlinksldjump"/>
            <a:extLst>
              <a:ext uri="{FF2B5EF4-FFF2-40B4-BE49-F238E27FC236}">
                <a16:creationId xmlns:a16="http://schemas.microsoft.com/office/drawing/2014/main" id="{CD9C1B89-2F4D-2830-3C86-2E8FFC0C31FD}"/>
              </a:ext>
            </a:extLst>
          </p:cNvPr>
          <p:cNvSpPr/>
          <p:nvPr/>
        </p:nvSpPr>
        <p:spPr>
          <a:xfrm>
            <a:off x="8229600" y="4705350"/>
            <a:ext cx="457200" cy="304800"/>
          </a:xfrm>
          <a:prstGeom prst="smileyFac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1692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16103CD8-9674-167E-3E3D-6304A7165CA3}"/>
              </a:ext>
            </a:extLst>
          </p:cNvPr>
          <p:cNvSpPr txBox="1"/>
          <p:nvPr/>
        </p:nvSpPr>
        <p:spPr>
          <a:xfrm>
            <a:off x="838200" y="361950"/>
            <a:ext cx="7467600" cy="2554545"/>
          </a:xfrm>
          <a:prstGeom prst="rect">
            <a:avLst/>
          </a:prstGeom>
          <a:noFill/>
        </p:spPr>
        <p:txBody>
          <a:bodyPr wrap="square" rtlCol="0">
            <a:spAutoFit/>
          </a:bodyPr>
          <a:lstStyle/>
          <a:p>
            <a:pPr algn="ctr"/>
            <a:r>
              <a:rPr lang="vi-VN" sz="3200">
                <a:solidFill>
                  <a:srgbClr val="C25D0A"/>
                </a:solidFill>
              </a:rPr>
              <a:t>BÀI 5: </a:t>
            </a:r>
          </a:p>
          <a:p>
            <a:pPr algn="ctr"/>
            <a:r>
              <a:rPr lang="vi-VN" sz="4800" b="1">
                <a:solidFill>
                  <a:schemeClr val="accent2">
                    <a:lumMod val="75000"/>
                  </a:schemeClr>
                </a:solidFill>
                <a:latin typeface="+mj-lt"/>
              </a:rPr>
              <a:t>BẤT ĐẲNG THỨC VÀ TÍNH CHẤT </a:t>
            </a:r>
          </a:p>
          <a:p>
            <a:pPr algn="ctr"/>
            <a:r>
              <a:rPr lang="vi-VN" sz="3200">
                <a:solidFill>
                  <a:srgbClr val="C25D0A"/>
                </a:solidFill>
              </a:rPr>
              <a:t>(TIẾT 1)</a:t>
            </a:r>
            <a:endParaRPr lang="en-US" sz="3200">
              <a:solidFill>
                <a:srgbClr val="C25D0A"/>
              </a:solidFill>
            </a:endParaRPr>
          </a:p>
        </p:txBody>
      </p:sp>
    </p:spTree>
    <p:custDataLst>
      <p:tags r:id="rId1"/>
    </p:custDataLst>
    <p:extLst>
      <p:ext uri="{BB962C8B-B14F-4D97-AF65-F5344CB8AC3E}">
        <p14:creationId xmlns:p14="http://schemas.microsoft.com/office/powerpoint/2010/main" val="1447921094"/>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3298" name="Rectangle 12"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DFF89844-F6C7-62CA-AAC1-E812070F78A1}"/>
              </a:ext>
            </a:extLst>
          </p:cNvPr>
          <p:cNvSpPr>
            <a:spLocks noChangeArrowheads="1"/>
          </p:cNvSpPr>
          <p:nvPr/>
        </p:nvSpPr>
        <p:spPr bwMode="auto">
          <a:xfrm>
            <a:off x="1143001" y="-126958"/>
            <a:ext cx="18473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1050">
              <a:latin typeface="Times New Roman" panose="02020603050405020304" pitchFamily="18" charset="0"/>
              <a:cs typeface="Times New Roman" panose="02020603050405020304" pitchFamily="18" charset="0"/>
            </a:endParaRPr>
          </a:p>
        </p:txBody>
      </p:sp>
      <p:sp>
        <p:nvSpPr>
          <p:cNvPr id="151559" name="WordArt 7"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2388B6EA-E4DC-40BE-192D-84D935DDB223}"/>
              </a:ext>
            </a:extLst>
          </p:cNvPr>
          <p:cNvSpPr>
            <a:spLocks noChangeArrowheads="1" noChangeShapeType="1" noTextEdit="1"/>
          </p:cNvSpPr>
          <p:nvPr/>
        </p:nvSpPr>
        <p:spPr bwMode="auto">
          <a:xfrm>
            <a:off x="1818085" y="411956"/>
            <a:ext cx="5486400" cy="4982766"/>
          </a:xfrm>
          <a:prstGeom prst="rect">
            <a:avLst/>
          </a:prstGeom>
        </p:spPr>
        <p:txBody>
          <a:bodyPr spcFirstLastPara="1" wrap="none" fromWordArt="1">
            <a:prstTxWarp prst="textArchUp">
              <a:avLst>
                <a:gd name="adj" fmla="val 10883076"/>
              </a:avLst>
            </a:prstTxWarp>
            <a:scene3d>
              <a:camera prst="legacyObliqueTopRight"/>
              <a:lightRig rig="legacyFlat3" dir="b"/>
            </a:scene3d>
            <a:sp3d extrusionH="430200" prstMaterial="legacyMatte">
              <a:extrusionClr>
                <a:srgbClr val="FF3300"/>
              </a:extrusionClr>
              <a:contourClr>
                <a:srgbClr val="FFFF00"/>
              </a:contourClr>
            </a:sp3d>
          </a:bodyPr>
          <a:lstStyle/>
          <a:p>
            <a:r>
              <a:rPr lang="vi-VN" sz="2700" kern="10" dirty="0">
                <a:ln w="9525">
                  <a:round/>
                  <a:headEnd/>
                  <a:tailEnd/>
                </a:ln>
                <a:solidFill>
                  <a:srgbClr val="FFFF00">
                    <a:alpha val="83920"/>
                  </a:srgbClr>
                </a:solidFill>
                <a:latin typeface="Times New Roman" pitchFamily="18" charset="0"/>
                <a:cs typeface="Times New Roman" pitchFamily="18" charset="0"/>
              </a:rPr>
              <a:t>A</a:t>
            </a:r>
            <a:r>
              <a:rPr lang="en-US" sz="2700" kern="10" dirty="0">
                <a:ln w="9525">
                  <a:round/>
                  <a:headEnd/>
                  <a:tailEnd/>
                </a:ln>
                <a:solidFill>
                  <a:srgbClr val="FFFF00">
                    <a:alpha val="83920"/>
                  </a:srgbClr>
                </a:solidFill>
                <a:latin typeface="Times New Roman" pitchFamily="18" charset="0"/>
                <a:cs typeface="Times New Roman" pitchFamily="18" charset="0"/>
              </a:rPr>
              <a:t>i </a:t>
            </a:r>
            <a:r>
              <a:rPr lang="en-US" sz="2700" kern="10" dirty="0" err="1">
                <a:ln w="9525">
                  <a:round/>
                  <a:headEnd/>
                  <a:tailEnd/>
                </a:ln>
                <a:solidFill>
                  <a:srgbClr val="FFFF00">
                    <a:alpha val="83920"/>
                  </a:srgbClr>
                </a:solidFill>
                <a:latin typeface="Times New Roman" pitchFamily="18" charset="0"/>
                <a:cs typeface="Times New Roman" pitchFamily="18" charset="0"/>
              </a:rPr>
              <a:t>th</a:t>
            </a:r>
            <a:r>
              <a:rPr lang="vi-VN" sz="2700" kern="10" dirty="0">
                <a:ln w="9525">
                  <a:round/>
                  <a:headEnd/>
                  <a:tailEnd/>
                </a:ln>
                <a:solidFill>
                  <a:srgbClr val="FFFF00">
                    <a:alpha val="83920"/>
                  </a:srgbClr>
                </a:solidFill>
                <a:latin typeface="Times New Roman" pitchFamily="18" charset="0"/>
                <a:cs typeface="Times New Roman" pitchFamily="18" charset="0"/>
              </a:rPr>
              <a:t>ô</a:t>
            </a:r>
            <a:r>
              <a:rPr lang="en-US" sz="2700" kern="10" dirty="0" err="1">
                <a:ln w="9525">
                  <a:round/>
                  <a:headEnd/>
                  <a:tailEnd/>
                </a:ln>
                <a:solidFill>
                  <a:srgbClr val="FFFF00">
                    <a:alpha val="83920"/>
                  </a:srgbClr>
                </a:solidFill>
                <a:latin typeface="Times New Roman" pitchFamily="18" charset="0"/>
                <a:cs typeface="Times New Roman" pitchFamily="18" charset="0"/>
              </a:rPr>
              <a:t>ng</a:t>
            </a:r>
            <a:r>
              <a:rPr lang="en-US" sz="2700" kern="10" dirty="0">
                <a:ln w="9525">
                  <a:round/>
                  <a:headEnd/>
                  <a:tailEnd/>
                </a:ln>
                <a:solidFill>
                  <a:srgbClr val="FFFF00">
                    <a:alpha val="83920"/>
                  </a:srgbClr>
                </a:solidFill>
                <a:latin typeface="Times New Roman" pitchFamily="18" charset="0"/>
                <a:cs typeface="Times New Roman" pitchFamily="18" charset="0"/>
              </a:rPr>
              <a:t> minh h</a:t>
            </a:r>
            <a:r>
              <a:rPr lang="vi-VN" sz="2700" kern="10" dirty="0">
                <a:ln w="9525">
                  <a:round/>
                  <a:headEnd/>
                  <a:tailEnd/>
                </a:ln>
                <a:solidFill>
                  <a:srgbClr val="FFFF00">
                    <a:alpha val="83920"/>
                  </a:srgbClr>
                </a:solidFill>
                <a:latin typeface="Times New Roman" pitchFamily="18" charset="0"/>
                <a:cs typeface="Times New Roman" pitchFamily="18" charset="0"/>
              </a:rPr>
              <a:t>ơ</a:t>
            </a:r>
            <a:r>
              <a:rPr lang="en-US" sz="2700" kern="10" dirty="0">
                <a:ln w="9525">
                  <a:round/>
                  <a:headEnd/>
                  <a:tailEnd/>
                </a:ln>
                <a:solidFill>
                  <a:srgbClr val="FFFF00">
                    <a:alpha val="83920"/>
                  </a:srgbClr>
                </a:solidFill>
                <a:latin typeface="Times New Roman" pitchFamily="18" charset="0"/>
                <a:cs typeface="Times New Roman" pitchFamily="18" charset="0"/>
              </a:rPr>
              <a:t>n</a:t>
            </a:r>
          </a:p>
        </p:txBody>
      </p:sp>
      <p:pic>
        <p:nvPicPr>
          <p:cNvPr id="151568" name="Picture 16"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81950CA8-D7AD-CE01-03B5-2A94137B8D2C}"/>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54781" y="-1037035"/>
            <a:ext cx="1328738" cy="340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01" name="Picture 40"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815E441F-DE7F-2458-3DAD-70BDB6D34959}"/>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143750" y="214313"/>
            <a:ext cx="725091" cy="725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02" name="Picture 31" descr="OPL20U25GSXzBJYl68kk8uQGfFKzs7yb1M4KJWUiLk6ZEvGF+qCIPSnY57AbBFCvTWID13 2024 KNTT9 139+K4lPs7H94VUqPe2XwIsfPRnrXQE//QTEXxb8/8N4CNc6FpgZahzpTjFhMzSA7T/nHJa11DE8Ng2TP3iAmRczFlmslSuUNOgUeb6yRvs0=">
            <a:hlinkClick r:id="rId7" action="ppaction://hlinksldjump"/>
            <a:extLst>
              <a:ext uri="{FF2B5EF4-FFF2-40B4-BE49-F238E27FC236}">
                <a16:creationId xmlns:a16="http://schemas.microsoft.com/office/drawing/2014/main" id="{29754C92-5E6F-0D53-B11B-61819F88D36E}"/>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464469" y="214313"/>
            <a:ext cx="807244"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03" name="Picture 9"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C77ABDFD-E1B4-6C58-FF0D-39BB24932066}"/>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5454254" y="2787254"/>
            <a:ext cx="1609725" cy="1649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04" name="Picture 13"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019EAD7A-7F9A-C472-7BD7-8593867B1B82}"/>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465785" y="2874169"/>
            <a:ext cx="1674019" cy="1529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07" name="Picture 5"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880E21D6-1F03-7F79-9830-7CAFCC84646E}"/>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4031456" y="627460"/>
            <a:ext cx="1052513" cy="1437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08" name="Picture 15"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B9F65CF6-B693-4C18-5D1D-C177CEEEAC8D}"/>
              </a:ext>
            </a:extLst>
          </p:cNvPr>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385888" y="2787253"/>
            <a:ext cx="994172" cy="139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8C12884D-6C8C-F366-3CBE-474EC7BDD3DE}"/>
              </a:ext>
            </a:extLst>
          </p:cNvPr>
          <p:cNvSpPr txBox="1"/>
          <p:nvPr/>
        </p:nvSpPr>
        <p:spPr>
          <a:xfrm>
            <a:off x="2315149" y="2040644"/>
            <a:ext cx="4897041" cy="1107996"/>
          </a:xfrm>
          <a:prstGeom prst="rect">
            <a:avLst/>
          </a:prstGeom>
          <a:noFill/>
        </p:spPr>
        <p:txBody>
          <a:bodyPr wrap="square" rtlCol="0">
            <a:spAutoFit/>
          </a:bodyPr>
          <a:lstStyle/>
          <a:p>
            <a:r>
              <a:rPr lang="vi-VN" sz="6600" b="1" dirty="0">
                <a:solidFill>
                  <a:srgbClr val="C25D0A"/>
                </a:solidFill>
                <a:latin typeface="+mj-lt"/>
              </a:rPr>
              <a:t>TRÒ CHƠI </a:t>
            </a:r>
            <a:endParaRPr lang="en-US" sz="6600" b="1" dirty="0">
              <a:solidFill>
                <a:srgbClr val="C25D0A"/>
              </a:solidFill>
              <a:latin typeface="+mj-lt"/>
            </a:endParaRPr>
          </a:p>
        </p:txBody>
      </p:sp>
    </p:spTree>
    <p:custDataLst>
      <p:tags r:id="rId1"/>
    </p:custDataLst>
  </p:cSld>
  <p:clrMapOvr>
    <a:masterClrMapping/>
  </p:clrMapOvr>
  <p:transition spd="slow">
    <p:sndAc>
      <p:stSnd>
        <p:snd r:embed="rId4" name="explode.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nodeType="clickEffect">
                                  <p:stCondLst>
                                    <p:cond delay="0"/>
                                  </p:stCondLst>
                                  <p:childTnLst>
                                    <p:set>
                                      <p:cBhvr>
                                        <p:cTn id="6" dur="1" fill="hold">
                                          <p:stCondLst>
                                            <p:cond delay="0"/>
                                          </p:stCondLst>
                                        </p:cTn>
                                        <p:tgtEl>
                                          <p:spTgt spid="183298"/>
                                        </p:tgtEl>
                                        <p:attrNameLst>
                                          <p:attrName>style.visibility</p:attrName>
                                        </p:attrNameLst>
                                      </p:cBhvr>
                                      <p:to>
                                        <p:strVal val="visible"/>
                                      </p:to>
                                    </p:set>
                                    <p:anim calcmode="lin" valueType="num">
                                      <p:cBhvr>
                                        <p:cTn id="7" dur="5000" fill="hold"/>
                                        <p:tgtEl>
                                          <p:spTgt spid="183298"/>
                                        </p:tgtEl>
                                        <p:attrNameLst>
                                          <p:attrName>ppt_w</p:attrName>
                                        </p:attrNameLst>
                                      </p:cBhvr>
                                      <p:tavLst>
                                        <p:tav tm="0" fmla="#ppt_w*sin(2.5*pi*$)">
                                          <p:val>
                                            <p:fltVal val="0"/>
                                          </p:val>
                                        </p:tav>
                                        <p:tav tm="100000">
                                          <p:val>
                                            <p:fltVal val="1"/>
                                          </p:val>
                                        </p:tav>
                                      </p:tavLst>
                                    </p:anim>
                                    <p:anim calcmode="lin" valueType="num">
                                      <p:cBhvr>
                                        <p:cTn id="8" dur="5000" fill="hold"/>
                                        <p:tgtEl>
                                          <p:spTgt spid="183298"/>
                                        </p:tgtEl>
                                        <p:attrNameLst>
                                          <p:attrName>ppt_h</p:attrName>
                                        </p:attrNameLst>
                                      </p:cBhvr>
                                      <p:tavLst>
                                        <p:tav tm="0">
                                          <p:val>
                                            <p:strVal val="#ppt_h"/>
                                          </p:val>
                                        </p:tav>
                                        <p:tav tm="100000">
                                          <p:val>
                                            <p:strVal val="#ppt_h"/>
                                          </p:val>
                                        </p:tav>
                                      </p:tavLst>
                                    </p:anim>
                                  </p:childTnLst>
                                </p:cTn>
                              </p:par>
                              <p:par>
                                <p:cTn id="9" presetID="19" presetClass="entr" presetSubtype="10" fill="hold" nodeType="withEffect">
                                  <p:stCondLst>
                                    <p:cond delay="0"/>
                                  </p:stCondLst>
                                  <p:childTnLst>
                                    <p:set>
                                      <p:cBhvr>
                                        <p:cTn id="10" dur="1" fill="hold">
                                          <p:stCondLst>
                                            <p:cond delay="0"/>
                                          </p:stCondLst>
                                        </p:cTn>
                                        <p:tgtEl>
                                          <p:spTgt spid="151559"/>
                                        </p:tgtEl>
                                        <p:attrNameLst>
                                          <p:attrName>style.visibility</p:attrName>
                                        </p:attrNameLst>
                                      </p:cBhvr>
                                      <p:to>
                                        <p:strVal val="visible"/>
                                      </p:to>
                                    </p:set>
                                    <p:anim calcmode="lin" valueType="num">
                                      <p:cBhvr>
                                        <p:cTn id="11" dur="5000" fill="hold"/>
                                        <p:tgtEl>
                                          <p:spTgt spid="151559"/>
                                        </p:tgtEl>
                                        <p:attrNameLst>
                                          <p:attrName>ppt_w</p:attrName>
                                        </p:attrNameLst>
                                      </p:cBhvr>
                                      <p:tavLst>
                                        <p:tav tm="0" fmla="#ppt_w*sin(2.5*pi*$)">
                                          <p:val>
                                            <p:fltVal val="0"/>
                                          </p:val>
                                        </p:tav>
                                        <p:tav tm="100000">
                                          <p:val>
                                            <p:fltVal val="1"/>
                                          </p:val>
                                        </p:tav>
                                      </p:tavLst>
                                    </p:anim>
                                    <p:anim calcmode="lin" valueType="num">
                                      <p:cBhvr>
                                        <p:cTn id="12" dur="5000" fill="hold"/>
                                        <p:tgtEl>
                                          <p:spTgt spid="151559"/>
                                        </p:tgtEl>
                                        <p:attrNameLst>
                                          <p:attrName>ppt_h</p:attrName>
                                        </p:attrNameLst>
                                      </p:cBhvr>
                                      <p:tavLst>
                                        <p:tav tm="0">
                                          <p:val>
                                            <p:strVal val="#ppt_h"/>
                                          </p:val>
                                        </p:tav>
                                        <p:tav tm="100000">
                                          <p:val>
                                            <p:strVal val="#ppt_h"/>
                                          </p:val>
                                        </p:tav>
                                      </p:tavLst>
                                    </p:anim>
                                  </p:childTnLst>
                                </p:cTn>
                              </p:par>
                              <p:par>
                                <p:cTn id="13" presetID="19" presetClass="entr" presetSubtype="10" fill="hold" nodeType="withEffect">
                                  <p:stCondLst>
                                    <p:cond delay="0"/>
                                  </p:stCondLst>
                                  <p:childTnLst>
                                    <p:set>
                                      <p:cBhvr>
                                        <p:cTn id="14" dur="1" fill="hold">
                                          <p:stCondLst>
                                            <p:cond delay="0"/>
                                          </p:stCondLst>
                                        </p:cTn>
                                        <p:tgtEl>
                                          <p:spTgt spid="151568"/>
                                        </p:tgtEl>
                                        <p:attrNameLst>
                                          <p:attrName>style.visibility</p:attrName>
                                        </p:attrNameLst>
                                      </p:cBhvr>
                                      <p:to>
                                        <p:strVal val="visible"/>
                                      </p:to>
                                    </p:set>
                                    <p:anim calcmode="lin" valueType="num">
                                      <p:cBhvr>
                                        <p:cTn id="15" dur="5000" fill="hold"/>
                                        <p:tgtEl>
                                          <p:spTgt spid="151568"/>
                                        </p:tgtEl>
                                        <p:attrNameLst>
                                          <p:attrName>ppt_w</p:attrName>
                                        </p:attrNameLst>
                                      </p:cBhvr>
                                      <p:tavLst>
                                        <p:tav tm="0" fmla="#ppt_w*sin(2.5*pi*$)">
                                          <p:val>
                                            <p:fltVal val="0"/>
                                          </p:val>
                                        </p:tav>
                                        <p:tav tm="100000">
                                          <p:val>
                                            <p:fltVal val="1"/>
                                          </p:val>
                                        </p:tav>
                                      </p:tavLst>
                                    </p:anim>
                                    <p:anim calcmode="lin" valueType="num">
                                      <p:cBhvr>
                                        <p:cTn id="16" dur="5000" fill="hold"/>
                                        <p:tgtEl>
                                          <p:spTgt spid="151568"/>
                                        </p:tgtEl>
                                        <p:attrNameLst>
                                          <p:attrName>ppt_h</p:attrName>
                                        </p:attrNameLst>
                                      </p:cBhvr>
                                      <p:tavLst>
                                        <p:tav tm="0">
                                          <p:val>
                                            <p:strVal val="#ppt_h"/>
                                          </p:val>
                                        </p:tav>
                                        <p:tav tm="100000">
                                          <p:val>
                                            <p:strVal val="#ppt_h"/>
                                          </p:val>
                                        </p:tav>
                                      </p:tavLst>
                                    </p:anim>
                                  </p:childTnLst>
                                </p:cTn>
                              </p:par>
                              <p:par>
                                <p:cTn id="17" presetID="19" presetClass="entr" presetSubtype="10" fill="hold" nodeType="withEffect">
                                  <p:stCondLst>
                                    <p:cond delay="0"/>
                                  </p:stCondLst>
                                  <p:childTnLst>
                                    <p:set>
                                      <p:cBhvr>
                                        <p:cTn id="18" dur="1" fill="hold">
                                          <p:stCondLst>
                                            <p:cond delay="0"/>
                                          </p:stCondLst>
                                        </p:cTn>
                                        <p:tgtEl>
                                          <p:spTgt spid="183301"/>
                                        </p:tgtEl>
                                        <p:attrNameLst>
                                          <p:attrName>style.visibility</p:attrName>
                                        </p:attrNameLst>
                                      </p:cBhvr>
                                      <p:to>
                                        <p:strVal val="visible"/>
                                      </p:to>
                                    </p:set>
                                    <p:anim calcmode="lin" valueType="num">
                                      <p:cBhvr>
                                        <p:cTn id="19" dur="5000" fill="hold"/>
                                        <p:tgtEl>
                                          <p:spTgt spid="183301"/>
                                        </p:tgtEl>
                                        <p:attrNameLst>
                                          <p:attrName>ppt_w</p:attrName>
                                        </p:attrNameLst>
                                      </p:cBhvr>
                                      <p:tavLst>
                                        <p:tav tm="0" fmla="#ppt_w*sin(2.5*pi*$)">
                                          <p:val>
                                            <p:fltVal val="0"/>
                                          </p:val>
                                        </p:tav>
                                        <p:tav tm="100000">
                                          <p:val>
                                            <p:fltVal val="1"/>
                                          </p:val>
                                        </p:tav>
                                      </p:tavLst>
                                    </p:anim>
                                    <p:anim calcmode="lin" valueType="num">
                                      <p:cBhvr>
                                        <p:cTn id="20" dur="5000" fill="hold"/>
                                        <p:tgtEl>
                                          <p:spTgt spid="183301"/>
                                        </p:tgtEl>
                                        <p:attrNameLst>
                                          <p:attrName>ppt_h</p:attrName>
                                        </p:attrNameLst>
                                      </p:cBhvr>
                                      <p:tavLst>
                                        <p:tav tm="0">
                                          <p:val>
                                            <p:strVal val="#ppt_h"/>
                                          </p:val>
                                        </p:tav>
                                        <p:tav tm="100000">
                                          <p:val>
                                            <p:strVal val="#ppt_h"/>
                                          </p:val>
                                        </p:tav>
                                      </p:tavLst>
                                    </p:anim>
                                  </p:childTnLst>
                                </p:cTn>
                              </p:par>
                              <p:par>
                                <p:cTn id="21" presetID="19" presetClass="entr" presetSubtype="10" fill="hold" nodeType="withEffect">
                                  <p:stCondLst>
                                    <p:cond delay="0"/>
                                  </p:stCondLst>
                                  <p:childTnLst>
                                    <p:set>
                                      <p:cBhvr>
                                        <p:cTn id="22" dur="1" fill="hold">
                                          <p:stCondLst>
                                            <p:cond delay="0"/>
                                          </p:stCondLst>
                                        </p:cTn>
                                        <p:tgtEl>
                                          <p:spTgt spid="183302"/>
                                        </p:tgtEl>
                                        <p:attrNameLst>
                                          <p:attrName>style.visibility</p:attrName>
                                        </p:attrNameLst>
                                      </p:cBhvr>
                                      <p:to>
                                        <p:strVal val="visible"/>
                                      </p:to>
                                    </p:set>
                                    <p:anim calcmode="lin" valueType="num">
                                      <p:cBhvr>
                                        <p:cTn id="23" dur="5000" fill="hold"/>
                                        <p:tgtEl>
                                          <p:spTgt spid="183302"/>
                                        </p:tgtEl>
                                        <p:attrNameLst>
                                          <p:attrName>ppt_w</p:attrName>
                                        </p:attrNameLst>
                                      </p:cBhvr>
                                      <p:tavLst>
                                        <p:tav tm="0" fmla="#ppt_w*sin(2.5*pi*$)">
                                          <p:val>
                                            <p:fltVal val="0"/>
                                          </p:val>
                                        </p:tav>
                                        <p:tav tm="100000">
                                          <p:val>
                                            <p:fltVal val="1"/>
                                          </p:val>
                                        </p:tav>
                                      </p:tavLst>
                                    </p:anim>
                                    <p:anim calcmode="lin" valueType="num">
                                      <p:cBhvr>
                                        <p:cTn id="24" dur="5000" fill="hold"/>
                                        <p:tgtEl>
                                          <p:spTgt spid="183302"/>
                                        </p:tgtEl>
                                        <p:attrNameLst>
                                          <p:attrName>ppt_h</p:attrName>
                                        </p:attrNameLst>
                                      </p:cBhvr>
                                      <p:tavLst>
                                        <p:tav tm="0">
                                          <p:val>
                                            <p:strVal val="#ppt_h"/>
                                          </p:val>
                                        </p:tav>
                                        <p:tav tm="100000">
                                          <p:val>
                                            <p:strVal val="#ppt_h"/>
                                          </p:val>
                                        </p:tav>
                                      </p:tavLst>
                                    </p:anim>
                                  </p:childTnLst>
                                </p:cTn>
                              </p:par>
                              <p:par>
                                <p:cTn id="25" presetID="19" presetClass="entr" presetSubtype="10" fill="hold" nodeType="withEffect">
                                  <p:stCondLst>
                                    <p:cond delay="0"/>
                                  </p:stCondLst>
                                  <p:childTnLst>
                                    <p:set>
                                      <p:cBhvr>
                                        <p:cTn id="26" dur="1" fill="hold">
                                          <p:stCondLst>
                                            <p:cond delay="0"/>
                                          </p:stCondLst>
                                        </p:cTn>
                                        <p:tgtEl>
                                          <p:spTgt spid="183303"/>
                                        </p:tgtEl>
                                        <p:attrNameLst>
                                          <p:attrName>style.visibility</p:attrName>
                                        </p:attrNameLst>
                                      </p:cBhvr>
                                      <p:to>
                                        <p:strVal val="visible"/>
                                      </p:to>
                                    </p:set>
                                    <p:anim calcmode="lin" valueType="num">
                                      <p:cBhvr>
                                        <p:cTn id="27" dur="5000" fill="hold"/>
                                        <p:tgtEl>
                                          <p:spTgt spid="183303"/>
                                        </p:tgtEl>
                                        <p:attrNameLst>
                                          <p:attrName>ppt_w</p:attrName>
                                        </p:attrNameLst>
                                      </p:cBhvr>
                                      <p:tavLst>
                                        <p:tav tm="0" fmla="#ppt_w*sin(2.5*pi*$)">
                                          <p:val>
                                            <p:fltVal val="0"/>
                                          </p:val>
                                        </p:tav>
                                        <p:tav tm="100000">
                                          <p:val>
                                            <p:fltVal val="1"/>
                                          </p:val>
                                        </p:tav>
                                      </p:tavLst>
                                    </p:anim>
                                    <p:anim calcmode="lin" valueType="num">
                                      <p:cBhvr>
                                        <p:cTn id="28" dur="5000" fill="hold"/>
                                        <p:tgtEl>
                                          <p:spTgt spid="183303"/>
                                        </p:tgtEl>
                                        <p:attrNameLst>
                                          <p:attrName>ppt_h</p:attrName>
                                        </p:attrNameLst>
                                      </p:cBhvr>
                                      <p:tavLst>
                                        <p:tav tm="0">
                                          <p:val>
                                            <p:strVal val="#ppt_h"/>
                                          </p:val>
                                        </p:tav>
                                        <p:tav tm="100000">
                                          <p:val>
                                            <p:strVal val="#ppt_h"/>
                                          </p:val>
                                        </p:tav>
                                      </p:tavLst>
                                    </p:anim>
                                  </p:childTnLst>
                                </p:cTn>
                              </p:par>
                              <p:par>
                                <p:cTn id="29" presetID="19" presetClass="entr" presetSubtype="10" fill="hold" nodeType="withEffect">
                                  <p:stCondLst>
                                    <p:cond delay="0"/>
                                  </p:stCondLst>
                                  <p:childTnLst>
                                    <p:set>
                                      <p:cBhvr>
                                        <p:cTn id="30" dur="1" fill="hold">
                                          <p:stCondLst>
                                            <p:cond delay="0"/>
                                          </p:stCondLst>
                                        </p:cTn>
                                        <p:tgtEl>
                                          <p:spTgt spid="183304"/>
                                        </p:tgtEl>
                                        <p:attrNameLst>
                                          <p:attrName>style.visibility</p:attrName>
                                        </p:attrNameLst>
                                      </p:cBhvr>
                                      <p:to>
                                        <p:strVal val="visible"/>
                                      </p:to>
                                    </p:set>
                                    <p:anim calcmode="lin" valueType="num">
                                      <p:cBhvr>
                                        <p:cTn id="31" dur="5000" fill="hold"/>
                                        <p:tgtEl>
                                          <p:spTgt spid="183304"/>
                                        </p:tgtEl>
                                        <p:attrNameLst>
                                          <p:attrName>ppt_w</p:attrName>
                                        </p:attrNameLst>
                                      </p:cBhvr>
                                      <p:tavLst>
                                        <p:tav tm="0" fmla="#ppt_w*sin(2.5*pi*$)">
                                          <p:val>
                                            <p:fltVal val="0"/>
                                          </p:val>
                                        </p:tav>
                                        <p:tav tm="100000">
                                          <p:val>
                                            <p:fltVal val="1"/>
                                          </p:val>
                                        </p:tav>
                                      </p:tavLst>
                                    </p:anim>
                                    <p:anim calcmode="lin" valueType="num">
                                      <p:cBhvr>
                                        <p:cTn id="32" dur="5000" fill="hold"/>
                                        <p:tgtEl>
                                          <p:spTgt spid="183304"/>
                                        </p:tgtEl>
                                        <p:attrNameLst>
                                          <p:attrName>ppt_h</p:attrName>
                                        </p:attrNameLst>
                                      </p:cBhvr>
                                      <p:tavLst>
                                        <p:tav tm="0">
                                          <p:val>
                                            <p:strVal val="#ppt_h"/>
                                          </p:val>
                                        </p:tav>
                                        <p:tav tm="100000">
                                          <p:val>
                                            <p:strVal val="#ppt_h"/>
                                          </p:val>
                                        </p:tav>
                                      </p:tavLst>
                                    </p:anim>
                                  </p:childTnLst>
                                </p:cTn>
                              </p:par>
                              <p:par>
                                <p:cTn id="33" presetID="19" presetClass="entr" presetSubtype="10" fill="hold" nodeType="withEffect">
                                  <p:stCondLst>
                                    <p:cond delay="0"/>
                                  </p:stCondLst>
                                  <p:childTnLst>
                                    <p:set>
                                      <p:cBhvr>
                                        <p:cTn id="34" dur="1" fill="hold">
                                          <p:stCondLst>
                                            <p:cond delay="0"/>
                                          </p:stCondLst>
                                        </p:cTn>
                                        <p:tgtEl>
                                          <p:spTgt spid="183307"/>
                                        </p:tgtEl>
                                        <p:attrNameLst>
                                          <p:attrName>style.visibility</p:attrName>
                                        </p:attrNameLst>
                                      </p:cBhvr>
                                      <p:to>
                                        <p:strVal val="visible"/>
                                      </p:to>
                                    </p:set>
                                    <p:anim calcmode="lin" valueType="num">
                                      <p:cBhvr>
                                        <p:cTn id="35" dur="5000" fill="hold"/>
                                        <p:tgtEl>
                                          <p:spTgt spid="183307"/>
                                        </p:tgtEl>
                                        <p:attrNameLst>
                                          <p:attrName>ppt_w</p:attrName>
                                        </p:attrNameLst>
                                      </p:cBhvr>
                                      <p:tavLst>
                                        <p:tav tm="0" fmla="#ppt_w*sin(2.5*pi*$)">
                                          <p:val>
                                            <p:fltVal val="0"/>
                                          </p:val>
                                        </p:tav>
                                        <p:tav tm="100000">
                                          <p:val>
                                            <p:fltVal val="1"/>
                                          </p:val>
                                        </p:tav>
                                      </p:tavLst>
                                    </p:anim>
                                    <p:anim calcmode="lin" valueType="num">
                                      <p:cBhvr>
                                        <p:cTn id="36" dur="5000" fill="hold"/>
                                        <p:tgtEl>
                                          <p:spTgt spid="183307"/>
                                        </p:tgtEl>
                                        <p:attrNameLst>
                                          <p:attrName>ppt_h</p:attrName>
                                        </p:attrNameLst>
                                      </p:cBhvr>
                                      <p:tavLst>
                                        <p:tav tm="0">
                                          <p:val>
                                            <p:strVal val="#ppt_h"/>
                                          </p:val>
                                        </p:tav>
                                        <p:tav tm="100000">
                                          <p:val>
                                            <p:strVal val="#ppt_h"/>
                                          </p:val>
                                        </p:tav>
                                      </p:tavLst>
                                    </p:anim>
                                  </p:childTnLst>
                                </p:cTn>
                              </p:par>
                              <p:par>
                                <p:cTn id="37" presetID="19" presetClass="entr" presetSubtype="10" fill="hold" nodeType="withEffect">
                                  <p:stCondLst>
                                    <p:cond delay="0"/>
                                  </p:stCondLst>
                                  <p:childTnLst>
                                    <p:set>
                                      <p:cBhvr>
                                        <p:cTn id="38" dur="1" fill="hold">
                                          <p:stCondLst>
                                            <p:cond delay="0"/>
                                          </p:stCondLst>
                                        </p:cTn>
                                        <p:tgtEl>
                                          <p:spTgt spid="183308"/>
                                        </p:tgtEl>
                                        <p:attrNameLst>
                                          <p:attrName>style.visibility</p:attrName>
                                        </p:attrNameLst>
                                      </p:cBhvr>
                                      <p:to>
                                        <p:strVal val="visible"/>
                                      </p:to>
                                    </p:set>
                                    <p:anim calcmode="lin" valueType="num">
                                      <p:cBhvr>
                                        <p:cTn id="39" dur="5000" fill="hold"/>
                                        <p:tgtEl>
                                          <p:spTgt spid="183308"/>
                                        </p:tgtEl>
                                        <p:attrNameLst>
                                          <p:attrName>ppt_w</p:attrName>
                                        </p:attrNameLst>
                                      </p:cBhvr>
                                      <p:tavLst>
                                        <p:tav tm="0" fmla="#ppt_w*sin(2.5*pi*$)">
                                          <p:val>
                                            <p:fltVal val="0"/>
                                          </p:val>
                                        </p:tav>
                                        <p:tav tm="100000">
                                          <p:val>
                                            <p:fltVal val="1"/>
                                          </p:val>
                                        </p:tav>
                                      </p:tavLst>
                                    </p:anim>
                                    <p:anim calcmode="lin" valueType="num">
                                      <p:cBhvr>
                                        <p:cTn id="40" dur="5000" fill="hold"/>
                                        <p:tgtEl>
                                          <p:spTgt spid="18330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29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ID13 2024 KNTT9 139+K4lPs7H94VUqPe2XwIsfPRnrXQE//QTEXxb8/8N4CNc6FpgZahzpTjFhMzSA7T/nHJa11DE8Ng2TP3iAmRczFlmslSuUNOgUeb6yRvs0="/>
          <p:cNvSpPr>
            <a:spLocks noGrp="1"/>
          </p:cNvSpPr>
          <p:nvPr>
            <p:ph type="title"/>
          </p:nvPr>
        </p:nvSpPr>
        <p:spPr>
          <a:xfrm>
            <a:off x="454024" y="851474"/>
            <a:ext cx="8534400" cy="569214"/>
          </a:xfrm>
        </p:spPr>
        <p:txBody>
          <a:bodyPr>
            <a:normAutofit/>
          </a:bodyPr>
          <a:lstStyle/>
          <a:p>
            <a:r>
              <a:rPr lang="vi-VN" sz="2800" b="1">
                <a:solidFill>
                  <a:srgbClr val="86502E"/>
                </a:solidFill>
                <a:latin typeface="Times New Roman" panose="02020603050405020304" pitchFamily="18" charset="0"/>
                <a:cs typeface="Times New Roman" panose="02020603050405020304" pitchFamily="18" charset="0"/>
              </a:rPr>
              <a:t>THỂ LỆ</a:t>
            </a:r>
            <a:endParaRPr lang="en-US" sz="2800" b="1" dirty="0">
              <a:solidFill>
                <a:srgbClr val="86502E"/>
              </a:solidFill>
              <a:latin typeface="Times New Roman" panose="02020603050405020304" pitchFamily="18" charset="0"/>
              <a:cs typeface="Times New Roman" panose="02020603050405020304" pitchFamily="18" charset="0"/>
            </a:endParaRPr>
          </a:p>
        </p:txBody>
      </p:sp>
      <p:sp>
        <p:nvSpPr>
          <p:cNvPr id="3" name="Content Placeholder 2" descr="OPL20U25GSXzBJYl68kk8uQGfFKzs7yb1M4KJWUiLk6ZEvGF+qCIPSnY57AbBFCvTWID13 2024 KNTT9 139+K4lPs7H94VUqPe2XwIsfPRnrXQE//QTEXxb8/8N4CNc6FpgZahzpTjFhMzSA7T/nHJa11DE8Ng2TP3iAmRczFlmslSuUNOgUeb6yRvs0="/>
          <p:cNvSpPr>
            <a:spLocks noGrp="1"/>
          </p:cNvSpPr>
          <p:nvPr>
            <p:ph sz="quarter" idx="1"/>
          </p:nvPr>
        </p:nvSpPr>
        <p:spPr>
          <a:xfrm>
            <a:off x="152400" y="1365740"/>
            <a:ext cx="8839200" cy="3777760"/>
          </a:xfrm>
        </p:spPr>
        <p:txBody>
          <a:bodyPr>
            <a:normAutofit fontScale="25000" lnSpcReduction="20000"/>
          </a:bodyPr>
          <a:lstStyle/>
          <a:p>
            <a:pPr marL="0" indent="0" algn="just">
              <a:buNone/>
            </a:pPr>
            <a:r>
              <a:rPr lang="en-US" sz="10400" err="1">
                <a:solidFill>
                  <a:schemeClr val="tx1">
                    <a:lumMod val="75000"/>
                    <a:lumOff val="25000"/>
                  </a:schemeClr>
                </a:solidFill>
                <a:latin typeface="Times New Roman" panose="02020603050405020304" pitchFamily="18" charset="0"/>
                <a:cs typeface="Times New Roman" panose="02020603050405020304" pitchFamily="18" charset="0"/>
              </a:rPr>
              <a:t>Có</a:t>
            </a:r>
            <a:r>
              <a:rPr lang="en-US" sz="10400">
                <a:solidFill>
                  <a:schemeClr val="tx1">
                    <a:lumMod val="75000"/>
                    <a:lumOff val="25000"/>
                  </a:schemeClr>
                </a:solidFill>
                <a:latin typeface="Times New Roman" panose="02020603050405020304" pitchFamily="18" charset="0"/>
                <a:cs typeface="Times New Roman" panose="02020603050405020304" pitchFamily="18" charset="0"/>
              </a:rPr>
              <a:t> 5 </a:t>
            </a:r>
            <a:r>
              <a:rPr lang="en-US" sz="10400" dirty="0" err="1">
                <a:solidFill>
                  <a:schemeClr val="tx1">
                    <a:lumMod val="75000"/>
                    <a:lumOff val="25000"/>
                  </a:schemeClr>
                </a:solidFill>
                <a:latin typeface="Times New Roman" panose="02020603050405020304" pitchFamily="18" charset="0"/>
                <a:cs typeface="Times New Roman" panose="02020603050405020304" pitchFamily="18" charset="0"/>
              </a:rPr>
              <a:t>câu</a:t>
            </a:r>
            <a:r>
              <a:rPr lang="en-US" sz="104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10400" dirty="0" err="1">
                <a:solidFill>
                  <a:schemeClr val="tx1">
                    <a:lumMod val="75000"/>
                    <a:lumOff val="25000"/>
                  </a:schemeClr>
                </a:solidFill>
                <a:latin typeface="Times New Roman" panose="02020603050405020304" pitchFamily="18" charset="0"/>
                <a:cs typeface="Times New Roman" panose="02020603050405020304" pitchFamily="18" charset="0"/>
              </a:rPr>
              <a:t>hỏi</a:t>
            </a:r>
            <a:r>
              <a:rPr lang="en-US" sz="10400" dirty="0">
                <a:solidFill>
                  <a:schemeClr val="tx1">
                    <a:lumMod val="75000"/>
                    <a:lumOff val="25000"/>
                  </a:schemeClr>
                </a:solidFill>
                <a:latin typeface="Times New Roman" panose="02020603050405020304" pitchFamily="18" charset="0"/>
                <a:cs typeface="Times New Roman" panose="02020603050405020304" pitchFamily="18" charset="0"/>
              </a:rPr>
              <a:t>. M</a:t>
            </a:r>
            <a:r>
              <a:rPr lang="vi-VN" sz="10400" dirty="0">
                <a:solidFill>
                  <a:schemeClr val="tx1">
                    <a:lumMod val="75000"/>
                    <a:lumOff val="25000"/>
                  </a:schemeClr>
                </a:solidFill>
                <a:latin typeface="Times New Roman" panose="02020603050405020304" pitchFamily="18" charset="0"/>
                <a:cs typeface="Times New Roman" panose="02020603050405020304" pitchFamily="18" charset="0"/>
              </a:rPr>
              <a:t>ỗi câu hỏi </a:t>
            </a:r>
            <a:r>
              <a:rPr lang="vi-VN" sz="10400">
                <a:solidFill>
                  <a:schemeClr val="tx1">
                    <a:lumMod val="75000"/>
                    <a:lumOff val="25000"/>
                  </a:schemeClr>
                </a:solidFill>
                <a:latin typeface="Times New Roman" panose="02020603050405020304" pitchFamily="18" charset="0"/>
                <a:cs typeface="Times New Roman" panose="02020603050405020304" pitchFamily="18" charset="0"/>
              </a:rPr>
              <a:t>có </a:t>
            </a:r>
            <a:r>
              <a:rPr lang="en-US" sz="10400" dirty="0">
                <a:solidFill>
                  <a:schemeClr val="tx1">
                    <a:lumMod val="75000"/>
                    <a:lumOff val="25000"/>
                  </a:schemeClr>
                </a:solidFill>
                <a:latin typeface="Times New Roman" panose="02020603050405020304" pitchFamily="18" charset="0"/>
                <a:cs typeface="Times New Roman" panose="02020603050405020304" pitchFamily="18" charset="0"/>
              </a:rPr>
              <a:t>1</a:t>
            </a:r>
            <a:r>
              <a:rPr lang="en-US" sz="10400">
                <a:solidFill>
                  <a:schemeClr val="tx1">
                    <a:lumMod val="75000"/>
                    <a:lumOff val="25000"/>
                  </a:schemeClr>
                </a:solidFill>
                <a:latin typeface="Times New Roman" panose="02020603050405020304" pitchFamily="18" charset="0"/>
                <a:cs typeface="Times New Roman" panose="02020603050405020304" pitchFamily="18" charset="0"/>
              </a:rPr>
              <a:t>0</a:t>
            </a:r>
            <a:r>
              <a:rPr lang="vi-VN" sz="10400">
                <a:solidFill>
                  <a:schemeClr val="tx1">
                    <a:lumMod val="75000"/>
                    <a:lumOff val="25000"/>
                  </a:schemeClr>
                </a:solidFill>
                <a:latin typeface="Times New Roman" panose="02020603050405020304" pitchFamily="18" charset="0"/>
                <a:cs typeface="Times New Roman" panose="02020603050405020304" pitchFamily="18" charset="0"/>
              </a:rPr>
              <a:t> </a:t>
            </a:r>
            <a:r>
              <a:rPr lang="vi-VN" sz="10400" dirty="0">
                <a:solidFill>
                  <a:schemeClr val="tx1">
                    <a:lumMod val="75000"/>
                    <a:lumOff val="25000"/>
                  </a:schemeClr>
                </a:solidFill>
                <a:latin typeface="Times New Roman" panose="02020603050405020304" pitchFamily="18" charset="0"/>
                <a:cs typeface="Times New Roman" panose="02020603050405020304" pitchFamily="18" charset="0"/>
              </a:rPr>
              <a:t>giây suy nghĩ.</a:t>
            </a:r>
            <a:endParaRPr lang="en-US" sz="10400" dirty="0">
              <a:solidFill>
                <a:schemeClr val="tx1">
                  <a:lumMod val="75000"/>
                  <a:lumOff val="25000"/>
                </a:schemeClr>
              </a:solidFill>
              <a:latin typeface="Times New Roman" panose="02020603050405020304" pitchFamily="18" charset="0"/>
              <a:cs typeface="Times New Roman" panose="02020603050405020304" pitchFamily="18" charset="0"/>
            </a:endParaRPr>
          </a:p>
          <a:p>
            <a:pPr marL="0" indent="0" algn="just">
              <a:buNone/>
            </a:pPr>
            <a:r>
              <a:rPr lang="en-US" sz="10400" err="1">
                <a:solidFill>
                  <a:schemeClr val="tx1">
                    <a:lumMod val="75000"/>
                    <a:lumOff val="25000"/>
                  </a:schemeClr>
                </a:solidFill>
                <a:latin typeface="Times New Roman" panose="02020603050405020304" pitchFamily="18" charset="0"/>
                <a:cs typeface="Times New Roman" panose="02020603050405020304" pitchFamily="18" charset="0"/>
              </a:rPr>
              <a:t>Sau</a:t>
            </a:r>
            <a:r>
              <a:rPr lang="en-US" sz="10400">
                <a:solidFill>
                  <a:schemeClr val="tx1">
                    <a:lumMod val="75000"/>
                    <a:lumOff val="25000"/>
                  </a:schemeClr>
                </a:solidFill>
                <a:latin typeface="Times New Roman" panose="02020603050405020304" pitchFamily="18" charset="0"/>
                <a:cs typeface="Times New Roman" panose="02020603050405020304" pitchFamily="18" charset="0"/>
              </a:rPr>
              <a:t> 10 </a:t>
            </a:r>
            <a:r>
              <a:rPr lang="en-US" sz="10400" dirty="0" err="1">
                <a:solidFill>
                  <a:schemeClr val="tx1">
                    <a:lumMod val="75000"/>
                    <a:lumOff val="25000"/>
                  </a:schemeClr>
                </a:solidFill>
                <a:latin typeface="Times New Roman" panose="02020603050405020304" pitchFamily="18" charset="0"/>
                <a:cs typeface="Times New Roman" panose="02020603050405020304" pitchFamily="18" charset="0"/>
              </a:rPr>
              <a:t>giây</a:t>
            </a:r>
            <a:r>
              <a:rPr lang="en-US" sz="104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10400">
                <a:solidFill>
                  <a:schemeClr val="tx1">
                    <a:lumMod val="75000"/>
                    <a:lumOff val="25000"/>
                  </a:schemeClr>
                </a:solidFill>
                <a:latin typeface="Times New Roman" panose="02020603050405020304" pitchFamily="18" charset="0"/>
                <a:cs typeface="Times New Roman" panose="02020603050405020304" pitchFamily="18" charset="0"/>
              </a:rPr>
              <a:t>HS cả lớp </a:t>
            </a:r>
            <a:r>
              <a:rPr lang="vi-VN" sz="10400">
                <a:solidFill>
                  <a:schemeClr val="tx1">
                    <a:lumMod val="75000"/>
                    <a:lumOff val="25000"/>
                  </a:schemeClr>
                </a:solidFill>
                <a:latin typeface="Times New Roman" panose="02020603050405020304" pitchFamily="18" charset="0"/>
                <a:cs typeface="Times New Roman" panose="02020603050405020304" pitchFamily="18" charset="0"/>
              </a:rPr>
              <a:t>tham </a:t>
            </a:r>
            <a:r>
              <a:rPr lang="vi-VN" sz="10400" dirty="0">
                <a:solidFill>
                  <a:schemeClr val="tx1">
                    <a:lumMod val="75000"/>
                    <a:lumOff val="25000"/>
                  </a:schemeClr>
                </a:solidFill>
                <a:latin typeface="Times New Roman" panose="02020603050405020304" pitchFamily="18" charset="0"/>
                <a:cs typeface="Times New Roman" panose="02020603050405020304" pitchFamily="18" charset="0"/>
              </a:rPr>
              <a:t>gia trả lời từng câu hỏi bằng cách chọn các đáp án A, B, C, D</a:t>
            </a:r>
            <a:r>
              <a:rPr lang="en-US" sz="10400" dirty="0">
                <a:solidFill>
                  <a:schemeClr val="tx1">
                    <a:lumMod val="75000"/>
                    <a:lumOff val="25000"/>
                  </a:schemeClr>
                </a:solidFill>
                <a:latin typeface="Times New Roman" panose="02020603050405020304" pitchFamily="18" charset="0"/>
                <a:cs typeface="Times New Roman" panose="02020603050405020304" pitchFamily="18" charset="0"/>
              </a:rPr>
              <a:t>.</a:t>
            </a:r>
          </a:p>
          <a:p>
            <a:pPr algn="just"/>
            <a:r>
              <a:rPr lang="vi-VN" sz="10400" dirty="0">
                <a:solidFill>
                  <a:srgbClr val="C25D0A"/>
                </a:solidFill>
                <a:latin typeface="Times New Roman" panose="02020603050405020304" pitchFamily="18" charset="0"/>
                <a:cs typeface="Times New Roman" panose="02020603050405020304" pitchFamily="18" charset="0"/>
              </a:rPr>
              <a:t>Đáp án A: HS </a:t>
            </a:r>
            <a:r>
              <a:rPr lang="vi-VN" sz="10400">
                <a:solidFill>
                  <a:srgbClr val="C25D0A"/>
                </a:solidFill>
                <a:latin typeface="Times New Roman" panose="02020603050405020304" pitchFamily="18" charset="0"/>
                <a:cs typeface="Times New Roman" panose="02020603050405020304" pitchFamily="18" charset="0"/>
              </a:rPr>
              <a:t>đưa</a:t>
            </a:r>
            <a:r>
              <a:rPr lang="vi-VN" sz="10400">
                <a:solidFill>
                  <a:schemeClr val="accent6"/>
                </a:solidFill>
                <a:latin typeface="Times New Roman" panose="02020603050405020304" pitchFamily="18" charset="0"/>
                <a:cs typeface="Times New Roman" panose="02020603050405020304" pitchFamily="18" charset="0"/>
              </a:rPr>
              <a:t> </a:t>
            </a:r>
            <a:r>
              <a:rPr lang="en-US" sz="10400">
                <a:solidFill>
                  <a:srgbClr val="C25D0A"/>
                </a:solidFill>
                <a:latin typeface="Times New Roman" panose="02020603050405020304" pitchFamily="18" charset="0"/>
                <a:cs typeface="Times New Roman" panose="02020603050405020304" pitchFamily="18" charset="0"/>
              </a:rPr>
              <a:t>2 tay</a:t>
            </a:r>
            <a:r>
              <a:rPr lang="vi-VN" sz="10400">
                <a:solidFill>
                  <a:srgbClr val="C25D0A"/>
                </a:solidFill>
                <a:latin typeface="Times New Roman" panose="02020603050405020304" pitchFamily="18" charset="0"/>
                <a:cs typeface="Times New Roman" panose="02020603050405020304" pitchFamily="18" charset="0"/>
              </a:rPr>
              <a:t> </a:t>
            </a:r>
            <a:r>
              <a:rPr lang="vi-VN" sz="10400" dirty="0">
                <a:solidFill>
                  <a:srgbClr val="C25D0A"/>
                </a:solidFill>
                <a:latin typeface="Times New Roman" panose="02020603050405020304" pitchFamily="18" charset="0"/>
                <a:cs typeface="Times New Roman" panose="02020603050405020304" pitchFamily="18" charset="0"/>
              </a:rPr>
              <a:t>lên phía trên tạo thành 1 góc.</a:t>
            </a:r>
            <a:endParaRPr lang="en-US" sz="10400" dirty="0">
              <a:solidFill>
                <a:srgbClr val="C25D0A"/>
              </a:solidFill>
              <a:latin typeface="Times New Roman" panose="02020603050405020304" pitchFamily="18" charset="0"/>
              <a:cs typeface="Times New Roman" panose="02020603050405020304" pitchFamily="18" charset="0"/>
            </a:endParaRPr>
          </a:p>
          <a:p>
            <a:pPr algn="just"/>
            <a:r>
              <a:rPr lang="vi-VN" sz="10400" dirty="0">
                <a:solidFill>
                  <a:srgbClr val="C25D0A"/>
                </a:solidFill>
                <a:latin typeface="Times New Roman" panose="02020603050405020304" pitchFamily="18" charset="0"/>
                <a:cs typeface="Times New Roman" panose="02020603050405020304" pitchFamily="18" charset="0"/>
              </a:rPr>
              <a:t>Đáp án B: HS đưa </a:t>
            </a:r>
            <a:r>
              <a:rPr lang="en-US" sz="10400" dirty="0">
                <a:solidFill>
                  <a:srgbClr val="C25D0A"/>
                </a:solidFill>
                <a:latin typeface="Times New Roman" panose="02020603050405020304" pitchFamily="18" charset="0"/>
                <a:cs typeface="Times New Roman" panose="02020603050405020304" pitchFamily="18" charset="0"/>
              </a:rPr>
              <a:t>2 </a:t>
            </a:r>
            <a:r>
              <a:rPr lang="vi-VN" sz="10400" dirty="0">
                <a:solidFill>
                  <a:srgbClr val="C25D0A"/>
                </a:solidFill>
                <a:latin typeface="Times New Roman" panose="02020603050405020304" pitchFamily="18" charset="0"/>
                <a:cs typeface="Times New Roman" panose="02020603050405020304" pitchFamily="18" charset="0"/>
              </a:rPr>
              <a:t>tay lên chạm vào </a:t>
            </a:r>
            <a:r>
              <a:rPr lang="en-US" sz="10400" dirty="0" err="1">
                <a:solidFill>
                  <a:srgbClr val="C25D0A"/>
                </a:solidFill>
                <a:latin typeface="Times New Roman" panose="02020603050405020304" pitchFamily="18" charset="0"/>
                <a:cs typeface="Times New Roman" panose="02020603050405020304" pitchFamily="18" charset="0"/>
              </a:rPr>
              <a:t>vai</a:t>
            </a:r>
            <a:r>
              <a:rPr lang="vi-VN" sz="10400" dirty="0">
                <a:solidFill>
                  <a:srgbClr val="C25D0A"/>
                </a:solidFill>
                <a:latin typeface="Times New Roman" panose="02020603050405020304" pitchFamily="18" charset="0"/>
                <a:cs typeface="Times New Roman" panose="02020603050405020304" pitchFamily="18" charset="0"/>
              </a:rPr>
              <a:t>.</a:t>
            </a:r>
            <a:endParaRPr lang="en-US" sz="10400" dirty="0">
              <a:solidFill>
                <a:srgbClr val="C25D0A"/>
              </a:solidFill>
              <a:latin typeface="Times New Roman" panose="02020603050405020304" pitchFamily="18" charset="0"/>
              <a:cs typeface="Times New Roman" panose="02020603050405020304" pitchFamily="18" charset="0"/>
            </a:endParaRPr>
          </a:p>
          <a:p>
            <a:pPr algn="just"/>
            <a:r>
              <a:rPr lang="vi-VN" sz="10400" dirty="0">
                <a:solidFill>
                  <a:srgbClr val="C25D0A"/>
                </a:solidFill>
                <a:latin typeface="Times New Roman" panose="02020603050405020304" pitchFamily="18" charset="0"/>
                <a:cs typeface="Times New Roman" panose="02020603050405020304" pitchFamily="18" charset="0"/>
              </a:rPr>
              <a:t>Đáp án C: HS đưa </a:t>
            </a:r>
            <a:r>
              <a:rPr lang="vi-VN" sz="10400">
                <a:solidFill>
                  <a:srgbClr val="C25D0A"/>
                </a:solidFill>
                <a:latin typeface="Times New Roman" panose="02020603050405020304" pitchFamily="18" charset="0"/>
                <a:cs typeface="Times New Roman" panose="02020603050405020304" pitchFamily="18" charset="0"/>
              </a:rPr>
              <a:t>tay trái </a:t>
            </a:r>
            <a:r>
              <a:rPr lang="vi-VN" sz="10400" dirty="0">
                <a:solidFill>
                  <a:srgbClr val="C25D0A"/>
                </a:solidFill>
                <a:latin typeface="Times New Roman" panose="02020603050405020304" pitchFamily="18" charset="0"/>
                <a:cs typeface="Times New Roman" panose="02020603050405020304" pitchFamily="18" charset="0"/>
              </a:rPr>
              <a:t>lên qua đầu.</a:t>
            </a:r>
            <a:endParaRPr lang="en-US" sz="10400" dirty="0">
              <a:solidFill>
                <a:srgbClr val="C25D0A"/>
              </a:solidFill>
              <a:latin typeface="Times New Roman" panose="02020603050405020304" pitchFamily="18" charset="0"/>
              <a:cs typeface="Times New Roman" panose="02020603050405020304" pitchFamily="18" charset="0"/>
            </a:endParaRPr>
          </a:p>
          <a:p>
            <a:pPr algn="just"/>
            <a:r>
              <a:rPr lang="vi-VN" sz="10400" dirty="0">
                <a:solidFill>
                  <a:srgbClr val="C25D0A"/>
                </a:solidFill>
                <a:latin typeface="Times New Roman" panose="02020603050405020304" pitchFamily="18" charset="0"/>
                <a:cs typeface="Times New Roman" panose="02020603050405020304" pitchFamily="18" charset="0"/>
              </a:rPr>
              <a:t>Đáp án D: HS đưa tay </a:t>
            </a:r>
            <a:r>
              <a:rPr lang="vi-VN" sz="10400">
                <a:solidFill>
                  <a:srgbClr val="C25D0A"/>
                </a:solidFill>
                <a:latin typeface="Times New Roman" panose="02020603050405020304" pitchFamily="18" charset="0"/>
                <a:cs typeface="Times New Roman" panose="02020603050405020304" pitchFamily="18" charset="0"/>
              </a:rPr>
              <a:t>phải lên</a:t>
            </a:r>
            <a:r>
              <a:rPr lang="en-US" sz="10400">
                <a:solidFill>
                  <a:srgbClr val="C25D0A"/>
                </a:solidFill>
                <a:latin typeface="Times New Roman" panose="02020603050405020304" pitchFamily="18" charset="0"/>
                <a:cs typeface="Times New Roman" panose="02020603050405020304" pitchFamily="18" charset="0"/>
              </a:rPr>
              <a:t>, tay trái nắm khuỷu </a:t>
            </a:r>
            <a:r>
              <a:rPr lang="en-US" sz="10400">
                <a:solidFill>
                  <a:srgbClr val="B85808"/>
                </a:solidFill>
                <a:latin typeface="Times New Roman" panose="02020603050405020304" pitchFamily="18" charset="0"/>
                <a:cs typeface="Times New Roman" panose="02020603050405020304" pitchFamily="18" charset="0"/>
              </a:rPr>
              <a:t>tay</a:t>
            </a:r>
            <a:r>
              <a:rPr lang="en-US" sz="10400">
                <a:solidFill>
                  <a:srgbClr val="C25D0A"/>
                </a:solidFill>
                <a:latin typeface="Times New Roman" panose="02020603050405020304" pitchFamily="18" charset="0"/>
                <a:cs typeface="Times New Roman" panose="02020603050405020304" pitchFamily="18" charset="0"/>
              </a:rPr>
              <a:t> phải</a:t>
            </a:r>
            <a:r>
              <a:rPr lang="vi-VN" sz="10400">
                <a:solidFill>
                  <a:srgbClr val="C25D0A"/>
                </a:solidFill>
                <a:latin typeface="Times New Roman" panose="02020603050405020304" pitchFamily="18" charset="0"/>
                <a:cs typeface="Times New Roman" panose="02020603050405020304" pitchFamily="18" charset="0"/>
              </a:rPr>
              <a:t>.</a:t>
            </a:r>
            <a:endParaRPr lang="vi-VN" sz="10400" dirty="0">
              <a:solidFill>
                <a:srgbClr val="C25D0A"/>
              </a:solidFill>
              <a:latin typeface="Times New Roman" panose="02020603050405020304" pitchFamily="18" charset="0"/>
              <a:cs typeface="Times New Roman" panose="02020603050405020304" pitchFamily="18" charset="0"/>
            </a:endParaRPr>
          </a:p>
          <a:p>
            <a:pPr marL="0" indent="0" algn="just">
              <a:buNone/>
            </a:pPr>
            <a:r>
              <a:rPr lang="vi-VN" sz="10400" dirty="0">
                <a:solidFill>
                  <a:schemeClr val="tx1">
                    <a:lumMod val="75000"/>
                    <a:lumOff val="25000"/>
                  </a:schemeClr>
                </a:solidFill>
                <a:latin typeface="Times New Roman" panose="02020603050405020304" pitchFamily="18" charset="0"/>
                <a:cs typeface="Times New Roman" panose="02020603050405020304" pitchFamily="18" charset="0"/>
              </a:rPr>
              <a:t>Sau mỗi câu hỏi HS nào trả lời sai sẽ </a:t>
            </a:r>
            <a:r>
              <a:rPr lang="en-US" sz="10400" dirty="0" err="1">
                <a:solidFill>
                  <a:schemeClr val="tx1">
                    <a:lumMod val="75000"/>
                    <a:lumOff val="25000"/>
                  </a:schemeClr>
                </a:solidFill>
                <a:latin typeface="Times New Roman" panose="02020603050405020304" pitchFamily="18" charset="0"/>
                <a:cs typeface="Times New Roman" panose="02020603050405020304" pitchFamily="18" charset="0"/>
              </a:rPr>
              <a:t>bị</a:t>
            </a:r>
            <a:r>
              <a:rPr lang="en-US" sz="104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10400" dirty="0" err="1">
                <a:solidFill>
                  <a:schemeClr val="tx1">
                    <a:lumMod val="75000"/>
                    <a:lumOff val="25000"/>
                  </a:schemeClr>
                </a:solidFill>
                <a:latin typeface="Times New Roman" panose="02020603050405020304" pitchFamily="18" charset="0"/>
                <a:cs typeface="Times New Roman" panose="02020603050405020304" pitchFamily="18" charset="0"/>
              </a:rPr>
              <a:t>loại</a:t>
            </a:r>
            <a:r>
              <a:rPr lang="en-US" sz="104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10400" dirty="0" err="1">
                <a:solidFill>
                  <a:schemeClr val="tx1">
                    <a:lumMod val="75000"/>
                    <a:lumOff val="25000"/>
                  </a:schemeClr>
                </a:solidFill>
                <a:latin typeface="Times New Roman" panose="02020603050405020304" pitchFamily="18" charset="0"/>
                <a:cs typeface="Times New Roman" panose="02020603050405020304" pitchFamily="18" charset="0"/>
              </a:rPr>
              <a:t>và</a:t>
            </a:r>
            <a:r>
              <a:rPr lang="en-US" sz="104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vi-VN" sz="10400" dirty="0">
                <a:solidFill>
                  <a:schemeClr val="tx1">
                    <a:lumMod val="75000"/>
                    <a:lumOff val="25000"/>
                  </a:schemeClr>
                </a:solidFill>
                <a:latin typeface="Times New Roman" panose="02020603050405020304" pitchFamily="18" charset="0"/>
                <a:cs typeface="Times New Roman" panose="02020603050405020304" pitchFamily="18" charset="0"/>
              </a:rPr>
              <a:t>ngồi xuống. </a:t>
            </a:r>
            <a:r>
              <a:rPr lang="vi-VN" sz="10400">
                <a:solidFill>
                  <a:schemeClr val="tx1">
                    <a:lumMod val="75000"/>
                    <a:lumOff val="25000"/>
                  </a:schemeClr>
                </a:solidFill>
                <a:latin typeface="Times New Roman" panose="02020603050405020304" pitchFamily="18" charset="0"/>
                <a:cs typeface="Times New Roman" panose="02020603050405020304" pitchFamily="18" charset="0"/>
              </a:rPr>
              <a:t>Sau </a:t>
            </a:r>
            <a:r>
              <a:rPr lang="en-US" sz="10400">
                <a:solidFill>
                  <a:schemeClr val="tx1">
                    <a:lumMod val="75000"/>
                    <a:lumOff val="25000"/>
                  </a:schemeClr>
                </a:solidFill>
                <a:latin typeface="Times New Roman" panose="02020603050405020304" pitchFamily="18" charset="0"/>
                <a:cs typeface="Times New Roman" panose="02020603050405020304" pitchFamily="18" charset="0"/>
              </a:rPr>
              <a:t>8</a:t>
            </a:r>
            <a:r>
              <a:rPr lang="vi-VN" sz="10400">
                <a:solidFill>
                  <a:schemeClr val="tx1">
                    <a:lumMod val="75000"/>
                    <a:lumOff val="25000"/>
                  </a:schemeClr>
                </a:solidFill>
                <a:latin typeface="Times New Roman" panose="02020603050405020304" pitchFamily="18" charset="0"/>
                <a:cs typeface="Times New Roman" panose="02020603050405020304" pitchFamily="18" charset="0"/>
              </a:rPr>
              <a:t> </a:t>
            </a:r>
            <a:r>
              <a:rPr lang="vi-VN" sz="10400" dirty="0">
                <a:solidFill>
                  <a:schemeClr val="tx1">
                    <a:lumMod val="75000"/>
                    <a:lumOff val="25000"/>
                  </a:schemeClr>
                </a:solidFill>
                <a:latin typeface="Times New Roman" panose="02020603050405020304" pitchFamily="18" charset="0"/>
                <a:cs typeface="Times New Roman" panose="02020603050405020304" pitchFamily="18" charset="0"/>
              </a:rPr>
              <a:t>câu hỏi HS nào còn đứng thì sẽ là người chiến thắng và </a:t>
            </a:r>
            <a:r>
              <a:rPr lang="vi-VN" sz="10400">
                <a:solidFill>
                  <a:schemeClr val="tx1">
                    <a:lumMod val="75000"/>
                    <a:lumOff val="25000"/>
                  </a:schemeClr>
                </a:solidFill>
                <a:latin typeface="Times New Roman" panose="02020603050405020304" pitchFamily="18" charset="0"/>
                <a:cs typeface="Times New Roman" panose="02020603050405020304" pitchFamily="18" charset="0"/>
              </a:rPr>
              <a:t>được </a:t>
            </a:r>
            <a:r>
              <a:rPr lang="en-US" sz="10400">
                <a:solidFill>
                  <a:schemeClr val="tx1">
                    <a:lumMod val="75000"/>
                    <a:lumOff val="25000"/>
                  </a:schemeClr>
                </a:solidFill>
                <a:latin typeface="Times New Roman" panose="02020603050405020304" pitchFamily="18" charset="0"/>
                <a:cs typeface="Times New Roman" panose="02020603050405020304" pitchFamily="18" charset="0"/>
              </a:rPr>
              <a:t>thưởng. </a:t>
            </a:r>
            <a:endParaRPr lang="vi-VN" sz="10400" dirty="0">
              <a:solidFill>
                <a:schemeClr val="tx1">
                  <a:lumMod val="75000"/>
                  <a:lumOff val="25000"/>
                </a:schemeClr>
              </a:solidFill>
            </a:endParaRPr>
          </a:p>
          <a:p>
            <a:pPr algn="just"/>
            <a:endParaRPr lang="vi-VN" sz="9600" dirty="0"/>
          </a:p>
          <a:p>
            <a:pPr algn="just"/>
            <a:endParaRPr lang="en-US" sz="9600" dirty="0"/>
          </a:p>
          <a:p>
            <a:pPr algn="just"/>
            <a:endParaRPr lang="en-US" dirty="0"/>
          </a:p>
        </p:txBody>
      </p:sp>
      <p:pic>
        <p:nvPicPr>
          <p:cNvPr id="6" name="Picture 3"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8ECAECB9-FA3B-B353-EF8E-B0B41A4580E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457200" y="36342"/>
            <a:ext cx="7772400" cy="935207"/>
          </a:xfrm>
          <a:prstGeom prst="rect">
            <a:avLst/>
          </a:prstGeom>
          <a:noFill/>
          <a:extLst>
            <a:ext uri="{909E8E84-426E-40DD-AFC4-6F175D3DCCD1}">
              <a14:hiddenFill xmlns:a14="http://schemas.microsoft.com/office/drawing/2010/main">
                <a:solidFill>
                  <a:srgbClr val="FFFFFF"/>
                </a:solidFill>
              </a14:hiddenFill>
            </a:ext>
          </a:extLst>
        </p:spPr>
      </p:pic>
      <p:sp>
        <p:nvSpPr>
          <p:cNvPr id="7" name="Hộp Văn bản 6"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36CED3CC-0AC4-8177-167F-9D745BD8F054}"/>
              </a:ext>
            </a:extLst>
          </p:cNvPr>
          <p:cNvSpPr txBox="1"/>
          <p:nvPr/>
        </p:nvSpPr>
        <p:spPr>
          <a:xfrm>
            <a:off x="1866241" y="127763"/>
            <a:ext cx="5669595" cy="707886"/>
          </a:xfrm>
          <a:prstGeom prst="rect">
            <a:avLst/>
          </a:prstGeom>
          <a:noFill/>
        </p:spPr>
        <p:txBody>
          <a:bodyPr wrap="square" rtlCol="0">
            <a:spAutoFit/>
          </a:bodyPr>
          <a:lstStyle/>
          <a:p>
            <a:r>
              <a:rPr lang="en-US" sz="4000">
                <a:solidFill>
                  <a:srgbClr val="C67F58"/>
                </a:solidFill>
                <a:latin typeface="#9Slide03 BoosterNextFYBlack" panose="02000A03000000020004" pitchFamily="2" charset="0"/>
              </a:rPr>
              <a:t>AI THÔNG MINH HƠN</a:t>
            </a:r>
          </a:p>
        </p:txBody>
      </p:sp>
      <p:pic>
        <p:nvPicPr>
          <p:cNvPr id="8" name="Hình ảnh 7"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282E9A6D-D3C9-864A-237F-692D6F1C9C02}"/>
              </a:ext>
            </a:extLst>
          </p:cNvPr>
          <p:cNvPicPr>
            <a:picLocks noChangeAspect="1"/>
          </p:cNvPicPr>
          <p:nvPr/>
        </p:nvPicPr>
        <p:blipFill rotWithShape="1">
          <a:blip r:embed="rId5"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l="27340" t="42961" r="51077" b="36300"/>
          <a:stretch/>
        </p:blipFill>
        <p:spPr>
          <a:xfrm>
            <a:off x="8112029" y="-49055"/>
            <a:ext cx="636346" cy="569214"/>
          </a:xfrm>
          <a:prstGeom prst="rect">
            <a:avLst/>
          </a:prstGeom>
        </p:spPr>
      </p:pic>
      <p:pic>
        <p:nvPicPr>
          <p:cNvPr id="9" name="Hình ảnh 8"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8C5504E7-9923-8663-0877-9A62658CB149}"/>
              </a:ext>
            </a:extLst>
          </p:cNvPr>
          <p:cNvPicPr>
            <a:picLocks noChangeAspect="1"/>
          </p:cNvPicPr>
          <p:nvPr/>
        </p:nvPicPr>
        <p:blipFill rotWithShape="1">
          <a:blip r:embed="rId6"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l="74820" t="4446" r="2158" b="76295"/>
          <a:stretch/>
        </p:blipFill>
        <p:spPr>
          <a:xfrm rot="1962638">
            <a:off x="8473719" y="445676"/>
            <a:ext cx="745616" cy="608282"/>
          </a:xfrm>
          <a:prstGeom prst="rect">
            <a:avLst/>
          </a:prstGeom>
        </p:spPr>
      </p:pic>
      <p:pic>
        <p:nvPicPr>
          <p:cNvPr id="10" name="Hình ảnh 9"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8ACBFB55-98FC-74D8-B307-75F123555F11}"/>
              </a:ext>
            </a:extLst>
          </p:cNvPr>
          <p:cNvPicPr>
            <a:picLocks noChangeAspect="1"/>
          </p:cNvPicPr>
          <p:nvPr/>
        </p:nvPicPr>
        <p:blipFill rotWithShape="1">
          <a:blip r:embed="rId7"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l="37407" t="78517" r="51083" b="7582"/>
          <a:stretch/>
        </p:blipFill>
        <p:spPr>
          <a:xfrm rot="12504718">
            <a:off x="8504777" y="1191169"/>
            <a:ext cx="609600" cy="715040"/>
          </a:xfrm>
          <a:prstGeom prst="rect">
            <a:avLst/>
          </a:prstGeom>
        </p:spPr>
      </p:pic>
    </p:spTree>
    <p:extLst>
      <p:ext uri="{BB962C8B-B14F-4D97-AF65-F5344CB8AC3E}">
        <p14:creationId xmlns:p14="http://schemas.microsoft.com/office/powerpoint/2010/main" val="4236467063"/>
      </p:ext>
    </p:extLst>
  </p:cSld>
  <p:clrMapOvr>
    <a:masterClrMapping/>
  </p:clrMapOvr>
  <mc:AlternateContent xmlns:mc="http://schemas.openxmlformats.org/markup-compatibility/2006" xmlns:p14="http://schemas.microsoft.com/office/powerpoint/2010/main">
    <mc:Choice Requires="p14">
      <p:transition spd="slow" p14:dur="200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par>
                                <p:cTn id="19" presetID="42" presetClass="entr" presetSubtype="0" fill="hold" grpId="0" nodeType="with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fade">
                                      <p:cBhvr>
                                        <p:cTn id="26" dur="1000"/>
                                        <p:tgtEl>
                                          <p:spTgt spid="3">
                                            <p:txEl>
                                              <p:pRg st="1" end="1"/>
                                            </p:txEl>
                                          </p:spTgt>
                                        </p:tgtEl>
                                      </p:cBhvr>
                                    </p:animEffect>
                                    <p:anim calcmode="lin" valueType="num">
                                      <p:cBhvr>
                                        <p:cTn id="27"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1000"/>
                                        <p:tgtEl>
                                          <p:spTgt spid="3">
                                            <p:txEl>
                                              <p:pRg st="2" end="2"/>
                                            </p:txEl>
                                          </p:spTgt>
                                        </p:tgtEl>
                                      </p:cBhvr>
                                    </p:animEffect>
                                    <p:anim calcmode="lin" valueType="num">
                                      <p:cBhvr>
                                        <p:cTn id="3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fade">
                                      <p:cBhvr>
                                        <p:cTn id="36" dur="1000"/>
                                        <p:tgtEl>
                                          <p:spTgt spid="3">
                                            <p:txEl>
                                              <p:pRg st="3" end="3"/>
                                            </p:txEl>
                                          </p:spTgt>
                                        </p:tgtEl>
                                      </p:cBhvr>
                                    </p:animEffect>
                                    <p:anim calcmode="lin" valueType="num">
                                      <p:cBhvr>
                                        <p:cTn id="3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Effect transition="in" filter="fade">
                                      <p:cBhvr>
                                        <p:cTn id="41" dur="1000"/>
                                        <p:tgtEl>
                                          <p:spTgt spid="3">
                                            <p:txEl>
                                              <p:pRg st="4" end="4"/>
                                            </p:txEl>
                                          </p:spTgt>
                                        </p:tgtEl>
                                      </p:cBhvr>
                                    </p:animEffect>
                                    <p:anim calcmode="lin" valueType="num">
                                      <p:cBhvr>
                                        <p:cTn id="4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4" end="4"/>
                                            </p:txEl>
                                          </p:spTgt>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3">
                                            <p:txEl>
                                              <p:pRg st="5" end="5"/>
                                            </p:txEl>
                                          </p:spTgt>
                                        </p:tgtEl>
                                        <p:attrNameLst>
                                          <p:attrName>style.visibility</p:attrName>
                                        </p:attrNameLst>
                                      </p:cBhvr>
                                      <p:to>
                                        <p:strVal val="visible"/>
                                      </p:to>
                                    </p:set>
                                    <p:animEffect transition="in" filter="fade">
                                      <p:cBhvr>
                                        <p:cTn id="46" dur="1000"/>
                                        <p:tgtEl>
                                          <p:spTgt spid="3">
                                            <p:txEl>
                                              <p:pRg st="5" end="5"/>
                                            </p:txEl>
                                          </p:spTgt>
                                        </p:tgtEl>
                                      </p:cBhvr>
                                    </p:animEffect>
                                    <p:anim calcmode="lin" valueType="num">
                                      <p:cBhvr>
                                        <p:cTn id="4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3">
                                            <p:txEl>
                                              <p:pRg st="6" end="6"/>
                                            </p:txEl>
                                          </p:spTgt>
                                        </p:tgtEl>
                                        <p:attrNameLst>
                                          <p:attrName>style.visibility</p:attrName>
                                        </p:attrNameLst>
                                      </p:cBhvr>
                                      <p:to>
                                        <p:strVal val="visible"/>
                                      </p:to>
                                    </p:set>
                                    <p:animEffect transition="in" filter="fade">
                                      <p:cBhvr>
                                        <p:cTn id="51" dur="1000"/>
                                        <p:tgtEl>
                                          <p:spTgt spid="3">
                                            <p:txEl>
                                              <p:pRg st="6" end="6"/>
                                            </p:txEl>
                                          </p:spTgt>
                                        </p:tgtEl>
                                      </p:cBhvr>
                                    </p:animEffect>
                                    <p:anim calcmode="lin" valueType="num">
                                      <p:cBhvr>
                                        <p:cTn id="5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ình Bầu dục 1"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BD9693EF-4693-6598-667B-0ED0531D9A04}"/>
              </a:ext>
            </a:extLst>
          </p:cNvPr>
          <p:cNvSpPr/>
          <p:nvPr/>
        </p:nvSpPr>
        <p:spPr>
          <a:xfrm>
            <a:off x="576847" y="3962105"/>
            <a:ext cx="642353" cy="642353"/>
          </a:xfrm>
          <a:prstGeom prst="ellipse">
            <a:avLst/>
          </a:prstGeom>
          <a:solidFill>
            <a:srgbClr val="C67F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3"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AD7CE6A3-C021-A1D8-40B1-823B4FBFE58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457200" y="36342"/>
            <a:ext cx="7772400" cy="93520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 name="Hộp Văn bản 7"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EF37907B-1FF9-2A8B-EDF2-9E8C64C0C12C}"/>
                  </a:ext>
                </a:extLst>
              </p:cNvPr>
              <p:cNvSpPr txBox="1"/>
              <p:nvPr/>
            </p:nvSpPr>
            <p:spPr>
              <a:xfrm>
                <a:off x="334278" y="1077862"/>
                <a:ext cx="8733522" cy="1077218"/>
              </a:xfrm>
              <a:prstGeom prst="rect">
                <a:avLst/>
              </a:prstGeom>
              <a:noFill/>
            </p:spPr>
            <p:txBody>
              <a:bodyPr wrap="square">
                <a:spAutoFit/>
              </a:bodyPr>
              <a:lstStyle/>
              <a:p>
                <a:r>
                  <a:rPr lang="en-US" sz="3200" b="1">
                    <a:solidFill>
                      <a:schemeClr val="accent6">
                        <a:lumMod val="50000"/>
                      </a:schemeClr>
                    </a:solidFill>
                    <a:effectLst/>
                    <a:latin typeface="Times New Roman" panose="02020603050405020304" pitchFamily="18" charset="0"/>
                    <a:ea typeface="Calibri" panose="020F0502020204030204" pitchFamily="34" charset="0"/>
                  </a:rPr>
                  <a:t>Câu hỏi 1:</a:t>
                </a:r>
                <a:r>
                  <a:rPr lang="en-US" sz="3200">
                    <a:solidFill>
                      <a:schemeClr val="accent6">
                        <a:lumMod val="50000"/>
                      </a:schemeClr>
                    </a:solidFill>
                    <a:effectLst/>
                    <a:latin typeface="Times New Roman" panose="02020603050405020304" pitchFamily="18" charset="0"/>
                    <a:ea typeface="Calibri" panose="020F0502020204030204" pitchFamily="34" charset="0"/>
                  </a:rPr>
                  <a:t> </a:t>
                </a:r>
                <a:r>
                  <a:rPr lang="en-US" sz="3200">
                    <a:solidFill>
                      <a:schemeClr val="tx1">
                        <a:lumMod val="85000"/>
                        <a:lumOff val="15000"/>
                      </a:schemeClr>
                    </a:solidFill>
                    <a:effectLst/>
                    <a:latin typeface="Times New Roman" panose="02020603050405020304" pitchFamily="18" charset="0"/>
                    <a:ea typeface="Calibri" panose="020F0502020204030204" pitchFamily="34" charset="0"/>
                    <a:cs typeface="Times New Roman" panose="02020603050405020304" pitchFamily="18" charset="0"/>
                  </a:rPr>
                  <a:t>Trên tập hợp các số thực, với hai số </a:t>
                </a:r>
                <a14:m>
                  <m:oMath xmlns:m="http://schemas.openxmlformats.org/officeDocument/2006/math">
                    <m:r>
                      <m:rPr>
                        <m:nor/>
                      </m:rPr>
                      <a:rPr lang="en-US" sz="3200" b="0" smtClean="0">
                        <a:solidFill>
                          <a:schemeClr val="tx1">
                            <a:lumMod val="95000"/>
                            <a:lumOff val="5000"/>
                          </a:schemeClr>
                        </a:solidFill>
                        <a:latin typeface="Times New Roman" panose="02020603050405020304" pitchFamily="18" charset="0"/>
                        <a:cs typeface="Times New Roman" panose="02020603050405020304" pitchFamily="18" charset="0"/>
                      </a:rPr>
                      <m:t>a</m:t>
                    </m:r>
                  </m:oMath>
                </a14:m>
                <a:r>
                  <a:rPr lang="en-US" sz="3200">
                    <a:solidFill>
                      <a:schemeClr val="tx1">
                        <a:lumMod val="85000"/>
                        <a:lumOff val="15000"/>
                      </a:schemeClr>
                    </a:solidFill>
                    <a:effectLst/>
                    <a:latin typeface="Times New Roman" panose="02020603050405020304" pitchFamily="18" charset="0"/>
                    <a:ea typeface="Calibri" panose="020F0502020204030204" pitchFamily="34" charset="0"/>
                    <a:cs typeface="Times New Roman" panose="02020603050405020304" pitchFamily="18" charset="0"/>
                  </a:rPr>
                  <a:t> và </a:t>
                </a:r>
                <a14:m>
                  <m:oMath xmlns:m="http://schemas.openxmlformats.org/officeDocument/2006/math">
                    <m:r>
                      <m:rPr>
                        <m:nor/>
                      </m:rPr>
                      <a:rPr lang="en-US" sz="3200">
                        <a:solidFill>
                          <a:schemeClr val="tx1">
                            <a:lumMod val="95000"/>
                            <a:lumOff val="5000"/>
                          </a:schemeClr>
                        </a:solidFill>
                        <a:latin typeface="Times New Roman" panose="02020603050405020304" pitchFamily="18" charset="0"/>
                        <a:cs typeface="Times New Roman" panose="02020603050405020304" pitchFamily="18" charset="0"/>
                      </a:rPr>
                      <m:t>b</m:t>
                    </m:r>
                  </m:oMath>
                </a14:m>
                <a:r>
                  <a:rPr lang="en-US" sz="3200">
                    <a:solidFill>
                      <a:schemeClr val="tx1">
                        <a:lumMod val="85000"/>
                        <a:lumOff val="15000"/>
                      </a:schemeClr>
                    </a:solidFill>
                    <a:effectLst/>
                    <a:latin typeface="Times New Roman" panose="02020603050405020304" pitchFamily="18" charset="0"/>
                    <a:ea typeface="Calibri" panose="020F0502020204030204" pitchFamily="34" charset="0"/>
                    <a:cs typeface="Times New Roman" panose="02020603050405020304" pitchFamily="18" charset="0"/>
                  </a:rPr>
                  <a:t> có trường hợp nào xảy ra?</a:t>
                </a:r>
                <a:endParaRPr lang="en-US" sz="3200" dirty="0">
                  <a:solidFill>
                    <a:schemeClr val="tx1">
                      <a:lumMod val="85000"/>
                      <a:lumOff val="1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8" name="Hộp Văn bản 7"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EF37907B-1FF9-2A8B-EDF2-9E8C64C0C12C}"/>
                  </a:ext>
                </a:extLst>
              </p:cNvPr>
              <p:cNvSpPr txBox="1">
                <a:spLocks noRot="1" noChangeAspect="1" noMove="1" noResize="1" noEditPoints="1" noAdjustHandles="1" noChangeArrowheads="1" noChangeShapeType="1" noTextEdit="1"/>
              </p:cNvSpPr>
              <p:nvPr/>
            </p:nvSpPr>
            <p:spPr>
              <a:xfrm>
                <a:off x="334278" y="1077862"/>
                <a:ext cx="8733522" cy="1077218"/>
              </a:xfrm>
              <a:prstGeom prst="rect">
                <a:avLst/>
              </a:prstGeom>
              <a:blipFill>
                <a:blip r:embed="rId8"/>
                <a:stretch>
                  <a:fillRect l="-1814" t="-7910" r="-1884" b="-169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Hộp Văn bản 9"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DEDCD925-C80D-4D0F-70E5-E663C34E9577}"/>
                  </a:ext>
                </a:extLst>
              </p:cNvPr>
              <p:cNvSpPr txBox="1"/>
              <p:nvPr/>
            </p:nvSpPr>
            <p:spPr>
              <a:xfrm>
                <a:off x="591239" y="2154109"/>
                <a:ext cx="6553200" cy="584775"/>
              </a:xfrm>
              <a:prstGeom prst="rect">
                <a:avLst/>
              </a:prstGeom>
              <a:noFill/>
            </p:spPr>
            <p:txBody>
              <a:bodyPr wrap="square">
                <a:spAutoFit/>
              </a:bodyPr>
              <a:lstStyle/>
              <a:p>
                <a:r>
                  <a:rPr lang="en-US" sz="3200">
                    <a:solidFill>
                      <a:schemeClr val="tx1">
                        <a:lumMod val="95000"/>
                        <a:lumOff val="5000"/>
                      </a:schemeClr>
                    </a:solidFill>
                    <a:latin typeface="Times New Roman" panose="02020603050405020304" pitchFamily="18" charset="0"/>
                    <a:cs typeface="Times New Roman" panose="02020603050405020304" pitchFamily="18" charset="0"/>
                  </a:rPr>
                  <a:t>A) Số </a:t>
                </a:r>
                <a14:m>
                  <m:oMath xmlns:m="http://schemas.openxmlformats.org/officeDocument/2006/math">
                    <m:r>
                      <m:rPr>
                        <m:nor/>
                      </m:rPr>
                      <a:rPr lang="en-US" sz="3200" b="0" smtClean="0">
                        <a:solidFill>
                          <a:schemeClr val="tx1">
                            <a:lumMod val="95000"/>
                            <a:lumOff val="5000"/>
                          </a:schemeClr>
                        </a:solidFill>
                        <a:latin typeface="Times New Roman" panose="02020603050405020304" pitchFamily="18" charset="0"/>
                        <a:cs typeface="Times New Roman" panose="02020603050405020304" pitchFamily="18" charset="0"/>
                      </a:rPr>
                      <m:t>a</m:t>
                    </m:r>
                  </m:oMath>
                </a14:m>
                <a:r>
                  <a:rPr lang="en-US" sz="3200">
                    <a:solidFill>
                      <a:schemeClr val="tx1">
                        <a:lumMod val="95000"/>
                        <a:lumOff val="5000"/>
                      </a:schemeClr>
                    </a:solidFill>
                    <a:latin typeface="Times New Roman" panose="02020603050405020304" pitchFamily="18" charset="0"/>
                    <a:cs typeface="Times New Roman" panose="02020603050405020304" pitchFamily="18" charset="0"/>
                  </a:rPr>
                  <a:t> bằng số </a:t>
                </a:r>
                <a14:m>
                  <m:oMath xmlns:m="http://schemas.openxmlformats.org/officeDocument/2006/math">
                    <m:r>
                      <m:rPr>
                        <m:nor/>
                      </m:rPr>
                      <a:rPr lang="en-US" sz="3200" b="0" smtClean="0">
                        <a:solidFill>
                          <a:schemeClr val="tx1">
                            <a:lumMod val="95000"/>
                            <a:lumOff val="5000"/>
                          </a:schemeClr>
                        </a:solidFill>
                        <a:latin typeface="Times New Roman" panose="02020603050405020304" pitchFamily="18" charset="0"/>
                        <a:cs typeface="Times New Roman" panose="02020603050405020304" pitchFamily="18" charset="0"/>
                      </a:rPr>
                      <m:t>b</m:t>
                    </m:r>
                  </m:oMath>
                </a14:m>
                <a:r>
                  <a:rPr lang="en-US" sz="3200">
                    <a:solidFill>
                      <a:schemeClr val="tx1">
                        <a:lumMod val="95000"/>
                        <a:lumOff val="5000"/>
                      </a:schemeClr>
                    </a:solidFill>
                    <a:latin typeface="Times New Roman" panose="02020603050405020304" pitchFamily="18" charset="0"/>
                    <a:cs typeface="Times New Roman" panose="02020603050405020304" pitchFamily="18" charset="0"/>
                  </a:rPr>
                  <a:t>, kí hiệu  </a:t>
                </a:r>
                <a14:m>
                  <m:oMath xmlns:m="http://schemas.openxmlformats.org/officeDocument/2006/math">
                    <m:r>
                      <m:rPr>
                        <m:nor/>
                      </m:rPr>
                      <a:rPr lang="en-US" sz="3200">
                        <a:solidFill>
                          <a:schemeClr val="tx1">
                            <a:lumMod val="95000"/>
                            <a:lumOff val="5000"/>
                          </a:schemeClr>
                        </a:solidFill>
                        <a:latin typeface="Times New Roman" panose="02020603050405020304" pitchFamily="18" charset="0"/>
                        <a:cs typeface="Times New Roman" panose="02020603050405020304" pitchFamily="18" charset="0"/>
                      </a:rPr>
                      <m:t>a</m:t>
                    </m:r>
                    <m:r>
                      <m:rPr>
                        <m:nor/>
                      </m:rPr>
                      <a:rPr lang="en-US" sz="3200" b="0" i="0" smtClean="0">
                        <a:solidFill>
                          <a:schemeClr val="tx1">
                            <a:lumMod val="95000"/>
                            <a:lumOff val="5000"/>
                          </a:schemeClr>
                        </a:solidFill>
                        <a:latin typeface="Times New Roman" panose="02020603050405020304" pitchFamily="18" charset="0"/>
                        <a:cs typeface="Times New Roman" panose="02020603050405020304" pitchFamily="18" charset="0"/>
                      </a:rPr>
                      <m:t> </m:t>
                    </m:r>
                    <m:r>
                      <m:rPr>
                        <m:nor/>
                      </m:rPr>
                      <a:rPr lang="en-US" sz="3200" b="0" smtClean="0">
                        <a:solidFill>
                          <a:schemeClr val="tx1">
                            <a:lumMod val="95000"/>
                            <a:lumOff val="5000"/>
                          </a:schemeClr>
                        </a:solidFill>
                        <a:latin typeface="Times New Roman" panose="02020603050405020304" pitchFamily="18" charset="0"/>
                        <a:cs typeface="Times New Roman" panose="02020603050405020304" pitchFamily="18" charset="0"/>
                      </a:rPr>
                      <m:t>=</m:t>
                    </m:r>
                    <m:r>
                      <m:rPr>
                        <m:nor/>
                      </m:rPr>
                      <a:rPr lang="en-US" sz="3200" b="0" i="0" smtClean="0">
                        <a:solidFill>
                          <a:schemeClr val="tx1">
                            <a:lumMod val="95000"/>
                            <a:lumOff val="5000"/>
                          </a:schemeClr>
                        </a:solidFill>
                        <a:latin typeface="Times New Roman" panose="02020603050405020304" pitchFamily="18" charset="0"/>
                        <a:cs typeface="Times New Roman" panose="02020603050405020304" pitchFamily="18" charset="0"/>
                      </a:rPr>
                      <m:t> </m:t>
                    </m:r>
                    <m:r>
                      <m:rPr>
                        <m:nor/>
                      </m:rPr>
                      <a:rPr lang="en-US" sz="3200" b="0" smtClean="0">
                        <a:solidFill>
                          <a:schemeClr val="tx1">
                            <a:lumMod val="95000"/>
                            <a:lumOff val="5000"/>
                          </a:schemeClr>
                        </a:solidFill>
                        <a:latin typeface="Times New Roman" panose="02020603050405020304" pitchFamily="18" charset="0"/>
                        <a:cs typeface="Times New Roman" panose="02020603050405020304" pitchFamily="18" charset="0"/>
                      </a:rPr>
                      <m:t>b</m:t>
                    </m:r>
                  </m:oMath>
                </a14:m>
                <a:endParaRPr lang="en-US" sz="3200">
                  <a:solidFill>
                    <a:schemeClr val="tx1">
                      <a:lumMod val="95000"/>
                      <a:lumOff val="5000"/>
                    </a:schemeClr>
                  </a:solidFill>
                  <a:latin typeface="Times New Roman" panose="02020603050405020304" pitchFamily="18" charset="0"/>
                  <a:cs typeface="Times New Roman" panose="02020603050405020304" pitchFamily="18" charset="0"/>
                </a:endParaRPr>
              </a:p>
            </p:txBody>
          </p:sp>
        </mc:Choice>
        <mc:Fallback xmlns="">
          <p:sp>
            <p:nvSpPr>
              <p:cNvPr id="10" name="Hộp Văn bản 9"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DEDCD925-C80D-4D0F-70E5-E663C34E9577}"/>
                  </a:ext>
                </a:extLst>
              </p:cNvPr>
              <p:cNvSpPr txBox="1">
                <a:spLocks noRot="1" noChangeAspect="1" noMove="1" noResize="1" noEditPoints="1" noAdjustHandles="1" noChangeArrowheads="1" noChangeShapeType="1" noTextEdit="1"/>
              </p:cNvSpPr>
              <p:nvPr/>
            </p:nvSpPr>
            <p:spPr>
              <a:xfrm>
                <a:off x="591239" y="2154109"/>
                <a:ext cx="6553200" cy="584775"/>
              </a:xfrm>
              <a:prstGeom prst="rect">
                <a:avLst/>
              </a:prstGeom>
              <a:blipFill>
                <a:blip r:embed="rId9"/>
                <a:stretch>
                  <a:fillRect l="-2419" t="-14583" b="-322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Hộp Văn bản 11"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E8FD2D5E-40D2-B650-E60B-026C27C3EA3F}"/>
                  </a:ext>
                </a:extLst>
              </p:cNvPr>
              <p:cNvSpPr txBox="1"/>
              <p:nvPr/>
            </p:nvSpPr>
            <p:spPr>
              <a:xfrm>
                <a:off x="591239" y="2766488"/>
                <a:ext cx="6553200" cy="584775"/>
              </a:xfrm>
              <a:prstGeom prst="rect">
                <a:avLst/>
              </a:prstGeom>
              <a:noFill/>
            </p:spPr>
            <p:txBody>
              <a:bodyPr wrap="square">
                <a:spAutoFit/>
              </a:bodyPr>
              <a:lstStyle/>
              <a:p>
                <a:r>
                  <a:rPr lang="en-US" sz="3200">
                    <a:solidFill>
                      <a:schemeClr val="tx1">
                        <a:lumMod val="95000"/>
                        <a:lumOff val="5000"/>
                      </a:schemeClr>
                    </a:solidFill>
                    <a:latin typeface="Times New Roman" panose="02020603050405020304" pitchFamily="18" charset="0"/>
                    <a:cs typeface="Times New Roman" panose="02020603050405020304" pitchFamily="18" charset="0"/>
                  </a:rPr>
                  <a:t>B) Số </a:t>
                </a:r>
                <a14:m>
                  <m:oMath xmlns:m="http://schemas.openxmlformats.org/officeDocument/2006/math">
                    <m:r>
                      <m:rPr>
                        <m:nor/>
                      </m:rPr>
                      <a:rPr lang="en-US" sz="3200">
                        <a:solidFill>
                          <a:schemeClr val="tx1">
                            <a:lumMod val="95000"/>
                            <a:lumOff val="5000"/>
                          </a:schemeClr>
                        </a:solidFill>
                        <a:latin typeface="Times New Roman" panose="02020603050405020304" pitchFamily="18" charset="0"/>
                        <a:cs typeface="Times New Roman" panose="02020603050405020304" pitchFamily="18" charset="0"/>
                      </a:rPr>
                      <m:t>a</m:t>
                    </m:r>
                  </m:oMath>
                </a14:m>
                <a:r>
                  <a:rPr lang="en-US" sz="3200">
                    <a:solidFill>
                      <a:schemeClr val="tx1">
                        <a:lumMod val="95000"/>
                        <a:lumOff val="5000"/>
                      </a:schemeClr>
                    </a:solidFill>
                    <a:latin typeface="Times New Roman" panose="02020603050405020304" pitchFamily="18" charset="0"/>
                    <a:cs typeface="Times New Roman" panose="02020603050405020304" pitchFamily="18" charset="0"/>
                  </a:rPr>
                  <a:t> lớn hơn số </a:t>
                </a:r>
                <a14:m>
                  <m:oMath xmlns:m="http://schemas.openxmlformats.org/officeDocument/2006/math">
                    <m:r>
                      <m:rPr>
                        <m:nor/>
                      </m:rPr>
                      <a:rPr lang="en-US" sz="3200">
                        <a:solidFill>
                          <a:schemeClr val="tx1">
                            <a:lumMod val="95000"/>
                            <a:lumOff val="5000"/>
                          </a:schemeClr>
                        </a:solidFill>
                        <a:latin typeface="Times New Roman" panose="02020603050405020304" pitchFamily="18" charset="0"/>
                        <a:cs typeface="Times New Roman" panose="02020603050405020304" pitchFamily="18" charset="0"/>
                      </a:rPr>
                      <m:t>b</m:t>
                    </m:r>
                  </m:oMath>
                </a14:m>
                <a:r>
                  <a:rPr lang="en-US" sz="3200">
                    <a:solidFill>
                      <a:schemeClr val="tx1">
                        <a:lumMod val="95000"/>
                        <a:lumOff val="5000"/>
                      </a:schemeClr>
                    </a:solidFill>
                    <a:latin typeface="Times New Roman" panose="02020603050405020304" pitchFamily="18" charset="0"/>
                    <a:cs typeface="Times New Roman" panose="02020603050405020304" pitchFamily="18" charset="0"/>
                  </a:rPr>
                  <a:t>, kí hiệu  </a:t>
                </a:r>
                <a14:m>
                  <m:oMath xmlns:m="http://schemas.openxmlformats.org/officeDocument/2006/math">
                    <m:r>
                      <m:rPr>
                        <m:nor/>
                      </m:rPr>
                      <a:rPr lang="en-US" sz="3200">
                        <a:solidFill>
                          <a:schemeClr val="tx1">
                            <a:lumMod val="95000"/>
                            <a:lumOff val="5000"/>
                          </a:schemeClr>
                        </a:solidFill>
                        <a:latin typeface="Times New Roman" panose="02020603050405020304" pitchFamily="18" charset="0"/>
                        <a:cs typeface="Times New Roman" panose="02020603050405020304" pitchFamily="18" charset="0"/>
                      </a:rPr>
                      <m:t>a</m:t>
                    </m:r>
                    <m:r>
                      <m:rPr>
                        <m:nor/>
                      </m:rPr>
                      <a:rPr lang="en-US" sz="3200" b="0" i="0" smtClean="0">
                        <a:solidFill>
                          <a:schemeClr val="tx1">
                            <a:lumMod val="95000"/>
                            <a:lumOff val="5000"/>
                          </a:schemeClr>
                        </a:solidFill>
                        <a:latin typeface="Times New Roman" panose="02020603050405020304" pitchFamily="18" charset="0"/>
                        <a:cs typeface="Times New Roman" panose="02020603050405020304" pitchFamily="18" charset="0"/>
                      </a:rPr>
                      <m:t> </m:t>
                    </m:r>
                    <m:r>
                      <m:rPr>
                        <m:nor/>
                      </m:rPr>
                      <a:rPr lang="en-US" sz="3200">
                        <a:solidFill>
                          <a:schemeClr val="tx1">
                            <a:lumMod val="95000"/>
                            <a:lumOff val="5000"/>
                          </a:schemeClr>
                        </a:solidFill>
                        <a:latin typeface="Times New Roman" panose="02020603050405020304" pitchFamily="18" charset="0"/>
                        <a:cs typeface="Times New Roman" panose="02020603050405020304" pitchFamily="18" charset="0"/>
                      </a:rPr>
                      <m:t>&gt;</m:t>
                    </m:r>
                    <m:r>
                      <m:rPr>
                        <m:nor/>
                      </m:rPr>
                      <a:rPr lang="en-US" sz="3200" b="0" i="0" smtClean="0">
                        <a:solidFill>
                          <a:schemeClr val="tx1">
                            <a:lumMod val="95000"/>
                            <a:lumOff val="5000"/>
                          </a:schemeClr>
                        </a:solidFill>
                        <a:latin typeface="Times New Roman" panose="02020603050405020304" pitchFamily="18" charset="0"/>
                        <a:cs typeface="Times New Roman" panose="02020603050405020304" pitchFamily="18" charset="0"/>
                      </a:rPr>
                      <m:t> </m:t>
                    </m:r>
                    <m:r>
                      <m:rPr>
                        <m:nor/>
                      </m:rPr>
                      <a:rPr lang="en-US" sz="3200">
                        <a:solidFill>
                          <a:schemeClr val="tx1">
                            <a:lumMod val="95000"/>
                            <a:lumOff val="5000"/>
                          </a:schemeClr>
                        </a:solidFill>
                        <a:latin typeface="Times New Roman" panose="02020603050405020304" pitchFamily="18" charset="0"/>
                        <a:cs typeface="Times New Roman" panose="02020603050405020304" pitchFamily="18" charset="0"/>
                      </a:rPr>
                      <m:t>b</m:t>
                    </m:r>
                  </m:oMath>
                </a14:m>
                <a:endParaRPr lang="en-US" sz="3200">
                  <a:solidFill>
                    <a:schemeClr val="tx1">
                      <a:lumMod val="95000"/>
                      <a:lumOff val="5000"/>
                    </a:schemeClr>
                  </a:solidFill>
                  <a:latin typeface="Times New Roman" panose="02020603050405020304" pitchFamily="18" charset="0"/>
                  <a:cs typeface="Times New Roman" panose="02020603050405020304" pitchFamily="18" charset="0"/>
                </a:endParaRPr>
              </a:p>
            </p:txBody>
          </p:sp>
        </mc:Choice>
        <mc:Fallback xmlns="">
          <p:sp>
            <p:nvSpPr>
              <p:cNvPr id="12" name="Hộp Văn bản 11"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E8FD2D5E-40D2-B650-E60B-026C27C3EA3F}"/>
                  </a:ext>
                </a:extLst>
              </p:cNvPr>
              <p:cNvSpPr txBox="1">
                <a:spLocks noRot="1" noChangeAspect="1" noMove="1" noResize="1" noEditPoints="1" noAdjustHandles="1" noChangeArrowheads="1" noChangeShapeType="1" noTextEdit="1"/>
              </p:cNvSpPr>
              <p:nvPr/>
            </p:nvSpPr>
            <p:spPr>
              <a:xfrm>
                <a:off x="591239" y="2766488"/>
                <a:ext cx="6553200" cy="584775"/>
              </a:xfrm>
              <a:prstGeom prst="rect">
                <a:avLst/>
              </a:prstGeom>
              <a:blipFill>
                <a:blip r:embed="rId10"/>
                <a:stretch>
                  <a:fillRect l="-2419" t="-14583" b="-322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Hộp Văn bản 12"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56CA132F-B8EE-187D-BE5F-2DA576447528}"/>
                  </a:ext>
                </a:extLst>
              </p:cNvPr>
              <p:cNvSpPr txBox="1"/>
              <p:nvPr/>
            </p:nvSpPr>
            <p:spPr>
              <a:xfrm>
                <a:off x="591239" y="3351263"/>
                <a:ext cx="6553200" cy="584775"/>
              </a:xfrm>
              <a:prstGeom prst="rect">
                <a:avLst/>
              </a:prstGeom>
              <a:noFill/>
            </p:spPr>
            <p:txBody>
              <a:bodyPr wrap="square">
                <a:spAutoFit/>
              </a:bodyPr>
              <a:lstStyle/>
              <a:p>
                <a:r>
                  <a:rPr lang="en-US" sz="3200">
                    <a:solidFill>
                      <a:schemeClr val="tx1">
                        <a:lumMod val="95000"/>
                        <a:lumOff val="5000"/>
                      </a:schemeClr>
                    </a:solidFill>
                    <a:latin typeface="Times New Roman" panose="02020603050405020304" pitchFamily="18" charset="0"/>
                    <a:cs typeface="Times New Roman" panose="02020603050405020304" pitchFamily="18" charset="0"/>
                  </a:rPr>
                  <a:t>C) Số </a:t>
                </a:r>
                <a14:m>
                  <m:oMath xmlns:m="http://schemas.openxmlformats.org/officeDocument/2006/math">
                    <m:r>
                      <m:rPr>
                        <m:nor/>
                      </m:rPr>
                      <a:rPr lang="en-US" sz="3200">
                        <a:solidFill>
                          <a:schemeClr val="tx1">
                            <a:lumMod val="95000"/>
                            <a:lumOff val="5000"/>
                          </a:schemeClr>
                        </a:solidFill>
                        <a:latin typeface="Times New Roman" panose="02020603050405020304" pitchFamily="18" charset="0"/>
                        <a:cs typeface="Times New Roman" panose="02020603050405020304" pitchFamily="18" charset="0"/>
                      </a:rPr>
                      <m:t>a</m:t>
                    </m:r>
                  </m:oMath>
                </a14:m>
                <a:r>
                  <a:rPr lang="en-US" sz="3200">
                    <a:solidFill>
                      <a:schemeClr val="tx1">
                        <a:lumMod val="95000"/>
                        <a:lumOff val="5000"/>
                      </a:schemeClr>
                    </a:solidFill>
                    <a:latin typeface="Times New Roman" panose="02020603050405020304" pitchFamily="18" charset="0"/>
                    <a:cs typeface="Times New Roman" panose="02020603050405020304" pitchFamily="18" charset="0"/>
                  </a:rPr>
                  <a:t> nhỏ hơn số </a:t>
                </a:r>
                <a14:m>
                  <m:oMath xmlns:m="http://schemas.openxmlformats.org/officeDocument/2006/math">
                    <m:r>
                      <m:rPr>
                        <m:sty m:val="p"/>
                      </m:rPr>
                      <a:rPr lang="en-US" sz="3200" i="0">
                        <a:solidFill>
                          <a:schemeClr val="tx1">
                            <a:lumMod val="95000"/>
                            <a:lumOff val="5000"/>
                          </a:schemeClr>
                        </a:solidFill>
                        <a:latin typeface="Cambria Math" panose="02040503050406030204" pitchFamily="18" charset="0"/>
                        <a:cs typeface="Times New Roman" panose="02020603050405020304" pitchFamily="18" charset="0"/>
                      </a:rPr>
                      <m:t>b</m:t>
                    </m:r>
                  </m:oMath>
                </a14:m>
                <a:r>
                  <a:rPr lang="en-US" sz="3200">
                    <a:solidFill>
                      <a:schemeClr val="tx1">
                        <a:lumMod val="95000"/>
                        <a:lumOff val="5000"/>
                      </a:schemeClr>
                    </a:solidFill>
                    <a:latin typeface="Times New Roman" panose="02020603050405020304" pitchFamily="18" charset="0"/>
                    <a:cs typeface="Times New Roman" panose="02020603050405020304" pitchFamily="18" charset="0"/>
                  </a:rPr>
                  <a:t>, kí hiệu  </a:t>
                </a:r>
                <a14:m>
                  <m:oMath xmlns:m="http://schemas.openxmlformats.org/officeDocument/2006/math">
                    <m:r>
                      <m:rPr>
                        <m:nor/>
                      </m:rPr>
                      <a:rPr lang="en-US" sz="3200">
                        <a:solidFill>
                          <a:schemeClr val="tx1">
                            <a:lumMod val="95000"/>
                            <a:lumOff val="5000"/>
                          </a:schemeClr>
                        </a:solidFill>
                        <a:latin typeface="Times New Roman" panose="02020603050405020304" pitchFamily="18" charset="0"/>
                        <a:cs typeface="Times New Roman" panose="02020603050405020304" pitchFamily="18" charset="0"/>
                      </a:rPr>
                      <m:t>a</m:t>
                    </m:r>
                    <m:r>
                      <m:rPr>
                        <m:nor/>
                      </m:rPr>
                      <a:rPr lang="en-US" sz="3200" b="0" i="0" smtClean="0">
                        <a:solidFill>
                          <a:schemeClr val="tx1">
                            <a:lumMod val="95000"/>
                            <a:lumOff val="5000"/>
                          </a:schemeClr>
                        </a:solidFill>
                        <a:latin typeface="Times New Roman" panose="02020603050405020304" pitchFamily="18" charset="0"/>
                        <a:cs typeface="Times New Roman" panose="02020603050405020304" pitchFamily="18" charset="0"/>
                      </a:rPr>
                      <m:t> </m:t>
                    </m:r>
                    <m:r>
                      <m:rPr>
                        <m:nor/>
                      </m:rPr>
                      <a:rPr lang="en-US" sz="3200">
                        <a:solidFill>
                          <a:schemeClr val="tx1">
                            <a:lumMod val="95000"/>
                            <a:lumOff val="5000"/>
                          </a:schemeClr>
                        </a:solidFill>
                        <a:latin typeface="Times New Roman" panose="02020603050405020304" pitchFamily="18" charset="0"/>
                        <a:cs typeface="Times New Roman" panose="02020603050405020304" pitchFamily="18" charset="0"/>
                      </a:rPr>
                      <m:t>&lt;</m:t>
                    </m:r>
                    <m:r>
                      <m:rPr>
                        <m:nor/>
                      </m:rPr>
                      <a:rPr lang="en-US" sz="3200" b="0" i="0" smtClean="0">
                        <a:solidFill>
                          <a:schemeClr val="tx1">
                            <a:lumMod val="95000"/>
                            <a:lumOff val="5000"/>
                          </a:schemeClr>
                        </a:solidFill>
                        <a:latin typeface="Times New Roman" panose="02020603050405020304" pitchFamily="18" charset="0"/>
                        <a:cs typeface="Times New Roman" panose="02020603050405020304" pitchFamily="18" charset="0"/>
                      </a:rPr>
                      <m:t> </m:t>
                    </m:r>
                    <m:r>
                      <m:rPr>
                        <m:nor/>
                      </m:rPr>
                      <a:rPr lang="en-US" sz="3200">
                        <a:solidFill>
                          <a:schemeClr val="tx1">
                            <a:lumMod val="95000"/>
                            <a:lumOff val="5000"/>
                          </a:schemeClr>
                        </a:solidFill>
                        <a:latin typeface="Times New Roman" panose="02020603050405020304" pitchFamily="18" charset="0"/>
                        <a:cs typeface="Times New Roman" panose="02020603050405020304" pitchFamily="18" charset="0"/>
                      </a:rPr>
                      <m:t>b</m:t>
                    </m:r>
                  </m:oMath>
                </a14:m>
                <a:endParaRPr lang="en-US" sz="3200">
                  <a:solidFill>
                    <a:schemeClr val="tx1">
                      <a:lumMod val="95000"/>
                      <a:lumOff val="5000"/>
                    </a:schemeClr>
                  </a:solidFill>
                  <a:latin typeface="Times New Roman" panose="02020603050405020304" pitchFamily="18" charset="0"/>
                  <a:cs typeface="Times New Roman" panose="02020603050405020304" pitchFamily="18" charset="0"/>
                </a:endParaRPr>
              </a:p>
            </p:txBody>
          </p:sp>
        </mc:Choice>
        <mc:Fallback xmlns="">
          <p:sp>
            <p:nvSpPr>
              <p:cNvPr id="13" name="Hộp Văn bản 12"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56CA132F-B8EE-187D-BE5F-2DA576447528}"/>
                  </a:ext>
                </a:extLst>
              </p:cNvPr>
              <p:cNvSpPr txBox="1">
                <a:spLocks noRot="1" noChangeAspect="1" noMove="1" noResize="1" noEditPoints="1" noAdjustHandles="1" noChangeArrowheads="1" noChangeShapeType="1" noTextEdit="1"/>
              </p:cNvSpPr>
              <p:nvPr/>
            </p:nvSpPr>
            <p:spPr>
              <a:xfrm>
                <a:off x="591239" y="3351263"/>
                <a:ext cx="6553200" cy="584775"/>
              </a:xfrm>
              <a:prstGeom prst="rect">
                <a:avLst/>
              </a:prstGeom>
              <a:blipFill>
                <a:blip r:embed="rId11"/>
                <a:stretch>
                  <a:fillRect l="-2419" t="-14583" b="-32292"/>
                </a:stretch>
              </a:blipFill>
            </p:spPr>
            <p:txBody>
              <a:bodyPr/>
              <a:lstStyle/>
              <a:p>
                <a:r>
                  <a:rPr lang="en-US">
                    <a:noFill/>
                  </a:rPr>
                  <a:t> </a:t>
                </a:r>
              </a:p>
            </p:txBody>
          </p:sp>
        </mc:Fallback>
      </mc:AlternateContent>
      <p:sp>
        <p:nvSpPr>
          <p:cNvPr id="14" name="Hộp Văn bản 13"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F6DDAC3A-B91F-A152-B634-1E1CD9479F1D}"/>
              </a:ext>
            </a:extLst>
          </p:cNvPr>
          <p:cNvSpPr txBox="1"/>
          <p:nvPr/>
        </p:nvSpPr>
        <p:spPr>
          <a:xfrm>
            <a:off x="626681" y="3983366"/>
            <a:ext cx="6553200" cy="584775"/>
          </a:xfrm>
          <a:prstGeom prst="rect">
            <a:avLst/>
          </a:prstGeom>
          <a:noFill/>
        </p:spPr>
        <p:txBody>
          <a:bodyPr wrap="square">
            <a:spAutoFit/>
          </a:bodyPr>
          <a:lstStyle/>
          <a:p>
            <a:r>
              <a:rPr lang="en-US" sz="3200">
                <a:solidFill>
                  <a:schemeClr val="tx1">
                    <a:lumMod val="95000"/>
                    <a:lumOff val="5000"/>
                  </a:schemeClr>
                </a:solidFill>
                <a:latin typeface="Times New Roman" panose="02020603050405020304" pitchFamily="18" charset="0"/>
                <a:cs typeface="Times New Roman" panose="02020603050405020304" pitchFamily="18" charset="0"/>
              </a:rPr>
              <a:t>D) Tất cả đáp trên.</a:t>
            </a:r>
          </a:p>
        </p:txBody>
      </p:sp>
      <p:sp>
        <p:nvSpPr>
          <p:cNvPr id="15" name="Hộp Văn bản 14"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0223EA51-CAFB-1377-4477-CB4CFE441814}"/>
              </a:ext>
            </a:extLst>
          </p:cNvPr>
          <p:cNvSpPr txBox="1"/>
          <p:nvPr/>
        </p:nvSpPr>
        <p:spPr>
          <a:xfrm>
            <a:off x="1866241" y="127763"/>
            <a:ext cx="5669595" cy="707886"/>
          </a:xfrm>
          <a:prstGeom prst="rect">
            <a:avLst/>
          </a:prstGeom>
          <a:noFill/>
        </p:spPr>
        <p:txBody>
          <a:bodyPr wrap="square" rtlCol="0">
            <a:spAutoFit/>
          </a:bodyPr>
          <a:lstStyle/>
          <a:p>
            <a:r>
              <a:rPr lang="en-US" sz="4000">
                <a:solidFill>
                  <a:srgbClr val="C67F58"/>
                </a:solidFill>
                <a:latin typeface="#9Slide03 BoosterNextFYBlack" panose="02000A03000000020004" pitchFamily="2" charset="0"/>
              </a:rPr>
              <a:t>AI THÔNG MINH HƠN</a:t>
            </a:r>
          </a:p>
        </p:txBody>
      </p:sp>
      <p:pic>
        <p:nvPicPr>
          <p:cNvPr id="17" name="Hình ảnh 16"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31F4BA48-C3ED-0609-BB93-9481CB4B59FF}"/>
              </a:ext>
            </a:extLst>
          </p:cNvPr>
          <p:cNvPicPr>
            <a:picLocks noChangeAspect="1"/>
          </p:cNvPicPr>
          <p:nvPr/>
        </p:nvPicPr>
        <p:blipFill rotWithShape="1">
          <a:blip r:embed="rId12"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l="74820" t="4446" r="2158" b="76295"/>
          <a:stretch/>
        </p:blipFill>
        <p:spPr>
          <a:xfrm>
            <a:off x="7377982" y="4307640"/>
            <a:ext cx="851618" cy="694760"/>
          </a:xfrm>
          <a:prstGeom prst="rect">
            <a:avLst/>
          </a:prstGeom>
        </p:spPr>
      </p:pic>
      <p:pic>
        <p:nvPicPr>
          <p:cNvPr id="18" name="Hình ảnh 17"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AE4B0211-7916-F25F-83D4-260476738016}"/>
              </a:ext>
            </a:extLst>
          </p:cNvPr>
          <p:cNvPicPr>
            <a:picLocks noChangeAspect="1"/>
          </p:cNvPicPr>
          <p:nvPr/>
        </p:nvPicPr>
        <p:blipFill rotWithShape="1">
          <a:blip r:embed="rId13"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l="27340" t="42961" r="51077" b="36300"/>
          <a:stretch/>
        </p:blipFill>
        <p:spPr>
          <a:xfrm>
            <a:off x="8291101" y="3580994"/>
            <a:ext cx="776699" cy="694760"/>
          </a:xfrm>
          <a:prstGeom prst="rect">
            <a:avLst/>
          </a:prstGeom>
        </p:spPr>
      </p:pic>
      <p:pic>
        <p:nvPicPr>
          <p:cNvPr id="19" name="Hình ảnh 18">
            <a:extLst>
              <a:ext uri="{FF2B5EF4-FFF2-40B4-BE49-F238E27FC236}">
                <a16:creationId xmlns:a16="http://schemas.microsoft.com/office/drawing/2014/main" id="{DEE686C3-F7D5-36B4-A284-5CECC9500587}"/>
              </a:ext>
            </a:extLst>
          </p:cNvPr>
          <p:cNvPicPr>
            <a:picLocks noChangeAspect="1"/>
          </p:cNvPicPr>
          <p:nvPr/>
        </p:nvPicPr>
        <p:blipFill rotWithShape="1">
          <a:blip r:embed="rId14"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l="37407" t="78517" r="51083" b="7582"/>
          <a:stretch/>
        </p:blipFill>
        <p:spPr>
          <a:xfrm rot="12504718">
            <a:off x="8534400" y="2510517"/>
            <a:ext cx="609600" cy="715040"/>
          </a:xfrm>
          <a:prstGeom prst="rect">
            <a:avLst/>
          </a:prstGeom>
        </p:spPr>
      </p:pic>
      <p:pic>
        <p:nvPicPr>
          <p:cNvPr id="20" name="10 Second Countdown Timer - EXPLODING  NUMBERS">
            <a:hlinkClick r:id="" action="ppaction://media"/>
            <a:extLst>
              <a:ext uri="{FF2B5EF4-FFF2-40B4-BE49-F238E27FC236}">
                <a16:creationId xmlns:a16="http://schemas.microsoft.com/office/drawing/2014/main" id="{2BC4E703-8FC8-135A-B605-160E983C1A95}"/>
              </a:ext>
            </a:extLst>
          </p:cNvPr>
          <p:cNvPicPr>
            <a:picLocks noChangeAspect="1"/>
          </p:cNvPicPr>
          <p:nvPr>
            <a:videoFile r:link="rId1"/>
            <p:extLst>
              <p:ext uri="{DAA4B4D4-6D71-4841-9C94-3DE7FCFB9230}">
                <p14:media xmlns:p14="http://schemas.microsoft.com/office/powerpoint/2010/main" r:embed="rId2">
                  <p14:trim st="18"/>
                </p14:media>
              </p:ext>
            </p:extLst>
          </p:nvPr>
        </p:nvPicPr>
        <p:blipFill>
          <a:blip r:embed="rId15">
            <a:duotone>
              <a:prstClr val="black"/>
              <a:schemeClr val="accent6">
                <a:tint val="45000"/>
                <a:satMod val="400000"/>
              </a:schemeClr>
            </a:duotone>
            <a:lum bright="20000" contrast="20000"/>
          </a:blip>
          <a:stretch>
            <a:fillRect/>
          </a:stretch>
        </p:blipFill>
        <p:spPr>
          <a:xfrm>
            <a:off x="6297681" y="4475368"/>
            <a:ext cx="642353" cy="631790"/>
          </a:xfrm>
          <a:prstGeom prst="ellipse">
            <a:avLst/>
          </a:prstGeom>
          <a:ln>
            <a:noFill/>
          </a:ln>
          <a:effectLst>
            <a:innerShdw blurRad="114300" dist="50800">
              <a:srgbClr val="000000">
                <a:alpha val="0"/>
              </a:srgbClr>
            </a:innerShdw>
          </a:effectLst>
        </p:spPr>
      </p:pic>
    </p:spTree>
    <p:extLst>
      <p:ext uri="{BB962C8B-B14F-4D97-AF65-F5344CB8AC3E}">
        <p14:creationId xmlns:p14="http://schemas.microsoft.com/office/powerpoint/2010/main" val="2468220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1000"/>
                                        <p:tgtEl>
                                          <p:spTgt spid="8">
                                            <p:txEl>
                                              <p:pRg st="0" end="0"/>
                                            </p:txEl>
                                          </p:spTgt>
                                        </p:tgtEl>
                                      </p:cBhvr>
                                    </p:animEffect>
                                    <p:anim calcmode="lin" valueType="num">
                                      <p:cBhvr>
                                        <p:cTn id="19"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wipe(down)">
                                      <p:cBhvr>
                                        <p:cTn id="39" dur="500"/>
                                        <p:tgtEl>
                                          <p:spTgt spid="2"/>
                                        </p:tgtEl>
                                      </p:cBhvr>
                                    </p:animEffect>
                                  </p:childTnLst>
                                  <p:subTnLst>
                                    <p:audio>
                                      <p:cMediaNode>
                                        <p:cTn display="0" masterRel="sameClick">
                                          <p:stCondLst>
                                            <p:cond evt="begin" delay="0">
                                              <p:tn val="37"/>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78788">
                <p:cTn id="40" fill="hold" display="0">
                  <p:stCondLst>
                    <p:cond delay="indefinite"/>
                  </p:stCondLst>
                </p:cTn>
                <p:tgtEl>
                  <p:spTgt spid="20"/>
                </p:tgtEl>
              </p:cMediaNode>
            </p:video>
          </p:childTnLst>
        </p:cTn>
      </p:par>
    </p:tnLst>
    <p:bldLst>
      <p:bldP spid="2" grpId="0" animBg="1"/>
      <p:bldP spid="10" grpId="0"/>
      <p:bldP spid="12" grpId="0"/>
      <p:bldP spid="13" grpId="0"/>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Hình ảnh 55"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D43DFC0B-AC66-B16F-7325-B00986D5AD31}"/>
              </a:ext>
            </a:extLst>
          </p:cNvPr>
          <p:cNvPicPr>
            <a:picLocks noChangeAspect="1"/>
          </p:cNvPicPr>
          <p:nvPr/>
        </p:nvPicPr>
        <p:blipFill rotWithShape="1">
          <a:blip r:embed="rId6"/>
          <a:srcRect l="14657" t="48569" r="3517" b="39641"/>
          <a:stretch/>
        </p:blipFill>
        <p:spPr>
          <a:xfrm>
            <a:off x="1997365" y="3492483"/>
            <a:ext cx="4548002" cy="566782"/>
          </a:xfrm>
          <a:prstGeom prst="rect">
            <a:avLst/>
          </a:prstGeom>
        </p:spPr>
      </p:pic>
      <p:sp>
        <p:nvSpPr>
          <p:cNvPr id="2" name="Hình Bầu dục 1"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E7094B84-1F5A-8514-B1F9-A9CD0FAAD257}"/>
              </a:ext>
            </a:extLst>
          </p:cNvPr>
          <p:cNvSpPr/>
          <p:nvPr/>
        </p:nvSpPr>
        <p:spPr>
          <a:xfrm>
            <a:off x="1291273" y="2722396"/>
            <a:ext cx="613727" cy="613727"/>
          </a:xfrm>
          <a:prstGeom prst="ellipse">
            <a:avLst/>
          </a:prstGeom>
          <a:solidFill>
            <a:srgbClr val="C67F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5" name="Picture 3"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AD7CE6A3-C021-A1D8-40B1-823B4FBFE58A}"/>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457200" y="36342"/>
            <a:ext cx="7772400" cy="935207"/>
          </a:xfrm>
          <a:prstGeom prst="rect">
            <a:avLst/>
          </a:prstGeom>
          <a:noFill/>
          <a:extLst>
            <a:ext uri="{909E8E84-426E-40DD-AFC4-6F175D3DCCD1}">
              <a14:hiddenFill xmlns:a14="http://schemas.microsoft.com/office/drawing/2010/main">
                <a:solidFill>
                  <a:srgbClr val="FFFFFF"/>
                </a:solidFill>
              </a14:hiddenFill>
            </a:ext>
          </a:extLst>
        </p:spPr>
      </p:pic>
      <p:sp>
        <p:nvSpPr>
          <p:cNvPr id="8" name="Hộp Văn bản 7"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EF37907B-1FF9-2A8B-EDF2-9E8C64C0C12C}"/>
              </a:ext>
            </a:extLst>
          </p:cNvPr>
          <p:cNvSpPr txBox="1"/>
          <p:nvPr/>
        </p:nvSpPr>
        <p:spPr>
          <a:xfrm>
            <a:off x="334277" y="887627"/>
            <a:ext cx="8733522" cy="1077218"/>
          </a:xfrm>
          <a:prstGeom prst="rect">
            <a:avLst/>
          </a:prstGeom>
          <a:noFill/>
        </p:spPr>
        <p:txBody>
          <a:bodyPr wrap="square">
            <a:spAutoFit/>
          </a:bodyPr>
          <a:lstStyle/>
          <a:p>
            <a:r>
              <a:rPr lang="en-US" sz="3200" b="1">
                <a:solidFill>
                  <a:schemeClr val="accent6">
                    <a:lumMod val="50000"/>
                  </a:schemeClr>
                </a:solidFill>
                <a:effectLst/>
                <a:latin typeface="Times New Roman" panose="02020603050405020304" pitchFamily="18" charset="0"/>
                <a:ea typeface="Calibri" panose="020F0502020204030204" pitchFamily="34" charset="0"/>
              </a:rPr>
              <a:t>Câu hỏi 2</a:t>
            </a:r>
            <a:r>
              <a:rPr lang="en-US" sz="3200" b="1">
                <a:solidFill>
                  <a:schemeClr val="accent6">
                    <a:lumMod val="50000"/>
                  </a:schemeClr>
                </a:solidFill>
                <a:latin typeface="Times New Roman" panose="02020603050405020304" pitchFamily="18" charset="0"/>
              </a:rPr>
              <a:t>:</a:t>
            </a:r>
            <a:r>
              <a:rPr lang="en-US" sz="3200" b="1">
                <a:solidFill>
                  <a:schemeClr val="tx1">
                    <a:lumMod val="75000"/>
                    <a:lumOff val="25000"/>
                  </a:schemeClr>
                </a:solidFill>
                <a:effectLst/>
                <a:latin typeface="Times New Roman" panose="02020603050405020304" pitchFamily="18" charset="0"/>
                <a:ea typeface="Calibri" panose="020F0502020204030204" pitchFamily="34" charset="0"/>
              </a:rPr>
              <a:t> </a:t>
            </a:r>
            <a:r>
              <a:rPr lang="en-US" sz="3200">
                <a:solidFill>
                  <a:schemeClr val="tx1">
                    <a:lumMod val="75000"/>
                    <a:lumOff val="25000"/>
                  </a:schemeClr>
                </a:solidFill>
                <a:effectLst/>
                <a:latin typeface="Times New Roman" panose="02020603050405020304" pitchFamily="18" charset="0"/>
                <a:ea typeface="Calibri" panose="020F0502020204030204" pitchFamily="34" charset="0"/>
              </a:rPr>
              <a:t>Tr</a:t>
            </a:r>
            <a:r>
              <a:rPr lang="vi-VN" sz="3200">
                <a:solidFill>
                  <a:schemeClr val="tx1">
                    <a:lumMod val="75000"/>
                    <a:lumOff val="25000"/>
                  </a:schemeClr>
                </a:solidFill>
                <a:latin typeface="Times New Roman" panose="02020603050405020304" pitchFamily="18" charset="0"/>
                <a:ea typeface="Calibri" panose="020F0502020204030204" pitchFamily="34" charset="0"/>
              </a:rPr>
              <a:t>ên trục số, c</a:t>
            </a:r>
            <a:r>
              <a:rPr lang="en-US" sz="3200">
                <a:solidFill>
                  <a:schemeClr val="tx1">
                    <a:lumMod val="75000"/>
                    <a:lumOff val="25000"/>
                  </a:schemeClr>
                </a:solidFill>
                <a:effectLst/>
                <a:latin typeface="Times New Roman" panose="02020603050405020304" pitchFamily="18" charset="0"/>
                <a:ea typeface="Calibri" panose="020F0502020204030204" pitchFamily="34" charset="0"/>
              </a:rPr>
              <a:t>họn cách biểu diễn đúng trong các cách sau:</a:t>
            </a:r>
            <a:endParaRPr lang="en-US" sz="3200" dirty="0">
              <a:solidFill>
                <a:schemeClr val="accent6">
                  <a:lumMod val="50000"/>
                </a:schemeClr>
              </a:solidFill>
              <a:latin typeface="Times New Roman" panose="02020603050405020304" pitchFamily="18" charset="0"/>
              <a:ea typeface="Calibri" panose="020F0502020204030204" pitchFamily="34" charset="0"/>
            </a:endParaRPr>
          </a:p>
        </p:txBody>
      </p:sp>
      <p:sp>
        <p:nvSpPr>
          <p:cNvPr id="15" name="Hộp Văn bản 14"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0223EA51-CAFB-1377-4477-CB4CFE441814}"/>
              </a:ext>
            </a:extLst>
          </p:cNvPr>
          <p:cNvSpPr txBox="1"/>
          <p:nvPr/>
        </p:nvSpPr>
        <p:spPr>
          <a:xfrm>
            <a:off x="1866241" y="127763"/>
            <a:ext cx="5669595" cy="707886"/>
          </a:xfrm>
          <a:prstGeom prst="rect">
            <a:avLst/>
          </a:prstGeom>
          <a:noFill/>
        </p:spPr>
        <p:txBody>
          <a:bodyPr wrap="square" rtlCol="0">
            <a:spAutoFit/>
          </a:bodyPr>
          <a:lstStyle/>
          <a:p>
            <a:r>
              <a:rPr lang="en-US" sz="4000">
                <a:solidFill>
                  <a:srgbClr val="C67F58"/>
                </a:solidFill>
                <a:latin typeface="#9Slide03 BoosterNextFYBlack" panose="02000A03000000020004" pitchFamily="2" charset="0"/>
              </a:rPr>
              <a:t>AI THÔNG MINH HƠN</a:t>
            </a:r>
          </a:p>
        </p:txBody>
      </p:sp>
      <p:pic>
        <p:nvPicPr>
          <p:cNvPr id="17" name="Hình ảnh 16"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31F4BA48-C3ED-0609-BB93-9481CB4B59FF}"/>
              </a:ext>
            </a:extLst>
          </p:cNvPr>
          <p:cNvPicPr>
            <a:picLocks noChangeAspect="1"/>
          </p:cNvPicPr>
          <p:nvPr/>
        </p:nvPicPr>
        <p:blipFill rotWithShape="1">
          <a:blip r:embed="rId9"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l="74820" t="4446" r="2158" b="76295"/>
          <a:stretch/>
        </p:blipFill>
        <p:spPr>
          <a:xfrm>
            <a:off x="7377982" y="4307640"/>
            <a:ext cx="851618" cy="694760"/>
          </a:xfrm>
          <a:prstGeom prst="rect">
            <a:avLst/>
          </a:prstGeom>
        </p:spPr>
      </p:pic>
      <p:pic>
        <p:nvPicPr>
          <p:cNvPr id="18" name="Hình ảnh 17"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AE4B0211-7916-F25F-83D4-260476738016}"/>
              </a:ext>
            </a:extLst>
          </p:cNvPr>
          <p:cNvPicPr>
            <a:picLocks noChangeAspect="1"/>
          </p:cNvPicPr>
          <p:nvPr/>
        </p:nvPicPr>
        <p:blipFill rotWithShape="1">
          <a:blip r:embed="rId10"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l="27340" t="42961" r="51077" b="36300"/>
          <a:stretch/>
        </p:blipFill>
        <p:spPr>
          <a:xfrm>
            <a:off x="8291101" y="3580994"/>
            <a:ext cx="776699" cy="694760"/>
          </a:xfrm>
          <a:prstGeom prst="rect">
            <a:avLst/>
          </a:prstGeom>
        </p:spPr>
      </p:pic>
      <p:pic>
        <p:nvPicPr>
          <p:cNvPr id="19" name="Hình ảnh 18"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DEE686C3-F7D5-36B4-A284-5CECC9500587}"/>
              </a:ext>
            </a:extLst>
          </p:cNvPr>
          <p:cNvPicPr>
            <a:picLocks noChangeAspect="1"/>
          </p:cNvPicPr>
          <p:nvPr/>
        </p:nvPicPr>
        <p:blipFill rotWithShape="1">
          <a:blip r:embed="rId11"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l="37407" t="78517" r="51083" b="7582"/>
          <a:stretch/>
        </p:blipFill>
        <p:spPr>
          <a:xfrm rot="12504718">
            <a:off x="8534400" y="2510517"/>
            <a:ext cx="609600" cy="715040"/>
          </a:xfrm>
          <a:prstGeom prst="rect">
            <a:avLst/>
          </a:prstGeom>
        </p:spPr>
      </p:pic>
      <p:grpSp>
        <p:nvGrpSpPr>
          <p:cNvPr id="45" name="Nhóm 44"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EB53F778-54D4-16F7-F2BC-2C3CFF7BA741}"/>
              </a:ext>
            </a:extLst>
          </p:cNvPr>
          <p:cNvGrpSpPr/>
          <p:nvPr/>
        </p:nvGrpSpPr>
        <p:grpSpPr>
          <a:xfrm>
            <a:off x="2826285" y="3302431"/>
            <a:ext cx="2758117" cy="884469"/>
            <a:chOff x="2826285" y="3302431"/>
            <a:chExt cx="2758117" cy="884469"/>
          </a:xfrm>
        </p:grpSpPr>
        <p:sp>
          <p:nvSpPr>
            <p:cNvPr id="14" name="Hộp Văn bản 13">
              <a:extLst>
                <a:ext uri="{FF2B5EF4-FFF2-40B4-BE49-F238E27FC236}">
                  <a16:creationId xmlns:a16="http://schemas.microsoft.com/office/drawing/2014/main" id="{B9F10518-ED35-9928-79E5-C467C2DF134F}"/>
                </a:ext>
              </a:extLst>
            </p:cNvPr>
            <p:cNvSpPr txBox="1"/>
            <p:nvPr/>
          </p:nvSpPr>
          <p:spPr>
            <a:xfrm>
              <a:off x="4109485" y="3302431"/>
              <a:ext cx="309189"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0</a:t>
              </a:r>
            </a:p>
          </p:txBody>
        </p:sp>
        <p:sp>
          <p:nvSpPr>
            <p:cNvPr id="22" name="Hộp Văn bản 21">
              <a:extLst>
                <a:ext uri="{FF2B5EF4-FFF2-40B4-BE49-F238E27FC236}">
                  <a16:creationId xmlns:a16="http://schemas.microsoft.com/office/drawing/2014/main" id="{341C0A19-0D4B-3056-0471-A0361C850CEB}"/>
                </a:ext>
              </a:extLst>
            </p:cNvPr>
            <p:cNvSpPr txBox="1"/>
            <p:nvPr/>
          </p:nvSpPr>
          <p:spPr>
            <a:xfrm>
              <a:off x="4547503" y="3377891"/>
              <a:ext cx="557232"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 1</a:t>
              </a:r>
            </a:p>
          </p:txBody>
        </p:sp>
        <p:sp>
          <p:nvSpPr>
            <p:cNvPr id="23" name="Hộp Văn bản 22">
              <a:extLst>
                <a:ext uri="{FF2B5EF4-FFF2-40B4-BE49-F238E27FC236}">
                  <a16:creationId xmlns:a16="http://schemas.microsoft.com/office/drawing/2014/main" id="{0D5D590A-349F-663E-B1A5-5B0E182A4BBB}"/>
                </a:ext>
              </a:extLst>
            </p:cNvPr>
            <p:cNvSpPr txBox="1"/>
            <p:nvPr/>
          </p:nvSpPr>
          <p:spPr>
            <a:xfrm>
              <a:off x="3554192" y="3327265"/>
              <a:ext cx="473383"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-1</a:t>
              </a:r>
            </a:p>
          </p:txBody>
        </p:sp>
        <p:sp>
          <p:nvSpPr>
            <p:cNvPr id="24" name="Hộp Văn bản 23">
              <a:extLst>
                <a:ext uri="{FF2B5EF4-FFF2-40B4-BE49-F238E27FC236}">
                  <a16:creationId xmlns:a16="http://schemas.microsoft.com/office/drawing/2014/main" id="{15D91A6C-5BA0-82D2-1602-6839029395BB}"/>
                </a:ext>
              </a:extLst>
            </p:cNvPr>
            <p:cNvSpPr txBox="1"/>
            <p:nvPr/>
          </p:nvSpPr>
          <p:spPr>
            <a:xfrm>
              <a:off x="2826285" y="3314209"/>
              <a:ext cx="705841"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-2,5</a:t>
              </a:r>
            </a:p>
          </p:txBody>
        </p:sp>
        <p:sp>
          <p:nvSpPr>
            <p:cNvPr id="25" name="Hộp Văn bản 24">
              <a:extLst>
                <a:ext uri="{FF2B5EF4-FFF2-40B4-BE49-F238E27FC236}">
                  <a16:creationId xmlns:a16="http://schemas.microsoft.com/office/drawing/2014/main" id="{6A02EB27-1562-7CA7-9306-182F1FFEEC86}"/>
                </a:ext>
              </a:extLst>
            </p:cNvPr>
            <p:cNvSpPr txBox="1"/>
            <p:nvPr/>
          </p:nvSpPr>
          <p:spPr>
            <a:xfrm>
              <a:off x="4799552" y="3725235"/>
              <a:ext cx="784850"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-1,5</a:t>
              </a:r>
            </a:p>
          </p:txBody>
        </p:sp>
      </p:grpSp>
      <p:sp>
        <p:nvSpPr>
          <p:cNvPr id="59" name="Hộp Văn bản 58"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7F88AEDF-510D-91C0-1DCE-DAA331E4BE84}"/>
              </a:ext>
            </a:extLst>
          </p:cNvPr>
          <p:cNvSpPr txBox="1"/>
          <p:nvPr/>
        </p:nvSpPr>
        <p:spPr>
          <a:xfrm>
            <a:off x="1253636" y="3408893"/>
            <a:ext cx="4882779" cy="584775"/>
          </a:xfrm>
          <a:prstGeom prst="rect">
            <a:avLst/>
          </a:prstGeom>
          <a:noFill/>
        </p:spPr>
        <p:txBody>
          <a:bodyPr wrap="square">
            <a:spAutoFit/>
          </a:bodyPr>
          <a:lstStyle/>
          <a:p>
            <a:r>
              <a:rPr lang="en-US" sz="3200">
                <a:solidFill>
                  <a:schemeClr val="tx1">
                    <a:lumMod val="75000"/>
                    <a:lumOff val="25000"/>
                  </a:schemeClr>
                </a:solidFill>
                <a:latin typeface="Times New Roman" panose="02020603050405020304" pitchFamily="18" charset="0"/>
                <a:cs typeface="Times New Roman" panose="02020603050405020304" pitchFamily="18" charset="0"/>
              </a:rPr>
              <a:t>C)</a:t>
            </a:r>
            <a:endParaRPr lang="en-US" sz="320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nvGrpSpPr>
          <p:cNvPr id="6" name="Nhóm 5">
            <a:extLst>
              <a:ext uri="{FF2B5EF4-FFF2-40B4-BE49-F238E27FC236}">
                <a16:creationId xmlns:a16="http://schemas.microsoft.com/office/drawing/2014/main" id="{0A35DF45-BBBA-D5EA-779F-673D766B0457}"/>
              </a:ext>
            </a:extLst>
          </p:cNvPr>
          <p:cNvGrpSpPr/>
          <p:nvPr/>
        </p:nvGrpSpPr>
        <p:grpSpPr>
          <a:xfrm>
            <a:off x="1292004" y="1895063"/>
            <a:ext cx="5200682" cy="908464"/>
            <a:chOff x="1317844" y="1895063"/>
            <a:chExt cx="5211358" cy="908464"/>
          </a:xfrm>
        </p:grpSpPr>
        <p:pic>
          <p:nvPicPr>
            <p:cNvPr id="21" name="Hình ảnh 20">
              <a:extLst>
                <a:ext uri="{FF2B5EF4-FFF2-40B4-BE49-F238E27FC236}">
                  <a16:creationId xmlns:a16="http://schemas.microsoft.com/office/drawing/2014/main" id="{14EF2E0B-C56E-7E3D-C880-9F8DB117BA4B}"/>
                </a:ext>
              </a:extLst>
            </p:cNvPr>
            <p:cNvPicPr>
              <a:picLocks noChangeAspect="1"/>
            </p:cNvPicPr>
            <p:nvPr/>
          </p:nvPicPr>
          <p:blipFill rotWithShape="1">
            <a:blip r:embed="rId6"/>
            <a:srcRect l="14657" t="48569" r="3517" b="39641"/>
            <a:stretch/>
          </p:blipFill>
          <p:spPr>
            <a:xfrm>
              <a:off x="1981200" y="2082690"/>
              <a:ext cx="4548002" cy="566782"/>
            </a:xfrm>
            <a:prstGeom prst="rect">
              <a:avLst/>
            </a:prstGeom>
          </p:spPr>
        </p:pic>
        <p:grpSp>
          <p:nvGrpSpPr>
            <p:cNvPr id="43" name="Nhóm 42">
              <a:extLst>
                <a:ext uri="{FF2B5EF4-FFF2-40B4-BE49-F238E27FC236}">
                  <a16:creationId xmlns:a16="http://schemas.microsoft.com/office/drawing/2014/main" id="{2F959C2D-526F-D578-5A37-BD6EE653CA96}"/>
                </a:ext>
              </a:extLst>
            </p:cNvPr>
            <p:cNvGrpSpPr/>
            <p:nvPr/>
          </p:nvGrpSpPr>
          <p:grpSpPr>
            <a:xfrm>
              <a:off x="1317844" y="1895063"/>
              <a:ext cx="4854356" cy="908464"/>
              <a:chOff x="1317844" y="1895063"/>
              <a:chExt cx="4854356" cy="908464"/>
            </a:xfrm>
          </p:grpSpPr>
          <p:sp>
            <p:nvSpPr>
              <p:cNvPr id="10" name="Hộp Văn bản 9">
                <a:extLst>
                  <a:ext uri="{FF2B5EF4-FFF2-40B4-BE49-F238E27FC236}">
                    <a16:creationId xmlns:a16="http://schemas.microsoft.com/office/drawing/2014/main" id="{DEDCD925-C80D-4D0F-70E5-E663C34E9577}"/>
                  </a:ext>
                </a:extLst>
              </p:cNvPr>
              <p:cNvSpPr txBox="1"/>
              <p:nvPr/>
            </p:nvSpPr>
            <p:spPr>
              <a:xfrm>
                <a:off x="1317844" y="1989430"/>
                <a:ext cx="4854356" cy="584775"/>
              </a:xfrm>
              <a:prstGeom prst="rect">
                <a:avLst/>
              </a:prstGeom>
              <a:noFill/>
            </p:spPr>
            <p:txBody>
              <a:bodyPr wrap="square">
                <a:spAutoFit/>
              </a:bodyPr>
              <a:lstStyle/>
              <a:p>
                <a:r>
                  <a:rPr lang="en-US" sz="3200">
                    <a:solidFill>
                      <a:schemeClr val="tx1">
                        <a:lumMod val="75000"/>
                        <a:lumOff val="25000"/>
                      </a:schemeClr>
                    </a:solidFill>
                    <a:latin typeface="Times New Roman" panose="02020603050405020304" pitchFamily="18" charset="0"/>
                    <a:cs typeface="Times New Roman" panose="02020603050405020304" pitchFamily="18" charset="0"/>
                  </a:rPr>
                  <a:t>A)                            </a:t>
                </a:r>
                <a:endParaRPr lang="en-US" sz="320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nvGrpSpPr>
              <p:cNvPr id="42" name="Nhóm 41">
                <a:extLst>
                  <a:ext uri="{FF2B5EF4-FFF2-40B4-BE49-F238E27FC236}">
                    <a16:creationId xmlns:a16="http://schemas.microsoft.com/office/drawing/2014/main" id="{B2A034FA-DC44-5B57-7D55-CE3C5747ED82}"/>
                  </a:ext>
                </a:extLst>
              </p:cNvPr>
              <p:cNvGrpSpPr/>
              <p:nvPr/>
            </p:nvGrpSpPr>
            <p:grpSpPr>
              <a:xfrm>
                <a:off x="2826286" y="1895063"/>
                <a:ext cx="2755521" cy="908464"/>
                <a:chOff x="2826286" y="1895063"/>
                <a:chExt cx="2755521" cy="908464"/>
              </a:xfrm>
            </p:grpSpPr>
            <p:sp>
              <p:nvSpPr>
                <p:cNvPr id="7" name="Hộp Văn bản 6">
                  <a:extLst>
                    <a:ext uri="{FF2B5EF4-FFF2-40B4-BE49-F238E27FC236}">
                      <a16:creationId xmlns:a16="http://schemas.microsoft.com/office/drawing/2014/main" id="{411DD518-04FD-52DF-5C91-3789D71103B4}"/>
                    </a:ext>
                  </a:extLst>
                </p:cNvPr>
                <p:cNvSpPr txBox="1"/>
                <p:nvPr/>
              </p:nvSpPr>
              <p:spPr>
                <a:xfrm>
                  <a:off x="4091270" y="1895063"/>
                  <a:ext cx="304800"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0</a:t>
                  </a:r>
                </a:p>
              </p:txBody>
            </p:sp>
            <p:sp>
              <p:nvSpPr>
                <p:cNvPr id="9" name="Hộp Văn bản 8">
                  <a:extLst>
                    <a:ext uri="{FF2B5EF4-FFF2-40B4-BE49-F238E27FC236}">
                      <a16:creationId xmlns:a16="http://schemas.microsoft.com/office/drawing/2014/main" id="{13D9F482-A693-6E50-D0F1-8C9EE291056E}"/>
                    </a:ext>
                  </a:extLst>
                </p:cNvPr>
                <p:cNvSpPr txBox="1"/>
                <p:nvPr/>
              </p:nvSpPr>
              <p:spPr>
                <a:xfrm>
                  <a:off x="4536985" y="1923883"/>
                  <a:ext cx="549322"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-1</a:t>
                  </a:r>
                </a:p>
              </p:txBody>
            </p:sp>
            <p:sp>
              <p:nvSpPr>
                <p:cNvPr id="11" name="Hộp Văn bản 10">
                  <a:extLst>
                    <a:ext uri="{FF2B5EF4-FFF2-40B4-BE49-F238E27FC236}">
                      <a16:creationId xmlns:a16="http://schemas.microsoft.com/office/drawing/2014/main" id="{A2EDAD1A-8DA7-1906-29D0-CE0E6D072A2D}"/>
                    </a:ext>
                  </a:extLst>
                </p:cNvPr>
                <p:cNvSpPr txBox="1"/>
                <p:nvPr/>
              </p:nvSpPr>
              <p:spPr>
                <a:xfrm>
                  <a:off x="3656451" y="1931705"/>
                  <a:ext cx="466663"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1</a:t>
                  </a:r>
                </a:p>
              </p:txBody>
            </p:sp>
            <p:sp>
              <p:nvSpPr>
                <p:cNvPr id="12" name="Hộp Văn bản 11">
                  <a:extLst>
                    <a:ext uri="{FF2B5EF4-FFF2-40B4-BE49-F238E27FC236}">
                      <a16:creationId xmlns:a16="http://schemas.microsoft.com/office/drawing/2014/main" id="{CF353820-AE57-3D76-9ECC-0D0FE4BB95C0}"/>
                    </a:ext>
                  </a:extLst>
                </p:cNvPr>
                <p:cNvSpPr txBox="1"/>
                <p:nvPr/>
              </p:nvSpPr>
              <p:spPr>
                <a:xfrm>
                  <a:off x="2826286" y="1906841"/>
                  <a:ext cx="695821"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2,5</a:t>
                  </a:r>
                </a:p>
              </p:txBody>
            </p:sp>
            <p:sp>
              <p:nvSpPr>
                <p:cNvPr id="13" name="Hộp Văn bản 12">
                  <a:extLst>
                    <a:ext uri="{FF2B5EF4-FFF2-40B4-BE49-F238E27FC236}">
                      <a16:creationId xmlns:a16="http://schemas.microsoft.com/office/drawing/2014/main" id="{7F6998D9-9F71-6508-81AA-A054576D93F3}"/>
                    </a:ext>
                  </a:extLst>
                </p:cNvPr>
                <p:cNvSpPr txBox="1"/>
                <p:nvPr/>
              </p:nvSpPr>
              <p:spPr>
                <a:xfrm>
                  <a:off x="4808098" y="2341862"/>
                  <a:ext cx="773709"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-1,5</a:t>
                  </a:r>
                </a:p>
              </p:txBody>
            </p:sp>
          </p:grpSp>
        </p:grpSp>
      </p:grpSp>
      <p:grpSp>
        <p:nvGrpSpPr>
          <p:cNvPr id="3" name="Nhóm 2">
            <a:extLst>
              <a:ext uri="{FF2B5EF4-FFF2-40B4-BE49-F238E27FC236}">
                <a16:creationId xmlns:a16="http://schemas.microsoft.com/office/drawing/2014/main" id="{B665CB38-B747-ABE6-4E8E-4A9981FE9A96}"/>
              </a:ext>
            </a:extLst>
          </p:cNvPr>
          <p:cNvGrpSpPr/>
          <p:nvPr/>
        </p:nvGrpSpPr>
        <p:grpSpPr>
          <a:xfrm>
            <a:off x="1292080" y="2602997"/>
            <a:ext cx="5238035" cy="895014"/>
            <a:chOff x="1317844" y="2602997"/>
            <a:chExt cx="5248788" cy="895014"/>
          </a:xfrm>
        </p:grpSpPr>
        <p:pic>
          <p:nvPicPr>
            <p:cNvPr id="34" name="Hình ảnh 33">
              <a:extLst>
                <a:ext uri="{FF2B5EF4-FFF2-40B4-BE49-F238E27FC236}">
                  <a16:creationId xmlns:a16="http://schemas.microsoft.com/office/drawing/2014/main" id="{90325483-AAA9-AFBF-E075-1F7C119B1533}"/>
                </a:ext>
              </a:extLst>
            </p:cNvPr>
            <p:cNvPicPr>
              <a:picLocks noChangeAspect="1"/>
            </p:cNvPicPr>
            <p:nvPr/>
          </p:nvPicPr>
          <p:blipFill rotWithShape="1">
            <a:blip r:embed="rId6"/>
            <a:srcRect l="14657" t="48569" r="3517" b="39641"/>
            <a:stretch/>
          </p:blipFill>
          <p:spPr>
            <a:xfrm>
              <a:off x="2018630" y="2809122"/>
              <a:ext cx="4548002" cy="566782"/>
            </a:xfrm>
            <a:prstGeom prst="rect">
              <a:avLst/>
            </a:prstGeom>
          </p:spPr>
        </p:pic>
        <p:sp>
          <p:nvSpPr>
            <p:cNvPr id="50" name="Hộp Văn bản 49">
              <a:extLst>
                <a:ext uri="{FF2B5EF4-FFF2-40B4-BE49-F238E27FC236}">
                  <a16:creationId xmlns:a16="http://schemas.microsoft.com/office/drawing/2014/main" id="{D0F71912-C83F-AD17-3F2E-4CB31F687B9B}"/>
                </a:ext>
              </a:extLst>
            </p:cNvPr>
            <p:cNvSpPr txBox="1"/>
            <p:nvPr/>
          </p:nvSpPr>
          <p:spPr>
            <a:xfrm>
              <a:off x="1317844" y="2674526"/>
              <a:ext cx="4979837" cy="584775"/>
            </a:xfrm>
            <a:prstGeom prst="rect">
              <a:avLst/>
            </a:prstGeom>
            <a:noFill/>
          </p:spPr>
          <p:txBody>
            <a:bodyPr wrap="square">
              <a:spAutoFit/>
            </a:bodyPr>
            <a:lstStyle/>
            <a:p>
              <a:r>
                <a:rPr lang="en-US" sz="3200">
                  <a:solidFill>
                    <a:schemeClr val="tx1">
                      <a:lumMod val="75000"/>
                      <a:lumOff val="25000"/>
                    </a:schemeClr>
                  </a:solidFill>
                  <a:latin typeface="Times New Roman" panose="02020603050405020304" pitchFamily="18" charset="0"/>
                  <a:cs typeface="Times New Roman" panose="02020603050405020304" pitchFamily="18" charset="0"/>
                </a:rPr>
                <a:t>B)</a:t>
              </a:r>
              <a:endParaRPr lang="en-US" sz="320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nvGrpSpPr>
            <p:cNvPr id="16" name="Nhóm 15">
              <a:extLst>
                <a:ext uri="{FF2B5EF4-FFF2-40B4-BE49-F238E27FC236}">
                  <a16:creationId xmlns:a16="http://schemas.microsoft.com/office/drawing/2014/main" id="{79F12034-5C57-7D0D-A200-F09505F7930A}"/>
                </a:ext>
              </a:extLst>
            </p:cNvPr>
            <p:cNvGrpSpPr/>
            <p:nvPr/>
          </p:nvGrpSpPr>
          <p:grpSpPr>
            <a:xfrm>
              <a:off x="2835625" y="2602997"/>
              <a:ext cx="2851960" cy="895014"/>
              <a:chOff x="2844323" y="1877578"/>
              <a:chExt cx="2851960" cy="895014"/>
            </a:xfrm>
          </p:grpSpPr>
          <p:sp>
            <p:nvSpPr>
              <p:cNvPr id="27" name="Hộp Văn bản 26">
                <a:extLst>
                  <a:ext uri="{FF2B5EF4-FFF2-40B4-BE49-F238E27FC236}">
                    <a16:creationId xmlns:a16="http://schemas.microsoft.com/office/drawing/2014/main" id="{92D18F72-EE72-A6ED-D25F-48BA061A8E19}"/>
                  </a:ext>
                </a:extLst>
              </p:cNvPr>
              <p:cNvSpPr txBox="1"/>
              <p:nvPr/>
            </p:nvSpPr>
            <p:spPr>
              <a:xfrm>
                <a:off x="4127523" y="1877578"/>
                <a:ext cx="309189"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0</a:t>
                </a:r>
              </a:p>
            </p:txBody>
          </p:sp>
          <p:sp>
            <p:nvSpPr>
              <p:cNvPr id="28" name="Hộp Văn bản 27">
                <a:extLst>
                  <a:ext uri="{FF2B5EF4-FFF2-40B4-BE49-F238E27FC236}">
                    <a16:creationId xmlns:a16="http://schemas.microsoft.com/office/drawing/2014/main" id="{3F2591B2-E057-2083-0FB6-6866FF519C92}"/>
                  </a:ext>
                </a:extLst>
              </p:cNvPr>
              <p:cNvSpPr txBox="1"/>
              <p:nvPr/>
            </p:nvSpPr>
            <p:spPr>
              <a:xfrm>
                <a:off x="4654937" y="1922071"/>
                <a:ext cx="557232"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1</a:t>
                </a:r>
              </a:p>
            </p:txBody>
          </p:sp>
          <p:sp>
            <p:nvSpPr>
              <p:cNvPr id="29" name="Hộp Văn bản 28">
                <a:extLst>
                  <a:ext uri="{FF2B5EF4-FFF2-40B4-BE49-F238E27FC236}">
                    <a16:creationId xmlns:a16="http://schemas.microsoft.com/office/drawing/2014/main" id="{F0C1FFD4-28EF-5F81-5BFE-DA9DF418D959}"/>
                  </a:ext>
                </a:extLst>
              </p:cNvPr>
              <p:cNvSpPr txBox="1"/>
              <p:nvPr/>
            </p:nvSpPr>
            <p:spPr>
              <a:xfrm>
                <a:off x="3601609" y="1942076"/>
                <a:ext cx="473383"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-1</a:t>
                </a:r>
              </a:p>
            </p:txBody>
          </p:sp>
          <p:sp>
            <p:nvSpPr>
              <p:cNvPr id="30" name="Hộp Văn bản 29">
                <a:extLst>
                  <a:ext uri="{FF2B5EF4-FFF2-40B4-BE49-F238E27FC236}">
                    <a16:creationId xmlns:a16="http://schemas.microsoft.com/office/drawing/2014/main" id="{B2B50BE1-8498-71FB-88D7-0F69895C84B4}"/>
                  </a:ext>
                </a:extLst>
              </p:cNvPr>
              <p:cNvSpPr txBox="1"/>
              <p:nvPr/>
            </p:nvSpPr>
            <p:spPr>
              <a:xfrm>
                <a:off x="2844323" y="1908664"/>
                <a:ext cx="705841"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-2,5</a:t>
                </a:r>
              </a:p>
            </p:txBody>
          </p:sp>
          <p:sp>
            <p:nvSpPr>
              <p:cNvPr id="31" name="Hộp Văn bản 30">
                <a:extLst>
                  <a:ext uri="{FF2B5EF4-FFF2-40B4-BE49-F238E27FC236}">
                    <a16:creationId xmlns:a16="http://schemas.microsoft.com/office/drawing/2014/main" id="{61B122ED-196A-8F20-A7F8-8DF6FAECB08A}"/>
                  </a:ext>
                </a:extLst>
              </p:cNvPr>
              <p:cNvSpPr txBox="1"/>
              <p:nvPr/>
            </p:nvSpPr>
            <p:spPr>
              <a:xfrm>
                <a:off x="4911433" y="2310927"/>
                <a:ext cx="784850"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1,5</a:t>
                </a:r>
              </a:p>
            </p:txBody>
          </p:sp>
        </p:grpSp>
      </p:grpSp>
      <p:grpSp>
        <p:nvGrpSpPr>
          <p:cNvPr id="46" name="Nhóm 45">
            <a:extLst>
              <a:ext uri="{FF2B5EF4-FFF2-40B4-BE49-F238E27FC236}">
                <a16:creationId xmlns:a16="http://schemas.microsoft.com/office/drawing/2014/main" id="{FEFF34EF-0278-03CC-B27B-3B8F283990B5}"/>
              </a:ext>
            </a:extLst>
          </p:cNvPr>
          <p:cNvGrpSpPr/>
          <p:nvPr/>
        </p:nvGrpSpPr>
        <p:grpSpPr>
          <a:xfrm>
            <a:off x="1292690" y="3989148"/>
            <a:ext cx="5326167" cy="860261"/>
            <a:chOff x="1317844" y="4077383"/>
            <a:chExt cx="5211358" cy="860261"/>
          </a:xfrm>
        </p:grpSpPr>
        <p:pic>
          <p:nvPicPr>
            <p:cNvPr id="57" name="Hình ảnh 56">
              <a:extLst>
                <a:ext uri="{FF2B5EF4-FFF2-40B4-BE49-F238E27FC236}">
                  <a16:creationId xmlns:a16="http://schemas.microsoft.com/office/drawing/2014/main" id="{17B663FA-B324-B16E-1770-44F6A42DF48E}"/>
                </a:ext>
              </a:extLst>
            </p:cNvPr>
            <p:cNvPicPr>
              <a:picLocks noChangeAspect="1"/>
            </p:cNvPicPr>
            <p:nvPr/>
          </p:nvPicPr>
          <p:blipFill rotWithShape="1">
            <a:blip r:embed="rId6"/>
            <a:srcRect l="14657" t="48569" r="3517" b="39641"/>
            <a:stretch/>
          </p:blipFill>
          <p:spPr>
            <a:xfrm>
              <a:off x="1981200" y="4245148"/>
              <a:ext cx="4548002" cy="566782"/>
            </a:xfrm>
            <a:prstGeom prst="rect">
              <a:avLst/>
            </a:prstGeom>
          </p:spPr>
        </p:pic>
        <p:sp>
          <p:nvSpPr>
            <p:cNvPr id="66" name="Hộp Văn bản 65">
              <a:extLst>
                <a:ext uri="{FF2B5EF4-FFF2-40B4-BE49-F238E27FC236}">
                  <a16:creationId xmlns:a16="http://schemas.microsoft.com/office/drawing/2014/main" id="{17E454BF-2767-D450-E6BA-6214CBA03610}"/>
                </a:ext>
              </a:extLst>
            </p:cNvPr>
            <p:cNvSpPr txBox="1"/>
            <p:nvPr/>
          </p:nvSpPr>
          <p:spPr>
            <a:xfrm>
              <a:off x="1317844" y="4079032"/>
              <a:ext cx="4854356" cy="584775"/>
            </a:xfrm>
            <a:prstGeom prst="rect">
              <a:avLst/>
            </a:prstGeom>
            <a:noFill/>
          </p:spPr>
          <p:txBody>
            <a:bodyPr wrap="square">
              <a:spAutoFit/>
            </a:bodyPr>
            <a:lstStyle/>
            <a:p>
              <a:r>
                <a:rPr lang="en-US" sz="3200">
                  <a:solidFill>
                    <a:schemeClr val="tx1">
                      <a:lumMod val="75000"/>
                      <a:lumOff val="25000"/>
                    </a:schemeClr>
                  </a:solidFill>
                  <a:latin typeface="Times New Roman" panose="02020603050405020304" pitchFamily="18" charset="0"/>
                  <a:cs typeface="Times New Roman" panose="02020603050405020304" pitchFamily="18" charset="0"/>
                </a:rPr>
                <a:t>D)</a:t>
              </a:r>
              <a:endParaRPr lang="en-US" sz="320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nvGrpSpPr>
            <p:cNvPr id="32" name="Nhóm 31">
              <a:extLst>
                <a:ext uri="{FF2B5EF4-FFF2-40B4-BE49-F238E27FC236}">
                  <a16:creationId xmlns:a16="http://schemas.microsoft.com/office/drawing/2014/main" id="{A8355C72-43F0-33B0-542E-E5C27DDEA015}"/>
                </a:ext>
              </a:extLst>
            </p:cNvPr>
            <p:cNvGrpSpPr/>
            <p:nvPr/>
          </p:nvGrpSpPr>
          <p:grpSpPr>
            <a:xfrm>
              <a:off x="2826285" y="4077383"/>
              <a:ext cx="2814211" cy="860261"/>
              <a:chOff x="2844323" y="1904086"/>
              <a:chExt cx="2814211" cy="860261"/>
            </a:xfrm>
          </p:grpSpPr>
          <p:sp>
            <p:nvSpPr>
              <p:cNvPr id="33" name="Hộp Văn bản 32">
                <a:extLst>
                  <a:ext uri="{FF2B5EF4-FFF2-40B4-BE49-F238E27FC236}">
                    <a16:creationId xmlns:a16="http://schemas.microsoft.com/office/drawing/2014/main" id="{E1C75284-3916-5A37-20EE-4CE29AA5033D}"/>
                  </a:ext>
                </a:extLst>
              </p:cNvPr>
              <p:cNvSpPr txBox="1"/>
              <p:nvPr/>
            </p:nvSpPr>
            <p:spPr>
              <a:xfrm>
                <a:off x="4127523" y="1904086"/>
                <a:ext cx="309189"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0</a:t>
                </a:r>
              </a:p>
            </p:txBody>
          </p:sp>
          <p:sp>
            <p:nvSpPr>
              <p:cNvPr id="35" name="Hộp Văn bản 34">
                <a:extLst>
                  <a:ext uri="{FF2B5EF4-FFF2-40B4-BE49-F238E27FC236}">
                    <a16:creationId xmlns:a16="http://schemas.microsoft.com/office/drawing/2014/main" id="{60C5363B-5492-C715-D4F6-C0457ADEC5F6}"/>
                  </a:ext>
                </a:extLst>
              </p:cNvPr>
              <p:cNvSpPr txBox="1"/>
              <p:nvPr/>
            </p:nvSpPr>
            <p:spPr>
              <a:xfrm>
                <a:off x="4624355" y="1915863"/>
                <a:ext cx="557232"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1</a:t>
                </a:r>
              </a:p>
            </p:txBody>
          </p:sp>
          <p:sp>
            <p:nvSpPr>
              <p:cNvPr id="36" name="Hộp Văn bản 35">
                <a:extLst>
                  <a:ext uri="{FF2B5EF4-FFF2-40B4-BE49-F238E27FC236}">
                    <a16:creationId xmlns:a16="http://schemas.microsoft.com/office/drawing/2014/main" id="{2AC06D8B-8282-7C5E-3E61-FAB63484A4C3}"/>
                  </a:ext>
                </a:extLst>
              </p:cNvPr>
              <p:cNvSpPr txBox="1"/>
              <p:nvPr/>
            </p:nvSpPr>
            <p:spPr>
              <a:xfrm>
                <a:off x="3559585" y="1915863"/>
                <a:ext cx="473383"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-1</a:t>
                </a:r>
              </a:p>
            </p:txBody>
          </p:sp>
          <p:sp>
            <p:nvSpPr>
              <p:cNvPr id="37" name="Hộp Văn bản 36">
                <a:extLst>
                  <a:ext uri="{FF2B5EF4-FFF2-40B4-BE49-F238E27FC236}">
                    <a16:creationId xmlns:a16="http://schemas.microsoft.com/office/drawing/2014/main" id="{2FC3F294-510C-2B6E-14A3-631B0E6EF15B}"/>
                  </a:ext>
                </a:extLst>
              </p:cNvPr>
              <p:cNvSpPr txBox="1"/>
              <p:nvPr/>
            </p:nvSpPr>
            <p:spPr>
              <a:xfrm>
                <a:off x="2844323" y="1915864"/>
                <a:ext cx="705841"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2,5</a:t>
                </a:r>
              </a:p>
            </p:txBody>
          </p:sp>
          <p:sp>
            <p:nvSpPr>
              <p:cNvPr id="38" name="Hộp Văn bản 37">
                <a:extLst>
                  <a:ext uri="{FF2B5EF4-FFF2-40B4-BE49-F238E27FC236}">
                    <a16:creationId xmlns:a16="http://schemas.microsoft.com/office/drawing/2014/main" id="{0FBDB268-F5D0-3188-7378-4078E87F7BDA}"/>
                  </a:ext>
                </a:extLst>
              </p:cNvPr>
              <p:cNvSpPr txBox="1"/>
              <p:nvPr/>
            </p:nvSpPr>
            <p:spPr>
              <a:xfrm>
                <a:off x="4873684" y="2302682"/>
                <a:ext cx="784850"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1,5</a:t>
                </a:r>
              </a:p>
            </p:txBody>
          </p:sp>
        </p:grpSp>
      </p:grpSp>
      <p:pic>
        <p:nvPicPr>
          <p:cNvPr id="20" name="10 Second Countdown Timer - EXPLODING  NUMBERS">
            <a:hlinkClick r:id="" action="ppaction://media"/>
            <a:extLst>
              <a:ext uri="{FF2B5EF4-FFF2-40B4-BE49-F238E27FC236}">
                <a16:creationId xmlns:a16="http://schemas.microsoft.com/office/drawing/2014/main" id="{2BC4E703-8FC8-135A-B605-160E983C1A95}"/>
              </a:ext>
            </a:extLst>
          </p:cNvPr>
          <p:cNvPicPr>
            <a:picLocks noChangeAspect="1"/>
          </p:cNvPicPr>
          <p:nvPr>
            <a:videoFile r:link="rId1"/>
            <p:extLst>
              <p:ext uri="{DAA4B4D4-6D71-4841-9C94-3DE7FCFB9230}">
                <p14:media xmlns:p14="http://schemas.microsoft.com/office/powerpoint/2010/main" r:embed="rId2">
                  <p14:trim st="18"/>
                </p14:media>
              </p:ext>
            </p:extLst>
          </p:nvPr>
        </p:nvPicPr>
        <p:blipFill>
          <a:blip r:embed="rId12">
            <a:duotone>
              <a:prstClr val="black"/>
              <a:schemeClr val="accent6">
                <a:tint val="45000"/>
                <a:satMod val="400000"/>
              </a:schemeClr>
            </a:duotone>
            <a:lum bright="20000" contrast="20000"/>
          </a:blip>
          <a:stretch>
            <a:fillRect/>
          </a:stretch>
        </p:blipFill>
        <p:spPr>
          <a:xfrm>
            <a:off x="6297681" y="4475368"/>
            <a:ext cx="642353" cy="631790"/>
          </a:xfrm>
          <a:prstGeom prst="ellipse">
            <a:avLst/>
          </a:prstGeom>
          <a:ln>
            <a:noFill/>
          </a:ln>
          <a:effectLst>
            <a:innerShdw blurRad="114300" dist="50800">
              <a:srgbClr val="000000">
                <a:alpha val="0"/>
              </a:srgbClr>
            </a:innerShdw>
          </a:effectLst>
        </p:spPr>
      </p:pic>
    </p:spTree>
    <p:extLst>
      <p:ext uri="{BB962C8B-B14F-4D97-AF65-F5344CB8AC3E}">
        <p14:creationId xmlns:p14="http://schemas.microsoft.com/office/powerpoint/2010/main" val="3812645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9"/>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56"/>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45"/>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4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down)">
                                      <p:cBhvr>
                                        <p:cTn id="38" dur="500"/>
                                        <p:tgtEl>
                                          <p:spTgt spid="2"/>
                                        </p:tgtEl>
                                      </p:cBhvr>
                                    </p:animEffect>
                                  </p:childTnLst>
                                  <p:subTnLst>
                                    <p:audio>
                                      <p:cMediaNode>
                                        <p:cTn display="0" masterRel="sameClick">
                                          <p:stCondLst>
                                            <p:cond evt="begin" delay="0">
                                              <p:tn val="36"/>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78788">
                <p:cTn id="39" fill="hold" display="0">
                  <p:stCondLst>
                    <p:cond delay="indefinite"/>
                  </p:stCondLst>
                </p:cTn>
                <p:tgtEl>
                  <p:spTgt spid="20"/>
                </p:tgtEl>
              </p:cMediaNode>
            </p:video>
          </p:childTnLst>
        </p:cTn>
      </p:par>
    </p:tnLst>
    <p:bldLst>
      <p:bldP spid="2" grpId="0" animBg="1"/>
      <p:bldP spid="8" grpId="0"/>
      <p:bldP spid="5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ình Bầu dục 3"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30E7EA2A-CD17-47AE-3CEC-24161437EF2C}"/>
              </a:ext>
            </a:extLst>
          </p:cNvPr>
          <p:cNvSpPr/>
          <p:nvPr/>
        </p:nvSpPr>
        <p:spPr>
          <a:xfrm>
            <a:off x="1608508" y="3758774"/>
            <a:ext cx="613727" cy="613727"/>
          </a:xfrm>
          <a:prstGeom prst="ellipse">
            <a:avLst/>
          </a:prstGeom>
          <a:solidFill>
            <a:srgbClr val="C67F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3"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AD7CE6A3-C021-A1D8-40B1-823B4FBFE58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457200" y="36342"/>
            <a:ext cx="7772400" cy="93520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 name="Hộp Văn bản 7"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EF37907B-1FF9-2A8B-EDF2-9E8C64C0C12C}"/>
                  </a:ext>
                </a:extLst>
              </p:cNvPr>
              <p:cNvSpPr txBox="1"/>
              <p:nvPr/>
            </p:nvSpPr>
            <p:spPr>
              <a:xfrm>
                <a:off x="334278" y="1077862"/>
                <a:ext cx="8733522" cy="584775"/>
              </a:xfrm>
              <a:prstGeom prst="rect">
                <a:avLst/>
              </a:prstGeom>
              <a:noFill/>
            </p:spPr>
            <p:txBody>
              <a:bodyPr wrap="square">
                <a:spAutoFit/>
              </a:bodyPr>
              <a:lstStyle/>
              <a:p>
                <a:r>
                  <a:rPr lang="en-US" sz="3200" b="1">
                    <a:solidFill>
                      <a:schemeClr val="accent6">
                        <a:lumMod val="50000"/>
                      </a:schemeClr>
                    </a:solidFill>
                    <a:effectLst/>
                    <a:latin typeface="Times New Roman" panose="02020603050405020304" pitchFamily="18" charset="0"/>
                    <a:ea typeface="Calibri" panose="020F0502020204030204" pitchFamily="34" charset="0"/>
                  </a:rPr>
                  <a:t>Câu hỏi </a:t>
                </a:r>
                <a:r>
                  <a:rPr lang="en-US" sz="3200" b="1">
                    <a:solidFill>
                      <a:schemeClr val="accent6">
                        <a:lumMod val="50000"/>
                      </a:schemeClr>
                    </a:solidFill>
                    <a:latin typeface="Times New Roman" panose="02020603050405020304" pitchFamily="18" charset="0"/>
                    <a:ea typeface="Calibri" panose="020F0502020204030204" pitchFamily="34" charset="0"/>
                  </a:rPr>
                  <a:t>3:</a:t>
                </a:r>
                <a:r>
                  <a:rPr lang="en-US" sz="3200" b="1">
                    <a:solidFill>
                      <a:schemeClr val="tx1">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vi-VN" sz="3200">
                    <a:solidFill>
                      <a:schemeClr val="tx1">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Kí hiệu </a:t>
                </a:r>
                <a14:m>
                  <m:oMath xmlns:m="http://schemas.openxmlformats.org/officeDocument/2006/math">
                    <m:r>
                      <m:rPr>
                        <m:nor/>
                      </m:rPr>
                      <a:rPr lang="en-US" sz="3200" i="0" dirty="0" smtClean="0">
                        <a:solidFill>
                          <a:schemeClr val="tx1">
                            <a:lumMod val="85000"/>
                            <a:lumOff val="15000"/>
                          </a:schemeClr>
                        </a:solidFill>
                        <a:latin typeface="Times New Roman" panose="02020603050405020304" pitchFamily="18" charset="0"/>
                        <a:cs typeface="Times New Roman" panose="02020603050405020304" pitchFamily="18" charset="0"/>
                      </a:rPr>
                      <m:t>a</m:t>
                    </m:r>
                    <m:r>
                      <m:rPr>
                        <m:nor/>
                      </m:rPr>
                      <a:rPr lang="vi-VN" sz="3200" i="0" dirty="0" smtClean="0">
                        <a:solidFill>
                          <a:schemeClr val="tx1">
                            <a:lumMod val="85000"/>
                            <a:lumOff val="15000"/>
                          </a:schemeClr>
                        </a:solidFill>
                        <a:latin typeface="Times New Roman" panose="02020603050405020304" pitchFamily="18" charset="0"/>
                        <a:cs typeface="Times New Roman" panose="02020603050405020304" pitchFamily="18" charset="0"/>
                      </a:rPr>
                      <m:t> </m:t>
                    </m:r>
                    <m:r>
                      <m:rPr>
                        <m:nor/>
                      </m:rPr>
                      <a:rPr lang="en-US" sz="3200" i="0" dirty="0" smtClean="0">
                        <a:solidFill>
                          <a:schemeClr val="tx1">
                            <a:lumMod val="85000"/>
                            <a:lumOff val="15000"/>
                          </a:schemeClr>
                        </a:solidFill>
                        <a:latin typeface="Times New Roman" panose="02020603050405020304" pitchFamily="18" charset="0"/>
                        <a:cs typeface="Times New Roman" panose="02020603050405020304" pitchFamily="18" charset="0"/>
                      </a:rPr>
                      <m:t>≥</m:t>
                    </m:r>
                    <m:r>
                      <m:rPr>
                        <m:nor/>
                      </m:rPr>
                      <a:rPr lang="vi-VN" sz="3200" i="0" dirty="0" smtClean="0">
                        <a:solidFill>
                          <a:schemeClr val="tx1">
                            <a:lumMod val="85000"/>
                            <a:lumOff val="15000"/>
                          </a:schemeClr>
                        </a:solidFill>
                        <a:latin typeface="Times New Roman" panose="02020603050405020304" pitchFamily="18" charset="0"/>
                        <a:cs typeface="Times New Roman" panose="02020603050405020304" pitchFamily="18" charset="0"/>
                      </a:rPr>
                      <m:t> </m:t>
                    </m:r>
                    <m:r>
                      <m:rPr>
                        <m:nor/>
                      </m:rPr>
                      <a:rPr lang="en-US" sz="3200" i="0" dirty="0" smtClean="0">
                        <a:solidFill>
                          <a:schemeClr val="tx1">
                            <a:lumMod val="85000"/>
                            <a:lumOff val="15000"/>
                          </a:schemeClr>
                        </a:solidFill>
                        <a:latin typeface="Times New Roman" panose="02020603050405020304" pitchFamily="18" charset="0"/>
                        <a:cs typeface="Times New Roman" panose="02020603050405020304" pitchFamily="18" charset="0"/>
                      </a:rPr>
                      <m:t>b</m:t>
                    </m:r>
                  </m:oMath>
                </a14:m>
                <a:r>
                  <a:rPr lang="vi-VN" sz="3200"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vi-VN" sz="3200">
                    <a:solidFill>
                      <a:schemeClr val="tx1">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được hiểu là:</a:t>
                </a:r>
                <a:endParaRPr lang="en-US" sz="3200" dirty="0">
                  <a:solidFill>
                    <a:schemeClr val="tx1">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8" name="Hộp Văn bản 7"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EF37907B-1FF9-2A8B-EDF2-9E8C64C0C12C}"/>
                  </a:ext>
                </a:extLst>
              </p:cNvPr>
              <p:cNvSpPr txBox="1">
                <a:spLocks noRot="1" noChangeAspect="1" noMove="1" noResize="1" noEditPoints="1" noAdjustHandles="1" noChangeArrowheads="1" noChangeShapeType="1" noTextEdit="1"/>
              </p:cNvSpPr>
              <p:nvPr/>
            </p:nvSpPr>
            <p:spPr>
              <a:xfrm>
                <a:off x="334278" y="1077862"/>
                <a:ext cx="8733522" cy="584775"/>
              </a:xfrm>
              <a:prstGeom prst="rect">
                <a:avLst/>
              </a:prstGeom>
              <a:blipFill>
                <a:blip r:embed="rId8"/>
                <a:stretch>
                  <a:fillRect l="-1814" t="-14583" b="-32292"/>
                </a:stretch>
              </a:blipFill>
            </p:spPr>
            <p:txBody>
              <a:bodyPr/>
              <a:lstStyle/>
              <a:p>
                <a:r>
                  <a:rPr lang="en-US">
                    <a:noFill/>
                  </a:rPr>
                  <a:t> </a:t>
                </a:r>
              </a:p>
            </p:txBody>
          </p:sp>
        </mc:Fallback>
      </mc:AlternateContent>
      <p:sp>
        <p:nvSpPr>
          <p:cNvPr id="15" name="Hộp Văn bản 14"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0223EA51-CAFB-1377-4477-CB4CFE441814}"/>
              </a:ext>
            </a:extLst>
          </p:cNvPr>
          <p:cNvSpPr txBox="1"/>
          <p:nvPr/>
        </p:nvSpPr>
        <p:spPr>
          <a:xfrm>
            <a:off x="1866241" y="127763"/>
            <a:ext cx="5669595" cy="707886"/>
          </a:xfrm>
          <a:prstGeom prst="rect">
            <a:avLst/>
          </a:prstGeom>
          <a:noFill/>
        </p:spPr>
        <p:txBody>
          <a:bodyPr wrap="square" rtlCol="0">
            <a:spAutoFit/>
          </a:bodyPr>
          <a:lstStyle/>
          <a:p>
            <a:r>
              <a:rPr lang="en-US" sz="4000">
                <a:solidFill>
                  <a:srgbClr val="C67F58"/>
                </a:solidFill>
                <a:latin typeface="#9Slide03 BoosterNextFYBlack" panose="02000A03000000020004" pitchFamily="2" charset="0"/>
              </a:rPr>
              <a:t>AI THÔNG MINH HƠN</a:t>
            </a:r>
          </a:p>
        </p:txBody>
      </p:sp>
      <p:pic>
        <p:nvPicPr>
          <p:cNvPr id="17" name="Hình ảnh 16"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31F4BA48-C3ED-0609-BB93-9481CB4B59FF}"/>
              </a:ext>
            </a:extLst>
          </p:cNvPr>
          <p:cNvPicPr>
            <a:picLocks noChangeAspect="1"/>
          </p:cNvPicPr>
          <p:nvPr/>
        </p:nvPicPr>
        <p:blipFill rotWithShape="1">
          <a:blip r:embed="rId9"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l="74820" t="4446" r="2158" b="76295"/>
          <a:stretch/>
        </p:blipFill>
        <p:spPr>
          <a:xfrm>
            <a:off x="7377982" y="4307640"/>
            <a:ext cx="851618" cy="694760"/>
          </a:xfrm>
          <a:prstGeom prst="rect">
            <a:avLst/>
          </a:prstGeom>
        </p:spPr>
      </p:pic>
      <p:pic>
        <p:nvPicPr>
          <p:cNvPr id="18" name="Hình ảnh 17"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AE4B0211-7916-F25F-83D4-260476738016}"/>
              </a:ext>
            </a:extLst>
          </p:cNvPr>
          <p:cNvPicPr>
            <a:picLocks noChangeAspect="1"/>
          </p:cNvPicPr>
          <p:nvPr/>
        </p:nvPicPr>
        <p:blipFill rotWithShape="1">
          <a:blip r:embed="rId10"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l="27340" t="42961" r="51077" b="36300"/>
          <a:stretch/>
        </p:blipFill>
        <p:spPr>
          <a:xfrm>
            <a:off x="8291101" y="3580994"/>
            <a:ext cx="776699" cy="694760"/>
          </a:xfrm>
          <a:prstGeom prst="rect">
            <a:avLst/>
          </a:prstGeom>
        </p:spPr>
      </p:pic>
      <p:pic>
        <p:nvPicPr>
          <p:cNvPr id="19" name="Hình ảnh 18"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DEE686C3-F7D5-36B4-A284-5CECC9500587}"/>
              </a:ext>
            </a:extLst>
          </p:cNvPr>
          <p:cNvPicPr>
            <a:picLocks noChangeAspect="1"/>
          </p:cNvPicPr>
          <p:nvPr/>
        </p:nvPicPr>
        <p:blipFill rotWithShape="1">
          <a:blip r:embed="rId11"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l="37407" t="78517" r="51083" b="7582"/>
          <a:stretch/>
        </p:blipFill>
        <p:spPr>
          <a:xfrm rot="12504718">
            <a:off x="8534400" y="2510517"/>
            <a:ext cx="609600" cy="715040"/>
          </a:xfrm>
          <a:prstGeom prst="rect">
            <a:avLst/>
          </a:prstGeom>
        </p:spPr>
      </p:pic>
      <p:pic>
        <p:nvPicPr>
          <p:cNvPr id="20" name="10 Second Countdown Timer - EXPLODING  NUMBERS" descr="OPL20U25GSXzBJYl68kk8uQGfFKzs7yb1M4KJWUiLk6ZEvGF+qCIPSnY57AbBFCvTWID13 2024 KNTT9 139+K4lPs7H94VUqPe2XwIsfPRnrXQE//QTEXxb8/8N4CNc6FpgZahzpTjFhMzSA7T/nHJa11DE8Ng2TP3iAmRczFlmslSuUNOgUeb6yRvs0=">
            <a:hlinkClick r:id="" action="ppaction://media"/>
            <a:extLst>
              <a:ext uri="{FF2B5EF4-FFF2-40B4-BE49-F238E27FC236}">
                <a16:creationId xmlns:a16="http://schemas.microsoft.com/office/drawing/2014/main" id="{2BC4E703-8FC8-135A-B605-160E983C1A95}"/>
              </a:ext>
            </a:extLst>
          </p:cNvPr>
          <p:cNvPicPr>
            <a:picLocks noChangeAspect="1"/>
          </p:cNvPicPr>
          <p:nvPr>
            <a:videoFile r:link="rId1"/>
            <p:extLst>
              <p:ext uri="{DAA4B4D4-6D71-4841-9C94-3DE7FCFB9230}">
                <p14:media xmlns:p14="http://schemas.microsoft.com/office/powerpoint/2010/main" r:embed="rId2">
                  <p14:trim st="18"/>
                </p14:media>
              </p:ext>
            </p:extLst>
          </p:nvPr>
        </p:nvPicPr>
        <p:blipFill>
          <a:blip r:embed="rId12">
            <a:duotone>
              <a:prstClr val="black"/>
              <a:schemeClr val="accent6">
                <a:tint val="45000"/>
                <a:satMod val="400000"/>
              </a:schemeClr>
            </a:duotone>
            <a:lum bright="20000" contrast="20000"/>
          </a:blip>
          <a:stretch>
            <a:fillRect/>
          </a:stretch>
        </p:blipFill>
        <p:spPr>
          <a:xfrm>
            <a:off x="6297681" y="4475368"/>
            <a:ext cx="642353" cy="631790"/>
          </a:xfrm>
          <a:prstGeom prst="ellipse">
            <a:avLst/>
          </a:prstGeom>
          <a:ln>
            <a:noFill/>
          </a:ln>
          <a:effectLst>
            <a:innerShdw blurRad="114300" dist="50800">
              <a:srgbClr val="000000">
                <a:alpha val="0"/>
              </a:srgbClr>
            </a:innerShdw>
          </a:effectLst>
        </p:spPr>
      </p:pic>
      <mc:AlternateContent xmlns:mc="http://schemas.openxmlformats.org/markup-compatibility/2006" xmlns:a14="http://schemas.microsoft.com/office/drawing/2010/main">
        <mc:Choice Requires="a14">
          <p:sp>
            <p:nvSpPr>
              <p:cNvPr id="10" name="Hộp Văn bản 9"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DEDCD925-C80D-4D0F-70E5-E663C34E9577}"/>
                  </a:ext>
                </a:extLst>
              </p:cNvPr>
              <p:cNvSpPr txBox="1"/>
              <p:nvPr/>
            </p:nvSpPr>
            <p:spPr>
              <a:xfrm>
                <a:off x="1642454" y="1800051"/>
                <a:ext cx="6553200" cy="584775"/>
              </a:xfrm>
              <a:prstGeom prst="rect">
                <a:avLst/>
              </a:prstGeom>
              <a:noFill/>
            </p:spPr>
            <p:txBody>
              <a:bodyPr wrap="square">
                <a:spAutoFit/>
              </a:bodyPr>
              <a:lstStyle/>
              <a:p>
                <a:r>
                  <a:rPr lang="en-US" sz="3200">
                    <a:solidFill>
                      <a:schemeClr val="tx1">
                        <a:lumMod val="75000"/>
                        <a:lumOff val="25000"/>
                      </a:schemeClr>
                    </a:solidFill>
                    <a:latin typeface="Times New Roman" panose="02020603050405020304" pitchFamily="18" charset="0"/>
                    <a:cs typeface="Times New Roman" panose="02020603050405020304" pitchFamily="18" charset="0"/>
                  </a:rPr>
                  <a:t>A)</a:t>
                </a:r>
                <a:r>
                  <a:rPr lang="vi-VN" sz="3200">
                    <a:solidFill>
                      <a:schemeClr val="tx1">
                        <a:lumMod val="75000"/>
                        <a:lumOff val="25000"/>
                      </a:schemeClr>
                    </a:solidFill>
                    <a:latin typeface="Times New Roman" panose="02020603050405020304" pitchFamily="18" charset="0"/>
                    <a:cs typeface="Times New Roman" panose="02020603050405020304" pitchFamily="18" charset="0"/>
                  </a:rPr>
                  <a:t> Số</a:t>
                </a:r>
                <a14:m>
                  <m:oMath xmlns:m="http://schemas.openxmlformats.org/officeDocument/2006/math">
                    <m:r>
                      <a:rPr lang="vi-VN" sz="3200" b="0" i="0" smtClean="0">
                        <a:solidFill>
                          <a:schemeClr val="tx1">
                            <a:lumMod val="75000"/>
                            <a:lumOff val="25000"/>
                          </a:schemeClr>
                        </a:solidFill>
                        <a:latin typeface="Cambria Math" panose="02040503050406030204" pitchFamily="18" charset="0"/>
                      </a:rPr>
                      <m:t> </m:t>
                    </m:r>
                    <m:r>
                      <m:rPr>
                        <m:nor/>
                      </m:rPr>
                      <a:rPr lang="en-US" sz="3200" b="0" i="0" smtClean="0">
                        <a:solidFill>
                          <a:schemeClr val="tx1">
                            <a:lumMod val="75000"/>
                            <a:lumOff val="25000"/>
                          </a:schemeClr>
                        </a:solidFill>
                        <a:latin typeface="Times New Roman" panose="02020603050405020304" pitchFamily="18" charset="0"/>
                        <a:cs typeface="Times New Roman" panose="02020603050405020304" pitchFamily="18" charset="0"/>
                      </a:rPr>
                      <m:t>a</m:t>
                    </m:r>
                  </m:oMath>
                </a14:m>
                <a:r>
                  <a:rPr lang="vi-VN" sz="3200">
                    <a:solidFill>
                      <a:schemeClr val="tx1">
                        <a:lumMod val="95000"/>
                        <a:lumOff val="5000"/>
                      </a:schemeClr>
                    </a:solidFill>
                    <a:latin typeface="Times New Roman" panose="02020603050405020304" pitchFamily="18" charset="0"/>
                    <a:cs typeface="Times New Roman" panose="02020603050405020304" pitchFamily="18" charset="0"/>
                  </a:rPr>
                  <a:t> lớn hơn số </a:t>
                </a:r>
                <a14:m>
                  <m:oMath xmlns:m="http://schemas.openxmlformats.org/officeDocument/2006/math">
                    <m:r>
                      <m:rPr>
                        <m:nor/>
                      </m:rPr>
                      <a:rPr lang="en-US" sz="3200" i="0" smtClean="0">
                        <a:solidFill>
                          <a:schemeClr val="tx1">
                            <a:lumMod val="95000"/>
                            <a:lumOff val="5000"/>
                          </a:schemeClr>
                        </a:solidFill>
                        <a:latin typeface="Times New Roman" panose="02020603050405020304" pitchFamily="18" charset="0"/>
                        <a:cs typeface="Times New Roman" panose="02020603050405020304" pitchFamily="18" charset="0"/>
                      </a:rPr>
                      <m:t>b</m:t>
                    </m:r>
                  </m:oMath>
                </a14:m>
                <a:endParaRPr lang="en-US" sz="3200">
                  <a:solidFill>
                    <a:schemeClr val="tx1">
                      <a:lumMod val="95000"/>
                      <a:lumOff val="5000"/>
                    </a:schemeClr>
                  </a:solidFill>
                  <a:latin typeface="Times New Roman" panose="02020603050405020304" pitchFamily="18" charset="0"/>
                  <a:cs typeface="Times New Roman" panose="02020603050405020304" pitchFamily="18" charset="0"/>
                </a:endParaRPr>
              </a:p>
            </p:txBody>
          </p:sp>
        </mc:Choice>
        <mc:Fallback xmlns="">
          <p:sp>
            <p:nvSpPr>
              <p:cNvPr id="10" name="Hộp Văn bản 9"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DEDCD925-C80D-4D0F-70E5-E663C34E9577}"/>
                  </a:ext>
                </a:extLst>
              </p:cNvPr>
              <p:cNvSpPr txBox="1">
                <a:spLocks noRot="1" noChangeAspect="1" noMove="1" noResize="1" noEditPoints="1" noAdjustHandles="1" noChangeArrowheads="1" noChangeShapeType="1" noTextEdit="1"/>
              </p:cNvSpPr>
              <p:nvPr/>
            </p:nvSpPr>
            <p:spPr>
              <a:xfrm>
                <a:off x="1642454" y="1800051"/>
                <a:ext cx="6553200" cy="584775"/>
              </a:xfrm>
              <a:prstGeom prst="rect">
                <a:avLst/>
              </a:prstGeom>
              <a:blipFill>
                <a:blip r:embed="rId13"/>
                <a:stretch>
                  <a:fillRect l="-2326" t="-14583" b="-322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Hộp Văn bản 8"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45FF3661-39EA-677D-E585-DF5605CC2B72}"/>
                  </a:ext>
                </a:extLst>
              </p:cNvPr>
              <p:cNvSpPr txBox="1"/>
              <p:nvPr/>
            </p:nvSpPr>
            <p:spPr>
              <a:xfrm>
                <a:off x="1642454" y="3723435"/>
                <a:ext cx="6553200" cy="600357"/>
              </a:xfrm>
              <a:prstGeom prst="rect">
                <a:avLst/>
              </a:prstGeom>
              <a:noFill/>
            </p:spPr>
            <p:txBody>
              <a:bodyPr wrap="square">
                <a:spAutoFit/>
              </a:bodyPr>
              <a:lstStyle/>
              <a:p>
                <a:r>
                  <a:rPr lang="en-US" sz="3200">
                    <a:solidFill>
                      <a:schemeClr val="tx1">
                        <a:lumMod val="75000"/>
                        <a:lumOff val="25000"/>
                      </a:schemeClr>
                    </a:solidFill>
                    <a:latin typeface="Times New Roman" panose="02020603050405020304" pitchFamily="18" charset="0"/>
                    <a:cs typeface="Times New Roman" panose="02020603050405020304" pitchFamily="18" charset="0"/>
                  </a:rPr>
                  <a:t>D)</a:t>
                </a:r>
                <a:r>
                  <a:rPr lang="vi-VN" sz="3200">
                    <a:solidFill>
                      <a:schemeClr val="tx1">
                        <a:lumMod val="75000"/>
                        <a:lumOff val="25000"/>
                      </a:schemeClr>
                    </a:solidFill>
                    <a:latin typeface="Times New Roman" panose="02020603050405020304" pitchFamily="18" charset="0"/>
                    <a:cs typeface="Times New Roman" panose="02020603050405020304" pitchFamily="18" charset="0"/>
                  </a:rPr>
                  <a:t> Số</a:t>
                </a:r>
                <a14:m>
                  <m:oMath xmlns:m="http://schemas.openxmlformats.org/officeDocument/2006/math">
                    <m:r>
                      <a:rPr lang="vi-VN" sz="3200" b="0" i="0" smtClean="0">
                        <a:solidFill>
                          <a:schemeClr val="tx1">
                            <a:lumMod val="75000"/>
                            <a:lumOff val="25000"/>
                          </a:schemeClr>
                        </a:solidFill>
                        <a:latin typeface="Cambria Math" panose="02040503050406030204" pitchFamily="18" charset="0"/>
                        <a:cs typeface="Times New Roman" panose="02020603050405020304" pitchFamily="18" charset="0"/>
                      </a:rPr>
                      <m:t> </m:t>
                    </m:r>
                    <m:r>
                      <m:rPr>
                        <m:nor/>
                      </m:rPr>
                      <a:rPr lang="en-US" sz="3200">
                        <a:solidFill>
                          <a:schemeClr val="tx1">
                            <a:lumMod val="75000"/>
                            <a:lumOff val="25000"/>
                          </a:schemeClr>
                        </a:solidFill>
                        <a:latin typeface="Times New Roman" panose="02020603050405020304" pitchFamily="18" charset="0"/>
                        <a:cs typeface="Times New Roman" panose="02020603050405020304" pitchFamily="18" charset="0"/>
                      </a:rPr>
                      <m:t>a</m:t>
                    </m:r>
                  </m:oMath>
                </a14:m>
                <a:r>
                  <a:rPr lang="vi-VN" sz="3200">
                    <a:solidFill>
                      <a:schemeClr val="tx1">
                        <a:lumMod val="95000"/>
                        <a:lumOff val="5000"/>
                      </a:schemeClr>
                    </a:solidFill>
                    <a:latin typeface="Times New Roman" panose="02020603050405020304" pitchFamily="18" charset="0"/>
                    <a:cs typeface="Times New Roman" panose="02020603050405020304" pitchFamily="18" charset="0"/>
                  </a:rPr>
                  <a:t> lớn hơn </a:t>
                </a:r>
                <a14:m>
                  <m:oMath xmlns:m="http://schemas.openxmlformats.org/officeDocument/2006/math">
                    <m:r>
                      <m:rPr>
                        <m:nor/>
                      </m:rPr>
                      <a:rPr lang="vi-VN" sz="3200">
                        <a:solidFill>
                          <a:schemeClr val="tx1">
                            <a:lumMod val="95000"/>
                            <a:lumOff val="5000"/>
                          </a:schemeClr>
                        </a:solidFill>
                        <a:latin typeface="Times New Roman" panose="02020603050405020304" pitchFamily="18" charset="0"/>
                        <a:cs typeface="Times New Roman" panose="02020603050405020304" pitchFamily="18" charset="0"/>
                      </a:rPr>
                      <m:t>ho</m:t>
                    </m:r>
                    <m:r>
                      <m:rPr>
                        <m:nor/>
                      </m:rPr>
                      <a:rPr lang="vi-VN" sz="3200">
                        <a:solidFill>
                          <a:schemeClr val="tx1">
                            <a:lumMod val="95000"/>
                            <a:lumOff val="5000"/>
                          </a:schemeClr>
                        </a:solidFill>
                        <a:latin typeface="Times New Roman" panose="02020603050405020304" pitchFamily="18" charset="0"/>
                        <a:cs typeface="Times New Roman" panose="02020603050405020304" pitchFamily="18" charset="0"/>
                      </a:rPr>
                      <m:t>ặ</m:t>
                    </m:r>
                    <m:r>
                      <m:rPr>
                        <m:nor/>
                      </m:rPr>
                      <a:rPr lang="vi-VN" sz="3200">
                        <a:solidFill>
                          <a:schemeClr val="tx1">
                            <a:lumMod val="95000"/>
                            <a:lumOff val="5000"/>
                          </a:schemeClr>
                        </a:solidFill>
                        <a:latin typeface="Times New Roman" panose="02020603050405020304" pitchFamily="18" charset="0"/>
                        <a:cs typeface="Times New Roman" panose="02020603050405020304" pitchFamily="18" charset="0"/>
                      </a:rPr>
                      <m:t>c</m:t>
                    </m:r>
                    <m:r>
                      <a:rPr lang="vi-VN" sz="3200" i="1">
                        <a:solidFill>
                          <a:schemeClr val="tx1">
                            <a:lumMod val="95000"/>
                            <a:lumOff val="5000"/>
                          </a:schemeClr>
                        </a:solidFill>
                        <a:latin typeface="Cambria Math" panose="02040503050406030204" pitchFamily="18" charset="0"/>
                        <a:cs typeface="Times New Roman" panose="02020603050405020304" pitchFamily="18" charset="0"/>
                      </a:rPr>
                      <m:t> </m:t>
                    </m:r>
                  </m:oMath>
                </a14:m>
                <a:r>
                  <a:rPr lang="vi-VN" sz="3200">
                    <a:solidFill>
                      <a:schemeClr val="tx1">
                        <a:lumMod val="95000"/>
                        <a:lumOff val="5000"/>
                      </a:schemeClr>
                    </a:solidFill>
                    <a:latin typeface="Times New Roman" panose="02020603050405020304" pitchFamily="18" charset="0"/>
                    <a:cs typeface="Times New Roman" panose="02020603050405020304" pitchFamily="18" charset="0"/>
                  </a:rPr>
                  <a:t>bằng số</a:t>
                </a:r>
                <a14:m>
                  <m:oMath xmlns:m="http://schemas.openxmlformats.org/officeDocument/2006/math">
                    <m:r>
                      <a:rPr lang="vi-VN" sz="3200" b="0" i="0" smtClean="0">
                        <a:solidFill>
                          <a:schemeClr val="tx1">
                            <a:lumMod val="95000"/>
                            <a:lumOff val="5000"/>
                          </a:schemeClr>
                        </a:solidFill>
                        <a:latin typeface="Cambria Math" panose="02040503050406030204" pitchFamily="18" charset="0"/>
                        <a:cs typeface="Times New Roman" panose="02020603050405020304" pitchFamily="18" charset="0"/>
                      </a:rPr>
                      <m:t> </m:t>
                    </m:r>
                    <m:r>
                      <m:rPr>
                        <m:nor/>
                      </m:rPr>
                      <a:rPr lang="en-US" sz="3200">
                        <a:solidFill>
                          <a:schemeClr val="tx1">
                            <a:lumMod val="95000"/>
                            <a:lumOff val="5000"/>
                          </a:schemeClr>
                        </a:solidFill>
                        <a:latin typeface="Times New Roman" panose="02020603050405020304" pitchFamily="18" charset="0"/>
                        <a:cs typeface="Times New Roman" panose="02020603050405020304" pitchFamily="18" charset="0"/>
                      </a:rPr>
                      <m:t>b</m:t>
                    </m:r>
                  </m:oMath>
                </a14:m>
                <a:endParaRPr lang="en-US" sz="3200">
                  <a:solidFill>
                    <a:schemeClr val="tx1">
                      <a:lumMod val="95000"/>
                      <a:lumOff val="5000"/>
                    </a:schemeClr>
                  </a:solidFill>
                  <a:latin typeface="Times New Roman" panose="02020603050405020304" pitchFamily="18" charset="0"/>
                  <a:cs typeface="Times New Roman" panose="02020603050405020304" pitchFamily="18" charset="0"/>
                </a:endParaRPr>
              </a:p>
            </p:txBody>
          </p:sp>
        </mc:Choice>
        <mc:Fallback xmlns="">
          <p:sp>
            <p:nvSpPr>
              <p:cNvPr id="9" name="Hộp Văn bản 8" descr="OPL20U25GSXzBJYl68kk8uQGfFKzs7yb1M4KJWUiLk6ZEvGF+qCIPSnY57AbBFCvTWID13 2024 KNTT9 139+K4lPs7H94VUqPe2XwIsfPRnrXQE//QTEXxb8/8N4CNc6FpgZahzpTjFhMzSA7T/nHJa11DE8Ng2TP3iAmRczFlmslSuUNOgUeb6yRvs0=">
                <a:extLst>
                  <a:ext uri="{FF2B5EF4-FFF2-40B4-BE49-F238E27FC236}">
                    <a16:creationId xmlns:a16="http://schemas.microsoft.com/office/drawing/2014/main" id="{45FF3661-39EA-677D-E585-DF5605CC2B72}"/>
                  </a:ext>
                </a:extLst>
              </p:cNvPr>
              <p:cNvSpPr txBox="1">
                <a:spLocks noRot="1" noChangeAspect="1" noMove="1" noResize="1" noEditPoints="1" noAdjustHandles="1" noChangeArrowheads="1" noChangeShapeType="1" noTextEdit="1"/>
              </p:cNvSpPr>
              <p:nvPr/>
            </p:nvSpPr>
            <p:spPr>
              <a:xfrm>
                <a:off x="1642454" y="3723435"/>
                <a:ext cx="6553200" cy="600357"/>
              </a:xfrm>
              <a:prstGeom prst="rect">
                <a:avLst/>
              </a:prstGeom>
              <a:blipFill>
                <a:blip r:embed="rId14"/>
                <a:stretch>
                  <a:fillRect l="-2326" t="-14286" b="-295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Hộp Văn bản 1">
                <a:extLst>
                  <a:ext uri="{FF2B5EF4-FFF2-40B4-BE49-F238E27FC236}">
                    <a16:creationId xmlns:a16="http://schemas.microsoft.com/office/drawing/2014/main" id="{1DBB4E1E-8B56-F596-6E39-721D1DC1B246}"/>
                  </a:ext>
                </a:extLst>
              </p:cNvPr>
              <p:cNvSpPr txBox="1"/>
              <p:nvPr/>
            </p:nvSpPr>
            <p:spPr>
              <a:xfrm>
                <a:off x="1642454" y="2431322"/>
                <a:ext cx="6553200" cy="609334"/>
              </a:xfrm>
              <a:prstGeom prst="rect">
                <a:avLst/>
              </a:prstGeom>
              <a:noFill/>
            </p:spPr>
            <p:txBody>
              <a:bodyPr wrap="square">
                <a:spAutoFit/>
              </a:bodyPr>
              <a:lstStyle/>
              <a:p>
                <a:r>
                  <a:rPr lang="vi-VN" sz="3200">
                    <a:solidFill>
                      <a:schemeClr val="tx1">
                        <a:lumMod val="75000"/>
                        <a:lumOff val="25000"/>
                      </a:schemeClr>
                    </a:solidFill>
                    <a:latin typeface="Times New Roman" panose="02020603050405020304" pitchFamily="18" charset="0"/>
                    <a:cs typeface="Times New Roman" panose="02020603050405020304" pitchFamily="18" charset="0"/>
                  </a:rPr>
                  <a:t>B</a:t>
                </a:r>
                <a:r>
                  <a:rPr lang="en-US" sz="3200">
                    <a:solidFill>
                      <a:schemeClr val="tx1">
                        <a:lumMod val="75000"/>
                        <a:lumOff val="25000"/>
                      </a:schemeClr>
                    </a:solidFill>
                    <a:latin typeface="Times New Roman" panose="02020603050405020304" pitchFamily="18" charset="0"/>
                    <a:cs typeface="Times New Roman" panose="02020603050405020304" pitchFamily="18" charset="0"/>
                  </a:rPr>
                  <a:t>)</a:t>
                </a:r>
                <a:r>
                  <a:rPr lang="vi-VN" sz="3200">
                    <a:solidFill>
                      <a:schemeClr val="tx1">
                        <a:lumMod val="75000"/>
                        <a:lumOff val="25000"/>
                      </a:schemeClr>
                    </a:solidFill>
                    <a:latin typeface="Times New Roman" panose="02020603050405020304" pitchFamily="18" charset="0"/>
                    <a:cs typeface="Times New Roman" panose="02020603050405020304" pitchFamily="18" charset="0"/>
                  </a:rPr>
                  <a:t> </a:t>
                </a:r>
                <a14:m>
                  <m:oMath xmlns:m="http://schemas.openxmlformats.org/officeDocument/2006/math">
                    <m:r>
                      <m:rPr>
                        <m:sty m:val="p"/>
                      </m:rPr>
                      <a:rPr lang="vi-VN" sz="3200" b="0" i="0" smtClean="0">
                        <a:solidFill>
                          <a:schemeClr val="tx1">
                            <a:lumMod val="75000"/>
                            <a:lumOff val="25000"/>
                          </a:schemeClr>
                        </a:solidFill>
                        <a:latin typeface="Cambria Math" panose="02040503050406030204" pitchFamily="18" charset="0"/>
                      </a:rPr>
                      <m:t>S</m:t>
                    </m:r>
                    <m:r>
                      <a:rPr lang="vi-VN" sz="3200" b="0" i="0" smtClean="0">
                        <a:solidFill>
                          <a:schemeClr val="tx1">
                            <a:lumMod val="75000"/>
                            <a:lumOff val="25000"/>
                          </a:schemeClr>
                        </a:solidFill>
                        <a:latin typeface="Cambria Math" panose="02040503050406030204" pitchFamily="18" charset="0"/>
                      </a:rPr>
                      <m:t>ố </m:t>
                    </m:r>
                    <m:r>
                      <m:rPr>
                        <m:nor/>
                      </m:rPr>
                      <a:rPr lang="en-US" sz="3200" i="0">
                        <a:solidFill>
                          <a:schemeClr val="tx1">
                            <a:lumMod val="75000"/>
                            <a:lumOff val="25000"/>
                          </a:schemeClr>
                        </a:solidFill>
                        <a:latin typeface="Times New Roman" panose="02020603050405020304" pitchFamily="18" charset="0"/>
                        <a:cs typeface="Times New Roman" panose="02020603050405020304" pitchFamily="18" charset="0"/>
                      </a:rPr>
                      <m:t>a</m:t>
                    </m:r>
                    <m:r>
                      <m:rPr>
                        <m:nor/>
                      </m:rPr>
                      <a:rPr lang="vi-VN" sz="3200" b="0" i="0" smtClean="0">
                        <a:solidFill>
                          <a:schemeClr val="tx1">
                            <a:lumMod val="75000"/>
                            <a:lumOff val="25000"/>
                          </a:schemeClr>
                        </a:solidFill>
                        <a:latin typeface="Cambria Math" panose="02040503050406030204" pitchFamily="18" charset="0"/>
                      </a:rPr>
                      <m:t> </m:t>
                    </m:r>
                    <m:r>
                      <m:rPr>
                        <m:nor/>
                      </m:rPr>
                      <a:rPr lang="vi-VN" sz="3200">
                        <a:solidFill>
                          <a:schemeClr val="tx1">
                            <a:lumMod val="95000"/>
                            <a:lumOff val="5000"/>
                          </a:schemeClr>
                        </a:solidFill>
                        <a:latin typeface="Times New Roman" panose="02020603050405020304" pitchFamily="18" charset="0"/>
                        <a:cs typeface="Times New Roman" panose="02020603050405020304" pitchFamily="18" charset="0"/>
                      </a:rPr>
                      <m:t>b</m:t>
                    </m:r>
                    <m:r>
                      <m:rPr>
                        <m:nor/>
                      </m:rPr>
                      <a:rPr lang="vi-VN" sz="3200">
                        <a:solidFill>
                          <a:schemeClr val="tx1">
                            <a:lumMod val="95000"/>
                            <a:lumOff val="5000"/>
                          </a:schemeClr>
                        </a:solidFill>
                        <a:latin typeface="Times New Roman" panose="02020603050405020304" pitchFamily="18" charset="0"/>
                        <a:cs typeface="Times New Roman" panose="02020603050405020304" pitchFamily="18" charset="0"/>
                      </a:rPr>
                      <m:t>ằ</m:t>
                    </m:r>
                    <m:r>
                      <m:rPr>
                        <m:nor/>
                      </m:rPr>
                      <a:rPr lang="vi-VN" sz="3200">
                        <a:solidFill>
                          <a:schemeClr val="tx1">
                            <a:lumMod val="95000"/>
                            <a:lumOff val="5000"/>
                          </a:schemeClr>
                        </a:solidFill>
                        <a:latin typeface="Times New Roman" panose="02020603050405020304" pitchFamily="18" charset="0"/>
                        <a:cs typeface="Times New Roman" panose="02020603050405020304" pitchFamily="18" charset="0"/>
                      </a:rPr>
                      <m:t>ng</m:t>
                    </m:r>
                    <m:r>
                      <m:rPr>
                        <m:nor/>
                      </m:rPr>
                      <a:rPr lang="vi-VN" sz="3200" b="0" i="0" smtClean="0">
                        <a:solidFill>
                          <a:schemeClr val="tx1">
                            <a:lumMod val="95000"/>
                            <a:lumOff val="5000"/>
                          </a:schemeClr>
                        </a:solidFill>
                        <a:latin typeface="Times New Roman" panose="02020603050405020304" pitchFamily="18" charset="0"/>
                        <a:cs typeface="Times New Roman" panose="02020603050405020304" pitchFamily="18" charset="0"/>
                      </a:rPr>
                      <m:t> </m:t>
                    </m:r>
                    <m:r>
                      <m:rPr>
                        <m:nor/>
                      </m:rPr>
                      <a:rPr lang="vi-VN" sz="3200" b="0" i="0" smtClean="0">
                        <a:solidFill>
                          <a:schemeClr val="tx1">
                            <a:lumMod val="95000"/>
                            <a:lumOff val="5000"/>
                          </a:schemeClr>
                        </a:solidFill>
                        <a:latin typeface="Times New Roman" panose="02020603050405020304" pitchFamily="18" charset="0"/>
                        <a:cs typeface="Times New Roman" panose="02020603050405020304" pitchFamily="18" charset="0"/>
                      </a:rPr>
                      <m:t>s</m:t>
                    </m:r>
                    <m:r>
                      <m:rPr>
                        <m:nor/>
                      </m:rPr>
                      <a:rPr lang="vi-VN" sz="3200" b="0" i="0" smtClean="0">
                        <a:solidFill>
                          <a:schemeClr val="tx1">
                            <a:lumMod val="95000"/>
                            <a:lumOff val="5000"/>
                          </a:schemeClr>
                        </a:solidFill>
                        <a:latin typeface="Times New Roman" panose="02020603050405020304" pitchFamily="18" charset="0"/>
                        <a:cs typeface="Times New Roman" panose="02020603050405020304" pitchFamily="18" charset="0"/>
                      </a:rPr>
                      <m:t>ố </m:t>
                    </m:r>
                    <m:r>
                      <m:rPr>
                        <m:nor/>
                      </m:rPr>
                      <a:rPr lang="en-US" sz="3200" i="0">
                        <a:solidFill>
                          <a:schemeClr val="tx1">
                            <a:lumMod val="95000"/>
                            <a:lumOff val="5000"/>
                          </a:schemeClr>
                        </a:solidFill>
                        <a:latin typeface="Times New Roman" panose="02020603050405020304" pitchFamily="18" charset="0"/>
                        <a:cs typeface="Times New Roman" panose="02020603050405020304" pitchFamily="18" charset="0"/>
                      </a:rPr>
                      <m:t>b</m:t>
                    </m:r>
                  </m:oMath>
                </a14:m>
                <a:endParaRPr lang="en-US" sz="3200">
                  <a:solidFill>
                    <a:schemeClr val="tx1">
                      <a:lumMod val="95000"/>
                      <a:lumOff val="5000"/>
                    </a:schemeClr>
                  </a:solidFill>
                  <a:latin typeface="Times New Roman" panose="02020603050405020304" pitchFamily="18" charset="0"/>
                  <a:cs typeface="Times New Roman" panose="02020603050405020304" pitchFamily="18" charset="0"/>
                </a:endParaRPr>
              </a:p>
            </p:txBody>
          </p:sp>
        </mc:Choice>
        <mc:Fallback xmlns="">
          <p:sp>
            <p:nvSpPr>
              <p:cNvPr id="2" name="Hộp Văn bản 1">
                <a:extLst>
                  <a:ext uri="{FF2B5EF4-FFF2-40B4-BE49-F238E27FC236}">
                    <a16:creationId xmlns:a16="http://schemas.microsoft.com/office/drawing/2014/main" id="{1DBB4E1E-8B56-F596-6E39-721D1DC1B246}"/>
                  </a:ext>
                </a:extLst>
              </p:cNvPr>
              <p:cNvSpPr txBox="1">
                <a:spLocks noRot="1" noChangeAspect="1" noMove="1" noResize="1" noEditPoints="1" noAdjustHandles="1" noChangeArrowheads="1" noChangeShapeType="1" noTextEdit="1"/>
              </p:cNvSpPr>
              <p:nvPr/>
            </p:nvSpPr>
            <p:spPr>
              <a:xfrm>
                <a:off x="1642454" y="2431322"/>
                <a:ext cx="6553200" cy="609334"/>
              </a:xfrm>
              <a:prstGeom prst="rect">
                <a:avLst/>
              </a:prstGeom>
              <a:blipFill>
                <a:blip r:embed="rId15"/>
                <a:stretch>
                  <a:fillRect l="-2326" t="-9000" b="-3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Hộp Văn bản 2">
                <a:extLst>
                  <a:ext uri="{FF2B5EF4-FFF2-40B4-BE49-F238E27FC236}">
                    <a16:creationId xmlns:a16="http://schemas.microsoft.com/office/drawing/2014/main" id="{AD4E2B0B-8EF4-832B-4086-448297662E6A}"/>
                  </a:ext>
                </a:extLst>
              </p:cNvPr>
              <p:cNvSpPr txBox="1"/>
              <p:nvPr/>
            </p:nvSpPr>
            <p:spPr>
              <a:xfrm>
                <a:off x="1642454" y="3087152"/>
                <a:ext cx="6553200" cy="609334"/>
              </a:xfrm>
              <a:prstGeom prst="rect">
                <a:avLst/>
              </a:prstGeom>
              <a:noFill/>
            </p:spPr>
            <p:txBody>
              <a:bodyPr wrap="square">
                <a:spAutoFit/>
              </a:bodyPr>
              <a:lstStyle/>
              <a:p>
                <a:r>
                  <a:rPr lang="vi-VN" sz="3200">
                    <a:solidFill>
                      <a:schemeClr val="tx1">
                        <a:lumMod val="75000"/>
                        <a:lumOff val="25000"/>
                      </a:schemeClr>
                    </a:solidFill>
                    <a:latin typeface="Times New Roman" panose="02020603050405020304" pitchFamily="18" charset="0"/>
                    <a:cs typeface="Times New Roman" panose="02020603050405020304" pitchFamily="18" charset="0"/>
                  </a:rPr>
                  <a:t>C</a:t>
                </a:r>
                <a:r>
                  <a:rPr lang="en-US" sz="3200">
                    <a:solidFill>
                      <a:schemeClr val="tx1">
                        <a:lumMod val="75000"/>
                        <a:lumOff val="25000"/>
                      </a:schemeClr>
                    </a:solidFill>
                    <a:latin typeface="Times New Roman" panose="02020603050405020304" pitchFamily="18" charset="0"/>
                    <a:cs typeface="Times New Roman" panose="02020603050405020304" pitchFamily="18" charset="0"/>
                  </a:rPr>
                  <a:t>)</a:t>
                </a:r>
                <a:r>
                  <a:rPr lang="vi-VN" sz="3200">
                    <a:solidFill>
                      <a:schemeClr val="tx1">
                        <a:lumMod val="75000"/>
                        <a:lumOff val="25000"/>
                      </a:schemeClr>
                    </a:solidFill>
                    <a:latin typeface="Times New Roman" panose="02020603050405020304" pitchFamily="18" charset="0"/>
                    <a:cs typeface="Times New Roman" panose="02020603050405020304" pitchFamily="18" charset="0"/>
                  </a:rPr>
                  <a:t> Số</a:t>
                </a:r>
                <a14:m>
                  <m:oMath xmlns:m="http://schemas.openxmlformats.org/officeDocument/2006/math">
                    <m:r>
                      <a:rPr lang="vi-VN" sz="3200" b="0" i="0" smtClean="0">
                        <a:solidFill>
                          <a:schemeClr val="tx1">
                            <a:lumMod val="75000"/>
                            <a:lumOff val="25000"/>
                          </a:schemeClr>
                        </a:solidFill>
                        <a:latin typeface="Cambria Math" panose="02040503050406030204" pitchFamily="18" charset="0"/>
                        <a:cs typeface="Times New Roman" panose="02020603050405020304" pitchFamily="18" charset="0"/>
                      </a:rPr>
                      <m:t> </m:t>
                    </m:r>
                    <m:r>
                      <m:rPr>
                        <m:nor/>
                      </m:rPr>
                      <a:rPr lang="en-US" sz="3200">
                        <a:solidFill>
                          <a:schemeClr val="tx1">
                            <a:lumMod val="75000"/>
                            <a:lumOff val="25000"/>
                          </a:schemeClr>
                        </a:solidFill>
                        <a:latin typeface="Times New Roman" panose="02020603050405020304" pitchFamily="18" charset="0"/>
                        <a:cs typeface="Times New Roman" panose="02020603050405020304" pitchFamily="18" charset="0"/>
                      </a:rPr>
                      <m:t>a</m:t>
                    </m:r>
                    <m:r>
                      <m:rPr>
                        <m:nor/>
                      </m:rPr>
                      <a:rPr lang="vi-VN" sz="3200" b="0" i="0" smtClean="0">
                        <a:solidFill>
                          <a:schemeClr val="tx1">
                            <a:lumMod val="75000"/>
                            <a:lumOff val="25000"/>
                          </a:schemeClr>
                        </a:solidFill>
                        <a:latin typeface="Times New Roman" panose="02020603050405020304" pitchFamily="18" charset="0"/>
                        <a:cs typeface="Times New Roman" panose="02020603050405020304" pitchFamily="18" charset="0"/>
                      </a:rPr>
                      <m:t> </m:t>
                    </m:r>
                    <m:r>
                      <m:rPr>
                        <m:nor/>
                      </m:rPr>
                      <a:rPr lang="vi-VN" sz="3200" b="0" i="0" smtClean="0">
                        <a:solidFill>
                          <a:schemeClr val="tx1">
                            <a:lumMod val="75000"/>
                            <a:lumOff val="25000"/>
                          </a:schemeClr>
                        </a:solidFill>
                        <a:latin typeface="Times New Roman" panose="02020603050405020304" pitchFamily="18" charset="0"/>
                        <a:cs typeface="Times New Roman" panose="02020603050405020304" pitchFamily="18" charset="0"/>
                      </a:rPr>
                      <m:t>l</m:t>
                    </m:r>
                    <m:r>
                      <m:rPr>
                        <m:nor/>
                      </m:rPr>
                      <a:rPr lang="vi-VN" sz="3200" b="0" i="0" smtClean="0">
                        <a:solidFill>
                          <a:schemeClr val="tx1">
                            <a:lumMod val="75000"/>
                            <a:lumOff val="25000"/>
                          </a:schemeClr>
                        </a:solidFill>
                        <a:latin typeface="Times New Roman" panose="02020603050405020304" pitchFamily="18" charset="0"/>
                        <a:cs typeface="Times New Roman" panose="02020603050405020304" pitchFamily="18" charset="0"/>
                      </a:rPr>
                      <m:t>ớ</m:t>
                    </m:r>
                    <m:r>
                      <m:rPr>
                        <m:nor/>
                      </m:rPr>
                      <a:rPr lang="vi-VN" sz="3200" b="0" i="0" smtClean="0">
                        <a:solidFill>
                          <a:schemeClr val="tx1">
                            <a:lumMod val="75000"/>
                            <a:lumOff val="25000"/>
                          </a:schemeClr>
                        </a:solidFill>
                        <a:latin typeface="Times New Roman" panose="02020603050405020304" pitchFamily="18" charset="0"/>
                        <a:cs typeface="Times New Roman" panose="02020603050405020304" pitchFamily="18" charset="0"/>
                      </a:rPr>
                      <m:t>n</m:t>
                    </m:r>
                    <m:r>
                      <m:rPr>
                        <m:nor/>
                      </m:rPr>
                      <a:rPr lang="vi-VN" sz="3200" b="0" i="0" smtClean="0">
                        <a:solidFill>
                          <a:schemeClr val="tx1">
                            <a:lumMod val="95000"/>
                            <a:lumOff val="5000"/>
                          </a:schemeClr>
                        </a:solidFill>
                        <a:latin typeface="Times New Roman" panose="02020603050405020304" pitchFamily="18" charset="0"/>
                        <a:cs typeface="Times New Roman" panose="02020603050405020304" pitchFamily="18" charset="0"/>
                      </a:rPr>
                      <m:t> </m:t>
                    </m:r>
                    <m:r>
                      <m:rPr>
                        <m:nor/>
                      </m:rPr>
                      <a:rPr lang="vi-VN" sz="3200" b="0" i="0" smtClean="0">
                        <a:solidFill>
                          <a:schemeClr val="tx1">
                            <a:lumMod val="95000"/>
                            <a:lumOff val="5000"/>
                          </a:schemeClr>
                        </a:solidFill>
                        <a:latin typeface="Times New Roman" panose="02020603050405020304" pitchFamily="18" charset="0"/>
                        <a:cs typeface="Times New Roman" panose="02020603050405020304" pitchFamily="18" charset="0"/>
                      </a:rPr>
                      <m:t>h</m:t>
                    </m:r>
                    <m:r>
                      <m:rPr>
                        <m:nor/>
                      </m:rPr>
                      <a:rPr lang="vi-VN" sz="3200" b="0" i="0" smtClean="0">
                        <a:solidFill>
                          <a:schemeClr val="tx1">
                            <a:lumMod val="95000"/>
                            <a:lumOff val="5000"/>
                          </a:schemeClr>
                        </a:solidFill>
                        <a:latin typeface="Times New Roman" panose="02020603050405020304" pitchFamily="18" charset="0"/>
                        <a:cs typeface="Times New Roman" panose="02020603050405020304" pitchFamily="18" charset="0"/>
                      </a:rPr>
                      <m:t>ơ</m:t>
                    </m:r>
                    <m:r>
                      <m:rPr>
                        <m:nor/>
                      </m:rPr>
                      <a:rPr lang="vi-VN" sz="3200" b="0" i="0" smtClean="0">
                        <a:solidFill>
                          <a:schemeClr val="tx1">
                            <a:lumMod val="95000"/>
                            <a:lumOff val="5000"/>
                          </a:schemeClr>
                        </a:solidFill>
                        <a:latin typeface="Times New Roman" panose="02020603050405020304" pitchFamily="18" charset="0"/>
                        <a:cs typeface="Times New Roman" panose="02020603050405020304" pitchFamily="18" charset="0"/>
                      </a:rPr>
                      <m:t>n</m:t>
                    </m:r>
                    <m:r>
                      <m:rPr>
                        <m:nor/>
                      </m:rPr>
                      <a:rPr lang="vi-VN" sz="3200" b="0" i="0" smtClean="0">
                        <a:solidFill>
                          <a:schemeClr val="tx1">
                            <a:lumMod val="95000"/>
                            <a:lumOff val="5000"/>
                          </a:schemeClr>
                        </a:solidFill>
                        <a:latin typeface="Times New Roman" panose="02020603050405020304" pitchFamily="18" charset="0"/>
                        <a:cs typeface="Times New Roman" panose="02020603050405020304" pitchFamily="18" charset="0"/>
                      </a:rPr>
                      <m:t> </m:t>
                    </m:r>
                    <m:r>
                      <m:rPr>
                        <m:nor/>
                      </m:rPr>
                      <a:rPr lang="vi-VN" sz="3200">
                        <a:solidFill>
                          <a:schemeClr val="tx1">
                            <a:lumMod val="95000"/>
                            <a:lumOff val="5000"/>
                          </a:schemeClr>
                        </a:solidFill>
                        <a:latin typeface="Times New Roman" panose="02020603050405020304" pitchFamily="18" charset="0"/>
                        <a:cs typeface="Times New Roman" panose="02020603050405020304" pitchFamily="18" charset="0"/>
                      </a:rPr>
                      <m:t>v</m:t>
                    </m:r>
                    <m:r>
                      <m:rPr>
                        <m:nor/>
                      </m:rPr>
                      <a:rPr lang="vi-VN" sz="3200">
                        <a:solidFill>
                          <a:schemeClr val="tx1">
                            <a:lumMod val="95000"/>
                            <a:lumOff val="5000"/>
                          </a:schemeClr>
                        </a:solidFill>
                        <a:latin typeface="Times New Roman" panose="02020603050405020304" pitchFamily="18" charset="0"/>
                        <a:cs typeface="Times New Roman" panose="02020603050405020304" pitchFamily="18" charset="0"/>
                      </a:rPr>
                      <m:t>à </m:t>
                    </m:r>
                    <m:r>
                      <m:rPr>
                        <m:nor/>
                      </m:rPr>
                      <a:rPr lang="vi-VN" sz="3200" b="0" i="0" smtClean="0">
                        <a:solidFill>
                          <a:schemeClr val="tx1">
                            <a:lumMod val="95000"/>
                            <a:lumOff val="5000"/>
                          </a:schemeClr>
                        </a:solidFill>
                        <a:latin typeface="Times New Roman" panose="02020603050405020304" pitchFamily="18" charset="0"/>
                        <a:cs typeface="Times New Roman" panose="02020603050405020304" pitchFamily="18" charset="0"/>
                      </a:rPr>
                      <m:t>b</m:t>
                    </m:r>
                    <m:r>
                      <m:rPr>
                        <m:nor/>
                      </m:rPr>
                      <a:rPr lang="vi-VN" sz="3200" b="0" i="0" smtClean="0">
                        <a:solidFill>
                          <a:schemeClr val="tx1">
                            <a:lumMod val="95000"/>
                            <a:lumOff val="5000"/>
                          </a:schemeClr>
                        </a:solidFill>
                        <a:latin typeface="Times New Roman" panose="02020603050405020304" pitchFamily="18" charset="0"/>
                        <a:cs typeface="Times New Roman" panose="02020603050405020304" pitchFamily="18" charset="0"/>
                      </a:rPr>
                      <m:t>ằ</m:t>
                    </m:r>
                    <m:r>
                      <m:rPr>
                        <m:nor/>
                      </m:rPr>
                      <a:rPr lang="vi-VN" sz="3200" b="0" i="0" smtClean="0">
                        <a:solidFill>
                          <a:schemeClr val="tx1">
                            <a:lumMod val="95000"/>
                            <a:lumOff val="5000"/>
                          </a:schemeClr>
                        </a:solidFill>
                        <a:latin typeface="Times New Roman" panose="02020603050405020304" pitchFamily="18" charset="0"/>
                        <a:cs typeface="Times New Roman" panose="02020603050405020304" pitchFamily="18" charset="0"/>
                      </a:rPr>
                      <m:t>ng</m:t>
                    </m:r>
                    <m:r>
                      <m:rPr>
                        <m:nor/>
                      </m:rPr>
                      <a:rPr lang="vi-VN" sz="3200" b="0" i="0" smtClean="0">
                        <a:solidFill>
                          <a:schemeClr val="tx1">
                            <a:lumMod val="95000"/>
                            <a:lumOff val="5000"/>
                          </a:schemeClr>
                        </a:solidFill>
                        <a:latin typeface="Times New Roman" panose="02020603050405020304" pitchFamily="18" charset="0"/>
                        <a:cs typeface="Times New Roman" panose="02020603050405020304" pitchFamily="18" charset="0"/>
                      </a:rPr>
                      <m:t> </m:t>
                    </m:r>
                    <m:r>
                      <m:rPr>
                        <m:nor/>
                      </m:rPr>
                      <a:rPr lang="vi-VN" sz="3200" b="0" i="0" smtClean="0">
                        <a:solidFill>
                          <a:schemeClr val="tx1">
                            <a:lumMod val="95000"/>
                            <a:lumOff val="5000"/>
                          </a:schemeClr>
                        </a:solidFill>
                        <a:latin typeface="Times New Roman" panose="02020603050405020304" pitchFamily="18" charset="0"/>
                        <a:cs typeface="Times New Roman" panose="02020603050405020304" pitchFamily="18" charset="0"/>
                      </a:rPr>
                      <m:t>s</m:t>
                    </m:r>
                    <m:r>
                      <m:rPr>
                        <m:nor/>
                      </m:rPr>
                      <a:rPr lang="vi-VN" sz="3200" b="0" i="0" smtClean="0">
                        <a:solidFill>
                          <a:schemeClr val="tx1">
                            <a:lumMod val="95000"/>
                            <a:lumOff val="5000"/>
                          </a:schemeClr>
                        </a:solidFill>
                        <a:latin typeface="Times New Roman" panose="02020603050405020304" pitchFamily="18" charset="0"/>
                        <a:cs typeface="Times New Roman" panose="02020603050405020304" pitchFamily="18" charset="0"/>
                      </a:rPr>
                      <m:t>ố </m:t>
                    </m:r>
                    <m:r>
                      <m:rPr>
                        <m:nor/>
                      </m:rPr>
                      <a:rPr lang="en-US" sz="3200">
                        <a:solidFill>
                          <a:schemeClr val="tx1">
                            <a:lumMod val="95000"/>
                            <a:lumOff val="5000"/>
                          </a:schemeClr>
                        </a:solidFill>
                        <a:latin typeface="Times New Roman" panose="02020603050405020304" pitchFamily="18" charset="0"/>
                        <a:cs typeface="Times New Roman" panose="02020603050405020304" pitchFamily="18" charset="0"/>
                      </a:rPr>
                      <m:t>b</m:t>
                    </m:r>
                  </m:oMath>
                </a14:m>
                <a:endParaRPr lang="en-US" sz="3200">
                  <a:solidFill>
                    <a:schemeClr val="tx1">
                      <a:lumMod val="95000"/>
                      <a:lumOff val="5000"/>
                    </a:schemeClr>
                  </a:solidFill>
                  <a:latin typeface="Times New Roman" panose="02020603050405020304" pitchFamily="18" charset="0"/>
                  <a:cs typeface="Times New Roman" panose="02020603050405020304" pitchFamily="18" charset="0"/>
                </a:endParaRPr>
              </a:p>
            </p:txBody>
          </p:sp>
        </mc:Choice>
        <mc:Fallback xmlns="">
          <p:sp>
            <p:nvSpPr>
              <p:cNvPr id="3" name="Hộp Văn bản 2">
                <a:extLst>
                  <a:ext uri="{FF2B5EF4-FFF2-40B4-BE49-F238E27FC236}">
                    <a16:creationId xmlns:a16="http://schemas.microsoft.com/office/drawing/2014/main" id="{AD4E2B0B-8EF4-832B-4086-448297662E6A}"/>
                  </a:ext>
                </a:extLst>
              </p:cNvPr>
              <p:cNvSpPr txBox="1">
                <a:spLocks noRot="1" noChangeAspect="1" noMove="1" noResize="1" noEditPoints="1" noAdjustHandles="1" noChangeArrowheads="1" noChangeShapeType="1" noTextEdit="1"/>
              </p:cNvSpPr>
              <p:nvPr/>
            </p:nvSpPr>
            <p:spPr>
              <a:xfrm>
                <a:off x="1642454" y="3087152"/>
                <a:ext cx="6553200" cy="609334"/>
              </a:xfrm>
              <a:prstGeom prst="rect">
                <a:avLst/>
              </a:prstGeom>
              <a:blipFill>
                <a:blip r:embed="rId16"/>
                <a:stretch>
                  <a:fillRect l="-2326" t="-9000" b="-32000"/>
                </a:stretch>
              </a:blipFill>
            </p:spPr>
            <p:txBody>
              <a:bodyPr/>
              <a:lstStyle/>
              <a:p>
                <a:r>
                  <a:rPr lang="en-US">
                    <a:noFill/>
                  </a:rPr>
                  <a:t> </a:t>
                </a:r>
              </a:p>
            </p:txBody>
          </p:sp>
        </mc:Fallback>
      </mc:AlternateContent>
    </p:spTree>
    <p:extLst>
      <p:ext uri="{BB962C8B-B14F-4D97-AF65-F5344CB8AC3E}">
        <p14:creationId xmlns:p14="http://schemas.microsoft.com/office/powerpoint/2010/main" val="2370146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down)">
                                      <p:cBhvr>
                                        <p:cTn id="32" dur="500"/>
                                        <p:tgtEl>
                                          <p:spTgt spid="4"/>
                                        </p:tgtEl>
                                      </p:cBhvr>
                                    </p:animEffect>
                                  </p:childTnLst>
                                  <p:subTnLst>
                                    <p:audio>
                                      <p:cMediaNode>
                                        <p:cTn display="0" masterRel="sameClick">
                                          <p:stCondLst>
                                            <p:cond evt="begin" delay="0">
                                              <p:tn val="30"/>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78788">
                <p:cTn id="33" fill="hold" display="0">
                  <p:stCondLst>
                    <p:cond delay="indefinite"/>
                  </p:stCondLst>
                </p:cTn>
                <p:tgtEl>
                  <p:spTgt spid="20"/>
                </p:tgtEl>
              </p:cMediaNode>
            </p:video>
          </p:childTnLst>
        </p:cTn>
      </p:par>
    </p:tnLst>
    <p:bldLst>
      <p:bldP spid="4" grpId="0" animBg="1"/>
      <p:bldP spid="8" grpId="0"/>
      <p:bldP spid="10" grpId="0"/>
      <p:bldP spid="9" grpId="0"/>
      <p:bldP spid="2" grpId="0"/>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HTML_SHAPEINFO" val="&lt;SlideThumbPath val=&quot;Slide4.PNG&quot;/&gt;"/>
  <p:tag name="ISPRING_SLIDE_INDENT_LEVEL" val="0"/>
  <p:tag name="ISPRING_CUSTOM_TIMING_USED" val="1"/>
  <p:tag name="GENSWF_SLIDE_TITLE" val="TỰA BÀI"/>
  <p:tag name="ISPRING_PRESENTER_ID" val="{7257E5D0-9D30-4FF0-97B0-8B144157FD3C}"/>
  <p:tag name="ISPRING_SLIDE_ID_2" val="{86E28706-79C3-4FF9-A642-6C9FBFB2000F}"/>
  <p:tag name="GENSWF_ADVANCE_TIME" val="4.182"/>
</p:tagLst>
</file>

<file path=ppt/tags/tag2.xml><?xml version="1.0" encoding="utf-8"?>
<p:tagLst xmlns:a="http://schemas.openxmlformats.org/drawingml/2006/main" xmlns:r="http://schemas.openxmlformats.org/officeDocument/2006/relationships" xmlns:p="http://schemas.openxmlformats.org/presentationml/2006/main">
  <p:tag name="TIMING" val="|5.9|1.|0.8|2.6|5.6|3.2|3.4|5.1|3.9|3.8|3.8|2.9|2.9|3.1"/>
</p:tagLst>
</file>

<file path=ppt/tags/tag3.xml><?xml version="1.0" encoding="utf-8"?>
<p:tagLst xmlns:a="http://schemas.openxmlformats.org/drawingml/2006/main" xmlns:r="http://schemas.openxmlformats.org/officeDocument/2006/relationships" xmlns:p="http://schemas.openxmlformats.org/presentationml/2006/main">
  <p:tag name="HTML_SHAPEINFO" val="&lt;SlideThumbPath val=&quot;Slide4.PNG&quot;/&gt;"/>
  <p:tag name="ISPRING_SLIDE_INDENT_LEVEL" val="0"/>
  <p:tag name="ISPRING_CUSTOM_TIMING_USED" val="1"/>
  <p:tag name="GENSWF_SLIDE_TITLE" val="TỰA BÀI"/>
  <p:tag name="ISPRING_PRESENTER_ID" val="{7257E5D0-9D30-4FF0-97B0-8B144157FD3C}"/>
  <p:tag name="ISPRING_SLIDE_ID_2" val="{86E28706-79C3-4FF9-A642-6C9FBFB2000F}"/>
  <p:tag name="GENSWF_ADVANCE_TIME" val="4.182"/>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3563</TotalTime>
  <Words>1407</Words>
  <Application>Microsoft Office PowerPoint</Application>
  <PresentationFormat>On-screen Show (16:9)</PresentationFormat>
  <Paragraphs>190</Paragraphs>
  <Slides>27</Slides>
  <Notes>13</Notes>
  <HiddenSlides>0</HiddenSlides>
  <MMClips>7</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27</vt:i4>
      </vt:variant>
    </vt:vector>
  </HeadingPairs>
  <TitlesOfParts>
    <vt:vector size="39" baseType="lpstr">
      <vt:lpstr>#9Slide03 BoosterNextFYBlack</vt:lpstr>
      <vt:lpstr>Arial</vt:lpstr>
      <vt:lpstr>Calibri</vt:lpstr>
      <vt:lpstr>Calibri Light</vt:lpstr>
      <vt:lpstr>Cambria Math</vt:lpstr>
      <vt:lpstr>Times New Roman</vt:lpstr>
      <vt:lpstr>Tw Cen MT</vt:lpstr>
      <vt:lpstr>Wingdings</vt:lpstr>
      <vt:lpstr>Custom Design</vt:lpstr>
      <vt:lpstr>2_Office Theme</vt:lpstr>
      <vt:lpstr>3_Office Theme</vt:lpstr>
      <vt:lpstr>1_Office Theme</vt:lpstr>
      <vt:lpstr>PowerPoint Presentation</vt:lpstr>
      <vt:lpstr>PowerPoint Presentation</vt:lpstr>
      <vt:lpstr>PowerPoint Presentation</vt:lpstr>
      <vt:lpstr>PowerPoint Presentation</vt:lpstr>
      <vt:lpstr>PowerPoint Presentation</vt:lpstr>
      <vt:lpstr>THỂ LỆ</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Thuan Nguyen Thi My</dc:creator>
  <cp:lastModifiedBy>NMD Store</cp:lastModifiedBy>
  <cp:revision>307</cp:revision>
  <dcterms:created xsi:type="dcterms:W3CDTF">2021-07-22T17:31:00Z</dcterms:created>
  <dcterms:modified xsi:type="dcterms:W3CDTF">2025-03-25T13:15:44Z</dcterms:modified>
</cp:coreProperties>
</file>