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  <p:sldMasterId id="2147483660" r:id="rId2"/>
    <p:sldMasterId id="2147483685" r:id="rId3"/>
    <p:sldMasterId id="2147483697" r:id="rId4"/>
  </p:sldMasterIdLst>
  <p:notesMasterIdLst>
    <p:notesMasterId r:id="rId38"/>
  </p:notesMasterIdLst>
  <p:handoutMasterIdLst>
    <p:handoutMasterId r:id="rId39"/>
  </p:handoutMasterIdLst>
  <p:sldIdLst>
    <p:sldId id="590" r:id="rId5"/>
    <p:sldId id="609" r:id="rId6"/>
    <p:sldId id="1151" r:id="rId7"/>
    <p:sldId id="1152" r:id="rId8"/>
    <p:sldId id="1153" r:id="rId9"/>
    <p:sldId id="1154" r:id="rId10"/>
    <p:sldId id="1155" r:id="rId11"/>
    <p:sldId id="1156" r:id="rId12"/>
    <p:sldId id="1184" r:id="rId13"/>
    <p:sldId id="1180" r:id="rId14"/>
    <p:sldId id="1194" r:id="rId15"/>
    <p:sldId id="621" r:id="rId16"/>
    <p:sldId id="611" r:id="rId17"/>
    <p:sldId id="1185" r:id="rId18"/>
    <p:sldId id="1186" r:id="rId19"/>
    <p:sldId id="1188" r:id="rId20"/>
    <p:sldId id="1200" r:id="rId21"/>
    <p:sldId id="1202" r:id="rId22"/>
    <p:sldId id="1189" r:id="rId23"/>
    <p:sldId id="1190" r:id="rId24"/>
    <p:sldId id="1201" r:id="rId25"/>
    <p:sldId id="1198" r:id="rId26"/>
    <p:sldId id="1197" r:id="rId27"/>
    <p:sldId id="1199" r:id="rId28"/>
    <p:sldId id="614" r:id="rId29"/>
    <p:sldId id="1191" r:id="rId30"/>
    <p:sldId id="1192" r:id="rId31"/>
    <p:sldId id="1193" r:id="rId32"/>
    <p:sldId id="616" r:id="rId33"/>
    <p:sldId id="1195" r:id="rId34"/>
    <p:sldId id="1196" r:id="rId35"/>
    <p:sldId id="351" r:id="rId36"/>
    <p:sldId id="625" r:id="rId3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uan Nguyen Thi My" initials="TNTM" lastIdx="1" clrIdx="0">
    <p:extLst>
      <p:ext uri="{19B8F6BF-5375-455C-9EA6-DF929625EA0E}">
        <p15:presenceInfo xmlns:p15="http://schemas.microsoft.com/office/powerpoint/2012/main" userId="Thuan Nguyen Thi My" providerId="None"/>
      </p:ext>
    </p:extLst>
  </p:cmAuthor>
  <p:cmAuthor id="2" name="ADMIN" initials="A" lastIdx="2" clrIdx="1"/>
  <p:cmAuthor id="3" name="PHUNG VAN TOI" initials="PVT" lastIdx="12" clrIdx="2">
    <p:extLst>
      <p:ext uri="{19B8F6BF-5375-455C-9EA6-DF929625EA0E}">
        <p15:presenceInfo xmlns:p15="http://schemas.microsoft.com/office/powerpoint/2012/main" userId="PHUNG VAN TOI" providerId="None"/>
      </p:ext>
    </p:extLst>
  </p:cmAuthor>
  <p:cmAuthor id="4" name="Tran Cuong" initials="TC" lastIdx="8" clrIdx="3">
    <p:extLst>
      <p:ext uri="{19B8F6BF-5375-455C-9EA6-DF929625EA0E}">
        <p15:presenceInfo xmlns:p15="http://schemas.microsoft.com/office/powerpoint/2012/main" userId="724cbabe6125f48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E4654"/>
    <a:srgbClr val="8BCD43"/>
    <a:srgbClr val="000099"/>
    <a:srgbClr val="02023C"/>
    <a:srgbClr val="54304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0557" autoAdjust="0"/>
  </p:normalViewPr>
  <p:slideViewPr>
    <p:cSldViewPr>
      <p:cViewPr varScale="1">
        <p:scale>
          <a:sx n="97" d="100"/>
          <a:sy n="97" d="100"/>
        </p:scale>
        <p:origin x="630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5" d="100"/>
          <a:sy n="65" d="100"/>
        </p:scale>
        <p:origin x="3082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4-05-12T13:02:35.865" idx="10">
    <p:pos x="2770" y="3618"/>
    <p:text>Cô xem  cắt được nội dung này không nhé</p:text>
    <p:extLst>
      <p:ext uri="{C676402C-5697-4E1C-873F-D02D1690AC5C}">
        <p15:threadingInfo xmlns:p15="http://schemas.microsoft.com/office/powerpoint/2012/main" timeZoneBias="-420"/>
      </p:ext>
    </p:extLst>
  </p:cm>
  <p:cm authorId="4" dt="2024-05-13T18:25:01.738" idx="6">
    <p:pos x="2770" y="3714"/>
    <p:text>không xóa đc cô ạ. theo em nó cũng k ảnh hưởng gì ạ</p:text>
    <p:extLst>
      <p:ext uri="{C676402C-5697-4E1C-873F-D02D1690AC5C}">
        <p15:threadingInfo xmlns:p15="http://schemas.microsoft.com/office/powerpoint/2012/main" timeZoneBias="-420">
          <p15:parentCm authorId="3" idx="10"/>
        </p15:threadingInfo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4-05-12T12:44:50.540" idx="4">
    <p:pos x="618" y="3546"/>
    <p:text>Đáp án phần luyện tập đặt mỗi ý là một hiệu ứng đề KT tra được câu tả lời của HS khi trả lời xong được một ý</p:text>
    <p:extLst>
      <p:ext uri="{C676402C-5697-4E1C-873F-D02D1690AC5C}">
        <p15:threadingInfo xmlns:p15="http://schemas.microsoft.com/office/powerpoint/2012/main" timeZoneBias="-420"/>
      </p:ext>
    </p:extLst>
  </p:cm>
  <p:cm authorId="4" dt="2024-05-13T17:57:05.324" idx="1">
    <p:pos x="618" y="3642"/>
    <p:text>Đây lag hoạt động nhóm, cô chiếu để kt đáp án thôi cô</p:text>
    <p:extLst>
      <p:ext uri="{C676402C-5697-4E1C-873F-D02D1690AC5C}">
        <p15:threadingInfo xmlns:p15="http://schemas.microsoft.com/office/powerpoint/2012/main" timeZoneBias="-420">
          <p15:parentCm authorId="3" idx="4"/>
        </p15:threadingInfo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DD7B6-791E-4961-8FEC-29CCD62ED843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77F45-4311-46EF-82D0-374612DCB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6742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A3592-FEF6-4F18-A34B-F0E5D14EE5C6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86841-B6E9-4602-99D2-E5DE71145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4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1564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4688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8625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1268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7785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5884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458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3706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3287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7731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228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47FD2-3718-4086-80EE-6349FF297C6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3098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0469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1200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12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ưa ra bài toán thực tế có kèm hướng dẫn ban đầu đối với bài toán để học sinh về nhà tư duy tiếp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0631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5826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919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521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574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516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178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5695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430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0035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653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905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185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325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0434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384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703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8765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1694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7279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6279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911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9685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1275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7900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3123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0381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5973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2215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2746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3770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9182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032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9976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9583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0208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5629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013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F02A1-B26A-442C-8043-20939094B5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7AF29A-2711-4980-9047-A30692EEB5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E25823-4349-4C0C-9C60-C8830C217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81C8EE-B6FD-4D3D-9749-91C215B7A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3EBF7-A85D-462A-A26F-298794063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843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D88E6-1A59-4639-9BE0-7D3C26A13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A3A75A-0986-4475-84C6-2C502A9147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C29051-336D-45A2-A120-8930EB209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E883A-D7A0-454F-90A1-236CD7066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BAD1F0-16CA-45C2-A115-C245814D3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8521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D0066-9B8C-46A5-B63A-34FBC8C56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8C94A-8603-4485-8882-00CECE388F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F8E6D-E95D-4E37-BCD5-F8BC56A92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C51CB1-1AE6-4D2A-B788-93F5FDDE4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6E9BC3-E641-4CA3-84FF-52518677F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355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A154B-C485-4D2C-A8E2-9011E01F4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6B929-FA5B-4D72-A0AE-91F28E858D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2CF512-C379-4F32-8AB1-006B8CB1E8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5B5EF2-CDFE-4575-AFED-23BFB76AF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DD91E0-D7EB-440B-B598-969E92CCE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72F3F9-9A95-4C61-9332-9219C1282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2378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8E5B4-2018-4D7A-B6E0-8B8FF8C91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738C1F-A330-4AA9-ACB2-15F9B87841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44CAEA-B371-4824-8A78-B404C6C801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C2FF8D-4E0F-4034-941F-BE283F54B9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F1FEC4-DFCB-4DA4-AD5D-81C7BB602E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57B981-E0CC-454A-9463-E646F1BBF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70CF36-89D2-4848-9F9A-5677B5866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0A8D33-4A74-4825-ADB1-EB36A1F43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1134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B2C41-E69A-496B-87CD-63E7B5BEC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D6003D-63CF-4B98-B9FC-24D413772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E18784-9069-4F47-B9C6-84DE1E4B2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B07E85-F927-40D2-B882-821905252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315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3438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1" b="16308"/>
          <a:stretch/>
        </p:blipFill>
        <p:spPr>
          <a:xfrm>
            <a:off x="7991500" y="4324350"/>
            <a:ext cx="604818" cy="44291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EC5B7D-3DC9-42DC-9CCD-411A9122A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521E20-5994-43AD-AF9B-E6F96212A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91151-A9E1-42A7-B87C-9269516F7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5596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14253-4BBB-4EB4-956C-48464B484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517DA-39BD-4628-BF95-5D48B4CA5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B21316-EEA9-467A-A5A6-6436C84C87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242373-C567-4EB3-A04B-7306F8DF1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1C6653-CDE6-4F88-A231-47AE03E0D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1E0521-358A-43CE-A798-88D5BB534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5518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7FE89-79AF-4CF4-B3B3-1E42589EF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8BE7B3-5B04-47C3-823B-9309DBC3C8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EC53C0-448F-4251-8720-6C83F076D9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1BEA20-9EC0-4F07-9790-03CA5361F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54A513-6AC0-407F-9F93-65C1C2208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C356E2-EE42-442F-A12C-CE61EF7D5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304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C183B-798F-4ACE-83B5-F517176A5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66986F-4925-46FF-A2A9-36E6FED76F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379ED-C54C-4361-98B1-7142BAF23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61EE85-E5B4-4A3C-8BFE-6FE68B790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DA28C-14C8-410C-B148-46EFF8533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4578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FB38A4-9833-4DE5-BB39-D48AAE5600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4594D6-D85A-4500-BB5E-02728C0B0B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33696A-06B9-40DA-899C-7D16FF36A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48B26-878F-4F0F-B2DD-83EEDF676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90F93-45AB-446E-B9C1-834218C86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8411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1B50A-7B53-46BF-AD99-3534BF84E6F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33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419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624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764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408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024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F6400-53A4-4C9B-9D25-EA5D415A60BF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84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009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24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57921C-1A63-40CE-B002-10F051D20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187463-95D8-4CF7-B8FC-8C8E384B2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F52185-48FC-4136-90CF-85D79EA36E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52ED5-D41F-443F-9025-F578956BDF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C1018-225C-494D-A645-99E7115F9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209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6.png"/><Relationship Id="rId4" Type="http://schemas.openxmlformats.org/officeDocument/2006/relationships/image" Target="../media/image3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3.png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3.png"/><Relationship Id="rId5" Type="http://schemas.openxmlformats.org/officeDocument/2006/relationships/image" Target="../media/image81.png"/><Relationship Id="rId4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5" Type="http://schemas.openxmlformats.org/officeDocument/2006/relationships/comments" Target="../comments/comment2.xml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" Target="slide7.xm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6.xml"/><Relationship Id="rId5" Type="http://schemas.openxmlformats.org/officeDocument/2006/relationships/slide" Target="slide8.xml"/><Relationship Id="rId4" Type="http://schemas.openxmlformats.org/officeDocument/2006/relationships/image" Target="../media/image4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8.xml"/><Relationship Id="rId18" Type="http://schemas.openxmlformats.org/officeDocument/2006/relationships/comments" Target="../comments/comment1.xml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12" Type="http://schemas.openxmlformats.org/officeDocument/2006/relationships/image" Target="../media/image4.gif"/><Relationship Id="rId17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slide" Target="slide7.xml"/><Relationship Id="rId5" Type="http://schemas.openxmlformats.org/officeDocument/2006/relationships/audio" Target="../media/audio3.wav"/><Relationship Id="rId15" Type="http://schemas.openxmlformats.org/officeDocument/2006/relationships/slide" Target="slide5.xml"/><Relationship Id="rId10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hyperlink" Target="https://www.facebook.com/nkpowerskills" TargetMode="External"/><Relationship Id="rId1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3.jpeg"/><Relationship Id="rId3" Type="http://schemas.openxmlformats.org/officeDocument/2006/relationships/audio" Target="../media/audio4.wav"/><Relationship Id="rId7" Type="http://schemas.openxmlformats.org/officeDocument/2006/relationships/image" Target="../media/image12.pn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slide" Target="slide4.xml"/><Relationship Id="rId15" Type="http://schemas.openxmlformats.org/officeDocument/2006/relationships/image" Target="../media/image17.png"/><Relationship Id="rId10" Type="http://schemas.openxmlformats.org/officeDocument/2006/relationships/image" Target="../media/image15.png"/><Relationship Id="rId4" Type="http://schemas.openxmlformats.org/officeDocument/2006/relationships/audio" Target="../media/audio5.wav"/><Relationship Id="rId9" Type="http://schemas.openxmlformats.org/officeDocument/2006/relationships/image" Target="../media/image14.png"/><Relationship Id="rId1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00.png"/><Relationship Id="rId3" Type="http://schemas.openxmlformats.org/officeDocument/2006/relationships/audio" Target="../media/audio5.wav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11" Type="http://schemas.openxmlformats.org/officeDocument/2006/relationships/slide" Target="slide4.xml"/><Relationship Id="rId5" Type="http://schemas.openxmlformats.org/officeDocument/2006/relationships/image" Target="../media/image21.png"/><Relationship Id="rId10" Type="http://schemas.openxmlformats.org/officeDocument/2006/relationships/image" Target="../media/image16.jpeg"/><Relationship Id="rId4" Type="http://schemas.openxmlformats.org/officeDocument/2006/relationships/image" Target="../media/image20.png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1.png"/><Relationship Id="rId3" Type="http://schemas.openxmlformats.org/officeDocument/2006/relationships/audio" Target="../media/audio4.wav"/><Relationship Id="rId7" Type="http://schemas.openxmlformats.org/officeDocument/2006/relationships/image" Target="../media/image29.png"/><Relationship Id="rId12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11" Type="http://schemas.openxmlformats.org/officeDocument/2006/relationships/image" Target="../media/image18.jpeg"/><Relationship Id="rId5" Type="http://schemas.openxmlformats.org/officeDocument/2006/relationships/image" Target="../media/image27.png"/><Relationship Id="rId10" Type="http://schemas.openxmlformats.org/officeDocument/2006/relationships/image" Target="../media/image17.jpeg"/><Relationship Id="rId4" Type="http://schemas.openxmlformats.org/officeDocument/2006/relationships/audio" Target="../media/audio5.wav"/><Relationship Id="rId9" Type="http://schemas.openxmlformats.org/officeDocument/2006/relationships/image" Target="../media/image31.png"/><Relationship Id="rId14" Type="http://schemas.openxmlformats.org/officeDocument/2006/relationships/image" Target="../media/image2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1.png"/><Relationship Id="rId3" Type="http://schemas.openxmlformats.org/officeDocument/2006/relationships/audio" Target="../media/audio4.wav"/><Relationship Id="rId7" Type="http://schemas.openxmlformats.org/officeDocument/2006/relationships/image" Target="../media/image36.png"/><Relationship Id="rId12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11" Type="http://schemas.openxmlformats.org/officeDocument/2006/relationships/image" Target="../media/image20.jpeg"/><Relationship Id="rId5" Type="http://schemas.openxmlformats.org/officeDocument/2006/relationships/image" Target="../media/image34.png"/><Relationship Id="rId10" Type="http://schemas.openxmlformats.org/officeDocument/2006/relationships/image" Target="../media/image19.jpeg"/><Relationship Id="rId4" Type="http://schemas.openxmlformats.org/officeDocument/2006/relationships/audio" Target="../media/audio5.wav"/><Relationship Id="rId9" Type="http://schemas.openxmlformats.org/officeDocument/2006/relationships/image" Target="../media/image38.png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4" name="Group 22" descr="OPL20U25GSXzBJYl68kk8uQGfFKzs7yb1M4KJWUiLk6ZEvGF+qCIPSnY57AbBFCvTWID13 2024 KNTT9 139+K4lPs7H94VUqPe2XwIsfPRnrXQE//QTEXxb8/8N4CNc6FpgZahzpTjFhMzSA7T/nHJa11DE8Ng2TP3iAmRczFlmslSuUNOgUeb6yRvs0="/>
          <p:cNvGrpSpPr>
            <a:grpSpLocks/>
          </p:cNvGrpSpPr>
          <p:nvPr/>
        </p:nvGrpSpPr>
        <p:grpSpPr bwMode="auto">
          <a:xfrm>
            <a:off x="152400" y="90612"/>
            <a:ext cx="9068412" cy="830815"/>
            <a:chOff x="-715" y="384"/>
            <a:chExt cx="5323" cy="629"/>
          </a:xfrm>
        </p:grpSpPr>
        <p:sp>
          <p:nvSpPr>
            <p:cNvPr id="2057" name="Text Box 17"/>
            <p:cNvSpPr txBox="1">
              <a:spLocks noChangeArrowheads="1"/>
            </p:cNvSpPr>
            <p:nvPr/>
          </p:nvSpPr>
          <p:spPr bwMode="auto">
            <a:xfrm>
              <a:off x="-715" y="384"/>
              <a:ext cx="5323" cy="6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2400" dirty="0">
                  <a:solidFill>
                    <a:srgbClr val="FF0000"/>
                  </a:solidFill>
                  <a:latin typeface="Times New Roman" pitchFamily="18" charset="0"/>
                </a:rPr>
                <a:t>PHÒNG GD&amp;ĐT HUYỆN…. </a:t>
              </a:r>
            </a:p>
            <a:p>
              <a:pPr algn="ctr" eaLnBrk="1" hangingPunct="1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</a:rPr>
                <a:t>TRƯỜNG THCS….</a:t>
              </a:r>
            </a:p>
          </p:txBody>
        </p:sp>
        <p:sp>
          <p:nvSpPr>
            <p:cNvPr id="2058" name="Line 20"/>
            <p:cNvSpPr>
              <a:spLocks noChangeShapeType="1"/>
            </p:cNvSpPr>
            <p:nvPr/>
          </p:nvSpPr>
          <p:spPr bwMode="auto">
            <a:xfrm>
              <a:off x="1349" y="1013"/>
              <a:ext cx="1296" cy="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prstClr val="black"/>
                </a:solidFill>
              </a:endParaRPr>
            </a:p>
          </p:txBody>
        </p:sp>
      </p:grpSp>
      <p:sp>
        <p:nvSpPr>
          <p:cNvPr id="13" name="TextBox 13" descr="OPL20U25GSXzBJYl68kk8uQGfFKzs7yb1M4KJWUiLk6ZEvGF+qCIPSnY57AbBFCvTWID13 2024 KNTT9 139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1393490" y="1885950"/>
            <a:ext cx="6586232" cy="461665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en-US" altLang="en-US" dirty="0">
                <a:ln/>
                <a:solidFill>
                  <a:srgbClr val="000099"/>
                </a:solidFill>
                <a:cs typeface="Times New Roman" panose="02020603050405020304" pitchFamily="18" charset="0"/>
              </a:rPr>
              <a:t>Môn: </a:t>
            </a:r>
            <a:r>
              <a:rPr lang="en-US" altLang="en-US" dirty="0" err="1">
                <a:ln/>
                <a:solidFill>
                  <a:srgbClr val="000099"/>
                </a:solidFill>
                <a:cs typeface="Times New Roman" panose="02020603050405020304" pitchFamily="18" charset="0"/>
              </a:rPr>
              <a:t>Toán</a:t>
            </a:r>
            <a:r>
              <a:rPr lang="en-US" altLang="en-US" dirty="0">
                <a:ln/>
                <a:solidFill>
                  <a:srgbClr val="000099"/>
                </a:solidFill>
                <a:cs typeface="Times New Roman" panose="02020603050405020304" pitchFamily="18" charset="0"/>
              </a:rPr>
              <a:t>/ </a:t>
            </a:r>
            <a:r>
              <a:rPr lang="en-US" altLang="en-US" dirty="0" err="1">
                <a:ln/>
                <a:solidFill>
                  <a:srgbClr val="000099"/>
                </a:solidFill>
                <a:cs typeface="Times New Roman" panose="02020603050405020304" pitchFamily="18" charset="0"/>
              </a:rPr>
              <a:t>Lớp</a:t>
            </a:r>
            <a:r>
              <a:rPr lang="en-US" altLang="en-US" dirty="0">
                <a:ln/>
                <a:solidFill>
                  <a:srgbClr val="000099"/>
                </a:solidFill>
                <a:cs typeface="Times New Roman" panose="02020603050405020304" pitchFamily="18" charset="0"/>
              </a:rPr>
              <a:t> 9 (</a:t>
            </a:r>
            <a:r>
              <a:rPr lang="en-US" altLang="en-US" dirty="0" err="1">
                <a:ln/>
                <a:solidFill>
                  <a:srgbClr val="000099"/>
                </a:solidFill>
                <a:cs typeface="Times New Roman" panose="02020603050405020304" pitchFamily="18" charset="0"/>
              </a:rPr>
              <a:t>KNTTVCS</a:t>
            </a:r>
            <a:r>
              <a:rPr lang="en-US" altLang="en-US" dirty="0" smtClean="0">
                <a:ln/>
                <a:solidFill>
                  <a:srgbClr val="000099"/>
                </a:solidFill>
                <a:cs typeface="Times New Roman" panose="02020603050405020304" pitchFamily="18" charset="0"/>
              </a:rPr>
              <a:t>)</a:t>
            </a:r>
            <a:endParaRPr lang="en-US" altLang="en-US" dirty="0">
              <a:ln/>
              <a:solidFill>
                <a:srgbClr val="000099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27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66B33C6-C1FA-4D85-BDB1-2FEF235362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4300"/>
            <a:ext cx="8743951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24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Diagonal Corners Snipped 2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FAF2EFB-04CC-4EF9-103D-B111AD76029A}"/>
              </a:ext>
            </a:extLst>
          </p:cNvPr>
          <p:cNvSpPr/>
          <p:nvPr/>
        </p:nvSpPr>
        <p:spPr>
          <a:xfrm>
            <a:off x="570941" y="1009650"/>
            <a:ext cx="8002117" cy="3124200"/>
          </a:xfrm>
          <a:prstGeom prst="snip2DiagRect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100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630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0C864D8-94FF-41B2-991B-05EF775C1920}"/>
              </a:ext>
            </a:extLst>
          </p:cNvPr>
          <p:cNvSpPr/>
          <p:nvPr/>
        </p:nvSpPr>
        <p:spPr>
          <a:xfrm>
            <a:off x="1778651" y="1428750"/>
            <a:ext cx="577709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6: BẤT PHƯƠNG TRÌNH </a:t>
            </a:r>
          </a:p>
          <a:p>
            <a:pPr algn="ctr"/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BẬC NHẤT 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5" name="Rectangle 5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EA59C7-7EED-485B-A9ED-438A79DA8CB3}"/>
              </a:ext>
            </a:extLst>
          </p:cNvPr>
          <p:cNvSpPr/>
          <p:nvPr/>
        </p:nvSpPr>
        <p:spPr>
          <a:xfrm>
            <a:off x="2579350" y="590550"/>
            <a:ext cx="2438809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2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II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523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234277" y="454668"/>
            <a:ext cx="3237355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</a:p>
        </p:txBody>
      </p:sp>
      <p:sp>
        <p:nvSpPr>
          <p:cNvPr id="11" name="TextBox 10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3735374" y="1662149"/>
            <a:ext cx="58658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 THÀNH KIẾN THỨC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7EE42C-D077-4645-BBF8-B59F43E89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073" y="2674299"/>
            <a:ext cx="2186740" cy="2186740"/>
          </a:xfrm>
          <a:prstGeom prst="rect">
            <a:avLst/>
          </a:prstGeom>
        </p:spPr>
      </p:pic>
      <p:sp>
        <p:nvSpPr>
          <p:cNvPr id="6" name="Google Shape;157;p20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49CE1D0-6956-4876-8361-E0F1378BD373}"/>
              </a:ext>
            </a:extLst>
          </p:cNvPr>
          <p:cNvSpPr/>
          <p:nvPr/>
        </p:nvSpPr>
        <p:spPr>
          <a:xfrm>
            <a:off x="3963976" y="695755"/>
            <a:ext cx="1063185" cy="600576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7" name="Google Shape;163;p20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EF570CD-1298-405C-894A-213B5893CEEA}"/>
              </a:ext>
            </a:extLst>
          </p:cNvPr>
          <p:cNvSpPr/>
          <p:nvPr/>
        </p:nvSpPr>
        <p:spPr>
          <a:xfrm>
            <a:off x="4996984" y="454668"/>
            <a:ext cx="522521" cy="295194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8" name="Google Shape;157;p20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F07BD9-D0A3-45DF-92E3-95CBDA06D588}"/>
              </a:ext>
            </a:extLst>
          </p:cNvPr>
          <p:cNvSpPr/>
          <p:nvPr/>
        </p:nvSpPr>
        <p:spPr>
          <a:xfrm>
            <a:off x="5661293" y="864603"/>
            <a:ext cx="1283501" cy="685007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</p:spTree>
    <p:extLst>
      <p:ext uri="{BB962C8B-B14F-4D97-AF65-F5344CB8AC3E}">
        <p14:creationId xmlns:p14="http://schemas.microsoft.com/office/powerpoint/2010/main" val="213418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13B2458-E114-D886-7CB3-3628F3CA6148}"/>
              </a:ext>
            </a:extLst>
          </p:cNvPr>
          <p:cNvSpPr txBox="1"/>
          <p:nvPr/>
        </p:nvSpPr>
        <p:spPr>
          <a:xfrm>
            <a:off x="304800" y="524221"/>
            <a:ext cx="8129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GB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 NIỆM BẤT PHƯƠNG TR</a:t>
            </a:r>
            <a:r>
              <a:rPr 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 </a:t>
            </a:r>
            <a:r>
              <a:rPr lang="en-GB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 </a:t>
            </a:r>
            <a:r>
              <a:rPr lang="en-GB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GB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endParaRPr lang="vi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FDB7658-95C8-287B-E67E-C071374A7C09}"/>
                  </a:ext>
                </a:extLst>
              </p:cNvPr>
              <p:cNvSpPr txBox="1"/>
              <p:nvPr/>
            </p:nvSpPr>
            <p:spPr>
              <a:xfrm>
                <a:off x="152400" y="3273356"/>
                <a:ext cx="9081534" cy="1537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15000"/>
                  </a:lnSpc>
                  <a:spcAft>
                    <a:spcPts val="800"/>
                  </a:spcAft>
                  <a:buFont typeface="Wingdings" panose="05000000000000000000" pitchFamily="2" charset="2"/>
                  <a:buChar char="v"/>
                </a:pPr>
                <a:r>
                  <a:rPr lang="en-GB" sz="24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Khái </a:t>
                </a:r>
                <a:r>
                  <a:rPr lang="en-GB" sz="24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niệm</a:t>
                </a:r>
                <a:r>
                  <a:rPr lang="en-GB" sz="24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: </a:t>
                </a:r>
                <a:r>
                  <a:rPr lang="vi-VN" sz="24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Một bất phương trình ẩn </a:t>
                </a:r>
                <a14:m>
                  <m:oMath xmlns:m="http://schemas.openxmlformats.org/officeDocument/2006/math">
                    <m:r>
                      <a:rPr lang="vi-VN" sz="2400" b="0" i="1" kern="100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24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có dạng </a:t>
                </a:r>
                <a14:m>
                  <m:oMath xmlns:m="http://schemas.openxmlformats.org/officeDocument/2006/math">
                    <m:r>
                      <a:rPr lang="vi-VN" sz="2400" b="0" i="1" kern="1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𝐴</m:t>
                    </m:r>
                    <m:d>
                      <m:dPr>
                        <m:ctrlPr>
                          <a:rPr lang="en-US" sz="2400" i="1" kern="1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2400" b="0" i="1" kern="1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vi-VN" sz="2400" b="0" i="1" kern="1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vi-VN" sz="2400" b="0" i="1" kern="1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𝐵</m:t>
                    </m:r>
                    <m:d>
                      <m:dPr>
                        <m:ctrlPr>
                          <a:rPr lang="vi-VN" sz="2400" i="1" kern="1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2400" b="0" i="1" kern="1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vi-VN" sz="2400" i="1" kern="1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400" b="0" i="1" kern="10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vi-VN" sz="2400" b="0" i="1" kern="10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𝐻𝑜</m:t>
                      </m:r>
                      <m:r>
                        <a:rPr lang="vi-VN" sz="2400" b="0" i="1" kern="10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ặ</m:t>
                      </m:r>
                      <m:r>
                        <a:rPr lang="vi-VN" sz="2400" b="0" i="1" kern="10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vi-VN" sz="2400" b="0" i="1" kern="10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2400" b="0" i="1" kern="10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sz="2400" i="1" kern="1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vi-VN" sz="2400" b="0" i="1" kern="1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vi-VN" sz="2400" b="0" i="1" kern="10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&lt;</m:t>
                      </m:r>
                      <m:r>
                        <a:rPr lang="vi-VN" sz="2400" b="0" i="1" kern="10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𝐵</m:t>
                      </m:r>
                      <m:d>
                        <m:dPr>
                          <m:ctrlPr>
                            <a:rPr lang="en-US" sz="2400" i="1" kern="1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vi-VN" sz="2400" b="0" i="1" kern="1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vi-VN" sz="2400" b="0" i="1" kern="10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a:rPr lang="vi-VN" sz="2400" b="0" i="1" kern="10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sz="2400" i="1" kern="1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vi-VN" sz="2400" b="0" i="1" kern="1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vi-VN" sz="2400" b="0" i="1" kern="10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≥</m:t>
                      </m:r>
                      <m:r>
                        <a:rPr lang="vi-VN" sz="2400" b="0" i="1" kern="10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𝐵</m:t>
                      </m:r>
                      <m:d>
                        <m:dPr>
                          <m:ctrlPr>
                            <a:rPr lang="en-US" sz="2400" i="1" kern="1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vi-VN" sz="2400" b="0" i="1" kern="1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vi-VN" sz="2400" b="0" i="1" kern="10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a:rPr lang="vi-VN" sz="2400" b="0" i="1" kern="10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𝐴</m:t>
                      </m:r>
                      <m:r>
                        <a:rPr lang="vi-VN" sz="2400" b="0" i="1" kern="10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vi-VN" sz="2400" b="0" i="1" kern="10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2400" b="0" i="1" kern="10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)≤</m:t>
                      </m:r>
                      <m:r>
                        <a:rPr lang="vi-VN" sz="2400" b="0" i="1" kern="10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𝐵</m:t>
                      </m:r>
                      <m:r>
                        <a:rPr lang="vi-VN" sz="2400" b="0" i="1" kern="10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vi-VN" sz="2400" b="0" i="1" kern="10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2400" b="0" i="1" kern="10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  <m:r>
                        <a:rPr lang="vi-VN" sz="2400" b="0" i="1" kern="10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vi-VN" sz="2400" kern="1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vi-VN" sz="24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 đó vế trái </a:t>
                </a:r>
                <a14:m>
                  <m:oMath xmlns:m="http://schemas.openxmlformats.org/officeDocument/2006/math">
                    <m:r>
                      <a:rPr lang="vi-VN" sz="2400" b="0" i="1" kern="1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vi-VN" sz="2400" b="0" i="1" kern="1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vi-VN" sz="2400" b="0" i="1" kern="1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2400" b="0" i="1" kern="1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), </m:t>
                    </m:r>
                  </m:oMath>
                </a14:m>
                <a:r>
                  <a:rPr lang="vi-VN" sz="24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vế phải </a:t>
                </a:r>
                <a14:m>
                  <m:oMath xmlns:m="http://schemas.openxmlformats.org/officeDocument/2006/math">
                    <m:r>
                      <a:rPr lang="vi-VN" sz="2400" b="0" i="1" kern="1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vi-VN" sz="2400" b="0" i="1" kern="1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vi-VN" sz="2400" b="0" i="1" kern="1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2400" b="0" i="1" kern="1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vi-VN" sz="24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 hai biểu thức của cùng biến </a:t>
                </a:r>
                <a14:m>
                  <m:oMath xmlns:m="http://schemas.openxmlformats.org/officeDocument/2006/math">
                    <m:r>
                      <a:rPr lang="vi-VN" sz="2400" b="0" i="1" kern="1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24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400" kern="1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FDB7658-95C8-287B-E67E-C071374A7C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3273356"/>
                <a:ext cx="9081534" cy="1537665"/>
              </a:xfrm>
              <a:prstGeom prst="rect">
                <a:avLst/>
              </a:prstGeom>
              <a:blipFill>
                <a:blip r:embed="rId3"/>
                <a:stretch>
                  <a:fillRect l="-1007" t="-1587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C792016-771D-922E-D705-BCDAE8367C2F}"/>
              </a:ext>
            </a:extLst>
          </p:cNvPr>
          <p:cNvSpPr txBox="1"/>
          <p:nvPr/>
        </p:nvSpPr>
        <p:spPr>
          <a:xfrm>
            <a:off x="304800" y="62694"/>
            <a:ext cx="838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BẤT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B169A84-D7D8-3CDD-04D0-8D886284F568}"/>
              </a:ext>
            </a:extLst>
          </p:cNvPr>
          <p:cNvGrpSpPr/>
          <p:nvPr/>
        </p:nvGrpSpPr>
        <p:grpSpPr>
          <a:xfrm>
            <a:off x="1279403" y="2188057"/>
            <a:ext cx="7276795" cy="1537665"/>
            <a:chOff x="2889638" y="1979881"/>
            <a:chExt cx="6690915" cy="1537665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DBC477C7-0449-8284-7514-7E86ACD676DB}"/>
                </a:ext>
              </a:extLst>
            </p:cNvPr>
            <p:cNvSpPr/>
            <p:nvPr/>
          </p:nvSpPr>
          <p:spPr>
            <a:xfrm>
              <a:off x="2889638" y="1979881"/>
              <a:ext cx="6513336" cy="1537665"/>
            </a:xfrm>
            <a:prstGeom prst="wedgeEllipseCallou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8F54BCE-10AB-4E80-89D3-2BA33D1894F1}"/>
                    </a:ext>
                  </a:extLst>
                </p:cNvPr>
                <p:cNvSpPr txBox="1"/>
                <p:nvPr/>
              </p:nvSpPr>
              <p:spPr>
                <a:xfrm>
                  <a:off x="3067217" y="2390793"/>
                  <a:ext cx="6513336" cy="8309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vi-VN" sz="24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? Nếu gọi số quyển vở Thanh mua được là</a:t>
                  </a:r>
                  <a:r>
                    <a:rPr lang="en-GB" sz="24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GB" sz="24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GB" sz="24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GB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GB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𝝐</m:t>
                      </m:r>
                      <m:sSup>
                        <m:sSupPr>
                          <m:ctrlPr>
                            <a:rPr lang="en-GB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GB" sz="2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ℕ</m:t>
                          </m:r>
                        </m:e>
                        <m:sup>
                          <m:r>
                            <a:rPr lang="en-GB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GB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vi-VN" sz="24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 </a:t>
                  </a:r>
                  <a:endParaRPr lang="en-GB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r>
                    <a:rPr lang="vi-VN" sz="24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Thì </a:t>
                  </a:r>
                  <a14:m>
                    <m:oMath xmlns:m="http://schemas.openxmlformats.org/officeDocument/2006/math">
                      <m:r>
                        <a:rPr lang="vi-VN" sz="24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</m:oMath>
                  </a14:m>
                  <a:r>
                    <a:rPr lang="vi-VN" sz="24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phải thỏa mãn hệ thức nào?</a:t>
                  </a:r>
                  <a:endPara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8F54BCE-10AB-4E80-89D3-2BA33D1894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7217" y="2390793"/>
                  <a:ext cx="6513336" cy="830997"/>
                </a:xfrm>
                <a:prstGeom prst="rect">
                  <a:avLst/>
                </a:prstGeom>
                <a:blipFill>
                  <a:blip r:embed="rId4"/>
                  <a:stretch>
                    <a:fillRect l="-1377" t="-5839" b="-153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Flowchart: Alternate Process 16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A2197F6-1785-121A-BB9B-D65F2FDC0679}"/>
                  </a:ext>
                </a:extLst>
              </p:cNvPr>
              <p:cNvSpPr/>
              <p:nvPr/>
            </p:nvSpPr>
            <p:spPr>
              <a:xfrm>
                <a:off x="805126" y="1647602"/>
                <a:ext cx="2731185" cy="369991"/>
              </a:xfrm>
              <a:prstGeom prst="flowChartAlternateProcess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+18≤100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Flowchart: Alternate Process 16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A2197F6-1785-121A-BB9B-D65F2FDC06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126" y="1647602"/>
                <a:ext cx="2731185" cy="369991"/>
              </a:xfrm>
              <a:prstGeom prst="flowChartAlternateProcess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Flowchart: Alternate Process 17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8EE2C58-4965-7EC1-0DE1-316720FD591B}"/>
              </a:ext>
            </a:extLst>
          </p:cNvPr>
          <p:cNvSpPr/>
          <p:nvPr/>
        </p:nvSpPr>
        <p:spPr>
          <a:xfrm>
            <a:off x="2286000" y="2343150"/>
            <a:ext cx="1635981" cy="570179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lowchart: Alternate Process 18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C9AB0FE-22C8-1836-19CB-388C49114087}"/>
              </a:ext>
            </a:extLst>
          </p:cNvPr>
          <p:cNvSpPr/>
          <p:nvPr/>
        </p:nvSpPr>
        <p:spPr>
          <a:xfrm>
            <a:off x="643102" y="2360385"/>
            <a:ext cx="1574708" cy="570179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Arrow: Up 19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B8B1E2E-17FF-CDE5-062B-6D02B68700CA}"/>
              </a:ext>
            </a:extLst>
          </p:cNvPr>
          <p:cNvSpPr/>
          <p:nvPr/>
        </p:nvSpPr>
        <p:spPr>
          <a:xfrm>
            <a:off x="1296336" y="2104917"/>
            <a:ext cx="228600" cy="238233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3" name="Arrow: Up 22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B1ACB76-DEC7-B8D2-F9D7-450A55C7D892}"/>
              </a:ext>
            </a:extLst>
          </p:cNvPr>
          <p:cNvSpPr/>
          <p:nvPr/>
        </p:nvSpPr>
        <p:spPr>
          <a:xfrm>
            <a:off x="2988520" y="2104917"/>
            <a:ext cx="228600" cy="238233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Arrow: Notched Right 2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D86736E-41E4-D0F1-408B-718D597CFFC0}"/>
              </a:ext>
            </a:extLst>
          </p:cNvPr>
          <p:cNvSpPr/>
          <p:nvPr/>
        </p:nvSpPr>
        <p:spPr>
          <a:xfrm flipH="1">
            <a:off x="3840721" y="1425897"/>
            <a:ext cx="4507568" cy="813399"/>
          </a:xfrm>
          <a:prstGeom prst="notch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ất phương trình ẩn x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3B2458-E114-D886-7CB3-3628F3CA6148}"/>
              </a:ext>
            </a:extLst>
          </p:cNvPr>
          <p:cNvSpPr txBox="1"/>
          <p:nvPr/>
        </p:nvSpPr>
        <p:spPr>
          <a:xfrm>
            <a:off x="304800" y="1005923"/>
            <a:ext cx="5867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endParaRPr lang="vi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31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 animBg="1"/>
      <p:bldP spid="18" grpId="0" animBg="1"/>
      <p:bldP spid="19" grpId="0" animBg="1"/>
      <p:bldP spid="20" grpId="0" animBg="1"/>
      <p:bldP spid="23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FDB7658-95C8-287B-E67E-C071374A7C09}"/>
                  </a:ext>
                </a:extLst>
              </p:cNvPr>
              <p:cNvSpPr txBox="1"/>
              <p:nvPr/>
            </p:nvSpPr>
            <p:spPr>
              <a:xfrm>
                <a:off x="177800" y="2502638"/>
                <a:ext cx="8839200" cy="23424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15000"/>
                  </a:lnSpc>
                  <a:spcAft>
                    <a:spcPts val="800"/>
                  </a:spcAft>
                  <a:buFont typeface="Wingdings" panose="05000000000000000000" pitchFamily="2" charset="2"/>
                  <a:buChar char="v"/>
                </a:pPr>
                <a:r>
                  <a:rPr lang="en-GB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Khái </a:t>
                </a:r>
                <a:r>
                  <a:rPr lang="en-GB" sz="2800" kern="1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niệm</a:t>
                </a:r>
                <a:r>
                  <a:rPr lang="en-GB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: B</a:t>
                </a:r>
                <a:r>
                  <a:rPr lang="vi-VN" sz="2800" kern="1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ất phương trình </a:t>
                </a:r>
                <a:r>
                  <a:rPr lang="en-GB" sz="2800" kern="100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dạng</a:t>
                </a:r>
                <a:r>
                  <a:rPr lang="en-GB" sz="2800" kern="1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800" b="0" i="1" kern="10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en-GB" sz="2800" b="0" i="1" kern="10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GB" sz="2800" b="0" i="1" kern="10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GB" sz="2800" b="0" i="1" kern="10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&lt;0 </m:t>
                    </m:r>
                  </m:oMath>
                </a14:m>
                <a:endParaRPr lang="en-GB" sz="2800" i="1" kern="100" dirty="0">
                  <a:solidFill>
                    <a:srgbClr val="0000FF"/>
                  </a:solidFill>
                  <a:latin typeface="Cambria Math" panose="02040503050406030204" pitchFamily="18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15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GB" sz="2800" b="0" i="1" kern="10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(</m:t>
                    </m:r>
                  </m:oMath>
                </a14:m>
                <a:r>
                  <a:rPr lang="en-GB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hoặc </a:t>
                </a:r>
                <a14:m>
                  <m:oMath xmlns:m="http://schemas.openxmlformats.org/officeDocument/2006/math">
                    <m:r>
                      <a:rPr lang="en-GB" sz="2800" b="0" i="1" kern="10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en-GB" sz="2800" b="0" i="1" kern="10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GB" sz="2800" b="0" i="1" kern="10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GB" sz="2800" b="0" i="1" kern="10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GB" sz="2800" b="0" i="1" kern="10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GB" sz="2800" b="0" i="0" kern="10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GB" sz="2800" b="0" i="1" kern="10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en-GB" sz="2800" b="0" i="1" kern="10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GB" sz="2800" b="0" i="1" kern="10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GB" sz="2800" b="0" i="1" kern="10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≤0</m:t>
                    </m:r>
                    <m:r>
                      <a:rPr lang="en-GB" sz="2800" b="0" i="1" kern="10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; </m:t>
                    </m:r>
                    <m:r>
                      <a:rPr lang="en-GB" sz="2800" b="0" i="1" kern="10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en-GB" sz="2800" b="0" i="1" kern="10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GB" sz="2800" b="0" i="1" kern="10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GB" sz="2800" b="0" i="1" kern="100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GB" sz="2800" b="0" i="1" kern="10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GB" sz="2800" b="0" i="1" kern="10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GB" sz="2800" kern="100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GB" sz="2800" kern="1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kern="100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GB" sz="2800" kern="1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kern="100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GB" sz="2800" kern="1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a, b </a:t>
                </a:r>
                <a:r>
                  <a:rPr lang="en-GB" sz="2800" kern="100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GB" sz="2800" kern="1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kern="100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GB" sz="2800" kern="1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kern="100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GB" sz="2800" kern="1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kern="100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đã</a:t>
                </a:r>
                <a:r>
                  <a:rPr lang="en-GB" sz="2800" kern="1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kern="100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GB" sz="2800" kern="1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GB" sz="2800" b="0" i="1" kern="100" smtClean="0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GB" sz="2800" b="0" i="1" kern="100" smtClean="0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≠0</m:t>
                    </m:r>
                  </m:oMath>
                </a14:m>
                <a:r>
                  <a:rPr lang="en-GB" sz="2800" kern="1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GB" sz="2800" kern="1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	</a:t>
                </a:r>
                <a:r>
                  <a:rPr lang="en-GB" sz="2800" kern="100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GB" sz="2800" kern="1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kern="100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lang="en-GB" sz="2800" kern="1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kern="10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GB" sz="2800" kern="1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kern="10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bất</a:t>
                </a:r>
                <a:r>
                  <a:rPr lang="en-GB" sz="2800" kern="1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kern="10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GB" sz="2800" kern="1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kern="10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GB" sz="2800" kern="1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kern="10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bậc</a:t>
                </a:r>
                <a:r>
                  <a:rPr lang="en-GB" sz="2800" kern="1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kern="10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nhất</a:t>
                </a:r>
                <a:r>
                  <a:rPr lang="en-GB" sz="2800" kern="1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kern="10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GB" sz="2800" kern="1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kern="10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ẩn</a:t>
                </a:r>
                <a:r>
                  <a:rPr lang="en-GB" sz="2800" kern="1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kern="1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x</a:t>
                </a:r>
              </a:p>
            </p:txBody>
          </p:sp>
        </mc:Choice>
        <mc:Fallback xmlns="">
          <p:sp>
            <p:nvSpPr>
              <p:cNvPr id="8" name="TextBox 7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FDB7658-95C8-287B-E67E-C071374A7C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800" y="2502638"/>
                <a:ext cx="8839200" cy="2342436"/>
              </a:xfrm>
              <a:prstGeom prst="rect">
                <a:avLst/>
              </a:prstGeom>
              <a:blipFill>
                <a:blip r:embed="rId2"/>
                <a:stretch>
                  <a:fillRect l="-1172" t="-1823" b="-65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C792016-771D-922E-D705-BCDAE8367C2F}"/>
              </a:ext>
            </a:extLst>
          </p:cNvPr>
          <p:cNvSpPr txBox="1"/>
          <p:nvPr/>
        </p:nvSpPr>
        <p:spPr>
          <a:xfrm>
            <a:off x="304800" y="62694"/>
            <a:ext cx="838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BẤT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Flowchart: Alternate Process 16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A2197F6-1785-121A-BB9B-D65F2FDC0679}"/>
                  </a:ext>
                </a:extLst>
              </p:cNvPr>
              <p:cNvSpPr/>
              <p:nvPr/>
            </p:nvSpPr>
            <p:spPr>
              <a:xfrm>
                <a:off x="745341" y="857436"/>
                <a:ext cx="2988459" cy="534492"/>
              </a:xfrm>
              <a:prstGeom prst="flowChartAlternateProcess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0" i="0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m:rPr>
                          <m:sty m:val="p"/>
                        </m:rPr>
                        <a:rPr lang="en-GB" sz="28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GB" sz="2800" b="0" i="0" smtClean="0">
                          <a:latin typeface="Cambria Math" panose="02040503050406030204" pitchFamily="18" charset="0"/>
                        </a:rPr>
                        <m:t>+18≤100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Flowchart: Alternate Process 16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A2197F6-1785-121A-BB9B-D65F2FDC06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341" y="857436"/>
                <a:ext cx="2988459" cy="534492"/>
              </a:xfrm>
              <a:prstGeom prst="flowChartAlternateProcess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Flowchart: Alternate Process 18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C9AB0FE-22C8-1836-19CB-388C49114087}"/>
                  </a:ext>
                </a:extLst>
              </p:cNvPr>
              <p:cNvSpPr/>
              <p:nvPr/>
            </p:nvSpPr>
            <p:spPr>
              <a:xfrm>
                <a:off x="745341" y="1718858"/>
                <a:ext cx="2988458" cy="445841"/>
              </a:xfrm>
              <a:prstGeom prst="flowChartAlternateProcess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2800" b="0" i="0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m:rPr>
                          <m:sty m:val="p"/>
                        </m:rPr>
                        <a:rPr lang="en-GB" sz="28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GB" sz="2800" b="0" i="0" smtClean="0">
                          <a:latin typeface="Cambria Math" panose="02040503050406030204" pitchFamily="18" charset="0"/>
                        </a:rPr>
                        <m:t>−82≤0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Flowchart: Alternate Process 18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C9AB0FE-22C8-1836-19CB-388C491140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341" y="1718858"/>
                <a:ext cx="2988458" cy="445841"/>
              </a:xfrm>
              <a:prstGeom prst="flowChartAlternateProcess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Arrow: Notched Right 2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D86736E-41E4-D0F1-408B-718D597CFFC0}"/>
              </a:ext>
            </a:extLst>
          </p:cNvPr>
          <p:cNvSpPr/>
          <p:nvPr/>
        </p:nvSpPr>
        <p:spPr>
          <a:xfrm flipH="1">
            <a:off x="3803424" y="1485517"/>
            <a:ext cx="5188176" cy="936971"/>
          </a:xfrm>
          <a:prstGeom prst="notched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ất phương trình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ẩn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/>
          </a:p>
        </p:txBody>
      </p:sp>
      <p:sp>
        <p:nvSpPr>
          <p:cNvPr id="9" name="Speech Bubble: Oval 8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D67AF25-CAA1-B695-73A9-626880E30FAE}"/>
              </a:ext>
            </a:extLst>
          </p:cNvPr>
          <p:cNvSpPr/>
          <p:nvPr/>
        </p:nvSpPr>
        <p:spPr>
          <a:xfrm>
            <a:off x="1143000" y="2584819"/>
            <a:ext cx="6705600" cy="1066800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peech Bubble: Oval 3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DF14DD4-F337-D79D-7513-87CC2CCA879D}"/>
              </a:ext>
            </a:extLst>
          </p:cNvPr>
          <p:cNvSpPr/>
          <p:nvPr/>
        </p:nvSpPr>
        <p:spPr>
          <a:xfrm>
            <a:off x="990600" y="3452434"/>
            <a:ext cx="7162800" cy="1066800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-100 ta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41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9" grpId="0" animBg="1"/>
      <p:bldP spid="3" grpId="0" animBg="1"/>
      <p:bldP spid="9" grpId="0" animBg="1"/>
      <p:bldP spid="9" grpId="1" animBg="1"/>
      <p:bldP spid="4" grpId="0" animBg="1"/>
      <p:bldP spid="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13B2458-E114-D886-7CB3-3628F3CA6148}"/>
              </a:ext>
            </a:extLst>
          </p:cNvPr>
          <p:cNvSpPr txBox="1"/>
          <p:nvPr/>
        </p:nvSpPr>
        <p:spPr>
          <a:xfrm>
            <a:off x="1600200" y="561509"/>
            <a:ext cx="7788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GB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GB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GB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GB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GB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GB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GB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GB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GB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GB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GB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x?</a:t>
            </a:r>
            <a:endParaRPr lang="vi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C792016-771D-922E-D705-BCDAE8367C2F}"/>
              </a:ext>
            </a:extLst>
          </p:cNvPr>
          <p:cNvSpPr txBox="1"/>
          <p:nvPr/>
        </p:nvSpPr>
        <p:spPr>
          <a:xfrm>
            <a:off x="304800" y="62694"/>
            <a:ext cx="838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BẤT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Process 4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B3C5D24-357B-E72D-AB18-DF897E05B9FF}"/>
              </a:ext>
            </a:extLst>
          </p:cNvPr>
          <p:cNvSpPr/>
          <p:nvPr/>
        </p:nvSpPr>
        <p:spPr>
          <a:xfrm>
            <a:off x="119460" y="508899"/>
            <a:ext cx="1480740" cy="461665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GB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GB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endParaRPr lang="en-US" sz="2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Flowchart: Alternate Process 10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A2197F6-1785-121A-BB9B-D65F2FDC0679}"/>
                  </a:ext>
                </a:extLst>
              </p:cNvPr>
              <p:cNvSpPr/>
              <p:nvPr/>
            </p:nvSpPr>
            <p:spPr>
              <a:xfrm>
                <a:off x="1400655" y="1655894"/>
                <a:ext cx="2730043" cy="426526"/>
              </a:xfrm>
              <a:prstGeom prst="flowChartAlternateProcess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) 3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+16≤0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Flowchart: Alternate Process 10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A2197F6-1785-121A-BB9B-D65F2FDC06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0655" y="1655894"/>
                <a:ext cx="2730043" cy="426526"/>
              </a:xfrm>
              <a:prstGeom prst="flowChartAlternateProcess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Flowchart: Alternate Process 20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8B6C45A-0C04-8515-0CC2-00F1B078A8F4}"/>
                  </a:ext>
                </a:extLst>
              </p:cNvPr>
              <p:cNvSpPr/>
              <p:nvPr/>
            </p:nvSpPr>
            <p:spPr>
              <a:xfrm>
                <a:off x="5050244" y="1657350"/>
                <a:ext cx="2730043" cy="426526"/>
              </a:xfrm>
              <a:prstGeom prst="flowChartAlternateProcess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2800" b="0" i="1" dirty="0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GB" sz="2800" b="0" i="1" dirty="0" smtClean="0">
                          <a:latin typeface="Cambria Math" panose="02040503050406030204" pitchFamily="18" charset="0"/>
                        </a:rPr>
                        <m:t>)−5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+5&gt;0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1" name="Flowchart: Alternate Process 20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8B6C45A-0C04-8515-0CC2-00F1B078A8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0244" y="1657350"/>
                <a:ext cx="2730043" cy="426526"/>
              </a:xfrm>
              <a:prstGeom prst="flowChartAlternateProcess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Flowchart: Alternate Process 21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9803F51-93FD-660F-2EBE-70D176DFBFBF}"/>
                  </a:ext>
                </a:extLst>
              </p:cNvPr>
              <p:cNvSpPr/>
              <p:nvPr/>
            </p:nvSpPr>
            <p:spPr>
              <a:xfrm>
                <a:off x="1400655" y="2240519"/>
                <a:ext cx="2730043" cy="426526"/>
              </a:xfrm>
              <a:prstGeom prst="flowChartAlternateProcess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) 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−4&gt;0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Flowchart: Alternate Process 21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9803F51-93FD-660F-2EBE-70D176DFBF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0655" y="2240519"/>
                <a:ext cx="2730043" cy="426526"/>
              </a:xfrm>
              <a:prstGeom prst="flowChartAlternateProcess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Flowchart: Alternate Process 23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F74578E-D6AE-7B96-14CA-E222F852E596}"/>
                  </a:ext>
                </a:extLst>
              </p:cNvPr>
              <p:cNvSpPr/>
              <p:nvPr/>
            </p:nvSpPr>
            <p:spPr>
              <a:xfrm>
                <a:off x="5063401" y="2266950"/>
                <a:ext cx="2730043" cy="426526"/>
              </a:xfrm>
              <a:prstGeom prst="flowChartAlternateProcess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)−3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4" name="Flowchart: Alternate Process 23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F74578E-D6AE-7B96-14CA-E222F852E5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3401" y="2266950"/>
                <a:ext cx="2730043" cy="426526"/>
              </a:xfrm>
              <a:prstGeom prst="flowChartAlternateProcess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D85F42E-C050-4B32-F38C-85C53DC77F32}"/>
                  </a:ext>
                </a:extLst>
              </p:cNvPr>
              <p:cNvSpPr txBox="1"/>
              <p:nvPr/>
            </p:nvSpPr>
            <p:spPr>
              <a:xfrm>
                <a:off x="228600" y="2719944"/>
                <a:ext cx="8016938" cy="18158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Giải: </a:t>
                </a:r>
              </a:p>
              <a:p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a), b), d) </a:t>
                </a:r>
                <a:r>
                  <a:rPr lang="en-GB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bất</a:t>
                </a:r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bậc</a:t>
                </a:r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ẩn</a:t>
                </a:r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x.</a:t>
                </a:r>
              </a:p>
              <a:p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c) </a:t>
                </a:r>
                <a:r>
                  <a:rPr lang="en-GB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bất</a:t>
                </a:r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bậc</a:t>
                </a:r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ẩn</a:t>
                </a:r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x. </a:t>
                </a:r>
              </a:p>
              <a:p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GB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−4</m:t>
                    </m:r>
                  </m:oMath>
                </a14:m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bậc</a:t>
                </a:r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D85F42E-C050-4B32-F38C-85C53DC77F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2719944"/>
                <a:ext cx="8016938" cy="1815882"/>
              </a:xfrm>
              <a:prstGeom prst="rect">
                <a:avLst/>
              </a:prstGeom>
              <a:blipFill>
                <a:blip r:embed="rId6"/>
                <a:stretch>
                  <a:fillRect l="-1597" t="-3356" r="-684" b="-8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216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21" grpId="0" animBg="1"/>
      <p:bldP spid="22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C792016-771D-922E-D705-BCDAE8367C2F}"/>
              </a:ext>
            </a:extLst>
          </p:cNvPr>
          <p:cNvSpPr txBox="1"/>
          <p:nvPr/>
        </p:nvSpPr>
        <p:spPr>
          <a:xfrm>
            <a:off x="304800" y="62694"/>
            <a:ext cx="838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BẤT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94D92CB-4268-21D7-383B-9D01FCAFBDDE}"/>
              </a:ext>
            </a:extLst>
          </p:cNvPr>
          <p:cNvSpPr txBox="1"/>
          <p:nvPr/>
        </p:nvSpPr>
        <p:spPr>
          <a:xfrm>
            <a:off x="1708876" y="504859"/>
            <a:ext cx="572624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 b?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6A7645F-C965-9539-3F96-B60F780DC8E0}"/>
              </a:ext>
            </a:extLst>
          </p:cNvPr>
          <p:cNvSpPr/>
          <p:nvPr/>
        </p:nvSpPr>
        <p:spPr>
          <a:xfrm>
            <a:off x="22860" y="566593"/>
            <a:ext cx="1677650" cy="39989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GB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vi-V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B4890EB-5E7C-1339-D492-2EACD29AB12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80914145"/>
                  </p:ext>
                </p:extLst>
              </p:nvPr>
            </p:nvGraphicFramePr>
            <p:xfrm>
              <a:off x="662940" y="2011553"/>
              <a:ext cx="7818119" cy="294860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90181">
                      <a:extLst>
                        <a:ext uri="{9D8B030D-6E8A-4147-A177-3AD203B41FA5}">
                          <a16:colId xmlns:a16="http://schemas.microsoft.com/office/drawing/2014/main" val="3418642166"/>
                        </a:ext>
                      </a:extLst>
                    </a:gridCol>
                    <a:gridCol w="1975680">
                      <a:extLst>
                        <a:ext uri="{9D8B030D-6E8A-4147-A177-3AD203B41FA5}">
                          <a16:colId xmlns:a16="http://schemas.microsoft.com/office/drawing/2014/main" val="2130442772"/>
                        </a:ext>
                      </a:extLst>
                    </a:gridCol>
                    <a:gridCol w="2355681">
                      <a:extLst>
                        <a:ext uri="{9D8B030D-6E8A-4147-A177-3AD203B41FA5}">
                          <a16:colId xmlns:a16="http://schemas.microsoft.com/office/drawing/2014/main" val="2880402666"/>
                        </a:ext>
                      </a:extLst>
                    </a:gridCol>
                    <a:gridCol w="625735">
                      <a:extLst>
                        <a:ext uri="{9D8B030D-6E8A-4147-A177-3AD203B41FA5}">
                          <a16:colId xmlns:a16="http://schemas.microsoft.com/office/drawing/2014/main" val="703793125"/>
                        </a:ext>
                      </a:extLst>
                    </a:gridCol>
                    <a:gridCol w="570842">
                      <a:extLst>
                        <a:ext uri="{9D8B030D-6E8A-4147-A177-3AD203B41FA5}">
                          <a16:colId xmlns:a16="http://schemas.microsoft.com/office/drawing/2014/main" val="1464753212"/>
                        </a:ext>
                      </a:extLst>
                    </a:gridCol>
                  </a:tblGrid>
                  <a:tr h="6667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Bất</a:t>
                          </a:r>
                          <a:r>
                            <a:rPr lang="en-GB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0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phương</a:t>
                          </a:r>
                          <a:r>
                            <a:rPr lang="en-GB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0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trình</a:t>
                          </a:r>
                          <a:endParaRPr lang="en-US" sz="20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46" marR="88946" marT="44473" marB="44473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Có</a:t>
                          </a:r>
                          <a:r>
                            <a:rPr lang="en-GB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0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là</a:t>
                          </a:r>
                          <a:r>
                            <a:rPr lang="en-GB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BPT </a:t>
                          </a:r>
                          <a:r>
                            <a:rPr lang="en-GB" sz="20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bậc</a:t>
                          </a:r>
                          <a:r>
                            <a:rPr lang="en-GB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0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nhất</a:t>
                          </a:r>
                          <a:r>
                            <a:rPr lang="en-GB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0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một</a:t>
                          </a:r>
                          <a:r>
                            <a:rPr lang="en-GB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0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ẩn</a:t>
                          </a:r>
                          <a:endParaRPr lang="en-US" sz="20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46" marR="88946" marT="44473" marB="44473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Không</a:t>
                          </a:r>
                          <a:r>
                            <a:rPr lang="en-GB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0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là</a:t>
                          </a:r>
                          <a:r>
                            <a:rPr lang="en-GB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BPT </a:t>
                          </a:r>
                          <a:r>
                            <a:rPr lang="en-GB" sz="20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bậc</a:t>
                          </a:r>
                          <a:r>
                            <a:rPr lang="en-GB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0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nhất</a:t>
                          </a:r>
                          <a:r>
                            <a:rPr lang="en-GB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0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một</a:t>
                          </a:r>
                          <a:r>
                            <a:rPr lang="en-GB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0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ẩn</a:t>
                          </a:r>
                          <a:endParaRPr lang="en-US" sz="20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46" marR="88946" marT="44473" marB="44473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</a:t>
                          </a:r>
                          <a:endParaRPr lang="en-US" sz="20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46" marR="88946" marT="44473" marB="44473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</a:t>
                          </a:r>
                          <a:endParaRPr lang="en-US" sz="20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46" marR="88946" marT="44473" marB="44473"/>
                    </a:tc>
                    <a:extLst>
                      <a:ext uri="{0D108BD9-81ED-4DB2-BD59-A6C34878D82A}">
                        <a16:rowId xmlns:a16="http://schemas.microsoft.com/office/drawing/2014/main" val="1180275484"/>
                      </a:ext>
                    </a:extLst>
                  </a:tr>
                  <a:tr h="553208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GB" sz="23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en-GB" sz="2300" b="0" i="1" smtClean="0">
                                    <a:latin typeface="Cambria Math" panose="02040503050406030204" pitchFamily="18" charset="0"/>
                                  </a:rPr>
                                  <m:t>)−3</m:t>
                                </m:r>
                                <m:r>
                                  <a:rPr lang="en-GB" sz="23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GB" sz="2300" b="0" i="1" smtClean="0">
                                    <a:latin typeface="Cambria Math" panose="02040503050406030204" pitchFamily="18" charset="0"/>
                                  </a:rPr>
                                  <m:t>+7≤0</m:t>
                                </m:r>
                              </m:oMath>
                            </m:oMathPara>
                          </a14:m>
                          <a:endParaRPr lang="en-US" sz="23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46" marR="88946" marT="44473" marB="44473"/>
                    </a:tc>
                    <a:tc>
                      <a:txBody>
                        <a:bodyPr/>
                        <a:lstStyle/>
                        <a:p>
                          <a:pPr marL="0" indent="0">
                            <a:buFont typeface="Wingdings" panose="05000000000000000000" pitchFamily="2" charset="2"/>
                            <a:buNone/>
                          </a:pPr>
                          <a:r>
                            <a:rPr lang="en-GB" sz="2300" dirty="0"/>
                            <a:t>          </a:t>
                          </a:r>
                          <a:endParaRPr lang="en-US" sz="2300" dirty="0"/>
                        </a:p>
                      </a:txBody>
                      <a:tcPr marL="88946" marR="88946" marT="44473" marB="44473"/>
                    </a:tc>
                    <a:tc>
                      <a:txBody>
                        <a:bodyPr/>
                        <a:lstStyle/>
                        <a:p>
                          <a:endParaRPr lang="en-US" sz="2300" dirty="0"/>
                        </a:p>
                      </a:txBody>
                      <a:tcPr marL="88946" marR="88946" marT="44473" marB="44473"/>
                    </a:tc>
                    <a:tc>
                      <a:txBody>
                        <a:bodyPr/>
                        <a:lstStyle/>
                        <a:p>
                          <a:endParaRPr lang="en-US" sz="2300" dirty="0"/>
                        </a:p>
                      </a:txBody>
                      <a:tcPr marL="88946" marR="88946" marT="44473" marB="44473"/>
                    </a:tc>
                    <a:tc>
                      <a:txBody>
                        <a:bodyPr/>
                        <a:lstStyle/>
                        <a:p>
                          <a:endParaRPr lang="en-US" sz="2300" b="1" dirty="0"/>
                        </a:p>
                      </a:txBody>
                      <a:tcPr marL="88946" marR="88946" marT="44473" marB="44473"/>
                    </a:tc>
                    <a:extLst>
                      <a:ext uri="{0D108BD9-81ED-4DB2-BD59-A6C34878D82A}">
                        <a16:rowId xmlns:a16="http://schemas.microsoft.com/office/drawing/2014/main" val="928272404"/>
                      </a:ext>
                    </a:extLst>
                  </a:tr>
                  <a:tr h="51223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GB" sz="23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GB" sz="2300" b="0" i="1" smtClean="0">
                                    <a:latin typeface="Cambria Math" panose="02040503050406030204" pitchFamily="18" charset="0"/>
                                  </a:rPr>
                                  <m:t>) 0.</m:t>
                                </m:r>
                                <m:r>
                                  <a:rPr lang="en-GB" sz="23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GB" sz="2300" b="0" i="1" smtClean="0">
                                    <a:latin typeface="Cambria Math" panose="02040503050406030204" pitchFamily="18" charset="0"/>
                                  </a:rPr>
                                  <m:t>+2&gt;0</m:t>
                                </m:r>
                              </m:oMath>
                            </m:oMathPara>
                          </a14:m>
                          <a:endParaRPr lang="en-US" sz="23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46" marR="88946" marT="44473" marB="44473"/>
                    </a:tc>
                    <a:tc>
                      <a:txBody>
                        <a:bodyPr/>
                        <a:lstStyle/>
                        <a:p>
                          <a:endParaRPr lang="en-US" sz="2300" dirty="0"/>
                        </a:p>
                      </a:txBody>
                      <a:tcPr marL="88946" marR="88946" marT="44473" marB="44473"/>
                    </a:tc>
                    <a:tc>
                      <a:txBody>
                        <a:bodyPr/>
                        <a:lstStyle/>
                        <a:p>
                          <a:endParaRPr lang="en-US" sz="2300" dirty="0"/>
                        </a:p>
                      </a:txBody>
                      <a:tcPr marL="88946" marR="88946" marT="44473" marB="44473"/>
                    </a:tc>
                    <a:tc>
                      <a:txBody>
                        <a:bodyPr/>
                        <a:lstStyle/>
                        <a:p>
                          <a:endParaRPr lang="en-US" sz="2300" dirty="0"/>
                        </a:p>
                      </a:txBody>
                      <a:tcPr marL="88946" marR="88946" marT="44473" marB="44473"/>
                    </a:tc>
                    <a:tc>
                      <a:txBody>
                        <a:bodyPr/>
                        <a:lstStyle/>
                        <a:p>
                          <a:endParaRPr lang="en-US" sz="2300" dirty="0"/>
                        </a:p>
                      </a:txBody>
                      <a:tcPr marL="88946" marR="88946" marT="44473" marB="44473"/>
                    </a:tc>
                    <a:extLst>
                      <a:ext uri="{0D108BD9-81ED-4DB2-BD59-A6C34878D82A}">
                        <a16:rowId xmlns:a16="http://schemas.microsoft.com/office/drawing/2014/main" val="2315258677"/>
                      </a:ext>
                    </a:extLst>
                  </a:tr>
                  <a:tr h="40377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GB" sz="23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GB" sz="2300" b="0" i="1" smtClean="0">
                                    <a:latin typeface="Cambria Math" panose="02040503050406030204" pitchFamily="18" charset="0"/>
                                  </a:rPr>
                                  <m:t>) </m:t>
                                </m:r>
                                <m:sSup>
                                  <m:sSupPr>
                                    <m:ctrlPr>
                                      <a:rPr lang="en-US" sz="23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23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GB" sz="23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sz="23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&gt;</m:t>
                                </m:r>
                                <m:r>
                                  <a:rPr lang="en-GB" sz="23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3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46" marR="88946" marT="44473" marB="44473"/>
                    </a:tc>
                    <a:tc>
                      <a:txBody>
                        <a:bodyPr/>
                        <a:lstStyle/>
                        <a:p>
                          <a:endParaRPr lang="en-US" sz="2300" dirty="0"/>
                        </a:p>
                      </a:txBody>
                      <a:tcPr marL="88946" marR="88946" marT="44473" marB="44473"/>
                    </a:tc>
                    <a:tc>
                      <a:txBody>
                        <a:bodyPr/>
                        <a:lstStyle/>
                        <a:p>
                          <a:endParaRPr lang="en-US" sz="2300"/>
                        </a:p>
                      </a:txBody>
                      <a:tcPr marL="88946" marR="88946" marT="44473" marB="44473"/>
                    </a:tc>
                    <a:tc>
                      <a:txBody>
                        <a:bodyPr/>
                        <a:lstStyle/>
                        <a:p>
                          <a:endParaRPr lang="en-US" sz="2300" dirty="0"/>
                        </a:p>
                      </a:txBody>
                      <a:tcPr marL="88946" marR="88946" marT="44473" marB="44473"/>
                    </a:tc>
                    <a:tc>
                      <a:txBody>
                        <a:bodyPr/>
                        <a:lstStyle/>
                        <a:p>
                          <a:endParaRPr lang="en-US" sz="2300" dirty="0"/>
                        </a:p>
                      </a:txBody>
                      <a:tcPr marL="88946" marR="88946" marT="44473" marB="44473"/>
                    </a:tc>
                    <a:extLst>
                      <a:ext uri="{0D108BD9-81ED-4DB2-BD59-A6C34878D82A}">
                        <a16:rowId xmlns:a16="http://schemas.microsoft.com/office/drawing/2014/main" val="1632459007"/>
                      </a:ext>
                    </a:extLst>
                  </a:tr>
                  <a:tr h="68463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GB" sz="23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GB" sz="23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  <m:f>
                                  <m:fPr>
                                    <m:ctrlPr>
                                      <a:rPr lang="en-GB" sz="23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23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en-GB" sz="23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GB" sz="2300" b="0" i="1" smtClean="0">
                                    <a:latin typeface="Cambria Math" panose="02040503050406030204" pitchFamily="18" charset="0"/>
                                  </a:rPr>
                                  <m:t>−5</m:t>
                                </m:r>
                                <m:r>
                                  <a:rPr lang="en-GB" sz="23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GB" sz="23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≥0</m:t>
                                </m:r>
                              </m:oMath>
                            </m:oMathPara>
                          </a14:m>
                          <a:endParaRPr lang="en-US" sz="23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46" marR="88946" marT="44473" marB="44473"/>
                    </a:tc>
                    <a:tc>
                      <a:txBody>
                        <a:bodyPr/>
                        <a:lstStyle/>
                        <a:p>
                          <a:endParaRPr lang="en-US" sz="2300" dirty="0"/>
                        </a:p>
                      </a:txBody>
                      <a:tcPr marL="88946" marR="88946" marT="44473" marB="44473"/>
                    </a:tc>
                    <a:tc>
                      <a:txBody>
                        <a:bodyPr/>
                        <a:lstStyle/>
                        <a:p>
                          <a:endParaRPr lang="en-US" sz="2300" dirty="0"/>
                        </a:p>
                      </a:txBody>
                      <a:tcPr marL="88946" marR="88946" marT="44473" marB="44473"/>
                    </a:tc>
                    <a:tc>
                      <a:txBody>
                        <a:bodyPr/>
                        <a:lstStyle/>
                        <a:p>
                          <a:endParaRPr lang="en-US" sz="2300" dirty="0"/>
                        </a:p>
                      </a:txBody>
                      <a:tcPr marL="88946" marR="88946" marT="44473" marB="44473"/>
                    </a:tc>
                    <a:tc>
                      <a:txBody>
                        <a:bodyPr/>
                        <a:lstStyle/>
                        <a:p>
                          <a:endParaRPr lang="en-US" sz="2300" dirty="0"/>
                        </a:p>
                      </a:txBody>
                      <a:tcPr marL="88946" marR="88946" marT="44473" marB="44473"/>
                    </a:tc>
                    <a:extLst>
                      <a:ext uri="{0D108BD9-81ED-4DB2-BD59-A6C34878D82A}">
                        <a16:rowId xmlns:a16="http://schemas.microsoft.com/office/drawing/2014/main" val="396206661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B4890EB-5E7C-1339-D492-2EACD29AB12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80914145"/>
                  </p:ext>
                </p:extLst>
              </p:nvPr>
            </p:nvGraphicFramePr>
            <p:xfrm>
              <a:off x="662940" y="2011553"/>
              <a:ext cx="7818119" cy="294860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90181">
                      <a:extLst>
                        <a:ext uri="{9D8B030D-6E8A-4147-A177-3AD203B41FA5}">
                          <a16:colId xmlns:a16="http://schemas.microsoft.com/office/drawing/2014/main" val="3418642166"/>
                        </a:ext>
                      </a:extLst>
                    </a:gridCol>
                    <a:gridCol w="1975680">
                      <a:extLst>
                        <a:ext uri="{9D8B030D-6E8A-4147-A177-3AD203B41FA5}">
                          <a16:colId xmlns:a16="http://schemas.microsoft.com/office/drawing/2014/main" val="2130442772"/>
                        </a:ext>
                      </a:extLst>
                    </a:gridCol>
                    <a:gridCol w="2355681">
                      <a:extLst>
                        <a:ext uri="{9D8B030D-6E8A-4147-A177-3AD203B41FA5}">
                          <a16:colId xmlns:a16="http://schemas.microsoft.com/office/drawing/2014/main" val="2880402666"/>
                        </a:ext>
                      </a:extLst>
                    </a:gridCol>
                    <a:gridCol w="625735">
                      <a:extLst>
                        <a:ext uri="{9D8B030D-6E8A-4147-A177-3AD203B41FA5}">
                          <a16:colId xmlns:a16="http://schemas.microsoft.com/office/drawing/2014/main" val="703793125"/>
                        </a:ext>
                      </a:extLst>
                    </a:gridCol>
                    <a:gridCol w="570842">
                      <a:extLst>
                        <a:ext uri="{9D8B030D-6E8A-4147-A177-3AD203B41FA5}">
                          <a16:colId xmlns:a16="http://schemas.microsoft.com/office/drawing/2014/main" val="1464753212"/>
                        </a:ext>
                      </a:extLst>
                    </a:gridCol>
                  </a:tblGrid>
                  <a:tr h="6985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Bất</a:t>
                          </a:r>
                          <a:r>
                            <a:rPr lang="en-GB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0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phương</a:t>
                          </a:r>
                          <a:r>
                            <a:rPr lang="en-GB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0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trình</a:t>
                          </a:r>
                          <a:endParaRPr lang="en-US" sz="20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46" marR="88946" marT="44473" marB="44473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Có</a:t>
                          </a:r>
                          <a:r>
                            <a:rPr lang="en-GB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0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là</a:t>
                          </a:r>
                          <a:r>
                            <a:rPr lang="en-GB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BPT </a:t>
                          </a:r>
                          <a:r>
                            <a:rPr lang="en-GB" sz="20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bậc</a:t>
                          </a:r>
                          <a:r>
                            <a:rPr lang="en-GB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0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nhất</a:t>
                          </a:r>
                          <a:r>
                            <a:rPr lang="en-GB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0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một</a:t>
                          </a:r>
                          <a:r>
                            <a:rPr lang="en-GB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0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ẩn</a:t>
                          </a:r>
                          <a:endParaRPr lang="en-US" sz="20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46" marR="88946" marT="44473" marB="44473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Không</a:t>
                          </a:r>
                          <a:r>
                            <a:rPr lang="en-GB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0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là</a:t>
                          </a:r>
                          <a:r>
                            <a:rPr lang="en-GB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BPT </a:t>
                          </a:r>
                          <a:r>
                            <a:rPr lang="en-GB" sz="20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bậc</a:t>
                          </a:r>
                          <a:r>
                            <a:rPr lang="en-GB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0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nhất</a:t>
                          </a:r>
                          <a:r>
                            <a:rPr lang="en-GB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0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một</a:t>
                          </a:r>
                          <a:r>
                            <a:rPr lang="en-GB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0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ẩn</a:t>
                          </a:r>
                          <a:endParaRPr lang="en-US" sz="20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46" marR="88946" marT="44473" marB="44473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</a:t>
                          </a:r>
                          <a:endParaRPr lang="en-US" sz="20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46" marR="88946" marT="44473" marB="44473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</a:t>
                          </a:r>
                          <a:endParaRPr lang="en-US" sz="20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46" marR="88946" marT="44473" marB="44473"/>
                    </a:tc>
                    <a:extLst>
                      <a:ext uri="{0D108BD9-81ED-4DB2-BD59-A6C34878D82A}">
                        <a16:rowId xmlns:a16="http://schemas.microsoft.com/office/drawing/2014/main" val="1180275484"/>
                      </a:ext>
                    </a:extLst>
                  </a:tr>
                  <a:tr h="55320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8946" marR="88946" marT="44473" marB="44473">
                        <a:blipFill>
                          <a:blip r:embed="rId5"/>
                          <a:stretch>
                            <a:fillRect l="-266" t="-131868" r="-242553" b="-3087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>
                            <a:buFont typeface="Wingdings" panose="05000000000000000000" pitchFamily="2" charset="2"/>
                            <a:buNone/>
                          </a:pPr>
                          <a:r>
                            <a:rPr lang="en-GB" sz="2300" dirty="0"/>
                            <a:t>          </a:t>
                          </a:r>
                          <a:endParaRPr lang="en-US" sz="2300" dirty="0"/>
                        </a:p>
                      </a:txBody>
                      <a:tcPr marL="88946" marR="88946" marT="44473" marB="44473"/>
                    </a:tc>
                    <a:tc>
                      <a:txBody>
                        <a:bodyPr/>
                        <a:lstStyle/>
                        <a:p>
                          <a:endParaRPr lang="en-US" sz="2300" dirty="0"/>
                        </a:p>
                      </a:txBody>
                      <a:tcPr marL="88946" marR="88946" marT="44473" marB="44473"/>
                    </a:tc>
                    <a:tc>
                      <a:txBody>
                        <a:bodyPr/>
                        <a:lstStyle/>
                        <a:p>
                          <a:endParaRPr lang="en-US" sz="2300" dirty="0"/>
                        </a:p>
                      </a:txBody>
                      <a:tcPr marL="88946" marR="88946" marT="44473" marB="44473"/>
                    </a:tc>
                    <a:tc>
                      <a:txBody>
                        <a:bodyPr/>
                        <a:lstStyle/>
                        <a:p>
                          <a:endParaRPr lang="en-US" sz="2300" b="1" dirty="0"/>
                        </a:p>
                      </a:txBody>
                      <a:tcPr marL="88946" marR="88946" marT="44473" marB="44473"/>
                    </a:tc>
                    <a:extLst>
                      <a:ext uri="{0D108BD9-81ED-4DB2-BD59-A6C34878D82A}">
                        <a16:rowId xmlns:a16="http://schemas.microsoft.com/office/drawing/2014/main" val="928272404"/>
                      </a:ext>
                    </a:extLst>
                  </a:tr>
                  <a:tr h="51223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8946" marR="88946" marT="44473" marB="44473">
                        <a:blipFill>
                          <a:blip r:embed="rId5"/>
                          <a:stretch>
                            <a:fillRect l="-266" t="-251190" r="-242553" b="-2345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300" dirty="0"/>
                        </a:p>
                      </a:txBody>
                      <a:tcPr marL="88946" marR="88946" marT="44473" marB="44473"/>
                    </a:tc>
                    <a:tc>
                      <a:txBody>
                        <a:bodyPr/>
                        <a:lstStyle/>
                        <a:p>
                          <a:endParaRPr lang="en-US" sz="2300" dirty="0"/>
                        </a:p>
                      </a:txBody>
                      <a:tcPr marL="88946" marR="88946" marT="44473" marB="44473"/>
                    </a:tc>
                    <a:tc>
                      <a:txBody>
                        <a:bodyPr/>
                        <a:lstStyle/>
                        <a:p>
                          <a:endParaRPr lang="en-US" sz="2300" dirty="0"/>
                        </a:p>
                      </a:txBody>
                      <a:tcPr marL="88946" marR="88946" marT="44473" marB="44473"/>
                    </a:tc>
                    <a:tc>
                      <a:txBody>
                        <a:bodyPr/>
                        <a:lstStyle/>
                        <a:p>
                          <a:endParaRPr lang="en-US" sz="2300" dirty="0"/>
                        </a:p>
                      </a:txBody>
                      <a:tcPr marL="88946" marR="88946" marT="44473" marB="44473"/>
                    </a:tc>
                    <a:extLst>
                      <a:ext uri="{0D108BD9-81ED-4DB2-BD59-A6C34878D82A}">
                        <a16:rowId xmlns:a16="http://schemas.microsoft.com/office/drawing/2014/main" val="2315258677"/>
                      </a:ext>
                    </a:extLst>
                  </a:tr>
                  <a:tr h="43946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8946" marR="88946" marT="44473" marB="44473">
                        <a:blipFill>
                          <a:blip r:embed="rId5"/>
                          <a:stretch>
                            <a:fillRect l="-266" t="-409722" r="-242553" b="-1736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300" dirty="0"/>
                        </a:p>
                      </a:txBody>
                      <a:tcPr marL="88946" marR="88946" marT="44473" marB="44473"/>
                    </a:tc>
                    <a:tc>
                      <a:txBody>
                        <a:bodyPr/>
                        <a:lstStyle/>
                        <a:p>
                          <a:endParaRPr lang="en-US" sz="2300"/>
                        </a:p>
                      </a:txBody>
                      <a:tcPr marL="88946" marR="88946" marT="44473" marB="44473"/>
                    </a:tc>
                    <a:tc>
                      <a:txBody>
                        <a:bodyPr/>
                        <a:lstStyle/>
                        <a:p>
                          <a:endParaRPr lang="en-US" sz="2300" dirty="0"/>
                        </a:p>
                      </a:txBody>
                      <a:tcPr marL="88946" marR="88946" marT="44473" marB="44473"/>
                    </a:tc>
                    <a:tc>
                      <a:txBody>
                        <a:bodyPr/>
                        <a:lstStyle/>
                        <a:p>
                          <a:endParaRPr lang="en-US" sz="2300" dirty="0"/>
                        </a:p>
                      </a:txBody>
                      <a:tcPr marL="88946" marR="88946" marT="44473" marB="44473"/>
                    </a:tc>
                    <a:extLst>
                      <a:ext uri="{0D108BD9-81ED-4DB2-BD59-A6C34878D82A}">
                        <a16:rowId xmlns:a16="http://schemas.microsoft.com/office/drawing/2014/main" val="1632459007"/>
                      </a:ext>
                    </a:extLst>
                  </a:tr>
                  <a:tr h="74515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8946" marR="88946" marT="44473" marB="44473">
                        <a:blipFill>
                          <a:blip r:embed="rId5"/>
                          <a:stretch>
                            <a:fillRect l="-266" t="-298374" r="-242553" b="-16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300" dirty="0"/>
                        </a:p>
                      </a:txBody>
                      <a:tcPr marL="88946" marR="88946" marT="44473" marB="44473"/>
                    </a:tc>
                    <a:tc>
                      <a:txBody>
                        <a:bodyPr/>
                        <a:lstStyle/>
                        <a:p>
                          <a:endParaRPr lang="en-US" sz="2300" dirty="0"/>
                        </a:p>
                      </a:txBody>
                      <a:tcPr marL="88946" marR="88946" marT="44473" marB="44473"/>
                    </a:tc>
                    <a:tc>
                      <a:txBody>
                        <a:bodyPr/>
                        <a:lstStyle/>
                        <a:p>
                          <a:endParaRPr lang="en-US" sz="2300" dirty="0"/>
                        </a:p>
                      </a:txBody>
                      <a:tcPr marL="88946" marR="88946" marT="44473" marB="44473"/>
                    </a:tc>
                    <a:tc>
                      <a:txBody>
                        <a:bodyPr/>
                        <a:lstStyle/>
                        <a:p>
                          <a:endParaRPr lang="en-US" sz="2300" dirty="0"/>
                        </a:p>
                      </a:txBody>
                      <a:tcPr marL="88946" marR="88946" marT="44473" marB="44473"/>
                    </a:tc>
                    <a:extLst>
                      <a:ext uri="{0D108BD9-81ED-4DB2-BD59-A6C34878D82A}">
                        <a16:rowId xmlns:a16="http://schemas.microsoft.com/office/drawing/2014/main" val="396206661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8" name="ĐÊM NGƯỢC 2 PHÚT - BÓNG SỐ" descr="OPL20U25GSXzBJYl68kk8uQGfFKzs7yb1M4KJWUiLk6ZEvGF+qCIPSnY57AbBFCvTWID13 2024 KNTT9 139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3EF89A0D-9347-844B-A284-6EC6B360C1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96200" y="566593"/>
            <a:ext cx="1302975" cy="734070"/>
          </a:xfrm>
          <a:prstGeom prst="rect">
            <a:avLst/>
          </a:prstGeom>
        </p:spPr>
      </p:pic>
      <p:sp>
        <p:nvSpPr>
          <p:cNvPr id="19" name="TextBox 18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D0E64A7-29B7-73FC-CE27-24C8BF042B42}"/>
              </a:ext>
            </a:extLst>
          </p:cNvPr>
          <p:cNvSpPr txBox="1"/>
          <p:nvPr/>
        </p:nvSpPr>
        <p:spPr>
          <a:xfrm>
            <a:off x="6832163" y="1365222"/>
            <a:ext cx="2411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</a:p>
          <a:p>
            <a:pPr algn="ctr"/>
            <a:r>
              <a:rPr lang="en-GB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 PHÚT)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88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3" grpId="0"/>
      <p:bldP spid="5" grpId="0" animBg="1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C792016-771D-922E-D705-BCDAE8367C2F}"/>
              </a:ext>
            </a:extLst>
          </p:cNvPr>
          <p:cNvSpPr txBox="1"/>
          <p:nvPr/>
        </p:nvSpPr>
        <p:spPr>
          <a:xfrm>
            <a:off x="304800" y="62694"/>
            <a:ext cx="838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BẤT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6A7645F-C965-9539-3F96-B60F780DC8E0}"/>
              </a:ext>
            </a:extLst>
          </p:cNvPr>
          <p:cNvSpPr/>
          <p:nvPr/>
        </p:nvSpPr>
        <p:spPr>
          <a:xfrm>
            <a:off x="304800" y="748051"/>
            <a:ext cx="1905000" cy="55178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GB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vi-V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B4890EB-5E7C-1339-D492-2EACD29AB12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52897030"/>
                  </p:ext>
                </p:extLst>
              </p:nvPr>
            </p:nvGraphicFramePr>
            <p:xfrm>
              <a:off x="289560" y="1544360"/>
              <a:ext cx="8590925" cy="303805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516561">
                      <a:extLst>
                        <a:ext uri="{9D8B030D-6E8A-4147-A177-3AD203B41FA5}">
                          <a16:colId xmlns:a16="http://schemas.microsoft.com/office/drawing/2014/main" val="3418642166"/>
                        </a:ext>
                      </a:extLst>
                    </a:gridCol>
                    <a:gridCol w="2170972">
                      <a:extLst>
                        <a:ext uri="{9D8B030D-6E8A-4147-A177-3AD203B41FA5}">
                          <a16:colId xmlns:a16="http://schemas.microsoft.com/office/drawing/2014/main" val="2130442772"/>
                        </a:ext>
                      </a:extLst>
                    </a:gridCol>
                    <a:gridCol w="2588536">
                      <a:extLst>
                        <a:ext uri="{9D8B030D-6E8A-4147-A177-3AD203B41FA5}">
                          <a16:colId xmlns:a16="http://schemas.microsoft.com/office/drawing/2014/main" val="2880402666"/>
                        </a:ext>
                      </a:extLst>
                    </a:gridCol>
                    <a:gridCol w="687588">
                      <a:extLst>
                        <a:ext uri="{9D8B030D-6E8A-4147-A177-3AD203B41FA5}">
                          <a16:colId xmlns:a16="http://schemas.microsoft.com/office/drawing/2014/main" val="703793125"/>
                        </a:ext>
                      </a:extLst>
                    </a:gridCol>
                    <a:gridCol w="627268">
                      <a:extLst>
                        <a:ext uri="{9D8B030D-6E8A-4147-A177-3AD203B41FA5}">
                          <a16:colId xmlns:a16="http://schemas.microsoft.com/office/drawing/2014/main" val="1464753212"/>
                        </a:ext>
                      </a:extLst>
                    </a:gridCol>
                  </a:tblGrid>
                  <a:tr h="77737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Bất</a:t>
                          </a:r>
                          <a:r>
                            <a:rPr lang="en-GB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phương</a:t>
                          </a:r>
                          <a:r>
                            <a:rPr lang="en-GB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trình</a:t>
                          </a:r>
                          <a:endParaRPr lang="en-US" sz="2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Có</a:t>
                          </a:r>
                          <a:r>
                            <a:rPr lang="en-GB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là</a:t>
                          </a:r>
                          <a:r>
                            <a:rPr lang="en-GB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BPT </a:t>
                          </a:r>
                          <a:r>
                            <a:rPr lang="en-GB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bậc</a:t>
                          </a:r>
                          <a:r>
                            <a:rPr lang="en-GB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nhất</a:t>
                          </a:r>
                          <a:r>
                            <a:rPr lang="en-GB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một</a:t>
                          </a:r>
                          <a:r>
                            <a:rPr lang="en-GB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ẩn</a:t>
                          </a:r>
                          <a:endParaRPr lang="en-US" sz="2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Không</a:t>
                          </a:r>
                          <a:r>
                            <a:rPr lang="en-GB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là</a:t>
                          </a:r>
                          <a:r>
                            <a:rPr lang="en-GB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BPT </a:t>
                          </a:r>
                          <a:r>
                            <a:rPr lang="en-GB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bậc</a:t>
                          </a:r>
                          <a:r>
                            <a:rPr lang="en-GB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nhất</a:t>
                          </a:r>
                          <a:r>
                            <a:rPr lang="en-GB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một</a:t>
                          </a:r>
                          <a:r>
                            <a:rPr lang="en-GB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ẩn</a:t>
                          </a:r>
                          <a:endParaRPr lang="en-US" sz="2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</a:t>
                          </a:r>
                          <a:endParaRPr lang="en-US" sz="2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</a:t>
                          </a:r>
                          <a:endParaRPr lang="en-US" sz="2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8027548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GB" sz="24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en-GB" sz="2400" b="0" i="1" smtClean="0">
                                    <a:latin typeface="Cambria Math" panose="02040503050406030204" pitchFamily="18" charset="0"/>
                                  </a:rPr>
                                  <m:t>)−3</m:t>
                                </m:r>
                                <m:r>
                                  <a:rPr lang="en-GB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GB" sz="2400" b="0" i="1" smtClean="0">
                                    <a:latin typeface="Cambria Math" panose="02040503050406030204" pitchFamily="18" charset="0"/>
                                  </a:rPr>
                                  <m:t>+7≤0</m:t>
                                </m:r>
                              </m:oMath>
                            </m:oMathPara>
                          </a14:m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indent="0">
                            <a:buFont typeface="Wingdings" panose="05000000000000000000" pitchFamily="2" charset="2"/>
                            <a:buNone/>
                          </a:pPr>
                          <a:r>
                            <a:rPr lang="en-GB" sz="2400" dirty="0"/>
                            <a:t>          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2400" b="0" i="1" smtClean="0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i="1" dirty="0" smtClean="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240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28272404"/>
                      </a:ext>
                    </a:extLst>
                  </a:tr>
                  <a:tr h="52447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GB" sz="24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GB" sz="2400" b="0" i="1" smtClean="0">
                                    <a:latin typeface="Cambria Math" panose="02040503050406030204" pitchFamily="18" charset="0"/>
                                  </a:rPr>
                                  <m:t>) 0.</m:t>
                                </m:r>
                                <m:r>
                                  <a:rPr lang="en-GB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GB" sz="2400" b="0" i="1" smtClean="0">
                                    <a:latin typeface="Cambria Math" panose="02040503050406030204" pitchFamily="18" charset="0"/>
                                  </a:rPr>
                                  <m:t>+2&gt;0</m:t>
                                </m:r>
                              </m:oMath>
                            </m:oMathPara>
                          </a14:m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15258677"/>
                      </a:ext>
                    </a:extLst>
                  </a:tr>
                  <a:tr h="43187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GB" sz="24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GB" sz="2400" b="0" i="1" smtClean="0">
                                    <a:latin typeface="Cambria Math" panose="02040503050406030204" pitchFamily="18" charset="0"/>
                                  </a:rPr>
                                  <m:t>) </m:t>
                                </m:r>
                                <m:sSup>
                                  <m:sSup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GB" sz="24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&gt;</m:t>
                                </m:r>
                                <m:r>
                                  <a:rPr lang="en-GB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4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4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32459007"/>
                      </a:ext>
                    </a:extLst>
                  </a:tr>
                  <a:tr h="73323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GB" sz="24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GB" sz="24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  <m:f>
                                  <m:fPr>
                                    <m:ctrlPr>
                                      <a:rPr lang="en-GB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24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en-GB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GB" sz="2400" b="0" i="1" smtClean="0">
                                    <a:latin typeface="Cambria Math" panose="02040503050406030204" pitchFamily="18" charset="0"/>
                                  </a:rPr>
                                  <m:t>−5</m:t>
                                </m:r>
                                <m:r>
                                  <a:rPr lang="en-GB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GB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≥0</m:t>
                                </m:r>
                              </m:oMath>
                            </m:oMathPara>
                          </a14:m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2400" b="0" i="1" smtClean="0">
                                    <a:latin typeface="Cambria Math" panose="02040503050406030204" pitchFamily="18" charset="0"/>
                                  </a:rPr>
                                  <m:t>−5</m:t>
                                </m:r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GB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24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en-GB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6206661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B4890EB-5E7C-1339-D492-2EACD29AB12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52897030"/>
                  </p:ext>
                </p:extLst>
              </p:nvPr>
            </p:nvGraphicFramePr>
            <p:xfrm>
              <a:off x="289560" y="1544360"/>
              <a:ext cx="8590925" cy="303805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516561">
                      <a:extLst>
                        <a:ext uri="{9D8B030D-6E8A-4147-A177-3AD203B41FA5}">
                          <a16:colId xmlns:a16="http://schemas.microsoft.com/office/drawing/2014/main" val="3418642166"/>
                        </a:ext>
                      </a:extLst>
                    </a:gridCol>
                    <a:gridCol w="2170972">
                      <a:extLst>
                        <a:ext uri="{9D8B030D-6E8A-4147-A177-3AD203B41FA5}">
                          <a16:colId xmlns:a16="http://schemas.microsoft.com/office/drawing/2014/main" val="2130442772"/>
                        </a:ext>
                      </a:extLst>
                    </a:gridCol>
                    <a:gridCol w="2588536">
                      <a:extLst>
                        <a:ext uri="{9D8B030D-6E8A-4147-A177-3AD203B41FA5}">
                          <a16:colId xmlns:a16="http://schemas.microsoft.com/office/drawing/2014/main" val="2880402666"/>
                        </a:ext>
                      </a:extLst>
                    </a:gridCol>
                    <a:gridCol w="687588">
                      <a:extLst>
                        <a:ext uri="{9D8B030D-6E8A-4147-A177-3AD203B41FA5}">
                          <a16:colId xmlns:a16="http://schemas.microsoft.com/office/drawing/2014/main" val="703793125"/>
                        </a:ext>
                      </a:extLst>
                    </a:gridCol>
                    <a:gridCol w="627268">
                      <a:extLst>
                        <a:ext uri="{9D8B030D-6E8A-4147-A177-3AD203B41FA5}">
                          <a16:colId xmlns:a16="http://schemas.microsoft.com/office/drawing/2014/main" val="1464753212"/>
                        </a:ext>
                      </a:extLst>
                    </a:gridCol>
                  </a:tblGrid>
                  <a:tr h="8229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Bất</a:t>
                          </a:r>
                          <a:r>
                            <a:rPr lang="en-GB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phương</a:t>
                          </a:r>
                          <a:r>
                            <a:rPr lang="en-GB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trình</a:t>
                          </a:r>
                          <a:endParaRPr lang="en-US" sz="2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Có</a:t>
                          </a:r>
                          <a:r>
                            <a:rPr lang="en-GB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là</a:t>
                          </a:r>
                          <a:r>
                            <a:rPr lang="en-GB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BPT </a:t>
                          </a:r>
                          <a:r>
                            <a:rPr lang="en-GB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bậc</a:t>
                          </a:r>
                          <a:r>
                            <a:rPr lang="en-GB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nhất</a:t>
                          </a:r>
                          <a:r>
                            <a:rPr lang="en-GB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một</a:t>
                          </a:r>
                          <a:r>
                            <a:rPr lang="en-GB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ẩn</a:t>
                          </a:r>
                          <a:endParaRPr lang="en-US" sz="2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Không</a:t>
                          </a:r>
                          <a:r>
                            <a:rPr lang="en-GB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là</a:t>
                          </a:r>
                          <a:r>
                            <a:rPr lang="en-GB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BPT </a:t>
                          </a:r>
                          <a:r>
                            <a:rPr lang="en-GB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bậc</a:t>
                          </a:r>
                          <a:r>
                            <a:rPr lang="en-GB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nhất</a:t>
                          </a:r>
                          <a:r>
                            <a:rPr lang="en-GB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một</a:t>
                          </a:r>
                          <a:r>
                            <a:rPr lang="en-GB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ẩn</a:t>
                          </a:r>
                          <a:endParaRPr lang="en-US" sz="2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</a:t>
                          </a:r>
                          <a:endParaRPr lang="en-US" sz="2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</a:t>
                          </a:r>
                          <a:endParaRPr lang="en-US" sz="2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80275484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42" t="-190667" r="-242373" b="-38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>
                            <a:buFont typeface="Wingdings" panose="05000000000000000000" pitchFamily="2" charset="2"/>
                            <a:buNone/>
                          </a:pPr>
                          <a:r>
                            <a:rPr lang="en-GB" sz="2400" dirty="0"/>
                            <a:t>          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57522" t="-190667" r="-94690" b="-38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269903" t="-190667" r="-3883" b="-38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28272404"/>
                      </a:ext>
                    </a:extLst>
                  </a:tr>
                  <a:tr h="52447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42" t="-253488" r="-242373" b="-2383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15258677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42" t="-400000" r="-242373" b="-1697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4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4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32459007"/>
                      </a:ext>
                    </a:extLst>
                  </a:tr>
                  <a:tr h="77622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42" t="-299213" r="-242373" b="-15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57522" t="-299213" r="-94690" b="-15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269903" t="-299213" r="-3883" b="-15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6206661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7" name="Picture 6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E62F849-CA33-5D78-9921-3791D4EDA4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688182" y="2394234"/>
            <a:ext cx="403963" cy="35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944A79A-7E71-5EEF-C755-AEF97F862A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130341" y="3436288"/>
            <a:ext cx="403963" cy="35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DE460D5-6228-7A6B-34EC-77067AF04E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130340" y="2854708"/>
            <a:ext cx="403963" cy="35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4C329FE-CB22-C1EF-4C9E-AB91CEF2CD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688181" y="4095750"/>
            <a:ext cx="403963" cy="35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79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13B2458-E114-D886-7CB3-3628F3CA6148}"/>
              </a:ext>
            </a:extLst>
          </p:cNvPr>
          <p:cNvSpPr txBox="1"/>
          <p:nvPr/>
        </p:nvSpPr>
        <p:spPr>
          <a:xfrm>
            <a:off x="539514" y="514373"/>
            <a:ext cx="51010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GB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GB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ất phương trình</a:t>
            </a:r>
          </a:p>
        </p:txBody>
      </p:sp>
      <p:sp>
        <p:nvSpPr>
          <p:cNvPr id="15" name="TextBox 14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C792016-771D-922E-D705-BCDAE8367C2F}"/>
              </a:ext>
            </a:extLst>
          </p:cNvPr>
          <p:cNvSpPr txBox="1"/>
          <p:nvPr/>
        </p:nvSpPr>
        <p:spPr>
          <a:xfrm>
            <a:off x="304800" y="62694"/>
            <a:ext cx="838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BẤT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DD45429-8696-B7CD-4BE6-21BEC42D3FBE}"/>
                  </a:ext>
                </a:extLst>
              </p:cNvPr>
              <p:cNvSpPr txBox="1"/>
              <p:nvPr/>
            </p:nvSpPr>
            <p:spPr>
              <a:xfrm>
                <a:off x="304800" y="960400"/>
                <a:ext cx="524502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bất</a:t>
                </a:r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+8&lt;20.</m:t>
                    </m:r>
                  </m:oMath>
                </a14:m>
                <a:endParaRPr lang="en-GB" sz="28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DD45429-8696-B7CD-4BE6-21BEC42D3F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960400"/>
                <a:ext cx="5245026" cy="523220"/>
              </a:xfrm>
              <a:prstGeom prst="rect">
                <a:avLst/>
              </a:prstGeom>
              <a:blipFill>
                <a:blip r:embed="rId3"/>
                <a:stretch>
                  <a:fillRect l="-2326"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CB0338F-C2DA-2CF5-48AE-FA11BCDF4891}"/>
                  </a:ext>
                </a:extLst>
              </p:cNvPr>
              <p:cNvSpPr txBox="1"/>
              <p:nvPr/>
            </p:nvSpPr>
            <p:spPr>
              <a:xfrm>
                <a:off x="228600" y="1515022"/>
                <a:ext cx="9069855" cy="17054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Font typeface="Wingdings" panose="05000000000000000000" pitchFamily="2" charset="2"/>
                  <a:buChar char="Ø"/>
                </a:pPr>
                <a:r>
                  <a:rPr lang="en-GB" sz="2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 </a:t>
                </a:r>
                <a:r>
                  <a:rPr lang="en-GB" sz="27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thay</a:t>
                </a:r>
                <a:r>
                  <a:rPr lang="en-GB" sz="2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7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7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7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7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GB" sz="27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GB" sz="2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vào bất </a:t>
                </a:r>
                <a:r>
                  <a:rPr lang="en-GB" sz="27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GB" sz="2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GB" sz="2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GB" sz="27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GB" sz="2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3. </m:t>
                    </m:r>
                    <m:f>
                      <m:fPr>
                        <m:ctrlPr>
                          <a:rPr lang="en-GB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+8&lt;20</m:t>
                    </m:r>
                  </m:oMath>
                </a14:m>
                <a:endParaRPr lang="en-GB" sz="28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sz="27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GB" sz="2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GB" sz="2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khẳng</a:t>
                </a:r>
                <a:r>
                  <a:rPr lang="en-GB" sz="2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GB" sz="2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GB" sz="27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r>
                  <a:rPr lang="en-GB" sz="2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GB" sz="27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nói</a:t>
                </a:r>
                <a:r>
                  <a:rPr lang="en-GB" sz="2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7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7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7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7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GB" sz="27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GB" sz="2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GB" sz="2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GB" sz="2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GB" sz="2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GB" sz="2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bất</a:t>
                </a:r>
                <a:r>
                  <a:rPr lang="en-GB" sz="2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GB" sz="2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GB" sz="2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GB" sz="27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CB0338F-C2DA-2CF5-48AE-FA11BCDF48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515022"/>
                <a:ext cx="9069855" cy="1705403"/>
              </a:xfrm>
              <a:prstGeom prst="rect">
                <a:avLst/>
              </a:prstGeom>
              <a:blipFill>
                <a:blip r:embed="rId4"/>
                <a:stretch>
                  <a:fillRect l="-1278" b="-2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0A6A959-2B51-1411-4FFF-232D49E9B218}"/>
                  </a:ext>
                </a:extLst>
              </p:cNvPr>
              <p:cNvSpPr txBox="1"/>
              <p:nvPr/>
            </p:nvSpPr>
            <p:spPr>
              <a:xfrm>
                <a:off x="228600" y="3320355"/>
                <a:ext cx="9320628" cy="1384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Font typeface="Wingdings" panose="05000000000000000000" pitchFamily="2" charset="2"/>
                  <a:buChar char="Ø"/>
                </a:pPr>
                <a:r>
                  <a:rPr lang="en-GB" sz="2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 </a:t>
                </a:r>
                <a:r>
                  <a:rPr lang="en-GB" sz="27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thay</a:t>
                </a:r>
                <a:r>
                  <a:rPr lang="en-GB" sz="2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7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700" b="0" i="1" smtClean="0">
                        <a:latin typeface="Cambria Math" panose="02040503050406030204" pitchFamily="18" charset="0"/>
                      </a:rPr>
                      <m:t>=5 </m:t>
                    </m:r>
                  </m:oMath>
                </a14:m>
                <a:r>
                  <a:rPr lang="en-GB" sz="2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 bất </a:t>
                </a:r>
                <a:r>
                  <a:rPr lang="en-GB" sz="27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GB" sz="2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GB" sz="2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GB" sz="27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GB" sz="2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3. </a:t>
                </a:r>
                <a14:m>
                  <m:oMath xmlns:m="http://schemas.openxmlformats.org/officeDocument/2006/math">
                    <m:r>
                      <a:rPr lang="en-GB" sz="270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GB" sz="2700" b="0" i="1" smtClean="0">
                        <a:latin typeface="Cambria Math" panose="02040503050406030204" pitchFamily="18" charset="0"/>
                      </a:rPr>
                      <m:t>+8&lt;20</m:t>
                    </m:r>
                  </m:oMath>
                </a14:m>
                <a:endParaRPr lang="en-GB" sz="27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sz="27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GB" sz="2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GB" sz="2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khẳng</a:t>
                </a:r>
                <a:r>
                  <a:rPr lang="en-GB" sz="2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GB" sz="2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sai</a:t>
                </a:r>
                <a:r>
                  <a:rPr lang="en-GB" sz="27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r>
                  <a:rPr lang="en-GB" sz="2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GB" sz="27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nói</a:t>
                </a:r>
                <a:r>
                  <a:rPr lang="en-GB" sz="2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7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700" b="0" i="1" smtClean="0">
                        <a:latin typeface="Cambria Math" panose="02040503050406030204" pitchFamily="18" charset="0"/>
                      </a:rPr>
                      <m:t>=5 </m:t>
                    </m:r>
                  </m:oMath>
                </a14:m>
                <a:r>
                  <a:rPr lang="en-GB" sz="2700" b="1" i="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GB" sz="2700" b="1" i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b="1" i="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14:m>
                  <m:oMath xmlns:m="http://schemas.openxmlformats.org/officeDocument/2006/math">
                    <m:r>
                      <a:rPr lang="en-GB" sz="27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7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 </a:t>
                </a:r>
                <a:r>
                  <a:rPr lang="en-GB" sz="27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GB" sz="2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bất</a:t>
                </a:r>
                <a:r>
                  <a:rPr lang="en-GB" sz="2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GB" sz="2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GB" sz="2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GB" sz="27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0A6A959-2B51-1411-4FFF-232D49E9B2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3320355"/>
                <a:ext cx="9320628" cy="1384995"/>
              </a:xfrm>
              <a:prstGeom prst="rect">
                <a:avLst/>
              </a:prstGeom>
              <a:blipFill>
                <a:blip r:embed="rId5"/>
                <a:stretch>
                  <a:fillRect l="-1243" t="-4405" b="-7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460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685800" y="235118"/>
            <a:ext cx="3143250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</a:p>
        </p:txBody>
      </p:sp>
      <p:sp>
        <p:nvSpPr>
          <p:cNvPr id="11" name="TextBox 10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3962400" y="1518024"/>
            <a:ext cx="46482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MỞ ĐẦU/ KHỞI ĐỘNG</a:t>
            </a:r>
            <a:endParaRPr lang="en-US" sz="3200" dirty="0"/>
          </a:p>
        </p:txBody>
      </p:sp>
      <p:pic>
        <p:nvPicPr>
          <p:cNvPr id="6" name="Hình ảnh 5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4572000" y="2190750"/>
            <a:ext cx="1752600" cy="169666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49209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13B2458-E114-D886-7CB3-3628F3CA6148}"/>
              </a:ext>
            </a:extLst>
          </p:cNvPr>
          <p:cNvSpPr txBox="1"/>
          <p:nvPr/>
        </p:nvSpPr>
        <p:spPr>
          <a:xfrm>
            <a:off x="531894" y="666750"/>
            <a:ext cx="51010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GB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GB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ất phương trình</a:t>
            </a:r>
          </a:p>
        </p:txBody>
      </p:sp>
      <p:sp>
        <p:nvSpPr>
          <p:cNvPr id="15" name="TextBox 14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C792016-771D-922E-D705-BCDAE8367C2F}"/>
              </a:ext>
            </a:extLst>
          </p:cNvPr>
          <p:cNvSpPr txBox="1"/>
          <p:nvPr/>
        </p:nvSpPr>
        <p:spPr>
          <a:xfrm>
            <a:off x="304800" y="62694"/>
            <a:ext cx="838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BẤT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94D92CB-4268-21D7-383B-9D01FCAFBDDE}"/>
                  </a:ext>
                </a:extLst>
              </p:cNvPr>
              <p:cNvSpPr txBox="1"/>
              <p:nvPr/>
            </p:nvSpPr>
            <p:spPr>
              <a:xfrm>
                <a:off x="614549" y="1428750"/>
                <a:ext cx="8529451" cy="26001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Font typeface="Wingdings" panose="05000000000000000000" pitchFamily="2" charset="2"/>
                  <a:buChar char="v"/>
                </a:pPr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0 </m:t>
                        </m:r>
                      </m:sub>
                    </m:sSub>
                  </m:oMath>
                </a14:m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bất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GB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GB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nếu </a:t>
                </a:r>
                <a14:m>
                  <m:oMath xmlns:m="http://schemas.openxmlformats.org/officeDocument/2006/math">
                    <m:r>
                      <a:rPr lang="en-GB" sz="2800" i="1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GB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sz="28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800" i="1"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GB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sz="28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khẳng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 marL="457200" indent="-457200">
                  <a:lnSpc>
                    <a:spcPct val="150000"/>
                  </a:lnSpc>
                  <a:buFont typeface="Wingdings" panose="05000000000000000000" pitchFamily="2" charset="2"/>
                  <a:buChar char="v"/>
                </a:pP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bất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tất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bất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3" name="TextBox 2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94D92CB-4268-21D7-383B-9D01FCAFBD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549" y="1428750"/>
                <a:ext cx="8529451" cy="2600199"/>
              </a:xfrm>
              <a:prstGeom prst="rect">
                <a:avLst/>
              </a:prstGeom>
              <a:blipFill>
                <a:blip r:embed="rId3"/>
                <a:stretch>
                  <a:fillRect l="-1501" b="-5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629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C792016-771D-922E-D705-BCDAE8367C2F}"/>
              </a:ext>
            </a:extLst>
          </p:cNvPr>
          <p:cNvSpPr txBox="1"/>
          <p:nvPr/>
        </p:nvSpPr>
        <p:spPr>
          <a:xfrm>
            <a:off x="304800" y="62694"/>
            <a:ext cx="838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BẤT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6A7645F-C965-9539-3F96-B60F780DC8E0}"/>
              </a:ext>
            </a:extLst>
          </p:cNvPr>
          <p:cNvSpPr/>
          <p:nvPr/>
        </p:nvSpPr>
        <p:spPr>
          <a:xfrm>
            <a:off x="151150" y="571653"/>
            <a:ext cx="1905000" cy="55178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GB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vi-V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0704F14-843B-5C73-928C-C89D1076AF55}"/>
                  </a:ext>
                </a:extLst>
              </p:cNvPr>
              <p:cNvSpPr txBox="1"/>
              <p:nvPr/>
            </p:nvSpPr>
            <p:spPr>
              <a:xfrm>
                <a:off x="2067178" y="559715"/>
                <a:ext cx="7038722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 </a:t>
                </a:r>
                <a:r>
                  <a:rPr lang="en-GB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−2; 0; 5, </m:t>
                    </m:r>
                  </m:oMath>
                </a14:m>
                <a:r>
                  <a:rPr lang="en-GB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những</a:t>
                </a:r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endParaRPr lang="en-GB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bất</a:t>
                </a:r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GB" sz="2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GB" sz="2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−10&lt;0?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0704F14-843B-5C73-928C-C89D1076AF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7178" y="559715"/>
                <a:ext cx="7038722" cy="954107"/>
              </a:xfrm>
              <a:prstGeom prst="rect">
                <a:avLst/>
              </a:prstGeom>
              <a:blipFill>
                <a:blip r:embed="rId3"/>
                <a:stretch>
                  <a:fillRect l="-1732" t="-7051" r="-433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876269E-0E55-0676-30D1-EA7F92CFE2F0}"/>
                  </a:ext>
                </a:extLst>
              </p:cNvPr>
              <p:cNvSpPr txBox="1"/>
              <p:nvPr/>
            </p:nvSpPr>
            <p:spPr>
              <a:xfrm>
                <a:off x="190501" y="1737520"/>
                <a:ext cx="8915399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lvl="0" indent="-457200">
                  <a:buFont typeface="Wingdings" panose="05000000000000000000" pitchFamily="2" charset="2"/>
                  <a:buChar char="Ø"/>
                  <a:defRPr/>
                </a:pPr>
                <a:r>
                  <a:rPr kumimoji="0" lang="en-GB" sz="24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Thay </a:t>
                </a:r>
                <a14:m>
                  <m:oMath xmlns:m="http://schemas.openxmlformats.org/officeDocument/2006/math">
                    <m:r>
                      <a:rPr kumimoji="0" lang="en-GB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GB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0" lang="en-GB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=−2 </m:t>
                    </m:r>
                  </m:oMath>
                </a14:m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 bất </a:t>
                </a:r>
                <a:r>
                  <a:rPr kumimoji="0" lang="en-GB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kumimoji="0" lang="en-GB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GB" sz="240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GB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2.(</m:t>
                    </m:r>
                    <m:r>
                      <a:rPr lang="en-GB" sz="24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−2)</m:t>
                    </m:r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−10&lt;</m:t>
                    </m:r>
                    <m:r>
                      <a:rPr lang="en-GB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GB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lvl="0">
                  <a:defRPr/>
                </a:pPr>
                <a:r>
                  <a:rPr kumimoji="0" lang="en-GB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GB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khẳng</a:t>
                </a: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GB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GB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GB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=−2 </m:t>
                    </m:r>
                  </m:oMath>
                </a14:m>
                <a:r>
                  <a:rPr kumimoji="0" lang="en-GB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GB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GB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GB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bất</a:t>
                </a:r>
                <a:r>
                  <a:rPr lang="en-GB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GB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GB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876269E-0E55-0676-30D1-EA7F92CFE2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1" y="1737520"/>
                <a:ext cx="8915399" cy="830997"/>
              </a:xfrm>
              <a:prstGeom prst="rect">
                <a:avLst/>
              </a:prstGeom>
              <a:blipFill>
                <a:blip r:embed="rId4"/>
                <a:stretch>
                  <a:fillRect l="-1025" t="-6618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E265DC7-0291-AC9F-F16F-F4844BAE5D95}"/>
                  </a:ext>
                </a:extLst>
              </p:cNvPr>
              <p:cNvSpPr txBox="1"/>
              <p:nvPr/>
            </p:nvSpPr>
            <p:spPr>
              <a:xfrm>
                <a:off x="222739" y="2751387"/>
                <a:ext cx="8915399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lvl="0" indent="-457200">
                  <a:buFont typeface="Wingdings" panose="05000000000000000000" pitchFamily="2" charset="2"/>
                  <a:buChar char="Ø"/>
                  <a:defRPr/>
                </a:pPr>
                <a:r>
                  <a:rPr kumimoji="0" lang="en-GB" sz="24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Thay </a:t>
                </a:r>
                <a14:m>
                  <m:oMath xmlns:m="http://schemas.openxmlformats.org/officeDocument/2006/math">
                    <m:r>
                      <a:rPr kumimoji="0" lang="en-GB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GB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0" lang="en-GB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 bất </a:t>
                </a:r>
                <a:r>
                  <a:rPr kumimoji="0" lang="en-GB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kumimoji="0" lang="en-GB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GB" sz="240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GB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2.</m:t>
                    </m:r>
                    <m:r>
                      <a:rPr lang="en-GB" sz="24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−10&lt;</m:t>
                    </m:r>
                    <m:r>
                      <a:rPr lang="en-GB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GB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lvl="0">
                  <a:defRPr/>
                </a:pPr>
                <a:r>
                  <a:rPr kumimoji="0" lang="en-GB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GB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khẳng</a:t>
                </a: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GB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GB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GB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r>
                  <a:rPr kumimoji="0" lang="en-GB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GB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GB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GB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bất</a:t>
                </a:r>
                <a:r>
                  <a:rPr lang="en-GB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GB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GB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E265DC7-0291-AC9F-F16F-F4844BAE5D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739" y="2751387"/>
                <a:ext cx="8915399" cy="830997"/>
              </a:xfrm>
              <a:prstGeom prst="rect">
                <a:avLst/>
              </a:prstGeom>
              <a:blipFill>
                <a:blip r:embed="rId5"/>
                <a:stretch>
                  <a:fillRect l="-1094" t="-6569" b="-15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116B4EA-84F2-59C7-221C-6DB488D26DD6}"/>
                  </a:ext>
                </a:extLst>
              </p:cNvPr>
              <p:cNvSpPr txBox="1"/>
              <p:nvPr/>
            </p:nvSpPr>
            <p:spPr>
              <a:xfrm>
                <a:off x="266700" y="3740850"/>
                <a:ext cx="8915399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lvl="0" indent="-457200">
                  <a:buFont typeface="Wingdings" panose="05000000000000000000" pitchFamily="2" charset="2"/>
                  <a:buChar char="Ø"/>
                  <a:defRPr/>
                </a:pPr>
                <a:r>
                  <a:rPr kumimoji="0" lang="en-GB" sz="24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Thay </a:t>
                </a:r>
                <a14:m>
                  <m:oMath xmlns:m="http://schemas.openxmlformats.org/officeDocument/2006/math">
                    <m:r>
                      <a:rPr kumimoji="0" lang="en-GB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GB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0" lang="en-GB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=5 </m:t>
                    </m:r>
                  </m:oMath>
                </a14:m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 bất </a:t>
                </a:r>
                <a:r>
                  <a:rPr kumimoji="0" lang="en-GB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kumimoji="0" lang="en-GB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GB" sz="240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GB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2.</m:t>
                    </m:r>
                    <m:r>
                      <a:rPr lang="en-GB" sz="24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−10&lt;0.</m:t>
                    </m:r>
                  </m:oMath>
                </a14:m>
                <a:r>
                  <a:rPr lang="en-GB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lvl="0">
                  <a:defRPr/>
                </a:pPr>
                <a:r>
                  <a:rPr kumimoji="0" lang="en-GB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GB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khẳng</a:t>
                </a: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GB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Sai</a:t>
                </a:r>
                <a:r>
                  <a:rPr lang="en-GB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GB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GB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=5 </m:t>
                    </m:r>
                  </m:oMath>
                </a14:m>
                <a:r>
                  <a:rPr kumimoji="0" lang="en-GB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kumimoji="0" lang="en-GB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GB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GB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GB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bất</a:t>
                </a:r>
                <a:r>
                  <a:rPr lang="en-GB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GB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GB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116B4EA-84F2-59C7-221C-6DB488D26D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" y="3740850"/>
                <a:ext cx="8915399" cy="830997"/>
              </a:xfrm>
              <a:prstGeom prst="rect">
                <a:avLst/>
              </a:prstGeom>
              <a:blipFill>
                <a:blip r:embed="rId6"/>
                <a:stretch>
                  <a:fillRect l="-1094" t="-6618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83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13B2458-E114-D886-7CB3-3628F3CA6148}"/>
              </a:ext>
            </a:extLst>
          </p:cNvPr>
          <p:cNvSpPr txBox="1"/>
          <p:nvPr/>
        </p:nvSpPr>
        <p:spPr>
          <a:xfrm>
            <a:off x="304800" y="481534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</a:t>
            </a:r>
            <a:r>
              <a:rPr lang="en-GB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GB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GB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GB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GB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GB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GB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GB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endParaRPr lang="vi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C792016-771D-922E-D705-BCDAE8367C2F}"/>
              </a:ext>
            </a:extLst>
          </p:cNvPr>
          <p:cNvSpPr txBox="1"/>
          <p:nvPr/>
        </p:nvSpPr>
        <p:spPr>
          <a:xfrm>
            <a:off x="304800" y="62694"/>
            <a:ext cx="838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BẤT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94D92CB-4268-21D7-383B-9D01FCAFBDDE}"/>
                  </a:ext>
                </a:extLst>
              </p:cNvPr>
              <p:cNvSpPr txBox="1"/>
              <p:nvPr/>
            </p:nvSpPr>
            <p:spPr>
              <a:xfrm>
                <a:off x="457200" y="962089"/>
                <a:ext cx="5186035" cy="5799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HĐ. </a:t>
                </a:r>
                <a:r>
                  <a:rPr lang="en-GB" sz="24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GB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bất</a:t>
                </a:r>
                <a:r>
                  <a:rPr lang="en-GB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GB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GB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GB" sz="24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GB" sz="24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GB" sz="24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GB" sz="24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GB" sz="24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endPara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94D92CB-4268-21D7-383B-9D01FCAFBD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962089"/>
                <a:ext cx="5186035" cy="579967"/>
              </a:xfrm>
              <a:prstGeom prst="rect">
                <a:avLst/>
              </a:prstGeom>
              <a:blipFill>
                <a:blip r:embed="rId3"/>
                <a:stretch>
                  <a:fillRect l="-1763" b="-2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peech Bubble: Oval 6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D904CC1-D4D0-475C-F287-A6ADB80F9A17}"/>
              </a:ext>
            </a:extLst>
          </p:cNvPr>
          <p:cNvSpPr/>
          <p:nvPr/>
        </p:nvSpPr>
        <p:spPr>
          <a:xfrm>
            <a:off x="4648200" y="1358564"/>
            <a:ext cx="4800805" cy="1204200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-3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4A4B8CB-D4E9-224D-E642-A675B572D540}"/>
                  </a:ext>
                </a:extLst>
              </p:cNvPr>
              <p:cNvSpPr txBox="1"/>
              <p:nvPr/>
            </p:nvSpPr>
            <p:spPr>
              <a:xfrm>
                <a:off x="1033664" y="1533049"/>
                <a:ext cx="4572000" cy="17686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GB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 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+3&lt;0</m:t>
                    </m:r>
                  </m:oMath>
                </a14:m>
                <a:endParaRPr lang="en-GB" sz="2400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sz="2400" dirty="0">
                    <a:cs typeface="Times New Roman" panose="02020603050405020304" pitchFamily="18" charset="0"/>
                  </a:rPr>
                  <a:t>             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GB" sz="24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&lt;0</m:t>
                    </m:r>
                    <m:r>
                      <a:rPr lang="en-GB" sz="24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GB" sz="24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GB" sz="24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−3</m:t>
                        </m:r>
                      </m:e>
                    </m:d>
                  </m:oMath>
                </a14:m>
                <a:endParaRPr lang="en-GB" sz="2400" b="0" dirty="0">
                  <a:cs typeface="Times New Roman" panose="02020603050405020304" pitchFamily="18" charset="0"/>
                </a:endParaRPr>
              </a:p>
              <a:p>
                <a:r>
                  <a:rPr lang="en-GB" sz="2400" dirty="0">
                    <a:cs typeface="Times New Roman" panose="02020603050405020304" pitchFamily="18" charset="0"/>
                  </a:rPr>
                  <a:t>             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GB" sz="24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GB" sz="24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−3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GB" sz="2400" dirty="0"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en-GB" sz="26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GB" sz="26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lang="en-GB" sz="26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GB" sz="26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−3</m:t>
                        </m:r>
                      </m:num>
                      <m:den>
                        <m:r>
                          <a:rPr lang="en-GB" sz="26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4A4B8CB-D4E9-224D-E642-A675B572D5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664" y="1533049"/>
                <a:ext cx="4572000" cy="1768626"/>
              </a:xfrm>
              <a:prstGeom prst="rect">
                <a:avLst/>
              </a:prstGeom>
              <a:blipFill>
                <a:blip r:embed="rId4"/>
                <a:stretch>
                  <a:fillRect l="-2133" t="-27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Speech Bubble: Oval 9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CCFB8AE-46CC-CAF7-0DBF-FEE181C90197}"/>
                  </a:ext>
                </a:extLst>
              </p:cNvPr>
              <p:cNvSpPr/>
              <p:nvPr/>
            </p:nvSpPr>
            <p:spPr>
              <a:xfrm>
                <a:off x="3776540" y="2380058"/>
                <a:ext cx="5672465" cy="1285569"/>
              </a:xfrm>
              <a:prstGeom prst="wedgeEllipseCallou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GB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Nhân</a:t>
                </a:r>
                <a:r>
                  <a:rPr lang="en-GB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GB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GB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GB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GB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bất</a:t>
                </a:r>
                <a:r>
                  <a:rPr lang="en-GB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GB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GB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</a:t>
                </a:r>
                <a:r>
                  <a:rPr lang="en-GB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GB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GB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GB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GB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GB" sz="2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2400" dirty="0"/>
              </a:p>
            </p:txBody>
          </p:sp>
        </mc:Choice>
        <mc:Fallback xmlns="">
          <p:sp>
            <p:nvSpPr>
              <p:cNvPr id="10" name="Speech Bubble: Oval 9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CCFB8AE-46CC-CAF7-0DBF-FEE181C901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6540" y="2380058"/>
                <a:ext cx="5672465" cy="1285569"/>
              </a:xfrm>
              <a:prstGeom prst="wedgeEllipseCallou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7F2043C-5314-660B-15DC-D5D5A7AA476E}"/>
                  </a:ext>
                </a:extLst>
              </p:cNvPr>
              <p:cNvSpPr txBox="1"/>
              <p:nvPr/>
            </p:nvSpPr>
            <p:spPr>
              <a:xfrm>
                <a:off x="470140" y="3223986"/>
                <a:ext cx="7696200" cy="7042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GB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GB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kumimoji="0" lang="en-GB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GB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−3</m:t>
                        </m:r>
                      </m:num>
                      <m:den>
                        <m:r>
                          <a:rPr kumimoji="0" lang="en-GB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bất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7F2043C-5314-660B-15DC-D5D5A7AA47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140" y="3223986"/>
                <a:ext cx="7696200" cy="704295"/>
              </a:xfrm>
              <a:prstGeom prst="rect">
                <a:avLst/>
              </a:prstGeom>
              <a:blipFill>
                <a:blip r:embed="rId6"/>
                <a:stretch>
                  <a:fillRect b="-1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Speech Bubble: Oval 3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D0C6DEE-8017-AE6B-8893-3F045220C2C9}"/>
                  </a:ext>
                </a:extLst>
              </p:cNvPr>
              <p:cNvSpPr/>
              <p:nvPr/>
            </p:nvSpPr>
            <p:spPr>
              <a:xfrm>
                <a:off x="1232140" y="3829970"/>
                <a:ext cx="6172200" cy="1285569"/>
              </a:xfrm>
              <a:prstGeom prst="wedgeEllipseCallou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GB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GB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GB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như</a:t>
                </a:r>
                <a:r>
                  <a:rPr lang="en-GB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GB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GB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GB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GB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GB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bất</a:t>
                </a:r>
                <a:r>
                  <a:rPr lang="en-GB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GB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GB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GB" sz="2400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GB" sz="2400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GB" sz="2400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GB" sz="2400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GB" sz="2400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endPara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2400" dirty="0"/>
              </a:p>
            </p:txBody>
          </p:sp>
        </mc:Choice>
        <mc:Fallback xmlns="">
          <p:sp>
            <p:nvSpPr>
              <p:cNvPr id="4" name="Speech Bubble: Oval 3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D0C6DEE-8017-AE6B-8893-3F045220C2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2140" y="3829970"/>
                <a:ext cx="6172200" cy="1285569"/>
              </a:xfrm>
              <a:prstGeom prst="wedgeEllipseCallou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617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7" grpId="1" animBg="1"/>
      <p:bldP spid="10" grpId="0" animBg="1"/>
      <p:bldP spid="10" grpId="1" animBg="1"/>
      <p:bldP spid="14" grpId="0"/>
      <p:bldP spid="4" grpId="0" animBg="1"/>
      <p:bldP spid="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C792016-771D-922E-D705-BCDAE8367C2F}"/>
              </a:ext>
            </a:extLst>
          </p:cNvPr>
          <p:cNvSpPr txBox="1"/>
          <p:nvPr/>
        </p:nvSpPr>
        <p:spPr>
          <a:xfrm>
            <a:off x="304800" y="62694"/>
            <a:ext cx="838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BẤT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94D92CB-4268-21D7-383B-9D01FCAFBDDE}"/>
              </a:ext>
            </a:extLst>
          </p:cNvPr>
          <p:cNvSpPr txBox="1"/>
          <p:nvPr/>
        </p:nvSpPr>
        <p:spPr>
          <a:xfrm>
            <a:off x="457200" y="782072"/>
            <a:ext cx="1988045" cy="5799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AutoNum type="alphaLcParenR"/>
            </a:pPr>
            <a:r>
              <a:rPr lang="en-GB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GB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GB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4A4B8CB-D4E9-224D-E642-A675B572D540}"/>
                  </a:ext>
                </a:extLst>
              </p:cNvPr>
              <p:cNvSpPr txBox="1"/>
              <p:nvPr/>
            </p:nvSpPr>
            <p:spPr>
              <a:xfrm>
                <a:off x="1828800" y="1823704"/>
                <a:ext cx="4572000" cy="19292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GB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GB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  </a:t>
                </a:r>
                <a14:m>
                  <m:oMath xmlns:m="http://schemas.openxmlformats.org/officeDocument/2006/math">
                    <m:r>
                      <a:rPr lang="en-GB" sz="24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GB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GB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GB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GB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&lt;0</m:t>
                    </m:r>
                  </m:oMath>
                </a14:m>
                <a:endParaRPr lang="en-GB" sz="2400" i="1" dirty="0">
                  <a:solidFill>
                    <a:schemeClr val="tx1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sz="24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                    </a:t>
                </a:r>
                <a14:m>
                  <m:oMath xmlns:m="http://schemas.openxmlformats.org/officeDocument/2006/math">
                    <m:r>
                      <a:rPr lang="en-GB" sz="24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GB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GB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&lt;−</m:t>
                    </m:r>
                    <m:r>
                      <a:rPr lang="en-GB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endParaRPr lang="en-GB" sz="2400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4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GB" sz="24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&gt;0 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4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GB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lang="en-GB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GB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GB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num>
                      <m:den>
                        <m:r>
                          <a:rPr lang="en-GB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den>
                    </m:f>
                  </m:oMath>
                </a14:m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r>
                  <a:rPr lang="en-GB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GB" sz="24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GB" sz="24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GB" sz="2400" b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4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GB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f>
                      <m:fPr>
                        <m:ctrlPr>
                          <a:rPr lang="en-GB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GB" sz="24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GB" sz="24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num>
                      <m:den>
                        <m:r>
                          <a:rPr lang="en-GB" sz="24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den>
                    </m:f>
                  </m:oMath>
                </a14:m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4A4B8CB-D4E9-224D-E642-A675B572D5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1823704"/>
                <a:ext cx="4572000" cy="1929246"/>
              </a:xfrm>
              <a:prstGeom prst="rect">
                <a:avLst/>
              </a:prstGeom>
              <a:blipFill>
                <a:blip r:embed="rId3"/>
                <a:stretch>
                  <a:fillRect l="-2000" t="-2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01886C6-6EE8-6F2C-8722-DC8EAF26C711}"/>
                  </a:ext>
                </a:extLst>
              </p:cNvPr>
              <p:cNvSpPr txBox="1"/>
              <p:nvPr/>
            </p:nvSpPr>
            <p:spPr>
              <a:xfrm>
                <a:off x="533400" y="3322187"/>
                <a:ext cx="8001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GB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Chú</a:t>
                </a:r>
                <a:r>
                  <a:rPr lang="en-GB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ý:</a:t>
                </a:r>
              </a:p>
              <a:p>
                <a:pPr>
                  <a:lnSpc>
                    <a:spcPct val="150000"/>
                  </a:lnSpc>
                </a:pPr>
                <a:r>
                  <a:rPr lang="en-GB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 </a:t>
                </a:r>
                <a:r>
                  <a:rPr lang="en-GB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bất</a:t>
                </a:r>
                <a:r>
                  <a:rPr lang="en-GB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GB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GB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en-GB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GB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GB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&gt;0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GB" sz="24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en-GB" sz="24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GB" sz="24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GB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lang="en-GB" sz="24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GB" sz="24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GB" sz="24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GB" sz="24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GB" sz="24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GB" sz="24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GB" sz="24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01886C6-6EE8-6F2C-8722-DC8EAF26C7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3322187"/>
                <a:ext cx="8001000" cy="1754326"/>
              </a:xfrm>
              <a:prstGeom prst="rect">
                <a:avLst/>
              </a:prstGeom>
              <a:blipFill>
                <a:blip r:embed="rId4"/>
                <a:stretch>
                  <a:fillRect l="-1220" b="-3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F29691E-9500-5A34-FEE8-D1514ADE792C}"/>
                  </a:ext>
                </a:extLst>
              </p:cNvPr>
              <p:cNvSpPr txBox="1"/>
              <p:nvPr/>
            </p:nvSpPr>
            <p:spPr>
              <a:xfrm>
                <a:off x="988859" y="1362039"/>
                <a:ext cx="769794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GB" sz="24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Bất </a:t>
                </a:r>
                <a:r>
                  <a:rPr kumimoji="0" lang="en-GB" sz="240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kumimoji="0" lang="en-GB" sz="24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40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kumimoji="0" lang="en-GB" sz="24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GB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kumimoji="0" lang="en-GB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GB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kumimoji="0" lang="en-GB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&lt;0 </m:t>
                    </m:r>
                    <m:d>
                      <m:dPr>
                        <m:ctrlPr>
                          <a:rPr kumimoji="0" lang="en-GB" sz="240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en-GB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kumimoji="0" lang="en-GB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≠0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như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TextBox 19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F29691E-9500-5A34-FEE8-D1514ADE79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859" y="1362039"/>
                <a:ext cx="7697941" cy="461665"/>
              </a:xfrm>
              <a:prstGeom prst="rect">
                <a:avLst/>
              </a:prstGeom>
              <a:blipFill>
                <a:blip r:embed="rId5"/>
                <a:stretch>
                  <a:fillRect l="-1188" t="-11842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13B2458-E114-D886-7CB3-3628F3CA6148}"/>
              </a:ext>
            </a:extLst>
          </p:cNvPr>
          <p:cNvSpPr txBox="1"/>
          <p:nvPr/>
        </p:nvSpPr>
        <p:spPr>
          <a:xfrm>
            <a:off x="381000" y="462804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</a:t>
            </a:r>
            <a:r>
              <a:rPr lang="en-GB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GB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GB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GB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GB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GB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GB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GB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endParaRPr lang="vi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63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13B2458-E114-D886-7CB3-3628F3CA6148}"/>
                  </a:ext>
                </a:extLst>
              </p:cNvPr>
              <p:cNvSpPr txBox="1"/>
              <p:nvPr/>
            </p:nvSpPr>
            <p:spPr>
              <a:xfrm>
                <a:off x="304800" y="481534"/>
                <a:ext cx="611577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</a:t>
                </a:r>
                <a:r>
                  <a:rPr lang="en-GB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GB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2:  </a:t>
                </a:r>
                <a:r>
                  <a:rPr lang="en-GB" sz="24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GB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bất</a:t>
                </a:r>
                <a:r>
                  <a:rPr lang="en-GB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GB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GB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GB" sz="24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GB" sz="24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GB" sz="24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GB" sz="24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GB" sz="24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GB" sz="24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endParaRPr lang="vi-VN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13B2458-E114-D886-7CB3-3628F3CA61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481534"/>
                <a:ext cx="6115777" cy="461665"/>
              </a:xfrm>
              <a:prstGeom prst="rect">
                <a:avLst/>
              </a:prstGeom>
              <a:blipFill>
                <a:blip r:embed="rId3"/>
                <a:stretch>
                  <a:fillRect l="-1496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C792016-771D-922E-D705-BCDAE8367C2F}"/>
              </a:ext>
            </a:extLst>
          </p:cNvPr>
          <p:cNvSpPr txBox="1"/>
          <p:nvPr/>
        </p:nvSpPr>
        <p:spPr>
          <a:xfrm>
            <a:off x="304800" y="62694"/>
            <a:ext cx="838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BẤT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94D92CB-4268-21D7-383B-9D01FCAFBDDE}"/>
              </a:ext>
            </a:extLst>
          </p:cNvPr>
          <p:cNvSpPr txBox="1"/>
          <p:nvPr/>
        </p:nvSpPr>
        <p:spPr>
          <a:xfrm>
            <a:off x="457200" y="782072"/>
            <a:ext cx="1285929" cy="5799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GB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4A4B8CB-D4E9-224D-E642-A675B572D540}"/>
                  </a:ext>
                </a:extLst>
              </p:cNvPr>
              <p:cNvSpPr txBox="1"/>
              <p:nvPr/>
            </p:nvSpPr>
            <p:spPr>
              <a:xfrm>
                <a:off x="76200" y="1423319"/>
                <a:ext cx="3124200" cy="21223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GB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GB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r>
                      <a:rPr lang="en-GB" sz="24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GB" sz="24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−2</m:t>
                    </m:r>
                    <m:r>
                      <a:rPr lang="en-GB" sz="24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GB" sz="24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−4&gt;0</m:t>
                    </m:r>
                  </m:oMath>
                </a14:m>
                <a:endParaRPr lang="en-GB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          </m:t>
                      </m:r>
                      <m:r>
                        <a:rPr lang="en-GB" sz="2400" b="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−2</m:t>
                      </m:r>
                      <m:r>
                        <a:rPr lang="en-GB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GB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&gt;0+4  </m:t>
                      </m:r>
                    </m:oMath>
                  </m:oMathPara>
                </a14:m>
                <a:endParaRPr lang="en-GB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          </m:t>
                      </m:r>
                      <m:r>
                        <a:rPr lang="en-GB" sz="2400" b="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−2</m:t>
                      </m:r>
                      <m:r>
                        <a:rPr lang="en-GB" sz="2400" b="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GB" sz="2400" b="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&gt;4</m:t>
                      </m:r>
                    </m:oMath>
                  </m:oMathPara>
                </a14:m>
                <a:endParaRPr lang="en-GB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 </a:t>
                </a:r>
                <a14:m>
                  <m:oMath xmlns:m="http://schemas.openxmlformats.org/officeDocument/2006/math">
                    <m:r>
                      <a:rPr lang="en-GB" sz="24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GB" sz="24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&lt;4.</m:t>
                    </m:r>
                    <m:d>
                      <m:dPr>
                        <m:ctrlPr>
                          <a:rPr lang="en-GB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GB" sz="2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GB" sz="2400" b="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num>
                          <m:den>
                            <m:r>
                              <a:rPr lang="en-GB" sz="2400" b="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GB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GB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          </m:t>
                    </m:r>
                    <m:r>
                      <a:rPr lang="en-GB" sz="24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GB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GB" sz="24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−2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9" name="TextBox 8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4A4B8CB-D4E9-224D-E642-A675B572D5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1423319"/>
                <a:ext cx="3124200" cy="2122376"/>
              </a:xfrm>
              <a:prstGeom prst="rect">
                <a:avLst/>
              </a:prstGeom>
              <a:blipFill>
                <a:blip r:embed="rId4"/>
                <a:stretch>
                  <a:fillRect l="-3125" t="-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01886C6-6EE8-6F2C-8722-DC8EAF26C711}"/>
                  </a:ext>
                </a:extLst>
              </p:cNvPr>
              <p:cNvSpPr txBox="1"/>
              <p:nvPr/>
            </p:nvSpPr>
            <p:spPr>
              <a:xfrm>
                <a:off x="2834912" y="1685562"/>
                <a:ext cx="6156688" cy="6606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←</m:t>
                    </m:r>
                  </m:oMath>
                </a14:m>
                <a:r>
                  <a:rPr lang="en-GB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Cộng</a:t>
                </a:r>
                <a:r>
                  <a:rPr lang="en-GB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GB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GB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GB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bất</a:t>
                </a:r>
                <a:r>
                  <a:rPr lang="en-GB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GB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GB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GB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</a:t>
                </a:r>
                <a:endParaRPr lang="en-GB" sz="2800" i="1" dirty="0">
                  <a:solidFill>
                    <a:schemeClr val="tx1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01886C6-6EE8-6F2C-8722-DC8EAF26C7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4912" y="1685562"/>
                <a:ext cx="6156688" cy="660694"/>
              </a:xfrm>
              <a:prstGeom prst="rect">
                <a:avLst/>
              </a:prstGeom>
              <a:blipFill>
                <a:blip r:embed="rId5"/>
                <a:stretch>
                  <a:fillRect r="-495" b="-25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9E7A994-1425-85C5-F569-849027777F79}"/>
                  </a:ext>
                </a:extLst>
              </p:cNvPr>
              <p:cNvSpPr txBox="1"/>
              <p:nvPr/>
            </p:nvSpPr>
            <p:spPr>
              <a:xfrm>
                <a:off x="2686753" y="2344320"/>
                <a:ext cx="6304847" cy="928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←</m:t>
                    </m:r>
                  </m:oMath>
                </a14:m>
                <a:r>
                  <a:rPr lang="en-GB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Nhân </a:t>
                </a:r>
                <a:r>
                  <a:rPr lang="en-GB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GB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GB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GB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GB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âm</a:t>
                </a:r>
                <a:r>
                  <a:rPr lang="en-GB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GB" sz="28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num>
                      <m:den>
                        <m:r>
                          <a:rPr lang="en-GB" sz="28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GB" sz="28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GB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đổi </a:t>
                </a:r>
                <a:r>
                  <a:rPr lang="en-GB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GB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BĐT </a:t>
                </a:r>
              </a:p>
            </p:txBody>
          </p:sp>
        </mc:Choice>
        <mc:Fallback xmlns="">
          <p:sp>
            <p:nvSpPr>
              <p:cNvPr id="4" name="TextBox 3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9E7A994-1425-85C5-F569-849027777F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6753" y="2344320"/>
                <a:ext cx="6304847" cy="928844"/>
              </a:xfrm>
              <a:prstGeom prst="rect">
                <a:avLst/>
              </a:prstGeom>
              <a:blipFill>
                <a:blip r:embed="rId6"/>
                <a:stretch>
                  <a:fillRect r="-3095"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A97CFF5-5971-B02C-3F50-0BEFE1A4422E}"/>
                  </a:ext>
                </a:extLst>
              </p:cNvPr>
              <p:cNvSpPr txBox="1"/>
              <p:nvPr/>
            </p:nvSpPr>
            <p:spPr>
              <a:xfrm>
                <a:off x="762000" y="3807938"/>
                <a:ext cx="7315200" cy="6606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en-GB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GB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GB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bất</a:t>
                </a:r>
                <a:r>
                  <a:rPr lang="en-GB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GB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GB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GB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GB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&lt;−2</m:t>
                    </m:r>
                  </m:oMath>
                </a14:m>
                <a:endParaRPr lang="en-GB" sz="2800" i="1" dirty="0">
                  <a:solidFill>
                    <a:schemeClr val="tx1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A97CFF5-5971-B02C-3F50-0BEFE1A442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3807938"/>
                <a:ext cx="7315200" cy="660694"/>
              </a:xfrm>
              <a:prstGeom prst="rect">
                <a:avLst/>
              </a:prstGeom>
              <a:blipFill>
                <a:blip r:embed="rId7"/>
                <a:stretch>
                  <a:fillRect l="-667" b="-25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171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726621" y="996042"/>
            <a:ext cx="3249386" cy="3099707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 </a:t>
            </a:r>
          </a:p>
        </p:txBody>
      </p:sp>
      <p:sp>
        <p:nvSpPr>
          <p:cNvPr id="11" name="TextBox 10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5105400" y="1710018"/>
            <a:ext cx="30948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070DB6-3AAA-4E44-BD69-D8EC9843B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294793"/>
            <a:ext cx="4762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89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C792016-771D-922E-D705-BCDAE8367C2F}"/>
              </a:ext>
            </a:extLst>
          </p:cNvPr>
          <p:cNvSpPr txBox="1"/>
          <p:nvPr/>
        </p:nvSpPr>
        <p:spPr>
          <a:xfrm>
            <a:off x="304800" y="62694"/>
            <a:ext cx="838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BẤT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94D92CB-4268-21D7-383B-9D01FCAFBDDE}"/>
              </a:ext>
            </a:extLst>
          </p:cNvPr>
          <p:cNvSpPr txBox="1"/>
          <p:nvPr/>
        </p:nvSpPr>
        <p:spPr>
          <a:xfrm>
            <a:off x="1708876" y="504859"/>
            <a:ext cx="572624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 b?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6A7645F-C965-9539-3F96-B60F780DC8E0}"/>
              </a:ext>
            </a:extLst>
          </p:cNvPr>
          <p:cNvSpPr/>
          <p:nvPr/>
        </p:nvSpPr>
        <p:spPr>
          <a:xfrm>
            <a:off x="22860" y="566593"/>
            <a:ext cx="1677650" cy="39989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vi-V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B4890EB-5E7C-1339-D492-2EACD29AB12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92847826"/>
                  </p:ext>
                </p:extLst>
              </p:nvPr>
            </p:nvGraphicFramePr>
            <p:xfrm>
              <a:off x="662940" y="2011553"/>
              <a:ext cx="7818119" cy="294860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90181">
                      <a:extLst>
                        <a:ext uri="{9D8B030D-6E8A-4147-A177-3AD203B41FA5}">
                          <a16:colId xmlns:a16="http://schemas.microsoft.com/office/drawing/2014/main" val="3418642166"/>
                        </a:ext>
                      </a:extLst>
                    </a:gridCol>
                    <a:gridCol w="1975680">
                      <a:extLst>
                        <a:ext uri="{9D8B030D-6E8A-4147-A177-3AD203B41FA5}">
                          <a16:colId xmlns:a16="http://schemas.microsoft.com/office/drawing/2014/main" val="2130442772"/>
                        </a:ext>
                      </a:extLst>
                    </a:gridCol>
                    <a:gridCol w="2355681">
                      <a:extLst>
                        <a:ext uri="{9D8B030D-6E8A-4147-A177-3AD203B41FA5}">
                          <a16:colId xmlns:a16="http://schemas.microsoft.com/office/drawing/2014/main" val="2880402666"/>
                        </a:ext>
                      </a:extLst>
                    </a:gridCol>
                    <a:gridCol w="625735">
                      <a:extLst>
                        <a:ext uri="{9D8B030D-6E8A-4147-A177-3AD203B41FA5}">
                          <a16:colId xmlns:a16="http://schemas.microsoft.com/office/drawing/2014/main" val="703793125"/>
                        </a:ext>
                      </a:extLst>
                    </a:gridCol>
                    <a:gridCol w="570842">
                      <a:extLst>
                        <a:ext uri="{9D8B030D-6E8A-4147-A177-3AD203B41FA5}">
                          <a16:colId xmlns:a16="http://schemas.microsoft.com/office/drawing/2014/main" val="1464753212"/>
                        </a:ext>
                      </a:extLst>
                    </a:gridCol>
                  </a:tblGrid>
                  <a:tr h="6667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Bất</a:t>
                          </a:r>
                          <a:r>
                            <a:rPr lang="en-GB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0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phương</a:t>
                          </a:r>
                          <a:r>
                            <a:rPr lang="en-GB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0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trình</a:t>
                          </a:r>
                          <a:endParaRPr lang="en-US" sz="20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46" marR="88946" marT="44473" marB="44473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Có</a:t>
                          </a:r>
                          <a:r>
                            <a:rPr lang="en-GB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0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là</a:t>
                          </a:r>
                          <a:r>
                            <a:rPr lang="en-GB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BPT </a:t>
                          </a:r>
                          <a:r>
                            <a:rPr lang="en-GB" sz="20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bậc</a:t>
                          </a:r>
                          <a:r>
                            <a:rPr lang="en-GB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0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nhất</a:t>
                          </a:r>
                          <a:r>
                            <a:rPr lang="en-GB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0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một</a:t>
                          </a:r>
                          <a:r>
                            <a:rPr lang="en-GB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0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ẩn</a:t>
                          </a:r>
                          <a:endParaRPr lang="en-US" sz="20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46" marR="88946" marT="44473" marB="44473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Không</a:t>
                          </a:r>
                          <a:r>
                            <a:rPr lang="en-GB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0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là</a:t>
                          </a:r>
                          <a:r>
                            <a:rPr lang="en-GB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BPT </a:t>
                          </a:r>
                          <a:r>
                            <a:rPr lang="en-GB" sz="20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bậc</a:t>
                          </a:r>
                          <a:r>
                            <a:rPr lang="en-GB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0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nhất</a:t>
                          </a:r>
                          <a:r>
                            <a:rPr lang="en-GB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0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một</a:t>
                          </a:r>
                          <a:r>
                            <a:rPr lang="en-GB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0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ẩn</a:t>
                          </a:r>
                          <a:endParaRPr lang="en-US" sz="20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46" marR="88946" marT="44473" marB="44473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</a:t>
                          </a:r>
                          <a:endParaRPr lang="en-US" sz="20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46" marR="88946" marT="44473" marB="44473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</a:t>
                          </a:r>
                          <a:endParaRPr lang="en-US" sz="20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46" marR="88946" marT="44473" marB="44473"/>
                    </a:tc>
                    <a:extLst>
                      <a:ext uri="{0D108BD9-81ED-4DB2-BD59-A6C34878D82A}">
                        <a16:rowId xmlns:a16="http://schemas.microsoft.com/office/drawing/2014/main" val="1180275484"/>
                      </a:ext>
                    </a:extLst>
                  </a:tr>
                  <a:tr h="553208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GB" sz="23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en-GB" sz="2300" b="0" i="1" smtClean="0">
                                    <a:latin typeface="Cambria Math" panose="02040503050406030204" pitchFamily="18" charset="0"/>
                                  </a:rPr>
                                  <m:t>)−5</m:t>
                                </m:r>
                                <m:r>
                                  <a:rPr lang="en-GB" sz="23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GB" sz="2300" b="0" i="1" smtClean="0">
                                    <a:latin typeface="Cambria Math" panose="02040503050406030204" pitchFamily="18" charset="0"/>
                                  </a:rPr>
                                  <m:t>+8≤0</m:t>
                                </m:r>
                              </m:oMath>
                            </m:oMathPara>
                          </a14:m>
                          <a:endParaRPr lang="en-US" sz="23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46" marR="88946" marT="44473" marB="44473"/>
                    </a:tc>
                    <a:tc>
                      <a:txBody>
                        <a:bodyPr/>
                        <a:lstStyle/>
                        <a:p>
                          <a:pPr marL="0" indent="0">
                            <a:buFont typeface="Wingdings" panose="05000000000000000000" pitchFamily="2" charset="2"/>
                            <a:buNone/>
                          </a:pPr>
                          <a:r>
                            <a:rPr lang="en-GB" sz="2300" dirty="0"/>
                            <a:t>          </a:t>
                          </a:r>
                          <a:endParaRPr lang="en-US" sz="2300" dirty="0"/>
                        </a:p>
                      </a:txBody>
                      <a:tcPr marL="88946" marR="88946" marT="44473" marB="44473"/>
                    </a:tc>
                    <a:tc>
                      <a:txBody>
                        <a:bodyPr/>
                        <a:lstStyle/>
                        <a:p>
                          <a:endParaRPr lang="en-US" sz="2300" dirty="0"/>
                        </a:p>
                      </a:txBody>
                      <a:tcPr marL="88946" marR="88946" marT="44473" marB="44473"/>
                    </a:tc>
                    <a:tc>
                      <a:txBody>
                        <a:bodyPr/>
                        <a:lstStyle/>
                        <a:p>
                          <a:endParaRPr lang="en-US" sz="2300" dirty="0"/>
                        </a:p>
                      </a:txBody>
                      <a:tcPr marL="88946" marR="88946" marT="44473" marB="44473"/>
                    </a:tc>
                    <a:tc>
                      <a:txBody>
                        <a:bodyPr/>
                        <a:lstStyle/>
                        <a:p>
                          <a:endParaRPr lang="en-US" sz="2300" b="1" dirty="0"/>
                        </a:p>
                      </a:txBody>
                      <a:tcPr marL="88946" marR="88946" marT="44473" marB="44473"/>
                    </a:tc>
                    <a:extLst>
                      <a:ext uri="{0D108BD9-81ED-4DB2-BD59-A6C34878D82A}">
                        <a16:rowId xmlns:a16="http://schemas.microsoft.com/office/drawing/2014/main" val="928272404"/>
                      </a:ext>
                    </a:extLst>
                  </a:tr>
                  <a:tr h="51223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GB" sz="23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GB" sz="2300" b="0" i="1" smtClean="0">
                                    <a:latin typeface="Cambria Math" panose="02040503050406030204" pitchFamily="18" charset="0"/>
                                  </a:rPr>
                                  <m:t>) 0.</m:t>
                                </m:r>
                                <m:r>
                                  <a:rPr lang="en-GB" sz="23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GB" sz="2300" b="0" i="1" smtClean="0">
                                    <a:latin typeface="Cambria Math" panose="02040503050406030204" pitchFamily="18" charset="0"/>
                                  </a:rPr>
                                  <m:t>+5&gt;0</m:t>
                                </m:r>
                              </m:oMath>
                            </m:oMathPara>
                          </a14:m>
                          <a:endParaRPr lang="en-US" sz="23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46" marR="88946" marT="44473" marB="44473"/>
                    </a:tc>
                    <a:tc>
                      <a:txBody>
                        <a:bodyPr/>
                        <a:lstStyle/>
                        <a:p>
                          <a:endParaRPr lang="en-US" sz="2300" dirty="0"/>
                        </a:p>
                      </a:txBody>
                      <a:tcPr marL="88946" marR="88946" marT="44473" marB="44473"/>
                    </a:tc>
                    <a:tc>
                      <a:txBody>
                        <a:bodyPr/>
                        <a:lstStyle/>
                        <a:p>
                          <a:endParaRPr lang="en-US" sz="2300" dirty="0"/>
                        </a:p>
                      </a:txBody>
                      <a:tcPr marL="88946" marR="88946" marT="44473" marB="44473"/>
                    </a:tc>
                    <a:tc>
                      <a:txBody>
                        <a:bodyPr/>
                        <a:lstStyle/>
                        <a:p>
                          <a:endParaRPr lang="en-US" sz="2300" dirty="0"/>
                        </a:p>
                      </a:txBody>
                      <a:tcPr marL="88946" marR="88946" marT="44473" marB="44473"/>
                    </a:tc>
                    <a:tc>
                      <a:txBody>
                        <a:bodyPr/>
                        <a:lstStyle/>
                        <a:p>
                          <a:endParaRPr lang="en-US" sz="2300" dirty="0"/>
                        </a:p>
                      </a:txBody>
                      <a:tcPr marL="88946" marR="88946" marT="44473" marB="44473"/>
                    </a:tc>
                    <a:extLst>
                      <a:ext uri="{0D108BD9-81ED-4DB2-BD59-A6C34878D82A}">
                        <a16:rowId xmlns:a16="http://schemas.microsoft.com/office/drawing/2014/main" val="2315258677"/>
                      </a:ext>
                    </a:extLst>
                  </a:tr>
                  <a:tr h="40377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GB" sz="23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GB" sz="2300" b="0" i="1" smtClean="0">
                                    <a:latin typeface="Cambria Math" panose="02040503050406030204" pitchFamily="18" charset="0"/>
                                  </a:rPr>
                                  <m:t>) </m:t>
                                </m:r>
                                <m:sSup>
                                  <m:sSupPr>
                                    <m:ctrlPr>
                                      <a:rPr lang="en-US" sz="23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23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GB" sz="23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sz="2300" b="0" i="1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  <m:r>
                                  <a:rPr lang="en-US" sz="23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&gt;</m:t>
                                </m:r>
                                <m:r>
                                  <a:rPr lang="en-GB" sz="23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3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46" marR="88946" marT="44473" marB="44473"/>
                    </a:tc>
                    <a:tc>
                      <a:txBody>
                        <a:bodyPr/>
                        <a:lstStyle/>
                        <a:p>
                          <a:endParaRPr lang="en-US" sz="2300" dirty="0"/>
                        </a:p>
                      </a:txBody>
                      <a:tcPr marL="88946" marR="88946" marT="44473" marB="44473"/>
                    </a:tc>
                    <a:tc>
                      <a:txBody>
                        <a:bodyPr/>
                        <a:lstStyle/>
                        <a:p>
                          <a:endParaRPr lang="en-US" sz="2300"/>
                        </a:p>
                      </a:txBody>
                      <a:tcPr marL="88946" marR="88946" marT="44473" marB="44473"/>
                    </a:tc>
                    <a:tc>
                      <a:txBody>
                        <a:bodyPr/>
                        <a:lstStyle/>
                        <a:p>
                          <a:endParaRPr lang="en-US" sz="2300" dirty="0"/>
                        </a:p>
                      </a:txBody>
                      <a:tcPr marL="88946" marR="88946" marT="44473" marB="44473"/>
                    </a:tc>
                    <a:tc>
                      <a:txBody>
                        <a:bodyPr/>
                        <a:lstStyle/>
                        <a:p>
                          <a:endParaRPr lang="en-US" sz="2300" dirty="0"/>
                        </a:p>
                      </a:txBody>
                      <a:tcPr marL="88946" marR="88946" marT="44473" marB="44473"/>
                    </a:tc>
                    <a:extLst>
                      <a:ext uri="{0D108BD9-81ED-4DB2-BD59-A6C34878D82A}">
                        <a16:rowId xmlns:a16="http://schemas.microsoft.com/office/drawing/2014/main" val="1632459007"/>
                      </a:ext>
                    </a:extLst>
                  </a:tr>
                  <a:tr h="68463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GB" sz="23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GB" sz="23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  <m:f>
                                  <m:fPr>
                                    <m:ctrlPr>
                                      <a:rPr lang="en-GB" sz="23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3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GB" sz="23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GB" sz="23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3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n-GB" sz="23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GB" sz="23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≥0</m:t>
                                </m:r>
                              </m:oMath>
                            </m:oMathPara>
                          </a14:m>
                          <a:endParaRPr lang="en-US" sz="23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46" marR="88946" marT="44473" marB="44473"/>
                    </a:tc>
                    <a:tc>
                      <a:txBody>
                        <a:bodyPr/>
                        <a:lstStyle/>
                        <a:p>
                          <a:endParaRPr lang="en-US" sz="2300" dirty="0"/>
                        </a:p>
                      </a:txBody>
                      <a:tcPr marL="88946" marR="88946" marT="44473" marB="44473"/>
                    </a:tc>
                    <a:tc>
                      <a:txBody>
                        <a:bodyPr/>
                        <a:lstStyle/>
                        <a:p>
                          <a:endParaRPr lang="en-US" sz="2300" dirty="0"/>
                        </a:p>
                      </a:txBody>
                      <a:tcPr marL="88946" marR="88946" marT="44473" marB="44473"/>
                    </a:tc>
                    <a:tc>
                      <a:txBody>
                        <a:bodyPr/>
                        <a:lstStyle/>
                        <a:p>
                          <a:endParaRPr lang="en-US" sz="2300" dirty="0"/>
                        </a:p>
                      </a:txBody>
                      <a:tcPr marL="88946" marR="88946" marT="44473" marB="44473"/>
                    </a:tc>
                    <a:tc>
                      <a:txBody>
                        <a:bodyPr/>
                        <a:lstStyle/>
                        <a:p>
                          <a:endParaRPr lang="en-US" sz="2300" dirty="0"/>
                        </a:p>
                      </a:txBody>
                      <a:tcPr marL="88946" marR="88946" marT="44473" marB="44473"/>
                    </a:tc>
                    <a:extLst>
                      <a:ext uri="{0D108BD9-81ED-4DB2-BD59-A6C34878D82A}">
                        <a16:rowId xmlns:a16="http://schemas.microsoft.com/office/drawing/2014/main" val="396206661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B4890EB-5E7C-1339-D492-2EACD29AB12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92847826"/>
                  </p:ext>
                </p:extLst>
              </p:nvPr>
            </p:nvGraphicFramePr>
            <p:xfrm>
              <a:off x="662940" y="2011553"/>
              <a:ext cx="7818119" cy="294860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90181">
                      <a:extLst>
                        <a:ext uri="{9D8B030D-6E8A-4147-A177-3AD203B41FA5}">
                          <a16:colId xmlns:a16="http://schemas.microsoft.com/office/drawing/2014/main" val="3418642166"/>
                        </a:ext>
                      </a:extLst>
                    </a:gridCol>
                    <a:gridCol w="1975680">
                      <a:extLst>
                        <a:ext uri="{9D8B030D-6E8A-4147-A177-3AD203B41FA5}">
                          <a16:colId xmlns:a16="http://schemas.microsoft.com/office/drawing/2014/main" val="2130442772"/>
                        </a:ext>
                      </a:extLst>
                    </a:gridCol>
                    <a:gridCol w="2355681">
                      <a:extLst>
                        <a:ext uri="{9D8B030D-6E8A-4147-A177-3AD203B41FA5}">
                          <a16:colId xmlns:a16="http://schemas.microsoft.com/office/drawing/2014/main" val="2880402666"/>
                        </a:ext>
                      </a:extLst>
                    </a:gridCol>
                    <a:gridCol w="625735">
                      <a:extLst>
                        <a:ext uri="{9D8B030D-6E8A-4147-A177-3AD203B41FA5}">
                          <a16:colId xmlns:a16="http://schemas.microsoft.com/office/drawing/2014/main" val="703793125"/>
                        </a:ext>
                      </a:extLst>
                    </a:gridCol>
                    <a:gridCol w="570842">
                      <a:extLst>
                        <a:ext uri="{9D8B030D-6E8A-4147-A177-3AD203B41FA5}">
                          <a16:colId xmlns:a16="http://schemas.microsoft.com/office/drawing/2014/main" val="1464753212"/>
                        </a:ext>
                      </a:extLst>
                    </a:gridCol>
                  </a:tblGrid>
                  <a:tr h="6985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Bất</a:t>
                          </a:r>
                          <a:r>
                            <a:rPr lang="en-GB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0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phương</a:t>
                          </a:r>
                          <a:r>
                            <a:rPr lang="en-GB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0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trình</a:t>
                          </a:r>
                          <a:endParaRPr lang="en-US" sz="20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46" marR="88946" marT="44473" marB="44473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Có</a:t>
                          </a:r>
                          <a:r>
                            <a:rPr lang="en-GB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0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là</a:t>
                          </a:r>
                          <a:r>
                            <a:rPr lang="en-GB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BPT </a:t>
                          </a:r>
                          <a:r>
                            <a:rPr lang="en-GB" sz="20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bậc</a:t>
                          </a:r>
                          <a:r>
                            <a:rPr lang="en-GB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0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nhất</a:t>
                          </a:r>
                          <a:r>
                            <a:rPr lang="en-GB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0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một</a:t>
                          </a:r>
                          <a:r>
                            <a:rPr lang="en-GB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0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ẩn</a:t>
                          </a:r>
                          <a:endParaRPr lang="en-US" sz="20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46" marR="88946" marT="44473" marB="44473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Không</a:t>
                          </a:r>
                          <a:r>
                            <a:rPr lang="en-GB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0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là</a:t>
                          </a:r>
                          <a:r>
                            <a:rPr lang="en-GB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BPT </a:t>
                          </a:r>
                          <a:r>
                            <a:rPr lang="en-GB" sz="20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bậc</a:t>
                          </a:r>
                          <a:r>
                            <a:rPr lang="en-GB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0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nhất</a:t>
                          </a:r>
                          <a:r>
                            <a:rPr lang="en-GB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0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một</a:t>
                          </a:r>
                          <a:r>
                            <a:rPr lang="en-GB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0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ẩn</a:t>
                          </a:r>
                          <a:endParaRPr lang="en-US" sz="20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46" marR="88946" marT="44473" marB="44473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</a:t>
                          </a:r>
                          <a:endParaRPr lang="en-US" sz="20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46" marR="88946" marT="44473" marB="44473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</a:t>
                          </a:r>
                          <a:endParaRPr lang="en-US" sz="20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46" marR="88946" marT="44473" marB="44473"/>
                    </a:tc>
                    <a:extLst>
                      <a:ext uri="{0D108BD9-81ED-4DB2-BD59-A6C34878D82A}">
                        <a16:rowId xmlns:a16="http://schemas.microsoft.com/office/drawing/2014/main" val="1180275484"/>
                      </a:ext>
                    </a:extLst>
                  </a:tr>
                  <a:tr h="55320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8946" marR="88946" marT="44473" marB="44473">
                        <a:blipFill>
                          <a:blip r:embed="rId5"/>
                          <a:stretch>
                            <a:fillRect l="-266" t="-131868" r="-242553" b="-3087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>
                            <a:buFont typeface="Wingdings" panose="05000000000000000000" pitchFamily="2" charset="2"/>
                            <a:buNone/>
                          </a:pPr>
                          <a:r>
                            <a:rPr lang="en-GB" sz="2300" dirty="0"/>
                            <a:t>          </a:t>
                          </a:r>
                          <a:endParaRPr lang="en-US" sz="2300" dirty="0"/>
                        </a:p>
                      </a:txBody>
                      <a:tcPr marL="88946" marR="88946" marT="44473" marB="44473"/>
                    </a:tc>
                    <a:tc>
                      <a:txBody>
                        <a:bodyPr/>
                        <a:lstStyle/>
                        <a:p>
                          <a:endParaRPr lang="en-US" sz="2300" dirty="0"/>
                        </a:p>
                      </a:txBody>
                      <a:tcPr marL="88946" marR="88946" marT="44473" marB="44473"/>
                    </a:tc>
                    <a:tc>
                      <a:txBody>
                        <a:bodyPr/>
                        <a:lstStyle/>
                        <a:p>
                          <a:endParaRPr lang="en-US" sz="2300" dirty="0"/>
                        </a:p>
                      </a:txBody>
                      <a:tcPr marL="88946" marR="88946" marT="44473" marB="44473"/>
                    </a:tc>
                    <a:tc>
                      <a:txBody>
                        <a:bodyPr/>
                        <a:lstStyle/>
                        <a:p>
                          <a:endParaRPr lang="en-US" sz="2300" b="1" dirty="0"/>
                        </a:p>
                      </a:txBody>
                      <a:tcPr marL="88946" marR="88946" marT="44473" marB="44473"/>
                    </a:tc>
                    <a:extLst>
                      <a:ext uri="{0D108BD9-81ED-4DB2-BD59-A6C34878D82A}">
                        <a16:rowId xmlns:a16="http://schemas.microsoft.com/office/drawing/2014/main" val="928272404"/>
                      </a:ext>
                    </a:extLst>
                  </a:tr>
                  <a:tr h="51223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8946" marR="88946" marT="44473" marB="44473">
                        <a:blipFill>
                          <a:blip r:embed="rId5"/>
                          <a:stretch>
                            <a:fillRect l="-266" t="-251190" r="-242553" b="-2345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300" dirty="0"/>
                        </a:p>
                      </a:txBody>
                      <a:tcPr marL="88946" marR="88946" marT="44473" marB="44473"/>
                    </a:tc>
                    <a:tc>
                      <a:txBody>
                        <a:bodyPr/>
                        <a:lstStyle/>
                        <a:p>
                          <a:endParaRPr lang="en-US" sz="2300" dirty="0"/>
                        </a:p>
                      </a:txBody>
                      <a:tcPr marL="88946" marR="88946" marT="44473" marB="44473"/>
                    </a:tc>
                    <a:tc>
                      <a:txBody>
                        <a:bodyPr/>
                        <a:lstStyle/>
                        <a:p>
                          <a:endParaRPr lang="en-US" sz="2300" dirty="0"/>
                        </a:p>
                      </a:txBody>
                      <a:tcPr marL="88946" marR="88946" marT="44473" marB="44473"/>
                    </a:tc>
                    <a:tc>
                      <a:txBody>
                        <a:bodyPr/>
                        <a:lstStyle/>
                        <a:p>
                          <a:endParaRPr lang="en-US" sz="2300" dirty="0"/>
                        </a:p>
                      </a:txBody>
                      <a:tcPr marL="88946" marR="88946" marT="44473" marB="44473"/>
                    </a:tc>
                    <a:extLst>
                      <a:ext uri="{0D108BD9-81ED-4DB2-BD59-A6C34878D82A}">
                        <a16:rowId xmlns:a16="http://schemas.microsoft.com/office/drawing/2014/main" val="2315258677"/>
                      </a:ext>
                    </a:extLst>
                  </a:tr>
                  <a:tr h="43946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8946" marR="88946" marT="44473" marB="44473">
                        <a:blipFill>
                          <a:blip r:embed="rId5"/>
                          <a:stretch>
                            <a:fillRect l="-266" t="-409722" r="-242553" b="-1736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300" dirty="0"/>
                        </a:p>
                      </a:txBody>
                      <a:tcPr marL="88946" marR="88946" marT="44473" marB="44473"/>
                    </a:tc>
                    <a:tc>
                      <a:txBody>
                        <a:bodyPr/>
                        <a:lstStyle/>
                        <a:p>
                          <a:endParaRPr lang="en-US" sz="2300"/>
                        </a:p>
                      </a:txBody>
                      <a:tcPr marL="88946" marR="88946" marT="44473" marB="44473"/>
                    </a:tc>
                    <a:tc>
                      <a:txBody>
                        <a:bodyPr/>
                        <a:lstStyle/>
                        <a:p>
                          <a:endParaRPr lang="en-US" sz="2300" dirty="0"/>
                        </a:p>
                      </a:txBody>
                      <a:tcPr marL="88946" marR="88946" marT="44473" marB="44473"/>
                    </a:tc>
                    <a:tc>
                      <a:txBody>
                        <a:bodyPr/>
                        <a:lstStyle/>
                        <a:p>
                          <a:endParaRPr lang="en-US" sz="2300" dirty="0"/>
                        </a:p>
                      </a:txBody>
                      <a:tcPr marL="88946" marR="88946" marT="44473" marB="44473"/>
                    </a:tc>
                    <a:extLst>
                      <a:ext uri="{0D108BD9-81ED-4DB2-BD59-A6C34878D82A}">
                        <a16:rowId xmlns:a16="http://schemas.microsoft.com/office/drawing/2014/main" val="1632459007"/>
                      </a:ext>
                    </a:extLst>
                  </a:tr>
                  <a:tr h="74515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8946" marR="88946" marT="44473" marB="44473">
                        <a:blipFill>
                          <a:blip r:embed="rId5"/>
                          <a:stretch>
                            <a:fillRect l="-266" t="-298374" r="-242553" b="-16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300" dirty="0"/>
                        </a:p>
                      </a:txBody>
                      <a:tcPr marL="88946" marR="88946" marT="44473" marB="44473"/>
                    </a:tc>
                    <a:tc>
                      <a:txBody>
                        <a:bodyPr/>
                        <a:lstStyle/>
                        <a:p>
                          <a:endParaRPr lang="en-US" sz="2300" dirty="0"/>
                        </a:p>
                      </a:txBody>
                      <a:tcPr marL="88946" marR="88946" marT="44473" marB="44473"/>
                    </a:tc>
                    <a:tc>
                      <a:txBody>
                        <a:bodyPr/>
                        <a:lstStyle/>
                        <a:p>
                          <a:endParaRPr lang="en-US" sz="2300" dirty="0"/>
                        </a:p>
                      </a:txBody>
                      <a:tcPr marL="88946" marR="88946" marT="44473" marB="44473"/>
                    </a:tc>
                    <a:tc>
                      <a:txBody>
                        <a:bodyPr/>
                        <a:lstStyle/>
                        <a:p>
                          <a:endParaRPr lang="en-US" sz="2300" dirty="0"/>
                        </a:p>
                      </a:txBody>
                      <a:tcPr marL="88946" marR="88946" marT="44473" marB="44473"/>
                    </a:tc>
                    <a:extLst>
                      <a:ext uri="{0D108BD9-81ED-4DB2-BD59-A6C34878D82A}">
                        <a16:rowId xmlns:a16="http://schemas.microsoft.com/office/drawing/2014/main" val="396206661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8" name="ĐÊM NGƯỢC 2 PHÚT - BÓNG SỐ" descr="OPL20U25GSXzBJYl68kk8uQGfFKzs7yb1M4KJWUiLk6ZEvGF+qCIPSnY57AbBFCvTWID13 2024 KNTT9 139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3EF89A0D-9347-844B-A284-6EC6B360C1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96200" y="566593"/>
            <a:ext cx="1302975" cy="734070"/>
          </a:xfrm>
          <a:prstGeom prst="rect">
            <a:avLst/>
          </a:prstGeom>
        </p:spPr>
      </p:pic>
      <p:sp>
        <p:nvSpPr>
          <p:cNvPr id="19" name="TextBox 18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D0E64A7-29B7-73FC-CE27-24C8BF042B42}"/>
              </a:ext>
            </a:extLst>
          </p:cNvPr>
          <p:cNvSpPr txBox="1"/>
          <p:nvPr/>
        </p:nvSpPr>
        <p:spPr>
          <a:xfrm>
            <a:off x="6832163" y="1365222"/>
            <a:ext cx="2411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</a:p>
          <a:p>
            <a:pPr algn="ctr"/>
            <a:r>
              <a:rPr lang="en-GB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 PHÚT)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77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3" grpId="0"/>
      <p:bldP spid="5" grpId="0" animBg="1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C792016-771D-922E-D705-BCDAE8367C2F}"/>
              </a:ext>
            </a:extLst>
          </p:cNvPr>
          <p:cNvSpPr txBox="1"/>
          <p:nvPr/>
        </p:nvSpPr>
        <p:spPr>
          <a:xfrm>
            <a:off x="304800" y="62694"/>
            <a:ext cx="838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BẤT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6A7645F-C965-9539-3F96-B60F780DC8E0}"/>
              </a:ext>
            </a:extLst>
          </p:cNvPr>
          <p:cNvSpPr/>
          <p:nvPr/>
        </p:nvSpPr>
        <p:spPr>
          <a:xfrm>
            <a:off x="304800" y="748051"/>
            <a:ext cx="1905000" cy="55178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vi-V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B4890EB-5E7C-1339-D492-2EACD29AB12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24903039"/>
                  </p:ext>
                </p:extLst>
              </p:nvPr>
            </p:nvGraphicFramePr>
            <p:xfrm>
              <a:off x="289560" y="1544360"/>
              <a:ext cx="8590925" cy="303805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516561">
                      <a:extLst>
                        <a:ext uri="{9D8B030D-6E8A-4147-A177-3AD203B41FA5}">
                          <a16:colId xmlns:a16="http://schemas.microsoft.com/office/drawing/2014/main" val="3418642166"/>
                        </a:ext>
                      </a:extLst>
                    </a:gridCol>
                    <a:gridCol w="2170972">
                      <a:extLst>
                        <a:ext uri="{9D8B030D-6E8A-4147-A177-3AD203B41FA5}">
                          <a16:colId xmlns:a16="http://schemas.microsoft.com/office/drawing/2014/main" val="2130442772"/>
                        </a:ext>
                      </a:extLst>
                    </a:gridCol>
                    <a:gridCol w="2588536">
                      <a:extLst>
                        <a:ext uri="{9D8B030D-6E8A-4147-A177-3AD203B41FA5}">
                          <a16:colId xmlns:a16="http://schemas.microsoft.com/office/drawing/2014/main" val="2880402666"/>
                        </a:ext>
                      </a:extLst>
                    </a:gridCol>
                    <a:gridCol w="687588">
                      <a:extLst>
                        <a:ext uri="{9D8B030D-6E8A-4147-A177-3AD203B41FA5}">
                          <a16:colId xmlns:a16="http://schemas.microsoft.com/office/drawing/2014/main" val="703793125"/>
                        </a:ext>
                      </a:extLst>
                    </a:gridCol>
                    <a:gridCol w="627268">
                      <a:extLst>
                        <a:ext uri="{9D8B030D-6E8A-4147-A177-3AD203B41FA5}">
                          <a16:colId xmlns:a16="http://schemas.microsoft.com/office/drawing/2014/main" val="1464753212"/>
                        </a:ext>
                      </a:extLst>
                    </a:gridCol>
                  </a:tblGrid>
                  <a:tr h="77737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Bất</a:t>
                          </a:r>
                          <a:r>
                            <a:rPr lang="en-GB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phương</a:t>
                          </a:r>
                          <a:r>
                            <a:rPr lang="en-GB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trình</a:t>
                          </a:r>
                          <a:endParaRPr lang="en-US" sz="2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Có</a:t>
                          </a:r>
                          <a:r>
                            <a:rPr lang="en-GB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là</a:t>
                          </a:r>
                          <a:r>
                            <a:rPr lang="en-GB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BPT </a:t>
                          </a:r>
                          <a:r>
                            <a:rPr lang="en-GB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bậc</a:t>
                          </a:r>
                          <a:r>
                            <a:rPr lang="en-GB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nhất</a:t>
                          </a:r>
                          <a:r>
                            <a:rPr lang="en-GB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một</a:t>
                          </a:r>
                          <a:r>
                            <a:rPr lang="en-GB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ẩn</a:t>
                          </a:r>
                          <a:endParaRPr lang="en-US" sz="2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Không</a:t>
                          </a:r>
                          <a:r>
                            <a:rPr lang="en-GB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là</a:t>
                          </a:r>
                          <a:r>
                            <a:rPr lang="en-GB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BPT </a:t>
                          </a:r>
                          <a:r>
                            <a:rPr lang="en-GB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bậc</a:t>
                          </a:r>
                          <a:r>
                            <a:rPr lang="en-GB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nhất</a:t>
                          </a:r>
                          <a:r>
                            <a:rPr lang="en-GB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một</a:t>
                          </a:r>
                          <a:r>
                            <a:rPr lang="en-GB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ẩn</a:t>
                          </a:r>
                          <a:endParaRPr lang="en-US" sz="2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</a:t>
                          </a:r>
                          <a:endParaRPr lang="en-US" sz="2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</a:t>
                          </a:r>
                          <a:endParaRPr lang="en-US" sz="2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8027548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GB" sz="24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en-GB" sz="2400" b="0" i="1" smtClean="0">
                                    <a:latin typeface="Cambria Math" panose="02040503050406030204" pitchFamily="18" charset="0"/>
                                  </a:rPr>
                                  <m:t>)−5</m:t>
                                </m:r>
                                <m:r>
                                  <a:rPr lang="en-GB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GB" sz="2400" b="0" i="1" smtClean="0">
                                    <a:latin typeface="Cambria Math" panose="02040503050406030204" pitchFamily="18" charset="0"/>
                                  </a:rPr>
                                  <m:t>+8≤0</m:t>
                                </m:r>
                              </m:oMath>
                            </m:oMathPara>
                          </a14:m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indent="0">
                            <a:buFont typeface="Wingdings" panose="05000000000000000000" pitchFamily="2" charset="2"/>
                            <a:buNone/>
                          </a:pPr>
                          <a:r>
                            <a:rPr lang="en-GB" sz="2400" dirty="0"/>
                            <a:t>          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  <m:t>𝟖</m:t>
                                </m:r>
                              </m:oMath>
                            </m:oMathPara>
                          </a14:m>
                          <a:endParaRPr lang="en-US" sz="240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28272404"/>
                      </a:ext>
                    </a:extLst>
                  </a:tr>
                  <a:tr h="52447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GB" sz="24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GB" sz="2400" b="0" i="1" smtClean="0">
                                    <a:latin typeface="Cambria Math" panose="02040503050406030204" pitchFamily="18" charset="0"/>
                                  </a:rPr>
                                  <m:t>) 0.</m:t>
                                </m:r>
                                <m:r>
                                  <a:rPr lang="en-GB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GB" sz="2400" b="0" i="1" smtClean="0">
                                    <a:latin typeface="Cambria Math" panose="02040503050406030204" pitchFamily="18" charset="0"/>
                                  </a:rPr>
                                  <m:t>+2&gt;0</m:t>
                                </m:r>
                              </m:oMath>
                            </m:oMathPara>
                          </a14:m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15258677"/>
                      </a:ext>
                    </a:extLst>
                  </a:tr>
                  <a:tr h="43187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GB" sz="24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GB" sz="2400" b="0" i="1" smtClean="0">
                                    <a:latin typeface="Cambria Math" panose="02040503050406030204" pitchFamily="18" charset="0"/>
                                  </a:rPr>
                                  <m:t>) </m:t>
                                </m:r>
                                <m:sSup>
                                  <m:sSup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GB" sz="24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&gt;</m:t>
                                </m:r>
                                <m:r>
                                  <a:rPr lang="en-GB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4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4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32459007"/>
                      </a:ext>
                    </a:extLst>
                  </a:tr>
                  <a:tr h="73323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GB" sz="24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GB" sz="24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  <m:f>
                                  <m:fPr>
                                    <m:ctrlPr>
                                      <a:rPr lang="en-GB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GB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GB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n-GB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GB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≥0</m:t>
                                </m:r>
                              </m:oMath>
                            </m:oMathPara>
                          </a14:m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GB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GB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6206661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B4890EB-5E7C-1339-D492-2EACD29AB12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24903039"/>
                  </p:ext>
                </p:extLst>
              </p:nvPr>
            </p:nvGraphicFramePr>
            <p:xfrm>
              <a:off x="289560" y="1544360"/>
              <a:ext cx="8590925" cy="303805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516561">
                      <a:extLst>
                        <a:ext uri="{9D8B030D-6E8A-4147-A177-3AD203B41FA5}">
                          <a16:colId xmlns:a16="http://schemas.microsoft.com/office/drawing/2014/main" val="3418642166"/>
                        </a:ext>
                      </a:extLst>
                    </a:gridCol>
                    <a:gridCol w="2170972">
                      <a:extLst>
                        <a:ext uri="{9D8B030D-6E8A-4147-A177-3AD203B41FA5}">
                          <a16:colId xmlns:a16="http://schemas.microsoft.com/office/drawing/2014/main" val="2130442772"/>
                        </a:ext>
                      </a:extLst>
                    </a:gridCol>
                    <a:gridCol w="2588536">
                      <a:extLst>
                        <a:ext uri="{9D8B030D-6E8A-4147-A177-3AD203B41FA5}">
                          <a16:colId xmlns:a16="http://schemas.microsoft.com/office/drawing/2014/main" val="2880402666"/>
                        </a:ext>
                      </a:extLst>
                    </a:gridCol>
                    <a:gridCol w="687588">
                      <a:extLst>
                        <a:ext uri="{9D8B030D-6E8A-4147-A177-3AD203B41FA5}">
                          <a16:colId xmlns:a16="http://schemas.microsoft.com/office/drawing/2014/main" val="703793125"/>
                        </a:ext>
                      </a:extLst>
                    </a:gridCol>
                    <a:gridCol w="627268">
                      <a:extLst>
                        <a:ext uri="{9D8B030D-6E8A-4147-A177-3AD203B41FA5}">
                          <a16:colId xmlns:a16="http://schemas.microsoft.com/office/drawing/2014/main" val="1464753212"/>
                        </a:ext>
                      </a:extLst>
                    </a:gridCol>
                  </a:tblGrid>
                  <a:tr h="8229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Bất</a:t>
                          </a:r>
                          <a:r>
                            <a:rPr lang="en-GB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phương</a:t>
                          </a:r>
                          <a:r>
                            <a:rPr lang="en-GB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trình</a:t>
                          </a:r>
                          <a:endParaRPr lang="en-US" sz="2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Có</a:t>
                          </a:r>
                          <a:r>
                            <a:rPr lang="en-GB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là</a:t>
                          </a:r>
                          <a:r>
                            <a:rPr lang="en-GB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BPT </a:t>
                          </a:r>
                          <a:r>
                            <a:rPr lang="en-GB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bậc</a:t>
                          </a:r>
                          <a:r>
                            <a:rPr lang="en-GB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nhất</a:t>
                          </a:r>
                          <a:r>
                            <a:rPr lang="en-GB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một</a:t>
                          </a:r>
                          <a:r>
                            <a:rPr lang="en-GB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ẩn</a:t>
                          </a:r>
                          <a:endParaRPr lang="en-US" sz="2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Không</a:t>
                          </a:r>
                          <a:r>
                            <a:rPr lang="en-GB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là</a:t>
                          </a:r>
                          <a:r>
                            <a:rPr lang="en-GB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BPT </a:t>
                          </a:r>
                          <a:r>
                            <a:rPr lang="en-GB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bậc</a:t>
                          </a:r>
                          <a:r>
                            <a:rPr lang="en-GB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nhất</a:t>
                          </a:r>
                          <a:r>
                            <a:rPr lang="en-GB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một</a:t>
                          </a:r>
                          <a:r>
                            <a:rPr lang="en-GB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sz="24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ẩn</a:t>
                          </a:r>
                          <a:endParaRPr lang="en-US" sz="2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</a:t>
                          </a:r>
                          <a:endParaRPr lang="en-US" sz="2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</a:t>
                          </a:r>
                          <a:endParaRPr lang="en-US" sz="2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80275484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42" t="-190667" r="-242373" b="-38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>
                            <a:buFont typeface="Wingdings" panose="05000000000000000000" pitchFamily="2" charset="2"/>
                            <a:buNone/>
                          </a:pPr>
                          <a:r>
                            <a:rPr lang="en-GB" sz="2400" dirty="0"/>
                            <a:t>          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57522" t="-190667" r="-94690" b="-38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269903" t="-190667" r="-3883" b="-38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28272404"/>
                      </a:ext>
                    </a:extLst>
                  </a:tr>
                  <a:tr h="52447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42" t="-253488" r="-242373" b="-2383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15258677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42" t="-400000" r="-242373" b="-1697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4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4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32459007"/>
                      </a:ext>
                    </a:extLst>
                  </a:tr>
                  <a:tr h="77622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42" t="-299213" r="-242373" b="-15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57522" t="-299213" r="-94690" b="-15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269903" t="-299213" r="-3883" b="-15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6206661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7" name="Picture 6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E62F849-CA33-5D78-9921-3791D4EDA4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688182" y="2394234"/>
            <a:ext cx="403963" cy="35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944A79A-7E71-5EEF-C755-AEF97F862A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130341" y="3436288"/>
            <a:ext cx="403963" cy="35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DE460D5-6228-7A6B-34EC-77067AF04E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130340" y="2854708"/>
            <a:ext cx="403963" cy="35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4C329FE-CB22-C1EF-4C9E-AB91CEF2CD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688181" y="4095750"/>
            <a:ext cx="403963" cy="35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8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C792016-771D-922E-D705-BCDAE8367C2F}"/>
              </a:ext>
            </a:extLst>
          </p:cNvPr>
          <p:cNvSpPr txBox="1"/>
          <p:nvPr/>
        </p:nvSpPr>
        <p:spPr>
          <a:xfrm>
            <a:off x="304800" y="62694"/>
            <a:ext cx="838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BẤT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6A7645F-C965-9539-3F96-B60F780DC8E0}"/>
              </a:ext>
            </a:extLst>
          </p:cNvPr>
          <p:cNvSpPr/>
          <p:nvPr/>
        </p:nvSpPr>
        <p:spPr>
          <a:xfrm>
            <a:off x="151150" y="571653"/>
            <a:ext cx="1905000" cy="55178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vi-V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0704F14-843B-5C73-928C-C89D1076AF55}"/>
                  </a:ext>
                </a:extLst>
              </p:cNvPr>
              <p:cNvSpPr txBox="1"/>
              <p:nvPr/>
            </p:nvSpPr>
            <p:spPr>
              <a:xfrm>
                <a:off x="2056150" y="603403"/>
                <a:ext cx="7038722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 </a:t>
                </a:r>
                <a:r>
                  <a:rPr lang="en-GB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−2; 0; 5, </m:t>
                    </m:r>
                  </m:oMath>
                </a14:m>
                <a:r>
                  <a:rPr lang="en-GB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những</a:t>
                </a:r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endParaRPr lang="en-GB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bất</a:t>
                </a:r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0?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0704F14-843B-5C73-928C-C89D1076AF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6150" y="603403"/>
                <a:ext cx="7038722" cy="954107"/>
              </a:xfrm>
              <a:prstGeom prst="rect">
                <a:avLst/>
              </a:prstGeom>
              <a:blipFill>
                <a:blip r:embed="rId3"/>
                <a:stretch>
                  <a:fillRect l="-1732" t="-7051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876269E-0E55-0676-30D1-EA7F92CFE2F0}"/>
                  </a:ext>
                </a:extLst>
              </p:cNvPr>
              <p:cNvSpPr txBox="1"/>
              <p:nvPr/>
            </p:nvSpPr>
            <p:spPr>
              <a:xfrm>
                <a:off x="335280" y="1817406"/>
                <a:ext cx="8915399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lvl="0" indent="-457200">
                  <a:buFont typeface="Wingdings" panose="05000000000000000000" pitchFamily="2" charset="2"/>
                  <a:buChar char="Ø"/>
                  <a:defRPr/>
                </a:pPr>
                <a:r>
                  <a:rPr kumimoji="0" lang="en-GB" sz="24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Thay </a:t>
                </a:r>
                <a14:m>
                  <m:oMath xmlns:m="http://schemas.openxmlformats.org/officeDocument/2006/math">
                    <m:r>
                      <a:rPr kumimoji="0" lang="en-GB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GB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0" lang="en-GB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=−2 </m:t>
                    </m:r>
                  </m:oMath>
                </a14:m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 bất </a:t>
                </a:r>
                <a:r>
                  <a:rPr kumimoji="0" lang="en-GB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kumimoji="0" lang="en-GB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GB" sz="240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GB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3.</m:t>
                    </m:r>
                    <m:d>
                      <m:dPr>
                        <m:ctrlPr>
                          <a:rPr lang="en-GB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GB" sz="2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  <m:r>
                      <a:rPr lang="en-US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+1&gt;</m:t>
                    </m:r>
                    <m:r>
                      <a:rPr lang="en-GB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GB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lvl="0">
                  <a:defRPr/>
                </a:pPr>
                <a:r>
                  <a:rPr kumimoji="0" lang="en-GB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GB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khẳng</a:t>
                </a: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GB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sai</a:t>
                </a:r>
                <a:r>
                  <a:rPr lang="en-GB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GB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=−2 </m:t>
                    </m:r>
                  </m:oMath>
                </a14:m>
                <a:r>
                  <a:rPr kumimoji="0" lang="en-GB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 </a:t>
                </a:r>
                <a:r>
                  <a:rPr kumimoji="0" lang="en-GB" sz="2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GB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GB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GB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bất</a:t>
                </a:r>
                <a:r>
                  <a:rPr lang="en-GB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GB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GB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876269E-0E55-0676-30D1-EA7F92CFE2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" y="1817406"/>
                <a:ext cx="8915399" cy="830997"/>
              </a:xfrm>
              <a:prstGeom prst="rect">
                <a:avLst/>
              </a:prstGeom>
              <a:blipFill>
                <a:blip r:embed="rId4"/>
                <a:stretch>
                  <a:fillRect l="-1026" t="-6618" r="-205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E265DC7-0291-AC9F-F16F-F4844BAE5D95}"/>
                  </a:ext>
                </a:extLst>
              </p:cNvPr>
              <p:cNvSpPr txBox="1"/>
              <p:nvPr/>
            </p:nvSpPr>
            <p:spPr>
              <a:xfrm>
                <a:off x="281940" y="2806869"/>
                <a:ext cx="8915399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lvl="0" indent="-457200">
                  <a:buFont typeface="Wingdings" panose="05000000000000000000" pitchFamily="2" charset="2"/>
                  <a:buChar char="Ø"/>
                  <a:defRPr/>
                </a:pPr>
                <a:r>
                  <a:rPr kumimoji="0" lang="en-GB" sz="24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Thay </a:t>
                </a:r>
                <a14:m>
                  <m:oMath xmlns:m="http://schemas.openxmlformats.org/officeDocument/2006/math">
                    <m:r>
                      <a:rPr kumimoji="0" lang="en-GB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GB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0" lang="en-GB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 bất </a:t>
                </a:r>
                <a:r>
                  <a:rPr kumimoji="0" lang="en-GB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kumimoji="0" lang="en-GB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GB" sz="240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GB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3.</m:t>
                    </m:r>
                    <m:r>
                      <a:rPr lang="en-GB" sz="24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24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+1&gt;</m:t>
                    </m:r>
                    <m:r>
                      <a:rPr lang="en-GB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GB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lvl="0">
                  <a:defRPr/>
                </a:pPr>
                <a:r>
                  <a:rPr kumimoji="0" lang="en-GB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GB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khẳng</a:t>
                </a: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GB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GB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GB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r>
                  <a:rPr kumimoji="0" lang="en-GB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GB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GB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GB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bất</a:t>
                </a:r>
                <a:r>
                  <a:rPr lang="en-GB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GB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GB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E265DC7-0291-AC9F-F16F-F4844BAE5D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" y="2806869"/>
                <a:ext cx="8915399" cy="830997"/>
              </a:xfrm>
              <a:prstGeom prst="rect">
                <a:avLst/>
              </a:prstGeom>
              <a:blipFill>
                <a:blip r:embed="rId5"/>
                <a:stretch>
                  <a:fillRect l="-1025" t="-6569" b="-15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116B4EA-84F2-59C7-221C-6DB488D26DD6}"/>
                  </a:ext>
                </a:extLst>
              </p:cNvPr>
              <p:cNvSpPr txBox="1"/>
              <p:nvPr/>
            </p:nvSpPr>
            <p:spPr>
              <a:xfrm>
                <a:off x="266700" y="3740850"/>
                <a:ext cx="8915399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lvl="0" indent="-457200">
                  <a:buFont typeface="Wingdings" panose="05000000000000000000" pitchFamily="2" charset="2"/>
                  <a:buChar char="Ø"/>
                  <a:defRPr/>
                </a:pPr>
                <a:r>
                  <a:rPr kumimoji="0" lang="en-GB" sz="24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Thay </a:t>
                </a:r>
                <a14:m>
                  <m:oMath xmlns:m="http://schemas.openxmlformats.org/officeDocument/2006/math">
                    <m:r>
                      <a:rPr kumimoji="0" lang="en-GB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GB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0" lang="en-GB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=5 </m:t>
                    </m:r>
                  </m:oMath>
                </a14:m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 bất </a:t>
                </a:r>
                <a:r>
                  <a:rPr kumimoji="0" lang="en-GB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kumimoji="0" lang="en-GB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GB" sz="240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GB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3.</m:t>
                    </m:r>
                    <m:r>
                      <a:rPr lang="en-GB" sz="24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4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+1&gt;</m:t>
                    </m:r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0.</m:t>
                    </m:r>
                  </m:oMath>
                </a14:m>
                <a:r>
                  <a:rPr lang="en-GB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lvl="0">
                  <a:defRPr/>
                </a:pPr>
                <a:r>
                  <a:rPr kumimoji="0" lang="en-GB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GB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khẳng</a:t>
                </a: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GB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GB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GB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GB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=5 </m:t>
                    </m:r>
                  </m:oMath>
                </a14:m>
                <a:r>
                  <a:rPr kumimoji="0" lang="en-GB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GB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GB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GB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bất</a:t>
                </a:r>
                <a:r>
                  <a:rPr lang="en-GB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GB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GB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116B4EA-84F2-59C7-221C-6DB488D26D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" y="3740850"/>
                <a:ext cx="8915399" cy="830997"/>
              </a:xfrm>
              <a:prstGeom prst="rect">
                <a:avLst/>
              </a:prstGeom>
              <a:blipFill>
                <a:blip r:embed="rId6"/>
                <a:stretch>
                  <a:fillRect l="-1094" t="-6618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649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ID13 2024 KNTT9 139+K4lPs7H94VUqPe2XwIsfPRnrXQE//QTEXxb8/8N4CNc6FpgZahzpTjFhMzSA7T/nHJa11DE8Ng2TP3iAmRczFlmslSuUNOgUeb6yRvs0="/>
          <p:cNvSpPr/>
          <p:nvPr/>
        </p:nvSpPr>
        <p:spPr>
          <a:xfrm>
            <a:off x="609600" y="514350"/>
            <a:ext cx="3235960" cy="318516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</a:t>
            </a:r>
          </a:p>
        </p:txBody>
      </p:sp>
      <p:pic>
        <p:nvPicPr>
          <p:cNvPr id="4" name="Hình ảnh 3" descr="OPL20U25GSXzBJYl68kk8uQGfFKzs7yb1M4KJWUiLk6ZEvGF+qCIPSnY57AbBFCvTWID13 2024 KNTT9 13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225" y="2676087"/>
            <a:ext cx="2320220" cy="2234972"/>
          </a:xfrm>
          <a:prstGeom prst="rect">
            <a:avLst/>
          </a:prstGeom>
        </p:spPr>
      </p:pic>
      <p:sp>
        <p:nvSpPr>
          <p:cNvPr id="2" name="TextBox 10" descr="OPL20U25GSXzBJYl68kk8uQGfFKzs7yb1M4KJWUiLk6ZEvGF+qCIPSnY57AbBFCvTWID13 2024 KNTT9 139+K4lPs7H94VUqPe2XwIsfPRnrXQE//QTEXxb8/8N4CNc6FpgZahzpTjFhMzSA7T/nHJa11DE8Ng2TP3iAmRczFlmslSuUNOgUeb6yRvs0="/>
          <p:cNvSpPr txBox="1"/>
          <p:nvPr/>
        </p:nvSpPr>
        <p:spPr>
          <a:xfrm>
            <a:off x="4075090" y="1815147"/>
            <a:ext cx="2438400" cy="5835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07823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OPL20U25GSXzBJYl68kk8uQGfFKzs7yb1M4KJWUiLk6ZEvGF+qCIPSnY57AbBFCvTWID13 2024 KNTT9 139+K4lPs7H94VUqPe2XwIsfPRnrXQE//QTEXxb8/8N4CNc6FpgZahzpTjFhMzSA7T/nHJa11DE8Ng2TP3iAmRczFlmslSuUNOgUeb6yRvs0="/>
          <p:cNvSpPr/>
          <p:nvPr/>
        </p:nvSpPr>
        <p:spPr>
          <a:xfrm>
            <a:off x="503755" y="174150"/>
            <a:ext cx="8136489" cy="1314450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26" name="Picture 2" descr="OPL20U25GSXzBJYl68kk8uQGfFKzs7yb1M4KJWUiLk6ZEvGF+qCIPSnY57AbBFCvTWID13 2024 KNTT9 139+K4lPs7H94VUqPe2XwIsfPRnrXQE//QTEXxb8/8N4CNc6FpgZahzpTjFhMzSA7T/nHJa11DE8Ng2TP3iAmRczFlmslSuUNOgUeb6yRvs0=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617" y="1462198"/>
            <a:ext cx="1254919" cy="125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OPL20U25GSXzBJYl68kk8uQGfFKzs7yb1M4KJWUiLk6ZEvGF+qCIPSnY57AbBFCvTWID13 2024 KNTT9 139+K4lPs7H94VUqPe2XwIsfPRnrXQE//QTEXxb8/8N4CNc6FpgZahzpTjFhMzSA7T/nHJa11DE8Ng2TP3iAmRczFlmslSuUNOgUeb6yRvs0=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171" y="320521"/>
            <a:ext cx="1254919" cy="125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OPL20U25GSXzBJYl68kk8uQGfFKzs7yb1M4KJWUiLk6ZEvGF+qCIPSnY57AbBFCvTWID13 2024 KNTT9 139+K4lPs7H94VUqPe2XwIsfPRnrXQE//QTEXxb8/8N4CNc6FpgZahzpTjFhMzSA7T/nHJa11DE8Ng2TP3iAmRczFlmslSuUNOgUeb6yRvs0=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88600"/>
            <a:ext cx="1254919" cy="125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OPL20U25GSXzBJYl68kk8uQGfFKzs7yb1M4KJWUiLk6ZEvGF+qCIPSnY57AbBFCvTWID13 2024 KNTT9 139+K4lPs7H94VUqPe2XwIsfPRnrXQE//QTEXxb8/8N4CNc6FpgZahzpTjFhMzSA7T/nHJa11DE8Ng2TP3iAmRczFlmslSuUNOgUeb6yRvs0=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574" y="689818"/>
            <a:ext cx="1254919" cy="125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 descr="OPL20U25GSXzBJYl68kk8uQGfFKzs7yb1M4KJWUiLk6ZEvGF+qCIPSnY57AbBFCvTWID13 2024 KNTT9 139+K4lPs7H94VUqPe2XwIsfPRnrXQE//QTEXxb8/8N4CNc6FpgZahzpTjFhMzSA7T/nHJa11DE8Ng2TP3iAmRczFlmslSuUNOgUeb6yRvs0="/>
          <p:cNvSpPr txBox="1"/>
          <p:nvPr/>
        </p:nvSpPr>
        <p:spPr>
          <a:xfrm>
            <a:off x="950235" y="139495"/>
            <a:ext cx="693267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49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DIỆT MUỖI</a:t>
            </a:r>
          </a:p>
        </p:txBody>
      </p:sp>
      <p:sp>
        <p:nvSpPr>
          <p:cNvPr id="15" name="TextBox 14" descr="OPL20U25GSXzBJYl68kk8uQGfFKzs7yb1M4KJWUiLk6ZEvGF+qCIPSnY57AbBFCvTWID13 2024 KNTT9 139+K4lPs7H94VUqPe2XwIsfPRnrXQE//QTEXxb8/8N4CNc6FpgZahzpTjFhMzSA7T/nHJa11DE8Ng2TP3iAmRczFlmslSuUNOgUeb6yRvs0="/>
          <p:cNvSpPr txBox="1"/>
          <p:nvPr/>
        </p:nvSpPr>
        <p:spPr>
          <a:xfrm>
            <a:off x="2664849" y="3072160"/>
            <a:ext cx="3639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3600" dirty="0">
                <a:solidFill>
                  <a:prstClr val="white"/>
                </a:solidFill>
                <a:latin typeface="Bad Script" panose="02000000000000000000" pitchFamily="2" charset="0"/>
              </a:rPr>
              <a:t>By: NK </a:t>
            </a:r>
            <a:r>
              <a:rPr lang="en-US" sz="3600" dirty="0" err="1">
                <a:solidFill>
                  <a:prstClr val="white"/>
                </a:solidFill>
                <a:latin typeface="Bad Script" panose="02000000000000000000" pitchFamily="2" charset="0"/>
              </a:rPr>
              <a:t>PowerSkills</a:t>
            </a:r>
            <a:endParaRPr lang="en-US" sz="3600" dirty="0">
              <a:solidFill>
                <a:prstClr val="white"/>
              </a:solidFill>
              <a:latin typeface="Bad Script" panose="02000000000000000000" pitchFamily="2" charset="0"/>
            </a:endParaRPr>
          </a:p>
        </p:txBody>
      </p:sp>
      <p:sp>
        <p:nvSpPr>
          <p:cNvPr id="16" name="Rectangle 15" descr="OPL20U25GSXzBJYl68kk8uQGfFKzs7yb1M4KJWUiLk6ZEvGF+qCIPSnY57AbBFCvTWID13 2024 KNTT9 139+K4lPs7H94VUqPe2XwIsfPRnrXQE//QTEXxb8/8N4CNc6FpgZahzpTjFhMzSA7T/nHJa11DE8Ng2TP3iAmRczFlmslSuUNOgUeb6yRvs0="/>
          <p:cNvSpPr/>
          <p:nvPr/>
        </p:nvSpPr>
        <p:spPr>
          <a:xfrm>
            <a:off x="152400" y="3023023"/>
            <a:ext cx="8753806" cy="1987127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TextBox 16" descr="OPL20U25GSXzBJYl68kk8uQGfFKzs7yb1M4KJWUiLk6ZEvGF+qCIPSnY57AbBFCvTWID13 2024 KNTT9 139+K4lPs7H94VUqPe2XwIsfPRnrXQE//QTEXxb8/8N4CNc6FpgZahzpTjFhMzSA7T/nHJa11DE8Ng2TP3iAmRczFlmslSuUNOgUeb6yRvs0="/>
          <p:cNvSpPr txBox="1"/>
          <p:nvPr/>
        </p:nvSpPr>
        <p:spPr>
          <a:xfrm>
            <a:off x="152400" y="3014450"/>
            <a:ext cx="87549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muỗi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muỗi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Em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muỗi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5" name="Group 4" descr="OPL20U25GSXzBJYl68kk8uQGfFKzs7yb1M4KJWUiLk6ZEvGF+qCIPSnY57AbBFCvTWID13 2024 KNTT9 139+K4lPs7H94VUqPe2XwIsfPRnrXQE//QTEXxb8/8N4CNc6FpgZahzpTjFhMzSA7T/nHJa11DE8Ng2TP3iAmRczFlmslSuUNOgUeb6yRvs0="/>
          <p:cNvGrpSpPr/>
          <p:nvPr/>
        </p:nvGrpSpPr>
        <p:grpSpPr>
          <a:xfrm>
            <a:off x="-295531" y="130922"/>
            <a:ext cx="2189043" cy="2434901"/>
            <a:chOff x="0" y="1396051"/>
            <a:chExt cx="5458449" cy="466291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1396051"/>
              <a:ext cx="4662917" cy="4662917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13656" y="1961330"/>
              <a:ext cx="1944793" cy="13351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047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C792016-771D-922E-D705-BCDAE8367C2F}"/>
              </a:ext>
            </a:extLst>
          </p:cNvPr>
          <p:cNvSpPr txBox="1"/>
          <p:nvPr/>
        </p:nvSpPr>
        <p:spPr>
          <a:xfrm>
            <a:off x="304800" y="62694"/>
            <a:ext cx="838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BẤT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6A7645F-C965-9539-3F96-B60F780DC8E0}"/>
              </a:ext>
            </a:extLst>
          </p:cNvPr>
          <p:cNvSpPr/>
          <p:nvPr/>
        </p:nvSpPr>
        <p:spPr>
          <a:xfrm>
            <a:off x="76200" y="416975"/>
            <a:ext cx="1564640" cy="4616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GB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0704F14-843B-5C73-928C-C89D1076AF55}"/>
              </a:ext>
            </a:extLst>
          </p:cNvPr>
          <p:cNvSpPr txBox="1"/>
          <p:nvPr/>
        </p:nvSpPr>
        <p:spPr>
          <a:xfrm>
            <a:off x="858520" y="559573"/>
            <a:ext cx="7848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Vân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60g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Vân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8g,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31g.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gam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0E5C946-0341-347E-326B-39000D050483}"/>
                  </a:ext>
                </a:extLst>
              </p:cNvPr>
              <p:cNvSpPr txBox="1"/>
              <p:nvPr/>
            </p:nvSpPr>
            <p:spPr>
              <a:xfrm>
                <a:off x="1640840" y="2560978"/>
                <a:ext cx="6935450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 </a:t>
                </a:r>
                <a:r>
                  <a:rPr kumimoji="0" lang="en-GB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gam </a:t>
                </a:r>
                <a:r>
                  <a:rPr kumimoji="0" lang="en-GB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béo</a:t>
                </a: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</a:t>
                </a: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Vân </a:t>
                </a:r>
                <a:r>
                  <a:rPr kumimoji="0" lang="en-GB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ăn</a:t>
                </a: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kumimoji="0" lang="en-GB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lại</a:t>
                </a: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GB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(g)</a:t>
                </a:r>
                <a:endParaRPr lang="en-US" sz="2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7" name="TextBox 6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0E5C946-0341-347E-326B-39000D0504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0840" y="2560978"/>
                <a:ext cx="6935450" cy="830997"/>
              </a:xfrm>
              <a:prstGeom prst="rect">
                <a:avLst/>
              </a:prstGeom>
              <a:blipFill>
                <a:blip r:embed="rId3"/>
                <a:stretch>
                  <a:fillRect l="-1318" t="-5882" b="-154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476BE61-D950-3A51-C689-03365E3D18CD}"/>
              </a:ext>
            </a:extLst>
          </p:cNvPr>
          <p:cNvSpPr/>
          <p:nvPr/>
        </p:nvSpPr>
        <p:spPr>
          <a:xfrm>
            <a:off x="76200" y="2537466"/>
            <a:ext cx="1564640" cy="4616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vi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Speech Bubble: Oval 3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261530B-4DDF-C664-BDE4-D1D8EB5DF745}"/>
                  </a:ext>
                </a:extLst>
              </p:cNvPr>
              <p:cNvSpPr/>
              <p:nvPr/>
            </p:nvSpPr>
            <p:spPr>
              <a:xfrm>
                <a:off x="1470620" y="3718872"/>
                <a:ext cx="7200940" cy="1137458"/>
              </a:xfrm>
              <a:prstGeom prst="wedgeEllipseCallou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GB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thỏa</a:t>
                </a:r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mãn</a:t>
                </a:r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GB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Speech Bubble: Oval 3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261530B-4DDF-C664-BDE4-D1D8EB5DF7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0620" y="3718872"/>
                <a:ext cx="7200940" cy="1137458"/>
              </a:xfrm>
              <a:prstGeom prst="wedgeEllipseCallou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58E1ADB-A0B2-19D2-430C-04854E81E376}"/>
                  </a:ext>
                </a:extLst>
              </p:cNvPr>
              <p:cNvSpPr txBox="1"/>
              <p:nvPr/>
            </p:nvSpPr>
            <p:spPr>
              <a:xfrm>
                <a:off x="1578590" y="3511146"/>
                <a:ext cx="5478135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2400" b="0" i="1" dirty="0" smtClean="0">
                          <a:latin typeface="Cambria Math" panose="02040503050406030204" pitchFamily="18" charset="0"/>
                        </a:rPr>
                        <m:t>𝑇𝑎</m:t>
                      </m:r>
                      <m:r>
                        <a:rPr lang="en-GB" sz="24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b="0" i="1" dirty="0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GB" sz="2400" b="0" i="1" dirty="0" smtClean="0">
                          <a:latin typeface="Cambria Math" panose="02040503050406030204" pitchFamily="18" charset="0"/>
                        </a:rPr>
                        <m:t>ó: 8+31+</m:t>
                      </m:r>
                      <m:r>
                        <a:rPr lang="en-GB" sz="240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GB" sz="2400" i="1" dirty="0" smtClean="0">
                          <a:latin typeface="Cambria Math" panose="02040503050406030204" pitchFamily="18" charset="0"/>
                        </a:rPr>
                        <m:t>60</m:t>
                      </m:r>
                    </m:oMath>
                  </m:oMathPara>
                </a14:m>
                <a:endParaRPr lang="en-GB" sz="24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2400" b="0" i="1" dirty="0" smtClean="0">
                          <a:latin typeface="Cambria Math" panose="02040503050406030204" pitchFamily="18" charset="0"/>
                        </a:rPr>
                        <m:t>                     </m:t>
                      </m:r>
                      <m:r>
                        <a:rPr lang="en-GB" sz="2400" i="1" dirty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400" b="0" i="1" dirty="0" smtClean="0"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GB" sz="2400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2400" i="1" dirty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GB" sz="2400" i="1" dirty="0">
                          <a:latin typeface="Cambria Math" panose="02040503050406030204" pitchFamily="18" charset="0"/>
                        </a:rPr>
                        <m:t>60 </m:t>
                      </m:r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sz="2400" b="0" dirty="0"/>
                  <a:t>                              </a:t>
                </a:r>
                <a14:m>
                  <m:oMath xmlns:m="http://schemas.openxmlformats.org/officeDocument/2006/math">
                    <m:r>
                      <a:rPr lang="en-GB" sz="24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4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GB" sz="2400" i="1" dirty="0">
                        <a:latin typeface="Cambria Math" panose="02040503050406030204" pitchFamily="18" charset="0"/>
                      </a:rPr>
                      <m:t>60</m:t>
                    </m:r>
                    <m:r>
                      <a:rPr lang="en-GB" sz="2400" b="0" i="1" dirty="0" smtClean="0">
                        <a:latin typeface="Cambria Math" panose="02040503050406030204" pitchFamily="18" charset="0"/>
                      </a:rPr>
                      <m:t>−39</m:t>
                    </m:r>
                  </m:oMath>
                </a14:m>
                <a:endParaRPr lang="en-GB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GB" sz="2400" b="0" i="1" dirty="0" smtClean="0">
                          <a:latin typeface="Cambria Math" panose="02040503050406030204" pitchFamily="18" charset="0"/>
                        </a:rPr>
                        <m:t>21</m:t>
                      </m:r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58E1ADB-A0B2-19D2-430C-04854E81E3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8590" y="3511146"/>
                <a:ext cx="5478135" cy="1569660"/>
              </a:xfrm>
              <a:prstGeom prst="rect">
                <a:avLst/>
              </a:prstGeom>
              <a:blipFill>
                <a:blip r:embed="rId5"/>
                <a:stretch>
                  <a:fillRect l="-3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peech Bubble: Oval 7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A32D42A-9AE5-3831-B774-9EFCC70E880E}"/>
              </a:ext>
            </a:extLst>
          </p:cNvPr>
          <p:cNvSpPr/>
          <p:nvPr/>
        </p:nvSpPr>
        <p:spPr>
          <a:xfrm>
            <a:off x="1752600" y="3952048"/>
            <a:ext cx="7112000" cy="1016520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ta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75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  <p:bldP spid="4" grpId="0" animBg="1"/>
      <p:bldP spid="4" grpId="1" animBg="1"/>
      <p:bldP spid="8" grpId="0" animBg="1"/>
      <p:bldP spid="8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C792016-771D-922E-D705-BCDAE8367C2F}"/>
              </a:ext>
            </a:extLst>
          </p:cNvPr>
          <p:cNvSpPr txBox="1"/>
          <p:nvPr/>
        </p:nvSpPr>
        <p:spPr>
          <a:xfrm>
            <a:off x="304800" y="62694"/>
            <a:ext cx="838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BẤT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6A7645F-C965-9539-3F96-B60F780DC8E0}"/>
              </a:ext>
            </a:extLst>
          </p:cNvPr>
          <p:cNvSpPr/>
          <p:nvPr/>
        </p:nvSpPr>
        <p:spPr>
          <a:xfrm>
            <a:off x="151150" y="571653"/>
            <a:ext cx="1905000" cy="55178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GB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EB51939-609E-526F-75E9-CE1E925F8AAE}"/>
                  </a:ext>
                </a:extLst>
              </p:cNvPr>
              <p:cNvSpPr txBox="1"/>
              <p:nvPr/>
            </p:nvSpPr>
            <p:spPr>
              <a:xfrm>
                <a:off x="1311002" y="3831830"/>
                <a:ext cx="7528198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Vậy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số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gam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chất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béo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nhiều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nhất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mà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cô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Vân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còn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có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thể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ăn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trong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thời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gian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còn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lại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của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ngày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là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GB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21</m:t>
                    </m:r>
                  </m:oMath>
                </a14:m>
                <a:r>
                  <a:rPr lang="en-GB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gam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EB51939-609E-526F-75E9-CE1E925F8A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1002" y="3831830"/>
                <a:ext cx="7528198" cy="954107"/>
              </a:xfrm>
              <a:prstGeom prst="rect">
                <a:avLst/>
              </a:prstGeom>
              <a:blipFill>
                <a:blip r:embed="rId3"/>
                <a:stretch>
                  <a:fillRect l="-1619" t="-7051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AA424BA-1CC8-979F-73D7-8B8FE25CE68E}"/>
                  </a:ext>
                </a:extLst>
              </p:cNvPr>
              <p:cNvSpPr txBox="1"/>
              <p:nvPr/>
            </p:nvSpPr>
            <p:spPr>
              <a:xfrm>
                <a:off x="1219200" y="1333592"/>
                <a:ext cx="6935450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Gọi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số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gam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chất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béo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mà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cô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Vân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còn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có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thể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ăn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</a:p>
              <a:p>
                <a:pPr lvl="0"/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trong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thời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gian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còn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lại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của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ngày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là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GB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(g) (</a:t>
                </a:r>
                <a14:m>
                  <m:oMath xmlns:m="http://schemas.openxmlformats.org/officeDocument/2006/math">
                    <m:r>
                      <a:rPr lang="en-GB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en-US" sz="24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0)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AA424BA-1CC8-979F-73D7-8B8FE25CE6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1333592"/>
                <a:ext cx="6935450" cy="954107"/>
              </a:xfrm>
              <a:prstGeom prst="rect">
                <a:avLst/>
              </a:prstGeom>
              <a:blipFill>
                <a:blip r:embed="rId4"/>
                <a:stretch>
                  <a:fillRect l="-1757" t="-7051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6E722CE-49DB-5DDB-B874-DE43A490CF21}"/>
                  </a:ext>
                </a:extLst>
              </p:cNvPr>
              <p:cNvSpPr txBox="1"/>
              <p:nvPr/>
            </p:nvSpPr>
            <p:spPr>
              <a:xfrm>
                <a:off x="1156950" y="2283760"/>
                <a:ext cx="5478135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2400" b="0" i="1" dirty="0" smtClean="0">
                          <a:latin typeface="Cambria Math" panose="02040503050406030204" pitchFamily="18" charset="0"/>
                        </a:rPr>
                        <m:t>𝑇𝑎</m:t>
                      </m:r>
                      <m:r>
                        <a:rPr lang="en-GB" sz="24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b="0" i="1" dirty="0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GB" sz="2400" b="0" i="1" dirty="0" smtClean="0">
                          <a:latin typeface="Cambria Math" panose="02040503050406030204" pitchFamily="18" charset="0"/>
                        </a:rPr>
                        <m:t>ó: 8+31+</m:t>
                      </m:r>
                      <m:r>
                        <a:rPr lang="en-GB" sz="240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GB" sz="2400" i="1" dirty="0" smtClean="0">
                          <a:latin typeface="Cambria Math" panose="02040503050406030204" pitchFamily="18" charset="0"/>
                        </a:rPr>
                        <m:t>60</m:t>
                      </m:r>
                    </m:oMath>
                  </m:oMathPara>
                </a14:m>
                <a:endParaRPr lang="en-GB" sz="24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2400" b="0" i="1" dirty="0" smtClean="0">
                          <a:latin typeface="Cambria Math" panose="02040503050406030204" pitchFamily="18" charset="0"/>
                        </a:rPr>
                        <m:t>                     </m:t>
                      </m:r>
                      <m:r>
                        <a:rPr lang="en-GB" sz="2400" i="1" dirty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400" b="0" i="1" dirty="0" smtClean="0"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GB" sz="2400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2400" i="1" dirty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GB" sz="2400" i="1" dirty="0">
                          <a:latin typeface="Cambria Math" panose="02040503050406030204" pitchFamily="18" charset="0"/>
                        </a:rPr>
                        <m:t>60 </m:t>
                      </m:r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sz="2400" b="0" dirty="0"/>
                  <a:t>                              </a:t>
                </a:r>
                <a14:m>
                  <m:oMath xmlns:m="http://schemas.openxmlformats.org/officeDocument/2006/math">
                    <m:r>
                      <a:rPr lang="en-GB" sz="24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4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GB" sz="2400" i="1" dirty="0">
                        <a:latin typeface="Cambria Math" panose="02040503050406030204" pitchFamily="18" charset="0"/>
                      </a:rPr>
                      <m:t>60</m:t>
                    </m:r>
                    <m:r>
                      <a:rPr lang="en-GB" sz="2400" b="0" i="1" dirty="0" smtClean="0">
                        <a:latin typeface="Cambria Math" panose="02040503050406030204" pitchFamily="18" charset="0"/>
                      </a:rPr>
                      <m:t>−39</m:t>
                    </m:r>
                  </m:oMath>
                </a14:m>
                <a:endParaRPr lang="en-GB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GB" sz="2400" b="0" i="1" dirty="0" smtClean="0">
                          <a:latin typeface="Cambria Math" panose="02040503050406030204" pitchFamily="18" charset="0"/>
                        </a:rPr>
                        <m:t>21</m:t>
                      </m:r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 descr="OPL20U25GSXzBJYl68kk8uQGfFKzs7yb1M4KJWUiLk6ZEvGF+qCIPSnY57AbBFCvTWID13 2024 KNTT9 1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6E722CE-49DB-5DDB-B874-DE43A490CF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6950" y="2283760"/>
                <a:ext cx="5478135" cy="1569660"/>
              </a:xfrm>
              <a:prstGeom prst="rect">
                <a:avLst/>
              </a:prstGeom>
              <a:blipFill>
                <a:blip r:embed="rId5"/>
                <a:stretch>
                  <a:fillRect l="-3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308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3AC967-D76F-4BEA-9802-36BAE58E09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8382000" y="61457"/>
            <a:ext cx="940866" cy="940866"/>
          </a:xfrm>
          <a:prstGeom prst="rect">
            <a:avLst/>
          </a:prstGeom>
        </p:spPr>
      </p:pic>
      <p:pic>
        <p:nvPicPr>
          <p:cNvPr id="4" name="Google Shape;213;p23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B091707-62F1-0790-F0CD-A27A695345C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" y="1123950"/>
            <a:ext cx="3071795" cy="243840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14;p23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A68ACEA-3938-617C-DF6C-B9D82AE7B6EC}"/>
              </a:ext>
            </a:extLst>
          </p:cNvPr>
          <p:cNvSpPr txBox="1"/>
          <p:nvPr/>
        </p:nvSpPr>
        <p:spPr>
          <a:xfrm>
            <a:off x="228600" y="440661"/>
            <a:ext cx="8367966" cy="56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defTabSz="68580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HOẠT ĐỘNG 5: HƯỚNG DẪN HỌC Ở NHÀ</a:t>
            </a:r>
            <a:endParaRPr sz="1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Rectangle 5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3A46C90-8605-0A5E-6F29-92C5F343AD8B}"/>
              </a:ext>
            </a:extLst>
          </p:cNvPr>
          <p:cNvSpPr/>
          <p:nvPr/>
        </p:nvSpPr>
        <p:spPr>
          <a:xfrm>
            <a:off x="3252926" y="1750715"/>
            <a:ext cx="58910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685800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ẩn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bậc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ẩn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nghiệm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342900" indent="-342900" defTabSz="685800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Xem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399009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96088C9-A8F9-491E-B242-9733E9906C55}"/>
              </a:ext>
            </a:extLst>
          </p:cNvPr>
          <p:cNvSpPr/>
          <p:nvPr/>
        </p:nvSpPr>
        <p:spPr>
          <a:xfrm>
            <a:off x="1746826" y="1091467"/>
            <a:ext cx="5981446" cy="198515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>
              <a:defRPr/>
            </a:pP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latin typeface="Tw Cen MT" panose="020B0602020104020603"/>
              </a:rPr>
              <a:t>T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0000"/>
                </a:solidFill>
                <a:latin typeface="Tw Cen MT" panose="020B0602020104020603"/>
              </a:rPr>
              <a:t>H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B0F0"/>
                </a:solidFill>
                <a:latin typeface="Tw Cen MT" panose="020B0602020104020603"/>
              </a:rPr>
              <a:t>E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latin typeface="Tw Cen MT" panose="020B0602020104020603"/>
              </a:rPr>
              <a:t> 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CCFF33"/>
                </a:solidFill>
                <a:latin typeface="Tw Cen MT" panose="020B0602020104020603"/>
              </a:rPr>
              <a:t>E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70C0"/>
                </a:solidFill>
                <a:latin typeface="Tw Cen MT" panose="020B0602020104020603"/>
              </a:rPr>
              <a:t>N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latin typeface="Tw Cen MT" panose="020B0602020104020603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92869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ĐC SHARE MIỄN PHÍ BỞI NK POWERSKILLS" descr="OPL20U25GSXzBJYl68kk8uQGfFKzs7yb1M4KJWUiLk6ZEvGF+qCIPSnY57AbBFCvTWID13 2024 KNTT9 139+K4lPs7H94VUqPe2XwIsfPRnrXQE//QTEXxb8/8N4CNc6FpgZahzpTjFhMzSA7T/nHJa11DE8Ng2TP3iAmRczFlmslSuUNOgUeb6yRvs0="/>
          <p:cNvGrpSpPr/>
          <p:nvPr/>
        </p:nvGrpSpPr>
        <p:grpSpPr>
          <a:xfrm>
            <a:off x="457200" y="1527762"/>
            <a:ext cx="9298283" cy="6614978"/>
            <a:chOff x="152400" y="1548451"/>
            <a:chExt cx="12397711" cy="8819970"/>
          </a:xfrm>
        </p:grpSpPr>
        <p:grpSp>
          <p:nvGrpSpPr>
            <p:cNvPr id="21" name="Group 20"/>
            <p:cNvGrpSpPr/>
            <p:nvPr/>
          </p:nvGrpSpPr>
          <p:grpSpPr>
            <a:xfrm>
              <a:off x="152400" y="1548451"/>
              <a:ext cx="5458449" cy="4662917"/>
              <a:chOff x="0" y="1396051"/>
              <a:chExt cx="5458449" cy="4662917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0" y="1396051"/>
                <a:ext cx="4662917" cy="4662917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13656" y="1961330"/>
                <a:ext cx="1944793" cy="1335140"/>
              </a:xfrm>
              <a:prstGeom prst="rect">
                <a:avLst/>
              </a:prstGeom>
            </p:spPr>
          </p:pic>
        </p:grp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8"/>
            <a:srcRect b="5532"/>
            <a:stretch/>
          </p:blipFill>
          <p:spPr>
            <a:xfrm>
              <a:off x="293100" y="8615471"/>
              <a:ext cx="12257011" cy="1734816"/>
            </a:xfrm>
            <a:prstGeom prst="rect">
              <a:avLst/>
            </a:prstGeom>
          </p:spPr>
        </p:pic>
        <p:sp>
          <p:nvSpPr>
            <p:cNvPr id="25" name="Rounded Rectangle 24">
              <a:hlinkClick r:id="rId9"/>
            </p:cNvPr>
            <p:cNvSpPr/>
            <p:nvPr/>
          </p:nvSpPr>
          <p:spPr>
            <a:xfrm>
              <a:off x="293100" y="8634537"/>
              <a:ext cx="12257011" cy="1733884"/>
            </a:xfrm>
            <a:prstGeom prst="roundRect">
              <a:avLst/>
            </a:prstGeom>
            <a:blipFill>
              <a:blip r:embed="rId10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1026" name="CẤM BUÔN BÁN, CẤM REUP" descr="OPL20U25GSXzBJYl68kk8uQGfFKzs7yb1M4KJWUiLk6ZEvGF+qCIPSnY57AbBFCvTWID13 2024 KNTT9 139+K4lPs7H94VUqPe2XwIsfPRnrXQE//QTEXxb8/8N4CNc6FpgZahzpTjFhMzSA7T/nHJa11DE8Ng2TP3iAmRczFlmslSuUNOgUeb6yRvs0=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424" y="1047039"/>
            <a:ext cx="1254919" cy="125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ĐC SHARE MIỄN PHÍ BỞI NK POWERSKILLS" descr="OPL20U25GSXzBJYl68kk8uQGfFKzs7yb1M4KJWUiLk6ZEvGF+qCIPSnY57AbBFCvTWID13 2024 KNTT9 139+K4lPs7H94VUqPe2XwIsfPRnrXQE//QTEXxb8/8N4CNc6FpgZahzpTjFhMzSA7T/nHJa11DE8Ng2TP3iAmRczFlmslSuUNOgUeb6yRvs0=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790" y="1527762"/>
            <a:ext cx="1254919" cy="125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CẤM BUÔN BÁN, CẤM REUP" descr="OPL20U25GSXzBJYl68kk8uQGfFKzs7yb1M4KJWUiLk6ZEvGF+qCIPSnY57AbBFCvTWID13 2024 KNTT9 139+K4lPs7H94VUqPe2XwIsfPRnrXQE//QTEXxb8/8N4CNc6FpgZahzpTjFhMzSA7T/nHJa11DE8Ng2TP3iAmRczFlmslSuUNOgUeb6yRvs0=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148" y="2360298"/>
            <a:ext cx="1254919" cy="125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Vào http://fb.com/nkpowerskills tải game miễn phí" descr="OPL20U25GSXzBJYl68kk8uQGfFKzs7yb1M4KJWUiLk6ZEvGF+qCIPSnY57AbBFCvTWID13 2024 KNTT9 139+K4lPs7H94VUqPe2XwIsfPRnrXQE//QTEXxb8/8N4CNc6FpgZahzpTjFhMzSA7T/nHJa11DE8Ng2TP3iAmRczFlmslSuUNOgUeb6yRvs0=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578" y="1341178"/>
            <a:ext cx="1254919" cy="125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ẤM BUÔN BÁN, CẤM REUP" descr="OPL20U25GSXzBJYl68kk8uQGfFKzs7yb1M4KJWUiLk6ZEvGF+qCIPSnY57AbBFCvTWID13 2024 KNTT9 13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5788" y="508651"/>
            <a:ext cx="3806863" cy="3806863"/>
          </a:xfrm>
          <a:prstGeom prst="rect">
            <a:avLst/>
          </a:prstGeom>
        </p:spPr>
      </p:pic>
      <p:pic>
        <p:nvPicPr>
          <p:cNvPr id="10" name="ĐC SHARE MIỄN PHÍ BỞI NK POWERSKILLS" descr="OPL20U25GSXzBJYl68kk8uQGfFKzs7yb1M4KJWUiLk6ZEvGF+qCIPSnY57AbBFCvTWID13 2024 KNTT9 139+K4lPs7H94VUqPe2XwIsfPRnrXQE//QTEXxb8/8N4CNc6FpgZahzpTjFhMzSA7T/nHJa11DE8Ng2TP3iAmRczFlmslSuUNOgUeb6yRvs0=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50" y="52037"/>
            <a:ext cx="4800600" cy="473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93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6 3.46945E-18 L -8.33333E-6 3.46945E-18 L 0.26419 0.00417 C 0.26783 0.00417 0.2789 0.00926 0.2832 0.0125 C 0.2845 0.01366 0.28541 0.01574 0.28684 0.0169 C 0.28906 0.01852 0.29179 0.01852 0.29387 0.02107 L 0.30104 0.02963 C 0.30182 0.03241 0.30247 0.03542 0.30351 0.03797 C 0.30455 0.04097 0.30611 0.04329 0.30703 0.04653 C 0.3082 0.05047 0.30859 0.05486 0.30937 0.05926 C 0.31106 0.06829 0.31028 0.06343 0.31184 0.07408 C 0.31093 0.07685 0.3108 0.08056 0.30937 0.08241 C 0.30481 0.0882 0.29817 0.08935 0.2927 0.09097 C 0.28372 0.10162 0.29518 0.08912 0.28437 0.09722 C 0.28307 0.09838 0.28216 0.10047 0.28085 0.10162 C 0.2789 0.10324 0.27682 0.1044 0.27486 0.10579 C 0.27135 0.1081 0.26445 0.11134 0.26184 0.11204 C 0.25664 0.11343 0.25143 0.1132 0.24635 0.11412 C 0.24348 0.11482 0.24075 0.11551 0.23802 0.11644 C 0.23489 0.11898 0.23294 0.1213 0.22968 0.12269 C 0.22565 0.12431 0.2177 0.12685 0.2177 0.12685 C 0.20807 0.13542 0.21718 0.12871 0.19986 0.13334 C 0.19348 0.13496 0.18723 0.1382 0.18085 0.13959 C 0.17512 0.14097 0.17083 0.14144 0.16536 0.14375 C 0.14596 0.15255 0.16406 0.14491 0.15351 0.15023 C 0.1496 0.15209 0.14687 0.15301 0.1427 0.1544 C 0.13294 0.1632 0.14348 0.15463 0.12734 0.16297 C 0.12525 0.16389 0.1233 0.16574 0.12135 0.16713 C 0.11718 0.16991 0.11692 0.16968 0.11184 0.1713 C 0.10364 0.17871 0.10872 0.17454 0.09635 0.18195 L 0.09283 0.18403 C 0.08502 0.19329 0.08632 0.18866 0.0832 0.20093 C 0.08242 0.2044 0.08164 0.2081 0.08085 0.21158 C 0.08046 0.21644 0.0802 0.22153 0.07968 0.22639 C 0.07942 0.22917 0.07851 0.23195 0.07851 0.23496 C 0.07851 0.24699 0.07812 0.25926 0.07968 0.27084 C 0.08085 0.27917 0.08489 0.27894 0.08802 0.28148 C 0.08958 0.28264 0.09114 0.28472 0.09283 0.28565 C 0.09479 0.28681 0.10598 0.28982 0.10703 0.29005 L 0.31054 0.29005 " pathEditMode="relative" ptsTypes="AAAAAAAAAAAAAAAAAAAAAAAAAAAAAAAAAAAAAAAA">
                                      <p:cBhvr>
                                        <p:cTn id="6" dur="5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59259E-6 L 1.875E-6 2.59259E-6 L -0.08099 0.00416 C -0.09167 0.00486 -0.11302 0.00833 -0.11302 0.00833 C -0.11628 0.00972 -0.1194 0.01134 -0.12253 0.0125 C -0.13164 0.01574 -0.1444 0.0162 -0.15234 0.0169 L -0.18802 0.01898 C -0.20143 0.02361 -0.18503 0.01829 -0.20586 0.02315 C -0.20794 0.02361 -0.2099 0.02454 -0.21185 0.02523 C -0.21628 0.02708 -0.21615 0.02708 -0.22018 0.0294 C -0.22096 0.03171 -0.22201 0.03356 -0.22253 0.03588 C -0.22318 0.03842 -0.22331 0.04143 -0.2237 0.04421 C -0.22409 0.04653 -0.22448 0.04861 -0.22487 0.05069 C -0.22448 0.06412 -0.22526 0.07778 -0.2237 0.09074 C -0.22266 0.10069 -0.21862 0.10463 -0.21419 0.10787 C -0.2112 0.10995 -0.20586 0.11296 -0.20234 0.11412 C -0.2 0.11504 -0.19753 0.11551 -0.19518 0.1162 C -0.19245 0.1169 -0.18958 0.11782 -0.18685 0.11829 C -0.18255 0.11921 -0.17813 0.11967 -0.1737 0.12037 L -0.08099 0.1162 C -0.07969 0.1162 -0.07852 0.11481 -0.07734 0.11412 C -0.07539 0.11273 -0.07344 0.11134 -0.07135 0.10995 C -0.04961 0.11065 -0.02773 0.10949 -0.00599 0.11204 C -0.00404 0.11227 -0.003 0.11666 -0.00117 0.11829 C 0.00026 0.11967 0.00195 0.11967 0.00352 0.12037 C 0.00703 0.12662 0.00872 0.13009 0.01302 0.13518 C 0.01458 0.13704 0.01641 0.13773 0.01784 0.13958 C 0.01927 0.1412 0.02018 0.14398 0.02135 0.14583 C 0.02253 0.14745 0.02383 0.14861 0.025 0.15 C 0.02695 0.15278 0.02891 0.15602 0.03099 0.15856 C 0.03398 0.16227 0.03737 0.16528 0.04049 0.16921 C 0.04375 0.17315 0.04844 0.18032 0.05117 0.18611 C 0.05312 0.19028 0.05456 0.19606 0.05599 0.20092 C 0.05547 0.21342 0.05638 0.22662 0.05469 0.23889 C 0.0543 0.24236 0.05143 0.24282 0.05 0.24537 C 0.02773 0.28055 0.05625 0.23611 0.04049 0.26435 C 0.03385 0.27592 0.03229 0.27569 0.02383 0.28333 C 0.01836 0.29791 0.02552 0.28079 0.01549 0.29606 C 0.01432 0.29768 0.01419 0.30069 0.01302 0.30231 C 0.01172 0.3044 0.0099 0.30509 0.00833 0.30671 C 0.00586 0.30926 0.00365 0.3125 0.00117 0.31504 C -0.0026 0.31921 -0.00534 0.32037 -0.00951 0.32361 C -0.02018 0.33171 -0.02422 0.33727 -0.03333 0.34051 C -0.03568 0.3412 -0.03815 0.3419 -0.0405 0.34259 C -0.04349 0.34444 -0.04557 0.34583 -0.04883 0.34676 C -0.05156 0.34768 -0.05443 0.34815 -0.05716 0.34884 C -0.05912 0.34954 -0.06107 0.35023 -0.06302 0.35116 C -0.07578 0.35023 -0.08854 0.35069 -0.10117 0.34884 C -0.10404 0.34861 -0.10664 0.34583 -0.10951 0.34467 C -0.11146 0.34375 -0.11341 0.34329 -0.1155 0.34259 C -0.11706 0.33842 -0.11823 0.33356 -0.12018 0.32986 C -0.12135 0.32778 -0.12279 0.32592 -0.12383 0.32361 C -0.12773 0.31389 -0.12448 0.3169 -0.12852 0.30879 C -0.13073 0.30416 -0.13346 0.30069 -0.13568 0.29606 C -0.14557 0.275 -0.13659 0.29143 -0.14284 0.275 C -0.14427 0.27106 -0.14609 0.26805 -0.14753 0.26435 C -0.15182 0.25347 -0.15039 0.25301 -0.15586 0.24305 C -0.1569 0.24143 -0.15846 0.24074 -0.15951 0.23889 C -0.16836 0.22315 -0.1582 0.23611 -0.16667 0.22616 C -0.16745 0.22407 -0.16797 0.22176 -0.16901 0.21991 C -0.175 0.20926 -0.18021 0.21852 -0.18919 0.22199 C -0.19037 0.22407 -0.19154 0.22639 -0.19284 0.22824 C -0.19388 0.22986 -0.19583 0.23032 -0.19635 0.23264 C -0.19714 0.23588 -0.19635 0.23958 -0.19635 0.24305 " pathEditMode="relative" ptsTypes="AAAAAAAAAAAAAAAAAAAAAAAAAAAAAAAAAAAAAAAAAAAAAAAAAAAAAAAAAAAAAAAA">
                                      <p:cBhvr>
                                        <p:cTn id="8" dur="5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5.18519E-6 L -2.91667E-6 -5.18519E-6 L -0.08216 0.00231 C -0.15169 0.00231 -0.13437 0.00532 -0.16783 -0.00209 C -0.16953 -0.00348 -0.17122 -0.00417 -0.17265 -0.00626 C -0.17369 -0.00788 -0.17421 -0.01066 -0.175 -0.01251 C -0.18242 -0.03103 -0.17539 -0.01251 -0.18099 -0.02755 C -0.18138 -0.03033 -0.18177 -0.03311 -0.18216 -0.03589 C -0.18255 -0.03797 -0.1832 -0.04005 -0.18333 -0.04237 C -0.18437 -0.05209 -0.18489 -0.06204 -0.18567 -0.072 C -0.18489 -0.07478 -0.18476 -0.07825 -0.18333 -0.08033 C -0.18216 -0.08218 -0.1802 -0.08149 -0.17864 -0.08242 C -0.17656 -0.08357 -0.17461 -0.08542 -0.17265 -0.08681 C -0.15026 -0.10047 -0.15807 -0.09769 -0.14283 -0.10163 C -0.14049 -0.10302 -0.13815 -0.10417 -0.1358 -0.10579 C -0.13255 -0.10788 -0.12955 -0.11066 -0.12617 -0.11204 C -0.12356 -0.11343 -0.1207 -0.11343 -0.11783 -0.11413 C -0.11549 -0.11575 -0.11315 -0.1176 -0.1108 -0.11853 C -0.10117 -0.12223 -0.10234 -0.11806 -0.09414 -0.12478 C -0.09114 -0.12732 -0.08867 -0.13079 -0.0858 -0.13334 C -0.08463 -0.13427 -0.08333 -0.13427 -0.08216 -0.13542 C -0.07968 -0.13797 -0.07786 -0.14329 -0.075 -0.14399 L -0.06315 -0.14607 L 0.01667 -0.14399 C 0.01784 -0.14376 0.01901 -0.14237 0.02019 -0.14167 C 0.02331 -0.14029 0.02657 -0.1389 0.02969 -0.13751 C 0.03164 -0.13681 0.03373 -0.13612 0.03568 -0.13542 C 0.04467 -0.13242 0.05052 -0.13149 0.06068 -0.12917 C 0.06185 -0.12825 0.06302 -0.12755 0.0642 -0.12686 C 0.06745 -0.12547 0.07071 -0.12454 0.07383 -0.12269 C 0.075 -0.122 0.07605 -0.12107 0.07735 -0.12061 C 0.08086 -0.11945 0.08451 -0.11922 0.08802 -0.11853 L 0.09753 -0.11644 C 0.10586 -0.10649 0.09727 -0.11552 0.1155 -0.10788 C 0.11758 -0.10695 0.1194 -0.10464 0.12136 -0.10371 C 0.12787 -0.10024 0.13907 -0.10001 0.14401 -0.09931 C 0.14558 -0.09792 0.14714 -0.0963 0.14883 -0.09515 C 0.15026 -0.09422 0.15196 -0.09376 0.15352 -0.09306 C 0.15743 -0.09167 0.16146 -0.09029 0.1655 -0.0889 L 0.17136 -0.08681 C 0.17253 -0.0845 0.17357 -0.08218 0.175 -0.08033 C 0.17722 -0.07732 0.18217 -0.072 0.18217 -0.072 C 0.17943 -0.12454 0.18217 -0.06066 0.18217 -0.14816 C 0.18217 -0.16158 0.18151 -0.17501 0.18086 -0.18843 C 0.18073 -0.19121 0.18034 -0.19422 0.17969 -0.19677 C 0.17787 -0.20441 0.175 -0.21066 0.17136 -0.21575 C 0.16914 -0.21899 0.16667 -0.22154 0.1642 -0.22431 C 0.16302 -0.2257 0.16198 -0.22779 0.16068 -0.22848 C 0.15834 -0.22987 0.15573 -0.23079 0.15352 -0.23288 C 0.15196 -0.23427 0.15052 -0.23635 0.14883 -0.23704 C 0.13737 -0.24214 0.1336 -0.24075 0.12253 -0.24329 C 0.11784 -0.24445 0.11302 -0.24584 0.10834 -0.24769 C 0.10625 -0.24839 0.1043 -0.24931 0.10235 -0.24978 C 0.0987 -0.2507 0.08881 -0.25186 0.08451 -0.25394 C 0.08086 -0.25579 0.07735 -0.25811 0.07383 -0.26042 C 0.06745 -0.26413 0.07136 -0.26181 0.06185 -0.26667 C 0.05248 -0.27917 0.06211 -0.2676 0.05118 -0.27732 C 0.04909 -0.27917 0.0474 -0.28195 0.04519 -0.28357 C 0.03256 -0.29306 0.04128 -0.28288 0.03086 -0.29214 C 0.02969 -0.29329 0.02839 -0.29468 0.02735 -0.2963 C 0.02605 -0.29816 0.02526 -0.30117 0.02383 -0.30255 C 0.0224 -0.30417 0.02058 -0.30417 0.01901 -0.30487 C 0.01745 -0.30695 0.01602 -0.3095 0.0142 -0.31112 C 0.01198 -0.3132 0.00938 -0.31343 0.00717 -0.31529 L 0.00469 -0.31737 " pathEditMode="relative" ptsTypes="AAAAAAAAAAAAAAAAAAAAAAAAAAAAAAAAAAAAAAAAAAAAAAAAAAAAAAAAAAAAAAAAA">
                                      <p:cBhvr>
                                        <p:cTn id="10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03704E-6 L 3.33333E-6 7.03704E-6 C 0.01836 -0.01087 0.00924 -0.00763 0.02734 -0.01041 L 0.12617 -0.00624 C 0.13528 -0.00578 0.13607 -0.00393 0.14401 -0.00208 C 0.14804 -0.00115 0.15195 -0.00069 0.15599 7.03704E-6 C 0.15755 0.00209 0.15898 0.00464 0.16067 0.00649 C 0.16224 0.00811 0.16406 0.00857 0.16549 0.01065 C 0.16758 0.01389 0.16823 0.01899 0.16901 0.02339 C 0.1694 0.02964 0.16966 0.03612 0.17018 0.04237 C 0.172 0.0632 0.17656 0.04862 0.16901 0.08889 C 0.1681 0.09422 0.1608 0.09607 0.15833 0.09746 C 0.15716 0.09792 0.15586 0.09862 0.15469 0.09954 C 0.15312 0.1007 0.15169 0.10278 0.15 0.10371 C 0.14726 0.1051 0.13346 0.10788 0.13216 0.10788 L 0.025 0.11227 C 0.01823 0.11621 0.0194 0.11598 0.00833 0.11644 L -0.15834 0.12061 C -0.16042 0.1213 -0.16237 0.12153 -0.16433 0.12269 C -0.16732 0.12454 -0.17005 0.12825 -0.17266 0.13126 C -0.18281 0.15533 -0.17045 0.12501 -0.17865 0.14815 C -0.17969 0.15116 -0.18099 0.15371 -0.18216 0.15672 C -0.18255 0.16019 -0.18268 0.16389 -0.18334 0.16714 C -0.18607 0.1801 -0.19232 0.17107 -0.18451 0.19677 C -0.18347 0.20047 -0.17018 0.20278 -0.16914 0.20325 L -0.14766 0.2095 C -0.14128 0.2088 -0.13477 0.21042 -0.12865 0.20741 C -0.12696 0.20649 -0.12696 0.20186 -0.12617 0.19885 C -0.12578 0.197 -0.12552 0.19468 -0.125 0.1926 C -0.12435 0.18913 -0.12344 0.18565 -0.12266 0.18195 C -0.11914 0.14445 -0.11784 0.14098 -0.12149 0.09098 C -0.12188 0.08473 -0.12487 0.07987 -0.12617 0.07408 C -0.12709 0.07061 -0.12748 0.06667 -0.12865 0.06343 C -0.13034 0.05903 -0.13659 0.04399 -0.1405 0.0382 C -0.14167 0.03658 -0.14297 0.03542 -0.14414 0.0338 C -0.14571 0.03195 -0.14714 0.0294 -0.14883 0.02755 C -0.15 0.02639 -0.1513 0.02639 -0.15248 0.02547 C -0.1556 0.02292 -0.16198 0.0169 -0.16198 0.0169 L -0.19766 0.01899 C -0.19948 0.01968 -0.19948 0.02454 -0.2 0.02755 C -0.20104 0.03241 -0.2017 0.03751 -0.20248 0.04237 C -0.20365 0.0507 -0.20378 0.05255 -0.20482 0.06135 C -0.20521 0.06852 -0.20547 0.07547 -0.20599 0.08264 C -0.20625 0.08612 -0.2069 0.08959 -0.20716 0.09306 C -0.2099 0.13218 -0.2069 0.10325 -0.20951 0.12709 C -0.20912 0.16158 -0.20912 0.19607 -0.20834 0.23079 C -0.20834 0.23357 -0.20768 0.23635 -0.20716 0.23913 C -0.20612 0.24561 -0.20508 0.25209 -0.20365 0.25811 C -0.20209 0.26528 -0.20183 0.27408 -0.19883 0.2794 C -0.19675 0.28311 -0.19453 0.28774 -0.19167 0.29005 C -0.18828 0.2926 -0.18477 0.29514 -0.18099 0.2963 C -0.17578 0.29792 -0.17292 0.29862 -0.16784 0.30047 C -0.16628 0.30116 -0.16472 0.30186 -0.16315 0.30255 C -0.16068 0.30394 -0.15847 0.30602 -0.15599 0.30695 C -0.14961 0.30927 -0.13281 0.31042 -0.12865 0.31112 C -0.12539 0.31158 -0.12227 0.31297 -0.11914 0.3132 C -0.09922 0.31436 -0.07943 0.31459 -0.05951 0.31528 L -0.05 0.31737 C -0.04766 0.31806 -0.04284 0.31968 -0.04284 0.31968 " pathEditMode="relative" ptsTypes="AAAAAAAAAAAAAAAAAAAAAAAAAAAAAAAAAAAAAAAAAAAAAAAAAAAAAAAAAAA">
                                      <p:cBhvr>
                                        <p:cTn id="12" dur="5000" spd="-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-3.33333E-6 0.00031 C 0.01545 0.00062 0.03577 0.00093 0.05243 0.00371 C 0.05469 0.00402 0.05695 0.00494 0.05955 0.00556 C 0.08455 0.02007 0.06754 0.01204 0.11806 0.01328 L 0.23108 0.01544 L 0.28056 0.01883 C 0.2823 0.01883 0.28386 0.02068 0.28559 0.02099 C 0.29184 0.02192 0.29827 0.02223 0.30452 0.02284 C 0.3158 0.02994 0.30452 0.02377 0.31927 0.02871 C 0.32032 0.02902 0.32118 0.02994 0.32223 0.03056 C 0.32396 0.03118 0.32552 0.03179 0.32726 0.03241 C 0.32952 0.03457 0.33195 0.03612 0.3342 0.03828 C 0.33525 0.0392 0.33611 0.04105 0.33733 0.04229 C 0.33872 0.04352 0.34045 0.04445 0.34219 0.04568 C 0.3448 0.04846 0.3474 0.05124 0.35018 0.0534 C 0.35452 0.05741 0.35469 0.0571 0.35903 0.05926 C 0.36025 0.06142 0.36129 0.06389 0.36302 0.06513 C 0.36459 0.06636 0.37761 0.06883 0.37795 0.06883 C 0.3948 0.07315 0.36806 0.06821 0.39462 0.07284 C 0.39636 0.07408 0.39792 0.07593 0.39983 0.07655 C 0.40226 0.07778 0.40504 0.07778 0.40764 0.0784 C 0.40973 0.07902 0.41164 0.07933 0.41355 0.08025 C 0.41459 0.08118 0.41545 0.0821 0.4165 0.08241 C 0.41875 0.08303 0.42118 0.08365 0.42344 0.08426 C 0.43091 0.09383 0.42136 0.08272 0.43056 0.09013 C 0.43993 0.09784 0.42587 0.09044 0.43733 0.09568 C 0.44688 0.10957 0.43664 0.09599 0.44427 0.1034 C 0.44532 0.10433 0.44618 0.10679 0.44723 0.1071 C 0.44948 0.10834 0.45191 0.1071 0.45434 0.1071 " pathEditMode="relative" rAng="0" ptsTypes="AAAAAAAAAAAAAAAAAAAAAAAAAAAAAA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08" y="5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003 L -3.33333E-6 0.00031 C 0.00174 -0.00771 0.00348 -0.01574 0.00556 -0.02191 C 0.00608 -0.02438 0.00712 -0.02376 0.00799 -0.025 C 0.0099 -0.0287 0.01285 -0.0358 0.01511 -0.03734 C 0.02309 -0.04321 0.02257 -0.03796 0.02882 -0.04382 C 0.03039 -0.04567 0.03195 -0.04845 0.03368 -0.05 C 0.0349 -0.05154 0.03629 -0.05185 0.03768 -0.05308 C 0.04028 -0.05617 0.04306 -0.05956 0.04566 -0.06234 C 0.04896 -0.06604 0.04983 -0.06604 0.05365 -0.06851 C 0.06545 -0.09197 0.05035 -0.06543 0.06493 -0.08117 C 0.0665 -0.08271 0.06806 -0.08796 0.06962 -0.09043 C 0.07084 -0.09228 0.07605 -0.09598 0.07691 -0.0966 C 0.08368 -0.10956 0.07605 -0.0966 0.08577 -0.10586 C 0.0882 -0.10864 0.09045 -0.11265 0.09306 -0.11512 C 0.09427 -0.11666 0.09566 -0.11728 0.09688 -0.11821 C 0.09775 -0.11944 0.09861 -0.12067 0.09931 -0.12129 C 0.10139 -0.12438 0.10348 -0.12746 0.10573 -0.13055 L 0.10747 -0.13981 " pathEditMode="relative" rAng="0" ptsTypes="AAAAAAAAAAAAAAAAAAA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-6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vo-tay-hoan-h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-3.33333E-6 0.00031 C 0.00348 0.0034 0.00695 0.00679 0.01077 0.01081 C 0.01198 0.01204 0.01268 0.01451 0.01424 0.01636 C 0.01545 0.0176 0.01754 0.01821 0.01893 0.02007 C 0.02032 0.0213 0.02118 0.02346 0.02257 0.02531 C 0.02483 0.02809 0.02691 0.03179 0.02969 0.03457 C 0.03108 0.03581 0.03282 0.03642 0.03438 0.03797 C 0.04323 0.0463 0.0349 0.04136 0.04636 0.05062 C 0.04809 0.05217 0.05018 0.05309 0.05226 0.05433 C 0.0573 0.06605 0.05105 0.05433 0.05938 0.06173 C 0.06077 0.06266 0.06146 0.06544 0.06285 0.06729 C 0.07379 0.07871 0.06841 0.07007 0.07952 0.07994 C 0.08559 0.08457 0.09167 0.09013 0.0974 0.09599 C 0.11424 0.11389 0.10677 0.10988 0.11754 0.1142 L 0.12726 0.12531 C 0.13108 0.12963 0.13507 0.13488 0.13907 0.13951 C 0.14132 0.14229 0.14775 0.1497 0.14983 0.15247 C 0.15122 0.15463 0.15278 0.15741 0.15452 0.15957 C 0.15556 0.16112 0.15695 0.16173 0.15816 0.16328 C 0.16007 0.16544 0.16198 0.16821 0.16407 0.17068 C 0.16632 0.17284 0.16893 0.1747 0.17118 0.17778 C 0.17952 0.19044 0.16875 0.175 0.18056 0.18859 C 0.18195 0.19013 0.18316 0.19229 0.1842 0.19414 C 0.18525 0.19568 0.18542 0.19784 0.18664 0.1997 C 0.18785 0.20124 0.18976 0.20186 0.1915 0.20309 C 0.19202 0.20494 0.19271 0.2071 0.19375 0.20865 C 0.19566 0.21142 0.19983 0.21389 0.20209 0.21605 C 0.2033 0.21698 0.20417 0.21852 0.20556 0.21945 C 0.20903 0.22099 0.21268 0.22192 0.21632 0.22315 C 0.21754 0.22439 0.21858 0.22562 0.21997 0.22686 C 0.22344 0.22994 0.22882 0.23365 0.23299 0.23581 C 0.23455 0.23673 0.23611 0.23673 0.23768 0.23766 C 0.24011 0.23859 0.24497 0.24136 0.24497 0.24167 " pathEditMode="relative" rAng="0" ptsTypes="AAAAAAAAAAAAAAAAAAAAAAAAAAAAAAAAAA"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120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-3.33333E-6 0.00031 C 0.00278 -0.0003 0.01927 -0.0003 0.02535 -0.00154 C 0.02709 -0.00185 0.02848 -0.00277 0.03056 -0.00308 C 0.03594 -0.00432 0.05556 -0.00462 0.05764 -0.00493 C 0.08143 -0.00771 0.05782 -0.00493 0.11528 -0.00648 C 0.12153 -0.00648 0.12761 -0.00679 0.13403 -0.00709 L 0.18316 -0.00864 C 0.18594 -0.00925 0.18872 -0.00987 0.19167 -0.01049 C 0.19948 -0.01111 0.22309 -0.01172 0.22726 -0.01172 C 0.229 -0.01203 0.23056 -0.01234 0.2323 -0.01265 C 0.25191 -0.01419 0.27136 -0.01327 0.29184 -0.01327 " pathEditMode="relative" rAng="0" ptsTypes="AAAAAAAAAAAA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3" y="-67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003 L -3.33333E-6 0.00031 C 0.00295 -0.00308 0.00608 -0.00617 0.0092 -0.00925 C 0.01736 -0.0179 0.00695 -0.01018 0.01858 -0.01851 C 0.02223 -0.02129 0.02639 -0.02345 0.03004 -0.0253 C 0.03247 -0.02654 0.03473 -0.02932 0.03716 -0.02993 C 0.04167 -0.03148 0.04636 -0.03271 0.05105 -0.03456 C 0.05243 -0.03518 0.054 -0.03641 0.05556 -0.03641 C 0.05903 -0.03765 0.06268 -0.03827 0.06615 -0.03888 C 0.06806 -0.0395 0.06997 -0.04074 0.07188 -0.04104 C 0.07691 -0.0429 0.08195 -0.04444 0.08698 -0.04567 C 0.08889 -0.04691 0.0908 -0.04783 0.09289 -0.04814 C 0.09775 -0.04938 0.10295 -0.04969 0.10799 -0.0503 C 0.11094 -0.05246 0.11407 -0.05555 0.11719 -0.05709 C 0.11945 -0.05864 0.1217 -0.05895 0.12431 -0.05956 C 0.12743 -0.0608 0.13108 -0.06111 0.13473 -0.06172 L 0.14393 -0.06419 C 0.1592 -0.07283 0.14532 -0.06574 0.16823 -0.07314 C 0.17518 -0.0753 0.1823 -0.07561 0.18924 -0.07993 C 0.19045 -0.08117 0.1915 -0.0824 0.19271 -0.0824 C 0.19879 -0.08364 0.20504 -0.08395 0.21129 -0.08456 C 0.21441 -0.08641 0.21736 -0.08827 0.22066 -0.08919 C 0.22379 -0.09043 0.22743 -0.09043 0.23108 -0.09135 C 0.23247 -0.09228 0.23403 -0.09351 0.23577 -0.09382 C 0.2382 -0.09506 0.24098 -0.09506 0.24375 -0.09598 C 0.24879 -0.09783 0.25 -0.1 0.25539 -0.10277 L 0.26355 -0.1074 C 0.26945 -0.1108 0.26702 -0.10925 0.27396 -0.11203 C 0.27535 -0.11296 0.27691 -0.11327 0.27848 -0.11419 C 0.28264 -0.11728 0.28611 -0.1216 0.29028 -0.12345 C 0.29948 -0.12901 0.29566 -0.12623 0.30191 -0.13024 C 0.30486 -0.13518 0.30851 -0.14074 0.31233 -0.14382 C 0.31372 -0.14537 0.31528 -0.14567 0.31702 -0.14629 C 0.32535 -0.16327 0.31459 -0.14259 0.325 -0.15987 C 0.32622 -0.16234 0.32709 -0.16512 0.32848 -0.16666 C 0.32986 -0.16882 0.33143 -0.17006 0.33316 -0.17129 C 0.3342 -0.17253 0.33525 -0.17469 0.33664 -0.17592 C 0.34254 -0.18179 0.33976 -0.17314 0.34723 -0.18734 C 0.34931 -0.19197 0.35191 -0.19567 0.354 -0.20092 C 0.35521 -0.20432 0.35608 -0.20771 0.35764 -0.21018 C 0.35834 -0.21203 0.36111 -0.2145 0.36111 -0.21419 " pathEditMode="relative" rAng="0" ptsTypes="AAAAAAAAAAAAAAAAAAAAAAAAAAAAAAAAAAAAAAAAA">
                                      <p:cBhvr>
                                        <p:cTn id="7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56" y="-1067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OPL20U25GSXzBJYl68kk8uQGfFKzs7yb1M4KJWUiLk6ZEvGF+qCIPSnY57AbBFCvTWID13 2024 KNTT9 139+K4lPs7H94VUqPe2XwIsfPRnrXQE//QTEXxb8/8N4CNc6FpgZahzpTjFhMzSA7T/nHJa11DE8Ng2TP3iAmRczFlmslSuUNOgUeb6yRvs0=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01962"/>
            <a:ext cx="767861" cy="76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descr="OPL20U25GSXzBJYl68kk8uQGfFKzs7yb1M4KJWUiLk6ZEvGF+qCIPSnY57AbBFCvTWID13 2024 KNTT9 139+K4lPs7H94VUqPe2XwIsfPRnrXQE//QTEXxb8/8N4CNc6FpgZahzpTjFhMzSA7T/nHJa11DE8Ng2TP3iAmRczFlmslSuUNOgUeb6yRvs0="/>
          <p:cNvSpPr/>
          <p:nvPr/>
        </p:nvSpPr>
        <p:spPr>
          <a:xfrm>
            <a:off x="395988" y="209550"/>
            <a:ext cx="8366954" cy="2810988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 cmpd="thickThin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 descr="OPL20U25GSXzBJYl68kk8uQGfFKzs7yb1M4KJWUiLk6ZEvGF+qCIPSnY57AbBFCvTWID13 2024 KNTT9 139+K4lPs7H94VUqPe2XwIsfPRnrXQE//QTEXxb8/8N4CNc6FpgZahzpTjFhMzSA7T/nHJa11DE8Ng2TP3iAmRczFlmslSuUNOgUeb6yRvs0="/>
              <p:cNvSpPr txBox="1"/>
              <p:nvPr/>
            </p:nvSpPr>
            <p:spPr>
              <a:xfrm>
                <a:off x="639631" y="351621"/>
                <a:ext cx="812331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212529"/>
                    </a:solidFill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rgbClr val="212529"/>
                    </a:solidFill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sz="2800" dirty="0">
                    <a:solidFill>
                      <a:srgbClr val="212529"/>
                    </a:solidFill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rgbClr val="212529"/>
                        </a:solidFill>
                        <a:effectLst/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2800" b="1" i="1" dirty="0" smtClean="0">
                        <a:solidFill>
                          <a:srgbClr val="212529"/>
                        </a:solidFill>
                        <a:effectLst/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2800" b="1" i="1" dirty="0" smtClean="0">
                        <a:solidFill>
                          <a:srgbClr val="212529"/>
                        </a:solidFill>
                        <a:effectLst/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2800" b="1" i="1" dirty="0" smtClean="0">
                        <a:solidFill>
                          <a:srgbClr val="212529"/>
                        </a:solidFill>
                        <a:effectLst/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</m:t>
                    </m:r>
                  </m:oMath>
                </a14:m>
                <a:r>
                  <a:rPr lang="en-US" sz="2800" dirty="0" err="1">
                    <a:solidFill>
                      <a:srgbClr val="212529"/>
                    </a:solidFill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2800" dirty="0">
                    <a:solidFill>
                      <a:srgbClr val="212529"/>
                    </a:solidFill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212529"/>
                    </a:solidFill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khẳng</a:t>
                </a:r>
                <a:r>
                  <a:rPr lang="en-US" sz="2800" dirty="0">
                    <a:solidFill>
                      <a:srgbClr val="212529"/>
                    </a:solidFill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212529"/>
                    </a:solidFill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</a:t>
                </a:r>
                <a:r>
                  <a:rPr lang="en-US" sz="2800" dirty="0" err="1">
                    <a:solidFill>
                      <a:srgbClr val="212529"/>
                    </a:solidFill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ịnh</a:t>
                </a:r>
                <a:r>
                  <a:rPr lang="en-US" sz="2800" dirty="0">
                    <a:solidFill>
                      <a:srgbClr val="212529"/>
                    </a:solidFill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>
                    <a:solidFill>
                      <a:srgbClr val="212529"/>
                    </a:solidFill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Sai</a:t>
                </a:r>
                <a:r>
                  <a:rPr lang="en-US" sz="2800" dirty="0">
                    <a:solidFill>
                      <a:srgbClr val="212529"/>
                    </a:solidFill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212529"/>
                    </a:solidFill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solidFill>
                      <a:srgbClr val="212529"/>
                    </a:solidFill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212529"/>
                    </a:solidFill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solidFill>
                      <a:srgbClr val="212529"/>
                    </a:solidFill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212529"/>
                    </a:solidFill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khẳng</a:t>
                </a:r>
                <a:r>
                  <a:rPr lang="en-US" sz="2800" dirty="0">
                    <a:solidFill>
                      <a:srgbClr val="212529"/>
                    </a:solidFill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212529"/>
                    </a:solidFill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800" dirty="0">
                    <a:solidFill>
                      <a:srgbClr val="212529"/>
                    </a:solidFill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212529"/>
                    </a:solidFill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800" dirty="0">
                    <a:solidFill>
                      <a:srgbClr val="212529"/>
                    </a:solidFill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800" dirty="0">
                  <a:effectLst/>
                  <a:highlight>
                    <a:srgbClr val="FFFFFF"/>
                  </a:highligh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 descr="OPL20U25GSXzBJYl68kk8uQGfFKzs7yb1M4KJWUiLk6ZEvGF+qCIPSnY57AbBFCvTWID13 2024 KNTT9 139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631" y="351621"/>
                <a:ext cx="8123310" cy="954107"/>
              </a:xfrm>
              <a:prstGeom prst="rect">
                <a:avLst/>
              </a:prstGeom>
              <a:blipFill>
                <a:blip r:embed="rId7"/>
                <a:stretch>
                  <a:fillRect l="-1577" t="-7051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 descr="OPL20U25GSXzBJYl68kk8uQGfFKzs7yb1M4KJWUiLk6ZEvGF+qCIPSnY57AbBFCvTWID13 2024 KNTT9 139+K4lPs7H94VUqPe2XwIsfPRnrXQE//QTEXxb8/8N4CNc6FpgZahzpTjFhMzSA7T/nHJa11DE8Ng2TP3iAmRczFlmslSuUNOgUeb6yRvs0="/>
              <p:cNvSpPr/>
              <p:nvPr/>
            </p:nvSpPr>
            <p:spPr>
              <a:xfrm>
                <a:off x="515000" y="1612935"/>
                <a:ext cx="3589746" cy="45200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defRPr/>
                </a:pPr>
                <a:r>
                  <a:rPr lang="en-US" sz="28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28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sz="28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28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28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endPara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 descr="OPL20U25GSXzBJYl68kk8uQGfFKzs7yb1M4KJWUiLk6ZEvGF+qCIPSnY57AbBFCvTWID13 2024 KNTT9 13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000" y="1612935"/>
                <a:ext cx="3589746" cy="452005"/>
              </a:xfrm>
              <a:prstGeom prst="rect">
                <a:avLst/>
              </a:prstGeom>
              <a:blipFill>
                <a:blip r:embed="rId8"/>
                <a:stretch>
                  <a:fillRect l="-3396" t="-21622" b="-445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 descr="OPL20U25GSXzBJYl68kk8uQGfFKzs7yb1M4KJWUiLk6ZEvGF+qCIPSnY57AbBFCvTWID13 2024 KNTT9 139+K4lPs7H94VUqPe2XwIsfPRnrXQE//QTEXxb8/8N4CNc6FpgZahzpTjFhMzSA7T/nHJa11DE8Ng2TP3iAmRczFlmslSuUNOgUeb6yRvs0="/>
              <p:cNvSpPr/>
              <p:nvPr/>
            </p:nvSpPr>
            <p:spPr>
              <a:xfrm>
                <a:off x="515000" y="2273035"/>
                <a:ext cx="3589746" cy="447842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defRPr/>
                </a:pPr>
                <a:r>
                  <a:rPr lang="en-US" sz="28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28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28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28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28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28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 descr="OPL20U25GSXzBJYl68kk8uQGfFKzs7yb1M4KJWUiLk6ZEvGF+qCIPSnY57AbBFCvTWID13 2024 KNTT9 13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000" y="2273035"/>
                <a:ext cx="3589746" cy="447842"/>
              </a:xfrm>
              <a:prstGeom prst="rect">
                <a:avLst/>
              </a:prstGeom>
              <a:blipFill>
                <a:blip r:embed="rId9"/>
                <a:stretch>
                  <a:fillRect l="-3396" t="-21918" b="-465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 descr="OPL20U25GSXzBJYl68kk8uQGfFKzs7yb1M4KJWUiLk6ZEvGF+qCIPSnY57AbBFCvTWID13 2024 KNTT9 139+K4lPs7H94VUqPe2XwIsfPRnrXQE//QTEXxb8/8N4CNc6FpgZahzpTjFhMzSA7T/nHJa11DE8Ng2TP3iAmRczFlmslSuUNOgUeb6yRvs0="/>
              <p:cNvSpPr/>
              <p:nvPr/>
            </p:nvSpPr>
            <p:spPr>
              <a:xfrm>
                <a:off x="4818096" y="2268871"/>
                <a:ext cx="3512852" cy="45200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defRPr/>
                </a:pPr>
                <a:r>
                  <a:rPr lang="en-US" sz="28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28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28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28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28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𝒃</m:t>
                    </m:r>
                  </m:oMath>
                </a14:m>
                <a:endPara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 descr="OPL20U25GSXzBJYl68kk8uQGfFKzs7yb1M4KJWUiLk6ZEvGF+qCIPSnY57AbBFCvTWID13 2024 KNTT9 13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8096" y="2268871"/>
                <a:ext cx="3512852" cy="452005"/>
              </a:xfrm>
              <a:prstGeom prst="rect">
                <a:avLst/>
              </a:prstGeom>
              <a:blipFill>
                <a:blip r:embed="rId10"/>
                <a:stretch>
                  <a:fillRect l="-3466" t="-21622" b="-459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 descr="OPL20U25GSXzBJYl68kk8uQGfFKzs7yb1M4KJWUiLk6ZEvGF+qCIPSnY57AbBFCvTWID13 2024 KNTT9 139+K4lPs7H94VUqPe2XwIsfPRnrXQE//QTEXxb8/8N4CNc6FpgZahzpTjFhMzSA7T/nHJa11DE8Ng2TP3iAmRczFlmslSuUNOgUeb6yRvs0="/>
              <p:cNvSpPr/>
              <p:nvPr/>
            </p:nvSpPr>
            <p:spPr>
              <a:xfrm>
                <a:off x="4826482" y="1612935"/>
                <a:ext cx="3507027" cy="489539"/>
              </a:xfrm>
              <a:prstGeom prst="rect">
                <a:avLst/>
              </a:prstGeom>
              <a:solidFill>
                <a:schemeClr val="bg2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defRPr/>
                </a:pPr>
                <a:r>
                  <a:rPr lang="en-US" sz="28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GB" sz="2800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GB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GB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GB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&gt;−</m:t>
                    </m:r>
                    <m:r>
                      <a:rPr lang="en-GB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GB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𝒃</m:t>
                    </m:r>
                  </m:oMath>
                </a14:m>
                <a:endPara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 descr="OPL20U25GSXzBJYl68kk8uQGfFKzs7yb1M4KJWUiLk6ZEvGF+qCIPSnY57AbBFCvTWID13 2024 KNTT9 13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6482" y="1612935"/>
                <a:ext cx="3507027" cy="489539"/>
              </a:xfrm>
              <a:prstGeom prst="rect">
                <a:avLst/>
              </a:prstGeom>
              <a:blipFill>
                <a:blip r:embed="rId11"/>
                <a:stretch>
                  <a:fillRect l="-3652" t="-16250" b="-375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6" descr="OPL20U25GSXzBJYl68kk8uQGfFKzs7yb1M4KJWUiLk6ZEvGF+qCIPSnY57AbBFCvTWID13 2024 KNTT9 13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06528" y="1569431"/>
            <a:ext cx="519738" cy="52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OPL20U25GSXzBJYl68kk8uQGfFKzs7yb1M4KJWUiLk6ZEvGF+qCIPSnY57AbBFCvTWID13 2024 KNTT9 13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804502" y="2205217"/>
            <a:ext cx="548459" cy="55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OPL20U25GSXzBJYl68kk8uQGfFKzs7yb1M4KJWUiLk6ZEvGF+qCIPSnY57AbBFCvTWID13 2024 KNTT9 13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15188" y="2157510"/>
            <a:ext cx="548459" cy="55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694297" y="1572303"/>
            <a:ext cx="615718" cy="54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Flowchart: Alternate Process 19">
                <a:extLst>
                  <a:ext uri="{FF2B5EF4-FFF2-40B4-BE49-F238E27FC236}">
                    <a16:creationId xmlns:a16="http://schemas.microsoft.com/office/drawing/2014/main" id="{CD8F48B2-8F0E-6E62-478E-F7B08DA047D8}"/>
                  </a:ext>
                </a:extLst>
              </p:cNvPr>
              <p:cNvSpPr/>
              <p:nvPr/>
            </p:nvSpPr>
            <p:spPr>
              <a:xfrm>
                <a:off x="2133600" y="3610172"/>
                <a:ext cx="6629341" cy="979596"/>
              </a:xfrm>
              <a:prstGeom prst="flowChartAlternateProcess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thích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Vì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 </a:t>
                </a:r>
                <a:r>
                  <a:rPr lang="en-GB" sz="2800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8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GB" sz="2800" b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GB" sz="2800" b="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&lt;−2</m:t>
                    </m:r>
                    <m:r>
                      <a:rPr lang="en-GB" sz="2800" b="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án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sai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Flowchart: Alternate Process 19">
                <a:extLst>
                  <a:ext uri="{FF2B5EF4-FFF2-40B4-BE49-F238E27FC236}">
                    <a16:creationId xmlns:a16="http://schemas.microsoft.com/office/drawing/2014/main" id="{CD8F48B2-8F0E-6E62-478E-F7B08DA047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3610172"/>
                <a:ext cx="6629341" cy="979596"/>
              </a:xfrm>
              <a:prstGeom prst="flowChartAlternateProcess">
                <a:avLst/>
              </a:prstGeom>
              <a:blipFill>
                <a:blip r:embed="rId15"/>
                <a:stretch>
                  <a:fillRect l="-1101" t="-4268" b="-140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5900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OPL20U25GSXzBJYl68kk8uQGfFKzs7yb1M4KJWUiLk6ZEvGF+qCIPSnY57AbBFCvTWID13 2024 KNTT9 139+K4lPs7H94VUqPe2XwIsfPRnrXQE//QTEXxb8/8N4CNc6FpgZahzpTjFhMzSA7T/nHJa11DE8Ng2TP3iAmRczFlmslSuUNOgUeb6yRvs0="/>
          <p:cNvSpPr/>
          <p:nvPr/>
        </p:nvSpPr>
        <p:spPr>
          <a:xfrm>
            <a:off x="417919" y="71583"/>
            <a:ext cx="8525164" cy="2271568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 cmpd="thickThin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 descr="OPL20U25GSXzBJYl68kk8uQGfFKzs7yb1M4KJWUiLk6ZEvGF+qCIPSnY57AbBFCvTWID13 2024 KNTT9 139+K4lPs7H94VUqPe2XwIsfPRnrXQE//QTEXxb8/8N4CNc6FpgZahzpTjFhMzSA7T/nHJa11DE8Ng2TP3iAmRczFlmslSuUNOgUeb6yRvs0="/>
              <p:cNvSpPr txBox="1"/>
              <p:nvPr/>
            </p:nvSpPr>
            <p:spPr>
              <a:xfrm>
                <a:off x="525426" y="217171"/>
                <a:ext cx="86185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800" dirty="0">
                    <a:solidFill>
                      <a:srgbClr val="212529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14:m>
                  <m:oMath xmlns:m="http://schemas.openxmlformats.org/officeDocument/2006/math">
                    <m:r>
                      <a:rPr lang="en-GB" altLang="en-US" sz="2800" b="0" i="0" dirty="0" smtClean="0">
                        <a:solidFill>
                          <a:srgbClr val="212529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GB" altLang="en-US" sz="2800" b="0" i="1" smtClean="0">
                        <a:solidFill>
                          <a:srgbClr val="212529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GB" altLang="en-US" sz="2800" b="0" i="1" smtClean="0">
                        <a:solidFill>
                          <a:srgbClr val="212529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−3≤</m:t>
                    </m:r>
                    <m:r>
                      <a:rPr lang="en-GB" altLang="en-US" sz="2800" b="0" i="1" smtClean="0">
                        <a:solidFill>
                          <a:srgbClr val="21252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GB" altLang="en-US" sz="2800" b="0" i="1" smtClean="0">
                        <a:solidFill>
                          <a:srgbClr val="21252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−3</m:t>
                    </m:r>
                  </m:oMath>
                </a14:m>
                <a:r>
                  <a:rPr lang="en-US" altLang="en-US" sz="2800" dirty="0">
                    <a:solidFill>
                      <a:srgbClr val="212529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so </a:t>
                </a:r>
                <a:r>
                  <a:rPr lang="en-US" altLang="en-US" sz="2800" dirty="0" err="1">
                    <a:solidFill>
                      <a:srgbClr val="212529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altLang="en-US" sz="2800" dirty="0">
                    <a:solidFill>
                      <a:srgbClr val="212529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i="1" dirty="0" smtClean="0">
                        <a:solidFill>
                          <a:srgbClr val="212529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altLang="en-US" sz="2800" dirty="0">
                    <a:solidFill>
                      <a:srgbClr val="212529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212529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altLang="en-US" sz="2800" dirty="0">
                    <a:solidFill>
                      <a:srgbClr val="212529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i="1" dirty="0" smtClean="0">
                        <a:solidFill>
                          <a:srgbClr val="212529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altLang="en-US" sz="2800" dirty="0">
                    <a:solidFill>
                      <a:srgbClr val="212529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Chọn </a:t>
                </a:r>
                <a:r>
                  <a:rPr lang="en-US" altLang="en-US" sz="2800" dirty="0" err="1">
                    <a:solidFill>
                      <a:srgbClr val="212529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altLang="en-US" sz="2800" dirty="0">
                    <a:solidFill>
                      <a:srgbClr val="212529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212529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án</a:t>
                </a:r>
                <a:r>
                  <a:rPr lang="en-US" altLang="en-US" sz="2800" dirty="0">
                    <a:solidFill>
                      <a:srgbClr val="212529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212529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altLang="en-US" sz="2800" dirty="0">
                    <a:solidFill>
                      <a:srgbClr val="212529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	</a:t>
                </a:r>
              </a:p>
            </p:txBody>
          </p:sp>
        </mc:Choice>
        <mc:Fallback xmlns="">
          <p:sp>
            <p:nvSpPr>
              <p:cNvPr id="4" name="TextBox 3" descr="OPL20U25GSXzBJYl68kk8uQGfFKzs7yb1M4KJWUiLk6ZEvGF+qCIPSnY57AbBFCvTWID13 2024 KNTT9 139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426" y="217171"/>
                <a:ext cx="8618574" cy="523220"/>
              </a:xfrm>
              <a:prstGeom prst="rect">
                <a:avLst/>
              </a:prstGeom>
              <a:blipFill>
                <a:blip r:embed="rId4"/>
                <a:stretch>
                  <a:fillRect l="-1414"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 descr="OPL20U25GSXzBJYl68kk8uQGfFKzs7yb1M4KJWUiLk6ZEvGF+qCIPSnY57AbBFCvTWID13 2024 KNTT9 139+K4lPs7H94VUqPe2XwIsfPRnrXQE//QTEXxb8/8N4CNc6FpgZahzpTjFhMzSA7T/nHJa11DE8Ng2TP3iAmRczFlmslSuUNOgUeb6yRvs0="/>
              <p:cNvSpPr/>
              <p:nvPr/>
            </p:nvSpPr>
            <p:spPr>
              <a:xfrm>
                <a:off x="4956190" y="1665350"/>
                <a:ext cx="3512852" cy="45200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r>
                  <a:rPr lang="en-US" sz="21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 </m:t>
                    </m:r>
                    <m:r>
                      <a:rPr lang="en-US" altLang="en-US" sz="28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en-US" sz="28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≤ </m:t>
                    </m:r>
                    <m:r>
                      <a:rPr lang="en-US" altLang="en-US" sz="28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endPara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 descr="OPL20U25GSXzBJYl68kk8uQGfFKzs7yb1M4KJWUiLk6ZEvGF+qCIPSnY57AbBFCvTWID13 2024 KNTT9 13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6190" y="1665350"/>
                <a:ext cx="3512852" cy="452005"/>
              </a:xfrm>
              <a:prstGeom prst="rect">
                <a:avLst/>
              </a:prstGeom>
              <a:blipFill>
                <a:blip r:embed="rId5"/>
                <a:stretch>
                  <a:fillRect b="-2973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 descr="OPL20U25GSXzBJYl68kk8uQGfFKzs7yb1M4KJWUiLk6ZEvGF+qCIPSnY57AbBFCvTWID13 2024 KNTT9 139+K4lPs7H94VUqPe2XwIsfPRnrXQE//QTEXxb8/8N4CNc6FpgZahzpTjFhMzSA7T/nHJa11DE8Ng2TP3iAmRczFlmslSuUNOgUeb6yRvs0="/>
              <p:cNvSpPr/>
              <p:nvPr/>
            </p:nvSpPr>
            <p:spPr>
              <a:xfrm>
                <a:off x="626265" y="1682342"/>
                <a:ext cx="3512852" cy="45200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r>
                  <a:rPr lang="en-US" sz="21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altLang="en-US" sz="28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en-US" sz="28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&gt; </m:t>
                    </m:r>
                    <m:r>
                      <a:rPr lang="en-US" altLang="en-US" sz="28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endParaRPr lang="en-US" alt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 descr="OPL20U25GSXzBJYl68kk8uQGfFKzs7yb1M4KJWUiLk6ZEvGF+qCIPSnY57AbBFCvTWID13 2024 KNTT9 13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265" y="1682342"/>
                <a:ext cx="3512852" cy="452005"/>
              </a:xfrm>
              <a:prstGeom prst="rect">
                <a:avLst/>
              </a:prstGeom>
              <a:blipFill>
                <a:blip r:embed="rId6"/>
                <a:stretch>
                  <a:fillRect b="-2973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 descr="OPL20U25GSXzBJYl68kk8uQGfFKzs7yb1M4KJWUiLk6ZEvGF+qCIPSnY57AbBFCvTWID13 2024 KNTT9 139+K4lPs7H94VUqPe2XwIsfPRnrXQE//QTEXxb8/8N4CNc6FpgZahzpTjFhMzSA7T/nHJa11DE8Ng2TP3iAmRczFlmslSuUNOgUeb6yRvs0="/>
              <p:cNvSpPr/>
              <p:nvPr/>
            </p:nvSpPr>
            <p:spPr>
              <a:xfrm>
                <a:off x="4972386" y="890804"/>
                <a:ext cx="3512852" cy="45200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r>
                  <a:rPr lang="en-US" sz="21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altLang="en-US" sz="28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en-US" sz="28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en-US" altLang="en-US" sz="28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en-US" sz="28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 descr="OPL20U25GSXzBJYl68kk8uQGfFKzs7yb1M4KJWUiLk6ZEvGF+qCIPSnY57AbBFCvTWID13 2024 KNTT9 13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2386" y="890804"/>
                <a:ext cx="3512852" cy="452005"/>
              </a:xfrm>
              <a:prstGeom prst="rect">
                <a:avLst/>
              </a:prstGeom>
              <a:blipFill>
                <a:blip r:embed="rId7"/>
                <a:stretch>
                  <a:fillRect b="-2973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 descr="OPL20U25GSXzBJYl68kk8uQGfFKzs7yb1M4KJWUiLk6ZEvGF+qCIPSnY57AbBFCvTWID13 2024 KNTT9 139+K4lPs7H94VUqPe2XwIsfPRnrXQE//QTEXxb8/8N4CNc6FpgZahzpTjFhMzSA7T/nHJa11DE8Ng2TP3iAmRczFlmslSuUNOgUeb6yRvs0="/>
              <p:cNvSpPr/>
              <p:nvPr/>
            </p:nvSpPr>
            <p:spPr>
              <a:xfrm>
                <a:off x="609600" y="906219"/>
                <a:ext cx="3512852" cy="45200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r>
                  <a:rPr lang="en-US" sz="21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altLang="en-US" sz="28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en-US" sz="28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&lt; </m:t>
                    </m:r>
                    <m:r>
                      <a:rPr lang="en-US" altLang="en-US" sz="28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endPara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 descr="OPL20U25GSXzBJYl68kk8uQGfFKzs7yb1M4KJWUiLk6ZEvGF+qCIPSnY57AbBFCvTWID13 2024 KNTT9 13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906219"/>
                <a:ext cx="3512852" cy="452005"/>
              </a:xfrm>
              <a:prstGeom prst="rect">
                <a:avLst/>
              </a:prstGeom>
              <a:blipFill>
                <a:blip r:embed="rId8"/>
                <a:stretch>
                  <a:fillRect b="-2973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6" descr="OPL20U25GSXzBJYl68kk8uQGfFKzs7yb1M4KJWUiLk6ZEvGF+qCIPSnY57AbBFCvTWID13 2024 KNTT9 13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67345" y="906219"/>
            <a:ext cx="471772" cy="47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OPL20U25GSXzBJYl68kk8uQGfFKzs7yb1M4KJWUiLk6ZEvGF+qCIPSnY57AbBFCvTWID13 2024 KNTT9 13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10228" y="874446"/>
            <a:ext cx="471772" cy="47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OPL20U25GSXzBJYl68kk8uQGfFKzs7yb1M4KJWUiLk6ZEvGF+qCIPSnY57AbBFCvTWID13 2024 KNTT9 13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57600" y="1695928"/>
            <a:ext cx="471772" cy="47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OPL20U25GSXzBJYl68kk8uQGfFKzs7yb1M4KJWUiLk6ZEvGF+qCIPSnY57AbBFCvTWID13 2024 KNTT9 13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915726" y="1581150"/>
            <a:ext cx="542474" cy="47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áº¿t quáº£ hÃ¬nh áº£nh cho home icon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01962"/>
            <a:ext cx="767861" cy="76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1CEF926-9676-F791-552F-8553C9665854}"/>
                  </a:ext>
                </a:extLst>
              </p:cNvPr>
              <p:cNvSpPr txBox="1"/>
              <p:nvPr/>
            </p:nvSpPr>
            <p:spPr>
              <a:xfrm>
                <a:off x="589280" y="2800350"/>
                <a:ext cx="8097520" cy="16927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0480" marR="30480">
                  <a:spcBef>
                    <a:spcPts val="1200"/>
                  </a:spcBef>
                </a:pPr>
                <a:r>
                  <a:rPr lang="en-US" sz="2800" b="1" dirty="0">
                    <a:solidFill>
                      <a:srgbClr val="0000FF"/>
                    </a:solidFill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 </a:t>
                </a:r>
                <a:r>
                  <a:rPr lang="en-US" sz="2800" b="1" dirty="0" err="1">
                    <a:solidFill>
                      <a:srgbClr val="0000FF"/>
                    </a:solidFill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thích</a:t>
                </a:r>
                <a:r>
                  <a:rPr lang="en-US" sz="2800" b="1" dirty="0">
                    <a:solidFill>
                      <a:srgbClr val="0000FF"/>
                    </a:solidFill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  </a:t>
                </a:r>
                <a:r>
                  <a:rPr lang="en-US" sz="2800" dirty="0" err="1">
                    <a:solidFill>
                      <a:srgbClr val="0000FF"/>
                    </a:solidFill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Cộng</a:t>
                </a:r>
                <a:r>
                  <a:rPr lang="en-US" sz="2800" dirty="0">
                    <a:solidFill>
                      <a:srgbClr val="0000FF"/>
                    </a:solidFill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cả</a:t>
                </a:r>
                <a:r>
                  <a:rPr lang="en-US" sz="2800" dirty="0">
                    <a:solidFill>
                      <a:srgbClr val="0000FF"/>
                    </a:solidFill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solidFill>
                      <a:srgbClr val="0000FF"/>
                    </a:solidFill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US" sz="2800" dirty="0">
                    <a:solidFill>
                      <a:srgbClr val="0000FF"/>
                    </a:solidFill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rgbClr val="0000FF"/>
                    </a:solidFill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bất</a:t>
                </a:r>
                <a:r>
                  <a:rPr lang="en-US" sz="2800" dirty="0">
                    <a:solidFill>
                      <a:srgbClr val="0000FF"/>
                    </a:solidFill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đẳng</a:t>
                </a:r>
                <a:r>
                  <a:rPr lang="en-US" sz="2800" dirty="0">
                    <a:solidFill>
                      <a:srgbClr val="0000FF"/>
                    </a:solidFill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endParaRPr lang="en-US" sz="2800" dirty="0">
                  <a:solidFill>
                    <a:srgbClr val="0000FF"/>
                  </a:solidFill>
                  <a:effectLst/>
                  <a:highlight>
                    <a:srgbClr val="FFFFFF"/>
                  </a:highligh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0480" marR="30480">
                  <a:spcBef>
                    <a:spcPts val="1200"/>
                  </a:spcBef>
                </a:pPr>
                <a:r>
                  <a:rPr lang="en-US" sz="2800" dirty="0">
                    <a:solidFill>
                      <a:srgbClr val="0000FF"/>
                    </a:solidFill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0000FF"/>
                        </a:solidFill>
                        <a:effectLst/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 dirty="0" smtClean="0">
                        <a:solidFill>
                          <a:srgbClr val="0000FF"/>
                        </a:solidFill>
                        <a:effectLst/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−3≤</m:t>
                    </m:r>
                    <m:r>
                      <a:rPr lang="en-US" sz="2800" i="1" dirty="0" smtClean="0">
                        <a:solidFill>
                          <a:srgbClr val="0000FF"/>
                        </a:solidFill>
                        <a:effectLst/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800" i="1" dirty="0" smtClean="0">
                        <a:solidFill>
                          <a:srgbClr val="0000FF"/>
                        </a:solidFill>
                        <a:effectLst/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−3 </m:t>
                    </m:r>
                  </m:oMath>
                </a14:m>
                <a:r>
                  <a:rPr lang="en-US" sz="2800" dirty="0" err="1">
                    <a:solidFill>
                      <a:srgbClr val="0000FF"/>
                    </a:solidFill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solidFill>
                      <a:srgbClr val="0000FF"/>
                    </a:solidFill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0000FF"/>
                        </a:solidFill>
                        <a:effectLst/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2800" dirty="0">
                    <a:solidFill>
                      <a:srgbClr val="0000FF"/>
                    </a:solidFill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 được:</a:t>
                </a:r>
                <a14:m>
                  <m:oMath xmlns:m="http://schemas.openxmlformats.org/officeDocument/2006/math">
                    <m:r>
                      <a:rPr lang="en-GB" sz="2800" b="0" i="0" dirty="0" smtClean="0">
                        <a:solidFill>
                          <a:srgbClr val="0000FF"/>
                        </a:solidFill>
                        <a:effectLst/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i="1" dirty="0" smtClean="0">
                        <a:solidFill>
                          <a:srgbClr val="0000FF"/>
                        </a:solidFill>
                        <a:effectLst/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 dirty="0" smtClean="0">
                        <a:solidFill>
                          <a:srgbClr val="0000FF"/>
                        </a:solidFill>
                        <a:effectLst/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–3+3≤</m:t>
                    </m:r>
                    <m:r>
                      <a:rPr lang="en-US" sz="2800" i="1" dirty="0">
                        <a:solidFill>
                          <a:srgbClr val="0000FF"/>
                        </a:solidFill>
                        <a:effectLst/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800" i="1" dirty="0" smtClean="0">
                        <a:solidFill>
                          <a:srgbClr val="0000FF"/>
                        </a:solidFill>
                        <a:effectLst/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–3+3 </m:t>
                    </m:r>
                  </m:oMath>
                </a14:m>
                <a:endParaRPr lang="en-US" sz="2800" dirty="0">
                  <a:solidFill>
                    <a:srgbClr val="0000FF"/>
                  </a:solidFill>
                  <a:effectLst/>
                  <a:highlight>
                    <a:srgbClr val="FFFFFF"/>
                  </a:highligh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0480" marR="30480">
                  <a:spcBef>
                    <a:spcPts val="1200"/>
                  </a:spcBef>
                </a:pPr>
                <a:r>
                  <a:rPr lang="en-US" sz="2800" dirty="0">
                    <a:solidFill>
                      <a:srgbClr val="0000FF"/>
                    </a:solidFill>
                    <a:effectLst/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		   hay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0000FF"/>
                        </a:solidFill>
                        <a:effectLst/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 dirty="0" smtClean="0">
                        <a:solidFill>
                          <a:srgbClr val="0000FF"/>
                        </a:solidFill>
                        <a:effectLst/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lang="en-US" sz="2800" i="1" dirty="0" smtClean="0">
                        <a:solidFill>
                          <a:srgbClr val="0000FF"/>
                        </a:solidFill>
                        <a:effectLst/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800" i="1" dirty="0" smtClean="0">
                        <a:solidFill>
                          <a:srgbClr val="0000FF"/>
                        </a:solidFill>
                        <a:effectLst/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2800" dirty="0">
                  <a:solidFill>
                    <a:srgbClr val="0000FF"/>
                  </a:solidFill>
                  <a:effectLst/>
                  <a:highlight>
                    <a:srgbClr val="FFFFFF"/>
                  </a:highligh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1CEF926-9676-F791-552F-8553C96658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280" y="2800350"/>
                <a:ext cx="8097520" cy="1692771"/>
              </a:xfrm>
              <a:prstGeom prst="rect">
                <a:avLst/>
              </a:prstGeom>
              <a:blipFill>
                <a:blip r:embed="rId13"/>
                <a:stretch>
                  <a:fillRect l="-1205" t="-3597" b="-89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408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OPL20U25GSXzBJYl68kk8uQGfFKzs7yb1M4KJWUiLk6ZEvGF+qCIPSnY57AbBFCvTWID13 2024 KNTT9 139+K4lPs7H94VUqPe2XwIsfPRnrXQE//QTEXxb8/8N4CNc6FpgZahzpTjFhMzSA7T/nHJa11DE8Ng2TP3iAmRczFlmslSuUNOgUeb6yRvs0="/>
          <p:cNvSpPr/>
          <p:nvPr/>
        </p:nvSpPr>
        <p:spPr>
          <a:xfrm>
            <a:off x="301146" y="57150"/>
            <a:ext cx="8614254" cy="2438399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 cmpd="thickThin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endParaRPr lang="en-US" sz="24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 descr="OPL20U25GSXzBJYl68kk8uQGfFKzs7yb1M4KJWUiLk6ZEvGF+qCIPSnY57AbBFCvTWID13 2024 KNTT9 139+K4lPs7H94VUqPe2XwIsfPRnrXQE//QTEXxb8/8N4CNc6FpgZahzpTjFhMzSA7T/nHJa11DE8Ng2TP3iAmRczFlmslSuUNOgUeb6yRvs0="/>
              <p:cNvSpPr txBox="1"/>
              <p:nvPr/>
            </p:nvSpPr>
            <p:spPr>
              <a:xfrm>
                <a:off x="457200" y="106519"/>
                <a:ext cx="83353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GB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vi-VN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ghiệm của</a:t>
                </a:r>
                <a:r>
                  <a:rPr lang="en-GB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 trình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vi-VN" sz="28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vi-VN" sz="28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GB" sz="28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28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vi-VN" sz="28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28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GB" sz="28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vi-VN" sz="2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GB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là?</a:t>
                </a:r>
                <a:endParaRPr lang="vi-V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 descr="OPL20U25GSXzBJYl68kk8uQGfFKzs7yb1M4KJWUiLk6ZEvGF+qCIPSnY57AbBFCvTWID13 2024 KNTT9 139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06519"/>
                <a:ext cx="8335382" cy="523220"/>
              </a:xfrm>
              <a:prstGeom prst="rect">
                <a:avLst/>
              </a:prstGeom>
              <a:blipFill>
                <a:blip r:embed="rId5"/>
                <a:stretch>
                  <a:fillRect l="-1463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 descr="OPL20U25GSXzBJYl68kk8uQGfFKzs7yb1M4KJWUiLk6ZEvGF+qCIPSnY57AbBFCvTWID13 2024 KNTT9 139+K4lPs7H94VUqPe2XwIsfPRnrXQE//QTEXxb8/8N4CNc6FpgZahzpTjFhMzSA7T/nHJa11DE8Ng2TP3iAmRczFlmslSuUNOgUeb6yRvs0="/>
              <p:cNvSpPr/>
              <p:nvPr/>
            </p:nvSpPr>
            <p:spPr>
              <a:xfrm>
                <a:off x="4597864" y="746920"/>
                <a:ext cx="3512852" cy="70882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8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GB" sz="28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8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 descr="OPL20U25GSXzBJYl68kk8uQGfFKzs7yb1M4KJWUiLk6ZEvGF+qCIPSnY57AbBFCvTWID13 2024 KNTT9 13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7864" y="746920"/>
                <a:ext cx="3512852" cy="708826"/>
              </a:xfrm>
              <a:prstGeom prst="rect">
                <a:avLst/>
              </a:prstGeom>
              <a:blipFill>
                <a:blip r:embed="rId6"/>
                <a:stretch>
                  <a:fillRect l="-3472" b="-1034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 descr="OPL20U25GSXzBJYl68kk8uQGfFKzs7yb1M4KJWUiLk6ZEvGF+qCIPSnY57AbBFCvTWID13 2024 KNTT9 139+K4lPs7H94VUqPe2XwIsfPRnrXQE//QTEXxb8/8N4CNc6FpgZahzpTjFhMzSA7T/nHJa11DE8Ng2TP3iAmRczFlmslSuUNOgUeb6yRvs0="/>
              <p:cNvSpPr/>
              <p:nvPr/>
            </p:nvSpPr>
            <p:spPr>
              <a:xfrm>
                <a:off x="404713" y="1630354"/>
                <a:ext cx="3252887" cy="636597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8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endPara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 descr="OPL20U25GSXzBJYl68kk8uQGfFKzs7yb1M4KJWUiLk6ZEvGF+qCIPSnY57AbBFCvTWID13 2024 KNTT9 13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713" y="1630354"/>
                <a:ext cx="3252887" cy="636597"/>
              </a:xfrm>
              <a:prstGeom prst="rect">
                <a:avLst/>
              </a:prstGeom>
              <a:blipFill>
                <a:blip r:embed="rId7"/>
                <a:stretch>
                  <a:fillRect l="-3745" b="-171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 descr="OPL20U25GSXzBJYl68kk8uQGfFKzs7yb1M4KJWUiLk6ZEvGF+qCIPSnY57AbBFCvTWID13 2024 KNTT9 139+K4lPs7H94VUqPe2XwIsfPRnrXQE//QTEXxb8/8N4CNc6FpgZahzpTjFhMzSA7T/nHJa11DE8Ng2TP3iAmRczFlmslSuUNOgUeb6yRvs0="/>
              <p:cNvSpPr/>
              <p:nvPr/>
            </p:nvSpPr>
            <p:spPr>
              <a:xfrm>
                <a:off x="4572000" y="1664330"/>
                <a:ext cx="3538716" cy="63659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defRPr/>
                </a:pP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8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GB" sz="2800" b="0" i="0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 descr="OPL20U25GSXzBJYl68kk8uQGfFKzs7yb1M4KJWUiLk6ZEvGF+qCIPSnY57AbBFCvTWID13 2024 KNTT9 13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1664330"/>
                <a:ext cx="3538716" cy="636597"/>
              </a:xfrm>
              <a:prstGeom prst="rect">
                <a:avLst/>
              </a:prstGeom>
              <a:blipFill>
                <a:blip r:embed="rId8"/>
                <a:stretch>
                  <a:fillRect l="-3448" t="-962" b="-182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 descr="OPL20U25GSXzBJYl68kk8uQGfFKzs7yb1M4KJWUiLk6ZEvGF+qCIPSnY57AbBFCvTWID13 2024 KNTT9 139+K4lPs7H94VUqPe2XwIsfPRnrXQE//QTEXxb8/8N4CNc6FpgZahzpTjFhMzSA7T/nHJa11DE8Ng2TP3iAmRczFlmslSuUNOgUeb6yRvs0="/>
              <p:cNvSpPr/>
              <p:nvPr/>
            </p:nvSpPr>
            <p:spPr>
              <a:xfrm>
                <a:off x="404713" y="768567"/>
                <a:ext cx="3252887" cy="687179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defRPr/>
                </a:pP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en-US" sz="28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GB" sz="28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8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8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 descr="OPL20U25GSXzBJYl68kk8uQGfFKzs7yb1M4KJWUiLk6ZEvGF+qCIPSnY57AbBFCvTWID13 2024 KNTT9 13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713" y="768567"/>
                <a:ext cx="3252887" cy="687179"/>
              </a:xfrm>
              <a:prstGeom prst="rect">
                <a:avLst/>
              </a:prstGeom>
              <a:blipFill>
                <a:blip r:embed="rId9"/>
                <a:stretch>
                  <a:fillRect l="-3745" b="-1238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6" descr="OPL20U25GSXzBJYl68kk8uQGfFKzs7yb1M4KJWUiLk6ZEvGF+qCIPSnY57AbBFCvTWID13 2024 KNTT9 13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129791" y="900545"/>
            <a:ext cx="446018" cy="45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OPL20U25GSXzBJYl68kk8uQGfFKzs7yb1M4KJWUiLk6ZEvGF+qCIPSnY57AbBFCvTWID13 2024 KNTT9 13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518115" y="1722649"/>
            <a:ext cx="446018" cy="45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OPL20U25GSXzBJYl68kk8uQGfFKzs7yb1M4KJWUiLk6ZEvGF+qCIPSnY57AbBFCvTWID13 2024 KNTT9 13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129791" y="1763142"/>
            <a:ext cx="446018" cy="45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OPL20U25GSXzBJYl68kk8uQGfFKzs7yb1M4KJWUiLk6ZEvGF+qCIPSnY57AbBFCvTWID13 2024 KNTT9 13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467600" y="886154"/>
            <a:ext cx="547048" cy="48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áº¿t quáº£ hÃ¬nh áº£nh cho home icon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01962"/>
            <a:ext cx="767861" cy="76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Flowchart: Alternate Process 16">
                <a:extLst>
                  <a:ext uri="{FF2B5EF4-FFF2-40B4-BE49-F238E27FC236}">
                    <a16:creationId xmlns:a16="http://schemas.microsoft.com/office/drawing/2014/main" id="{DAA7779F-2B70-CAD2-81AB-C314FEEC8307}"/>
                  </a:ext>
                </a:extLst>
              </p:cNvPr>
              <p:cNvSpPr/>
              <p:nvPr/>
            </p:nvSpPr>
            <p:spPr>
              <a:xfrm>
                <a:off x="457200" y="2876550"/>
                <a:ext cx="8305800" cy="1193254"/>
              </a:xfrm>
              <a:prstGeom prst="flowChartAlternateProcess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0480" marR="30480" lvl="0" indent="0" algn="just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Hướng </a:t>
                </a:r>
                <a:r>
                  <a:rPr kumimoji="0" lang="en-US" sz="280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dẫn</a:t>
                </a:r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3048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GB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GB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1=0 </m:t>
                    </m:r>
                  </m:oMath>
                </a14:m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thì </a:t>
                </a:r>
                <a14:m>
                  <m:oMath xmlns:m="http://schemas.openxmlformats.org/officeDocument/2006/math">
                    <m:r>
                      <a:rPr kumimoji="0" lang="en-GB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GB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1 </m:t>
                    </m:r>
                  </m:oMath>
                </a14:m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280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GB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en-GB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kumimoji="0" lang="en-US" sz="280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kumimoji="0" lang="en-US" sz="2800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án</a:t>
                </a:r>
                <a:r>
                  <a:rPr kumimoji="0" lang="en-US" sz="2800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 </a:t>
                </a:r>
                <a:r>
                  <a:rPr kumimoji="0" lang="en-US" sz="2800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endPara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Flowchart: Alternate Process 16">
                <a:extLst>
                  <a:ext uri="{FF2B5EF4-FFF2-40B4-BE49-F238E27FC236}">
                    <a16:creationId xmlns:a16="http://schemas.microsoft.com/office/drawing/2014/main" id="{DAA7779F-2B70-CAD2-81AB-C314FEEC83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876550"/>
                <a:ext cx="8305800" cy="1193254"/>
              </a:xfrm>
              <a:prstGeom prst="flowChartAlternateProcess">
                <a:avLst/>
              </a:prstGeom>
              <a:blipFill>
                <a:blip r:embed="rId14"/>
                <a:stretch>
                  <a:fillRect l="-366" t="-14141" b="-1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648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OPL20U25GSXzBJYl68kk8uQGfFKzs7yb1M4KJWUiLk6ZEvGF+qCIPSnY57AbBFCvTWID13 2024 KNTT9 139+K4lPs7H94VUqPe2XwIsfPRnrXQE//QTEXxb8/8N4CNc6FpgZahzpTjFhMzSA7T/nHJa11DE8Ng2TP3iAmRczFlmslSuUNOgUeb6yRvs0="/>
          <p:cNvSpPr/>
          <p:nvPr/>
        </p:nvSpPr>
        <p:spPr>
          <a:xfrm>
            <a:off x="201708" y="153904"/>
            <a:ext cx="8765245" cy="22098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 cmpd="thickThin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 descr="OPL20U25GSXzBJYl68kk8uQGfFKzs7yb1M4KJWUiLk6ZEvGF+qCIPSnY57AbBFCvTWID13 2024 KNTT9 139+K4lPs7H94VUqPe2XwIsfPRnrXQE//QTEXxb8/8N4CNc6FpgZahzpTjFhMzSA7T/nHJa11DE8Ng2TP3iAmRczFlmslSuUNOgUeb6yRvs0="/>
              <p:cNvSpPr txBox="1"/>
              <p:nvPr/>
            </p:nvSpPr>
            <p:spPr>
              <a:xfrm>
                <a:off x="317837" y="190907"/>
                <a:ext cx="8610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GB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vi-VN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ghiệm của</a:t>
                </a:r>
                <a:r>
                  <a:rPr lang="en-GB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 trình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7</a:t>
                </a:r>
                <a14:m>
                  <m:oMath xmlns:m="http://schemas.openxmlformats.org/officeDocument/2006/math">
                    <m:r>
                      <a:rPr lang="en-GB" sz="28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GB" sz="28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vi-VN" sz="28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vi-VN" sz="28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GB" sz="28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GB" sz="28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GB" sz="28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9</m:t>
                    </m:r>
                    <m:r>
                      <a:rPr lang="en-GB" sz="28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</m:t>
                    </m:r>
                  </m:oMath>
                </a14:m>
                <a:r>
                  <a:rPr lang="en-GB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là?</a:t>
                </a:r>
                <a:endParaRPr lang="vi-V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 descr="OPL20U25GSXzBJYl68kk8uQGfFKzs7yb1M4KJWUiLk6ZEvGF+qCIPSnY57AbBFCvTWID13 2024 KNTT9 139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837" y="190907"/>
                <a:ext cx="8610600" cy="523220"/>
              </a:xfrm>
              <a:prstGeom prst="rect">
                <a:avLst/>
              </a:prstGeom>
              <a:blipFill>
                <a:blip r:embed="rId5"/>
                <a:stretch>
                  <a:fillRect l="-1415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 descr="OPL20U25GSXzBJYl68kk8uQGfFKzs7yb1M4KJWUiLk6ZEvGF+qCIPSnY57AbBFCvTWID13 2024 KNTT9 139+K4lPs7H94VUqPe2XwIsfPRnrXQE//QTEXxb8/8N4CNc6FpgZahzpTjFhMzSA7T/nHJa11DE8Ng2TP3iAmRczFlmslSuUNOgUeb6yRvs0="/>
              <p:cNvSpPr/>
              <p:nvPr/>
            </p:nvSpPr>
            <p:spPr>
              <a:xfrm>
                <a:off x="457200" y="1829586"/>
                <a:ext cx="3512852" cy="45200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defRPr/>
                </a:pP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=−4</m:t>
                    </m:r>
                  </m:oMath>
                </a14:m>
                <a:endPara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 descr="OPL20U25GSXzBJYl68kk8uQGfFKzs7yb1M4KJWUiLk6ZEvGF+qCIPSnY57AbBFCvTWID13 2024 KNTT9 13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829586"/>
                <a:ext cx="3512852" cy="452005"/>
              </a:xfrm>
              <a:prstGeom prst="rect">
                <a:avLst/>
              </a:prstGeom>
              <a:blipFill>
                <a:blip r:embed="rId6"/>
                <a:stretch>
                  <a:fillRect l="-3472" t="-21622" b="-459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 descr="OPL20U25GSXzBJYl68kk8uQGfFKzs7yb1M4KJWUiLk6ZEvGF+qCIPSnY57AbBFCvTWID13 2024 KNTT9 139+K4lPs7H94VUqPe2XwIsfPRnrXQE//QTEXxb8/8N4CNc6FpgZahzpTjFhMzSA7T/nHJa11DE8Ng2TP3iAmRczFlmslSuUNOgUeb6yRvs0="/>
              <p:cNvSpPr/>
              <p:nvPr/>
            </p:nvSpPr>
            <p:spPr>
              <a:xfrm>
                <a:off x="457200" y="988007"/>
                <a:ext cx="3512852" cy="45200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defRPr/>
                </a:pP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GB" sz="28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−9</m:t>
                        </m:r>
                      </m:num>
                      <m:den>
                        <m:r>
                          <a:rPr lang="en-GB" sz="28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11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 descr="OPL20U25GSXzBJYl68kk8uQGfFKzs7yb1M4KJWUiLk6ZEvGF+qCIPSnY57AbBFCvTWID13 2024 KNTT9 13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988007"/>
                <a:ext cx="3512852" cy="452005"/>
              </a:xfrm>
              <a:prstGeom prst="rect">
                <a:avLst/>
              </a:prstGeom>
              <a:blipFill>
                <a:blip r:embed="rId7"/>
                <a:stretch>
                  <a:fillRect l="-3472" t="-21622" b="-445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 descr="OPL20U25GSXzBJYl68kk8uQGfFKzs7yb1M4KJWUiLk6ZEvGF+qCIPSnY57AbBFCvTWID13 2024 KNTT9 139+K4lPs7H94VUqPe2XwIsfPRnrXQE//QTEXxb8/8N4CNc6FpgZahzpTjFhMzSA7T/nHJa11DE8Ng2TP3iAmRczFlmslSuUNOgUeb6yRvs0="/>
              <p:cNvSpPr/>
              <p:nvPr/>
            </p:nvSpPr>
            <p:spPr>
              <a:xfrm>
                <a:off x="5032591" y="1017448"/>
                <a:ext cx="3512852" cy="45200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defRPr/>
                </a:pP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endPara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 descr="OPL20U25GSXzBJYl68kk8uQGfFKzs7yb1M4KJWUiLk6ZEvGF+qCIPSnY57AbBFCvTWID13 2024 KNTT9 13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2591" y="1017448"/>
                <a:ext cx="3512852" cy="452005"/>
              </a:xfrm>
              <a:prstGeom prst="rect">
                <a:avLst/>
              </a:prstGeom>
              <a:blipFill>
                <a:blip r:embed="rId8"/>
                <a:stretch>
                  <a:fillRect l="-3646" t="-21622" b="-445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 descr="OPL20U25GSXzBJYl68kk8uQGfFKzs7yb1M4KJWUiLk6ZEvGF+qCIPSnY57AbBFCvTWID13 2024 KNTT9 139+K4lPs7H94VUqPe2XwIsfPRnrXQE//QTEXxb8/8N4CNc6FpgZahzpTjFhMzSA7T/nHJa11DE8Ng2TP3iAmRczFlmslSuUNOgUeb6yRvs0="/>
              <p:cNvSpPr/>
              <p:nvPr/>
            </p:nvSpPr>
            <p:spPr>
              <a:xfrm>
                <a:off x="5004882" y="1814945"/>
                <a:ext cx="3512852" cy="45200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defRPr/>
                </a:pP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=4</m:t>
                    </m:r>
                  </m:oMath>
                </a14:m>
                <a:endPara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 descr="OPL20U25GSXzBJYl68kk8uQGfFKzs7yb1M4KJWUiLk6ZEvGF+qCIPSnY57AbBFCvTWID13 2024 KNTT9 13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882" y="1814945"/>
                <a:ext cx="3512852" cy="452005"/>
              </a:xfrm>
              <a:prstGeom prst="rect">
                <a:avLst/>
              </a:prstGeom>
              <a:blipFill>
                <a:blip r:embed="rId9"/>
                <a:stretch>
                  <a:fillRect l="-3472" t="-21622" b="-445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6" descr="OPL20U25GSXzBJYl68kk8uQGfFKzs7yb1M4KJWUiLk6ZEvGF+qCIPSnY57AbBFCvTWID13 2024 KNTT9 13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112205" y="1800795"/>
            <a:ext cx="441150" cy="44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OPL20U25GSXzBJYl68kk8uQGfFKzs7yb1M4KJWUiLk6ZEvGF+qCIPSnY57AbBFCvTWID13 2024 KNTT9 13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140369" y="958587"/>
            <a:ext cx="441150" cy="44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OPL20U25GSXzBJYl68kk8uQGfFKzs7yb1M4KJWUiLk6ZEvGF+qCIPSnY57AbBFCvTWID13 2024 KNTT9 13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528902" y="951159"/>
            <a:ext cx="441150" cy="44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OPL20U25GSXzBJYl68kk8uQGfFKzs7yb1M4KJWUiLk6ZEvGF+qCIPSnY57AbBFCvTWID13 2024 KNTT9 13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554968" y="1839591"/>
            <a:ext cx="541076" cy="47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áº¿t quáº£ hÃ¬nh áº£nh cho home icon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01962"/>
            <a:ext cx="767861" cy="76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Flowchart: Alternate Process 17">
                <a:extLst>
                  <a:ext uri="{FF2B5EF4-FFF2-40B4-BE49-F238E27FC236}">
                    <a16:creationId xmlns:a16="http://schemas.microsoft.com/office/drawing/2014/main" id="{6938E234-D79C-1A3A-F190-E5CDC22EF914}"/>
                  </a:ext>
                </a:extLst>
              </p:cNvPr>
              <p:cNvSpPr/>
              <p:nvPr/>
            </p:nvSpPr>
            <p:spPr>
              <a:xfrm>
                <a:off x="1607925" y="2666529"/>
                <a:ext cx="6793914" cy="2200709"/>
              </a:xfrm>
              <a:prstGeom prst="flowChartAlternateProcess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      </a:t>
                </a:r>
                <a14:m>
                  <m:oMath xmlns:m="http://schemas.openxmlformats.org/officeDocument/2006/math">
                    <m:r>
                      <a:rPr lang="en-GB" sz="28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</m:t>
                    </m:r>
                    <m:r>
                      <a:rPr lang="en-US" sz="28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7</m:t>
                    </m:r>
                    <m:r>
                      <a:rPr lang="en-GB" sz="28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GB" sz="2800" b="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vi-VN" sz="2800" b="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2800" b="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GB" sz="2800" b="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GB" sz="2800" b="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−9 </m:t>
                    </m:r>
                  </m:oMath>
                </a14:m>
                <a:endParaRPr lang="en-GB" sz="2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=−9−7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cs typeface="Times New Roman" panose="02020603050405020304" pitchFamily="18" charset="0"/>
                  </a:rPr>
                  <a:t>                                   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=−16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b="0" dirty="0">
                    <a:cs typeface="Times New Roman" panose="02020603050405020304" pitchFamily="18" charset="0"/>
                  </a:rPr>
                  <a:t>                                      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=−4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án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Flowchart: Alternate Process 17">
                <a:extLst>
                  <a:ext uri="{FF2B5EF4-FFF2-40B4-BE49-F238E27FC236}">
                    <a16:creationId xmlns:a16="http://schemas.microsoft.com/office/drawing/2014/main" id="{6938E234-D79C-1A3A-F190-E5CDC22EF9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7925" y="2666529"/>
                <a:ext cx="6793914" cy="2200709"/>
              </a:xfrm>
              <a:prstGeom prst="flowChartAlternateProcess">
                <a:avLst/>
              </a:prstGeom>
              <a:blipFill>
                <a:blip r:embed="rId14"/>
                <a:stretch>
                  <a:fillRect l="-179" t="-3030" b="-7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419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FD7B01-0ABD-4728-844F-C091A1B5C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0" y="171450"/>
            <a:ext cx="6572250" cy="3657600"/>
          </a:xfrm>
          <a:prstGeom prst="rect">
            <a:avLst/>
          </a:prstGeom>
        </p:spPr>
      </p:pic>
      <p:sp>
        <p:nvSpPr>
          <p:cNvPr id="4" name="TextBox 3" descr="OPL20U25GSXzBJYl68kk8uQGfFKzs7yb1M4KJWUiLk6ZEvGF+qCIPSnY57AbBFCvTWID13 2024 KNTT9 1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C3DA26A-58B2-4F23-B93E-108B0371C09D}"/>
              </a:ext>
            </a:extLst>
          </p:cNvPr>
          <p:cNvSpPr txBox="1"/>
          <p:nvPr/>
        </p:nvSpPr>
        <p:spPr>
          <a:xfrm>
            <a:off x="1485900" y="4114800"/>
            <a:ext cx="5886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lây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Muỗi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vằn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endParaRPr lang="en-US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22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4.PNG&quot;/&gt;"/>
  <p:tag name="ISPRING_SLIDE_INDENT_LEVEL" val="0"/>
  <p:tag name="ISPRING_CUSTOM_TIMING_USED" val="1"/>
  <p:tag name="GENSWF_SLIDE_TITLE" val="TỰA BÀI"/>
  <p:tag name="ISPRING_PRESENTER_ID" val="{7257E5D0-9D30-4FF0-97B0-8B144157FD3C}"/>
  <p:tag name="ISPRING_SLIDE_ID_2" val="{86E28706-79C3-4FF9-A642-6C9FBFB2000F}"/>
  <p:tag name="GENSWF_ADVANCE_TIME" val="4.182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3414</TotalTime>
  <Words>1865</Words>
  <Application>Microsoft Office PowerPoint</Application>
  <PresentationFormat>On-screen Show (16:9)</PresentationFormat>
  <Paragraphs>273</Paragraphs>
  <Slides>33</Slides>
  <Notes>24</Notes>
  <HiddenSlides>4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Aptos</vt:lpstr>
      <vt:lpstr>Arial</vt:lpstr>
      <vt:lpstr>Bad Script</vt:lpstr>
      <vt:lpstr>Calibri</vt:lpstr>
      <vt:lpstr>Calibri Light</vt:lpstr>
      <vt:lpstr>Cambria Math</vt:lpstr>
      <vt:lpstr>Times New Roman</vt:lpstr>
      <vt:lpstr>Tw Cen MT</vt:lpstr>
      <vt:lpstr>Wingdings</vt:lpstr>
      <vt:lpstr>Custom Design</vt:lpstr>
      <vt:lpstr>2_Office Theme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Thuan Nguyen Thi My</dc:creator>
  <cp:lastModifiedBy>NMD Store</cp:lastModifiedBy>
  <cp:revision>358</cp:revision>
  <dcterms:created xsi:type="dcterms:W3CDTF">2021-07-22T17:31:00Z</dcterms:created>
  <dcterms:modified xsi:type="dcterms:W3CDTF">2025-03-25T13:16:38Z</dcterms:modified>
</cp:coreProperties>
</file>