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3"/>
  </p:notesMasterIdLst>
  <p:sldIdLst>
    <p:sldId id="570" r:id="rId2"/>
    <p:sldId id="572" r:id="rId3"/>
    <p:sldId id="571" r:id="rId4"/>
    <p:sldId id="368" r:id="rId5"/>
    <p:sldId id="590" r:id="rId6"/>
    <p:sldId id="384" r:id="rId7"/>
    <p:sldId id="591" r:id="rId8"/>
    <p:sldId id="575" r:id="rId9"/>
    <p:sldId id="592" r:id="rId10"/>
    <p:sldId id="594" r:id="rId11"/>
    <p:sldId id="597" r:id="rId12"/>
    <p:sldId id="595" r:id="rId13"/>
    <p:sldId id="596" r:id="rId14"/>
    <p:sldId id="573" r:id="rId15"/>
    <p:sldId id="598" r:id="rId16"/>
    <p:sldId id="599" r:id="rId17"/>
    <p:sldId id="600" r:id="rId18"/>
    <p:sldId id="601" r:id="rId19"/>
    <p:sldId id="602" r:id="rId20"/>
    <p:sldId id="578" r:id="rId21"/>
    <p:sldId id="584" r:id="rId22"/>
    <p:sldId id="585" r:id="rId23"/>
    <p:sldId id="579" r:id="rId24"/>
    <p:sldId id="604" r:id="rId25"/>
    <p:sldId id="605" r:id="rId26"/>
    <p:sldId id="606" r:id="rId27"/>
    <p:sldId id="607" r:id="rId28"/>
    <p:sldId id="608" r:id="rId29"/>
    <p:sldId id="609" r:id="rId30"/>
    <p:sldId id="381" r:id="rId31"/>
    <p:sldId id="382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93FF"/>
    <a:srgbClr val="FFECAF"/>
    <a:srgbClr val="FF4FFF"/>
    <a:srgbClr val="CC00CC"/>
    <a:srgbClr val="7F7F7F"/>
    <a:srgbClr val="E6E6E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.mp3"/><Relationship Id="rId7" Type="http://schemas.openxmlformats.org/officeDocument/2006/relationships/image" Target="../media/image24.png"/><Relationship Id="rId12" Type="http://schemas.openxmlformats.org/officeDocument/2006/relationships/image" Target="../media/image2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1.mp3"/><Relationship Id="rId9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microsoft.com/office/2007/relationships/media" Target="../media/media1.mp3"/><Relationship Id="rId7" Type="http://schemas.openxmlformats.org/officeDocument/2006/relationships/image" Target="../media/image24.png"/><Relationship Id="rId12" Type="http://schemas.openxmlformats.org/officeDocument/2006/relationships/image" Target="../media/image2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1.mp3"/><Relationship Id="rId9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2.pn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2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1.mp3"/><Relationship Id="rId9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gif"/><Relationship Id="rId18" Type="http://schemas.openxmlformats.org/officeDocument/2006/relationships/image" Target="../media/image39.png"/><Relationship Id="rId3" Type="http://schemas.microsoft.com/office/2007/relationships/media" Target="../media/media4.mp3"/><Relationship Id="rId21" Type="http://schemas.openxmlformats.org/officeDocument/2006/relationships/image" Target="../media/image42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6.gif"/><Relationship Id="rId17" Type="http://schemas.openxmlformats.org/officeDocument/2006/relationships/image" Target="../media/image27.gif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20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21.gif"/><Relationship Id="rId5" Type="http://schemas.microsoft.com/office/2007/relationships/media" Target="../media/media1.mp3"/><Relationship Id="rId15" Type="http://schemas.openxmlformats.org/officeDocument/2006/relationships/image" Target="../media/image22.pn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38.gif"/><Relationship Id="rId2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2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6.xml"/><Relationship Id="rId12" Type="http://schemas.openxmlformats.org/officeDocument/2006/relationships/image" Target="../media/image2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25.xml"/><Relationship Id="rId11" Type="http://schemas.openxmlformats.org/officeDocument/2006/relationships/image" Target="../media/image66.gif"/><Relationship Id="rId5" Type="http://schemas.openxmlformats.org/officeDocument/2006/relationships/slide" Target="slide24.xml"/><Relationship Id="rId10" Type="http://schemas.openxmlformats.org/officeDocument/2006/relationships/image" Target="../media/image65.gif"/><Relationship Id="rId4" Type="http://schemas.openxmlformats.org/officeDocument/2006/relationships/image" Target="../media/image63.png"/><Relationship Id="rId9" Type="http://schemas.openxmlformats.org/officeDocument/2006/relationships/image" Target="../media/image64.gif"/><Relationship Id="rId14" Type="http://schemas.openxmlformats.org/officeDocument/2006/relationships/slide" Target="slide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10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175324" y="311002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72" y="5695392"/>
            <a:ext cx="1643784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7010397"/>
            <a:ext cx="8128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3593" y="7010398"/>
            <a:ext cx="8128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7964" y="164360"/>
            <a:ext cx="14808918" cy="117627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MH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là: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54389" y="3675926"/>
            <a:ext cx="2882705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le 8"/>
          <p:cNvSpPr/>
          <p:nvPr/>
        </p:nvSpPr>
        <p:spPr>
          <a:xfrm>
            <a:off x="2836865" y="1382995"/>
            <a:ext cx="314220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MN.MP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MH.NP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2836865" y="1915622"/>
            <a:ext cx="314220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</a:rPr>
              <a:t>MN.MH</a:t>
            </a:r>
            <a:r>
              <a:rPr lang="en-US" sz="2800" dirty="0" smtClean="0">
                <a:latin typeface="Times New Roman" panose="02020603050405020304" pitchFamily="18" charset="0"/>
              </a:rPr>
              <a:t>=</a:t>
            </a:r>
            <a:r>
              <a:rPr lang="en-US" sz="2800" dirty="0" err="1" smtClean="0">
                <a:latin typeface="Times New Roman" panose="02020603050405020304" pitchFamily="18" charset="0"/>
              </a:rPr>
              <a:t>MP.NP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7619993" y="1356255"/>
            <a:ext cx="347103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</a:rPr>
              <a:t>NP.NH</a:t>
            </a:r>
            <a:r>
              <a:rPr lang="en-US" sz="2800" dirty="0" smtClean="0">
                <a:latin typeface="Times New Roman" panose="02020603050405020304" pitchFamily="18" charset="0"/>
              </a:rPr>
              <a:t>=</a:t>
            </a:r>
            <a:r>
              <a:rPr lang="en-US" sz="2800" dirty="0" err="1" smtClean="0">
                <a:latin typeface="Times New Roman" panose="02020603050405020304" pitchFamily="18" charset="0"/>
              </a:rPr>
              <a:t>HM.HN</a:t>
            </a:r>
            <a:endParaRPr lang="en-US" sz="2800" dirty="0"/>
          </a:p>
        </p:txBody>
      </p:sp>
      <p:sp>
        <p:nvSpPr>
          <p:cNvPr id="25" name="Rectangle 24"/>
          <p:cNvSpPr/>
          <p:nvPr/>
        </p:nvSpPr>
        <p:spPr>
          <a:xfrm>
            <a:off x="7619991" y="1885461"/>
            <a:ext cx="34457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</a:rPr>
              <a:t>HM.HN</a:t>
            </a:r>
            <a:r>
              <a:rPr lang="en-US" sz="2800" dirty="0" smtClean="0">
                <a:latin typeface="Times New Roman" panose="02020603050405020304" pitchFamily="18" charset="0"/>
              </a:rPr>
              <a:t>=</a:t>
            </a:r>
            <a:r>
              <a:rPr lang="en-US" sz="2800" dirty="0" err="1" smtClean="0">
                <a:latin typeface="Times New Roman" panose="02020603050405020304" pitchFamily="18" charset="0"/>
              </a:rPr>
              <a:t>PN.MN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946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6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6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" y="9955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72" y="5695392"/>
            <a:ext cx="1643784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7010397"/>
            <a:ext cx="8128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3593" y="7010398"/>
            <a:ext cx="8128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7964" y="164360"/>
            <a:ext cx="11430000" cy="63805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54389" y="3675926"/>
            <a:ext cx="2882705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le 8"/>
          <p:cNvSpPr/>
          <p:nvPr/>
        </p:nvSpPr>
        <p:spPr>
          <a:xfrm>
            <a:off x="1313182" y="901331"/>
            <a:ext cx="98296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A. 16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3921670" y="910649"/>
            <a:ext cx="782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</a:rPr>
              <a:t>B. 4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6386977" y="919038"/>
            <a:ext cx="9183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</a:rPr>
              <a:t>C. 5</a:t>
            </a:r>
            <a:endParaRPr lang="en-US" sz="2800" dirty="0"/>
          </a:p>
        </p:txBody>
      </p:sp>
      <p:sp>
        <p:nvSpPr>
          <p:cNvPr id="25" name="Rectangle 24"/>
          <p:cNvSpPr/>
          <p:nvPr/>
        </p:nvSpPr>
        <p:spPr>
          <a:xfrm>
            <a:off x="8671712" y="900069"/>
            <a:ext cx="99163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D.6</a:t>
            </a:r>
            <a:endParaRPr lang="en-US" sz="2800" dirty="0"/>
          </a:p>
        </p:txBody>
      </p:sp>
      <p:pic>
        <p:nvPicPr>
          <p:cNvPr id="21" name="Picture 20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00" y="1532789"/>
            <a:ext cx="4853455" cy="33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8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6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6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23" grpId="0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33" y="5558909"/>
            <a:ext cx="1773135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7271656"/>
            <a:ext cx="8128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69067" y="7245140"/>
            <a:ext cx="8128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2499" y="206748"/>
            <a:ext cx="102870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89600" y="5311917"/>
            <a:ext cx="1992267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44" name="Rectangle 32"/>
          <p:cNvSpPr>
            <a:spLocks noChangeArrowheads="1"/>
          </p:cNvSpPr>
          <p:nvPr/>
        </p:nvSpPr>
        <p:spPr bwMode="auto">
          <a:xfrm>
            <a:off x="1081482" y="140960"/>
            <a:ext cx="1012148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39"/>
          <p:cNvSpPr>
            <a:spLocks noChangeArrowheads="1"/>
          </p:cNvSpPr>
          <p:nvPr/>
        </p:nvSpPr>
        <p:spPr bwMode="auto">
          <a:xfrm>
            <a:off x="904418" y="1747712"/>
            <a:ext cx="1058853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5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39"/>
              <p:cNvSpPr>
                <a:spLocks noChangeArrowheads="1"/>
              </p:cNvSpPr>
              <p:nvPr/>
            </p:nvSpPr>
            <p:spPr bwMode="auto">
              <a:xfrm>
                <a:off x="3417757" y="1771031"/>
                <a:ext cx="1161087" cy="636200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altLang="en-US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AE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7757" y="1771031"/>
                <a:ext cx="1161087" cy="636200"/>
              </a:xfrm>
              <a:prstGeom prst="rect">
                <a:avLst/>
              </a:prstGeom>
              <a:blipFill>
                <a:blip r:embed="rId13"/>
                <a:stretch>
                  <a:fillRect l="-13021" t="-3774" b="-292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5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142225" y="1801125"/>
            <a:ext cx="91831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</a:rPr>
              <a:t>C. </a:t>
            </a:r>
            <a:r>
              <a:rPr lang="en-US" sz="3200" dirty="0">
                <a:latin typeface="Times New Roman" panose="02020603050405020304" pitchFamily="18" charset="0"/>
              </a:rPr>
              <a:t>6</a:t>
            </a:r>
            <a:endParaRPr lang="en-US" sz="3200" dirty="0"/>
          </a:p>
        </p:txBody>
      </p:sp>
      <p:sp>
        <p:nvSpPr>
          <p:cNvPr id="25" name="Rectangle 24"/>
          <p:cNvSpPr/>
          <p:nvPr/>
        </p:nvSpPr>
        <p:spPr>
          <a:xfrm>
            <a:off x="8801871" y="1845479"/>
            <a:ext cx="99163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</a:rPr>
              <a:t>D.1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9015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6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06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44" grpId="0"/>
      <p:bldP spid="51" grpId="0" animBg="1"/>
      <p:bldP spid="52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973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94" y="5579500"/>
            <a:ext cx="1231227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4422" y="5013261"/>
            <a:ext cx="836633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86" y="5440873"/>
            <a:ext cx="861025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398496" y="2767012"/>
            <a:ext cx="510988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569" y="4714569"/>
            <a:ext cx="1102504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7173685"/>
            <a:ext cx="8128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84127" y="7212951"/>
            <a:ext cx="8128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08859" y="7212951"/>
            <a:ext cx="8128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4574" y="88360"/>
            <a:ext cx="8383605" cy="10402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33184" y="5266704"/>
            <a:ext cx="2063743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196246" y="292630"/>
            <a:ext cx="62969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-211527" y="79819"/>
            <a:ext cx="233857" cy="161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pic>
        <p:nvPicPr>
          <p:cNvPr id="30" name="Picture 29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26" y="2306152"/>
            <a:ext cx="4762425" cy="4501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33858" y="1116074"/>
                <a:ext cx="2493503" cy="9702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𝐸𝐵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𝐸𝐹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58" y="1116074"/>
                <a:ext cx="2493503" cy="970266"/>
              </a:xfrm>
              <a:prstGeom prst="rect">
                <a:avLst/>
              </a:prstGeom>
              <a:blipFill>
                <a:blip r:embed="rId19"/>
                <a:stretch>
                  <a:fillRect l="-8557" b="-1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044092" y="1134138"/>
                <a:ext cx="2448171" cy="9702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𝐴𝐸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𝐸𝐹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092" y="1134138"/>
                <a:ext cx="2448171" cy="970266"/>
              </a:xfrm>
              <a:prstGeom prst="rect">
                <a:avLst/>
              </a:prstGeom>
              <a:blipFill>
                <a:blip r:embed="rId20"/>
                <a:stretch>
                  <a:fillRect l="-8706" b="-1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730858" y="1108216"/>
                <a:ext cx="2445413" cy="9671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𝐸𝐹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𝐴𝐹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858" y="1108216"/>
                <a:ext cx="2445413" cy="967124"/>
              </a:xfrm>
              <a:prstGeom prst="rect">
                <a:avLst/>
              </a:prstGeom>
              <a:blipFill>
                <a:blip r:embed="rId21"/>
                <a:stretch>
                  <a:fillRect l="-8728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8451746" y="1134138"/>
                <a:ext cx="2462597" cy="9706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𝐴𝐸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𝐴𝐹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1746" y="1134138"/>
                <a:ext cx="2462597" cy="970650"/>
              </a:xfrm>
              <a:prstGeom prst="rect">
                <a:avLst/>
              </a:prstGeom>
              <a:blipFill>
                <a:blip r:embed="rId22"/>
                <a:stretch>
                  <a:fillRect l="-8663" b="-1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871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6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6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6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388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8" grpId="1" animBg="1"/>
      <p:bldP spid="23" grpId="0" animBg="1"/>
      <p:bldP spid="23" grpId="1" animBg="1"/>
      <p:bldP spid="23" grpId="2" animBg="1"/>
      <p:bldP spid="16" grpId="0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(sine)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côsin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(cosine)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tang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(tangent)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côtang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(cotangent)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510" y="388919"/>
            <a:ext cx="643236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510" y="1146564"/>
            <a:ext cx="407355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74)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864" y="2030392"/>
            <a:ext cx="6748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AC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864" y="2627731"/>
            <a:ext cx="6649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864" y="3225070"/>
            <a:ext cx="4068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BC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82" y="87932"/>
            <a:ext cx="5324858" cy="38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510" y="388919"/>
            <a:ext cx="643236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510" y="1146564"/>
            <a:ext cx="307808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51264" y="2176931"/>
                <a:ext cx="6392199" cy="96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AE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4" y="2176931"/>
                <a:ext cx="6392199" cy="965649"/>
              </a:xfrm>
              <a:prstGeom prst="rect">
                <a:avLst/>
              </a:prstGeom>
              <a:blipFill>
                <a:blip r:embed="rId3"/>
                <a:stretch>
                  <a:fillRect l="-1907" t="-6289" b="-16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51264" y="3370137"/>
                <a:ext cx="1152046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</a:t>
                </a:r>
                <a:r>
                  <a:rPr lang="en-AE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4" y="3370137"/>
                <a:ext cx="11520461" cy="523220"/>
              </a:xfrm>
              <a:prstGeom prst="rect">
                <a:avLst/>
              </a:prstGeom>
              <a:blipFill>
                <a:blip r:embed="rId4"/>
                <a:stretch>
                  <a:fillRect l="-1058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51264" y="3907703"/>
                <a:ext cx="117977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cos</a:t>
                </a:r>
                <a:r>
                  <a:rPr lang="en-AE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4" y="3907703"/>
                <a:ext cx="11797781" cy="523220"/>
              </a:xfrm>
              <a:prstGeom prst="rect">
                <a:avLst/>
              </a:prstGeom>
              <a:blipFill>
                <a:blip r:embed="rId5"/>
                <a:stretch>
                  <a:fillRect l="-103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51264" y="4457650"/>
                <a:ext cx="1119986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tang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</a:t>
                </a:r>
                <a:r>
                  <a:rPr lang="en-AE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4" y="4457650"/>
                <a:ext cx="11199861" cy="523220"/>
              </a:xfrm>
              <a:prstGeom prst="rect">
                <a:avLst/>
              </a:prstGeom>
              <a:blipFill>
                <a:blip r:embed="rId6"/>
                <a:stretch>
                  <a:fillRect l="-108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33630" y="5010917"/>
                <a:ext cx="115380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côtang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cot</a:t>
                </a:r>
                <a:r>
                  <a:rPr lang="en-AE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30" y="5010917"/>
                <a:ext cx="11538095" cy="523220"/>
              </a:xfrm>
              <a:prstGeom prst="rect">
                <a:avLst/>
              </a:prstGeom>
              <a:blipFill>
                <a:blip r:embed="rId7"/>
                <a:stretch>
                  <a:fillRect l="-105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82" y="87932"/>
            <a:ext cx="4725066" cy="343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7275" y="572517"/>
            <a:ext cx="698620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PHIẾU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Điền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chỗ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trống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65861" y="3036080"/>
                <a:ext cx="1675587" cy="83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/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861" y="3036080"/>
                <a:ext cx="1675587" cy="835550"/>
              </a:xfrm>
              <a:prstGeom prst="rect">
                <a:avLst/>
              </a:prstGeom>
              <a:blipFill>
                <a:blip r:embed="rId3"/>
                <a:stretch>
                  <a:fillRect l="-9091" b="-9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46399" y="3076861"/>
                <a:ext cx="1744517" cy="794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/>
                    </m:f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399" y="3076861"/>
                <a:ext cx="1744517" cy="794769"/>
              </a:xfrm>
              <a:prstGeom prst="rect">
                <a:avLst/>
              </a:prstGeom>
              <a:blipFill>
                <a:blip r:embed="rId4"/>
                <a:stretch>
                  <a:fillRect l="-909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321926" y="4696892"/>
                <a:ext cx="1806905" cy="7918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/>
                    </m:acc>
                  </m:oMath>
                </a14:m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926" y="4696892"/>
                <a:ext cx="1806905" cy="791820"/>
              </a:xfrm>
              <a:prstGeom prst="rect">
                <a:avLst/>
              </a:prstGeom>
              <a:blipFill>
                <a:blip r:embed="rId5"/>
                <a:stretch>
                  <a:fillRect l="-878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015035" y="4656368"/>
                <a:ext cx="1575881" cy="8323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035" y="4656368"/>
                <a:ext cx="1575881" cy="832344"/>
              </a:xfrm>
              <a:prstGeom prst="rect">
                <a:avLst/>
              </a:prstGeom>
              <a:blipFill>
                <a:blip r:embed="rId6"/>
                <a:stretch>
                  <a:fillRect l="-10078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2225378" y="2891441"/>
            <a:ext cx="683200" cy="52322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AC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25138" y="4917882"/>
            <a:ext cx="423514" cy="52322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B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68591" y="5179588"/>
            <a:ext cx="683200" cy="52322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AC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68591" y="4479758"/>
            <a:ext cx="683200" cy="52322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AB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93882" y="3564169"/>
            <a:ext cx="662361" cy="52322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472" y="2269429"/>
            <a:ext cx="5324858" cy="38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8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0124" y="418722"/>
            <a:ext cx="1781257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8867" y="1295337"/>
                <a:ext cx="10443115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không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phụ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thuộc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vào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việc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</a:rPr>
                  <a:t>chọn</a:t>
                </a:r>
                <a:endParaRPr lang="en-US" sz="2800" dirty="0" smtClean="0">
                  <a:solidFill>
                    <a:schemeClr val="bg1"/>
                  </a:solidFill>
                </a:endParaRPr>
              </a:p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</a:rPr>
                  <a:t>tam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67" y="1295337"/>
                <a:ext cx="10443115" cy="954107"/>
              </a:xfrm>
              <a:prstGeom prst="rect">
                <a:avLst/>
              </a:prstGeom>
              <a:blipFill>
                <a:blip r:embed="rId2"/>
                <a:stretch>
                  <a:fillRect l="-1050" t="-7006" r="-175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8867" y="2504497"/>
                <a:ext cx="11439927" cy="534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viết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sin B, cos B, tan B, cot B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thay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67" y="2504497"/>
                <a:ext cx="11439927" cy="534762"/>
              </a:xfrm>
              <a:prstGeom prst="rect">
                <a:avLst/>
              </a:prstGeom>
              <a:blipFill>
                <a:blip r:embed="rId3"/>
                <a:stretch>
                  <a:fillRect l="-959" t="-11364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81892" y="3845226"/>
                <a:ext cx="11396902" cy="11706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nghĩa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nhọn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luôn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dương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US" sz="2800" dirty="0" smtClean="0">
                  <a:solidFill>
                    <a:schemeClr val="bg1"/>
                  </a:solidFill>
                </a:endParaRPr>
              </a:p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&lt; 1;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cos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&lt; 1; 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cot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𝑡𝑎𝑛</m:t>
                        </m:r>
                        <m:r>
                          <a:rPr lang="en-AE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.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92" y="3845226"/>
                <a:ext cx="11396902" cy="1170641"/>
              </a:xfrm>
              <a:prstGeom prst="rect">
                <a:avLst/>
              </a:prstGeom>
              <a:blipFill>
                <a:blip r:embed="rId4"/>
                <a:stretch>
                  <a:fillRect l="-1070" t="-6250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4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5510" y="323604"/>
            <a:ext cx="4560864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77)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2068" y="1160186"/>
            <a:ext cx="705430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5570" y="2288058"/>
                <a:ext cx="6669903" cy="48974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tam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MNP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M ta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endPara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NP=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𝑀𝑁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/>
                    </m:rad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=</a:t>
                </a:r>
                <a:r>
                  <a:rPr lang="en-AE" sz="2800" dirty="0" smtClean="0">
                    <a:solidFill>
                      <a:schemeClr val="bg1"/>
                    </a:solidFill>
                  </a:rPr>
                  <a:t>…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MNP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M, ta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endPara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𝑀𝑁</m:t>
                        </m:r>
                      </m:num>
                      <m:den/>
                    </m:f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/>
                    </m:f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cos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/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𝑁𝑃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/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</a:t>
                </a:r>
                <a:endPara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..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..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cot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70" y="2288058"/>
                <a:ext cx="6669903" cy="4897495"/>
              </a:xfrm>
              <a:prstGeom prst="rect">
                <a:avLst/>
              </a:prstGeom>
              <a:blipFill>
                <a:blip r:embed="rId5"/>
                <a:stretch>
                  <a:fillRect l="-1920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1073533" y="4552140"/>
            <a:ext cx="48094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NP</a:t>
            </a:r>
          </a:p>
        </p:txBody>
      </p:sp>
      <p:sp>
        <p:nvSpPr>
          <p:cNvPr id="7" name="Rectangle 6"/>
          <p:cNvSpPr/>
          <p:nvPr/>
        </p:nvSpPr>
        <p:spPr>
          <a:xfrm>
            <a:off x="1653408" y="4552140"/>
            <a:ext cx="30337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3067795" y="4051397"/>
            <a:ext cx="55061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5225" y="4051397"/>
            <a:ext cx="387324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3532" y="5161740"/>
            <a:ext cx="54626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3533" y="5626676"/>
            <a:ext cx="54626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0484" y="5135501"/>
            <a:ext cx="40038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68111" y="5626676"/>
            <a:ext cx="38275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98883" y="5161740"/>
            <a:ext cx="57695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64082" y="5557311"/>
            <a:ext cx="57695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41032" y="5135501"/>
            <a:ext cx="48094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18410" y="5601654"/>
            <a:ext cx="48094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</a:t>
            </a:r>
          </a:p>
        </p:txBody>
      </p:sp>
      <p:pic>
        <p:nvPicPr>
          <p:cNvPr id="18" name="Picture 1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98E969-A2C3-B92A-D0B6-CCD17664EC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70" y="4565541"/>
            <a:ext cx="1561730" cy="1561730"/>
          </a:xfrm>
          <a:prstGeom prst="rect">
            <a:avLst/>
          </a:prstGeom>
        </p:spPr>
      </p:pic>
      <p:pic>
        <p:nvPicPr>
          <p:cNvPr id="1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710" t="34405" r="21287" b="34493"/>
          <a:stretch/>
        </p:blipFill>
        <p:spPr>
          <a:xfrm>
            <a:off x="8997659" y="6365557"/>
            <a:ext cx="1632611" cy="49244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98883" y="5135501"/>
            <a:ext cx="57695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64082" y="5531072"/>
            <a:ext cx="57695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88" y="593095"/>
            <a:ext cx="5015957" cy="357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1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6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soạn, SGK, SBT.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phụ.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vở ghi, bút, sơ đồ tư duy.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nhóm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1002264" y="3242446"/>
            <a:ext cx="3643624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TỈ SỐ LƯỢNG GIÁC CỦA GÓC NHỌN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0" y="653378"/>
            <a:ext cx="1016455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AC=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155850" y="1577594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710" t="34405" r="21287" b="34493"/>
          <a:stretch/>
        </p:blipFill>
        <p:spPr>
          <a:xfrm>
            <a:off x="8997659" y="6365557"/>
            <a:ext cx="1632611" cy="492443"/>
          </a:xfrm>
          <a:prstGeom prst="rect">
            <a:avLst/>
          </a:prstGeom>
        </p:spPr>
      </p:pic>
      <p:sp>
        <p:nvSpPr>
          <p:cNvPr id="10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3408" y="2070791"/>
                <a:ext cx="6621749" cy="45409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ABC 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v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uông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tại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A ta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AB=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𝐵𝐶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AE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AE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(cm)</a:t>
                </a:r>
              </a:p>
              <a:p>
                <a:r>
                  <a:rPr lang="en-US" sz="2800" dirty="0" err="1" smtClean="0">
                    <a:solidFill>
                      <a:schemeClr val="bg1"/>
                    </a:solidFill>
                  </a:rPr>
                  <a:t>Xét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 tam </a:t>
                </a:r>
                <a:r>
                  <a:rPr lang="en-US" sz="2800" dirty="0" err="1" smtClean="0">
                    <a:solidFill>
                      <a:schemeClr val="bg1"/>
                    </a:solidFill>
                  </a:rPr>
                  <a:t>giác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 ABC </a:t>
                </a:r>
                <a:r>
                  <a:rPr lang="en-US" sz="2800" dirty="0" err="1" smtClean="0">
                    <a:solidFill>
                      <a:schemeClr val="bg1"/>
                    </a:solidFill>
                  </a:rPr>
                  <a:t>vuông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</a:rPr>
                  <a:t>tại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 A ta </a:t>
                </a:r>
                <a:r>
                  <a:rPr lang="en-US" sz="2800" dirty="0" err="1" smtClean="0">
                    <a:solidFill>
                      <a:schemeClr val="bg1"/>
                    </a:solidFill>
                  </a:rPr>
                  <a:t>có</a:t>
                </a:r>
                <a:endParaRPr lang="en-US" sz="2800" dirty="0" smtClean="0">
                  <a:solidFill>
                    <a:schemeClr val="bg1"/>
                  </a:solidFill>
                </a:endParaRPr>
              </a:p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Sin B=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;</a:t>
                </a:r>
              </a:p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cos </a:t>
                </a:r>
                <a:r>
                  <a:rPr lang="en-US" sz="2800" dirty="0">
                    <a:solidFill>
                      <a:schemeClr val="bg1"/>
                    </a:solidFill>
                  </a:rPr>
                  <a:t>B=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AE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AE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;</a:t>
                </a:r>
              </a:p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tan </a:t>
                </a:r>
                <a:r>
                  <a:rPr lang="en-US" sz="2800" dirty="0">
                    <a:solidFill>
                      <a:schemeClr val="bg1"/>
                    </a:solidFill>
                  </a:rPr>
                  <a:t>B=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;</a:t>
                </a:r>
              </a:p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cot </a:t>
                </a:r>
                <a:r>
                  <a:rPr lang="en-US" sz="2800" dirty="0">
                    <a:solidFill>
                      <a:schemeClr val="bg1"/>
                    </a:solidFill>
                  </a:rPr>
                  <a:t>B=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;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08" y="2070791"/>
                <a:ext cx="6621749" cy="4540987"/>
              </a:xfrm>
              <a:prstGeom prst="rect">
                <a:avLst/>
              </a:prstGeom>
              <a:blipFill>
                <a:blip r:embed="rId6"/>
                <a:stretch>
                  <a:fillRect l="-1842" t="-1477" r="-1013" b="-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4172B0-4C57-0A76-24F5-C3B4FE2DA0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05" y="4709093"/>
            <a:ext cx="2093844" cy="2093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00" y="1536757"/>
            <a:ext cx="5025624" cy="352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778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138506" y="669402"/>
            <a:ext cx="11336125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AB=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2cm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AC=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334450" y="1645524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768770B-D050-CC77-E474-FE74E8CE5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710" t="34405" r="21287" b="34493"/>
          <a:stretch/>
        </p:blipFill>
        <p:spPr>
          <a:xfrm>
            <a:off x="10559389" y="6338914"/>
            <a:ext cx="1632611" cy="492443"/>
          </a:xfrm>
          <a:prstGeom prst="rect">
            <a:avLst/>
          </a:prstGeom>
        </p:spPr>
      </p:pic>
      <p:sp>
        <p:nvSpPr>
          <p:cNvPr id="10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7200" y="2137967"/>
                <a:ext cx="6621749" cy="45016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ABC 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v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uông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tại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A ta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BC=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E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e>
                    </m:rad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(cm)</a:t>
                </a:r>
              </a:p>
              <a:p>
                <a:r>
                  <a:rPr lang="en-US" sz="2800" dirty="0" err="1" smtClean="0">
                    <a:solidFill>
                      <a:schemeClr val="bg1"/>
                    </a:solidFill>
                  </a:rPr>
                  <a:t>Xét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 tam </a:t>
                </a:r>
                <a:r>
                  <a:rPr lang="en-US" sz="2800" dirty="0" err="1" smtClean="0">
                    <a:solidFill>
                      <a:schemeClr val="bg1"/>
                    </a:solidFill>
                  </a:rPr>
                  <a:t>giác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 ABC </a:t>
                </a:r>
                <a:r>
                  <a:rPr lang="en-US" sz="2800" dirty="0" err="1" smtClean="0">
                    <a:solidFill>
                      <a:schemeClr val="bg1"/>
                    </a:solidFill>
                  </a:rPr>
                  <a:t>vuông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</a:rPr>
                  <a:t>tại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 A ta </a:t>
                </a:r>
                <a:r>
                  <a:rPr lang="en-US" sz="2800" dirty="0" err="1" smtClean="0">
                    <a:solidFill>
                      <a:schemeClr val="bg1"/>
                    </a:solidFill>
                  </a:rPr>
                  <a:t>có</a:t>
                </a:r>
                <a:endParaRPr lang="en-US" sz="2800" dirty="0" smtClean="0">
                  <a:solidFill>
                    <a:schemeClr val="bg1"/>
                  </a:solidFill>
                </a:endParaRPr>
              </a:p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Sin C=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;</a:t>
                </a:r>
              </a:p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cos C=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;</a:t>
                </a:r>
              </a:p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tan C=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;</a:t>
                </a:r>
              </a:p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cot C=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;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137967"/>
                <a:ext cx="6621749" cy="4501682"/>
              </a:xfrm>
              <a:prstGeom prst="rect">
                <a:avLst/>
              </a:prstGeom>
              <a:blipFill>
                <a:blip r:embed="rId8"/>
                <a:stretch>
                  <a:fillRect l="-1842" t="-1491" r="-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4172B0-4C57-0A76-24F5-C3B4FE2DA0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552" y="4245070"/>
            <a:ext cx="2093844" cy="2093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79" y="-1199152"/>
            <a:ext cx="10724605" cy="1179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073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78194" y="3242445"/>
            <a:ext cx="4179336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en-US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vấn đề trong thực tế sử dụng định lí Thalès.</a:t>
            </a:r>
          </a:p>
        </p:txBody>
      </p:sp>
      <p:sp>
        <p:nvSpPr>
          <p:cNvPr id="7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TỈ SỐ LƯỢNG GIÁC CỦA GÓC NHỌN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6" y="323966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1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7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6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7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7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6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6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98075" y="5616412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PLAY</a:t>
            </a:r>
            <a:endParaRPr lang="vi-VN" sz="32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3608586" y="22039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897512" y="36380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3631834" y="36380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63822" y="332804"/>
            <a:ext cx="3199129" cy="1571254"/>
          </a:xfrm>
          <a:prstGeom prst="rect">
            <a:avLst/>
          </a:prstGeom>
          <a:noFill/>
        </p:spPr>
        <p:txBody>
          <a:bodyPr wrap="none" lIns="93020" tIns="46509" rIns="93020" bIns="46509">
            <a:spAutoFit/>
          </a:bodyPr>
          <a:lstStyle/>
          <a:p>
            <a:pPr algn="ctr" defTabSz="930287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Ô SỐ </a:t>
            </a:r>
            <a:endParaRPr lang="en-US" sz="4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 defTabSz="930287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9" y="845535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41" y="1207477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3" y="680281"/>
            <a:ext cx="495300" cy="438151"/>
          </a:xfrm>
          <a:prstGeom prst="rect">
            <a:avLst/>
          </a:prstGeom>
        </p:spPr>
      </p:pic>
      <p:pic>
        <p:nvPicPr>
          <p:cNvPr id="47" name="Picture 46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87" y="66385"/>
            <a:ext cx="1475511" cy="15141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7" y="2255676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3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5" y="2586451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58" y="5451628"/>
            <a:ext cx="1242047" cy="105939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207640" y="5278180"/>
            <a:ext cx="1984360" cy="14062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  <p:sp>
        <p:nvSpPr>
          <p:cNvPr id="63" name="Rounded Rectangle 62">
            <a:hlinkClick r:id="rId13" action="ppaction://hlinksldjump"/>
          </p:cNvPr>
          <p:cNvSpPr/>
          <p:nvPr/>
        </p:nvSpPr>
        <p:spPr>
          <a:xfrm>
            <a:off x="2254765" y="303413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Right Arrow 5">
            <a:hlinkClick r:id="rId14" action="ppaction://hlinksldjump"/>
          </p:cNvPr>
          <p:cNvSpPr/>
          <p:nvPr/>
        </p:nvSpPr>
        <p:spPr>
          <a:xfrm>
            <a:off x="506437" y="6020972"/>
            <a:ext cx="713672" cy="444525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8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78184" y="3685108"/>
            <a:ext cx="2647406" cy="11156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84514" y="287381"/>
            <a:ext cx="6490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64313" y="1011602"/>
                <a:ext cx="10563496" cy="1604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A. sin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𝑀𝑃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𝑀𝑁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                              B. sin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𝑀𝑃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𝑀𝑁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</a:t>
                </a:r>
              </a:p>
              <a:p>
                <a:pPr lvl="0" algn="just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C. tan N=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𝑀𝑃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𝑀𝑁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                             D. cot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𝑀𝑃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𝑁𝑃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13" y="1011602"/>
                <a:ext cx="10563496" cy="1604542"/>
              </a:xfrm>
              <a:prstGeom prst="rect">
                <a:avLst/>
              </a:prstGeom>
              <a:blipFill>
                <a:blip r:embed="rId5"/>
                <a:stretch>
                  <a:fillRect l="-1443" b="-4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89" y="2616144"/>
            <a:ext cx="4811270" cy="34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90682" y="5161013"/>
            <a:ext cx="2647406" cy="11156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33153" y="708448"/>
            <a:ext cx="6490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94050" y="2157062"/>
                <a:ext cx="10563496" cy="1647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A. tan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tan F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</a:t>
                </a:r>
              </a:p>
              <a:p>
                <a:pPr lvl="0" algn="just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C. s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in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D.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cos F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50" y="2157062"/>
                <a:ext cx="10563496" cy="1647823"/>
              </a:xfrm>
              <a:prstGeom prst="rect">
                <a:avLst/>
              </a:prstGeom>
              <a:blipFill>
                <a:blip r:embed="rId8"/>
                <a:stretch>
                  <a:fillRect l="-1443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53" y="1080903"/>
            <a:ext cx="5127827" cy="36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9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63811" y="5424944"/>
            <a:ext cx="2647406" cy="11156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 D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33153" y="708448"/>
            <a:ext cx="6490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94050" y="2157062"/>
                <a:ext cx="10563496" cy="1647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A. sin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cos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</a:t>
                </a:r>
              </a:p>
              <a:p>
                <a:pPr lvl="0" algn="just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C.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cos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D.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sin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5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50" y="2157062"/>
                <a:ext cx="10563496" cy="1647823"/>
              </a:xfrm>
              <a:prstGeom prst="rect">
                <a:avLst/>
              </a:prstGeom>
              <a:blipFill>
                <a:blip r:embed="rId4"/>
                <a:stretch>
                  <a:fillRect l="-1443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14" y="1000835"/>
            <a:ext cx="5361605" cy="35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0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59338" y="5484472"/>
            <a:ext cx="2647406" cy="11156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4: B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33153" y="708448"/>
            <a:ext cx="6490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4: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94050" y="2157062"/>
                <a:ext cx="10563496" cy="1647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A. sin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cos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</a:t>
                </a:r>
              </a:p>
              <a:p>
                <a:pPr lvl="0" algn="just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C.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cos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 6               D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sin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6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50" y="2157062"/>
                <a:ext cx="10563496" cy="1647823"/>
              </a:xfrm>
              <a:prstGeom prst="rect">
                <a:avLst/>
              </a:prstGeom>
              <a:blipFill>
                <a:blip r:embed="rId4"/>
                <a:stretch>
                  <a:fillRect l="-1443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881" y="1082768"/>
            <a:ext cx="5087439" cy="33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36675" y="5718858"/>
            <a:ext cx="2647406" cy="11156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849086" y="1453137"/>
            <a:ext cx="2872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17862" y="175864"/>
                <a:ext cx="11765281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5: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đứng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sét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trúng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gẫy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ngang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thân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vừa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chạm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3m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(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 </a:t>
                </a: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bổ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sung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62" y="175864"/>
                <a:ext cx="11765281" cy="2554545"/>
              </a:xfrm>
              <a:prstGeom prst="rect">
                <a:avLst/>
              </a:prstGeom>
              <a:blipFill>
                <a:blip r:embed="rId3"/>
                <a:stretch>
                  <a:fillRect l="-1295" t="-3341" r="-155" b="-6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317862" y="3268757"/>
            <a:ext cx="10563496" cy="1183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7,7 m                              B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8,7 m          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6,7 m                              D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4,7 m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9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349677" y="3853122"/>
            <a:ext cx="102041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xem lại các bài GV chữa và hướng dẫn làm ở trên lớp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Nhóm 1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155821" y="3282704"/>
            <a:ext cx="4594910" cy="10465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3011040" y="1510820"/>
            <a:ext cx="2197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7052074" y="2690727"/>
            <a:ext cx="36986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3D81E8-2E4F-496E-0171-234BAC1BEF13}"/>
              </a:ext>
            </a:extLst>
          </p:cNvPr>
          <p:cNvSpPr txBox="1"/>
          <p:nvPr/>
        </p:nvSpPr>
        <p:spPr>
          <a:xfrm>
            <a:off x="1034836" y="2358241"/>
            <a:ext cx="9834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Xì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dường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chướng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AE5A6A-7F2D-FDB7-DA2D-C12EAC81084C}"/>
              </a:ext>
            </a:extLst>
          </p:cNvPr>
          <p:cNvSpPr/>
          <p:nvPr/>
        </p:nvSpPr>
        <p:spPr>
          <a:xfrm>
            <a:off x="3720712" y="1210040"/>
            <a:ext cx="3004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78534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954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7271659"/>
            <a:ext cx="8128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2800" y="7271656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5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5321</TotalTime>
  <Words>1065</Words>
  <Application>Microsoft Office PowerPoint</Application>
  <PresentationFormat>Widescreen</PresentationFormat>
  <Paragraphs>197</Paragraphs>
  <Slides>31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 Unicode MS</vt:lpstr>
      <vt:lpstr>Agency FB</vt:lpstr>
      <vt:lpstr>Arial</vt:lpstr>
      <vt:lpstr>Calibri</vt:lpstr>
      <vt:lpstr>Calibri Light</vt:lpstr>
      <vt:lpstr>Cambria Math</vt:lpstr>
      <vt:lpstr>Tahoma</vt:lpstr>
      <vt:lpstr>Times New Roman</vt:lpstr>
      <vt:lpstr>1_Office Theme</vt:lpstr>
      <vt:lpstr>PowerPoint Presentation</vt:lpstr>
      <vt:lpstr>A. THIẾT BỊ DẠY HỌC VÀ HỌC LIỆU</vt:lpstr>
      <vt:lpstr>B. CHÚ THÍCH</vt:lpstr>
      <vt:lpstr>BÀI 1. TỈ SỐ LƯỢNG GIÁC CỦA GÓC NHỌN</vt:lpstr>
      <vt:lpstr>PowerPoint Presentation</vt:lpstr>
      <vt:lpstr>BÀI 1. TỈ SỐ LƯỢNG GIÁC CỦA GÓC NHỌN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1. TỈ SỐ LƯỢNG GIÁC CỦA GÓC NHỌN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BÀI 1. TỈ SỐ LƯỢNG GIÁC CỦA GÓC NHỌN</vt:lpstr>
      <vt:lpstr>BÀI 1. TỈ SỐ LƯỢNG GIÁC CỦA GÓC NHỌN</vt:lpstr>
      <vt:lpstr>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NMD Store</cp:lastModifiedBy>
  <cp:revision>438</cp:revision>
  <dcterms:created xsi:type="dcterms:W3CDTF">2022-08-03T11:07:12Z</dcterms:created>
  <dcterms:modified xsi:type="dcterms:W3CDTF">2025-03-25T13:05:28Z</dcterms:modified>
</cp:coreProperties>
</file>