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d792ffe0037b4843" Type="http://schemas.microsoft.com/office/2007/relationships/ui/extensibility" Target="customUI/customUI14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6" r:id="rId2"/>
    <p:sldId id="296" r:id="rId3"/>
    <p:sldId id="289" r:id="rId4"/>
    <p:sldId id="257" r:id="rId5"/>
    <p:sldId id="285" r:id="rId6"/>
    <p:sldId id="263" r:id="rId7"/>
    <p:sldId id="259" r:id="rId8"/>
    <p:sldId id="291" r:id="rId9"/>
    <p:sldId id="260" r:id="rId10"/>
    <p:sldId id="292" r:id="rId11"/>
    <p:sldId id="293" r:id="rId12"/>
    <p:sldId id="261" r:id="rId13"/>
    <p:sldId id="269" r:id="rId14"/>
    <p:sldId id="294" r:id="rId15"/>
    <p:sldId id="262" r:id="rId16"/>
    <p:sldId id="264" r:id="rId17"/>
    <p:sldId id="265" r:id="rId18"/>
    <p:sldId id="266" r:id="rId19"/>
    <p:sldId id="290" r:id="rId20"/>
    <p:sldId id="287" r:id="rId21"/>
    <p:sldId id="28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18AA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080C6-ED53-4FD3-8A1F-E52522E95BE8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47FD2-3718-4086-80EE-6349FF297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5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A36206-77AF-4AE8-8E09-6AE1F6472BC1}" type="slidenum">
              <a:rPr lang="en-US" alt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47FD2-3718-4086-80EE-6349FF297C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11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47FD2-3718-4086-80EE-6349FF297C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2F564A-994C-498A-9067-4B2460031149}" type="slidenum">
              <a:rPr lang="en-US"/>
              <a:pPr eaLnBrk="1" hangingPunct="1"/>
              <a:t>20</a:t>
            </a:fld>
            <a:endParaRPr lang="en-US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9AEAA23-5C83-48F8-870A-229367C250C3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C2377E3-FFDB-468D-87D7-3F42E4B76CE9}" type="slidenum">
              <a:rPr lang="en-US"/>
              <a:pPr eaLnBrk="1" hangingPunct="1"/>
              <a:t>21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5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5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50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0" descr="ScreenHunter_001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"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141" descr="hoado"/>
          <p:cNvSpPr>
            <a:spLocks noChangeAspect="1" noChangeArrowheads="1"/>
          </p:cNvSpPr>
          <p:nvPr/>
        </p:nvSpPr>
        <p:spPr bwMode="auto">
          <a:xfrm>
            <a:off x="2192338" y="1963738"/>
            <a:ext cx="7334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Picture 142" descr="hoado"/>
          <p:cNvSpPr>
            <a:spLocks noChangeAspect="1" noChangeArrowheads="1"/>
          </p:cNvSpPr>
          <p:nvPr/>
        </p:nvSpPr>
        <p:spPr bwMode="auto">
          <a:xfrm rot="10800000">
            <a:off x="8148638" y="5621338"/>
            <a:ext cx="7334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Picture 143" descr="hoado"/>
          <p:cNvSpPr>
            <a:spLocks noChangeAspect="1" noChangeArrowheads="1"/>
          </p:cNvSpPr>
          <p:nvPr/>
        </p:nvSpPr>
        <p:spPr bwMode="auto">
          <a:xfrm rot="5400000">
            <a:off x="8004176" y="2108200"/>
            <a:ext cx="10334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Picture 144" descr="hoado"/>
          <p:cNvSpPr>
            <a:spLocks noChangeAspect="1" noChangeArrowheads="1"/>
          </p:cNvSpPr>
          <p:nvPr/>
        </p:nvSpPr>
        <p:spPr bwMode="auto">
          <a:xfrm rot="16200000">
            <a:off x="2047876" y="5740400"/>
            <a:ext cx="1033462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56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7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68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7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75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7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5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029AA-A565-4187-83D3-5B2DA203C0BF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800B0-5C65-4321-89A6-F741A3210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audio" Target="DICAY-HAT2.WAV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2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67" name="WordArt 31"/>
          <p:cNvSpPr>
            <a:spLocks noChangeArrowheads="1" noChangeShapeType="1" noTextEdit="1"/>
          </p:cNvSpPr>
          <p:nvPr/>
        </p:nvSpPr>
        <p:spPr bwMode="auto">
          <a:xfrm>
            <a:off x="2667000" y="457200"/>
            <a:ext cx="56388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262673"/>
              </a:solidFill>
              <a:latin typeface="Arial"/>
              <a:cs typeface="Arial"/>
            </a:endParaRPr>
          </a:p>
        </p:txBody>
      </p:sp>
      <p:sp>
        <p:nvSpPr>
          <p:cNvPr id="3075" name="TextBox 6"/>
          <p:cNvSpPr txBox="1">
            <a:spLocks noChangeArrowheads="1"/>
          </p:cNvSpPr>
          <p:nvPr/>
        </p:nvSpPr>
        <p:spPr bwMode="auto">
          <a:xfrm>
            <a:off x="2216728" y="10668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UVnArabia-Narrow"/>
                <a:cs typeface="UVnArabia-Narrow"/>
              </a:rPr>
              <a:t>CÙNG TOÀN THỂ CÁC EM HỌC SINH</a:t>
            </a:r>
          </a:p>
          <a:p>
            <a:pPr algn="ctr" eaLnBrk="1" hangingPunct="1"/>
            <a:r>
              <a:rPr lang="en-US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UVnArabia-Narrow"/>
                <a:cs typeface="UVnArabia-Narrow"/>
              </a:rPr>
              <a:t> THAM DỰ TIẾT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6728" y="2438400"/>
            <a:ext cx="6781800" cy="2990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BÀI 20: </a:t>
            </a:r>
          </a:p>
          <a:p>
            <a:pPr algn="ctr">
              <a:lnSpc>
                <a:spcPct val="107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CHU VI VÀ DIỆN TÍCH CỦA MỘT SỐ TỨ GIÁC ĐÃ HỌC  (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Calibri"/>
                <a:cs typeface="Times New Roman"/>
              </a:rPr>
              <a:t> 1)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728" y="376535"/>
            <a:ext cx="690035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UVnArabia-Narrow"/>
                <a:cs typeface="UVnArabia-Narrow"/>
              </a:rPr>
              <a:t>NHIỆT LIÊT CHÀO MỪNG QUÝ THẦY CÔ  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Ảnh động trang trí (174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905" y="5428706"/>
            <a:ext cx="4572000" cy="61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172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59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59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59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59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44257"/>
            <a:ext cx="901930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m,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 m.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cạnh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 cm.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vữa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kể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434195" cy="1846341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 rot="10800000" flipV="1">
                <a:off x="0" y="3124200"/>
                <a:ext cx="9144000" cy="26776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Giải: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Diện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tích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nền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của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căn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phòng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chữ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nhật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6 . 8=48 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Diện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tích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của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một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viên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gạch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vuông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cạnh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40 cm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: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40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/>
                      </a:rPr>
                      <m:t>=1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600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)=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0,16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 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Số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viên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gạch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bác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Khôi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cần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dùng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solidFill>
                          <a:schemeClr val="tx1"/>
                        </a:solidFill>
                        <a:latin typeface="Cambria Math"/>
                      </a:rPr>
                      <m:t>4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/>
                      </a:rPr>
                      <m:t>8 :0,16=300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(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viên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)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0800000" flipV="1">
                <a:off x="0" y="3124200"/>
                <a:ext cx="9144000" cy="2677656"/>
              </a:xfrm>
              <a:prstGeom prst="rect">
                <a:avLst/>
              </a:prstGeom>
              <a:blipFill rotWithShape="1">
                <a:blip r:embed="rId3"/>
                <a:stretch>
                  <a:fillRect l="-1333" t="-1822" b="-59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23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381000"/>
            <a:ext cx="838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hiều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3352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9144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35 cm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cm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260 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838200" y="2730282"/>
            <a:ext cx="4800600" cy="1917918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3996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381000"/>
                <a:ext cx="8382000" cy="4832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1:</a:t>
                </a:r>
              </a:p>
              <a:p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Lời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Chu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thép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           </a:t>
                </a:r>
                <a14:m>
                  <m:oMath xmlns:m="http://schemas.openxmlformats.org/officeDocument/2006/math">
                    <m:r>
                      <a:rPr lang="en-US" sz="2800" smtClean="0">
                        <a:solidFill>
                          <a:schemeClr val="tx1"/>
                        </a:solidFill>
                        <a:latin typeface="Cambria Math"/>
                      </a:rPr>
                      <m:t>2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35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30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130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chemeClr val="tx1"/>
                            </a:solidFill>
                            <a:latin typeface="Cambria Math"/>
                          </a:rPr>
                          <m:t>cm</m:t>
                        </m:r>
                      </m:e>
                    </m:d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=1,3(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m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thép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260:1,3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200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81000"/>
                <a:ext cx="8382000" cy="4832092"/>
              </a:xfrm>
              <a:prstGeom prst="rect">
                <a:avLst/>
              </a:prstGeom>
              <a:blipFill rotWithShape="1">
                <a:blip r:embed="rId2"/>
                <a:stretch>
                  <a:fillRect l="-1455" t="-1263" b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0"/>
            <a:ext cx="3352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91440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35 cm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cm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260 m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831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709" y="228600"/>
            <a:ext cx="8305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thửa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" y="685800"/>
                <a:ext cx="898467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thửa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ruộng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CC"/>
                        </a:solidFill>
                        <a:latin typeface="Cambria Math"/>
                      </a:rPr>
                      <m:t> 0,8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00CC"/>
                        </a:solidFill>
                        <a:latin typeface="Cambria Math"/>
                      </a:rPr>
                      <m:t>kg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thóc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thửa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ruộng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kilogam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thóc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5800"/>
                <a:ext cx="8984673" cy="1815882"/>
              </a:xfrm>
              <a:prstGeom prst="rect">
                <a:avLst/>
              </a:prstGeom>
              <a:blipFill rotWithShape="1">
                <a:blip r:embed="rId2"/>
                <a:stretch>
                  <a:fillRect l="-1426" t="-3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90698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48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7709" y="228600"/>
                <a:ext cx="8305800" cy="56387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1:</a:t>
                </a:r>
              </a:p>
              <a:p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Lời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thửa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ruộng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50.15</m:t>
                          </m:r>
                        </m:e>
                      </m:d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30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50</m:t>
                          </m:r>
                        </m:e>
                      </m:d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.10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1150(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  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0,8.1150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920</m:t>
                    </m:r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kg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9" y="228600"/>
                <a:ext cx="8305800" cy="5638723"/>
              </a:xfrm>
              <a:prstGeom prst="rect">
                <a:avLst/>
              </a:prstGeom>
              <a:blipFill rotWithShape="1">
                <a:blip r:embed="rId2"/>
                <a:stretch>
                  <a:fillRect l="-1542" t="-1082" b="-2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200" y="685800"/>
                <a:ext cx="898467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thửa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ruộng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như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Nếu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mét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00CC"/>
                        </a:solidFill>
                        <a:latin typeface="Cambria Math"/>
                      </a:rPr>
                      <m:t> 0,8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00CC"/>
                        </a:solidFill>
                        <a:latin typeface="Cambria Math"/>
                      </a:rPr>
                      <m:t>kg</m:t>
                    </m:r>
                  </m:oMath>
                </a14:m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thóc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thì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thửa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ruộng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hoạch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bao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kilogam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thóc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</a:p>
              <a:p>
                <a:pPr algn="just"/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85800"/>
                <a:ext cx="8984673" cy="1815882"/>
              </a:xfrm>
              <a:prstGeom prst="rect">
                <a:avLst/>
              </a:prstGeom>
              <a:blipFill rotWithShape="1">
                <a:blip r:embed="rId3"/>
                <a:stretch>
                  <a:fillRect l="-1426" t="-3367" r="-1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81200"/>
            <a:ext cx="390698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1000" y="0"/>
                <a:ext cx="7924800" cy="6124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        4.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thách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nhỏ</a:t>
                </a:r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Lời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Chu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thang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15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25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7.2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54(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cm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treo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60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54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6(</m:t>
                      </m:r>
                      <m:r>
                        <m:rPr>
                          <m:sty m:val="p"/>
                        </m:rP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cm</m:t>
                      </m:r>
                      <m:r>
                        <a:rPr lang="en-US" sz="280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0"/>
                <a:ext cx="7924800" cy="6124754"/>
              </a:xfrm>
              <a:prstGeom prst="rect">
                <a:avLst/>
              </a:prstGeom>
              <a:blipFill rotWithShape="1">
                <a:blip r:embed="rId3"/>
                <a:stretch>
                  <a:fillRect l="-1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1242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914400"/>
            <a:ext cx="807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60 cm.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15 cm,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25 cm,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 cm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pic>
        <p:nvPicPr>
          <p:cNvPr id="1026" name="Picture 2" descr="Ảnh động trang trí (3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4124"/>
            <a:ext cx="332422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 động trang trí (3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32" y="6334124"/>
            <a:ext cx="332422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Ảnh động trang trí (33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269614"/>
            <a:ext cx="332422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4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74964"/>
            <a:ext cx="9220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Chu vi,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9"/>
          <a:stretch>
            <a:fillRect/>
          </a:stretch>
        </p:blipFill>
        <p:spPr bwMode="auto">
          <a:xfrm>
            <a:off x="4610100" y="1513829"/>
            <a:ext cx="3320609" cy="19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7"/>
          <a:stretch>
            <a:fillRect/>
          </a:stretch>
        </p:blipFill>
        <p:spPr bwMode="auto">
          <a:xfrm>
            <a:off x="4800600" y="3893356"/>
            <a:ext cx="344709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647700" y="2184747"/>
                <a:ext cx="40386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hành</a:t>
                </a:r>
                <a:endParaRPr lang="en-US" sz="2800" dirty="0">
                  <a:latin typeface="Times New Roman" pitchFamily="18" charset="0"/>
                  <a:ea typeface="Calibri" pitchFamily="34" charset="0"/>
                  <a:cs typeface="Times New Roman" pitchFamily="18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</m:t>
                      </m:r>
                      <m:r>
                        <a:rPr lang="en-US" sz="2800">
                          <a:latin typeface="Cambria Math"/>
                        </a:rPr>
                        <m:t>=2(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a</m:t>
                      </m:r>
                      <m:r>
                        <a:rPr lang="en-US" sz="280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b</m:t>
                      </m:r>
                      <m:r>
                        <a:rPr lang="en-US" sz="28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" y="2184747"/>
                <a:ext cx="4038600" cy="954107"/>
              </a:xfrm>
              <a:prstGeom prst="rect">
                <a:avLst/>
              </a:prstGeom>
              <a:blipFill rotWithShape="1">
                <a:blip r:embed="rId5"/>
                <a:stretch>
                  <a:fillRect l="-3017" t="-573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647700" y="3962860"/>
                <a:ext cx="4572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thoi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</m:t>
                      </m:r>
                      <m:r>
                        <a:rPr lang="en-US" sz="2800">
                          <a:latin typeface="Cambria Math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sz="2800" dirty="0"/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Kí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hiệu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C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chu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vi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của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" y="3962860"/>
                <a:ext cx="4572000" cy="1384995"/>
              </a:xfrm>
              <a:prstGeom prst="rect">
                <a:avLst/>
              </a:prstGeom>
              <a:blipFill rotWithShape="1">
                <a:blip r:embed="rId6"/>
                <a:stretch>
                  <a:fillRect l="-2667" t="-3965" b="-118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157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19544" y="1996739"/>
            <a:ext cx="47244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*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3: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cạnh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 cm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cm.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66972"/>
            <a:ext cx="3108952" cy="2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-152400" y="4711005"/>
                <a:ext cx="8763000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1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Giải</a:t>
                </a:r>
                <a:r>
                  <a:rPr kumimoji="0" lang="en-US" sz="2800" b="1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: 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Chu vi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của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bình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hành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 </a:t>
                </a:r>
                <a:r>
                  <a:rPr kumimoji="0" lang="en-US" sz="2800" b="0" i="0" u="none" strike="noStrike" cap="none" normalizeH="0" baseline="0" dirty="0" err="1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là</a:t>
                </a:r>
                <a:r>
                  <a:rPr kumimoji="0" lang="en-US" sz="2800" b="0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:</a:t>
                </a:r>
                <a:endParaRPr kumimoji="0" lang="en-US" sz="2800" b="0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latin typeface="Cambria Math"/>
                        </a:rPr>
                        <m:t>2.(3</m:t>
                      </m:r>
                      <m:r>
                        <a:rPr lang="en-US" sz="2800" i="1">
                          <a:latin typeface="Cambria Math"/>
                        </a:rPr>
                        <m:t>+</m:t>
                      </m:r>
                      <m:r>
                        <a:rPr lang="en-US" sz="2800">
                          <a:latin typeface="Cambria Math"/>
                        </a:rPr>
                        <m:t>5)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>
                          <a:latin typeface="Cambria Math"/>
                        </a:rPr>
                        <m:t>2.8</m:t>
                      </m:r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>
                          <a:latin typeface="Cambria Math"/>
                        </a:rPr>
                        <m:t>16(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cm</m:t>
                      </m:r>
                      <m:r>
                        <a:rPr lang="en-US" sz="28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52400" y="4711005"/>
                <a:ext cx="87630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t="-39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325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883" y="304800"/>
            <a:ext cx="8991600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4: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thép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ô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thoáng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khí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cửa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kích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thước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thép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bên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ngoài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160 cm,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60 cm,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phía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thoi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cạnh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50 cm.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thép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vậy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cửa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thì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hết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thép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(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như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mối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kể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83" y="2674680"/>
            <a:ext cx="466881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148773" y="2751390"/>
                <a:ext cx="8901709" cy="3046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normalizeH="0" baseline="0" dirty="0">
                    <a:ln>
                      <a:noFill/>
                    </a:ln>
                    <a:effectLst/>
                    <a:latin typeface="Times New Roman" pitchFamily="18" charset="0"/>
                    <a:ea typeface="Calibri" pitchFamily="34" charset="0"/>
                    <a:cs typeface="Times New Roman" pitchFamily="18" charset="0"/>
                  </a:rPr>
                  <a:t>Giải: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Chu vi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: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a:rPr lang="en-US" sz="2400">
                        <a:latin typeface="Cambria Math"/>
                      </a:rPr>
                      <m:t>2.(60</m:t>
                    </m:r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>
                        <a:latin typeface="Cambria Math"/>
                      </a:rPr>
                      <m:t>160)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440(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cm</m:t>
                    </m:r>
                    <m:r>
                      <a:rPr lang="en-US" sz="2400">
                        <a:latin typeface="Cambria Math"/>
                      </a:rPr>
                      <m:t>)</m:t>
                    </m:r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Chu vi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thoi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</a:rPr>
                      <m:t>4.50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200(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cm</m:t>
                    </m:r>
                    <m:r>
                      <a:rPr lang="en-US" sz="240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thép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ô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thoáng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</a:rPr>
                      <m:t>440</m:t>
                    </m:r>
                    <m:r>
                      <a:rPr lang="en-US" sz="2400" i="1">
                        <a:latin typeface="Cambria Math"/>
                      </a:rPr>
                      <m:t>+</m:t>
                    </m:r>
                    <m:r>
                      <a:rPr lang="en-US" sz="2400">
                        <a:latin typeface="Cambria Math"/>
                      </a:rPr>
                      <m:t>2.200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840(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cm</m:t>
                    </m:r>
                    <m:r>
                      <a:rPr lang="en-US" sz="2400">
                        <a:latin typeface="Cambria Math"/>
                      </a:rPr>
                      <m:t>)=8,4(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m</m:t>
                    </m:r>
                    <m:r>
                      <a:rPr lang="en-US" sz="240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thép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để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bốn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ô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thoáng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 </m:t>
                    </m:r>
                    <m:r>
                      <a:rPr lang="en-US" sz="2400">
                        <a:latin typeface="Cambria Math"/>
                      </a:rPr>
                      <m:t>4.8,4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>
                        <a:latin typeface="Cambria Math"/>
                      </a:rPr>
                      <m:t>33,6(</m:t>
                    </m:r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m</m:t>
                    </m:r>
                    <m:r>
                      <a:rPr lang="en-US" sz="240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73" y="2751390"/>
                <a:ext cx="8901709" cy="3046988"/>
              </a:xfrm>
              <a:prstGeom prst="rect">
                <a:avLst/>
              </a:prstGeom>
              <a:blipFill rotWithShape="1">
                <a:blip r:embed="rId3"/>
                <a:stretch>
                  <a:fillRect l="-1027" t="-1000" b="-42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444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1817" y="2845878"/>
                <a:ext cx="153157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C</m:t>
                      </m:r>
                      <m:r>
                        <a:rPr lang="en-US" sz="2800" b="0" i="0" smtClean="0">
                          <a:latin typeface="Cambria Math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n-US" sz="2800" b="0" i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S</m:t>
                        </m:r>
                        <m:r>
                          <a:rPr lang="en-US" sz="2800" b="0" i="0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7" y="2845878"/>
                <a:ext cx="1531573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293260" cy="185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38400" y="2911660"/>
                <a:ext cx="246894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C</m:t>
                      </m:r>
                      <m:r>
                        <a:rPr lang="en-US" sz="2800" smtClean="0">
                          <a:latin typeface="Cambria Math"/>
                        </a:rPr>
                        <m:t>=2(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a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b</m:t>
                      </m:r>
                      <m:r>
                        <a:rPr lang="en-US" sz="2800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S</m:t>
                    </m:r>
                    <m:r>
                      <a:rPr lang="en-US" sz="2800" b="0" i="0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</m:oMath>
                </a14:m>
                <a:endParaRPr lang="en-US" sz="28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911660"/>
                <a:ext cx="2468946" cy="95410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3046055" cy="19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86400" y="2971423"/>
                <a:ext cx="3318537" cy="990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C</m:t>
                      </m:r>
                      <m:r>
                        <a:rPr lang="en-US" sz="280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a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b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c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d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a</m:t>
                            </m:r>
                            <m:r>
                              <a:rPr lang="en-US" sz="28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b</m:t>
                            </m:r>
                          </m:e>
                        </m:d>
                        <m:r>
                          <a:rPr lang="en-US" sz="2800" b="0" i="0" smtClean="0">
                            <a:latin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h</m:t>
                        </m:r>
                        <m:r>
                          <a:rPr lang="en-US" sz="2800" b="0" i="0" smtClean="0">
                            <a:latin typeface="Cambria Math"/>
                          </a:rPr>
                          <m:t>:2</m:t>
                        </m:r>
                      </m:e>
                      <m:sup/>
                    </m:sSup>
                  </m:oMath>
                </a14:m>
                <a:endParaRPr lang="en-US" sz="28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971423"/>
                <a:ext cx="3318537" cy="9909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1116522"/>
            <a:ext cx="4281147" cy="19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9"/>
          <a:stretch>
            <a:fillRect/>
          </a:stretch>
        </p:blipFill>
        <p:spPr bwMode="auto">
          <a:xfrm>
            <a:off x="946591" y="3896955"/>
            <a:ext cx="3320609" cy="19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7"/>
          <a:stretch>
            <a:fillRect/>
          </a:stretch>
        </p:blipFill>
        <p:spPr bwMode="auto">
          <a:xfrm>
            <a:off x="4876800" y="4152900"/>
            <a:ext cx="3447098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104755" y="5725180"/>
                <a:ext cx="40386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</m:t>
                      </m:r>
                      <m:r>
                        <a:rPr lang="en-US" sz="2800">
                          <a:latin typeface="Cambria Math"/>
                        </a:rPr>
                        <m:t>=2(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a</m:t>
                      </m:r>
                      <m:r>
                        <a:rPr lang="en-US" sz="280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b</m:t>
                      </m:r>
                      <m:r>
                        <a:rPr lang="en-US" sz="280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55" y="5725180"/>
                <a:ext cx="4038600" cy="523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5334000" y="5903892"/>
                <a:ext cx="2058373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C</m:t>
                      </m:r>
                      <m:r>
                        <a:rPr lang="en-US" sz="2800">
                          <a:latin typeface="Cambria Math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0" y="5903892"/>
                <a:ext cx="2058373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23880" y="178521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39867" y="1844023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31600" y="1307068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1938" y="470934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6444" y="4696051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99030" y="326042"/>
            <a:ext cx="6736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Chu vi,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3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D6B1-64A6-42FE-AA26-3B5FD551A9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D3948-C7BF-4697-ADD5-E7844AC77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khởi động để bắt đầu tiết học thú vị hơn nè -v #khoidong #amnhac">
            <a:hlinkClick r:id="" action="ppaction://media"/>
            <a:extLst>
              <a:ext uri="{FF2B5EF4-FFF2-40B4-BE49-F238E27FC236}">
                <a16:creationId xmlns:a16="http://schemas.microsoft.com/office/drawing/2014/main" id="{7F1B3FDC-8186-4F1F-B5C4-1D4BD5B05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-1706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Tuan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2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Tuan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Tuan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80" y="-66675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Tuan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905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Tuan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14400"/>
            <a:ext cx="8096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733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2766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67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2" descr="SPARKL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096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771650" y="252844"/>
            <a:ext cx="6629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</a:rPr>
              <a:t>HƯỚNG DẪN HỌC SINH TỰ HỌC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495300" y="763731"/>
            <a:ext cx="8458200" cy="353943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1,2/SGK/94 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92,93.</a:t>
            </a:r>
          </a:p>
        </p:txBody>
      </p:sp>
    </p:spTree>
    <p:extLst>
      <p:ext uri="{BB962C8B-B14F-4D97-AF65-F5344CB8AC3E}">
        <p14:creationId xmlns:p14="http://schemas.microsoft.com/office/powerpoint/2010/main" val="3649643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1" grpId="0"/>
      <p:bldP spid="317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TA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DICAY-HAT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48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WordArt 4"/>
          <p:cNvSpPr>
            <a:spLocks noChangeArrowheads="1" noChangeShapeType="1" noTextEdit="1"/>
          </p:cNvSpPr>
          <p:nvPr/>
        </p:nvSpPr>
        <p:spPr bwMode="auto">
          <a:xfrm>
            <a:off x="0" y="1295400"/>
            <a:ext cx="8839200" cy="495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279340"/>
              </a:avLst>
            </a:prstTxWarp>
          </a:bodyPr>
          <a:lstStyle/>
          <a:p>
            <a:pPr algn="ctr"/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Cảm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ơn </a:t>
            </a:r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quý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thầy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cô </a:t>
            </a:r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và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các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em </a:t>
            </a:r>
            <a:r>
              <a:rPr lang="vi-VN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học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sinh!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21509" name="Picture 5" descr="flowlin2.gif (13943 bytes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0"/>
            <a:ext cx="5514975" cy="763588"/>
          </a:xfrm>
          <a:noFill/>
        </p:spPr>
      </p:pic>
      <p:pic>
        <p:nvPicPr>
          <p:cNvPr id="21510" name="Picture 7" descr="61406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7432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86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81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10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114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105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114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9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953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670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7432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576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2" descr="SPARKL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7651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33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6" fill="hold"/>
                                        <p:tgtEl>
                                          <p:spTgt spid="348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19"/>
                </p:tgtEl>
              </p:cMediaNode>
            </p:audio>
          </p:childTnLst>
        </p:cTn>
      </p:par>
    </p:tnLst>
    <p:bldLst>
      <p:bldP spid="34820" grpId="0" animBg="1"/>
      <p:bldP spid="348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304800"/>
            <a:ext cx="6858000" cy="16002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18AA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06630" y="311728"/>
            <a:ext cx="64978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Trò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chơi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tập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làm</a:t>
            </a:r>
            <a:endParaRPr lang="en-US" sz="54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“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kiến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trúc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sư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</a:t>
            </a:r>
            <a:endParaRPr lang="en-US" sz="54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1905000"/>
            <a:ext cx="6858000" cy="4724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788709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Description: Description: Cách chọn gạch lát nền màu xanh nước biển cho người mệnh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6262" y="2369127"/>
            <a:ext cx="4002413" cy="22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Description: Mảnh vườn Việt đáng ngưỡng mộ trên đất Hung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28" y="2362200"/>
            <a:ext cx="2494833" cy="22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Description: Top 10 bài văn tả khu vườn hay nhất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661" y="2423641"/>
            <a:ext cx="2368339" cy="21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1779" y="1376048"/>
            <a:ext cx="8915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lưới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hàng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rào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vườn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ta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thế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2461" y="4572000"/>
            <a:ext cx="891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          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599" y="457200"/>
            <a:ext cx="807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tập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làm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“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kiến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trúc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sư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</a:t>
            </a:r>
            <a:endParaRPr lang="en-US" sz="54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94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Description: Description: Cách chọn gạch lát nền màu xanh nước biển cho người mệnh Thủ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6201" y="1464907"/>
            <a:ext cx="4002413" cy="22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Description: Description: Mảnh vườn Việt đáng ngưỡng mộ trên đất Hung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67" y="1457980"/>
            <a:ext cx="2494833" cy="22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Description: Description: Top 10 bài văn tả khu vườn hay nhất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19421"/>
            <a:ext cx="2368339" cy="21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8600" y="4343400"/>
            <a:ext cx="845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a,b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diện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mảnh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vườn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3667780"/>
            <a:ext cx="8915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          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599" y="457200"/>
            <a:ext cx="8072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tập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làm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“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kiến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trúc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sư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”</a:t>
            </a:r>
            <a:endParaRPr lang="en-US" sz="5400" b="1" cap="none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7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36" y="1309254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" y="401313"/>
            <a:ext cx="891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Chu vi,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91817" y="4343400"/>
                <a:ext cx="152599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C</m:t>
                      </m:r>
                      <m:r>
                        <a:rPr lang="en-US" sz="2800" b="0" i="0" smtClean="0">
                          <a:latin typeface="Cambria Math"/>
                        </a:rPr>
                        <m:t>=4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a</m:t>
                      </m:r>
                    </m:oMath>
                  </m:oMathPara>
                </a14:m>
                <a:endParaRPr lang="en-US" sz="2800" b="0" i="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dirty="0">
                        <a:latin typeface="Cambria Math"/>
                      </a:rPr>
                      <m:t>S</m:t>
                    </m:r>
                    <m:r>
                      <a:rPr lang="en-US" sz="280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a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7" y="4343400"/>
                <a:ext cx="1525995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63360"/>
            <a:ext cx="2293260" cy="185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38400" y="4409182"/>
                <a:ext cx="246894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C</m:t>
                      </m:r>
                      <m:r>
                        <a:rPr lang="en-US" sz="2800" smtClean="0">
                          <a:latin typeface="Cambria Math"/>
                        </a:rPr>
                        <m:t>=2(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a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b</m:t>
                      </m:r>
                      <m:r>
                        <a:rPr lang="en-US" sz="2800" b="0" i="0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/>
                      </a:rPr>
                      <m:t>S</m:t>
                    </m:r>
                    <m:r>
                      <a:rPr lang="en-US" sz="2800" b="0" i="0" smtClean="0">
                        <a:latin typeface="Cambria Math"/>
                      </a:rPr>
                      <m:t>=</m:t>
                    </m:r>
                    <m:r>
                      <a:rPr lang="en-US" sz="2800" b="0" i="1" smtClean="0">
                        <a:latin typeface="Cambria Math"/>
                      </a:rPr>
                      <m:t>𝑎</m:t>
                    </m:r>
                    <m:r>
                      <a:rPr lang="en-US" sz="2800" b="0" i="1" smtClean="0">
                        <a:latin typeface="Cambria Math"/>
                      </a:rPr>
                      <m:t>.</m:t>
                    </m:r>
                    <m:r>
                      <a:rPr lang="en-US" sz="2800" b="0" i="1" smtClean="0">
                        <a:latin typeface="Cambria Math"/>
                      </a:rPr>
                      <m:t>𝑏</m:t>
                    </m:r>
                  </m:oMath>
                </a14:m>
                <a:endParaRPr lang="en-US" sz="28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409182"/>
                <a:ext cx="2468946" cy="9541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63361"/>
            <a:ext cx="3046055" cy="196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486400" y="4343400"/>
                <a:ext cx="3216778" cy="990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C</m:t>
                      </m:r>
                      <m:r>
                        <a:rPr lang="en-US" sz="2800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smtClean="0">
                          <a:latin typeface="Cambria Math"/>
                        </a:rPr>
                        <m:t>a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b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c</m:t>
                      </m:r>
                      <m:r>
                        <a:rPr lang="en-US" sz="2800" b="0" i="0" smtClean="0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d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𝑆</m:t>
                        </m:r>
                        <m:r>
                          <a:rPr lang="en-US" sz="2800" b="0" i="1" smtClean="0"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a</m:t>
                            </m:r>
                            <m:r>
                              <a:rPr lang="en-US" sz="2800" b="0" i="0" smtClean="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/>
                              </a:rPr>
                              <m:t>b</m:t>
                            </m:r>
                          </m:e>
                        </m:d>
                        <m:r>
                          <a:rPr lang="en-US" sz="2800" b="0" i="0" smtClean="0">
                            <a:latin typeface="Cambria Math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/>
                          </a:rPr>
                          <m:t>h</m:t>
                        </m:r>
                        <m:r>
                          <a:rPr lang="en-US" sz="2800" b="0" i="0" smtClean="0">
                            <a:latin typeface="Cambria Math"/>
                          </a:rPr>
                          <m:t>:2</m:t>
                        </m:r>
                      </m:e>
                      <m:sup/>
                    </m:sSup>
                  </m:oMath>
                </a14:m>
                <a:endParaRPr lang="en-US" sz="2800" dirty="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4343400"/>
                <a:ext cx="3216778" cy="9909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411922"/>
            <a:ext cx="4281147" cy="19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3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76200"/>
            <a:ext cx="89153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1: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treo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tấm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5m,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m. Chi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40000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    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77724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5049981"/>
            <a:ext cx="46482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-304800" y="2438400"/>
            <a:ext cx="5638800" cy="2590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9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89153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1: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treo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tấm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quảng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5m,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10 m. Chi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mỗi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mét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40000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đồng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thị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chi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đèn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?     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22957"/>
            <a:ext cx="3777241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" y="2375357"/>
                <a:ext cx="7162800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 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Chu vi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biển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quảng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2.(5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10)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2.15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30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(m).</a:t>
                </a:r>
              </a:p>
              <a:p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chi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tiền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mua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đèn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2800">
                        <a:solidFill>
                          <a:schemeClr val="tx1"/>
                        </a:solidFill>
                        <a:latin typeface="Cambria Math"/>
                      </a:rPr>
                      <m:t>40000.30=1200000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375357"/>
                <a:ext cx="7162800" cy="2677656"/>
              </a:xfrm>
              <a:prstGeom prst="rect">
                <a:avLst/>
              </a:prstGeom>
              <a:blipFill rotWithShape="1">
                <a:blip r:embed="rId4"/>
                <a:stretch>
                  <a:fillRect l="-1702" t="-2278" b="-5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44257"/>
            <a:ext cx="9019308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Ví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2: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muốn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 m,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 m.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Loại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vuông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cạnh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dài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40 cm.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Hỏi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sử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bao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nhiêu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mạch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vữa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kể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514600"/>
            <a:ext cx="3434195" cy="184634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180655" y="2895600"/>
            <a:ext cx="51187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động</a:t>
            </a:r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nhóm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Thời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gian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5’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5 minute Countdown with music (Nho)">
            <a:hlinkClick r:id="" action="ppaction://media"/>
            <a:extLst>
              <a:ext uri="{FF2B5EF4-FFF2-40B4-BE49-F238E27FC236}">
                <a16:creationId xmlns:a16="http://schemas.microsoft.com/office/drawing/2014/main" id="{00C373C1-B172-4083-8867-12A9155312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655" y="4625975"/>
            <a:ext cx="2187575" cy="223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WORDKNTT24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</TotalTime>
  <Words>1525</Words>
  <Application>Microsoft Office PowerPoint</Application>
  <PresentationFormat>On-screen Show (4:3)</PresentationFormat>
  <Paragraphs>169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</dc:creator>
  <cp:lastModifiedBy>Admin</cp:lastModifiedBy>
  <cp:revision>58</cp:revision>
  <dcterms:created xsi:type="dcterms:W3CDTF">2021-07-23T09:14:16Z</dcterms:created>
  <dcterms:modified xsi:type="dcterms:W3CDTF">2023-10-17T02:14:38Z</dcterms:modified>
</cp:coreProperties>
</file>