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75" r:id="rId2"/>
    <p:sldId id="27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77" r:id="rId11"/>
    <p:sldId id="263" r:id="rId12"/>
    <p:sldId id="264" r:id="rId13"/>
    <p:sldId id="290" r:id="rId14"/>
    <p:sldId id="265" r:id="rId15"/>
    <p:sldId id="268" r:id="rId16"/>
    <p:sldId id="280" r:id="rId17"/>
    <p:sldId id="289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78" r:id="rId26"/>
    <p:sldId id="267" r:id="rId27"/>
    <p:sldId id="269" r:id="rId28"/>
    <p:sldId id="271" r:id="rId29"/>
    <p:sldId id="279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0EAA5-362B-41E8-A962-6A50FEE4F4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55DA0-A54A-44C7-B1E7-C5CFEF5B7C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hoặc giải quyết tại lớp nếu có thời gian.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0D261-CBE4-4666-ABF1-C8D35A40E67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41074E-4EA6-479E-AA81-5BD509B619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8.xml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7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45.png"/><Relationship Id="rId2" Type="http://schemas.openxmlformats.org/officeDocument/2006/relationships/audio" Target="../media/media2.wav"/><Relationship Id="rId16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22" descr="OPL20U25GSXzBJYl68kk8uQGfFKzs7yb1M4KJWUiLk6ZEvGF+qCIPSnY57AbBFCvTW2023.15.119+K4lPs7H94VUqPe2XwIsfPRnrXQE//QTEXxb8/8N4CNc6FpgZahzpTjFhMzSA7T/nHJa11DE8Ng2TP3iAmRczFlmslSuUNOgUeb6yRvs0="/>
          <p:cNvGrpSpPr/>
          <p:nvPr/>
        </p:nvGrpSpPr>
        <p:grpSpPr bwMode="auto">
          <a:xfrm>
            <a:off x="203200" y="120816"/>
            <a:ext cx="12091216" cy="1107753"/>
            <a:chOff x="-715" y="384"/>
            <a:chExt cx="5323" cy="629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-715" y="384"/>
              <a:ext cx="5323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PHÒNG GD&amp;ĐT HUYỆN…. 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TRƯỜNG THCS….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3" descr="OPL20U25GSXzBJYl68kk8uQGfFKzs7yb1M4KJWUiLk6ZEvGF+qCIPSnY57AbBFCvTW2023.15.11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857987" y="2514601"/>
            <a:ext cx="8781643" cy="5847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Môn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sz="32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8 (</a:t>
            </a:r>
            <a:r>
              <a:rPr lang="en-US" altLang="en-US" sz="3200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KNTTVCS</a:t>
            </a:r>
            <a:endParaRPr lang="en-US" altLang="en-US" sz="32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6807201" y="2280025"/>
            <a:ext cx="4126436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4265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15637" y="917435"/>
            <a:ext cx="8132618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Khái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niệm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54180" y="2394650"/>
                <a:ext cx="7391767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alt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1: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kể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altLang="en-US" sz="320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−3</m:t>
                    </m:r>
                    <m:sSup>
                      <m:sSupPr>
                        <m:ctrlPr>
                          <a:rPr kumimoji="0" lang="en-US" altLang="en-US" sz="320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kumimoji="0" lang="en-US" altLang="en-US" sz="320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kumimoji="0" lang="en-US" altLang="en-US" sz="32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180" y="2394650"/>
                <a:ext cx="7391767" cy="1077218"/>
              </a:xfrm>
              <a:prstGeom prst="rect">
                <a:avLst/>
              </a:prstGeom>
              <a:blipFill>
                <a:blip r:embed="rId2"/>
                <a:stretch>
                  <a:fillRect l="-2145" t="-7345" r="-1238" b="-175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852867" y="3692329"/>
                <a:ext cx="867906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32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lang="en-US" altLang="en-US" sz="32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dẫn</a:t>
                </a:r>
                <a:r>
                  <a:rPr lang="en-US" altLang="en-US" sz="32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lvl="0"/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−3</m:t>
                    </m:r>
                    <m:sSup>
                      <m:sSupPr>
                        <m:ctrlP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en-US" sz="3200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+(−1)</m:t>
                    </m:r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67" y="3692329"/>
                <a:ext cx="8679060" cy="1077218"/>
              </a:xfrm>
              <a:prstGeom prst="rect">
                <a:avLst/>
              </a:prstGeom>
              <a:blipFill>
                <a:blip r:embed="rId3"/>
                <a:stretch>
                  <a:fillRect l="-1826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852867" y="4990008"/>
                <a:ext cx="867906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en-US" sz="32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altLang="en-US" sz="32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−1</m:t>
                    </m:r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67" y="4990008"/>
                <a:ext cx="8679060" cy="1077218"/>
              </a:xfrm>
              <a:prstGeom prst="rect">
                <a:avLst/>
              </a:prstGeom>
              <a:blipFill>
                <a:blip r:embed="rId4"/>
                <a:stretch>
                  <a:fillRect l="-1826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1136666" y="1978002"/>
            <a:ext cx="4019357" cy="637309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1.9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/>
              </p:cNvSpPr>
              <p:nvPr>
                <p:ph idx="1"/>
              </p:nvPr>
            </p:nvSpPr>
            <p:spPr>
              <a:xfrm>
                <a:off x="414097" y="2770042"/>
                <a:ext cx="10004521" cy="199577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+5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+0,5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AutoNum type="alphaLcParenR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097" y="2770042"/>
                <a:ext cx="10004521" cy="1995773"/>
              </a:xfrm>
              <a:blipFill>
                <a:blip r:embed="rId2"/>
                <a:stretch>
                  <a:fillRect l="-1584" t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Content Placeholder 19" descr="OPL20U25GSXzBJYl68kk8uQGfFKzs7yb1M4KJWUiLk6ZEvGF+qCIPSnY57AbBFCvTW2023.15.119+K4lPs7H94VUqPe2XwIsfPRnrXQE//QTEXxb8/8N4CNc6FpgZahzpTjFhMzSA7T/nHJa11DE8Ng2TP3iAmRczFlmslSuUNOgUeb6yRvs0=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61671197"/>
                  </p:ext>
                </p:extLst>
              </p:nvPr>
            </p:nvGraphicFramePr>
            <p:xfrm>
              <a:off x="124689" y="2087880"/>
              <a:ext cx="7730836" cy="23275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67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0038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05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611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2523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54404">
                    <a:tc>
                      <a:txBody>
                        <a:bodyPr/>
                        <a:lstStyle/>
                        <a:p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Đa</a:t>
                          </a:r>
                          <a:r>
                            <a:rPr lang="en-US" sz="3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3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𝟑𝐱𝐲</m:t>
                                </m:r>
                                <m:r>
                                  <a:rPr lang="en-US" sz="3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3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𝟎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Content Placeholder 19" descr="OPL20U25GSXzBJYl68kk8uQGfFKzs7yb1M4KJWUiLk6ZEvGF+qCIPSnY57AbBFCvTW2023.15.119+K4lPs7H94VUqPe2XwIsfPRnrXQE//QTEXxb8/8N4CNc6FpgZahzpTjFhMzSA7T/nHJa11DE8Ng2TP3iAmRczFlmslSuUNOgUeb6yRvs0=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61671197"/>
                  </p:ext>
                </p:extLst>
              </p:nvPr>
            </p:nvGraphicFramePr>
            <p:xfrm>
              <a:off x="124689" y="2087880"/>
              <a:ext cx="7730836" cy="23275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67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0038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05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611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2523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Đa</a:t>
                          </a:r>
                          <a:r>
                            <a:rPr lang="en-US" sz="3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825" t="-13402" r="-421" b="-32680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Title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0" y="1161100"/>
            <a:ext cx="11560629" cy="6373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 em hoàn 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1.9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sgk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14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 cách điền vào bảng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19" descr="OPL20U25GSXzBJYl68kk8uQGfFKzs7yb1M4KJWUiLk6ZEvGF+qCIPSnY57AbBFCvTW2023.15.119+K4lPs7H94VUqPe2XwIsfPRnrXQE//QTEXxb8/8N4CNc6FpgZahzpTjFhMzSA7T/nHJa11DE8Ng2TP3iAmRczFlmslSuUNOgUeb6yRvs0="/>
              <p:cNvGraphicFramePr/>
              <p:nvPr>
                <p:extLst>
                  <p:ext uri="{D42A27DB-BD31-4B8C-83A1-F6EECF244321}">
                    <p14:modId xmlns:p14="http://schemas.microsoft.com/office/powerpoint/2010/main" val="4099360223"/>
                  </p:ext>
                </p:extLst>
              </p:nvPr>
            </p:nvGraphicFramePr>
            <p:xfrm>
              <a:off x="124689" y="4415409"/>
              <a:ext cx="7730837" cy="2316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86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870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105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193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5477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454404">
                    <a:tc>
                      <a:txBody>
                        <a:bodyPr/>
                        <a:lstStyle/>
                        <a:p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Đa</a:t>
                          </a:r>
                          <a:r>
                            <a:rPr lang="en-US" sz="3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rad>
                                <m: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𝟐𝐱</m:t>
                                </m:r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19" descr="OPL20U25GSXzBJYl68kk8uQGfFKzs7yb1M4KJWUiLk6ZEvGF+qCIPSnY57AbBFCvTW2023.15.119+K4lPs7H94VUqPe2XwIsfPRnrXQE//QTEXxb8/8N4CNc6FpgZahzpTjFhMzSA7T/nHJa11DE8Ng2TP3iAmRczFlmslSuUNOgUeb6yRvs0="/>
              <p:cNvGraphicFramePr/>
              <p:nvPr>
                <p:extLst>
                  <p:ext uri="{D42A27DB-BD31-4B8C-83A1-F6EECF244321}">
                    <p14:modId xmlns:p14="http://schemas.microsoft.com/office/powerpoint/2010/main" val="4099360223"/>
                  </p:ext>
                </p:extLst>
              </p:nvPr>
            </p:nvGraphicFramePr>
            <p:xfrm>
              <a:off x="124689" y="4415409"/>
              <a:ext cx="7730837" cy="2316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86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870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105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193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5477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Đa</a:t>
                          </a:r>
                          <a:r>
                            <a:rPr lang="en-US" sz="3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828" t="-14737" r="-453" b="-33368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ĐA THỨC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itle 3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48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4019357" y="1356406"/>
            <a:ext cx="2814011" cy="116433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Content Placeholder 19" descr="OPL20U25GSXzBJYl68kk8uQGfFKzs7yb1M4KJWUiLk6ZEvGF+qCIPSnY57AbBFCvTW2023.15.119+K4lPs7H94VUqPe2XwIsfPRnrXQE//QTEXxb8/8N4CNc6FpgZahzpTjFhMzSA7T/nHJa11DE8Ng2TP3iAmRczFlmslSuUNOgUeb6yRvs0=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73187763"/>
                  </p:ext>
                </p:extLst>
              </p:nvPr>
            </p:nvGraphicFramePr>
            <p:xfrm>
              <a:off x="124689" y="2087880"/>
              <a:ext cx="7730836" cy="23275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67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0038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05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611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2523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54404">
                    <a:tc>
                      <a:txBody>
                        <a:bodyPr/>
                        <a:lstStyle/>
                        <a:p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Đa</a:t>
                          </a:r>
                          <a:r>
                            <a:rPr lang="en-US" sz="3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3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𝟑𝐱𝐲</m:t>
                                </m:r>
                                <m:r>
                                  <a:rPr lang="en-US" sz="3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3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sSup>
                                  <m:sSupPr>
                                    <m:ctrlP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𝟎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−3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xy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0,5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0,5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Content Placeholder 19" descr="OPL20U25GSXzBJYl68kk8uQGfFKzs7yb1M4KJWUiLk6ZEvGF+qCIPSnY57AbBFCvTW2023.15.119+K4lPs7H94VUqPe2XwIsfPRnrXQE//QTEXxb8/8N4CNc6FpgZahzpTjFhMzSA7T/nHJa11DE8Ng2TP3iAmRczFlmslSuUNOgUeb6yRvs0=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73187763"/>
                  </p:ext>
                </p:extLst>
              </p:nvPr>
            </p:nvGraphicFramePr>
            <p:xfrm>
              <a:off x="124689" y="2087880"/>
              <a:ext cx="7730836" cy="23275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67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0038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05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611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2523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590169">
                    <a:tc>
                      <a:txBody>
                        <a:bodyPr/>
                        <a:lstStyle/>
                        <a:p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Đa</a:t>
                          </a:r>
                          <a:r>
                            <a:rPr lang="en-US" sz="3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825" t="-13402" r="-421" b="-32680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8333" t="-115789" r="-429444" b="-23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8767" t="-115789" r="-252968" b="-23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7826" t="-115789" r="-167633" b="-23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9714" t="-115789" r="-98286" b="-23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55952" t="-115789" r="-2381" b="-2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8333" t="-213542" r="-429444" b="-1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8767" t="-213542" r="-252968" b="-1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7826" t="-213542" r="-167633" b="-1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29714" t="-213542" r="-98286" b="-1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55952" t="-213542" r="-2381" b="-13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Title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0" y="1161100"/>
            <a:ext cx="4019357" cy="637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1.9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19" descr="OPL20U25GSXzBJYl68kk8uQGfFKzs7yb1M4KJWUiLk6ZEvGF+qCIPSnY57AbBFCvTW2023.15.119+K4lPs7H94VUqPe2XwIsfPRnrXQE//QTEXxb8/8N4CNc6FpgZahzpTjFhMzSA7T/nHJa11DE8Ng2TP3iAmRczFlmslSuUNOgUeb6yRvs0="/>
              <p:cNvGraphicFramePr/>
              <p:nvPr>
                <p:extLst>
                  <p:ext uri="{D42A27DB-BD31-4B8C-83A1-F6EECF244321}">
                    <p14:modId xmlns:p14="http://schemas.microsoft.com/office/powerpoint/2010/main" val="1610237749"/>
                  </p:ext>
                </p:extLst>
              </p:nvPr>
            </p:nvGraphicFramePr>
            <p:xfrm>
              <a:off x="124689" y="4415409"/>
              <a:ext cx="7730837" cy="24315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86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870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105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193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5477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454404">
                    <a:tc>
                      <a:txBody>
                        <a:bodyPr/>
                        <a:lstStyle/>
                        <a:p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Đa</a:t>
                          </a:r>
                          <a:r>
                            <a:rPr lang="en-US" sz="3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rad>
                                <m: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𝟐𝐱</m:t>
                                </m:r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−7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−7</m:t>
                                </m:r>
                              </m:oMath>
                            </m:oMathPara>
                          </a14:m>
                          <a:endParaRPr lang="en-US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7917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19" descr="OPL20U25GSXzBJYl68kk8uQGfFKzs7yb1M4KJWUiLk6ZEvGF+qCIPSnY57AbBFCvTW2023.15.119+K4lPs7H94VUqPe2XwIsfPRnrXQE//QTEXxb8/8N4CNc6FpgZahzpTjFhMzSA7T/nHJa11DE8Ng2TP3iAmRczFlmslSuUNOgUeb6yRvs0="/>
              <p:cNvGraphicFramePr/>
              <p:nvPr>
                <p:extLst>
                  <p:ext uri="{D42A27DB-BD31-4B8C-83A1-F6EECF244321}">
                    <p14:modId xmlns:p14="http://schemas.microsoft.com/office/powerpoint/2010/main" val="1610237749"/>
                  </p:ext>
                </p:extLst>
              </p:nvPr>
            </p:nvGraphicFramePr>
            <p:xfrm>
              <a:off x="124689" y="4415409"/>
              <a:ext cx="7730837" cy="24315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86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870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2105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193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65477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Đa</a:t>
                          </a:r>
                          <a:r>
                            <a:rPr lang="en-US" sz="3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alpha val="77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828" t="-14737" r="-453" b="-35368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36651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Hạng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3412" t="-103810" r="-320379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0161" t="-103810" r="-171486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0927" t="-103810" r="-182781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6912" t="-103810" r="-1471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36651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32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3412" t="-203810" r="-32037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0161" t="-203810" r="-17148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0927" t="-203810" r="-182781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6912" t="-203810" r="-1471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3200" b="1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  <a:alpha val="77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400243" y="2530065"/>
            <a:ext cx="8646777" cy="7758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263846" y="937694"/>
            <a:ext cx="5240902" cy="637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753935" y="5269100"/>
                <a:ext cx="776776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Đa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thức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35" y="5269100"/>
                <a:ext cx="7767767" cy="553998"/>
              </a:xfrm>
              <a:prstGeom prst="rect">
                <a:avLst/>
              </a:prstGeom>
              <a:blipFill>
                <a:blip r:embed="rId2"/>
                <a:stretch>
                  <a:fillRect l="-1884" t="-14286" r="-863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753935" y="4624933"/>
                <a:ext cx="6745308" cy="599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720"/>
                  </a:spcBef>
                  <a:spcAft>
                    <a:spcPts val="720"/>
                  </a:spcAft>
                </a:pP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Có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đa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thức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là: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3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3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35" y="4624933"/>
                <a:ext cx="6745308" cy="599010"/>
              </a:xfrm>
              <a:prstGeom prst="rect">
                <a:avLst/>
              </a:prstGeom>
              <a:blipFill>
                <a:blip r:embed="rId3"/>
                <a:stretch>
                  <a:fillRect l="-2170" t="-5102" r="-1175" b="-3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753935" y="5868255"/>
                <a:ext cx="8098051" cy="599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Đa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thức</a:t>
                </a: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3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3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ử 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à</m:t>
                    </m:r>
                  </m:oMath>
                </a14:m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3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3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m:rPr>
                        <m:nor/>
                      </m:rPr>
                      <a: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35" y="5868255"/>
                <a:ext cx="8098051" cy="599010"/>
              </a:xfrm>
              <a:prstGeom prst="rect">
                <a:avLst/>
              </a:prstGeom>
              <a:blipFill>
                <a:blip r:embed="rId4"/>
                <a:stretch>
                  <a:fillRect l="-1807" t="-5102" b="-3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61675" y="3701573"/>
            <a:ext cx="21771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1044881" y="1575003"/>
                <a:ext cx="8919735" cy="212657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ấy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3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rad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7" name="Rounded Rectangle 6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881" y="1575003"/>
                <a:ext cx="8919735" cy="2126570"/>
              </a:xfrm>
              <a:prstGeom prst="roundRect">
                <a:avLst/>
              </a:prstGeom>
              <a:blipFill>
                <a:blip r:embed="rId5"/>
                <a:stretch>
                  <a:fillRect l="-477" b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OPL20U25GSXzBJYl68kk8uQGfFKzs7yb1M4KJWUiLk6ZEvGF+qCIPSnY57AbBFCvTW2023.15.119+K4lPs7H94VUqPe2XwIsfPRnrXQE//QTEXxb8/8N4CNc6FpgZahzpTjFhMzSA7T/nHJa11DE8Ng2TP3iAmRczFlmslSuUNOgUeb6yRvs0=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 descr="OPL20U25GSXzBJYl68kk8uQGfFKzs7yb1M4KJWUiLk6ZEvGF+qCIPSnY57AbBFCvTW2023.15.11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00" numSld="8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Sai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Doraemon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Doraemon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2" y="-1967722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4123614" y="3889943"/>
                <a:ext cx="4426468" cy="1663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ctr"/>
                <a:endParaRPr lang="en-US" sz="3735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614" y="3889943"/>
                <a:ext cx="4426468" cy="1663148"/>
              </a:xfrm>
              <a:prstGeom prst="rect">
                <a:avLst/>
              </a:prstGeom>
              <a:blipFill>
                <a:blip r:embed="rId8"/>
                <a:stretch>
                  <a:fillRect l="-3026" t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1" name="Picture 7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 descr="OPL20U25GSXzBJYl68kk8uQGfFKzs7yb1M4KJWUiLk6ZEvGF+qCIPSnY57AbBFCvTW2023.15.119+K4lPs7H94VUqPe2XwIsfPRnrXQE//QTEXxb8/8N4CNc6FpgZahzpTjFhMzSA7T/nHJa11DE8Ng2TP3iAmRczFlmslSuUNOgUeb6yRvs0=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3563" y="1585705"/>
            <a:ext cx="2198109" cy="595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4464677" y="4013635"/>
                <a:ext cx="4375557" cy="1269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Bi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ể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ứ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đa thức?</a:t>
                </a:r>
              </a:p>
              <a:p>
                <a:endParaRPr lang="en-US" sz="320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677" y="4013635"/>
                <a:ext cx="4375557" cy="1269130"/>
              </a:xfrm>
              <a:prstGeom prst="rect">
                <a:avLst/>
              </a:prstGeom>
              <a:blipFill>
                <a:blip r:embed="rId8"/>
                <a:stretch>
                  <a:fillRect t="-2392" r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xplosion 2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 descr="OPL20U25GSXzBJYl68kk8uQGfFKzs7yb1M4KJWUiLk6ZEvGF+qCIPSnY57AbBFCvTW2023.15.119+K4lPs7H94VUqPe2XwIsfPRnrXQE//QTEXxb8/8N4CNc6FpgZahzpTjFhMzSA7T/nHJa11DE8Ng2TP3iAmRczFlmslSuUNOgUeb6yRvs0=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14400" y="313491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5283200" y="2024033"/>
            <a:ext cx="6197600" cy="748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4265" dirty="0"/>
          </a:p>
        </p:txBody>
      </p:sp>
      <p:pic>
        <p:nvPicPr>
          <p:cNvPr id="6" name="Hình ảnh 5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6096000" y="2921000"/>
            <a:ext cx="2336800" cy="2262221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15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2461907" y="4066465"/>
                <a:ext cx="8175140" cy="881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Bi</m:t>
                    </m:r>
                    <m:r>
                      <m:rPr>
                        <m:nor/>
                      </m:rPr>
                      <a: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ể</m:t>
                    </m:r>
                    <m:r>
                      <m:rPr>
                        <m:nor/>
                      </m:rPr>
                      <a: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ứ</m:t>
                    </m:r>
                    <m:r>
                      <m:rPr>
                        <m:nor/>
                      </m:rPr>
                      <a: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3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907" y="4066465"/>
                <a:ext cx="8175140" cy="881652"/>
              </a:xfrm>
              <a:prstGeom prst="rect">
                <a:avLst/>
              </a:prstGeom>
              <a:blipFill>
                <a:blip r:embed="rId8"/>
                <a:stretch>
                  <a:fillRect b="-8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xplosion 2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 descr="OPL20U25GSXzBJYl68kk8uQGfFKzs7yb1M4KJWUiLk6ZEvGF+qCIPSnY57AbBFCvTW2023.15.119+K4lPs7H94VUqPe2XwIsfPRnrXQE//QTEXxb8/8N4CNc6FpgZahzpTjFhMzSA7T/nHJa11DE8Ng2TP3iAmRczFlmslSuUNOgUeb6yRvs0=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3926099" y="4151132"/>
                <a:ext cx="4847802" cy="609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Bi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ể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ứ</m:t>
                    </m:r>
                    <m:r>
                      <m:rPr>
                        <m:nor/>
                      </m:rP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1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2024</m:t>
                    </m:r>
                    <m:r>
                      <a:rPr lang="en-US" sz="32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099" y="4151132"/>
                <a:ext cx="4847802" cy="609141"/>
              </a:xfrm>
              <a:prstGeom prst="rect">
                <a:avLst/>
              </a:prstGeom>
              <a:blipFill>
                <a:blip r:embed="rId8"/>
                <a:stretch>
                  <a:fillRect t="-10000" r="-2390" b="-3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xplosion 2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 descr="OPL20U25GSXzBJYl68kk8uQGfFKzs7yb1M4KJWUiLk6ZEvGF+qCIPSnY57AbBFCvTW2023.15.119+K4lPs7H94VUqPe2XwIsfPRnrXQE//QTEXxb8/8N4CNc6FpgZahzpTjFhMzSA7T/nHJa11DE8Ng2TP3iAmRczFlmslSuUNOgUeb6yRvs0=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6595" y="1439685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3485584" y="3874499"/>
                <a:ext cx="5758004" cy="1605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32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584" y="3874499"/>
                <a:ext cx="5758004" cy="1605183"/>
              </a:xfrm>
              <a:prstGeom prst="rect">
                <a:avLst/>
              </a:prstGeom>
              <a:blipFill>
                <a:blip r:embed="rId8"/>
                <a:stretch>
                  <a:fillRect b="-1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xplosion 2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 descr="OPL20U25GSXzBJYl68kk8uQGfFKzs7yb1M4KJWUiLk6ZEvGF+qCIPSnY57AbBFCvTW2023.15.119+K4lPs7H94VUqPe2XwIsfPRnrXQE//QTEXxb8/8N4CNc6FpgZahzpTjFhMzSA7T/nHJa11DE8Ng2TP3iAmRczFlmslSuUNOgUeb6yRvs0=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2971" y="-391172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2120" y="9619"/>
            <a:ext cx="2544232" cy="13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0" name="Explosion 2 49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2291" y="13999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15" name="AutoShape 51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7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3506868" y="4130417"/>
                <a:ext cx="5773293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sz="40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40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868" y="4130417"/>
                <a:ext cx="5773293" cy="981615"/>
              </a:xfrm>
              <a:prstGeom prst="rect">
                <a:avLst/>
              </a:prstGeom>
              <a:blipFill>
                <a:blip r:embed="rId8"/>
                <a:stretch>
                  <a:fillRect l="-1056" r="-528" b="-6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xplosion 2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 descr="OPL20U25GSXzBJYl68kk8uQGfFKzs7yb1M4KJWUiLk6ZEvGF+qCIPSnY57AbBFCvTW2023.15.119+K4lPs7H94VUqPe2XwIsfPRnrXQE//QTEXxb8/8N4CNc6FpgZahzpTjFhMzSA7T/nHJa11DE8Ng2TP3iAmRczFlmslSuUNOgUeb6yRvs0=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2366" y="-206238"/>
            <a:ext cx="3177380" cy="21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6397" y="795848"/>
            <a:ext cx="4019357" cy="637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1.8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5" name="Title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344826" y="858983"/>
            <a:ext cx="7510703" cy="637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344825" y="1357746"/>
            <a:ext cx="8646777" cy="775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44825" y="3386889"/>
            <a:ext cx="2814011" cy="886691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0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12860" y="3910210"/>
            <a:ext cx="41136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biểu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là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là: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1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2332363" y="4523356"/>
                <a:ext cx="8646777" cy="104627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+1;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2024;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+2,4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itle 1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363" y="4523356"/>
                <a:ext cx="8646777" cy="1046272"/>
              </a:xfrm>
              <a:prstGeom prst="rect">
                <a:avLst/>
              </a:prstGeom>
              <a:blipFill>
                <a:blip r:embed="rId2"/>
                <a:stretch>
                  <a:fillRect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Bevel 1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80819" y="1492031"/>
                <a:ext cx="11723077" cy="1835984"/>
              </a:xfrm>
              <a:prstGeom prst="bevel">
                <a:avLst>
                  <a:gd name="adj" fmla="val 4222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2024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+2,4;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2" name="Bevel 1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9" y="1492031"/>
                <a:ext cx="11723077" cy="1835984"/>
              </a:xfrm>
              <a:prstGeom prst="bevel">
                <a:avLst>
                  <a:gd name="adj" fmla="val 4222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1" y="110625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346550" y="791251"/>
            <a:ext cx="4581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12 :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346550" y="1805353"/>
            <a:ext cx="9835662" cy="4119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quyển vở giá x đồng. Mỗi cái bút giá y đồng. Viết biểu thức biểu thị số tiền phải trả để mua: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8 quyển vở và 7 cái bút;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 xấp vở và 2 hộp bút, biết rằng mỗi xấp vở có 10 quyển, mỗi hộp bút có 12 chiếc.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Mỗi biểu thức tìm được ở hai câu trên có phải là đa thức không?</a:t>
            </a:r>
          </a:p>
        </p:txBody>
      </p:sp>
      <p:sp>
        <p:nvSpPr>
          <p:cNvPr id="6" name="Rectangle 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458259" y="962025"/>
            <a:ext cx="8596668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sp>
        <p:nvSpPr>
          <p:cNvPr id="23" name="Rectangle 2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77334" y="2013527"/>
            <a:ext cx="6096000" cy="4523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Biểu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biểu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 tiền phải trả đê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quyển vở và 7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 bút?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xấp vở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gồm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quyển vở và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hộp bút 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gồm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 bút?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thức biểu thị số tiền phải trả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Mỗi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biểu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thức viết được ở câu hỏi 1 và 3 có phải là đa thức không?</a:t>
            </a:r>
          </a:p>
        </p:txBody>
      </p:sp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Hình ảnh 3" descr="OPL20U25GSXzBJYl68kk8uQGfFKzs7yb1M4KJWUiLk6ZEvGF+qCIPSnY57AbBFCvTW2023.15.119+K4lPs7H94VUqPe2XwIsfPRnrXQE//QTEXxb8/8N4CNc6FpgZahzpTjFhMzSA7T/nHJa11DE8Ng2TP3iAmRczFlmslSuUNOgUeb6yRvs0=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609600"/>
            <a:ext cx="2041525" cy="1224915"/>
          </a:xfrm>
          <a:prstGeom prst="rect">
            <a:avLst/>
          </a:prstGeom>
        </p:spPr>
      </p:pic>
      <p:pic>
        <p:nvPicPr>
          <p:cNvPr id="4" name="Đồng hồ đếm ngược 2 phút có tiếng" descr="OPL20U25GSXzBJYl68kk8uQGfFKzs7yb1M4KJWUiLk6ZEvGF+qCIPSnY57AbBFCvTW2023.15.119+K4lPs7H94VUqPe2XwIsfPRnrXQE//QTEXxb8/8N4CNc6FpgZahzpTjFhMzSA7T/nHJa11DE8Ng2TP3iAmRczFlmslSuUNOgUeb6yRvs0=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7205" y="0"/>
            <a:ext cx="2804795" cy="157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341202" y="854292"/>
            <a:ext cx="2814011" cy="886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732753" y="1459345"/>
                <a:ext cx="8882302" cy="3230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720"/>
                  </a:spcBef>
                  <a:spcAft>
                    <a:spcPts val="720"/>
                  </a:spcAft>
                </a:pP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1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8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+7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</m:oMath>
                </a14:m>
                <a:endPara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spcBef>
                    <a:spcPts val="720"/>
                  </a:spcBef>
                  <a:spcAft>
                    <a:spcPts val="720"/>
                  </a:spcAft>
                </a:pP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3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xấp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vở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gồm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30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quyển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sym typeface="+mn-ea"/>
                  </a:rPr>
                  <a:t>vở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2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hộp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bút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gồm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24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chiếc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bút.</a:t>
                </a:r>
              </a:p>
              <a:p>
                <a:pPr algn="just">
                  <a:spcBef>
                    <a:spcPts val="720"/>
                  </a:spcBef>
                  <a:spcAft>
                    <a:spcPts val="720"/>
                  </a:spcAft>
                </a:pP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3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30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+24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</m:oMath>
                </a14:m>
                <a:endPara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spcBef>
                    <a:spcPts val="720"/>
                  </a:spcBef>
                  <a:spcAft>
                    <a:spcPts val="720"/>
                  </a:spcAft>
                </a:pP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4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Biểu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thức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viết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được ở câu hỏi 1 và câu hỏi 3 là đa thức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53" y="1459345"/>
                <a:ext cx="8882302" cy="3230245"/>
              </a:xfrm>
              <a:prstGeom prst="rect">
                <a:avLst/>
              </a:prstGeom>
              <a:blipFill>
                <a:blip r:embed="rId2"/>
                <a:stretch>
                  <a:fillRect l="-1373" t="-1887" r="-2539" b="-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2023.15.119+K4lPs7H94VUqPe2XwIsfPRnrXQE//QTEXxb8/8N4CNc6FpgZahzpTjFhMzSA7T/nHJa11DE8Ng2TP3iAmRczFlmslSuUNOgUeb6yRvs0=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65164" y="1683857"/>
            <a:ext cx="4095727" cy="32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3251200" y="334745"/>
            <a:ext cx="7702888" cy="74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4265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HƯỚNG </a:t>
            </a:r>
            <a:r>
              <a:rPr lang="en-US" sz="4265" b="1" ker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DẪN HỌC Ở 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NHÀ</a:t>
            </a:r>
            <a:endParaRPr sz="16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3830563" y="2872955"/>
            <a:ext cx="78547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Nắm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nào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là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defTabSz="9144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giải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  <a:p>
            <a:pPr marL="457200" indent="-457200" defTabSz="9144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Chuẩn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bị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gọn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04825" y="2540832"/>
            <a:ext cx="46412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spcBef>
                <a:spcPts val="720"/>
              </a:spcBef>
              <a:spcAft>
                <a:spcPts val="72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Hãy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viết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biểu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biểu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̣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diện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tích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hình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bởi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một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giác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hình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góc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nó?</a:t>
            </a:r>
          </a:p>
        </p:txBody>
      </p:sp>
      <p:pic>
        <p:nvPicPr>
          <p:cNvPr id="8" name="Picture 7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1271402"/>
            <a:ext cx="6054436" cy="5586598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1357745" y="1271402"/>
            <a:ext cx="464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MỞ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 descr="OPL20U25GSXzBJYl68kk8uQGfFKzs7yb1M4KJWUiLk6ZEvGF+qCIPSnY57AbBFCvTW2023.15.119+K4lPs7H94VUqPe2XwIsfPRnrXQE//QTEXxb8/8N4CNc6FpgZahzpTjFhMzSA7T/nHJa11DE8Ng2TP3iAmRczFlmslSuUNOgUeb6yRvs0="/>
          <p:cNvSpPr txBox="1">
            <a:spLocks noGrp="1"/>
          </p:cNvSpPr>
          <p:nvPr>
            <p:ph idx="1"/>
          </p:nvPr>
        </p:nvSpPr>
        <p:spPr>
          <a:xfrm>
            <a:off x="677334" y="2160589"/>
            <a:ext cx="8596668" cy="146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SAU!!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17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25189" y="1796800"/>
                <a:ext cx="560570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Diện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tích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hình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có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cạnh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:…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17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189" y="1796800"/>
                <a:ext cx="5605702" cy="523220"/>
              </a:xfrm>
              <a:prstGeom prst="rect">
                <a:avLst/>
              </a:prstGeom>
              <a:blipFill>
                <a:blip r:embed="rId2"/>
                <a:stretch>
                  <a:fillRect l="-2283" t="-11628" r="-1196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8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25189" y="2499827"/>
                <a:ext cx="5599353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Diện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tích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hình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có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cạnh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là:….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2" name="Rectangle 18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189" y="2499827"/>
                <a:ext cx="5599353" cy="523220"/>
              </a:xfrm>
              <a:prstGeom prst="rect">
                <a:avLst/>
              </a:prstGeom>
              <a:blipFill>
                <a:blip r:embed="rId3"/>
                <a:stretch>
                  <a:fillRect l="-2288" t="-11628" r="-980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19" descr="OPL20U25GSXzBJYl68kk8uQGfFKzs7yb1M4KJWUiLk6ZEvGF+qCIPSnY57AbBFCvTW2023.15.119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225190" y="3076080"/>
                <a:ext cx="5496736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Diện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tích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giác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có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cạnh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góc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là:….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19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190" y="3076080"/>
                <a:ext cx="5496736" cy="954107"/>
              </a:xfrm>
              <a:prstGeom prst="rect">
                <a:avLst/>
              </a:prstGeom>
              <a:blipFill>
                <a:blip r:embed="rId4"/>
                <a:stretch>
                  <a:fillRect l="-2328" t="-6410" r="-388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2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21673" y="4092082"/>
            <a:ext cx="633152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iểu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biểu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diện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bởi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giác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góc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là: .................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7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28209" y="312374"/>
            <a:ext cx="79704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altLang="en-US" sz="28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" name="Picture 28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38" y="2128279"/>
            <a:ext cx="5497162" cy="4726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5079080" y="1740878"/>
                <a:ext cx="1025236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080" y="1740878"/>
                <a:ext cx="1025236" cy="5329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5209308" y="2490081"/>
                <a:ext cx="1025236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308" y="2490081"/>
                <a:ext cx="1025236" cy="5329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3228108" y="3372708"/>
                <a:ext cx="1025236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𝒙𝒚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108" y="3372708"/>
                <a:ext cx="1025236" cy="8989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-346368" y="5137323"/>
                <a:ext cx="3574476" cy="132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𝒙𝒚</m:t>
                      </m:r>
                    </m:oMath>
                  </m:oMathPara>
                </a14:m>
                <a:endParaRPr lang="en-US" sz="2800" b="1" dirty="0"/>
              </a:p>
              <a:p>
                <a:endParaRPr lang="en-US" sz="2800" b="1" dirty="0"/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368" y="5137323"/>
                <a:ext cx="3574476" cy="13298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845126" y="977612"/>
            <a:ext cx="54725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1: ĐA THỨC</a:t>
            </a:r>
          </a:p>
        </p:txBody>
      </p:sp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2122517" y="2161095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969818" y="4100945"/>
            <a:ext cx="9213273" cy="15932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0" y="985403"/>
            <a:ext cx="8132618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Khái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niệm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các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15637" y="294876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15637" y="2207532"/>
            <a:ext cx="4829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11)</a:t>
            </a:r>
          </a:p>
        </p:txBody>
      </p:sp>
      <p:sp>
        <p:nvSpPr>
          <p:cNvPr id="9" name="Rectangle 8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811517" y="4120876"/>
            <a:ext cx="88728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spcBef>
                <a:spcPts val="720"/>
              </a:spcBef>
              <a:spcAft>
                <a:spcPts val="72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một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biến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gọi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tắt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là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là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tổng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những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cùng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một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biến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mỗi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tổng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gọi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là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một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hạng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15637" y="917435"/>
            <a:ext cx="8132618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Khái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niệm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các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872837" y="2238235"/>
            <a:ext cx="4829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11)</a:t>
            </a:r>
          </a:p>
        </p:txBody>
      </p:sp>
      <p:sp>
        <p:nvSpPr>
          <p:cNvPr id="7" name="Rectangle 6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15637" y="3863160"/>
            <a:ext cx="87283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tùy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(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x, y, z)</a:t>
            </a: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352677" y="3050697"/>
            <a:ext cx="8854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NHÓM ĐÔI (2 BẠN CÙNG BÀN)</a:t>
            </a:r>
            <a:endParaRPr lang="en-US" sz="3200" dirty="0">
              <a:solidFill>
                <a:srgbClr val="FF99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15637" y="917435"/>
            <a:ext cx="8132618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Khái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niệm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̀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các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872837" y="2238235"/>
            <a:ext cx="4829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11)</a:t>
            </a:r>
          </a:p>
        </p:txBody>
      </p:sp>
      <p:sp>
        <p:nvSpPr>
          <p:cNvPr id="6" name="Rectangle 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56475" y="3070159"/>
            <a:ext cx="87283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29489" y="1575218"/>
            <a:ext cx="10562411" cy="1956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29490" y="1598275"/>
            <a:ext cx="10562411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là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tổng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mỗi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tổng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là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loud Callout 4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3588327" y="3650168"/>
                <a:ext cx="6414655" cy="1288472"/>
              </a:xfrm>
              <a:prstGeom prst="cloudCallout">
                <a:avLst>
                  <a:gd name="adj1" fmla="val -74262"/>
                  <a:gd name="adj2" fmla="val 70512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Cloud Callout 4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327" y="3650168"/>
                <a:ext cx="6414655" cy="1288472"/>
              </a:xfrm>
              <a:prstGeom prst="cloudCallout">
                <a:avLst>
                  <a:gd name="adj1" fmla="val -74262"/>
                  <a:gd name="adj2" fmla="val 70512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23453" y="4597522"/>
            <a:ext cx="765145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Chú ý: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Mỗi</a:t>
            </a:r>
            <a:r>
              <a:rPr kumimoji="0" lang="en-US" altLang="en-US" sz="3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kumimoji="0" lang="en-US" altLang="en-US" sz="3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cũng</a:t>
            </a:r>
            <a:r>
              <a:rPr kumimoji="0" lang="en-US" altLang="en-US" sz="3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được</a:t>
            </a:r>
            <a:r>
              <a:rPr kumimoji="0" lang="en-US" altLang="en-US" sz="3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kumimoji="0" lang="en-US" altLang="en-US" sz="3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là </a:t>
            </a:r>
            <a:r>
              <a:rPr kumimoji="0" lang="en-US" altLang="en-US" sz="32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320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82880" y="110623"/>
            <a:ext cx="4641273" cy="554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ĐA THỨC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</TotalTime>
  <Words>1202</Words>
  <Application>Microsoft Office PowerPoint</Application>
  <PresentationFormat>Widescreen</PresentationFormat>
  <Paragraphs>217</Paragraphs>
  <Slides>30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Tahoma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1.9 sgk/ trang 14</vt:lpstr>
      <vt:lpstr>PowerPoint Presentation</vt:lpstr>
      <vt:lpstr>Đáp án</vt:lpstr>
      <vt:lpstr>PowerPoint Presentation</vt:lpstr>
      <vt:lpstr>PowerPoint Presentation</vt:lpstr>
      <vt:lpstr>Luật chơi: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PowerPoint Presentation</vt:lpstr>
      <vt:lpstr>PowerPoint Presentation</vt:lpstr>
      <vt:lpstr>HOẠT ĐỘNG NHÓM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NMD Store</cp:lastModifiedBy>
  <cp:revision>81</cp:revision>
  <dcterms:created xsi:type="dcterms:W3CDTF">2023-06-30T16:49:00Z</dcterms:created>
  <dcterms:modified xsi:type="dcterms:W3CDTF">2025-03-25T13:37:12Z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2F9EAC84852846A8A55BDB3F359E38F5</vt:lpwstr>
  </property>
  <property fmtid="{D5CDD505-2E9C-101B-9397-08002B2CF9AE}" pid="3" name="KSOProductBuildVer">
    <vt:lpwstr>1033-11.2.0.11537</vt:lpwstr>
  </property>
</Properties>
</file>