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0" r:id="rId2"/>
    <p:sldMasterId id="2147483660" r:id="rId3"/>
    <p:sldMasterId id="2147483685" r:id="rId4"/>
    <p:sldMasterId id="2147483697" r:id="rId5"/>
  </p:sldMasterIdLst>
  <p:notesMasterIdLst>
    <p:notesMasterId r:id="rId29"/>
  </p:notesMasterIdLst>
  <p:handoutMasterIdLst>
    <p:handoutMasterId r:id="rId30"/>
  </p:handoutMasterIdLst>
  <p:sldIdLst>
    <p:sldId id="626" r:id="rId6"/>
    <p:sldId id="609" r:id="rId7"/>
    <p:sldId id="628" r:id="rId8"/>
    <p:sldId id="629" r:id="rId9"/>
    <p:sldId id="621" r:id="rId10"/>
    <p:sldId id="611" r:id="rId11"/>
    <p:sldId id="641" r:id="rId12"/>
    <p:sldId id="630" r:id="rId13"/>
    <p:sldId id="631" r:id="rId14"/>
    <p:sldId id="642" r:id="rId15"/>
    <p:sldId id="640" r:id="rId16"/>
    <p:sldId id="639" r:id="rId17"/>
    <p:sldId id="633" r:id="rId18"/>
    <p:sldId id="634" r:id="rId19"/>
    <p:sldId id="644" r:id="rId20"/>
    <p:sldId id="614" r:id="rId21"/>
    <p:sldId id="635" r:id="rId22"/>
    <p:sldId id="636" r:id="rId23"/>
    <p:sldId id="647" r:id="rId24"/>
    <p:sldId id="637" r:id="rId25"/>
    <p:sldId id="638" r:id="rId26"/>
    <p:sldId id="351" r:id="rId27"/>
    <p:sldId id="625"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B32E71-4923-0043-38CA-94ED0263CF0B}" name="Lê Cảnh Hoài" initials="LCH" userId="Lê Cảnh Hoài"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2" clrIdx="1"/>
  <p:cmAuthor id="3" name="Admin" initials="A" lastIdx="1" clrIdx="2">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2023C"/>
    <a:srgbClr val="DE4654"/>
    <a:srgbClr val="8BCD43"/>
    <a:srgbClr val="54304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90557" autoAdjust="0"/>
  </p:normalViewPr>
  <p:slideViewPr>
    <p:cSldViewPr>
      <p:cViewPr varScale="1">
        <p:scale>
          <a:sx n="97" d="100"/>
          <a:sy n="97" d="100"/>
        </p:scale>
        <p:origin x="546" y="84"/>
      </p:cViewPr>
      <p:guideLst>
        <p:guide orient="horz" pos="1620"/>
        <p:guide pos="2880"/>
      </p:guideLst>
    </p:cSldViewPr>
  </p:slideViewPr>
  <p:notesTextViewPr>
    <p:cViewPr>
      <p:scale>
        <a:sx n="1" d="1"/>
        <a:sy n="1" d="1"/>
      </p:scale>
      <p:origin x="0" y="0"/>
    </p:cViewPr>
  </p:notesTextViewPr>
  <p:notesViewPr>
    <p:cSldViewPr showGuides="1">
      <p:cViewPr varScale="1">
        <p:scale>
          <a:sx n="65" d="100"/>
          <a:sy n="65" d="100"/>
        </p:scale>
        <p:origin x="3082"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CDD7B6-791E-4961-8FEC-29CCD62ED843}" type="datetimeFigureOut">
              <a:rPr lang="en-US" smtClean="0"/>
              <a:t>3/25/2025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D77F45-4311-46EF-82D0-374612DCB225}" type="slidenum">
              <a:rPr lang="en-US" smtClean="0"/>
              <a:t>‹#›</a:t>
            </a:fld>
            <a:endParaRPr lang="en-US"/>
          </a:p>
        </p:txBody>
      </p:sp>
    </p:spTree>
    <p:extLst>
      <p:ext uri="{BB962C8B-B14F-4D97-AF65-F5344CB8AC3E}">
        <p14:creationId xmlns:p14="http://schemas.microsoft.com/office/powerpoint/2010/main" val="3904674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t>3/25/2025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a:t>
            </a:fld>
            <a:endParaRPr lang="en-US"/>
          </a:p>
        </p:txBody>
      </p:sp>
    </p:spTree>
    <p:extLst>
      <p:ext uri="{BB962C8B-B14F-4D97-AF65-F5344CB8AC3E}">
        <p14:creationId xmlns:p14="http://schemas.microsoft.com/office/powerpoint/2010/main" val="221415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a:t>
            </a:r>
            <a:r>
              <a:rPr lang="en-US" baseline="0"/>
              <a:t> thể trả lời đúng cho tình huống trên</a:t>
            </a:r>
            <a:endParaRPr lang="en-US"/>
          </a:p>
        </p:txBody>
      </p:sp>
      <p:sp>
        <p:nvSpPr>
          <p:cNvPr id="4" name="Slide Number Placeholder 3"/>
          <p:cNvSpPr>
            <a:spLocks noGrp="1"/>
          </p:cNvSpPr>
          <p:nvPr>
            <p:ph type="sldNum" sz="quarter" idx="10"/>
          </p:nvPr>
        </p:nvSpPr>
        <p:spPr/>
        <p:txBody>
          <a:bodyPr/>
          <a:lstStyle/>
          <a:p>
            <a:fld id="{D2986841-B6E9-4602-99D2-E5DE711450F7}" type="slidenum">
              <a:rPr lang="en-US" smtClean="0"/>
              <a:t>3</a:t>
            </a:fld>
            <a:endParaRPr lang="en-US"/>
          </a:p>
        </p:txBody>
      </p:sp>
    </p:spTree>
    <p:extLst>
      <p:ext uri="{BB962C8B-B14F-4D97-AF65-F5344CB8AC3E}">
        <p14:creationId xmlns:p14="http://schemas.microsoft.com/office/powerpoint/2010/main" val="107993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37489B-9115-48D9-8D08-A2FE8284312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06000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986841-B6E9-4602-99D2-E5DE711450F7}" type="slidenum">
              <a:rPr lang="en-US" smtClean="0"/>
              <a:t>7</a:t>
            </a:fld>
            <a:endParaRPr lang="en-US"/>
          </a:p>
        </p:txBody>
      </p:sp>
    </p:spTree>
    <p:extLst>
      <p:ext uri="{BB962C8B-B14F-4D97-AF65-F5344CB8AC3E}">
        <p14:creationId xmlns:p14="http://schemas.microsoft.com/office/powerpoint/2010/main" val="3799374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986841-B6E9-4602-99D2-E5DE711450F7}" type="slidenum">
              <a:rPr lang="en-US" smtClean="0"/>
              <a:t>13</a:t>
            </a:fld>
            <a:endParaRPr lang="en-US"/>
          </a:p>
        </p:txBody>
      </p:sp>
    </p:spTree>
    <p:extLst>
      <p:ext uri="{BB962C8B-B14F-4D97-AF65-F5344CB8AC3E}">
        <p14:creationId xmlns:p14="http://schemas.microsoft.com/office/powerpoint/2010/main" val="3119818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D2986841-B6E9-4602-99D2-E5DE711450F7}" type="slidenum">
              <a:rPr lang="en-US" smtClean="0"/>
              <a:t>14</a:t>
            </a:fld>
            <a:endParaRPr lang="en-US"/>
          </a:p>
        </p:txBody>
      </p:sp>
    </p:spTree>
    <p:extLst>
      <p:ext uri="{BB962C8B-B14F-4D97-AF65-F5344CB8AC3E}">
        <p14:creationId xmlns:p14="http://schemas.microsoft.com/office/powerpoint/2010/main" val="761803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a:solidFill>
                  <a:srgbClr val="FF0000"/>
                </a:solidFill>
                <a:latin typeface="Arial" panose="020B0604020202020204" pitchFamily="34" charset="0"/>
                <a:cs typeface="Arial" panose="020B0604020202020204" pitchFamily="34" charset="0"/>
              </a:rPr>
              <a:t>Gợi ý:</a:t>
            </a:r>
            <a:r>
              <a:rPr lang="en-US" sz="1200">
                <a:solidFill>
                  <a:srgbClr val="FF0000"/>
                </a:solidFill>
                <a:latin typeface="Arial" panose="020B0604020202020204" pitchFamily="34" charset="0"/>
                <a:cs typeface="Arial" panose="020B0604020202020204" pitchFamily="34" charset="0"/>
              </a:rPr>
              <a:t> Đ</a:t>
            </a:r>
            <a:r>
              <a:rPr lang="vi-VN" sz="1200">
                <a:solidFill>
                  <a:srgbClr val="FF0000"/>
                </a:solidFill>
                <a:latin typeface="+mn-lt"/>
                <a:cs typeface="Arial" panose="020B0604020202020204" pitchFamily="34" charset="0"/>
              </a:rPr>
              <a:t>ưa ra bài toán thực tế có kèm hướng dẫn ban đầu đối với bài toán để học sinh về nhà tư duy tiếp</a:t>
            </a:r>
            <a:r>
              <a:rPr lang="en-US" sz="1200">
                <a:solidFill>
                  <a:srgbClr val="FF0000"/>
                </a:solidFill>
                <a:latin typeface="Arial" panose="020B0604020202020204" pitchFamily="34" charset="0"/>
                <a:cs typeface="Arial" panose="020B0604020202020204" pitchFamily="34" charset="0"/>
              </a:rPr>
              <a:t> hoặc giải quyết tại lớp nếu có thời gian.</a:t>
            </a:r>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t>19</a:t>
            </a:fld>
            <a:endParaRPr lang="en-US"/>
          </a:p>
        </p:txBody>
      </p:sp>
    </p:spTree>
    <p:extLst>
      <p:ext uri="{BB962C8B-B14F-4D97-AF65-F5344CB8AC3E}">
        <p14:creationId xmlns:p14="http://schemas.microsoft.com/office/powerpoint/2010/main" val="1003042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336521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C38DDCE-A2E0-4ED5-91D6-A39DA716103D}" type="datetimeFigureOut">
              <a:rPr lang="en-US" smtClean="0"/>
              <a:t>3/25/2025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74479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C38DDCE-A2E0-4ED5-91D6-A39DA716103D}" type="datetimeFigureOut">
              <a:rPr lang="en-US" smtClean="0"/>
              <a:t>3/25/2025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2464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C38DDCE-A2E0-4ED5-91D6-A39DA716103D}" type="datetimeFigureOut">
              <a:rPr lang="en-US" smtClean="0"/>
              <a:t>3/25/2025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600897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2F6400-53A4-4C9B-9D25-EA5D415A60BF}"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554905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F6400-53A4-4C9B-9D25-EA5D415A60BF}"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3641968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2F6400-53A4-4C9B-9D25-EA5D415A60BF}"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2554997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2F6400-53A4-4C9B-9D25-EA5D415A60BF}"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3426343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2F6400-53A4-4C9B-9D25-EA5D415A60BF}"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1641419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2F6400-53A4-4C9B-9D25-EA5D415A60BF}"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3952624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F6400-53A4-4C9B-9D25-EA5D415A60BF}" type="datetimeFigureOut">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2311764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2F6400-53A4-4C9B-9D25-EA5D415A60BF}"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368640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C38DDCE-A2E0-4ED5-91D6-A39DA716103D}" type="datetimeFigureOut">
              <a:rPr lang="en-US" smtClean="0"/>
              <a:t>3/25/2025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977496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2F6400-53A4-4C9B-9D25-EA5D415A60BF}"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2289024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F6400-53A4-4C9B-9D25-EA5D415A60BF}"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485185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F6400-53A4-4C9B-9D25-EA5D415A60BF}"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480E8-0381-4A7B-8F1A-1709C0764F91}" type="slidenum">
              <a:rPr lang="en-US" smtClean="0"/>
              <a:t>‹#›</a:t>
            </a:fld>
            <a:endParaRPr lang="en-US"/>
          </a:p>
        </p:txBody>
      </p:sp>
    </p:spTree>
    <p:extLst>
      <p:ext uri="{BB962C8B-B14F-4D97-AF65-F5344CB8AC3E}">
        <p14:creationId xmlns:p14="http://schemas.microsoft.com/office/powerpoint/2010/main" val="1503325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1043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3384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1703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2876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9169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3727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262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C38DDCE-A2E0-4ED5-91D6-A39DA716103D}" type="datetimeFigureOut">
              <a:rPr lang="en-US" smtClean="0"/>
              <a:t>3/25/2025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214131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5911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3127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6790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03123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038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597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221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E02100-3795-4BEF-BE9C-06181126E3A6}"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274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E02100-3795-4BEF-BE9C-06181126E3A6}"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3770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E02100-3795-4BEF-BE9C-06181126E3A6}"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91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C38DDCE-A2E0-4ED5-91D6-A39DA716103D}" type="datetimeFigureOut">
              <a:rPr lang="en-US" smtClean="0"/>
              <a:t>3/25/2025</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8662469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02100-3795-4BEF-BE9C-06181126E3A6}"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0322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E02100-3795-4BEF-BE9C-06181126E3A6}"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9583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E02100-3795-4BEF-BE9C-06181126E3A6}"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020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5629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E02100-3795-4BEF-BE9C-06181126E3A6}"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01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02A1-B26A-442C-8043-20939094B5D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507AF29A-2711-4980-9047-A30692EEB5B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FE25823-4349-4C0C-9C60-C8830C2177CA}"/>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25/03/2025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081C8EE-B6FD-4D3D-9749-91C215B7AE2A}"/>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AB53EBF7-A85D-462A-A26F-298794063D5C}"/>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4684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88E6-1A59-4639-9BE0-7D3C26A1344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1A3A75A-0986-4475-84C6-2C502A9147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FC29051-336D-45A2-A120-8930EB209D1B}"/>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25/03/2025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AE1E883A-D7A0-454F-90A1-236CD7066F0C}"/>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ADBAD1F0-16CA-45C2-A115-C245814D3581}"/>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278521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0066-9B8C-46A5-B63A-34FBC8C5685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948C94A-8603-4485-8882-00CECE388F6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7F8E6D-E95D-4E37-BCD5-F8BC56A92E8A}"/>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25/03/2025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A2C51CB1-1AE6-4D2A-B788-93F5FDDE4E5B}"/>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F56E9BC3-E641-4CA3-84FF-52518677FD75}"/>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51355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154B-C485-4D2C-A8E2-9011E01F461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C46B929-FA5B-4D72-A0AE-91F28E858D9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A2CF512-C379-4F32-8AB1-006B8CB1E82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55B5EF2-CDFE-4575-AFED-23BFB76AF28F}"/>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25/03/2025</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1CDD91E0-D7EB-440B-B598-969E92CCE0E8}"/>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AB72F3F9-9A95-4C61-9332-9219C1282D87}"/>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922378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8E5B4-2018-4D7A-B6E0-8B8FF8C91CD1}"/>
              </a:ext>
            </a:extLst>
          </p:cNvPr>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B738C1F-A330-4AA9-ACB2-15F9B878416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544CAEA-B371-4824-8A78-B404C6C8014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BC2FF8D-4E0F-4034-941F-BE283F54B98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1FEC4-DFCB-4DA4-AD5D-81C7BB602E9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157B981-E0CC-454A-9463-E646F1BBF8F4}"/>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25/03/2025</a:t>
            </a:fld>
            <a:endParaRPr lang="vi-VN">
              <a:solidFill>
                <a:prstClr val="black">
                  <a:tint val="75000"/>
                </a:prstClr>
              </a:solidFill>
            </a:endParaRPr>
          </a:p>
        </p:txBody>
      </p:sp>
      <p:sp>
        <p:nvSpPr>
          <p:cNvPr id="8" name="Footer Placeholder 7">
            <a:extLst>
              <a:ext uri="{FF2B5EF4-FFF2-40B4-BE49-F238E27FC236}">
                <a16:creationId xmlns:a16="http://schemas.microsoft.com/office/drawing/2014/main" id="{B770CF36-89D2-4848-9F9A-5677B5866DF6}"/>
              </a:ext>
            </a:extLst>
          </p:cNvPr>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a:extLst>
              <a:ext uri="{FF2B5EF4-FFF2-40B4-BE49-F238E27FC236}">
                <a16:creationId xmlns:a16="http://schemas.microsoft.com/office/drawing/2014/main" id="{0D0A8D33-4A74-4825-ADB1-EB36A1F43D75}"/>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981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EC38DDCE-A2E0-4ED5-91D6-A39DA716103D}" type="datetimeFigureOut">
              <a:rPr lang="en-US" smtClean="0"/>
              <a:t>3/25/2025</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3136595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2C41-E69A-496B-87CD-63E7B5BEC3E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BD6003D-63CF-4B98-B9FC-24D4137729F0}"/>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25/03/2025</a:t>
            </a:fld>
            <a:endParaRPr lang="vi-VN">
              <a:solidFill>
                <a:prstClr val="black">
                  <a:tint val="75000"/>
                </a:prstClr>
              </a:solidFill>
            </a:endParaRPr>
          </a:p>
        </p:txBody>
      </p:sp>
      <p:sp>
        <p:nvSpPr>
          <p:cNvPr id="4" name="Footer Placeholder 3">
            <a:extLst>
              <a:ext uri="{FF2B5EF4-FFF2-40B4-BE49-F238E27FC236}">
                <a16:creationId xmlns:a16="http://schemas.microsoft.com/office/drawing/2014/main" id="{94E18784-9069-4F47-B9C6-84DE1E4B2F7F}"/>
              </a:ext>
            </a:extLst>
          </p:cNvPr>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a:extLst>
              <a:ext uri="{FF2B5EF4-FFF2-40B4-BE49-F238E27FC236}">
                <a16:creationId xmlns:a16="http://schemas.microsoft.com/office/drawing/2014/main" id="{3DB07E85-F927-40D2-B882-821905252874}"/>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143150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0461" b="16308"/>
          <a:stretch/>
        </p:blipFill>
        <p:spPr>
          <a:xfrm>
            <a:off x="7991500" y="4324350"/>
            <a:ext cx="604818" cy="442913"/>
          </a:xfrm>
          <a:prstGeom prst="rect">
            <a:avLst/>
          </a:prstGeom>
        </p:spPr>
      </p:pic>
      <p:sp>
        <p:nvSpPr>
          <p:cNvPr id="2" name="Date Placeholder 1">
            <a:extLst>
              <a:ext uri="{FF2B5EF4-FFF2-40B4-BE49-F238E27FC236}">
                <a16:creationId xmlns:a16="http://schemas.microsoft.com/office/drawing/2014/main" id="{1BEC5B7D-3DC9-42DC-9CCD-411A9122A9F6}"/>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25/03/2025</a:t>
            </a:fld>
            <a:endParaRPr lang="vi-VN">
              <a:solidFill>
                <a:prstClr val="black">
                  <a:tint val="75000"/>
                </a:prstClr>
              </a:solidFill>
            </a:endParaRPr>
          </a:p>
        </p:txBody>
      </p:sp>
      <p:sp>
        <p:nvSpPr>
          <p:cNvPr id="3" name="Footer Placeholder 2">
            <a:extLst>
              <a:ext uri="{FF2B5EF4-FFF2-40B4-BE49-F238E27FC236}">
                <a16:creationId xmlns:a16="http://schemas.microsoft.com/office/drawing/2014/main" id="{DF521E20-5994-43AD-AF9B-E6F96212AD13}"/>
              </a:ext>
            </a:extLst>
          </p:cNvPr>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a:extLst>
              <a:ext uri="{FF2B5EF4-FFF2-40B4-BE49-F238E27FC236}">
                <a16:creationId xmlns:a16="http://schemas.microsoft.com/office/drawing/2014/main" id="{89291151-A9E1-42A7-B87C-9269516F7044}"/>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035596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4253-4BBB-4EB4-956C-48464B4844A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D7517DA-39BD-4628-BF95-5D48B4CA505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4B21316-EEA9-467A-A5A6-6436C84C87A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1242373-C567-4EB3-A04B-7306F8DF17F9}"/>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25/03/2025</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D11C6653-CDE6-4F88-A231-47AE03E0D75F}"/>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111E0521-358A-43CE-A798-88D5BB534143}"/>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625518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FE89-79AF-4CF4-B3B3-1E42589EF5F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28BE7B3-5B04-47C3-823B-9309DBC3C8A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1CEC53C0-448F-4251-8720-6C83F076D9B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1BEA20-9EC0-4F07-9790-03CA5361FC97}"/>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25/03/2025</a:t>
            </a:fld>
            <a:endParaRPr lang="vi-VN">
              <a:solidFill>
                <a:prstClr val="black">
                  <a:tint val="75000"/>
                </a:prstClr>
              </a:solidFill>
            </a:endParaRPr>
          </a:p>
        </p:txBody>
      </p:sp>
      <p:sp>
        <p:nvSpPr>
          <p:cNvPr id="6" name="Footer Placeholder 5">
            <a:extLst>
              <a:ext uri="{FF2B5EF4-FFF2-40B4-BE49-F238E27FC236}">
                <a16:creationId xmlns:a16="http://schemas.microsoft.com/office/drawing/2014/main" id="{9C54A513-6AC0-407F-9F93-65C1C2208049}"/>
              </a:ext>
            </a:extLst>
          </p:cNvPr>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a:extLst>
              <a:ext uri="{FF2B5EF4-FFF2-40B4-BE49-F238E27FC236}">
                <a16:creationId xmlns:a16="http://schemas.microsoft.com/office/drawing/2014/main" id="{59C356E2-EE42-442F-A12C-CE61EF7D50B9}"/>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003041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183B-798F-4ACE-83B5-F517176A5C4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966986F-4925-46FF-A2A9-36E6FED76F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CB379ED-C54C-4361-98B1-7142BAF23360}"/>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25/03/2025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9061EE85-E5B4-4A3C-8BFE-6FE68B7907BB}"/>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F8DA28C-14C8-410C-B148-46EFF85335DD}"/>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804578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FB38A4-9833-4DE5-BB39-D48AAE56002F}"/>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24594D6-D85A-4500-BB5E-02728C0B0B6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D33696A-06B9-40DA-899C-7D16FF36ABCD}"/>
              </a:ext>
            </a:extLst>
          </p:cNvPr>
          <p:cNvSpPr>
            <a:spLocks noGrp="1"/>
          </p:cNvSpPr>
          <p:nvPr>
            <p:ph type="dt" sz="half" idx="10"/>
          </p:nvPr>
        </p:nvSpPr>
        <p:spPr/>
        <p:txBody>
          <a:bodyPr/>
          <a:lstStyle/>
          <a:p>
            <a:fld id="{203061CC-3D04-454E-924B-718621B9FD7F}" type="datetimeFigureOut">
              <a:rPr lang="vi-VN" smtClean="0">
                <a:solidFill>
                  <a:prstClr val="black">
                    <a:tint val="75000"/>
                  </a:prstClr>
                </a:solidFill>
              </a:rPr>
              <a:pPr/>
              <a:t>25/03/2025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F848B26-878F-4F0F-B2DD-83EEDF676E07}"/>
              </a:ext>
            </a:extLst>
          </p:cNvPr>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6C190F93-45AB-446E-B9C1-834218C869A9}"/>
              </a:ext>
            </a:extLst>
          </p:cNvPr>
          <p:cNvSpPr>
            <a:spLocks noGrp="1"/>
          </p:cNvSpPr>
          <p:nvPr>
            <p:ph type="sldNum" sz="quarter" idx="12"/>
          </p:nvPr>
        </p:nvSpPr>
        <p:spPr/>
        <p:txBody>
          <a:body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158411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0F1B50A-7B53-46BF-AD99-3534BF84E6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913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EC38DDCE-A2E0-4ED5-91D6-A39DA716103D}" type="datetimeFigureOut">
              <a:rPr lang="en-US" smtClean="0"/>
              <a:t>3/25/2025</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63472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EC38DDCE-A2E0-4ED5-91D6-A39DA716103D}" type="datetimeFigureOut">
              <a:rPr lang="en-US" smtClean="0"/>
              <a:t>3/25/2025</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13745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C38DDCE-A2E0-4ED5-91D6-A39DA716103D}" type="datetimeFigureOut">
              <a:rPr lang="en-US" smtClean="0"/>
              <a:t>3/25/2025</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77801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C38DDCE-A2E0-4ED5-91D6-A39DA716103D}" type="datetimeFigureOut">
              <a:rPr lang="en-US" smtClean="0"/>
              <a:t>3/25/2025</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41695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10461" b="16308"/>
          <a:stretch/>
        </p:blipFill>
        <p:spPr>
          <a:xfrm>
            <a:off x="8424232" y="4610100"/>
            <a:ext cx="728382" cy="533400"/>
          </a:xfrm>
          <a:prstGeom prst="rect">
            <a:avLst/>
          </a:prstGeom>
        </p:spPr>
      </p:pic>
    </p:spTree>
    <p:extLst>
      <p:ext uri="{BB962C8B-B14F-4D97-AF65-F5344CB8AC3E}">
        <p14:creationId xmlns:p14="http://schemas.microsoft.com/office/powerpoint/2010/main" val="238411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32F6400-53A4-4C9B-9D25-EA5D415A60BF}" type="datetimeFigureOut">
              <a:rPr lang="en-US" smtClean="0"/>
              <a:t>3/25/2025</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9480E8-0381-4A7B-8F1A-1709C0764F91}" type="slidenum">
              <a:rPr lang="en-US" smtClean="0"/>
              <a:t>‹#›</a:t>
            </a:fld>
            <a:endParaRPr lang="en-US"/>
          </a:p>
        </p:txBody>
      </p:sp>
    </p:spTree>
    <p:extLst>
      <p:ext uri="{BB962C8B-B14F-4D97-AF65-F5344CB8AC3E}">
        <p14:creationId xmlns:p14="http://schemas.microsoft.com/office/powerpoint/2010/main" val="357468452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9E9F21DE-91B0-4F59-9729-201E87135832}" type="datetimeFigureOut">
              <a:rPr lang="en-US" smtClean="0">
                <a:solidFill>
                  <a:prstClr val="black">
                    <a:tint val="75000"/>
                  </a:prstClr>
                </a:solidFill>
              </a:rPr>
              <a:pPr>
                <a:def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DD36252-790F-4530-A661-160F6EA781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2009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5E02100-3795-4BEF-BE9C-06181126E3A6}"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F10CDFF-7005-4DFD-9D65-6667B5981D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24745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57921C-1A63-40CE-B002-10F051D203E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0187463-95D8-4CF7-B8FC-8C8E384B2A3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5F52185-48FC-4136-90CF-85D79EA36E0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03061CC-3D04-454E-924B-718621B9FD7F}" type="datetimeFigureOut">
              <a:rPr lang="vi-VN" smtClean="0">
                <a:solidFill>
                  <a:prstClr val="black">
                    <a:tint val="75000"/>
                  </a:prstClr>
                </a:solidFill>
              </a:rPr>
              <a:pPr/>
              <a:t>25/03/2025</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CC52ED5-D41F-443F-9025-F578956BDFC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DAAC1018-225C-494D-A645-99E7115F9BC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F138380-85B1-4747-B019-6537409E9099}"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5920996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8.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5.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22" descr="OPL20U25GSXzBJYl68kk8uQGfFKzs7yb1M4KJWUiLk6ZEvGF+qCIPSnY57AbBFCvTW2023.15.119+K4lPs7H94VUqPe2XwIsfPRnrXQE//QTEXxb8/8N4CNc6FpgZahzpTjFhMzSA7T/nHJa11DE8Ng2TP3iAmRczFlmslSuUNOgUeb6yRvs0="/>
          <p:cNvGrpSpPr>
            <a:grpSpLocks/>
          </p:cNvGrpSpPr>
          <p:nvPr/>
        </p:nvGrpSpPr>
        <p:grpSpPr bwMode="auto">
          <a:xfrm>
            <a:off x="152400" y="90612"/>
            <a:ext cx="9068412" cy="830815"/>
            <a:chOff x="-715" y="384"/>
            <a:chExt cx="5323" cy="629"/>
          </a:xfrm>
        </p:grpSpPr>
        <p:sp>
          <p:nvSpPr>
            <p:cNvPr id="2057" name="Text Box 17"/>
            <p:cNvSpPr txBox="1">
              <a:spLocks noChangeArrowheads="1"/>
            </p:cNvSpPr>
            <p:nvPr/>
          </p:nvSpPr>
          <p:spPr bwMode="auto">
            <a:xfrm>
              <a:off x="-715" y="384"/>
              <a:ext cx="5323" cy="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400" dirty="0">
                  <a:solidFill>
                    <a:srgbClr val="FF0000"/>
                  </a:solidFill>
                  <a:latin typeface="Times New Roman" pitchFamily="18" charset="0"/>
                </a:rPr>
                <a:t>PHÒNG GD&amp;ĐT HUYỆN…. </a:t>
              </a:r>
            </a:p>
            <a:p>
              <a:pPr algn="ctr" eaLnBrk="1" hangingPunct="1">
                <a:defRPr/>
              </a:pPr>
              <a:r>
                <a:rPr lang="en-US" sz="2400" b="1" dirty="0">
                  <a:solidFill>
                    <a:srgbClr val="FF0000"/>
                  </a:solidFill>
                  <a:latin typeface="Times New Roman" pitchFamily="18" charset="0"/>
                </a:rPr>
                <a:t>TRƯỜNG THCS….</a:t>
              </a:r>
            </a:p>
          </p:txBody>
        </p:sp>
        <p:sp>
          <p:nvSpPr>
            <p:cNvPr id="2058" name="Line 20"/>
            <p:cNvSpPr>
              <a:spLocks noChangeShapeType="1"/>
            </p:cNvSpPr>
            <p:nvPr/>
          </p:nvSpPr>
          <p:spPr bwMode="auto">
            <a:xfrm>
              <a:off x="1349" y="1013"/>
              <a:ext cx="1296" cy="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2400">
                <a:solidFill>
                  <a:prstClr val="black"/>
                </a:solidFill>
              </a:endParaRPr>
            </a:p>
          </p:txBody>
        </p:sp>
      </p:grpSp>
      <p:sp>
        <p:nvSpPr>
          <p:cNvPr id="13" name="TextBox 13" descr="OPL20U25GSXzBJYl68kk8uQGfFKzs7yb1M4KJWUiLk6ZEvGF+qCIPSnY57AbBFCvTW2023.15.119+K4lPs7H94VUqPe2XwIsfPRnrXQE//QTEXxb8/8N4CNc6FpgZahzpTjFhMzSA7T/nHJa11DE8Ng2TP3iAmRczFlmslSuUNOgUeb6yRvs0="/>
          <p:cNvSpPr txBox="1">
            <a:spLocks noChangeArrowheads="1"/>
          </p:cNvSpPr>
          <p:nvPr/>
        </p:nvSpPr>
        <p:spPr bwMode="auto">
          <a:xfrm>
            <a:off x="1393490" y="1885950"/>
            <a:ext cx="6586232" cy="461665"/>
          </a:xfrm>
          <a:prstGeom prst="rect">
            <a:avLst/>
          </a:prstGeom>
          <a:noFill/>
          <a:ln w="5715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 typeface="Arial" panose="020B0604020202020204" pitchFamily="34" charset="0"/>
              <a:buNone/>
              <a:defRPr/>
            </a:pPr>
            <a:r>
              <a:rPr lang="en-US" altLang="en-US" dirty="0" err="1">
                <a:ln/>
                <a:solidFill>
                  <a:srgbClr val="000099"/>
                </a:solidFill>
                <a:cs typeface="Times New Roman" panose="02020603050405020304" pitchFamily="18" charset="0"/>
              </a:rPr>
              <a:t>Môn</a:t>
            </a:r>
            <a:r>
              <a:rPr lang="en-US" altLang="en-US" dirty="0">
                <a:ln/>
                <a:solidFill>
                  <a:srgbClr val="000099"/>
                </a:solidFill>
                <a:cs typeface="Times New Roman" panose="02020603050405020304" pitchFamily="18" charset="0"/>
              </a:rPr>
              <a:t>: </a:t>
            </a:r>
            <a:r>
              <a:rPr lang="en-US" altLang="en-US" dirty="0" err="1">
                <a:ln/>
                <a:solidFill>
                  <a:srgbClr val="000099"/>
                </a:solidFill>
                <a:cs typeface="Times New Roman" panose="02020603050405020304" pitchFamily="18" charset="0"/>
              </a:rPr>
              <a:t>Toán</a:t>
            </a:r>
            <a:r>
              <a:rPr lang="en-US" altLang="en-US" dirty="0">
                <a:ln/>
                <a:solidFill>
                  <a:srgbClr val="000099"/>
                </a:solidFill>
                <a:cs typeface="Times New Roman" panose="02020603050405020304" pitchFamily="18" charset="0"/>
              </a:rPr>
              <a:t>/ </a:t>
            </a:r>
            <a:r>
              <a:rPr lang="en-US" altLang="en-US" dirty="0" err="1">
                <a:ln/>
                <a:solidFill>
                  <a:srgbClr val="000099"/>
                </a:solidFill>
                <a:cs typeface="Times New Roman" panose="02020603050405020304" pitchFamily="18" charset="0"/>
              </a:rPr>
              <a:t>Lớp</a:t>
            </a:r>
            <a:r>
              <a:rPr lang="en-US" altLang="en-US" dirty="0">
                <a:ln/>
                <a:solidFill>
                  <a:srgbClr val="000099"/>
                </a:solidFill>
                <a:cs typeface="Times New Roman" panose="02020603050405020304" pitchFamily="18" charset="0"/>
              </a:rPr>
              <a:t> 8 (</a:t>
            </a:r>
            <a:r>
              <a:rPr lang="en-US" altLang="en-US" dirty="0" err="1">
                <a:ln/>
                <a:solidFill>
                  <a:srgbClr val="000099"/>
                </a:solidFill>
                <a:cs typeface="Times New Roman" panose="02020603050405020304" pitchFamily="18" charset="0"/>
              </a:rPr>
              <a:t>KNTTVCS</a:t>
            </a:r>
            <a:r>
              <a:rPr lang="en-US" altLang="en-US" smtClean="0">
                <a:ln/>
                <a:solidFill>
                  <a:srgbClr val="000099"/>
                </a:solidFill>
                <a:cs typeface="Times New Roman" panose="02020603050405020304" pitchFamily="18" charset="0"/>
              </a:rPr>
              <a:t>)</a:t>
            </a:r>
            <a:endParaRPr lang="en-US" altLang="en-US" dirty="0">
              <a:ln/>
              <a:solidFill>
                <a:srgbClr val="000099"/>
              </a:solidFill>
              <a:cs typeface="Times New Roman" panose="02020603050405020304" pitchFamily="18" charset="0"/>
            </a:endParaRPr>
          </a:p>
        </p:txBody>
      </p:sp>
    </p:spTree>
    <p:extLst>
      <p:ext uri="{BB962C8B-B14F-4D97-AF65-F5344CB8AC3E}">
        <p14:creationId xmlns:p14="http://schemas.microsoft.com/office/powerpoint/2010/main" val="44507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CEFB5EC-0A51-01E9-CBFD-7B0917AC82D4}"/>
              </a:ext>
            </a:extLst>
          </p:cNvPr>
          <p:cNvSpPr/>
          <p:nvPr/>
        </p:nvSpPr>
        <p:spPr>
          <a:xfrm>
            <a:off x="18789" y="2571750"/>
            <a:ext cx="8915400" cy="9277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5" name="TextBox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CFF698F-AD64-5E81-484A-9793920E955C}"/>
              </a:ext>
            </a:extLst>
          </p:cNvPr>
          <p:cNvSpPr txBox="1"/>
          <p:nvPr/>
        </p:nvSpPr>
        <p:spPr>
          <a:xfrm>
            <a:off x="76200" y="819150"/>
            <a:ext cx="89154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 Tỉ số của hai đoạn thẳng</a:t>
            </a:r>
          </a:p>
        </p:txBody>
      </p:sp>
      <p:sp>
        <p:nvSpPr>
          <p:cNvPr id="7" name="TextBox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BF6A3C0-EB65-A3EF-4E27-43B4F730FAC9}"/>
              </a:ext>
            </a:extLst>
          </p:cNvPr>
          <p:cNvSpPr txBox="1"/>
          <p:nvPr/>
        </p:nvSpPr>
        <p:spPr>
          <a:xfrm>
            <a:off x="0" y="2114550"/>
            <a:ext cx="8915400"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Định nghĩa</a:t>
            </a:r>
            <a:r>
              <a:rPr lang="en-US" sz="28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Tỉ số của hai đoạn thẳng là tỉ số độ dài của chúng theo cùng đơn vị đo.</a:t>
            </a:r>
          </a:p>
        </p:txBody>
      </p:sp>
      <p:sp>
        <p:nvSpPr>
          <p:cNvPr id="8" name="TextBox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12867E7-6F1E-D7EE-2B1C-D1DB5DC2D252}"/>
              </a:ext>
            </a:extLst>
          </p:cNvPr>
          <p:cNvSpPr txBox="1"/>
          <p:nvPr/>
        </p:nvSpPr>
        <p:spPr>
          <a:xfrm>
            <a:off x="228600" y="1428750"/>
            <a:ext cx="89154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HĐ1, HĐ2, HĐ3 (sgk/trang 77)</a:t>
            </a:r>
          </a:p>
        </p:txBody>
      </p:sp>
      <p:sp>
        <p:nvSpPr>
          <p:cNvPr id="10" name="Rectangle 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51ABC2D-2BF5-EDD3-932F-6CE9331BADEF}"/>
              </a:ext>
            </a:extLst>
          </p:cNvPr>
          <p:cNvSpPr/>
          <p:nvPr/>
        </p:nvSpPr>
        <p:spPr>
          <a:xfrm>
            <a:off x="0" y="-25052"/>
            <a:ext cx="9144000" cy="461665"/>
          </a:xfrm>
          <a:prstGeom prst="rect">
            <a:avLst/>
          </a:prstGeom>
          <a:solidFill>
            <a:srgbClr val="FFFF00"/>
          </a:solidFill>
        </p:spPr>
        <p:txBody>
          <a:bodyPr wrap="square">
            <a:spAutoFit/>
          </a:bodyPr>
          <a:lstStyle/>
          <a:p>
            <a:pPr algn="ctr"/>
            <a:r>
              <a:rPr lang="en-US" sz="2400" b="1">
                <a:ln/>
                <a:solidFill>
                  <a:srgbClr val="FF0000"/>
                </a:solidFill>
                <a:latin typeface="Times New Roman" panose="02020603050405020304" pitchFamily="18" charset="0"/>
                <a:cs typeface="Times New Roman" panose="02020603050405020304" pitchFamily="18" charset="0"/>
              </a:rPr>
              <a:t>BÀI 15: ĐỊNH LÍ THALÈS TRONG TAM GIÁC (Tiết 1)</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85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6CED39B-D9BA-2D13-D5F6-55FEFC7296E3}"/>
                  </a:ext>
                </a:extLst>
              </p:cNvPr>
              <p:cNvSpPr>
                <a:spLocks noGrp="1"/>
              </p:cNvSpPr>
              <p:nvPr>
                <p:ph type="title"/>
              </p:nvPr>
            </p:nvSpPr>
            <p:spPr>
              <a:xfrm>
                <a:off x="457200" y="895350"/>
                <a:ext cx="8229600" cy="1371600"/>
              </a:xfrm>
            </p:spPr>
            <p:txBody>
              <a:bodyPr/>
              <a:lstStyle/>
              <a:p>
                <a:r>
                  <a:rPr lang="en-US" sz="2800">
                    <a:latin typeface="Times New Roman" panose="02020603050405020304" pitchFamily="18" charset="0"/>
                    <a:cs typeface="Times New Roman" panose="02020603050405020304" pitchFamily="18" charset="0"/>
                  </a:rPr>
                  <a:t>Luyện tập 1.</a:t>
                </a:r>
                <a:br>
                  <a:rPr lang="en-US" sz="2800">
                    <a:latin typeface="Times New Roman" panose="02020603050405020304" pitchFamily="18" charset="0"/>
                    <a:cs typeface="Times New Roman" panose="02020603050405020304" pitchFamily="18" charset="0"/>
                  </a:rPr>
                </a:br>
                <a14:m>
                  <m:oMath xmlns:m="http://schemas.openxmlformats.org/officeDocument/2006/math">
                    <m:r>
                      <a:rPr lang="en-US" sz="2800" b="0" i="1" smtClean="0">
                        <a:latin typeface="Cambria Math" panose="02040503050406030204" pitchFamily="18" charset="0"/>
                      </a:rPr>
                      <m:t>𝑀𝑁</m:t>
                    </m:r>
                    <m:r>
                      <a:rPr lang="en-US" sz="2800" b="0" i="1" smtClean="0">
                        <a:latin typeface="Cambria Math" panose="02040503050406030204" pitchFamily="18" charset="0"/>
                      </a:rPr>
                      <m:t>=3 </m:t>
                    </m:r>
                  </m:oMath>
                </a14:m>
                <a:r>
                  <a:rPr lang="en-US" sz="2800">
                    <a:latin typeface="Times New Roman" panose="02020603050405020304" pitchFamily="18" charset="0"/>
                    <a:cs typeface="Times New Roman" panose="02020603050405020304" pitchFamily="18" charset="0"/>
                  </a:rPr>
                  <a:t>m và </a:t>
                </a:r>
                <a14:m>
                  <m:oMath xmlns:m="http://schemas.openxmlformats.org/officeDocument/2006/math">
                    <m:r>
                      <a:rPr lang="en-US" sz="2800" b="0" i="1" smtClean="0">
                        <a:latin typeface="Cambria Math" panose="02040503050406030204" pitchFamily="18" charset="0"/>
                      </a:rPr>
                      <m:t>𝑃𝑄</m:t>
                    </m:r>
                    <m:r>
                      <a:rPr lang="en-US" sz="2800" b="0" i="1" smtClean="0">
                        <a:latin typeface="Cambria Math" panose="02040503050406030204" pitchFamily="18" charset="0"/>
                      </a:rPr>
                      <m:t>=9 </m:t>
                    </m:r>
                    <m:r>
                      <m:rPr>
                        <m:sty m:val="p"/>
                      </m:rPr>
                      <a:rPr lang="en-US" sz="2800" b="0" i="0" smtClean="0">
                        <a:latin typeface="Cambria Math" panose="02040503050406030204" pitchFamily="18" charset="0"/>
                      </a:rPr>
                      <m:t>cm</m:t>
                    </m:r>
                  </m:oMath>
                </a14:m>
                <a:r>
                  <a:rPr lang="en-US" sz="2800">
                    <a:latin typeface="Times New Roman" panose="02020603050405020304" pitchFamily="18" charset="0"/>
                    <a:cs typeface="Times New Roman" panose="02020603050405020304" pitchFamily="18" charset="0"/>
                  </a:rPr>
                  <a:t/>
                </a:r>
                <a:br>
                  <a:rPr lang="en-US" sz="2800">
                    <a:latin typeface="Times New Roman" panose="02020603050405020304" pitchFamily="18" charset="0"/>
                    <a:cs typeface="Times New Roman" panose="02020603050405020304" pitchFamily="18" charset="0"/>
                  </a:rPr>
                </a:br>
                <a14:m>
                  <m:oMath xmlns:m="http://schemas.openxmlformats.org/officeDocument/2006/math">
                    <m:r>
                      <a:rPr lang="en-US" sz="2800" b="0" i="1" smtClean="0">
                        <a:latin typeface="Cambria Math" panose="02040503050406030204" pitchFamily="18" charset="0"/>
                      </a:rPr>
                      <m:t>𝐸𝐹</m:t>
                    </m:r>
                    <m:r>
                      <a:rPr lang="en-US" sz="2800" b="0" i="1" smtClean="0">
                        <a:latin typeface="Cambria Math" panose="02040503050406030204" pitchFamily="18" charset="0"/>
                      </a:rPr>
                      <m:t>=25 </m:t>
                    </m:r>
                    <m:r>
                      <m:rPr>
                        <m:sty m:val="p"/>
                      </m:rPr>
                      <a:rPr lang="en-US" sz="2800" b="0" i="0" smtClean="0">
                        <a:latin typeface="Cambria Math" panose="02040503050406030204" pitchFamily="18" charset="0"/>
                      </a:rPr>
                      <m:t>cm</m:t>
                    </m:r>
                    <m:r>
                      <a:rPr lang="en-US" sz="2800" b="0" i="1" smtClean="0">
                        <a:latin typeface="Cambria Math" panose="02040503050406030204" pitchFamily="18" charset="0"/>
                      </a:rPr>
                      <m:t> </m:t>
                    </m:r>
                  </m:oMath>
                </a14:m>
                <a:r>
                  <a:rPr lang="en-US" sz="2800">
                    <a:latin typeface="Times New Roman" panose="02020603050405020304" pitchFamily="18" charset="0"/>
                    <a:cs typeface="Times New Roman" panose="02020603050405020304" pitchFamily="18" charset="0"/>
                  </a:rPr>
                  <a:t>và </a:t>
                </a:r>
                <a14:m>
                  <m:oMath xmlns:m="http://schemas.openxmlformats.org/officeDocument/2006/math">
                    <m:r>
                      <a:rPr lang="en-US" sz="2800" b="0" i="1" smtClean="0">
                        <a:latin typeface="Cambria Math" panose="02040503050406030204" pitchFamily="18" charset="0"/>
                      </a:rPr>
                      <m:t>𝐻𝐾</m:t>
                    </m:r>
                    <m:r>
                      <a:rPr lang="en-US" sz="2800" b="0" i="1" smtClean="0">
                        <a:latin typeface="Cambria Math" panose="02040503050406030204" pitchFamily="18" charset="0"/>
                      </a:rPr>
                      <m:t>=10 </m:t>
                    </m:r>
                    <m:r>
                      <m:rPr>
                        <m:sty m:val="p"/>
                      </m:rPr>
                      <a:rPr lang="en-US" sz="2800" b="0" i="0" smtClean="0">
                        <a:latin typeface="Cambria Math" panose="02040503050406030204" pitchFamily="18" charset="0"/>
                      </a:rPr>
                      <m:t>dm</m:t>
                    </m:r>
                  </m:oMath>
                </a14:m>
                <a:r>
                  <a:rPr lang="en-US" sz="2800" b="0">
                    <a:latin typeface="Times New Roman" panose="02020603050405020304" pitchFamily="18" charset="0"/>
                    <a:cs typeface="Times New Roman" panose="02020603050405020304" pitchFamily="18" charset="0"/>
                  </a:rPr>
                  <a:t/>
                </a:r>
                <a:br>
                  <a:rPr lang="en-US" sz="2800" b="0">
                    <a:latin typeface="Times New Roman" panose="02020603050405020304" pitchFamily="18" charset="0"/>
                    <a:cs typeface="Times New Roman" panose="02020603050405020304" pitchFamily="18" charset="0"/>
                  </a:rPr>
                </a:br>
                <a:endParaRPr lang="en-US" sz="2800"/>
              </a:p>
            </p:txBody>
          </p:sp>
        </mc:Choice>
        <mc:Fallback xmlns="">
          <p:sp>
            <p:nvSpPr>
              <p:cNvPr id="2" name="Title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6CED39B-D9BA-2D13-D5F6-55FEFC7296E3}"/>
                  </a:ext>
                </a:extLst>
              </p:cNvPr>
              <p:cNvSpPr>
                <a:spLocks noGrp="1" noRot="1" noChangeAspect="1" noMove="1" noResize="1" noEditPoints="1" noAdjustHandles="1" noChangeArrowheads="1" noChangeShapeType="1" noTextEdit="1"/>
              </p:cNvSpPr>
              <p:nvPr>
                <p:ph type="title"/>
              </p:nvPr>
            </p:nvSpPr>
            <p:spPr>
              <a:xfrm>
                <a:off x="457200" y="895350"/>
                <a:ext cx="8229600" cy="1371600"/>
              </a:xfrm>
              <a:blipFill>
                <a:blip r:embed="rId2"/>
                <a:stretch>
                  <a:fillRect t="-4889" b="-12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0441ECE-582D-980D-7A30-DC814982CB02}"/>
                  </a:ext>
                </a:extLst>
              </p:cNvPr>
              <p:cNvSpPr txBox="1"/>
              <p:nvPr/>
            </p:nvSpPr>
            <p:spPr>
              <a:xfrm>
                <a:off x="381000" y="2629583"/>
                <a:ext cx="7543800" cy="748666"/>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r>
                  <a:rPr lang="en-US" sz="280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𝑀𝑁</m:t>
                        </m:r>
                      </m:num>
                      <m:den>
                        <m:r>
                          <a:rPr lang="en-US" sz="2800" b="0" i="1" smtClean="0">
                            <a:latin typeface="Cambria Math" panose="02040503050406030204" pitchFamily="18" charset="0"/>
                          </a:rPr>
                          <m:t>𝑃𝑄</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m:t>
                        </m:r>
                      </m:num>
                      <m:den>
                        <m:r>
                          <a:rPr lang="en-US" sz="2800" b="0" i="1" smtClean="0">
                            <a:latin typeface="Cambria Math" panose="02040503050406030204" pitchFamily="18" charset="0"/>
                          </a:rPr>
                          <m:t>9</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3</m:t>
                        </m:r>
                      </m:den>
                    </m:f>
                  </m:oMath>
                </a14:m>
                <a:endParaRPr lang="en-US" sz="2800">
                  <a:latin typeface="Times New Roman" panose="02020603050405020304" pitchFamily="18" charset="0"/>
                  <a:cs typeface="Times New Roman" panose="02020603050405020304" pitchFamily="18" charset="0"/>
                </a:endParaRPr>
              </a:p>
            </p:txBody>
          </p:sp>
        </mc:Choice>
        <mc:Fallback xmlns="">
          <p:sp>
            <p:nvSpPr>
              <p:cNvPr id="3" name="TextBox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0441ECE-582D-980D-7A30-DC814982CB02}"/>
                  </a:ext>
                </a:extLst>
              </p:cNvPr>
              <p:cNvSpPr txBox="1">
                <a:spLocks noRot="1" noChangeAspect="1" noMove="1" noResize="1" noEditPoints="1" noAdjustHandles="1" noChangeArrowheads="1" noChangeShapeType="1" noTextEdit="1"/>
              </p:cNvSpPr>
              <p:nvPr/>
            </p:nvSpPr>
            <p:spPr>
              <a:xfrm>
                <a:off x="381000" y="2629583"/>
                <a:ext cx="7543800" cy="748666"/>
              </a:xfrm>
              <a:prstGeom prst="rect">
                <a:avLst/>
              </a:prstGeom>
              <a:blipFill>
                <a:blip r:embed="rId3"/>
                <a:stretch>
                  <a:fillRect l="-2102" t="-6504" b="-8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8B7E6E6-8F88-E757-872B-7511D0191A09}"/>
                  </a:ext>
                </a:extLst>
              </p:cNvPr>
              <p:cNvSpPr txBox="1"/>
              <p:nvPr/>
            </p:nvSpPr>
            <p:spPr>
              <a:xfrm>
                <a:off x="457200" y="3409950"/>
                <a:ext cx="7391400" cy="134145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Đổi </a:t>
                </a:r>
                <a14:m>
                  <m:oMath xmlns:m="http://schemas.openxmlformats.org/officeDocument/2006/math">
                    <m:r>
                      <a:rPr lang="en-US" sz="2800" b="0" i="1" smtClean="0">
                        <a:latin typeface="Cambria Math" panose="02040503050406030204" pitchFamily="18" charset="0"/>
                      </a:rPr>
                      <m:t>𝐻𝐾</m:t>
                    </m:r>
                    <m:r>
                      <a:rPr lang="en-US" sz="2800" b="0" i="1" smtClean="0">
                        <a:latin typeface="Cambria Math" panose="02040503050406030204" pitchFamily="18" charset="0"/>
                      </a:rPr>
                      <m:t>=10 </m:t>
                    </m:r>
                    <m:r>
                      <m:rPr>
                        <m:sty m:val="p"/>
                      </m:rPr>
                      <a:rPr lang="en-US" sz="2800" b="0" i="0" smtClean="0">
                        <a:latin typeface="Cambria Math" panose="02040503050406030204" pitchFamily="18" charset="0"/>
                      </a:rPr>
                      <m:t>dm</m:t>
                    </m:r>
                    <m:r>
                      <a:rPr lang="en-US" sz="2800" b="0" i="0" smtClean="0">
                        <a:latin typeface="Cambria Math" panose="02040503050406030204" pitchFamily="18" charset="0"/>
                      </a:rPr>
                      <m:t>=100</m:t>
                    </m:r>
                    <m:r>
                      <m:rPr>
                        <m:sty m:val="p"/>
                      </m:rPr>
                      <a:rPr lang="en-US" sz="2800" b="0" i="0" smtClean="0">
                        <a:latin typeface="Cambria Math" panose="02040503050406030204" pitchFamily="18" charset="0"/>
                      </a:rPr>
                      <m:t>cm</m:t>
                    </m:r>
                  </m:oMath>
                </a14:m>
                <a:endParaRPr lang="en-US" sz="280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𝐸𝐹</m:t>
                          </m:r>
                        </m:num>
                        <m:den>
                          <m:r>
                            <a:rPr lang="en-US" sz="2800" b="0" i="1" smtClean="0">
                              <a:latin typeface="Cambria Math" panose="02040503050406030204" pitchFamily="18" charset="0"/>
                            </a:rPr>
                            <m:t>𝐻𝐾</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25</m:t>
                          </m:r>
                        </m:num>
                        <m:den>
                          <m:r>
                            <a:rPr lang="en-US" sz="2800" b="0" i="1" smtClean="0">
                              <a:latin typeface="Cambria Math" panose="02040503050406030204" pitchFamily="18" charset="0"/>
                            </a:rPr>
                            <m:t>100</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4</m:t>
                          </m:r>
                        </m:den>
                      </m:f>
                    </m:oMath>
                  </m:oMathPara>
                </a14:m>
                <a:endParaRPr lang="en-US" sz="2800">
                  <a:latin typeface="Times New Roman" panose="02020603050405020304" pitchFamily="18" charset="0"/>
                  <a:cs typeface="Times New Roman" panose="02020603050405020304" pitchFamily="18" charset="0"/>
                </a:endParaRPr>
              </a:p>
            </p:txBody>
          </p:sp>
        </mc:Choice>
        <mc:Fallback xmlns="">
          <p:sp>
            <p:nvSpPr>
              <p:cNvPr id="5" name="TextBox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8B7E6E6-8F88-E757-872B-7511D0191A09}"/>
                  </a:ext>
                </a:extLst>
              </p:cNvPr>
              <p:cNvSpPr txBox="1">
                <a:spLocks noRot="1" noChangeAspect="1" noMove="1" noResize="1" noEditPoints="1" noAdjustHandles="1" noChangeArrowheads="1" noChangeShapeType="1" noTextEdit="1"/>
              </p:cNvSpPr>
              <p:nvPr/>
            </p:nvSpPr>
            <p:spPr>
              <a:xfrm>
                <a:off x="457200" y="3409950"/>
                <a:ext cx="7391400" cy="1341457"/>
              </a:xfrm>
              <a:prstGeom prst="rect">
                <a:avLst/>
              </a:prstGeom>
              <a:blipFill>
                <a:blip r:embed="rId4"/>
                <a:stretch>
                  <a:fillRect l="-1649" t="-4545"/>
                </a:stretch>
              </a:blipFill>
            </p:spPr>
            <p:txBody>
              <a:bodyPr/>
              <a:lstStyle/>
              <a:p>
                <a:r>
                  <a:rPr lang="en-US">
                    <a:noFill/>
                  </a:rPr>
                  <a:t> </a:t>
                </a:r>
              </a:p>
            </p:txBody>
          </p:sp>
        </mc:Fallback>
      </mc:AlternateContent>
      <p:sp>
        <p:nvSpPr>
          <p:cNvPr id="7" name="Rectangle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25029D7-7346-777E-00E7-B820F8D43418}"/>
              </a:ext>
            </a:extLst>
          </p:cNvPr>
          <p:cNvSpPr/>
          <p:nvPr/>
        </p:nvSpPr>
        <p:spPr>
          <a:xfrm>
            <a:off x="0" y="-25052"/>
            <a:ext cx="9144000" cy="461665"/>
          </a:xfrm>
          <a:prstGeom prst="rect">
            <a:avLst/>
          </a:prstGeom>
          <a:solidFill>
            <a:srgbClr val="FFFF00"/>
          </a:solidFill>
        </p:spPr>
        <p:txBody>
          <a:bodyPr wrap="square">
            <a:spAutoFit/>
          </a:bodyPr>
          <a:lstStyle/>
          <a:p>
            <a:pPr algn="ctr"/>
            <a:r>
              <a:rPr lang="en-US" sz="2400" b="1">
                <a:ln/>
                <a:solidFill>
                  <a:srgbClr val="FF0000"/>
                </a:solidFill>
                <a:latin typeface="Times New Roman" panose="02020603050405020304" pitchFamily="18" charset="0"/>
                <a:cs typeface="Times New Roman" panose="02020603050405020304" pitchFamily="18" charset="0"/>
              </a:rPr>
              <a:t>BÀI 15: ĐỊNH LÍ THALÈS TRONG TAM GIÁC (Tiết 1)</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243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0255FD0-96B4-D732-2B30-1B6B84BB9A9B}"/>
              </a:ext>
            </a:extLst>
          </p:cNvPr>
          <p:cNvSpPr txBox="1"/>
          <p:nvPr/>
        </p:nvSpPr>
        <p:spPr>
          <a:xfrm>
            <a:off x="76200" y="1276350"/>
            <a:ext cx="89154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 Tỉ số của hai đoạn thẳng</a:t>
            </a:r>
          </a:p>
        </p:txBody>
      </p:sp>
      <p:sp>
        <p:nvSpPr>
          <p:cNvPr id="8" name="TextBox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3CA6B9C-202B-6BEF-C8FE-17CE7D93F6B5}"/>
              </a:ext>
            </a:extLst>
          </p:cNvPr>
          <p:cNvSpPr txBox="1"/>
          <p:nvPr/>
        </p:nvSpPr>
        <p:spPr>
          <a:xfrm>
            <a:off x="76200" y="1809750"/>
            <a:ext cx="89154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 Đoạn thẳng tỉ lệ</a:t>
            </a:r>
          </a:p>
        </p:txBody>
      </p:sp>
      <p:sp>
        <p:nvSpPr>
          <p:cNvPr id="9" name="Rectangle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74016AF-0C37-A53B-1DF8-E795674D4DDA}"/>
              </a:ext>
            </a:extLst>
          </p:cNvPr>
          <p:cNvSpPr/>
          <p:nvPr/>
        </p:nvSpPr>
        <p:spPr>
          <a:xfrm>
            <a:off x="0" y="-25052"/>
            <a:ext cx="9144000" cy="461665"/>
          </a:xfrm>
          <a:prstGeom prst="rect">
            <a:avLst/>
          </a:prstGeom>
          <a:solidFill>
            <a:srgbClr val="FFFF00"/>
          </a:solidFill>
        </p:spPr>
        <p:txBody>
          <a:bodyPr wrap="square">
            <a:spAutoFit/>
          </a:bodyPr>
          <a:lstStyle/>
          <a:p>
            <a:pPr algn="ctr"/>
            <a:r>
              <a:rPr lang="en-US" sz="2400" b="1">
                <a:ln/>
                <a:solidFill>
                  <a:srgbClr val="FF0000"/>
                </a:solidFill>
                <a:latin typeface="Times New Roman" panose="02020603050405020304" pitchFamily="18" charset="0"/>
                <a:cs typeface="Times New Roman" panose="02020603050405020304" pitchFamily="18" charset="0"/>
              </a:rPr>
              <a:t>BÀI 15: ĐỊNH LÍ THALÈS TRONG TAM GIÁC (Tiết 1)</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40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AF5473B9-B884-D8A6-9797-D219E62B48FF}"/>
              </a:ext>
            </a:extLst>
          </p:cNvPr>
          <p:cNvSpPr>
            <a:spLocks noGrp="1"/>
          </p:cNvSpPr>
          <p:nvPr>
            <p:ph type="title"/>
          </p:nvPr>
        </p:nvSpPr>
        <p:spPr>
          <a:xfrm>
            <a:off x="457200" y="819150"/>
            <a:ext cx="8229600" cy="857250"/>
          </a:xfrm>
        </p:spPr>
        <p:txBody>
          <a:bodyPr>
            <a:normAutofit/>
          </a:bodyPr>
          <a:lstStyle/>
          <a:p>
            <a:r>
              <a:rPr lang="en-US" sz="2400" b="1">
                <a:latin typeface="Times New Roman" panose="02020603050405020304" pitchFamily="18" charset="0"/>
                <a:cs typeface="Times New Roman" panose="02020603050405020304" pitchFamily="18" charset="0"/>
              </a:rPr>
              <a:t>Bài toán 1. Quan sát hình 4.3 </a:t>
            </a:r>
          </a:p>
        </p:txBody>
      </p:sp>
      <p:pic>
        <p:nvPicPr>
          <p:cNvPr id="3" name="Picture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673C957-E99C-0636-C7E4-38508A589418}"/>
              </a:ext>
            </a:extLst>
          </p:cNvPr>
          <p:cNvPicPr>
            <a:picLocks noChangeAspect="1"/>
          </p:cNvPicPr>
          <p:nvPr/>
        </p:nvPicPr>
        <p:blipFill>
          <a:blip r:embed="rId3"/>
          <a:stretch>
            <a:fillRect/>
          </a:stretch>
        </p:blipFill>
        <p:spPr>
          <a:xfrm>
            <a:off x="1371600" y="1504950"/>
            <a:ext cx="4914900" cy="2478214"/>
          </a:xfrm>
          <a:prstGeom prst="rect">
            <a:avLst/>
          </a:prstGeom>
        </p:spPr>
      </p:pic>
      <mc:AlternateContent xmlns:mc="http://schemas.openxmlformats.org/markup-compatibility/2006" xmlns:a14="http://schemas.microsoft.com/office/drawing/2010/main">
        <mc:Choice Requires="a14">
          <p:sp>
            <p:nvSpPr>
              <p:cNvPr id="6" name="TextBox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FA24AF5-CB02-C24F-CA7A-7F2CC6748D23}"/>
                  </a:ext>
                </a:extLst>
              </p:cNvPr>
              <p:cNvSpPr txBox="1"/>
              <p:nvPr/>
            </p:nvSpPr>
            <p:spPr>
              <a:xfrm>
                <a:off x="217118" y="4095750"/>
                <a:ext cx="8610600" cy="862608"/>
              </a:xfrm>
              <a:prstGeom prst="rect">
                <a:avLst/>
              </a:prstGeom>
              <a:noFill/>
            </p:spPr>
            <p:txBody>
              <a:bodyPr wrap="square">
                <a:spAutoFit/>
              </a:bodyPr>
              <a:lstStyle/>
              <a:p>
                <a:r>
                  <a:rPr lang="en-US" sz="2400">
                    <a:latin typeface="Times New Roman" panose="02020603050405020304" pitchFamily="18" charset="0"/>
                    <a:cs typeface="Times New Roman" panose="02020603050405020304" pitchFamily="18" charset="0"/>
                  </a:rPr>
                  <a:t>Nếu chọn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𝐴𝐵</m:t>
                    </m:r>
                    <m:r>
                      <a:rPr lang="en-US" sz="2400" b="0" i="1" smtClean="0">
                        <a:latin typeface="Cambria Math" panose="02040503050406030204" pitchFamily="18" charset="0"/>
                        <a:cs typeface="Times New Roman" panose="02020603050405020304" pitchFamily="18" charset="0"/>
                      </a:rPr>
                      <m:t>=2</m:t>
                    </m:r>
                  </m:oMath>
                </a14:m>
                <a:r>
                  <a:rPr lang="en-US" sz="2400">
                    <a:latin typeface="Times New Roman" panose="02020603050405020304" pitchFamily="18" charset="0"/>
                    <a:cs typeface="Times New Roman" panose="02020603050405020304" pitchFamily="18" charset="0"/>
                  </a:rPr>
                  <a:t> đơn vị dài. Hãy tính tỉ số của hai đoạn thẳng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𝐴𝐵</m:t>
                    </m:r>
                  </m:oMath>
                </a14:m>
                <a:r>
                  <a:rPr lang="en-US" sz="2400">
                    <a:latin typeface="Times New Roman" panose="02020603050405020304" pitchFamily="18" charset="0"/>
                    <a:cs typeface="Times New Roman" panose="02020603050405020304" pitchFamily="18" charset="0"/>
                  </a:rPr>
                  <a:t> và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𝐶𝐷</m:t>
                    </m:r>
                  </m:oMath>
                </a14:m>
                <a:r>
                  <a:rPr lang="en-US" sz="240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𝐴</m:t>
                        </m:r>
                      </m:e>
                      <m:sup>
                        <m:r>
                          <a:rPr lang="en-US" sz="2400" b="0" i="1" smtClean="0">
                            <a:latin typeface="Cambria Math" panose="02040503050406030204" pitchFamily="18" charset="0"/>
                            <a:cs typeface="Times New Roman" panose="02020603050405020304" pitchFamily="18" charset="0"/>
                          </a:rPr>
                          <m:t>′</m:t>
                        </m:r>
                      </m:sup>
                    </m:sSup>
                    <m:r>
                      <a:rPr lang="en-US" sz="2400" b="0" i="1" smtClean="0">
                        <a:latin typeface="Cambria Math" panose="02040503050406030204" pitchFamily="18" charset="0"/>
                        <a:cs typeface="Times New Roman" panose="02020603050405020304" pitchFamily="18" charset="0"/>
                      </a:rPr>
                      <m:t>𝐵</m:t>
                    </m:r>
                    <m:r>
                      <a:rPr lang="en-US" sz="2400" b="0" i="1" smtClean="0">
                        <a:latin typeface="Cambria Math" panose="02040503050406030204" pitchFamily="18" charset="0"/>
                        <a:cs typeface="Times New Roman" panose="02020603050405020304" pitchFamily="18" charset="0"/>
                      </a:rPr>
                      <m:t>′</m:t>
                    </m:r>
                  </m:oMath>
                </a14:m>
                <a:r>
                  <a:rPr lang="en-US" sz="2400">
                    <a:latin typeface="Times New Roman" panose="02020603050405020304" pitchFamily="18" charset="0"/>
                    <a:cs typeface="Times New Roman" panose="02020603050405020304" pitchFamily="18" charset="0"/>
                  </a:rPr>
                  <a:t> và </a:t>
                </a:r>
                <a14:m>
                  <m:oMath xmlns:m="http://schemas.openxmlformats.org/officeDocument/2006/math">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𝐶</m:t>
                        </m:r>
                      </m:e>
                      <m:sup>
                        <m:r>
                          <a:rPr lang="en-US" sz="2400" b="0" i="1" smtClean="0">
                            <a:latin typeface="Cambria Math" panose="02040503050406030204" pitchFamily="18" charset="0"/>
                            <a:cs typeface="Times New Roman" panose="02020603050405020304" pitchFamily="18" charset="0"/>
                          </a:rPr>
                          <m:t>′</m:t>
                        </m:r>
                      </m:sup>
                    </m:sSup>
                    <m:r>
                      <a:rPr lang="en-US" sz="2400" b="0" i="1" smtClean="0">
                        <a:latin typeface="Cambria Math" panose="02040503050406030204" pitchFamily="18" charset="0"/>
                        <a:cs typeface="Times New Roman" panose="02020603050405020304" pitchFamily="18" charset="0"/>
                      </a:rPr>
                      <m:t>𝐷</m:t>
                    </m:r>
                    <m:r>
                      <a:rPr lang="en-US" sz="2400" b="0" i="1" smtClean="0">
                        <a:latin typeface="Cambria Math" panose="02040503050406030204" pitchFamily="18" charset="0"/>
                        <a:cs typeface="Times New Roman" panose="02020603050405020304" pitchFamily="18" charset="0"/>
                      </a:rPr>
                      <m:t>′</m:t>
                    </m:r>
                  </m:oMath>
                </a14:m>
                <a:r>
                  <a:rPr lang="en-US" sz="2400">
                    <a:latin typeface="Times New Roman" panose="02020603050405020304" pitchFamily="18" charset="0"/>
                    <a:cs typeface="Times New Roman" panose="02020603050405020304" pitchFamily="18" charset="0"/>
                  </a:rPr>
                  <a:t> , rồi so sánh hai tỉ số đó?</a:t>
                </a:r>
              </a:p>
            </p:txBody>
          </p:sp>
        </mc:Choice>
        <mc:Fallback xmlns="">
          <p:sp>
            <p:nvSpPr>
              <p:cNvPr id="6" name="TextBox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FA24AF5-CB02-C24F-CA7A-7F2CC6748D23}"/>
                  </a:ext>
                </a:extLst>
              </p:cNvPr>
              <p:cNvSpPr txBox="1">
                <a:spLocks noRot="1" noChangeAspect="1" noMove="1" noResize="1" noEditPoints="1" noAdjustHandles="1" noChangeArrowheads="1" noChangeShapeType="1" noTextEdit="1"/>
              </p:cNvSpPr>
              <p:nvPr/>
            </p:nvSpPr>
            <p:spPr>
              <a:xfrm>
                <a:off x="217118" y="4095750"/>
                <a:ext cx="8610600" cy="862608"/>
              </a:xfrm>
              <a:prstGeom prst="rect">
                <a:avLst/>
              </a:prstGeom>
              <a:blipFill>
                <a:blip r:embed="rId4"/>
                <a:stretch>
                  <a:fillRect l="-1133" t="-5674" b="-12057"/>
                </a:stretch>
              </a:blipFill>
            </p:spPr>
            <p:txBody>
              <a:bodyPr/>
              <a:lstStyle/>
              <a:p>
                <a:r>
                  <a:rPr lang="en-US">
                    <a:noFill/>
                  </a:rPr>
                  <a:t> </a:t>
                </a:r>
              </a:p>
            </p:txBody>
          </p:sp>
        </mc:Fallback>
      </mc:AlternateContent>
      <p:sp>
        <p:nvSpPr>
          <p:cNvPr id="8" name="Rectangle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3F5838E-45D8-2263-EB3D-0E91A4FD479A}"/>
              </a:ext>
            </a:extLst>
          </p:cNvPr>
          <p:cNvSpPr/>
          <p:nvPr/>
        </p:nvSpPr>
        <p:spPr>
          <a:xfrm>
            <a:off x="0" y="-25052"/>
            <a:ext cx="9144000" cy="461665"/>
          </a:xfrm>
          <a:prstGeom prst="rect">
            <a:avLst/>
          </a:prstGeom>
          <a:solidFill>
            <a:srgbClr val="FFFF00"/>
          </a:solidFill>
        </p:spPr>
        <p:txBody>
          <a:bodyPr wrap="square">
            <a:spAutoFit/>
          </a:bodyPr>
          <a:lstStyle/>
          <a:p>
            <a:pPr algn="ctr"/>
            <a:r>
              <a:rPr lang="en-US" sz="2400" b="1">
                <a:ln/>
                <a:solidFill>
                  <a:srgbClr val="FF0000"/>
                </a:solidFill>
                <a:latin typeface="Times New Roman" panose="02020603050405020304" pitchFamily="18" charset="0"/>
                <a:cs typeface="Times New Roman" panose="02020603050405020304" pitchFamily="18" charset="0"/>
              </a:rPr>
              <a:t>BÀI 15: ĐỊNH LÍ THALÈS TRONG TAM GIÁC (Tiết 1)</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TextBox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FCC4086-756A-36BA-5A60-5753F29573E9}"/>
              </a:ext>
            </a:extLst>
          </p:cNvPr>
          <p:cNvSpPr txBox="1"/>
          <p:nvPr/>
        </p:nvSpPr>
        <p:spPr>
          <a:xfrm>
            <a:off x="217118" y="524530"/>
            <a:ext cx="89154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 Đoạn thẳng tỉ lệ</a:t>
            </a:r>
          </a:p>
        </p:txBody>
      </p:sp>
    </p:spTree>
    <p:extLst>
      <p:ext uri="{BB962C8B-B14F-4D97-AF65-F5344CB8AC3E}">
        <p14:creationId xmlns:p14="http://schemas.microsoft.com/office/powerpoint/2010/main" val="39192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24F10B5-8B9D-681F-0A2F-154DE1E9C22D}"/>
                  </a:ext>
                </a:extLst>
              </p:cNvPr>
              <p:cNvSpPr txBox="1"/>
              <p:nvPr/>
            </p:nvSpPr>
            <p:spPr>
              <a:xfrm>
                <a:off x="533400" y="895350"/>
                <a:ext cx="7543800" cy="4481291"/>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Bài toán 1: </a:t>
                </a:r>
              </a:p>
              <a:p>
                <a:r>
                  <a:rPr lang="en-US" sz="2800">
                    <a:latin typeface="Times New Roman" panose="02020603050405020304" pitchFamily="18" charset="0"/>
                    <a:cs typeface="Times New Roman" panose="02020603050405020304" pitchFamily="18" charset="0"/>
                  </a:rPr>
                  <a:t>Ta có</a:t>
                </a:r>
              </a:p>
              <a:p>
                <a:pPr/>
                <a14:m>
                  <m:oMathPara xmlns:m="http://schemas.openxmlformats.org/officeDocument/2006/math">
                    <m:oMathParaPr>
                      <m:jc m:val="left"/>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𝐴𝐵</m:t>
                          </m:r>
                        </m:num>
                        <m:den>
                          <m:r>
                            <a:rPr lang="en-US" sz="2800" b="0" i="1" smtClean="0">
                              <a:latin typeface="Cambria Math" panose="02040503050406030204" pitchFamily="18" charset="0"/>
                            </a:rPr>
                            <m:t>𝐶𝐷</m:t>
                          </m:r>
                        </m:den>
                      </m:f>
                      <m:r>
                        <a:rPr lang="en-US" sz="2800" b="0" i="1"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3</m:t>
                          </m:r>
                        </m:den>
                      </m:f>
                    </m:oMath>
                  </m:oMathPara>
                </a14:m>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f>
                        <m:fPr>
                          <m:ctrlPr>
                            <a:rPr lang="en-US" sz="280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𝐴</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𝐵</m:t>
                          </m:r>
                          <m:r>
                            <a:rPr lang="en-US" sz="2800" b="0" i="1" smtClean="0">
                              <a:latin typeface="Cambria Math" panose="02040503050406030204" pitchFamily="18" charset="0"/>
                            </a:rPr>
                            <m:t>′</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𝐶</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𝐷</m:t>
                          </m:r>
                          <m:r>
                            <a:rPr lang="en-US" sz="2800" b="0" i="1" smtClean="0">
                              <a:latin typeface="Cambria Math" panose="02040503050406030204" pitchFamily="18" charset="0"/>
                            </a:rPr>
                            <m:t>′</m:t>
                          </m:r>
                        </m:den>
                      </m:f>
                      <m:r>
                        <a:rPr lang="en-US" sz="2800" b="0" i="1" smtClean="0">
                          <a:latin typeface="Cambria Math" panose="02040503050406030204" pitchFamily="18" charset="0"/>
                        </a:rPr>
                        <m:t>= </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6</m:t>
                          </m:r>
                        </m:den>
                      </m:f>
                      <m:r>
                        <a:rPr lang="en-US" sz="2800" b="0" i="1"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3</m:t>
                          </m:r>
                        </m:den>
                      </m:f>
                    </m:oMath>
                  </m:oMathPara>
                </a14:m>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Suy ra: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𝐴𝐵</m:t>
                        </m:r>
                      </m:num>
                      <m:den>
                        <m:r>
                          <a:rPr lang="en-US" sz="2800" b="0" i="1" smtClean="0">
                            <a:latin typeface="Cambria Math" panose="02040503050406030204" pitchFamily="18" charset="0"/>
                          </a:rPr>
                          <m:t>𝐶𝐷</m:t>
                        </m:r>
                      </m:den>
                    </m:f>
                    <m:r>
                      <a:rPr lang="en-US" sz="2800" b="0" i="1" smtClean="0">
                        <a:latin typeface="Cambria Math" panose="02040503050406030204" pitchFamily="18" charset="0"/>
                      </a:rPr>
                      <m:t>=</m:t>
                    </m:r>
                    <m:f>
                      <m:fPr>
                        <m:ctrlPr>
                          <a:rPr lang="en-US" sz="280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𝐴</m:t>
                            </m:r>
                          </m:e>
                          <m:sup>
                            <m:r>
                              <a:rPr lang="en-US" sz="2800" b="0" i="1" smtClean="0">
                                <a:latin typeface="Cambria Math" panose="02040503050406030204" pitchFamily="18" charset="0"/>
                              </a:rPr>
                              <m:t>′</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𝐵</m:t>
                            </m:r>
                          </m:e>
                          <m:sup>
                            <m:r>
                              <a:rPr lang="en-US" sz="2800" b="0" i="1" smtClean="0">
                                <a:latin typeface="Cambria Math" panose="02040503050406030204" pitchFamily="18" charset="0"/>
                              </a:rPr>
                              <m:t>′</m:t>
                            </m:r>
                          </m:sup>
                        </m:sSup>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𝐶</m:t>
                            </m:r>
                          </m:e>
                          <m:sup>
                            <m:r>
                              <a:rPr lang="en-US" sz="2800" b="0" i="1" smtClean="0">
                                <a:latin typeface="Cambria Math" panose="02040503050406030204" pitchFamily="18" charset="0"/>
                              </a:rPr>
                              <m:t>′</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𝐷</m:t>
                            </m:r>
                          </m:e>
                          <m:sup>
                            <m:r>
                              <a:rPr lang="en-US" sz="2800" b="0" i="1" smtClean="0">
                                <a:latin typeface="Cambria Math" panose="02040503050406030204" pitchFamily="18" charset="0"/>
                              </a:rPr>
                              <m:t>′</m:t>
                            </m:r>
                          </m:sup>
                        </m:sSup>
                      </m:den>
                    </m:f>
                  </m:oMath>
                </a14:m>
                <a:endParaRPr lang="en-US" sz="2800">
                  <a:latin typeface="Times New Roman" panose="02020603050405020304" pitchFamily="18" charset="0"/>
                  <a:cs typeface="Times New Roman" panose="02020603050405020304" pitchFamily="18" charset="0"/>
                </a:endParaRPr>
              </a:p>
              <a:p>
                <a:endParaRPr lang="en-US"/>
              </a:p>
            </p:txBody>
          </p:sp>
        </mc:Choice>
        <mc:Fallback xmlns="">
          <p:sp>
            <p:nvSpPr>
              <p:cNvPr id="3" name="TextBox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24F10B5-8B9D-681F-0A2F-154DE1E9C22D}"/>
                  </a:ext>
                </a:extLst>
              </p:cNvPr>
              <p:cNvSpPr txBox="1">
                <a:spLocks noRot="1" noChangeAspect="1" noMove="1" noResize="1" noEditPoints="1" noAdjustHandles="1" noChangeArrowheads="1" noChangeShapeType="1" noTextEdit="1"/>
              </p:cNvSpPr>
              <p:nvPr/>
            </p:nvSpPr>
            <p:spPr>
              <a:xfrm>
                <a:off x="533400" y="895350"/>
                <a:ext cx="7543800" cy="4481291"/>
              </a:xfrm>
              <a:prstGeom prst="rect">
                <a:avLst/>
              </a:prstGeom>
              <a:blipFill>
                <a:blip r:embed="rId3"/>
                <a:stretch>
                  <a:fillRect l="-1698" t="-1497"/>
                </a:stretch>
              </a:blipFill>
            </p:spPr>
            <p:txBody>
              <a:bodyPr/>
              <a:lstStyle/>
              <a:p>
                <a:r>
                  <a:rPr lang="en-US">
                    <a:noFill/>
                  </a:rPr>
                  <a:t> </a:t>
                </a:r>
              </a:p>
            </p:txBody>
          </p:sp>
        </mc:Fallback>
      </mc:AlternateContent>
      <p:sp>
        <p:nvSpPr>
          <p:cNvPr id="5" name="Rectangle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ED23021-B6FC-9C8D-69FE-F333960D6E23}"/>
              </a:ext>
            </a:extLst>
          </p:cNvPr>
          <p:cNvSpPr/>
          <p:nvPr/>
        </p:nvSpPr>
        <p:spPr>
          <a:xfrm>
            <a:off x="0" y="-25052"/>
            <a:ext cx="9144000" cy="461665"/>
          </a:xfrm>
          <a:prstGeom prst="rect">
            <a:avLst/>
          </a:prstGeom>
          <a:solidFill>
            <a:srgbClr val="FFFF00"/>
          </a:solidFill>
        </p:spPr>
        <p:txBody>
          <a:bodyPr wrap="square">
            <a:spAutoFit/>
          </a:bodyPr>
          <a:lstStyle/>
          <a:p>
            <a:pPr algn="ctr"/>
            <a:r>
              <a:rPr lang="en-US" sz="2400" b="1">
                <a:ln/>
                <a:solidFill>
                  <a:srgbClr val="FF0000"/>
                </a:solidFill>
                <a:latin typeface="Times New Roman" panose="02020603050405020304" pitchFamily="18" charset="0"/>
                <a:cs typeface="Times New Roman" panose="02020603050405020304" pitchFamily="18" charset="0"/>
              </a:rPr>
              <a:t>BÀI 15: ĐỊNH LÍ THALÈS TRONG TAM GIÁC (Tiết 1)</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374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BEFA945-C037-B24C-9E8B-ACB4B3BC6EA5}"/>
              </a:ext>
            </a:extLst>
          </p:cNvPr>
          <p:cNvSpPr/>
          <p:nvPr/>
        </p:nvSpPr>
        <p:spPr>
          <a:xfrm>
            <a:off x="49060" y="2272863"/>
            <a:ext cx="8915400" cy="16704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7" name="TextBox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0255FD0-96B4-D732-2B30-1B6B84BB9A9B}"/>
              </a:ext>
            </a:extLst>
          </p:cNvPr>
          <p:cNvSpPr txBox="1"/>
          <p:nvPr/>
        </p:nvSpPr>
        <p:spPr>
          <a:xfrm>
            <a:off x="76200" y="590550"/>
            <a:ext cx="89154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 Tỉ số của hai đoạn thẳng</a:t>
            </a:r>
          </a:p>
        </p:txBody>
      </p:sp>
      <p:sp>
        <p:nvSpPr>
          <p:cNvPr id="8" name="TextBox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3CA6B9C-202B-6BEF-C8FE-17CE7D93F6B5}"/>
              </a:ext>
            </a:extLst>
          </p:cNvPr>
          <p:cNvSpPr txBox="1"/>
          <p:nvPr/>
        </p:nvSpPr>
        <p:spPr>
          <a:xfrm>
            <a:off x="76200" y="1200150"/>
            <a:ext cx="89154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 Đoạn thẳng tỉ lệ</a:t>
            </a:r>
          </a:p>
        </p:txBody>
      </p:sp>
      <mc:AlternateContent xmlns:mc="http://schemas.openxmlformats.org/markup-compatibility/2006" xmlns:a14="http://schemas.microsoft.com/office/drawing/2010/main">
        <mc:Choice Requires="a14">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CB88EA7-192D-A1AB-A9B6-30208EF2FD88}"/>
                  </a:ext>
                </a:extLst>
              </p:cNvPr>
              <p:cNvSpPr txBox="1"/>
              <p:nvPr/>
            </p:nvSpPr>
            <p:spPr>
              <a:xfrm>
                <a:off x="76200" y="1733550"/>
                <a:ext cx="8915400" cy="211885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Định nghĩa:</a:t>
                </a:r>
              </a:p>
              <a:p>
                <a:r>
                  <a:rPr lang="en-US" sz="2800">
                    <a:latin typeface="Times New Roman" panose="02020603050405020304" pitchFamily="18" charset="0"/>
                    <a:cs typeface="Times New Roman" panose="02020603050405020304" pitchFamily="18" charset="0"/>
                  </a:rPr>
                  <a:t>Hai đoạn thẳng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𝐴𝐵</m:t>
                    </m:r>
                  </m:oMath>
                </a14:m>
                <a:r>
                  <a:rPr lang="en-US" sz="2800">
                    <a:latin typeface="Times New Roman" panose="02020603050405020304" pitchFamily="18" charset="0"/>
                    <a:cs typeface="Times New Roman" panose="02020603050405020304" pitchFamily="18" charset="0"/>
                  </a:rPr>
                  <a:t> và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𝐶𝐷</m:t>
                    </m:r>
                  </m:oMath>
                </a14:m>
                <a:r>
                  <a:rPr lang="en-US" sz="2800">
                    <a:latin typeface="Times New Roman" panose="02020603050405020304" pitchFamily="18" charset="0"/>
                    <a:cs typeface="Times New Roman" panose="02020603050405020304" pitchFamily="18" charset="0"/>
                  </a:rPr>
                  <a:t> gọi là tỉ lệ với hai đoạn thẳng </a:t>
                </a:r>
                <a14:m>
                  <m:oMath xmlns:m="http://schemas.openxmlformats.org/officeDocument/2006/math">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𝐴</m:t>
                        </m:r>
                      </m:e>
                      <m:sup>
                        <m:r>
                          <a:rPr lang="en-US" sz="2800" b="0" i="1" smtClean="0">
                            <a:latin typeface="Cambria Math" panose="02040503050406030204" pitchFamily="18" charset="0"/>
                            <a:cs typeface="Times New Roman" panose="02020603050405020304" pitchFamily="18" charset="0"/>
                          </a:rPr>
                          <m:t>′</m:t>
                        </m:r>
                      </m:sup>
                    </m:sSup>
                    <m:r>
                      <a:rPr lang="en-US" sz="2800" b="0" i="1" smtClean="0">
                        <a:latin typeface="Cambria Math" panose="02040503050406030204" pitchFamily="18" charset="0"/>
                        <a:cs typeface="Times New Roman" panose="02020603050405020304" pitchFamily="18" charset="0"/>
                      </a:rPr>
                      <m:t>𝐵</m:t>
                    </m:r>
                    <m:r>
                      <a:rPr lang="en-US" sz="2800" b="0" i="1" smtClean="0">
                        <a:latin typeface="Cambria Math" panose="02040503050406030204" pitchFamily="18" charset="0"/>
                        <a:cs typeface="Times New Roman" panose="02020603050405020304" pitchFamily="18" charset="0"/>
                      </a:rPr>
                      <m:t>′</m:t>
                    </m:r>
                  </m:oMath>
                </a14:m>
                <a:r>
                  <a:rPr lang="en-US" sz="2800">
                    <a:latin typeface="Times New Roman" panose="02020603050405020304" pitchFamily="18" charset="0"/>
                    <a:cs typeface="Times New Roman" panose="02020603050405020304" pitchFamily="18" charset="0"/>
                  </a:rPr>
                  <a:t>và </a:t>
                </a:r>
                <a14:m>
                  <m:oMath xmlns:m="http://schemas.openxmlformats.org/officeDocument/2006/math">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𝐶</m:t>
                        </m:r>
                      </m:e>
                      <m:sup>
                        <m:r>
                          <a:rPr lang="en-US" sz="2800" b="0" i="1" smtClean="0">
                            <a:latin typeface="Cambria Math" panose="02040503050406030204" pitchFamily="18" charset="0"/>
                            <a:cs typeface="Times New Roman" panose="02020603050405020304" pitchFamily="18" charset="0"/>
                          </a:rPr>
                          <m:t>′</m:t>
                        </m:r>
                      </m:sup>
                    </m:sSup>
                    <m:r>
                      <a:rPr lang="en-US" sz="2800" b="0" i="1" smtClean="0">
                        <a:latin typeface="Cambria Math" panose="02040503050406030204" pitchFamily="18" charset="0"/>
                        <a:cs typeface="Times New Roman" panose="02020603050405020304" pitchFamily="18" charset="0"/>
                      </a:rPr>
                      <m:t>𝐷</m:t>
                    </m:r>
                    <m:r>
                      <a:rPr lang="en-US" sz="2800" b="0" i="1" smtClean="0">
                        <a:latin typeface="Cambria Math" panose="02040503050406030204" pitchFamily="18" charset="0"/>
                        <a:cs typeface="Times New Roman" panose="02020603050405020304" pitchFamily="18" charset="0"/>
                      </a:rPr>
                      <m:t>′</m:t>
                    </m:r>
                  </m:oMath>
                </a14:m>
                <a:r>
                  <a:rPr lang="en-US" sz="2800">
                    <a:latin typeface="Times New Roman" panose="02020603050405020304" pitchFamily="18" charset="0"/>
                    <a:cs typeface="Times New Roman" panose="02020603050405020304" pitchFamily="18" charset="0"/>
                  </a:rPr>
                  <a:t> nếu có tỉ lệ thức sau</a:t>
                </a:r>
              </a:p>
              <a:p>
                <a14:m>
                  <m:oMath xmlns:m="http://schemas.openxmlformats.org/officeDocument/2006/math">
                    <m:f>
                      <m:fPr>
                        <m:ctrlPr>
                          <a:rPr lang="en-US" sz="280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𝐴𝐵</m:t>
                        </m:r>
                      </m:num>
                      <m:den>
                        <m:r>
                          <a:rPr lang="en-US" sz="2800" b="0" i="1" smtClean="0">
                            <a:latin typeface="Cambria Math" panose="02040503050406030204" pitchFamily="18" charset="0"/>
                            <a:cs typeface="Times New Roman" panose="02020603050405020304" pitchFamily="18" charset="0"/>
                          </a:rPr>
                          <m:t>𝐶𝐷</m:t>
                        </m:r>
                      </m:den>
                    </m:f>
                    <m:r>
                      <a:rPr lang="en-US" sz="2800" b="0" i="1" smtClean="0">
                        <a:latin typeface="Cambria Math" panose="02040503050406030204" pitchFamily="18" charset="0"/>
                        <a:cs typeface="Times New Roman" panose="02020603050405020304" pitchFamily="18" charset="0"/>
                      </a:rPr>
                      <m:t>=</m:t>
                    </m:r>
                    <m:f>
                      <m:fPr>
                        <m:ctrlPr>
                          <a:rPr lang="en-US" sz="2800" b="0" i="1" smtClean="0">
                            <a:latin typeface="Cambria Math" panose="02040503050406030204" pitchFamily="18" charset="0"/>
                            <a:cs typeface="Times New Roman" panose="02020603050405020304" pitchFamily="18" charset="0"/>
                          </a:rPr>
                        </m:ctrlPr>
                      </m:fPr>
                      <m:num>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𝐴</m:t>
                            </m:r>
                          </m:e>
                          <m:sup>
                            <m:r>
                              <a:rPr lang="en-US" sz="2800" b="0" i="1" smtClean="0">
                                <a:latin typeface="Cambria Math" panose="02040503050406030204" pitchFamily="18" charset="0"/>
                                <a:cs typeface="Times New Roman" panose="02020603050405020304" pitchFamily="18" charset="0"/>
                              </a:rPr>
                              <m:t>′</m:t>
                            </m:r>
                          </m:sup>
                        </m:sSup>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𝐵</m:t>
                            </m:r>
                          </m:e>
                          <m:sup>
                            <m:r>
                              <a:rPr lang="en-US" sz="2800" b="0" i="1" smtClean="0">
                                <a:latin typeface="Cambria Math" panose="02040503050406030204" pitchFamily="18" charset="0"/>
                                <a:cs typeface="Times New Roman" panose="02020603050405020304" pitchFamily="18" charset="0"/>
                              </a:rPr>
                              <m:t>′</m:t>
                            </m:r>
                          </m:sup>
                        </m:sSup>
                      </m:num>
                      <m:den>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𝐶</m:t>
                            </m:r>
                          </m:e>
                          <m:sup>
                            <m:r>
                              <a:rPr lang="en-US" sz="2800" b="0" i="1" smtClean="0">
                                <a:latin typeface="Cambria Math" panose="02040503050406030204" pitchFamily="18" charset="0"/>
                                <a:cs typeface="Times New Roman" panose="02020603050405020304" pitchFamily="18" charset="0"/>
                              </a:rPr>
                              <m:t>′</m:t>
                            </m:r>
                          </m:sup>
                        </m:sSup>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𝐷</m:t>
                            </m:r>
                          </m:e>
                          <m:sup>
                            <m:r>
                              <a:rPr lang="en-US" sz="2800" b="0" i="1" smtClean="0">
                                <a:latin typeface="Cambria Math" panose="02040503050406030204" pitchFamily="18" charset="0"/>
                                <a:cs typeface="Times New Roman" panose="02020603050405020304" pitchFamily="18" charset="0"/>
                              </a:rPr>
                              <m:t>′</m:t>
                            </m:r>
                          </m:sup>
                        </m:sSup>
                      </m:den>
                    </m:f>
                  </m:oMath>
                </a14:m>
                <a:r>
                  <a:rPr lang="en-US" sz="2800">
                    <a:latin typeface="Times New Roman" panose="02020603050405020304" pitchFamily="18" charset="0"/>
                    <a:cs typeface="Times New Roman" panose="02020603050405020304" pitchFamily="18" charset="0"/>
                  </a:rPr>
                  <a:t> hay </a:t>
                </a:r>
                <a14:m>
                  <m:oMath xmlns:m="http://schemas.openxmlformats.org/officeDocument/2006/math">
                    <m:f>
                      <m:fPr>
                        <m:ctrlPr>
                          <a:rPr lang="en-US" sz="280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𝐴𝐵</m:t>
                        </m:r>
                      </m:num>
                      <m:den>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𝐴</m:t>
                            </m:r>
                          </m:e>
                          <m:sup>
                            <m:r>
                              <a:rPr lang="en-US" sz="2800" b="0" i="1" smtClean="0">
                                <a:latin typeface="Cambria Math" panose="02040503050406030204" pitchFamily="18" charset="0"/>
                                <a:cs typeface="Times New Roman" panose="02020603050405020304" pitchFamily="18" charset="0"/>
                              </a:rPr>
                              <m:t>′</m:t>
                            </m:r>
                          </m:sup>
                        </m:sSup>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𝐵</m:t>
                            </m:r>
                          </m:e>
                          <m:sup>
                            <m:r>
                              <a:rPr lang="en-US" sz="2800" b="0" i="1" smtClean="0">
                                <a:latin typeface="Cambria Math" panose="02040503050406030204" pitchFamily="18" charset="0"/>
                                <a:cs typeface="Times New Roman" panose="02020603050405020304" pitchFamily="18" charset="0"/>
                              </a:rPr>
                              <m:t>′</m:t>
                            </m:r>
                          </m:sup>
                        </m:sSup>
                      </m:den>
                    </m:f>
                    <m:r>
                      <a:rPr lang="en-US" sz="2800" b="0" i="1" smtClean="0">
                        <a:latin typeface="Cambria Math" panose="02040503050406030204" pitchFamily="18" charset="0"/>
                        <a:cs typeface="Times New Roman" panose="02020603050405020304" pitchFamily="18" charset="0"/>
                      </a:rPr>
                      <m:t>=</m:t>
                    </m:r>
                    <m:f>
                      <m:fPr>
                        <m:ctrlPr>
                          <a:rPr lang="en-US" sz="2800" b="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𝐶𝐷</m:t>
                        </m:r>
                      </m:num>
                      <m:den>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𝐶</m:t>
                            </m:r>
                          </m:e>
                          <m:sup>
                            <m:r>
                              <a:rPr lang="en-US" sz="2800" b="0" i="1" smtClean="0">
                                <a:latin typeface="Cambria Math" panose="02040503050406030204" pitchFamily="18" charset="0"/>
                                <a:cs typeface="Times New Roman" panose="02020603050405020304" pitchFamily="18" charset="0"/>
                              </a:rPr>
                              <m:t>′</m:t>
                            </m:r>
                          </m:sup>
                        </m:sSup>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𝐷</m:t>
                            </m:r>
                          </m:e>
                          <m:sup>
                            <m:r>
                              <a:rPr lang="en-US" sz="2800" b="0" i="1" smtClean="0">
                                <a:latin typeface="Cambria Math" panose="02040503050406030204" pitchFamily="18" charset="0"/>
                                <a:cs typeface="Times New Roman" panose="02020603050405020304" pitchFamily="18" charset="0"/>
                              </a:rPr>
                              <m:t>′</m:t>
                            </m:r>
                          </m:sup>
                        </m:sSup>
                      </m:den>
                    </m:f>
                  </m:oMath>
                </a14:m>
                <a:endParaRPr lang="en-US" sz="2800">
                  <a:latin typeface="Times New Roman" panose="02020603050405020304" pitchFamily="18" charset="0"/>
                  <a:cs typeface="Times New Roman" panose="02020603050405020304" pitchFamily="18" charset="0"/>
                </a:endParaRPr>
              </a:p>
            </p:txBody>
          </p:sp>
        </mc:Choice>
        <mc:Fallback xmlns="">
          <p:sp>
            <p:nvSpPr>
              <p:cNvPr id="2" name="TextBox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CB88EA7-192D-A1AB-A9B6-30208EF2FD88}"/>
                  </a:ext>
                </a:extLst>
              </p:cNvPr>
              <p:cNvSpPr txBox="1">
                <a:spLocks noRot="1" noChangeAspect="1" noMove="1" noResize="1" noEditPoints="1" noAdjustHandles="1" noChangeArrowheads="1" noChangeShapeType="1" noTextEdit="1"/>
              </p:cNvSpPr>
              <p:nvPr/>
            </p:nvSpPr>
            <p:spPr>
              <a:xfrm>
                <a:off x="76200" y="1733550"/>
                <a:ext cx="8915400" cy="2118850"/>
              </a:xfrm>
              <a:prstGeom prst="rect">
                <a:avLst/>
              </a:prstGeom>
              <a:blipFill>
                <a:blip r:embed="rId2"/>
                <a:stretch>
                  <a:fillRect l="-1436" t="-2874"/>
                </a:stretch>
              </a:blipFill>
            </p:spPr>
            <p:txBody>
              <a:bodyPr/>
              <a:lstStyle/>
              <a:p>
                <a:r>
                  <a:rPr lang="en-US">
                    <a:noFill/>
                  </a:rPr>
                  <a:t> </a:t>
                </a:r>
              </a:p>
            </p:txBody>
          </p:sp>
        </mc:Fallback>
      </mc:AlternateContent>
      <p:sp>
        <p:nvSpPr>
          <p:cNvPr id="9" name="Rectangle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09C3F5F-7B5B-9319-FCD9-7211C1DAAC66}"/>
              </a:ext>
            </a:extLst>
          </p:cNvPr>
          <p:cNvSpPr/>
          <p:nvPr/>
        </p:nvSpPr>
        <p:spPr>
          <a:xfrm>
            <a:off x="0" y="-25052"/>
            <a:ext cx="9144000" cy="461665"/>
          </a:xfrm>
          <a:prstGeom prst="rect">
            <a:avLst/>
          </a:prstGeom>
          <a:solidFill>
            <a:srgbClr val="FFFF00"/>
          </a:solidFill>
        </p:spPr>
        <p:txBody>
          <a:bodyPr wrap="square">
            <a:spAutoFit/>
          </a:bodyPr>
          <a:lstStyle/>
          <a:p>
            <a:pPr algn="ctr"/>
            <a:r>
              <a:rPr lang="en-US" sz="2400" b="1">
                <a:ln/>
                <a:solidFill>
                  <a:srgbClr val="FF0000"/>
                </a:solidFill>
                <a:latin typeface="Times New Roman" panose="02020603050405020304" pitchFamily="18" charset="0"/>
                <a:cs typeface="Times New Roman" panose="02020603050405020304" pitchFamily="18" charset="0"/>
              </a:rPr>
              <a:t>BÀI 15: ĐỊNH LÍ THALÈS TRONG TAM GIÁC (Tiết 1)</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26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726621" y="996042"/>
            <a:ext cx="3249386" cy="309970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5105400" y="1710018"/>
            <a:ext cx="3094827"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ea typeface="Calibri" panose="020F0502020204030204" pitchFamily="34" charset="0"/>
              </a:rPr>
              <a:t>LUYỆN TẬP</a:t>
            </a:r>
            <a:endParaRPr lang="en-US" sz="3200" dirty="0">
              <a:solidFill>
                <a:prstClr val="black"/>
              </a:solidFill>
            </a:endParaRPr>
          </a:p>
        </p:txBody>
      </p:sp>
      <p:pic>
        <p:nvPicPr>
          <p:cNvPr id="4" name="Hình ảnh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94793"/>
            <a:ext cx="4762500" cy="2857500"/>
          </a:xfrm>
          <a:prstGeom prst="rect">
            <a:avLst/>
          </a:prstGeom>
        </p:spPr>
      </p:pic>
    </p:spTree>
    <p:extLst>
      <p:ext uri="{BB962C8B-B14F-4D97-AF65-F5344CB8AC3E}">
        <p14:creationId xmlns:p14="http://schemas.microsoft.com/office/powerpoint/2010/main" val="8960186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4D5C2CC-3064-BCB1-DE9A-49E71E22BB4E}"/>
                  </a:ext>
                </a:extLst>
              </p:cNvPr>
              <p:cNvSpPr>
                <a:spLocks noGrp="1"/>
              </p:cNvSpPr>
              <p:nvPr>
                <p:ph type="title"/>
              </p:nvPr>
            </p:nvSpPr>
            <p:spPr>
              <a:xfrm>
                <a:off x="190500" y="1388479"/>
                <a:ext cx="8763000" cy="1238250"/>
              </a:xfrm>
            </p:spPr>
            <p:txBody>
              <a:bodyPr>
                <a:noAutofit/>
              </a:bodyPr>
              <a:lstStyle/>
              <a:p>
                <a:pPr algn="l"/>
                <a:r>
                  <a:rPr lang="en-US" sz="2400">
                    <a:latin typeface="Times New Roman" panose="02020603050405020304" pitchFamily="18" charset="0"/>
                    <a:cs typeface="Times New Roman" panose="02020603050405020304" pitchFamily="18" charset="0"/>
                  </a:rPr>
                  <a:t>Cho tam giác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𝐴𝐵𝐶</m:t>
                    </m:r>
                  </m:oMath>
                </a14:m>
                <a:r>
                  <a:rPr lang="en-US" sz="2400">
                    <a:latin typeface="Times New Roman" panose="02020603050405020304" pitchFamily="18" charset="0"/>
                    <a:cs typeface="Times New Roman" panose="02020603050405020304" pitchFamily="18" charset="0"/>
                  </a:rPr>
                  <a:t> và một điểm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𝐵</m:t>
                    </m:r>
                    <m:r>
                      <a:rPr lang="en-US" sz="2400" b="0" i="1" smtClean="0">
                        <a:latin typeface="Cambria Math" panose="02040503050406030204" pitchFamily="18" charset="0"/>
                        <a:cs typeface="Times New Roman" panose="02020603050405020304" pitchFamily="18" charset="0"/>
                      </a:rPr>
                      <m:t>′</m:t>
                    </m:r>
                  </m:oMath>
                </a14:m>
                <a:r>
                  <a:rPr lang="en-US" sz="2400">
                    <a:latin typeface="Times New Roman" panose="02020603050405020304" pitchFamily="18" charset="0"/>
                    <a:cs typeface="Times New Roman" panose="02020603050405020304" pitchFamily="18" charset="0"/>
                  </a:rPr>
                  <a:t> nằm trên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𝐴𝐵</m:t>
                    </m:r>
                  </m:oMath>
                </a14:m>
                <a:r>
                  <a:rPr lang="en-US" sz="2400">
                    <a:latin typeface="Times New Roman" panose="02020603050405020304" pitchFamily="18" charset="0"/>
                    <a:cs typeface="Times New Roman" panose="02020603050405020304" pitchFamily="18" charset="0"/>
                  </a:rPr>
                  <a:t>. Qua điểm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𝐵</m:t>
                    </m:r>
                    <m:r>
                      <a:rPr lang="en-US" sz="2400" b="0" i="1" smtClean="0">
                        <a:latin typeface="Cambria Math" panose="02040503050406030204" pitchFamily="18" charset="0"/>
                        <a:cs typeface="Times New Roman" panose="02020603050405020304" pitchFamily="18" charset="0"/>
                      </a:rPr>
                      <m:t>′</m:t>
                    </m:r>
                  </m:oMath>
                </a14:m>
                <a:r>
                  <a:rPr lang="en-US" sz="2400">
                    <a:latin typeface="Times New Roman" panose="02020603050405020304" pitchFamily="18" charset="0"/>
                    <a:cs typeface="Times New Roman" panose="02020603050405020304" pitchFamily="18" charset="0"/>
                  </a:rPr>
                  <a:t> ta vẽ một đường thẳng song song với cạnh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𝐵𝐶</m:t>
                    </m:r>
                  </m:oMath>
                </a14:m>
                <a:r>
                  <a:rPr lang="en-US" sz="2400">
                    <a:latin typeface="Times New Roman" panose="02020603050405020304" pitchFamily="18" charset="0"/>
                    <a:cs typeface="Times New Roman" panose="02020603050405020304" pitchFamily="18" charset="0"/>
                  </a:rPr>
                  <a:t>, cắt cạnh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𝐴𝐶</m:t>
                    </m:r>
                  </m:oMath>
                </a14:m>
                <a:r>
                  <a:rPr lang="en-US" sz="2400">
                    <a:latin typeface="Times New Roman" panose="02020603050405020304" pitchFamily="18" charset="0"/>
                    <a:cs typeface="Times New Roman" panose="02020603050405020304" pitchFamily="18" charset="0"/>
                  </a:rPr>
                  <a:t> tại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𝐶</m:t>
                    </m:r>
                    <m:r>
                      <a:rPr lang="en-US" sz="2400" b="0" i="1" smtClean="0">
                        <a:latin typeface="Cambria Math" panose="02040503050406030204" pitchFamily="18" charset="0"/>
                        <a:cs typeface="Times New Roman" panose="02020603050405020304" pitchFamily="18" charset="0"/>
                      </a:rPr>
                      <m:t>′</m:t>
                    </m:r>
                  </m:oMath>
                </a14:m>
                <a:r>
                  <a:rPr lang="en-US" sz="2400">
                    <a:latin typeface="Times New Roman" panose="02020603050405020304" pitchFamily="18" charset="0"/>
                    <a:cs typeface="Times New Roman" panose="02020603050405020304" pitchFamily="18" charset="0"/>
                  </a:rPr>
                  <a:t>. Dựa vào hình vẽ, hãy tính và so sánh các tỉ số sau và viết các tỉ lệ thức:</a:t>
                </a:r>
                <a:br>
                  <a:rPr lang="en-US" sz="2400">
                    <a:latin typeface="Times New Roman" panose="02020603050405020304" pitchFamily="18" charset="0"/>
                    <a:cs typeface="Times New Roman" panose="02020603050405020304" pitchFamily="18" charset="0"/>
                  </a:rPr>
                </a:br>
                <a:endParaRPr lang="en-US" sz="2400">
                  <a:latin typeface="Times New Roman" panose="02020603050405020304" pitchFamily="18" charset="0"/>
                  <a:cs typeface="Times New Roman" panose="02020603050405020304" pitchFamily="18" charset="0"/>
                </a:endParaRPr>
              </a:p>
            </p:txBody>
          </p:sp>
        </mc:Choice>
        <mc:Fallback xmlns="">
          <p:sp>
            <p:nvSpPr>
              <p:cNvPr id="2" name="Title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4D5C2CC-3064-BCB1-DE9A-49E71E22BB4E}"/>
                  </a:ext>
                </a:extLst>
              </p:cNvPr>
              <p:cNvSpPr>
                <a:spLocks noGrp="1" noRot="1" noChangeAspect="1" noMove="1" noResize="1" noEditPoints="1" noAdjustHandles="1" noChangeArrowheads="1" noChangeShapeType="1" noTextEdit="1"/>
              </p:cNvSpPr>
              <p:nvPr>
                <p:ph type="title"/>
              </p:nvPr>
            </p:nvSpPr>
            <p:spPr>
              <a:xfrm>
                <a:off x="190500" y="1388479"/>
                <a:ext cx="8763000" cy="1238250"/>
              </a:xfrm>
              <a:blipFill>
                <a:blip r:embed="rId2"/>
                <a:stretch>
                  <a:fillRect l="-1043" t="-16749" r="-1252"/>
                </a:stretch>
              </a:blipFill>
            </p:spPr>
            <p:txBody>
              <a:bodyPr/>
              <a:lstStyle/>
              <a:p>
                <a:r>
                  <a:rPr lang="en-US">
                    <a:noFill/>
                  </a:rPr>
                  <a:t> </a:t>
                </a:r>
              </a:p>
            </p:txBody>
          </p:sp>
        </mc:Fallback>
      </mc:AlternateContent>
      <p:sp>
        <p:nvSpPr>
          <p:cNvPr id="4" name="TextBox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15A3E46-B837-6DEC-ECD7-C62157EF5F7A}"/>
              </a:ext>
            </a:extLst>
          </p:cNvPr>
          <p:cNvSpPr txBox="1"/>
          <p:nvPr/>
        </p:nvSpPr>
        <p:spPr>
          <a:xfrm>
            <a:off x="381000" y="753130"/>
            <a:ext cx="40386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Luyện tập 2.</a:t>
            </a:r>
          </a:p>
        </p:txBody>
      </p:sp>
      <mc:AlternateContent xmlns:mc="http://schemas.openxmlformats.org/markup-compatibility/2006" xmlns:a14="http://schemas.microsoft.com/office/drawing/2010/main">
        <mc:Choice Requires="a14">
          <p:sp>
            <p:nvSpPr>
              <p:cNvPr id="6" name="TextBox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00866FB-A39C-33BF-20F0-7BE21AF85A36}"/>
                  </a:ext>
                </a:extLst>
              </p:cNvPr>
              <p:cNvSpPr txBox="1"/>
              <p:nvPr/>
            </p:nvSpPr>
            <p:spPr>
              <a:xfrm>
                <a:off x="5143500" y="2615032"/>
                <a:ext cx="4000500" cy="258942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𝐵</m:t>
                            </m:r>
                          </m:e>
                          <m:sup>
                            <m:r>
                              <a:rPr lang="en-US" sz="2400" b="0" i="1" smtClean="0">
                                <a:latin typeface="Cambria Math" panose="02040503050406030204" pitchFamily="18" charset="0"/>
                              </a:rPr>
                              <m:t>′</m:t>
                            </m:r>
                          </m:sup>
                        </m:sSup>
                      </m:num>
                      <m:den>
                        <m:r>
                          <a:rPr lang="en-US" sz="2400" b="0" i="1" smtClean="0">
                            <a:latin typeface="Cambria Math" panose="02040503050406030204" pitchFamily="18" charset="0"/>
                          </a:rPr>
                          <m:t>𝐴𝐵</m:t>
                        </m:r>
                      </m:den>
                    </m:f>
                    <m:r>
                      <a:rPr lang="en-US" sz="2400" b="0" i="1" smtClean="0">
                        <a:latin typeface="Cambria Math" panose="02040503050406030204" pitchFamily="18" charset="0"/>
                      </a:rPr>
                      <m:t>  </m:t>
                    </m:r>
                  </m:oMath>
                </a14:m>
                <a:r>
                  <a:rPr lang="en-US" sz="2400">
                    <a:latin typeface="Times New Roman" panose="02020603050405020304" pitchFamily="18" charset="0"/>
                    <a:cs typeface="Times New Roman" panose="02020603050405020304" pitchFamily="18" charset="0"/>
                  </a:rPr>
                  <a:t>và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𝐶</m:t>
                            </m:r>
                          </m:e>
                          <m:sup>
                            <m:r>
                              <a:rPr lang="en-US" sz="2400" b="0" i="1" smtClean="0">
                                <a:latin typeface="Cambria Math" panose="02040503050406030204" pitchFamily="18" charset="0"/>
                              </a:rPr>
                              <m:t>′</m:t>
                            </m:r>
                          </m:sup>
                        </m:sSup>
                      </m:num>
                      <m:den>
                        <m:r>
                          <a:rPr lang="en-US" sz="2400" b="0" i="1" smtClean="0">
                            <a:latin typeface="Cambria Math" panose="02040503050406030204" pitchFamily="18" charset="0"/>
                          </a:rPr>
                          <m:t>𝐴𝐶</m:t>
                        </m:r>
                      </m:den>
                    </m:f>
                  </m:oMath>
                </a14:m>
                <a:r>
                  <a:rPr lang="en-US" sz="2400">
                    <a:latin typeface="Times New Roman" panose="02020603050405020304" pitchFamily="18" charset="0"/>
                    <a:cs typeface="Times New Roman" panose="02020603050405020304" pitchFamily="18" charset="0"/>
                  </a:rPr>
                  <a:t/>
                </a:r>
                <a:br>
                  <a:rPr lang="en-US" sz="2400">
                    <a:latin typeface="Times New Roman" panose="02020603050405020304" pitchFamily="18" charset="0"/>
                    <a:cs typeface="Times New Roman" panose="02020603050405020304" pitchFamily="18" charset="0"/>
                  </a:rPr>
                </a:br>
                <a:r>
                  <a:rPr lang="en-US" sz="2400">
                    <a:latin typeface="Times New Roman" panose="02020603050405020304" pitchFamily="18" charset="0"/>
                    <a:cs typeface="Times New Roman" panose="02020603050405020304" pitchFamily="18" charset="0"/>
                  </a:rPr>
                  <a:t/>
                </a:r>
                <a:br>
                  <a:rPr lang="en-US" sz="2400">
                    <a:latin typeface="Times New Roman" panose="02020603050405020304" pitchFamily="18" charset="0"/>
                    <a:cs typeface="Times New Roman" panose="02020603050405020304" pitchFamily="18" charset="0"/>
                  </a:rPr>
                </a:br>
                <a:r>
                  <a:rPr lang="en-US" sz="2400">
                    <a:latin typeface="Times New Roman" panose="02020603050405020304" pitchFamily="18" charset="0"/>
                    <a:cs typeface="Times New Roman" panose="02020603050405020304" pitchFamily="18" charset="0"/>
                  </a:rPr>
                  <a:t>b)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𝐵</m:t>
                            </m:r>
                          </m:e>
                          <m:sup>
                            <m:r>
                              <a:rPr lang="en-US" sz="2400" b="0" i="1" smtClean="0">
                                <a:latin typeface="Cambria Math" panose="02040503050406030204" pitchFamily="18" charset="0"/>
                              </a:rPr>
                              <m:t>′</m:t>
                            </m:r>
                          </m:sup>
                        </m:sSup>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𝐵</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𝐵</m:t>
                        </m:r>
                      </m:den>
                    </m:f>
                    <m:r>
                      <a:rPr lang="en-US" sz="2400" b="0" i="1" smtClean="0">
                        <a:latin typeface="Cambria Math" panose="02040503050406030204" pitchFamily="18" charset="0"/>
                      </a:rPr>
                      <m:t> </m:t>
                    </m:r>
                  </m:oMath>
                </a14:m>
                <a:r>
                  <a:rPr lang="en-US" sz="2400">
                    <a:latin typeface="Times New Roman" panose="02020603050405020304" pitchFamily="18" charset="0"/>
                    <a:cs typeface="Times New Roman" panose="02020603050405020304" pitchFamily="18" charset="0"/>
                  </a:rPr>
                  <a:t>và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𝐶</m:t>
                            </m:r>
                          </m:e>
                          <m:sup>
                            <m:r>
                              <a:rPr lang="en-US" sz="2400" b="0" i="1" smtClean="0">
                                <a:latin typeface="Cambria Math" panose="02040503050406030204" pitchFamily="18" charset="0"/>
                              </a:rPr>
                              <m:t>′</m:t>
                            </m:r>
                          </m:sup>
                        </m:sSup>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𝐶</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𝐶</m:t>
                        </m:r>
                      </m:den>
                    </m:f>
                  </m:oMath>
                </a14:m>
                <a:r>
                  <a:rPr lang="en-US" sz="2400">
                    <a:latin typeface="Times New Roman" panose="02020603050405020304" pitchFamily="18" charset="0"/>
                    <a:cs typeface="Times New Roman" panose="02020603050405020304" pitchFamily="18" charset="0"/>
                  </a:rPr>
                  <a:t/>
                </a:r>
                <a:br>
                  <a:rPr lang="en-US" sz="2400">
                    <a:latin typeface="Times New Roman" panose="02020603050405020304" pitchFamily="18" charset="0"/>
                    <a:cs typeface="Times New Roman" panose="02020603050405020304" pitchFamily="18" charset="0"/>
                  </a:rPr>
                </a:br>
                <a:r>
                  <a:rPr lang="en-US" sz="2400">
                    <a:latin typeface="Times New Roman" panose="02020603050405020304" pitchFamily="18" charset="0"/>
                    <a:cs typeface="Times New Roman" panose="02020603050405020304" pitchFamily="18" charset="0"/>
                  </a:rPr>
                  <a:t/>
                </a:r>
                <a:br>
                  <a:rPr lang="en-US" sz="2400">
                    <a:latin typeface="Times New Roman" panose="02020603050405020304" pitchFamily="18" charset="0"/>
                    <a:cs typeface="Times New Roman" panose="02020603050405020304" pitchFamily="18" charset="0"/>
                  </a:rPr>
                </a:br>
                <a:r>
                  <a:rPr lang="en-US" sz="2400">
                    <a:latin typeface="Times New Roman" panose="02020603050405020304" pitchFamily="18" charset="0"/>
                    <a:cs typeface="Times New Roman" panose="02020603050405020304" pitchFamily="18" charset="0"/>
                  </a:rPr>
                  <a:t>c) </a:t>
                </a:r>
                <a14:m>
                  <m:oMath xmlns:m="http://schemas.openxmlformats.org/officeDocument/2006/math">
                    <m:f>
                      <m:fPr>
                        <m:ctrlPr>
                          <a:rPr lang="en-US" sz="240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𝐵</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𝐵</m:t>
                        </m:r>
                      </m:num>
                      <m:den>
                        <m:r>
                          <a:rPr lang="en-US" sz="2400" b="0" i="1" smtClean="0">
                            <a:latin typeface="Cambria Math" panose="02040503050406030204" pitchFamily="18" charset="0"/>
                          </a:rPr>
                          <m:t>𝐴𝐵</m:t>
                        </m:r>
                      </m:den>
                    </m:f>
                    <m:r>
                      <a:rPr lang="en-US" sz="2400" b="0" i="1" smtClean="0">
                        <a:latin typeface="Cambria Math" panose="02040503050406030204" pitchFamily="18" charset="0"/>
                      </a:rPr>
                      <m:t> </m:t>
                    </m:r>
                  </m:oMath>
                </a14:m>
                <a:r>
                  <a:rPr lang="en-US" sz="2400">
                    <a:latin typeface="Times New Roman" panose="02020603050405020304" pitchFamily="18" charset="0"/>
                    <a:cs typeface="Times New Roman" panose="02020603050405020304" pitchFamily="18" charset="0"/>
                  </a:rPr>
                  <a:t>và </a:t>
                </a:r>
                <a14:m>
                  <m:oMath xmlns:m="http://schemas.openxmlformats.org/officeDocument/2006/math">
                    <m:f>
                      <m:fPr>
                        <m:ctrlPr>
                          <a:rPr lang="en-US" sz="240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𝐶</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𝐶</m:t>
                        </m:r>
                      </m:num>
                      <m:den>
                        <m:r>
                          <a:rPr lang="en-US" sz="2400" b="0" i="1" smtClean="0">
                            <a:latin typeface="Cambria Math" panose="02040503050406030204" pitchFamily="18" charset="0"/>
                          </a:rPr>
                          <m:t>𝐴𝐶</m:t>
                        </m:r>
                      </m:den>
                    </m:f>
                  </m:oMath>
                </a14:m>
                <a:endParaRPr lang="en-US" sz="2400">
                  <a:latin typeface="Times New Roman" panose="02020603050405020304" pitchFamily="18" charset="0"/>
                  <a:cs typeface="Times New Roman" panose="02020603050405020304" pitchFamily="18" charset="0"/>
                </a:endParaRPr>
              </a:p>
            </p:txBody>
          </p:sp>
        </mc:Choice>
        <mc:Fallback xmlns="">
          <p:sp>
            <p:nvSpPr>
              <p:cNvPr id="6" name="TextBox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00866FB-A39C-33BF-20F0-7BE21AF85A36}"/>
                  </a:ext>
                </a:extLst>
              </p:cNvPr>
              <p:cNvSpPr txBox="1">
                <a:spLocks noRot="1" noChangeAspect="1" noMove="1" noResize="1" noEditPoints="1" noAdjustHandles="1" noChangeArrowheads="1" noChangeShapeType="1" noTextEdit="1"/>
              </p:cNvSpPr>
              <p:nvPr/>
            </p:nvSpPr>
            <p:spPr>
              <a:xfrm>
                <a:off x="5143500" y="2615032"/>
                <a:ext cx="4000500" cy="2589427"/>
              </a:xfrm>
              <a:prstGeom prst="rect">
                <a:avLst/>
              </a:prstGeom>
              <a:blipFill>
                <a:blip r:embed="rId3"/>
                <a:stretch>
                  <a:fillRect l="-2439"/>
                </a:stretch>
              </a:blipFill>
            </p:spPr>
            <p:txBody>
              <a:bodyPr/>
              <a:lstStyle/>
              <a:p>
                <a:r>
                  <a:rPr lang="en-US">
                    <a:noFill/>
                  </a:rPr>
                  <a:t> </a:t>
                </a:r>
              </a:p>
            </p:txBody>
          </p:sp>
        </mc:Fallback>
      </mc:AlternateContent>
      <p:sp>
        <p:nvSpPr>
          <p:cNvPr id="7" name="Rectangle 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68ADCE1-5ED8-0D75-D9E8-5BBBDFA0FBE1}"/>
              </a:ext>
            </a:extLst>
          </p:cNvPr>
          <p:cNvSpPr/>
          <p:nvPr/>
        </p:nvSpPr>
        <p:spPr>
          <a:xfrm>
            <a:off x="0" y="-25052"/>
            <a:ext cx="9144000" cy="461665"/>
          </a:xfrm>
          <a:prstGeom prst="rect">
            <a:avLst/>
          </a:prstGeom>
          <a:solidFill>
            <a:srgbClr val="FFFF00"/>
          </a:solidFill>
        </p:spPr>
        <p:txBody>
          <a:bodyPr wrap="square">
            <a:spAutoFit/>
          </a:bodyPr>
          <a:lstStyle/>
          <a:p>
            <a:pPr algn="ctr"/>
            <a:r>
              <a:rPr lang="en-US" sz="2400" b="1">
                <a:ln/>
                <a:solidFill>
                  <a:srgbClr val="FF0000"/>
                </a:solidFill>
                <a:latin typeface="Times New Roman" panose="02020603050405020304" pitchFamily="18" charset="0"/>
                <a:cs typeface="Times New Roman" panose="02020603050405020304" pitchFamily="18" charset="0"/>
              </a:rPr>
              <a:t>BÀI 15: ĐỊNH LÍ THALÈS TRONG TAM GIÁC (Tiết 1)</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5" name="Picture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5DBBD60-DD4D-D246-C622-08AD7FDFF7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738858"/>
            <a:ext cx="4000500" cy="227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87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6FF23AC-BE2B-A0FB-F81D-1BE64C44F247}"/>
                  </a:ext>
                </a:extLst>
              </p:cNvPr>
              <p:cNvSpPr txBox="1"/>
              <p:nvPr/>
            </p:nvSpPr>
            <p:spPr>
              <a:xfrm>
                <a:off x="762000" y="1200150"/>
                <a:ext cx="7848600" cy="300793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𝐴</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𝐵</m:t>
                            </m:r>
                          </m:e>
                          <m:sup>
                            <m:r>
                              <a:rPr lang="en-US" sz="2800" b="0" i="1" smtClean="0">
                                <a:latin typeface="Cambria Math" panose="02040503050406030204" pitchFamily="18" charset="0"/>
                              </a:rPr>
                              <m:t>′</m:t>
                            </m:r>
                          </m:sup>
                        </m:sSup>
                      </m:num>
                      <m:den>
                        <m:r>
                          <a:rPr lang="en-US" sz="2800" b="0" i="1" smtClean="0">
                            <a:latin typeface="Cambria Math" panose="02040503050406030204" pitchFamily="18" charset="0"/>
                          </a:rPr>
                          <m:t>𝐴𝐵</m:t>
                        </m:r>
                      </m:den>
                    </m:f>
                    <m:r>
                      <a:rPr lang="en-US" sz="2800" b="0" i="1"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𝐴</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𝐶</m:t>
                            </m:r>
                          </m:e>
                          <m:sup>
                            <m:r>
                              <a:rPr lang="en-US" sz="2800" b="0" i="1" smtClean="0">
                                <a:latin typeface="Cambria Math" panose="02040503050406030204" pitchFamily="18" charset="0"/>
                              </a:rPr>
                              <m:t>′</m:t>
                            </m:r>
                          </m:sup>
                        </m:sSup>
                      </m:num>
                      <m:den>
                        <m:r>
                          <a:rPr lang="en-US" sz="2800" b="0" i="1" smtClean="0">
                            <a:latin typeface="Cambria Math" panose="02040503050406030204" pitchFamily="18" charset="0"/>
                          </a:rPr>
                          <m:t>𝐴𝐶</m:t>
                        </m:r>
                      </m:den>
                    </m:f>
                    <m:r>
                      <a:rPr lang="en-US" sz="2800" b="0" i="1"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2</m:t>
                        </m:r>
                      </m:num>
                      <m:den>
                        <m:r>
                          <a:rPr lang="en-US" sz="2800" b="0" i="1" smtClean="0">
                            <a:latin typeface="Cambria Math" panose="02040503050406030204" pitchFamily="18" charset="0"/>
                          </a:rPr>
                          <m:t>3</m:t>
                        </m:r>
                      </m:den>
                    </m:f>
                  </m:oMath>
                </a14:m>
                <a:endParaRPr lang="en-US" sz="2800">
                  <a:latin typeface="Times New Roman" panose="02020603050405020304" pitchFamily="18" charset="0"/>
                  <a:cs typeface="Times New Roman" panose="02020603050405020304" pitchFamily="18" charset="0"/>
                </a:endParaRPr>
              </a:p>
              <a:p>
                <a:pPr marL="342900" indent="-342900">
                  <a:buAutoNum type="alphaLcParenR"/>
                </a:pP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𝐴</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𝐵</m:t>
                            </m:r>
                          </m:e>
                          <m:sup>
                            <m:r>
                              <a:rPr lang="en-US" sz="2800" b="0" i="1" smtClean="0">
                                <a:latin typeface="Cambria Math" panose="02040503050406030204" pitchFamily="18" charset="0"/>
                              </a:rPr>
                              <m:t>′</m:t>
                            </m:r>
                          </m:sup>
                        </m:sSup>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𝐵</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𝐵</m:t>
                        </m:r>
                      </m:den>
                    </m:f>
                    <m:r>
                      <a:rPr lang="en-US" sz="2800" b="0" i="1" smtClean="0">
                        <a:latin typeface="Cambria Math" panose="02040503050406030204" pitchFamily="18" charset="0"/>
                      </a:rPr>
                      <m:t>= </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𝐴𝐶</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𝐶</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𝐶</m:t>
                        </m:r>
                      </m:den>
                    </m:f>
                    <m:r>
                      <a:rPr lang="en-US" sz="2800" b="0" i="1" smtClean="0">
                        <a:latin typeface="Cambria Math" panose="02040503050406030204" pitchFamily="18" charset="0"/>
                      </a:rPr>
                      <m:t>=2</m:t>
                    </m:r>
                  </m:oMath>
                </a14:m>
                <a:endParaRPr lang="en-US" sz="2800" b="0">
                  <a:latin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 </a:t>
                </a:r>
                <a14:m>
                  <m:oMath xmlns:m="http://schemas.openxmlformats.org/officeDocument/2006/math">
                    <m:f>
                      <m:fPr>
                        <m:ctrlPr>
                          <a:rPr lang="en-US" sz="280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𝐵</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𝐵</m:t>
                        </m:r>
                      </m:num>
                      <m:den>
                        <m:r>
                          <a:rPr lang="en-US" sz="2800" b="0" i="1" smtClean="0">
                            <a:latin typeface="Cambria Math" panose="02040503050406030204" pitchFamily="18" charset="0"/>
                          </a:rPr>
                          <m:t>𝐴𝐵</m:t>
                        </m:r>
                      </m:den>
                    </m:f>
                    <m:r>
                      <a:rPr lang="en-US" sz="2800" b="0" i="1" smtClean="0">
                        <a:latin typeface="Cambria Math" panose="02040503050406030204" pitchFamily="18" charset="0"/>
                      </a:rPr>
                      <m:t>=</m:t>
                    </m:r>
                    <m:f>
                      <m:fPr>
                        <m:ctrlPr>
                          <a:rPr lang="en-US" sz="280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𝐶</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𝐶</m:t>
                        </m:r>
                      </m:num>
                      <m:den>
                        <m:r>
                          <a:rPr lang="en-US" sz="2800" b="0" i="1" smtClean="0">
                            <a:latin typeface="Cambria Math" panose="02040503050406030204" pitchFamily="18" charset="0"/>
                          </a:rPr>
                          <m:t>𝐴𝐶</m:t>
                        </m:r>
                      </m:den>
                    </m:f>
                    <m:r>
                      <a:rPr lang="en-US" sz="2800" b="0" i="1"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3</m:t>
                        </m:r>
                      </m:den>
                    </m:f>
                  </m:oMath>
                </a14:m>
                <a:endParaRPr lang="en-US" sz="2800">
                  <a:latin typeface="Times New Roman" panose="02020603050405020304" pitchFamily="18" charset="0"/>
                  <a:cs typeface="Times New Roman" panose="02020603050405020304" pitchFamily="18" charset="0"/>
                </a:endParaRPr>
              </a:p>
            </p:txBody>
          </p:sp>
        </mc:Choice>
        <mc:Fallback xmlns="">
          <p:sp>
            <p:nvSpPr>
              <p:cNvPr id="3" name="TextBox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6FF23AC-BE2B-A0FB-F81D-1BE64C44F247}"/>
                  </a:ext>
                </a:extLst>
              </p:cNvPr>
              <p:cNvSpPr txBox="1">
                <a:spLocks noRot="1" noChangeAspect="1" noMove="1" noResize="1" noEditPoints="1" noAdjustHandles="1" noChangeArrowheads="1" noChangeShapeType="1" noTextEdit="1"/>
              </p:cNvSpPr>
              <p:nvPr/>
            </p:nvSpPr>
            <p:spPr>
              <a:xfrm>
                <a:off x="762000" y="1200150"/>
                <a:ext cx="7848600" cy="3007939"/>
              </a:xfrm>
              <a:prstGeom prst="rect">
                <a:avLst/>
              </a:prstGeom>
              <a:blipFill>
                <a:blip r:embed="rId2"/>
                <a:stretch>
                  <a:fillRect l="-1553" b="-406"/>
                </a:stretch>
              </a:blipFill>
            </p:spPr>
            <p:txBody>
              <a:bodyPr/>
              <a:lstStyle/>
              <a:p>
                <a:r>
                  <a:rPr lang="en-US">
                    <a:noFill/>
                  </a:rPr>
                  <a:t> </a:t>
                </a:r>
              </a:p>
            </p:txBody>
          </p:sp>
        </mc:Fallback>
      </mc:AlternateContent>
      <p:sp>
        <p:nvSpPr>
          <p:cNvPr id="9" name="Rectangle 8"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A02194D9-6774-C2A7-B4F3-AB75D356006D}"/>
              </a:ext>
            </a:extLst>
          </p:cNvPr>
          <p:cNvSpPr/>
          <p:nvPr/>
        </p:nvSpPr>
        <p:spPr>
          <a:xfrm>
            <a:off x="0" y="-25052"/>
            <a:ext cx="9144000" cy="461665"/>
          </a:xfrm>
          <a:prstGeom prst="rect">
            <a:avLst/>
          </a:prstGeom>
          <a:solidFill>
            <a:srgbClr val="FFFF00"/>
          </a:solidFill>
        </p:spPr>
        <p:txBody>
          <a:bodyPr wrap="square">
            <a:spAutoFit/>
          </a:bodyPr>
          <a:lstStyle/>
          <a:p>
            <a:pPr algn="ctr"/>
            <a:r>
              <a:rPr lang="en-US" sz="2400" b="1">
                <a:ln/>
                <a:solidFill>
                  <a:srgbClr val="FF0000"/>
                </a:solidFill>
                <a:latin typeface="Times New Roman" panose="02020603050405020304" pitchFamily="18" charset="0"/>
                <a:cs typeface="Times New Roman" panose="02020603050405020304" pitchFamily="18" charset="0"/>
              </a:rPr>
              <a:t>BÀI 15: ĐỊNH LÍ THALÈS TRONG TAM GIÁC (Tiết 1)</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29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119+K4lPs7H94VUqPe2XwIsfPRnrXQE//QTEXxb8/8N4CNc6FpgZahzpTjFhMzSA7T/nHJa11DE8Ng2TP3iAmRczFlmslSuUNOgUeb6yRvs0="/>
          <p:cNvSpPr/>
          <p:nvPr/>
        </p:nvSpPr>
        <p:spPr>
          <a:xfrm>
            <a:off x="609600" y="514350"/>
            <a:ext cx="3235960" cy="318516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Times New Roman" panose="02020603050405020304" pitchFamily="18" charset="0"/>
                <a:cs typeface="Times New Roman" panose="02020603050405020304" pitchFamily="18" charset="0"/>
              </a:rPr>
              <a:t>HOẠT ĐỘNG</a:t>
            </a:r>
          </a:p>
        </p:txBody>
      </p:sp>
      <p:pic>
        <p:nvPicPr>
          <p:cNvPr id="4" name="Hình ảnh 3" descr="OPL20U25GSXzBJYl68kk8uQGfFKzs7yb1M4KJWUiLk6ZEvGF+qCIPSnY57AbBFCvTW2023.15.119+K4lPs7H94VUqPe2XwIsfPRnrXQE//QTEXxb8/8N4CNc6FpgZahzpTjFhMzSA7T/nHJa11DE8Ng2TP3iAmRczFlmslSuUNOgUeb6yRvs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225" y="2676087"/>
            <a:ext cx="2320220" cy="2234972"/>
          </a:xfrm>
          <a:prstGeom prst="rect">
            <a:avLst/>
          </a:prstGeom>
        </p:spPr>
      </p:pic>
      <p:sp>
        <p:nvSpPr>
          <p:cNvPr id="2" name="TextBox 10" descr="OPL20U25GSXzBJYl68kk8uQGfFKzs7yb1M4KJWUiLk6ZEvGF+qCIPSnY57AbBFCvTW2023.15.119+K4lPs7H94VUqPe2XwIsfPRnrXQE//QTEXxb8/8N4CNc6FpgZahzpTjFhMzSA7T/nHJa11DE8Ng2TP3iAmRczFlmslSuUNOgUeb6yRvs0="/>
          <p:cNvSpPr txBox="1"/>
          <p:nvPr/>
        </p:nvSpPr>
        <p:spPr>
          <a:xfrm>
            <a:off x="4075090" y="1815147"/>
            <a:ext cx="2438400" cy="583565"/>
          </a:xfrm>
          <a:prstGeom prst="rect">
            <a:avLst/>
          </a:prstGeom>
          <a:solidFill>
            <a:schemeClr val="accent6">
              <a:lumMod val="40000"/>
              <a:lumOff val="60000"/>
            </a:schemeClr>
          </a:solidFill>
        </p:spPr>
        <p:txBody>
          <a:bodyPr wrap="square">
            <a:spAutoFit/>
          </a:bodyPr>
          <a:lstStyle/>
          <a:p>
            <a:r>
              <a:rPr lang="en-GB" altLang="en-US" sz="3200" b="1" dirty="0">
                <a:solidFill>
                  <a:srgbClr val="FF0000"/>
                </a:solidFill>
                <a:latin typeface="Times New Roman" panose="02020603050405020304" pitchFamily="18" charset="0"/>
              </a:rPr>
              <a:t>VẬN DỤNG</a:t>
            </a:r>
          </a:p>
        </p:txBody>
      </p:sp>
    </p:spTree>
    <p:extLst>
      <p:ext uri="{BB962C8B-B14F-4D97-AF65-F5344CB8AC3E}">
        <p14:creationId xmlns:p14="http://schemas.microsoft.com/office/powerpoint/2010/main" val="236798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2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by="(-#ppt_w*2)" calcmode="lin" valueType="num">
                                      <p:cBhvr rctx="PPT">
                                        <p:cTn id="18" dur="500" autoRev="1" fill="hold">
                                          <p:stCondLst>
                                            <p:cond delay="0"/>
                                          </p:stCondLst>
                                        </p:cTn>
                                        <p:tgtEl>
                                          <p:spTgt spid="2"/>
                                        </p:tgtEl>
                                        <p:attrNameLst>
                                          <p:attrName>ppt_w</p:attrName>
                                        </p:attrNameLst>
                                      </p:cBhvr>
                                    </p:anim>
                                    <p:anim by="(#ppt_w*0.50)" calcmode="lin" valueType="num">
                                      <p:cBhvr>
                                        <p:cTn id="19" dur="500" decel="50000" autoRev="1" fill="hold">
                                          <p:stCondLst>
                                            <p:cond delay="0"/>
                                          </p:stCondLst>
                                        </p:cTn>
                                        <p:tgtEl>
                                          <p:spTgt spid="2"/>
                                        </p:tgtEl>
                                        <p:attrNameLst>
                                          <p:attrName>ppt_x</p:attrName>
                                        </p:attrNameLst>
                                      </p:cBhvr>
                                    </p:anim>
                                    <p:anim from="(-#ppt_h/2)" to="(#ppt_y)" calcmode="lin" valueType="num">
                                      <p:cBhvr>
                                        <p:cTn id="20" dur="1000" fill="hold">
                                          <p:stCondLst>
                                            <p:cond delay="0"/>
                                          </p:stCondLst>
                                        </p:cTn>
                                        <p:tgtEl>
                                          <p:spTgt spid="2"/>
                                        </p:tgtEl>
                                        <p:attrNameLst>
                                          <p:attrName>ppt_y</p:attrName>
                                        </p:attrNameLst>
                                      </p:cBhvr>
                                    </p:anim>
                                    <p:animRot by="21600000">
                                      <p:cBhvr>
                                        <p:cTn id="21"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685800" y="235118"/>
            <a:ext cx="31432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3962400" y="1518024"/>
            <a:ext cx="4648200" cy="584775"/>
          </a:xfrm>
          <a:prstGeom prst="rect">
            <a:avLst/>
          </a:prstGeom>
          <a:solidFill>
            <a:srgbClr val="FFFF00"/>
          </a:solidFill>
        </p:spPr>
        <p:txBody>
          <a:bodyPr wrap="square">
            <a:spAutoFit/>
          </a:bodyPr>
          <a:lstStyle/>
          <a:p>
            <a:pPr algn="ctr"/>
            <a:r>
              <a:rPr lang="en-US" sz="3200" b="1">
                <a:solidFill>
                  <a:srgbClr val="FF0000"/>
                </a:solidFill>
                <a:latin typeface="Times New Roman" panose="02020603050405020304" pitchFamily="18" charset="0"/>
              </a:rPr>
              <a:t>MỞ ĐẦU</a:t>
            </a:r>
            <a:endParaRPr lang="en-US" sz="3200" dirty="0"/>
          </a:p>
        </p:txBody>
      </p:sp>
      <p:pic>
        <p:nvPicPr>
          <p:cNvPr id="6" name="Hình ảnh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4572000" y="2190750"/>
            <a:ext cx="1752600" cy="1696666"/>
          </a:xfrm>
          <a:prstGeom prst="ellipse">
            <a:avLst/>
          </a:prstGeom>
        </p:spPr>
      </p:pic>
    </p:spTree>
    <p:extLst>
      <p:ext uri="{BB962C8B-B14F-4D97-AF65-F5344CB8AC3E}">
        <p14:creationId xmlns:p14="http://schemas.microsoft.com/office/powerpoint/2010/main" val="1749209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3" presetClass="entr" presetSubtype="1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5286064-9F64-2F9C-9382-C9AC12768C6D}"/>
              </a:ext>
            </a:extLst>
          </p:cNvPr>
          <p:cNvSpPr>
            <a:spLocks noGrp="1"/>
          </p:cNvSpPr>
          <p:nvPr>
            <p:ph type="title"/>
          </p:nvPr>
        </p:nvSpPr>
        <p:spPr>
          <a:xfrm>
            <a:off x="-228600" y="2067128"/>
            <a:ext cx="5279816" cy="1295400"/>
          </a:xfrm>
        </p:spPr>
        <p:txBody>
          <a:bodyPr>
            <a:normAutofit/>
          </a:bodyPr>
          <a:lstStyle/>
          <a:p>
            <a:r>
              <a:rPr lang="en-US" sz="2400">
                <a:latin typeface="Times New Roman" panose="02020603050405020304" pitchFamily="18" charset="0"/>
                <a:cs typeface="Times New Roman" panose="02020603050405020304" pitchFamily="18" charset="0"/>
              </a:rPr>
              <a:t>Hãy tìm các đoạn thẳng tỉ lệ trong hình vẽ sơ đồ một góc công viên ở hình 4</a:t>
            </a:r>
          </a:p>
        </p:txBody>
      </p:sp>
      <p:pic>
        <p:nvPicPr>
          <p:cNvPr id="3" name="Picture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3D7B533-E447-EE00-FD40-7EE6528EB19E}"/>
              </a:ext>
            </a:extLst>
          </p:cNvPr>
          <p:cNvPicPr>
            <a:picLocks noChangeAspect="1"/>
          </p:cNvPicPr>
          <p:nvPr/>
        </p:nvPicPr>
        <p:blipFill>
          <a:blip r:embed="rId2"/>
          <a:stretch>
            <a:fillRect/>
          </a:stretch>
        </p:blipFill>
        <p:spPr>
          <a:xfrm>
            <a:off x="4959358" y="1047749"/>
            <a:ext cx="4151239" cy="3334157"/>
          </a:xfrm>
          <a:prstGeom prst="rect">
            <a:avLst/>
          </a:prstGeom>
        </p:spPr>
      </p:pic>
      <p:sp>
        <p:nvSpPr>
          <p:cNvPr id="5" name="TextBox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B7E923F-0761-E09A-646F-8B36C2A753C5}"/>
              </a:ext>
            </a:extLst>
          </p:cNvPr>
          <p:cNvSpPr txBox="1"/>
          <p:nvPr/>
        </p:nvSpPr>
        <p:spPr>
          <a:xfrm>
            <a:off x="33403" y="1521651"/>
            <a:ext cx="2209800"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Bài toán 2.</a:t>
            </a:r>
          </a:p>
        </p:txBody>
      </p:sp>
      <p:sp>
        <p:nvSpPr>
          <p:cNvPr id="6" name="Rectangle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EA80A1B-D03F-D121-A17E-BA2759A88760}"/>
              </a:ext>
            </a:extLst>
          </p:cNvPr>
          <p:cNvSpPr/>
          <p:nvPr/>
        </p:nvSpPr>
        <p:spPr>
          <a:xfrm>
            <a:off x="0" y="-25052"/>
            <a:ext cx="9144000" cy="461665"/>
          </a:xfrm>
          <a:prstGeom prst="rect">
            <a:avLst/>
          </a:prstGeom>
          <a:solidFill>
            <a:srgbClr val="FFFF00"/>
          </a:solidFill>
        </p:spPr>
        <p:txBody>
          <a:bodyPr wrap="square">
            <a:spAutoFit/>
          </a:bodyPr>
          <a:lstStyle/>
          <a:p>
            <a:pPr algn="ctr"/>
            <a:r>
              <a:rPr lang="en-US" sz="2400" b="1">
                <a:ln/>
                <a:solidFill>
                  <a:srgbClr val="FF0000"/>
                </a:solidFill>
                <a:latin typeface="Times New Roman" panose="02020603050405020304" pitchFamily="18" charset="0"/>
                <a:cs typeface="Times New Roman" panose="02020603050405020304" pitchFamily="18" charset="0"/>
              </a:rPr>
              <a:t>BÀI 15: ĐỊNH LÍ THALÈS TRONG TAM GIÁC (Tiết 1)</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39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21868A0-2CFA-6CCE-A83B-4A5A6F56C34D}"/>
                  </a:ext>
                </a:extLst>
              </p:cNvPr>
              <p:cNvSpPr>
                <a:spLocks noGrp="1"/>
              </p:cNvSpPr>
              <p:nvPr>
                <p:ph type="title"/>
              </p:nvPr>
            </p:nvSpPr>
            <p:spPr>
              <a:xfrm>
                <a:off x="381000" y="971550"/>
                <a:ext cx="4038593" cy="2438400"/>
              </a:xfrm>
            </p:spPr>
            <p:txBody>
              <a:bodyPr>
                <a:normAutofit fontScale="90000"/>
              </a:bodyPr>
              <a:lstStyle/>
              <a:p>
                <a:pPr algn="l"/>
                <a:r>
                  <a:rPr lang="en-US" sz="2700" b="1">
                    <a:latin typeface="Times New Roman" panose="02020603050405020304" pitchFamily="18" charset="0"/>
                    <a:cs typeface="Times New Roman" panose="02020603050405020304" pitchFamily="18" charset="0"/>
                  </a:rPr>
                  <a:t>Bài toán 2:</a:t>
                </a:r>
                <a:r>
                  <a:rPr lang="en-US" sz="1800" b="1">
                    <a:latin typeface="Times New Roman" panose="02020603050405020304" pitchFamily="18" charset="0"/>
                    <a:cs typeface="Times New Roman" panose="02020603050405020304" pitchFamily="18" charset="0"/>
                  </a:rPr>
                  <a:t/>
                </a:r>
                <a:br>
                  <a:rPr lang="en-US" sz="1800" b="1">
                    <a:latin typeface="Times New Roman" panose="02020603050405020304" pitchFamily="18" charset="0"/>
                    <a:cs typeface="Times New Roman" panose="02020603050405020304" pitchFamily="18" charset="0"/>
                  </a:rPr>
                </a:br>
                <a:r>
                  <a:rPr lang="en-US" sz="1800">
                    <a:latin typeface="Times New Roman" panose="02020603050405020304" pitchFamily="18" charset="0"/>
                    <a:cs typeface="Times New Roman" panose="02020603050405020304" pitchFamily="18" charset="0"/>
                  </a:rPr>
                  <a:t> </a:t>
                </a:r>
                <a:r>
                  <a:rPr lang="en-US" sz="2700">
                    <a:latin typeface="Times New Roman" panose="02020603050405020304" pitchFamily="18" charset="0"/>
                    <a:cs typeface="Times New Roman" panose="02020603050405020304" pitchFamily="18" charset="0"/>
                  </a:rPr>
                  <a:t>Ta có</a:t>
                </a:r>
                <a:br>
                  <a:rPr lang="en-US" sz="2700">
                    <a:latin typeface="Times New Roman" panose="02020603050405020304" pitchFamily="18" charset="0"/>
                    <a:cs typeface="Times New Roman" panose="02020603050405020304" pitchFamily="18" charset="0"/>
                  </a:rPr>
                </a:br>
                <a14:m>
                  <m:oMathPara xmlns:m="http://schemas.openxmlformats.org/officeDocument/2006/math">
                    <m:oMathParaPr>
                      <m:jc m:val="left"/>
                    </m:oMathParaPr>
                    <m:oMath xmlns:m="http://schemas.openxmlformats.org/officeDocument/2006/math">
                      <m:f>
                        <m:fPr>
                          <m:ctrlPr>
                            <a:rPr lang="en-US" sz="2700" i="1" smtClean="0">
                              <a:latin typeface="Cambria Math" panose="02040503050406030204" pitchFamily="18" charset="0"/>
                            </a:rPr>
                          </m:ctrlPr>
                        </m:fPr>
                        <m:num>
                          <m:r>
                            <a:rPr lang="en-US" sz="2700" b="0" i="1" smtClean="0">
                              <a:latin typeface="Cambria Math" panose="02040503050406030204" pitchFamily="18" charset="0"/>
                            </a:rPr>
                            <m:t>𝐴𝐷</m:t>
                          </m:r>
                        </m:num>
                        <m:den>
                          <m:r>
                            <a:rPr lang="en-US" sz="2700" b="0" i="1" smtClean="0">
                              <a:latin typeface="Cambria Math" panose="02040503050406030204" pitchFamily="18" charset="0"/>
                            </a:rPr>
                            <m:t>𝐴𝐵</m:t>
                          </m:r>
                        </m:den>
                      </m:f>
                      <m:r>
                        <a:rPr lang="en-US" sz="2700" b="0" i="1" smtClean="0">
                          <a:latin typeface="Cambria Math" panose="02040503050406030204" pitchFamily="18" charset="0"/>
                        </a:rPr>
                        <m:t>=</m:t>
                      </m:r>
                      <m:f>
                        <m:fPr>
                          <m:ctrlPr>
                            <a:rPr lang="en-US" sz="2700" i="1" smtClean="0">
                              <a:latin typeface="Cambria Math" panose="02040503050406030204" pitchFamily="18" charset="0"/>
                            </a:rPr>
                          </m:ctrlPr>
                        </m:fPr>
                        <m:num>
                          <m:r>
                            <a:rPr lang="en-US" sz="2700" b="0" i="1" smtClean="0">
                              <a:latin typeface="Cambria Math" panose="02040503050406030204" pitchFamily="18" charset="0"/>
                            </a:rPr>
                            <m:t>1,5</m:t>
                          </m:r>
                        </m:num>
                        <m:den>
                          <m:r>
                            <a:rPr lang="en-US" sz="2700" b="0" i="1" smtClean="0">
                              <a:latin typeface="Cambria Math" panose="02040503050406030204" pitchFamily="18" charset="0"/>
                            </a:rPr>
                            <m:t>4,5</m:t>
                          </m:r>
                        </m:den>
                      </m:f>
                      <m:r>
                        <a:rPr lang="en-US" sz="2700" b="0" i="1" smtClean="0">
                          <a:latin typeface="Cambria Math" panose="02040503050406030204" pitchFamily="18" charset="0"/>
                        </a:rPr>
                        <m:t>=</m:t>
                      </m:r>
                      <m:f>
                        <m:fPr>
                          <m:ctrlPr>
                            <a:rPr lang="en-US" sz="2700" i="1" smtClean="0">
                              <a:latin typeface="Cambria Math" panose="02040503050406030204" pitchFamily="18" charset="0"/>
                            </a:rPr>
                          </m:ctrlPr>
                        </m:fPr>
                        <m:num>
                          <m:r>
                            <a:rPr lang="en-US" sz="2700" b="0" i="1" smtClean="0">
                              <a:latin typeface="Cambria Math" panose="02040503050406030204" pitchFamily="18" charset="0"/>
                            </a:rPr>
                            <m:t>1</m:t>
                          </m:r>
                        </m:num>
                        <m:den>
                          <m:r>
                            <a:rPr lang="en-US" sz="2700" b="0" i="1" smtClean="0">
                              <a:latin typeface="Cambria Math" panose="02040503050406030204" pitchFamily="18" charset="0"/>
                            </a:rPr>
                            <m:t>3</m:t>
                          </m:r>
                        </m:den>
                      </m:f>
                      <m:r>
                        <a:rPr lang="en-US" sz="2700" b="0" i="1" smtClean="0">
                          <a:latin typeface="Cambria Math" panose="02040503050406030204" pitchFamily="18" charset="0"/>
                        </a:rPr>
                        <m:t>;</m:t>
                      </m:r>
                      <m:f>
                        <m:fPr>
                          <m:ctrlPr>
                            <a:rPr lang="en-US" sz="2700" i="1" smtClean="0">
                              <a:latin typeface="Cambria Math" panose="02040503050406030204" pitchFamily="18" charset="0"/>
                            </a:rPr>
                          </m:ctrlPr>
                        </m:fPr>
                        <m:num>
                          <m:r>
                            <a:rPr lang="en-US" sz="2700" b="0" i="1" smtClean="0">
                              <a:latin typeface="Cambria Math" panose="02040503050406030204" pitchFamily="18" charset="0"/>
                            </a:rPr>
                            <m:t>  </m:t>
                          </m:r>
                          <m:r>
                            <a:rPr lang="en-US" sz="2700" b="0" i="1" smtClean="0">
                              <a:latin typeface="Cambria Math" panose="02040503050406030204" pitchFamily="18" charset="0"/>
                            </a:rPr>
                            <m:t>𝐴𝐸</m:t>
                          </m:r>
                        </m:num>
                        <m:den>
                          <m:r>
                            <a:rPr lang="en-US" sz="2700" b="0" i="1" smtClean="0">
                              <a:latin typeface="Cambria Math" panose="02040503050406030204" pitchFamily="18" charset="0"/>
                            </a:rPr>
                            <m:t>𝐴𝐶</m:t>
                          </m:r>
                        </m:den>
                      </m:f>
                      <m:r>
                        <a:rPr lang="en-US" sz="2700" b="0" i="1" smtClean="0">
                          <a:latin typeface="Cambria Math" panose="02040503050406030204" pitchFamily="18" charset="0"/>
                        </a:rPr>
                        <m:t>= </m:t>
                      </m:r>
                      <m:f>
                        <m:fPr>
                          <m:ctrlPr>
                            <a:rPr lang="en-US" sz="2700" i="1" smtClean="0">
                              <a:latin typeface="Cambria Math" panose="02040503050406030204" pitchFamily="18" charset="0"/>
                            </a:rPr>
                          </m:ctrlPr>
                        </m:fPr>
                        <m:num>
                          <m:r>
                            <a:rPr lang="en-US" sz="2700" b="0" i="1" smtClean="0">
                              <a:latin typeface="Cambria Math" panose="02040503050406030204" pitchFamily="18" charset="0"/>
                            </a:rPr>
                            <m:t>3</m:t>
                          </m:r>
                        </m:num>
                        <m:den>
                          <m:r>
                            <a:rPr lang="en-US" sz="2700" b="0" i="1" smtClean="0">
                              <a:latin typeface="Cambria Math" panose="02040503050406030204" pitchFamily="18" charset="0"/>
                            </a:rPr>
                            <m:t>9</m:t>
                          </m:r>
                        </m:den>
                      </m:f>
                      <m:r>
                        <a:rPr lang="en-US" sz="2700" b="0" i="1" smtClean="0">
                          <a:latin typeface="Cambria Math" panose="02040503050406030204" pitchFamily="18" charset="0"/>
                        </a:rPr>
                        <m:t>=</m:t>
                      </m:r>
                      <m:f>
                        <m:fPr>
                          <m:ctrlPr>
                            <a:rPr lang="en-US" sz="2700" i="1" smtClean="0">
                              <a:latin typeface="Cambria Math" panose="02040503050406030204" pitchFamily="18" charset="0"/>
                            </a:rPr>
                          </m:ctrlPr>
                        </m:fPr>
                        <m:num>
                          <m:r>
                            <a:rPr lang="en-US" sz="2700" b="0" i="1" smtClean="0">
                              <a:latin typeface="Cambria Math" panose="02040503050406030204" pitchFamily="18" charset="0"/>
                            </a:rPr>
                            <m:t>1</m:t>
                          </m:r>
                        </m:num>
                        <m:den>
                          <m:r>
                            <a:rPr lang="en-US" sz="2700" b="0" i="1" smtClean="0">
                              <a:latin typeface="Cambria Math" panose="02040503050406030204" pitchFamily="18" charset="0"/>
                            </a:rPr>
                            <m:t>3</m:t>
                          </m:r>
                        </m:den>
                      </m:f>
                    </m:oMath>
                    <m:oMath xmlns:m="http://schemas.openxmlformats.org/officeDocument/2006/math">
                      <m:f>
                        <m:fPr>
                          <m:ctrlPr>
                            <a:rPr lang="en-US" sz="2700" i="1" smtClean="0">
                              <a:latin typeface="Cambria Math" panose="02040503050406030204" pitchFamily="18" charset="0"/>
                            </a:rPr>
                          </m:ctrlPr>
                        </m:fPr>
                        <m:num>
                          <m:r>
                            <a:rPr lang="en-US" sz="2700" b="0" i="1" smtClean="0">
                              <a:latin typeface="Cambria Math" panose="02040503050406030204" pitchFamily="18" charset="0"/>
                            </a:rPr>
                            <m:t>𝐴𝐷</m:t>
                          </m:r>
                        </m:num>
                        <m:den>
                          <m:r>
                            <a:rPr lang="en-US" sz="2700" b="0" i="1" smtClean="0">
                              <a:latin typeface="Cambria Math" panose="02040503050406030204" pitchFamily="18" charset="0"/>
                            </a:rPr>
                            <m:t>𝐴𝐵</m:t>
                          </m:r>
                        </m:den>
                      </m:f>
                      <m:r>
                        <a:rPr lang="en-US" sz="2700" b="0" i="1" smtClean="0">
                          <a:latin typeface="Cambria Math" panose="02040503050406030204" pitchFamily="18" charset="0"/>
                        </a:rPr>
                        <m:t>=</m:t>
                      </m:r>
                      <m:f>
                        <m:fPr>
                          <m:ctrlPr>
                            <a:rPr lang="en-US" sz="2700" i="1" smtClean="0">
                              <a:latin typeface="Cambria Math" panose="02040503050406030204" pitchFamily="18" charset="0"/>
                            </a:rPr>
                          </m:ctrlPr>
                        </m:fPr>
                        <m:num>
                          <m:r>
                            <a:rPr lang="en-US" sz="2700" b="0" i="1" smtClean="0">
                              <a:latin typeface="Cambria Math" panose="02040503050406030204" pitchFamily="18" charset="0"/>
                            </a:rPr>
                            <m:t>𝐴𝐸</m:t>
                          </m:r>
                        </m:num>
                        <m:den>
                          <m:r>
                            <a:rPr lang="en-US" sz="2700" b="0" i="1" smtClean="0">
                              <a:latin typeface="Cambria Math" panose="02040503050406030204" pitchFamily="18" charset="0"/>
                            </a:rPr>
                            <m:t>𝐴𝐶</m:t>
                          </m:r>
                        </m:den>
                      </m:f>
                    </m:oMath>
                  </m:oMathPara>
                </a14:m>
                <a:r>
                  <a:rPr lang="en-US" sz="1800">
                    <a:latin typeface="Times New Roman" panose="02020603050405020304" pitchFamily="18" charset="0"/>
                    <a:cs typeface="Times New Roman" panose="02020603050405020304" pitchFamily="18" charset="0"/>
                  </a:rPr>
                  <a:t/>
                </a:r>
                <a:br>
                  <a:rPr lang="en-US" sz="1800">
                    <a:latin typeface="Times New Roman" panose="02020603050405020304" pitchFamily="18" charset="0"/>
                    <a:cs typeface="Times New Roman" panose="02020603050405020304" pitchFamily="18" charset="0"/>
                  </a:rPr>
                </a:br>
                <a:r>
                  <a:rPr lang="en-US" sz="1800">
                    <a:latin typeface="Times New Roman" panose="02020603050405020304" pitchFamily="18" charset="0"/>
                    <a:cs typeface="Times New Roman" panose="02020603050405020304" pitchFamily="18" charset="0"/>
                  </a:rPr>
                  <a:t/>
                </a:r>
                <a:br>
                  <a:rPr lang="en-US" sz="1800">
                    <a:latin typeface="Times New Roman" panose="02020603050405020304" pitchFamily="18" charset="0"/>
                    <a:cs typeface="Times New Roman" panose="02020603050405020304" pitchFamily="18" charset="0"/>
                  </a:rPr>
                </a:br>
                <a:endParaRPr lang="en-US" sz="1800">
                  <a:latin typeface="Times New Roman" panose="02020603050405020304" pitchFamily="18" charset="0"/>
                  <a:cs typeface="Times New Roman" panose="02020603050405020304" pitchFamily="18" charset="0"/>
                </a:endParaRPr>
              </a:p>
            </p:txBody>
          </p:sp>
        </mc:Choice>
        <mc:Fallback xmlns="">
          <p:sp>
            <p:nvSpPr>
              <p:cNvPr id="2" name="Title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21868A0-2CFA-6CCE-A83B-4A5A6F56C34D}"/>
                  </a:ext>
                </a:extLst>
              </p:cNvPr>
              <p:cNvSpPr>
                <a:spLocks noGrp="1" noRot="1" noChangeAspect="1" noMove="1" noResize="1" noEditPoints="1" noAdjustHandles="1" noChangeArrowheads="1" noChangeShapeType="1" noTextEdit="1"/>
              </p:cNvSpPr>
              <p:nvPr>
                <p:ph type="title"/>
              </p:nvPr>
            </p:nvSpPr>
            <p:spPr>
              <a:xfrm>
                <a:off x="381000" y="971550"/>
                <a:ext cx="4038593" cy="2438400"/>
              </a:xfrm>
              <a:blipFill>
                <a:blip r:embed="rId2"/>
                <a:stretch>
                  <a:fillRect l="-2417" t="-8000"/>
                </a:stretch>
              </a:blipFill>
            </p:spPr>
            <p:txBody>
              <a:bodyPr/>
              <a:lstStyle/>
              <a:p>
                <a:r>
                  <a:rPr lang="en-US">
                    <a:noFill/>
                  </a:rPr>
                  <a:t> </a:t>
                </a:r>
              </a:p>
            </p:txBody>
          </p:sp>
        </mc:Fallback>
      </mc:AlternateContent>
      <p:cxnSp>
        <p:nvCxnSpPr>
          <p:cNvPr id="4" name="Straight Connector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43229CE3-E47C-58AE-BFD9-863D5A56B095}"/>
              </a:ext>
            </a:extLst>
          </p:cNvPr>
          <p:cNvCxnSpPr>
            <a:cxnSpLocks/>
          </p:cNvCxnSpPr>
          <p:nvPr/>
        </p:nvCxnSpPr>
        <p:spPr>
          <a:xfrm>
            <a:off x="4572000" y="1706786"/>
            <a:ext cx="0" cy="162696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206B065-3C44-8E39-050A-1592795D75AF}"/>
                  </a:ext>
                </a:extLst>
              </p:cNvPr>
              <p:cNvSpPr txBox="1"/>
              <p:nvPr/>
            </p:nvSpPr>
            <p:spPr>
              <a:xfrm>
                <a:off x="4724401" y="1276350"/>
                <a:ext cx="4400811" cy="1856855"/>
              </a:xfrm>
              <a:prstGeom prst="rect">
                <a:avLst/>
              </a:prstGeom>
              <a:noFill/>
            </p:spPr>
            <p:txBody>
              <a:bodyPr wrap="square" rtlCol="0">
                <a:spAutoFit/>
              </a:bodyPr>
              <a:lstStyle/>
              <a:p>
                <a:pPr/>
                <a:r>
                  <a:rPr lang="en-US" sz="2400">
                    <a:latin typeface="Times New Roman" panose="02020603050405020304" pitchFamily="18" charset="0"/>
                    <a:cs typeface="Times New Roman" panose="02020603050405020304" pitchFamily="18" charset="0"/>
                  </a:rPr>
                  <a:t>Ta có</a:t>
                </a:r>
                <a:br>
                  <a:rPr lang="en-US" sz="2400">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𝐴𝐷</m:t>
                          </m:r>
                        </m:num>
                        <m:den>
                          <m:r>
                            <a:rPr lang="en-US" sz="2400" b="0" i="1" smtClean="0">
                              <a:latin typeface="Cambria Math" panose="02040503050406030204" pitchFamily="18" charset="0"/>
                            </a:rPr>
                            <m:t>𝐷𝐵</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1,5</m:t>
                          </m:r>
                        </m:num>
                        <m:den>
                          <m:r>
                            <a:rPr lang="en-US" sz="2400" b="0" i="1" smtClean="0">
                              <a:latin typeface="Cambria Math" panose="02040503050406030204" pitchFamily="18" charset="0"/>
                            </a:rPr>
                            <m:t>3</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𝐴𝐸</m:t>
                          </m:r>
                        </m:num>
                        <m:den>
                          <m:r>
                            <a:rPr lang="en-US" sz="2400" b="0" i="1" smtClean="0">
                              <a:latin typeface="Cambria Math" panose="02040503050406030204" pitchFamily="18" charset="0"/>
                            </a:rPr>
                            <m:t>𝐸𝐶</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6</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oMath>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𝐴𝐷</m:t>
                          </m:r>
                        </m:num>
                        <m:den>
                          <m:r>
                            <a:rPr lang="en-US" sz="2400" b="0" i="1" smtClean="0">
                              <a:latin typeface="Cambria Math" panose="02040503050406030204" pitchFamily="18" charset="0"/>
                            </a:rPr>
                            <m:t>𝐷𝐵</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𝐴𝐸</m:t>
                          </m:r>
                        </m:num>
                        <m:den>
                          <m:r>
                            <a:rPr lang="en-US" sz="2400" b="0" i="1" smtClean="0">
                              <a:latin typeface="Cambria Math" panose="02040503050406030204" pitchFamily="18" charset="0"/>
                            </a:rPr>
                            <m:t>𝐸𝐶</m:t>
                          </m:r>
                        </m:den>
                      </m:f>
                    </m:oMath>
                  </m:oMathPara>
                </a14:m>
                <a:endParaRPr lang="en-US" sz="2400">
                  <a:latin typeface="Times New Roman" panose="02020603050405020304" pitchFamily="18" charset="0"/>
                  <a:cs typeface="Times New Roman" panose="02020603050405020304" pitchFamily="18" charset="0"/>
                </a:endParaRPr>
              </a:p>
            </p:txBody>
          </p:sp>
        </mc:Choice>
        <mc:Fallback xmlns="">
          <p:sp>
            <p:nvSpPr>
              <p:cNvPr id="6" name="TextBox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206B065-3C44-8E39-050A-1592795D75AF}"/>
                  </a:ext>
                </a:extLst>
              </p:cNvPr>
              <p:cNvSpPr txBox="1">
                <a:spLocks noRot="1" noChangeAspect="1" noMove="1" noResize="1" noEditPoints="1" noAdjustHandles="1" noChangeArrowheads="1" noChangeShapeType="1" noTextEdit="1"/>
              </p:cNvSpPr>
              <p:nvPr/>
            </p:nvSpPr>
            <p:spPr>
              <a:xfrm>
                <a:off x="4724401" y="1276350"/>
                <a:ext cx="4400811" cy="1856855"/>
              </a:xfrm>
              <a:prstGeom prst="rect">
                <a:avLst/>
              </a:prstGeom>
              <a:blipFill>
                <a:blip r:embed="rId3"/>
                <a:stretch>
                  <a:fillRect l="-2078" t="-2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5682EDC-4F08-CD9E-02F8-BBBB9266F782}"/>
                  </a:ext>
                </a:extLst>
              </p:cNvPr>
              <p:cNvSpPr txBox="1"/>
              <p:nvPr/>
            </p:nvSpPr>
            <p:spPr>
              <a:xfrm>
                <a:off x="228600" y="3028950"/>
                <a:ext cx="6476999" cy="2442464"/>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 có</a:t>
                </a:r>
              </a:p>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𝐵𝐷</m:t>
                          </m:r>
                        </m:num>
                        <m:den>
                          <m:r>
                            <a:rPr lang="en-US" sz="2400" b="0" i="1" smtClean="0">
                              <a:latin typeface="Cambria Math" panose="02040503050406030204" pitchFamily="18" charset="0"/>
                            </a:rPr>
                            <m:t>𝐴𝐵</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4,5</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𝐶𝐸</m:t>
                          </m:r>
                        </m:num>
                        <m:den>
                          <m:r>
                            <a:rPr lang="en-US" sz="2400" b="0" i="1" smtClean="0">
                              <a:latin typeface="Cambria Math" panose="02040503050406030204" pitchFamily="18" charset="0"/>
                            </a:rPr>
                            <m:t>𝐴𝐶</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6</m:t>
                          </m:r>
                        </m:num>
                        <m:den>
                          <m:r>
                            <a:rPr lang="en-US" sz="2400" b="0" i="1" smtClean="0">
                              <a:latin typeface="Cambria Math" panose="02040503050406030204" pitchFamily="18" charset="0"/>
                            </a:rPr>
                            <m:t>9</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𝐵𝐷</m:t>
                          </m:r>
                        </m:num>
                        <m:den>
                          <m:r>
                            <a:rPr lang="en-US" sz="2400" b="0" i="1" smtClean="0">
                              <a:latin typeface="Cambria Math" panose="02040503050406030204" pitchFamily="18" charset="0"/>
                            </a:rPr>
                            <m:t>𝐴𝐵</m:t>
                          </m:r>
                        </m:den>
                      </m:f>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𝐶𝐸</m:t>
                          </m:r>
                        </m:num>
                        <m:den>
                          <m:r>
                            <a:rPr lang="en-US" sz="2400" b="0" i="1" smtClean="0">
                              <a:latin typeface="Cambria Math" panose="02040503050406030204" pitchFamily="18" charset="0"/>
                            </a:rPr>
                            <m:t>𝐴𝐶</m:t>
                          </m:r>
                        </m:den>
                      </m:f>
                    </m:oMath>
                  </m:oMathPara>
                </a14:m>
                <a:r>
                  <a:rPr lang="en-US" sz="1800"/>
                  <a:t/>
                </a:r>
                <a:br>
                  <a:rPr lang="en-US" sz="1800"/>
                </a:br>
                <a:r>
                  <a:rPr lang="en-US" sz="1800"/>
                  <a:t/>
                </a:r>
                <a:br>
                  <a:rPr lang="en-US" sz="1800"/>
                </a:br>
                <a:endParaRPr lang="en-US"/>
              </a:p>
            </p:txBody>
          </p:sp>
        </mc:Choice>
        <mc:Fallback xmlns="">
          <p:sp>
            <p:nvSpPr>
              <p:cNvPr id="8" name="TextBox 7"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5682EDC-4F08-CD9E-02F8-BBBB9266F782}"/>
                  </a:ext>
                </a:extLst>
              </p:cNvPr>
              <p:cNvSpPr txBox="1">
                <a:spLocks noRot="1" noChangeAspect="1" noMove="1" noResize="1" noEditPoints="1" noAdjustHandles="1" noChangeArrowheads="1" noChangeShapeType="1" noTextEdit="1"/>
              </p:cNvSpPr>
              <p:nvPr/>
            </p:nvSpPr>
            <p:spPr>
              <a:xfrm>
                <a:off x="228600" y="3028950"/>
                <a:ext cx="6476999" cy="2442464"/>
              </a:xfrm>
              <a:prstGeom prst="rect">
                <a:avLst/>
              </a:prstGeom>
              <a:blipFill>
                <a:blip r:embed="rId4"/>
                <a:stretch>
                  <a:fillRect l="-1507" t="-1995"/>
                </a:stretch>
              </a:blipFill>
            </p:spPr>
            <p:txBody>
              <a:bodyPr/>
              <a:lstStyle/>
              <a:p>
                <a:r>
                  <a:rPr lang="en-US">
                    <a:noFill/>
                  </a:rPr>
                  <a:t> </a:t>
                </a:r>
              </a:p>
            </p:txBody>
          </p:sp>
        </mc:Fallback>
      </mc:AlternateContent>
      <p:sp>
        <p:nvSpPr>
          <p:cNvPr id="10" name="Rectangle 9"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805D04F-C052-47C6-5F16-0B4A49332056}"/>
              </a:ext>
            </a:extLst>
          </p:cNvPr>
          <p:cNvSpPr/>
          <p:nvPr/>
        </p:nvSpPr>
        <p:spPr>
          <a:xfrm>
            <a:off x="0" y="-25052"/>
            <a:ext cx="9144000" cy="461665"/>
          </a:xfrm>
          <a:prstGeom prst="rect">
            <a:avLst/>
          </a:prstGeom>
          <a:solidFill>
            <a:srgbClr val="FFFF00"/>
          </a:solidFill>
        </p:spPr>
        <p:txBody>
          <a:bodyPr wrap="square">
            <a:spAutoFit/>
          </a:bodyPr>
          <a:lstStyle/>
          <a:p>
            <a:pPr algn="ctr"/>
            <a:r>
              <a:rPr lang="en-US" sz="2400" b="1">
                <a:ln/>
                <a:solidFill>
                  <a:srgbClr val="FF0000"/>
                </a:solidFill>
                <a:latin typeface="Times New Roman" panose="02020603050405020304" pitchFamily="18" charset="0"/>
                <a:cs typeface="Times New Roman" panose="02020603050405020304" pitchFamily="18" charset="0"/>
              </a:rPr>
              <a:t>BÀI 15: ĐỊNH LÍ THALÈS TRONG TAM GIÁC (Tiết 1)</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3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pic>
        <p:nvPicPr>
          <p:cNvPr id="4" name="Google Shape;213;p2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B091707-62F1-0790-F0CD-A27A695345C6}"/>
              </a:ext>
            </a:extLst>
          </p:cNvPr>
          <p:cNvPicPr preferRelativeResize="0"/>
          <p:nvPr/>
        </p:nvPicPr>
        <p:blipFill rotWithShape="1">
          <a:blip r:embed="rId3">
            <a:alphaModFix/>
          </a:blip>
          <a:srcRect/>
          <a:stretch/>
        </p:blipFill>
        <p:spPr>
          <a:xfrm>
            <a:off x="-152400" y="1123950"/>
            <a:ext cx="3071795" cy="2438401"/>
          </a:xfrm>
          <a:prstGeom prst="rect">
            <a:avLst/>
          </a:prstGeom>
          <a:noFill/>
          <a:ln>
            <a:noFill/>
          </a:ln>
        </p:spPr>
      </p:pic>
      <p:sp>
        <p:nvSpPr>
          <p:cNvPr id="5" name="Google Shape;214;p2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A68ACEA-3938-617C-DF6C-B9D82AE7B6EC}"/>
              </a:ext>
            </a:extLst>
          </p:cNvPr>
          <p:cNvSpPr txBox="1"/>
          <p:nvPr/>
        </p:nvSpPr>
        <p:spPr>
          <a:xfrm>
            <a:off x="2438400" y="251059"/>
            <a:ext cx="5777166" cy="561662"/>
          </a:xfrm>
          <a:prstGeom prst="rect">
            <a:avLst/>
          </a:prstGeom>
          <a:noFill/>
          <a:ln>
            <a:noFill/>
          </a:ln>
        </p:spPr>
        <p:txBody>
          <a:bodyPr spcFirstLastPara="1" wrap="square" lIns="68569" tIns="34275" rIns="68569" bIns="34275" anchor="t" anchorCtr="0">
            <a:spAutoFit/>
          </a:bodyPr>
          <a:lstStyle/>
          <a:p>
            <a:pPr defTabSz="685800">
              <a:buClr>
                <a:srgbClr val="000000"/>
              </a:buClr>
            </a:pPr>
            <a:r>
              <a:rPr lang="en-US" sz="3200" b="1" kern="0" dirty="0">
                <a:solidFill>
                  <a:srgbClr val="FF0000"/>
                </a:solidFill>
                <a:latin typeface="Times New Roman"/>
                <a:ea typeface="Times New Roman"/>
                <a:cs typeface="Times New Roman"/>
                <a:sym typeface="Times New Roman"/>
              </a:rPr>
              <a:t>HƯỚNG </a:t>
            </a:r>
            <a:r>
              <a:rPr lang="en-US" sz="3200" b="1" kern="0">
                <a:solidFill>
                  <a:srgbClr val="FF0000"/>
                </a:solidFill>
                <a:latin typeface="Times New Roman"/>
                <a:ea typeface="Times New Roman"/>
                <a:cs typeface="Times New Roman"/>
                <a:sym typeface="Times New Roman"/>
              </a:rPr>
              <a:t>DẪN HỌC Ở </a:t>
            </a:r>
            <a:r>
              <a:rPr lang="en-US" sz="3200" b="1" kern="0" dirty="0">
                <a:solidFill>
                  <a:srgbClr val="FF0000"/>
                </a:solidFill>
                <a:latin typeface="Times New Roman"/>
                <a:ea typeface="Times New Roman"/>
                <a:cs typeface="Times New Roman"/>
                <a:sym typeface="Times New Roman"/>
              </a:rPr>
              <a:t>NHÀ</a:t>
            </a:r>
            <a:endParaRPr sz="1200" kern="0" dirty="0">
              <a:solidFill>
                <a:srgbClr val="000000"/>
              </a:solidFill>
              <a:latin typeface="Arial"/>
              <a:cs typeface="Arial"/>
              <a:sym typeface="Arial"/>
            </a:endParaRPr>
          </a:p>
        </p:txBody>
      </p:sp>
      <p:sp>
        <p:nvSpPr>
          <p:cNvPr id="6" name="Rectangle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3A46C90-8605-0A5E-6F29-92C5F343AD8B}"/>
              </a:ext>
            </a:extLst>
          </p:cNvPr>
          <p:cNvSpPr/>
          <p:nvPr/>
        </p:nvSpPr>
        <p:spPr>
          <a:xfrm>
            <a:off x="2743200" y="1313552"/>
            <a:ext cx="6295869" cy="1384995"/>
          </a:xfrm>
          <a:prstGeom prst="rect">
            <a:avLst/>
          </a:prstGeom>
        </p:spPr>
        <p:txBody>
          <a:bodyPr wrap="square">
            <a:spAutoFit/>
          </a:bodyPr>
          <a:lstStyle/>
          <a:p>
            <a:pPr marL="342900" indent="-342900" defTabSz="685800">
              <a:buClr>
                <a:srgbClr val="000000"/>
              </a:buClr>
              <a:buFont typeface="Wingdings" panose="05000000000000000000" pitchFamily="2" charset="2"/>
              <a:buChar char="q"/>
            </a:pPr>
            <a:r>
              <a:rPr lang="en-US" sz="2400" kern="0">
                <a:solidFill>
                  <a:srgbClr val="000000"/>
                </a:solidFill>
                <a:latin typeface="Times New Roman" panose="02020603050405020304" pitchFamily="18" charset="0"/>
                <a:ea typeface="Times New Roman" panose="02020603050405020304" pitchFamily="18" charset="0"/>
                <a:cs typeface="Arial"/>
                <a:sym typeface="Arial"/>
              </a:rPr>
              <a:t> </a:t>
            </a:r>
            <a:r>
              <a:rPr lang="en-US" sz="2800" kern="0">
                <a:solidFill>
                  <a:srgbClr val="000000"/>
                </a:solidFill>
                <a:latin typeface="Times New Roman" panose="02020603050405020304" pitchFamily="18" charset="0"/>
                <a:ea typeface="Times New Roman" panose="02020603050405020304" pitchFamily="18" charset="0"/>
                <a:cs typeface="Arial"/>
                <a:sym typeface="Arial"/>
              </a:rPr>
              <a:t>Học bài cũ, trả lời câu hỏi sgk</a:t>
            </a:r>
            <a:endParaRPr lang="en-US" sz="2800" kern="0" dirty="0">
              <a:solidFill>
                <a:srgbClr val="000000"/>
              </a:solidFill>
              <a:latin typeface="Times New Roman" panose="02020603050405020304" pitchFamily="18" charset="0"/>
              <a:ea typeface="Times New Roman" panose="02020603050405020304" pitchFamily="18" charset="0"/>
              <a:cs typeface="Arial"/>
              <a:sym typeface="Arial"/>
            </a:endParaRPr>
          </a:p>
          <a:p>
            <a:pPr marL="342900" indent="-342900" defTabSz="685800">
              <a:buClr>
                <a:srgbClr val="000000"/>
              </a:buClr>
              <a:buFont typeface="Wingdings" panose="05000000000000000000" pitchFamily="2" charset="2"/>
              <a:buChar char="q"/>
            </a:pPr>
            <a:r>
              <a:rPr lang="en-US" sz="2800" kern="0">
                <a:solidFill>
                  <a:srgbClr val="000000"/>
                </a:solidFill>
                <a:latin typeface="Times New Roman" panose="02020603050405020304" pitchFamily="18" charset="0"/>
                <a:ea typeface="Times New Roman" panose="02020603050405020304" pitchFamily="18" charset="0"/>
                <a:cs typeface="Arial"/>
                <a:sym typeface="Arial"/>
              </a:rPr>
              <a:t> Hoàn thành câu hỏi phần vận dụng</a:t>
            </a:r>
            <a:endParaRPr lang="en-US" sz="2800" kern="0" dirty="0">
              <a:solidFill>
                <a:srgbClr val="000000"/>
              </a:solidFill>
              <a:latin typeface="Times New Roman" panose="02020603050405020304" pitchFamily="18" charset="0"/>
              <a:ea typeface="Times New Roman" panose="02020603050405020304" pitchFamily="18" charset="0"/>
              <a:cs typeface="Arial"/>
              <a:sym typeface="Arial"/>
            </a:endParaRPr>
          </a:p>
          <a:p>
            <a:pPr marL="342900" indent="-342900" defTabSz="685800">
              <a:buClr>
                <a:srgbClr val="000000"/>
              </a:buClr>
              <a:buFont typeface="Wingdings" panose="05000000000000000000" pitchFamily="2" charset="2"/>
              <a:buChar char="q"/>
            </a:pPr>
            <a:r>
              <a:rPr lang="nl-NL" sz="2800" kern="0">
                <a:solidFill>
                  <a:srgbClr val="000000"/>
                </a:solidFill>
                <a:latin typeface="Times New Roman" panose="02020603050405020304" pitchFamily="18" charset="0"/>
                <a:ea typeface="Times New Roman" panose="02020603050405020304" pitchFamily="18" charset="0"/>
                <a:cs typeface="Arial"/>
                <a:sym typeface="Arial"/>
              </a:rPr>
              <a:t> Chuẩn bị bài mới phần “Định lí Thales”</a:t>
            </a:r>
            <a:endParaRPr lang="en-US" sz="2800" kern="0" dirty="0">
              <a:solidFill>
                <a:srgbClr val="000000"/>
              </a:solidFill>
              <a:latin typeface="Times New Roman" panose="02020603050405020304" pitchFamily="18" charset="0"/>
              <a:ea typeface="Times New Roman" panose="02020603050405020304" pitchFamily="18" charset="0"/>
              <a:cs typeface="Arial"/>
              <a:sym typeface="Arial"/>
            </a:endParaRPr>
          </a:p>
        </p:txBody>
      </p:sp>
    </p:spTree>
    <p:extLst>
      <p:ext uri="{BB962C8B-B14F-4D97-AF65-F5344CB8AC3E}">
        <p14:creationId xmlns:p14="http://schemas.microsoft.com/office/powerpoint/2010/main" val="1399009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D96088C9-A8F9-491E-B242-9733E9906C55}"/>
              </a:ext>
            </a:extLst>
          </p:cNvPr>
          <p:cNvSpPr/>
          <p:nvPr/>
        </p:nvSpPr>
        <p:spPr>
          <a:xfrm>
            <a:off x="1746826" y="1091467"/>
            <a:ext cx="5981446" cy="1985159"/>
          </a:xfrm>
          <a:prstGeom prst="rect">
            <a:avLst/>
          </a:prstGeom>
          <a:noFill/>
        </p:spPr>
        <p:txBody>
          <a:bodyPr wrap="none" lIns="68580" tIns="34290" rIns="68580" bIns="34290">
            <a:spAutoFit/>
            <a:scene3d>
              <a:camera prst="orthographicFront"/>
              <a:lightRig rig="threePt" dir="t"/>
            </a:scene3d>
            <a:sp3d extrusionH="57150">
              <a:bevelT w="57150" h="38100" prst="hardEdge"/>
            </a:sp3d>
          </a:bodyPr>
          <a:lstStyle/>
          <a:p>
            <a:pPr algn="ctr">
              <a:defRPr/>
            </a:pPr>
            <a:r>
              <a:rPr lang="en-US" sz="12450" b="1" dirty="0">
                <a:ln w="22225">
                  <a:solidFill>
                    <a:srgbClr val="BD582C"/>
                  </a:solidFill>
                  <a:prstDash val="solid"/>
                </a:ln>
                <a:solidFill>
                  <a:srgbClr val="FF0000"/>
                </a:solidFill>
                <a:latin typeface="Tw Cen MT" panose="020B0602020104020603"/>
              </a:rPr>
              <a:t>T</a:t>
            </a:r>
            <a:r>
              <a:rPr lang="en-US" sz="12450" b="1" dirty="0">
                <a:ln w="22225">
                  <a:solidFill>
                    <a:srgbClr val="BD582C"/>
                  </a:solidFill>
                  <a:prstDash val="solid"/>
                </a:ln>
                <a:solidFill>
                  <a:srgbClr val="000000"/>
                </a:solidFill>
                <a:latin typeface="Tw Cen MT" panose="020B0602020104020603"/>
              </a:rPr>
              <a:t>H</a:t>
            </a:r>
            <a:r>
              <a:rPr lang="en-US" sz="12450" b="1" dirty="0">
                <a:ln w="22225">
                  <a:solidFill>
                    <a:srgbClr val="BD582C"/>
                  </a:solidFill>
                  <a:prstDash val="solid"/>
                </a:ln>
                <a:solidFill>
                  <a:srgbClr val="00B0F0"/>
                </a:solidFill>
                <a:latin typeface="Tw Cen MT" panose="020B0602020104020603"/>
              </a:rPr>
              <a:t>E</a:t>
            </a:r>
            <a:r>
              <a:rPr lang="en-US" sz="12450" b="1" dirty="0">
                <a:ln w="22225">
                  <a:solidFill>
                    <a:srgbClr val="BD582C"/>
                  </a:solidFill>
                  <a:prstDash val="solid"/>
                </a:ln>
                <a:solidFill>
                  <a:srgbClr val="FF0000"/>
                </a:solidFill>
                <a:latin typeface="Tw Cen MT" panose="020B0602020104020603"/>
              </a:rPr>
              <a:t> </a:t>
            </a:r>
            <a:r>
              <a:rPr lang="en-US" sz="12450" b="1" dirty="0">
                <a:ln w="22225">
                  <a:solidFill>
                    <a:srgbClr val="BD582C"/>
                  </a:solidFill>
                  <a:prstDash val="solid"/>
                </a:ln>
                <a:solidFill>
                  <a:srgbClr val="CCFF33"/>
                </a:solidFill>
                <a:latin typeface="Tw Cen MT" panose="020B0602020104020603"/>
              </a:rPr>
              <a:t>E</a:t>
            </a:r>
            <a:r>
              <a:rPr lang="en-US" sz="12450" b="1" dirty="0">
                <a:ln w="22225">
                  <a:solidFill>
                    <a:srgbClr val="BD582C"/>
                  </a:solidFill>
                  <a:prstDash val="solid"/>
                </a:ln>
                <a:solidFill>
                  <a:srgbClr val="0070C0"/>
                </a:solidFill>
                <a:latin typeface="Tw Cen MT" panose="020B0602020104020603"/>
              </a:rPr>
              <a:t>N</a:t>
            </a:r>
            <a:r>
              <a:rPr lang="en-US" sz="12450" b="1" dirty="0">
                <a:ln w="22225">
                  <a:solidFill>
                    <a:srgbClr val="BD582C"/>
                  </a:solidFill>
                  <a:prstDash val="solid"/>
                </a:ln>
                <a:solidFill>
                  <a:srgbClr val="FF0000"/>
                </a:solidFill>
                <a:latin typeface="Tw Cen MT" panose="020B0602020104020603"/>
              </a:rPr>
              <a:t>D</a:t>
            </a:r>
          </a:p>
        </p:txBody>
      </p:sp>
    </p:spTree>
    <p:extLst>
      <p:ext uri="{BB962C8B-B14F-4D97-AF65-F5344CB8AC3E}">
        <p14:creationId xmlns:p14="http://schemas.microsoft.com/office/powerpoint/2010/main" val="1928693615"/>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loud Callout 14" descr="OPL20U25GSXzBJYl68kk8uQGfFKzs7yb1M4KJWUiLk6ZEvGF+qCIPSnY57AbBFCvTW2023.15.119+K4lPs7H94VUqPe2XwIsfPRnrXQE//QTEXxb8/8N4CNc6FpgZahzpTjFhMzSA7T/nHJa11DE8Ng2TP3iAmRczFlmslSuUNOgUeb6yRvs0="/>
              <p:cNvSpPr>
                <a:spLocks noChangeArrowheads="1"/>
              </p:cNvSpPr>
              <p:nvPr/>
            </p:nvSpPr>
            <p:spPr bwMode="auto">
              <a:xfrm>
                <a:off x="1524000" y="0"/>
                <a:ext cx="7595886" cy="5143500"/>
              </a:xfrm>
              <a:prstGeom prst="cloudCallout">
                <a:avLst>
                  <a:gd name="adj1" fmla="val -59800"/>
                  <a:gd name="adj2" fmla="val 7461"/>
                </a:avLst>
              </a:prstGeom>
              <a:solidFill>
                <a:schemeClr val="accent5">
                  <a:lumMod val="40000"/>
                  <a:lumOff val="60000"/>
                </a:schemeClr>
              </a:solidFill>
              <a:ln w="9525" algn="ctr">
                <a:solidFill>
                  <a:schemeClr val="tx1"/>
                </a:solidFill>
                <a:round/>
                <a:headEnd/>
                <a:tailEnd/>
              </a:ln>
              <a:effectLst/>
            </p:spPr>
            <p:txBody>
              <a:bodyPr/>
              <a:lstStyle/>
              <a:p>
                <a:pPr algn="just" fontAlgn="base">
                  <a:spcBef>
                    <a:spcPct val="0"/>
                  </a:spcBef>
                  <a:spcAft>
                    <a:spcPct val="0"/>
                  </a:spcAft>
                </a:pPr>
                <a:r>
                  <a:rPr lang="vi-VN" sz="2400">
                    <a:solidFill>
                      <a:schemeClr val="tx1"/>
                    </a:solidFill>
                    <a:latin typeface="Times New Roman" panose="02020603050405020304" pitchFamily="18" charset="0"/>
                    <a:cs typeface="Times New Roman" panose="02020603050405020304" pitchFamily="18" charset="0"/>
                  </a:rPr>
                  <a:t>C</a:t>
                </a:r>
                <a:r>
                  <a:rPr lang="en-US" sz="2400">
                    <a:solidFill>
                      <a:schemeClr val="tx1"/>
                    </a:solidFill>
                    <a:latin typeface="Times New Roman" panose="02020603050405020304" pitchFamily="18" charset="0"/>
                    <a:cs typeface="Times New Roman" panose="02020603050405020304" pitchFamily="18" charset="0"/>
                  </a:rPr>
                  <a:t>ây cầu </a:t>
                </a:r>
                <a14:m>
                  <m:oMath xmlns:m="http://schemas.openxmlformats.org/officeDocument/2006/math">
                    <m:r>
                      <a:rPr lang="en-US" sz="2400" b="0" i="1" smtClean="0">
                        <a:solidFill>
                          <a:schemeClr val="tx1"/>
                        </a:solidFill>
                        <a:latin typeface="Cambria Math" panose="02040503050406030204" pitchFamily="18" charset="0"/>
                      </a:rPr>
                      <m:t>𝐴𝐵</m:t>
                    </m:r>
                  </m:oMath>
                </a14:m>
                <a:r>
                  <a:rPr lang="en-US" sz="2400">
                    <a:solidFill>
                      <a:schemeClr val="tx1"/>
                    </a:solidFill>
                    <a:latin typeface="Times New Roman" panose="02020603050405020304" pitchFamily="18" charset="0"/>
                    <a:cs typeface="Times New Roman" panose="02020603050405020304" pitchFamily="18" charset="0"/>
                  </a:rPr>
                  <a:t> bắc qua một con sông có chiều rộng 300 m. Để đo khoảng cách giữa hai điểm </a:t>
                </a:r>
                <a14:m>
                  <m:oMath xmlns:m="http://schemas.openxmlformats.org/officeDocument/2006/math">
                    <m:r>
                      <a:rPr lang="en-US" sz="2400" b="0" i="1" smtClean="0">
                        <a:solidFill>
                          <a:schemeClr val="tx1"/>
                        </a:solidFill>
                        <a:latin typeface="Cambria Math" panose="02040503050406030204" pitchFamily="18" charset="0"/>
                      </a:rPr>
                      <m:t>𝐶</m:t>
                    </m:r>
                  </m:oMath>
                </a14:m>
                <a:r>
                  <a:rPr lang="en-US" sz="2400">
                    <a:solidFill>
                      <a:schemeClr val="tx1"/>
                    </a:solidFill>
                    <a:latin typeface="Times New Roman" panose="02020603050405020304" pitchFamily="18" charset="0"/>
                    <a:cs typeface="Times New Roman" panose="02020603050405020304" pitchFamily="18" charset="0"/>
                  </a:rPr>
                  <a:t> và </a:t>
                </a:r>
                <a14:m>
                  <m:oMath xmlns:m="http://schemas.openxmlformats.org/officeDocument/2006/math">
                    <m:r>
                      <a:rPr lang="en-US" sz="2400" b="0" i="1" smtClean="0">
                        <a:solidFill>
                          <a:schemeClr val="tx1"/>
                        </a:solidFill>
                        <a:latin typeface="Cambria Math" panose="02040503050406030204" pitchFamily="18" charset="0"/>
                      </a:rPr>
                      <m:t>𝐷</m:t>
                    </m:r>
                  </m:oMath>
                </a14:m>
                <a:r>
                  <a:rPr lang="en-US" sz="2400">
                    <a:solidFill>
                      <a:schemeClr val="tx1"/>
                    </a:solidFill>
                    <a:latin typeface="Times New Roman" panose="02020603050405020304" pitchFamily="18" charset="0"/>
                    <a:cs typeface="Times New Roman" panose="02020603050405020304" pitchFamily="18" charset="0"/>
                  </a:rPr>
                  <a:t> trên bờ hai con sông, người ta chọn một điểm </a:t>
                </a:r>
                <a14:m>
                  <m:oMath xmlns:m="http://schemas.openxmlformats.org/officeDocument/2006/math">
                    <m:r>
                      <a:rPr lang="en-US" sz="2400" b="0" i="1" smtClean="0">
                        <a:solidFill>
                          <a:schemeClr val="tx1"/>
                        </a:solidFill>
                        <a:latin typeface="Cambria Math" panose="02040503050406030204" pitchFamily="18" charset="0"/>
                      </a:rPr>
                      <m:t>𝐸</m:t>
                    </m:r>
                  </m:oMath>
                </a14:m>
                <a:r>
                  <a:rPr lang="en-US" sz="2400">
                    <a:solidFill>
                      <a:schemeClr val="tx1"/>
                    </a:solidFill>
                    <a:latin typeface="Times New Roman" panose="02020603050405020304" pitchFamily="18" charset="0"/>
                    <a:cs typeface="Times New Roman" panose="02020603050405020304" pitchFamily="18" charset="0"/>
                  </a:rPr>
                  <a:t> trên đường thẳng </a:t>
                </a:r>
                <a14:m>
                  <m:oMath xmlns:m="http://schemas.openxmlformats.org/officeDocument/2006/math">
                    <m:r>
                      <a:rPr lang="en-US" sz="2400" b="0" i="1" smtClean="0">
                        <a:solidFill>
                          <a:schemeClr val="tx1"/>
                        </a:solidFill>
                        <a:latin typeface="Cambria Math" panose="02040503050406030204" pitchFamily="18" charset="0"/>
                      </a:rPr>
                      <m:t>𝐴𝐵</m:t>
                    </m:r>
                  </m:oMath>
                </a14:m>
                <a:r>
                  <a:rPr lang="en-US" sz="2400">
                    <a:solidFill>
                      <a:schemeClr val="tx1"/>
                    </a:solidFill>
                    <a:latin typeface="Times New Roman" panose="02020603050405020304" pitchFamily="18" charset="0"/>
                    <a:cs typeface="Times New Roman" panose="02020603050405020304" pitchFamily="18" charset="0"/>
                  </a:rPr>
                  <a:t> sao cho ba điểm </a:t>
                </a:r>
                <a14:m>
                  <m:oMath xmlns:m="http://schemas.openxmlformats.org/officeDocument/2006/math">
                    <m:r>
                      <a:rPr lang="en-US" sz="2400" b="0" i="1" smtClean="0">
                        <a:solidFill>
                          <a:schemeClr val="tx1"/>
                        </a:solidFill>
                        <a:latin typeface="Cambria Math" panose="02040503050406030204" pitchFamily="18" charset="0"/>
                      </a:rPr>
                      <m:t>𝐸</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𝐶</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𝐷</m:t>
                    </m:r>
                  </m:oMath>
                </a14:m>
                <a:r>
                  <a:rPr lang="en-US" sz="2400">
                    <a:solidFill>
                      <a:schemeClr val="tx1"/>
                    </a:solidFill>
                    <a:latin typeface="Times New Roman" panose="02020603050405020304" pitchFamily="18" charset="0"/>
                    <a:cs typeface="Times New Roman" panose="02020603050405020304" pitchFamily="18" charset="0"/>
                  </a:rPr>
                  <a:t> thẳng hàng. Trên mặt đất, người ta đo được </a:t>
                </a:r>
                <a14:m>
                  <m:oMath xmlns:m="http://schemas.openxmlformats.org/officeDocument/2006/math">
                    <m:r>
                      <a:rPr lang="en-US" sz="2400" b="0" i="1" smtClean="0">
                        <a:solidFill>
                          <a:schemeClr val="tx1"/>
                        </a:solidFill>
                        <a:latin typeface="Cambria Math" panose="02040503050406030204" pitchFamily="18" charset="0"/>
                      </a:rPr>
                      <m:t>𝐴𝐸</m:t>
                    </m:r>
                    <m:r>
                      <a:rPr lang="en-US" sz="2400" b="0" i="1" smtClean="0">
                        <a:solidFill>
                          <a:schemeClr val="tx1"/>
                        </a:solidFill>
                        <a:latin typeface="Cambria Math" panose="02040503050406030204" pitchFamily="18" charset="0"/>
                      </a:rPr>
                      <m:t>=400</m:t>
                    </m:r>
                  </m:oMath>
                </a14:m>
                <a:r>
                  <a:rPr lang="en-US" sz="2400">
                    <a:solidFill>
                      <a:schemeClr val="tx1"/>
                    </a:solidFill>
                    <a:latin typeface="Times New Roman" panose="02020603050405020304" pitchFamily="18" charset="0"/>
                    <a:cs typeface="Times New Roman" panose="02020603050405020304" pitchFamily="18" charset="0"/>
                  </a:rPr>
                  <a:t>m, </a:t>
                </a:r>
                <a14:m>
                  <m:oMath xmlns:m="http://schemas.openxmlformats.org/officeDocument/2006/math">
                    <m:r>
                      <a:rPr lang="en-US" sz="2400" b="0" i="1" smtClean="0">
                        <a:solidFill>
                          <a:schemeClr val="tx1"/>
                        </a:solidFill>
                        <a:latin typeface="Cambria Math" panose="02040503050406030204" pitchFamily="18" charset="0"/>
                      </a:rPr>
                      <m:t>𝐸𝐶</m:t>
                    </m:r>
                    <m:r>
                      <a:rPr lang="en-US" sz="2400" b="0" i="1" smtClean="0">
                        <a:solidFill>
                          <a:schemeClr val="tx1"/>
                        </a:solidFill>
                        <a:latin typeface="Cambria Math" panose="02040503050406030204" pitchFamily="18" charset="0"/>
                      </a:rPr>
                      <m:t>=500</m:t>
                    </m:r>
                  </m:oMath>
                </a14:m>
                <a:r>
                  <a:rPr lang="en-US" sz="2400">
                    <a:solidFill>
                      <a:schemeClr val="tx1"/>
                    </a:solidFill>
                    <a:latin typeface="Times New Roman" panose="02020603050405020304" pitchFamily="18" charset="0"/>
                    <a:cs typeface="Times New Roman" panose="02020603050405020304" pitchFamily="18" charset="0"/>
                  </a:rPr>
                  <a:t>m. Theo em, người ta tính khoảng cách </a:t>
                </a:r>
                <a14:m>
                  <m:oMath xmlns:m="http://schemas.openxmlformats.org/officeDocument/2006/math">
                    <m:r>
                      <a:rPr lang="en-US" sz="2400" b="0" i="1" smtClean="0">
                        <a:solidFill>
                          <a:schemeClr val="tx1"/>
                        </a:solidFill>
                        <a:latin typeface="Cambria Math" panose="02040503050406030204" pitchFamily="18" charset="0"/>
                      </a:rPr>
                      <m:t>𝐶</m:t>
                    </m:r>
                  </m:oMath>
                </a14:m>
                <a:r>
                  <a:rPr lang="en-US" sz="2400">
                    <a:solidFill>
                      <a:schemeClr val="tx1"/>
                    </a:solidFill>
                    <a:latin typeface="Times New Roman" panose="02020603050405020304" pitchFamily="18" charset="0"/>
                    <a:cs typeface="Times New Roman" panose="02020603050405020304" pitchFamily="18" charset="0"/>
                  </a:rPr>
                  <a:t> và </a:t>
                </a:r>
                <a14:m>
                  <m:oMath xmlns:m="http://schemas.openxmlformats.org/officeDocument/2006/math">
                    <m:r>
                      <a:rPr lang="en-US" sz="2400" b="0" i="1" smtClean="0">
                        <a:solidFill>
                          <a:schemeClr val="tx1"/>
                        </a:solidFill>
                        <a:latin typeface="Cambria Math" panose="02040503050406030204" pitchFamily="18" charset="0"/>
                      </a:rPr>
                      <m:t>𝐷</m:t>
                    </m:r>
                  </m:oMath>
                </a14:m>
                <a:r>
                  <a:rPr lang="en-US" sz="2400">
                    <a:solidFill>
                      <a:schemeClr val="tx1"/>
                    </a:solidFill>
                    <a:latin typeface="Times New Roman" panose="02020603050405020304" pitchFamily="18" charset="0"/>
                    <a:cs typeface="Times New Roman" panose="02020603050405020304" pitchFamily="18" charset="0"/>
                  </a:rPr>
                  <a:t> như thế nào?</a:t>
                </a:r>
                <a:endParaRPr lang="vi-VN" sz="2400">
                  <a:solidFill>
                    <a:schemeClr val="tx1"/>
                  </a:solidFill>
                  <a:latin typeface="Times New Roman" panose="02020603050405020304" pitchFamily="18" charset="0"/>
                  <a:cs typeface="Times New Roman" panose="02020603050405020304" pitchFamily="18" charset="0"/>
                </a:endParaRPr>
              </a:p>
            </p:txBody>
          </p:sp>
        </mc:Choice>
        <mc:Fallback xmlns="">
          <p:sp>
            <p:nvSpPr>
              <p:cNvPr id="8" name="Cloud Callout 14" descr="OPL20U25GSXzBJYl68kk8uQGfFKzs7yb1M4KJWUiLk6ZEvGF+qCIPSnY57AbBFCvTW2023.15.119+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1524000" y="0"/>
                <a:ext cx="7595886" cy="5143500"/>
              </a:xfrm>
              <a:prstGeom prst="cloudCallout">
                <a:avLst>
                  <a:gd name="adj1" fmla="val -59800"/>
                  <a:gd name="adj2" fmla="val 7461"/>
                </a:avLst>
              </a:prstGeom>
              <a:blipFill>
                <a:blip r:embed="rId3"/>
                <a:stretch>
                  <a:fillRect/>
                </a:stretch>
              </a:blipFill>
              <a:ln w="9525" algn="ctr">
                <a:solidFill>
                  <a:schemeClr val="tx1"/>
                </a:solidFill>
                <a:round/>
                <a:headEnd/>
                <a:tailEnd/>
              </a:ln>
              <a:effectLst/>
            </p:spPr>
            <p:txBody>
              <a:bodyPr/>
              <a:lstStyle/>
              <a:p>
                <a:r>
                  <a:rPr lang="en-US">
                    <a:noFill/>
                  </a:rPr>
                  <a:t> </a:t>
                </a:r>
              </a:p>
            </p:txBody>
          </p:sp>
        </mc:Fallback>
      </mc:AlternateContent>
      <p:pic>
        <p:nvPicPr>
          <p:cNvPr id="9" name="Picture 10" descr="OPL20U25GSXzBJYl68kk8uQGfFKzs7yb1M4KJWUiLk6ZEvGF+qCIPSnY57AbBFCvTW2023.15.119+K4lPs7H94VUqPe2XwIsfPRnrXQE//QTEXxb8/8N4CNc6FpgZahzpTjFhMzSA7T/nHJa11DE8Ng2TP3iAmRczFlmslSuUNOgUeb6yRvs0="/>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4114" y="1368224"/>
            <a:ext cx="1212850" cy="1927622"/>
          </a:xfrm>
          <a:prstGeom prst="rect">
            <a:avLst/>
          </a:prstGeom>
          <a:solidFill>
            <a:schemeClr val="accent5">
              <a:lumMod val="40000"/>
              <a:lumOff val="60000"/>
            </a:schemeClr>
          </a:solidFill>
          <a:ln>
            <a:noFill/>
          </a:ln>
        </p:spPr>
      </p:pic>
    </p:spTree>
    <p:extLst>
      <p:ext uri="{BB962C8B-B14F-4D97-AF65-F5344CB8AC3E}">
        <p14:creationId xmlns:p14="http://schemas.microsoft.com/office/powerpoint/2010/main" val="41550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anim calcmode="lin" valueType="num">
                                      <p:cBhvr>
                                        <p:cTn id="2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C3C65EB-BF8C-C438-17B0-4B9A58835005}"/>
              </a:ext>
            </a:extLst>
          </p:cNvPr>
          <p:cNvPicPr>
            <a:picLocks noChangeAspect="1"/>
          </p:cNvPicPr>
          <p:nvPr/>
        </p:nvPicPr>
        <p:blipFill>
          <a:blip r:embed="rId2"/>
          <a:stretch>
            <a:fillRect/>
          </a:stretch>
        </p:blipFill>
        <p:spPr>
          <a:xfrm>
            <a:off x="1828800" y="58194"/>
            <a:ext cx="6019800" cy="3732756"/>
          </a:xfrm>
          <a:prstGeom prst="rect">
            <a:avLst/>
          </a:prstGeom>
        </p:spPr>
      </p:pic>
      <p:sp>
        <p:nvSpPr>
          <p:cNvPr id="3" name="Right Arrow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3952DDA1-8CD9-039B-0A30-F4262A57F55A}"/>
              </a:ext>
            </a:extLst>
          </p:cNvPr>
          <p:cNvSpPr/>
          <p:nvPr/>
        </p:nvSpPr>
        <p:spPr>
          <a:xfrm>
            <a:off x="128286" y="3790950"/>
            <a:ext cx="8887428" cy="13716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0099"/>
                </a:solidFill>
                <a:latin typeface="Times New Roman" pitchFamily="18" charset="0"/>
                <a:cs typeface="Times New Roman" pitchFamily="18" charset="0"/>
              </a:rPr>
              <a:t>Bài học hôm nay, chúng ta sẽ giải quyết được vấn đề này.</a:t>
            </a:r>
          </a:p>
        </p:txBody>
      </p:sp>
    </p:spTree>
    <p:extLst>
      <p:ext uri="{BB962C8B-B14F-4D97-AF65-F5344CB8AC3E}">
        <p14:creationId xmlns:p14="http://schemas.microsoft.com/office/powerpoint/2010/main" val="92515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0C864D8-94FF-41B2-991B-05EF775C1920}"/>
              </a:ext>
            </a:extLst>
          </p:cNvPr>
          <p:cNvSpPr/>
          <p:nvPr/>
        </p:nvSpPr>
        <p:spPr>
          <a:xfrm>
            <a:off x="827168" y="1581150"/>
            <a:ext cx="7489678" cy="1569660"/>
          </a:xfrm>
          <a:prstGeom prst="rect">
            <a:avLst/>
          </a:prstGeom>
          <a:noFill/>
        </p:spPr>
        <p:txBody>
          <a:bodyPr wrap="none" lIns="91440" tIns="45720" rIns="91440" bIns="45720">
            <a:spAutoFit/>
          </a:bodyPr>
          <a:lstStyle/>
          <a:p>
            <a:pPr algn="ctr"/>
            <a:r>
              <a:rPr lang="en-US" sz="3200" b="1">
                <a:ln w="9525">
                  <a:solidFill>
                    <a:prstClr val="white"/>
                  </a:solidFill>
                  <a:prstDash val="solid"/>
                </a:ln>
                <a:solidFill>
                  <a:srgbClr val="002060"/>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BÀI 15 </a:t>
            </a:r>
          </a:p>
          <a:p>
            <a:pPr algn="ctr"/>
            <a:r>
              <a:rPr lang="en-US" sz="3200" b="1">
                <a:ln w="9525">
                  <a:solidFill>
                    <a:prstClr val="white"/>
                  </a:solidFill>
                  <a:prstDash val="solid"/>
                </a:ln>
                <a:solidFill>
                  <a:srgbClr val="002060"/>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ĐỊNH LÝ THALES TRONG TAM GIÁC</a:t>
            </a:r>
          </a:p>
          <a:p>
            <a:pPr algn="ctr"/>
            <a:r>
              <a:rPr lang="en-US" sz="3200" b="1">
                <a:ln w="9525">
                  <a:solidFill>
                    <a:prstClr val="white"/>
                  </a:solidFill>
                  <a:prstDash val="solid"/>
                </a:ln>
                <a:solidFill>
                  <a:srgbClr val="002060"/>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 (Tiết 1)</a:t>
            </a:r>
            <a:endParaRPr lang="en-US" sz="3200" b="1" dirty="0">
              <a:ln w="9525">
                <a:solidFill>
                  <a:prstClr val="white"/>
                </a:solidFill>
                <a:prstDash val="solid"/>
              </a:ln>
              <a:solidFill>
                <a:srgbClr val="002060"/>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endParaRPr>
          </a:p>
        </p:txBody>
      </p:sp>
      <p:sp>
        <p:nvSpPr>
          <p:cNvPr id="5" name="Rectangle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2EA59C7-7EED-485B-A9ED-438A79DA8CB3}"/>
              </a:ext>
            </a:extLst>
          </p:cNvPr>
          <p:cNvSpPr/>
          <p:nvPr/>
        </p:nvSpPr>
        <p:spPr>
          <a:xfrm>
            <a:off x="1676400" y="590550"/>
            <a:ext cx="6146299" cy="561692"/>
          </a:xfrm>
          <a:prstGeom prst="rect">
            <a:avLst/>
          </a:prstGeom>
          <a:noFill/>
        </p:spPr>
        <p:txBody>
          <a:bodyPr wrap="none" lIns="68580" tIns="34290" rIns="68580" bIns="34290">
            <a:spAutoFit/>
          </a:bodyPr>
          <a:lstStyle/>
          <a:p>
            <a:pPr algn="r"/>
            <a:r>
              <a:rPr lang="en-US" sz="3200" b="1">
                <a:ln w="6600">
                  <a:solidFill>
                    <a:srgbClr val="ED7D31"/>
                  </a:solidFill>
                  <a:prstDash val="solid"/>
                </a:ln>
                <a:solidFill>
                  <a:srgbClr val="FF0000"/>
                </a:solidFill>
                <a:effectLst>
                  <a:outerShdw dist="38100" dir="2700000" algn="tl" rotWithShape="0">
                    <a:srgbClr val="ED7D31"/>
                  </a:outerShdw>
                </a:effectLst>
                <a:latin typeface="Times New Roman" panose="02020603050405020304" pitchFamily="18" charset="0"/>
                <a:cs typeface="Times New Roman" panose="02020603050405020304" pitchFamily="18" charset="0"/>
              </a:rPr>
              <a:t>CHƯƠNG IV: ĐỊNH LÍ THALES</a:t>
            </a:r>
            <a:endParaRPr lang="en-US" sz="3200" b="1" dirty="0">
              <a:ln w="6600">
                <a:solidFill>
                  <a:srgbClr val="ED7D31"/>
                </a:solidFill>
                <a:prstDash val="solid"/>
              </a:ln>
              <a:solidFill>
                <a:srgbClr val="FF0000"/>
              </a:solidFill>
              <a:effectLst>
                <a:outerShdw dist="38100" dir="2700000" algn="tl" rotWithShape="0">
                  <a:srgbClr val="ED7D31"/>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8523762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234277" y="454668"/>
            <a:ext cx="3237355"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3735374" y="1662149"/>
            <a:ext cx="5865826"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ea typeface="Calibri" panose="020F0502020204030204" pitchFamily="34" charset="0"/>
              </a:rPr>
              <a:t>HÌNH THÀNH KIẾN THỨC</a:t>
            </a:r>
            <a:endParaRPr lang="en-US" sz="3200" dirty="0">
              <a:solidFill>
                <a:prstClr val="black"/>
              </a:solidFill>
            </a:endParaRPr>
          </a:p>
        </p:txBody>
      </p:sp>
      <p:pic>
        <p:nvPicPr>
          <p:cNvPr id="4" name="Hình ảnh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073" y="2674299"/>
            <a:ext cx="2186740" cy="2186740"/>
          </a:xfrm>
          <a:prstGeom prst="rect">
            <a:avLst/>
          </a:prstGeom>
        </p:spPr>
      </p:pic>
      <p:sp>
        <p:nvSpPr>
          <p:cNvPr id="6" name="Google Shape;157;p2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549CE1D0-6956-4876-8361-E0F1378BD373}"/>
              </a:ext>
            </a:extLst>
          </p:cNvPr>
          <p:cNvSpPr/>
          <p:nvPr/>
        </p:nvSpPr>
        <p:spPr>
          <a:xfrm>
            <a:off x="3963976" y="695755"/>
            <a:ext cx="1063185" cy="600576"/>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7" name="Google Shape;163;p2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9EF570CD-1298-405C-894A-213B5893CEEA}"/>
              </a:ext>
            </a:extLst>
          </p:cNvPr>
          <p:cNvSpPr/>
          <p:nvPr/>
        </p:nvSpPr>
        <p:spPr>
          <a:xfrm>
            <a:off x="4996984" y="454668"/>
            <a:ext cx="522521" cy="29519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
        <p:nvSpPr>
          <p:cNvPr id="8" name="Google Shape;157;p20"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73F07BD9-D0A3-45DF-92E3-95CBDA06D588}"/>
              </a:ext>
            </a:extLst>
          </p:cNvPr>
          <p:cNvSpPr/>
          <p:nvPr/>
        </p:nvSpPr>
        <p:spPr>
          <a:xfrm>
            <a:off x="5661293" y="864603"/>
            <a:ext cx="1283501" cy="68500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050"/>
          </a:p>
        </p:txBody>
      </p:sp>
    </p:spTree>
    <p:extLst>
      <p:ext uri="{BB962C8B-B14F-4D97-AF65-F5344CB8AC3E}">
        <p14:creationId xmlns:p14="http://schemas.microsoft.com/office/powerpoint/2010/main" val="21341895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3" presetClass="entr" presetSubtype="1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D482777-89EC-0AEB-4650-86DEE1D1B804}"/>
              </a:ext>
            </a:extLst>
          </p:cNvPr>
          <p:cNvSpPr txBox="1"/>
          <p:nvPr/>
        </p:nvSpPr>
        <p:spPr>
          <a:xfrm>
            <a:off x="76200" y="1123950"/>
            <a:ext cx="89154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 Tỉ số của hai đoạn thẳng</a:t>
            </a:r>
          </a:p>
        </p:txBody>
      </p:sp>
      <p:sp>
        <p:nvSpPr>
          <p:cNvPr id="5" name="TextBox 4"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AB09E51D-AC86-F6BA-CDAF-1F65E97451CA}"/>
              </a:ext>
            </a:extLst>
          </p:cNvPr>
          <p:cNvSpPr txBox="1"/>
          <p:nvPr/>
        </p:nvSpPr>
        <p:spPr>
          <a:xfrm>
            <a:off x="38100" y="1809750"/>
            <a:ext cx="89154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HĐ1, HĐ2, HĐ3 (sgk/trang 77)</a:t>
            </a:r>
          </a:p>
        </p:txBody>
      </p:sp>
      <p:sp>
        <p:nvSpPr>
          <p:cNvPr id="6" name="Rectangle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E3986D8-C61A-AD78-7CE8-5B0BCBAE4DFF}"/>
              </a:ext>
            </a:extLst>
          </p:cNvPr>
          <p:cNvSpPr/>
          <p:nvPr/>
        </p:nvSpPr>
        <p:spPr>
          <a:xfrm>
            <a:off x="0" y="-25052"/>
            <a:ext cx="9144000" cy="461665"/>
          </a:xfrm>
          <a:prstGeom prst="rect">
            <a:avLst/>
          </a:prstGeom>
          <a:solidFill>
            <a:srgbClr val="FFFF00"/>
          </a:solidFill>
        </p:spPr>
        <p:txBody>
          <a:bodyPr wrap="square">
            <a:spAutoFit/>
          </a:bodyPr>
          <a:lstStyle/>
          <a:p>
            <a:pPr algn="ctr"/>
            <a:r>
              <a:rPr lang="en-US" sz="2400" b="1">
                <a:ln/>
                <a:solidFill>
                  <a:srgbClr val="FF0000"/>
                </a:solidFill>
                <a:latin typeface="Times New Roman" panose="02020603050405020304" pitchFamily="18" charset="0"/>
                <a:cs typeface="Times New Roman" panose="02020603050405020304" pitchFamily="18" charset="0"/>
              </a:rPr>
              <a:t>BÀI 15: ĐỊNH LÍ THALÈS TRONG TAM GIÁC (Tiết 1)</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68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71E477C-FA90-A003-5EC8-502E6565E3CB}"/>
              </a:ext>
            </a:extLst>
          </p:cNvPr>
          <p:cNvSpPr>
            <a:spLocks noGrp="1"/>
          </p:cNvSpPr>
          <p:nvPr>
            <p:ph type="title"/>
          </p:nvPr>
        </p:nvSpPr>
        <p:spPr>
          <a:xfrm>
            <a:off x="381000" y="1428750"/>
            <a:ext cx="8229600" cy="857250"/>
          </a:xfrm>
        </p:spPr>
        <p:txBody>
          <a:bodyPr>
            <a:normAutofit fontScale="90000"/>
          </a:bodyPr>
          <a:lstStyle/>
          <a:p>
            <a:r>
              <a:rPr lang="en-US">
                <a:latin typeface="Times New Roman" panose="02020603050405020304" pitchFamily="18" charset="0"/>
                <a:cs typeface="Times New Roman" panose="02020603050405020304" pitchFamily="18" charset="0"/>
              </a:rPr>
              <a:t>Cho hình 4.2, em hãy thực hiện HĐ1, HĐ2, HĐ3 sgk/ trang 77</a:t>
            </a:r>
          </a:p>
        </p:txBody>
      </p:sp>
      <p:pic>
        <p:nvPicPr>
          <p:cNvPr id="3" name="Picture 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0AD01BAD-FAD3-5119-90F4-7E55C3108C63}"/>
              </a:ext>
            </a:extLst>
          </p:cNvPr>
          <p:cNvPicPr>
            <a:picLocks noChangeAspect="1"/>
          </p:cNvPicPr>
          <p:nvPr/>
        </p:nvPicPr>
        <p:blipFill>
          <a:blip r:embed="rId2"/>
          <a:stretch>
            <a:fillRect/>
          </a:stretch>
        </p:blipFill>
        <p:spPr>
          <a:xfrm>
            <a:off x="228600" y="2546762"/>
            <a:ext cx="8686800" cy="2438400"/>
          </a:xfrm>
          <a:prstGeom prst="rect">
            <a:avLst/>
          </a:prstGeom>
        </p:spPr>
      </p:pic>
      <p:sp>
        <p:nvSpPr>
          <p:cNvPr id="6" name="Rectangle 5"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F8BD3938-D769-9817-362F-4EDE48FE6FA4}"/>
              </a:ext>
            </a:extLst>
          </p:cNvPr>
          <p:cNvSpPr/>
          <p:nvPr/>
        </p:nvSpPr>
        <p:spPr>
          <a:xfrm>
            <a:off x="0" y="-19050"/>
            <a:ext cx="9144000" cy="461665"/>
          </a:xfrm>
          <a:prstGeom prst="rect">
            <a:avLst/>
          </a:prstGeom>
          <a:solidFill>
            <a:srgbClr val="FFFF00"/>
          </a:solidFill>
        </p:spPr>
        <p:txBody>
          <a:bodyPr wrap="square">
            <a:spAutoFit/>
          </a:bodyPr>
          <a:lstStyle/>
          <a:p>
            <a:pPr algn="ctr"/>
            <a:r>
              <a:rPr lang="en-US" sz="2400" b="1">
                <a:ln/>
                <a:solidFill>
                  <a:srgbClr val="FF0000"/>
                </a:solidFill>
                <a:latin typeface="Times New Roman" panose="02020603050405020304" pitchFamily="18" charset="0"/>
                <a:cs typeface="Times New Roman" panose="02020603050405020304" pitchFamily="18" charset="0"/>
              </a:rPr>
              <a:t>BÀI 15: ĐỊNH LÍ THALÈS TRONG TAM GIÁC (Tiết 1)</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45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E59E07BA-2DEF-3824-6E76-78C4F2D5B0BD}"/>
              </a:ext>
            </a:extLst>
          </p:cNvPr>
          <p:cNvSpPr>
            <a:spLocks noGrp="1"/>
          </p:cNvSpPr>
          <p:nvPr>
            <p:ph type="title"/>
          </p:nvPr>
        </p:nvSpPr>
        <p:spPr>
          <a:xfrm>
            <a:off x="457200" y="256755"/>
            <a:ext cx="8229600" cy="857250"/>
          </a:xfrm>
        </p:spPr>
        <p:txBody>
          <a:bodyPr>
            <a:normAutofit fontScale="90000"/>
          </a:bodyPr>
          <a:lstStyle/>
          <a:p>
            <a:r>
              <a:rPr lang="en-US"/>
              <a:t/>
            </a:r>
            <a:br>
              <a:rPr lang="en-US"/>
            </a:br>
            <a:endParaRPr lang="en-US"/>
          </a:p>
        </p:txBody>
      </p:sp>
      <mc:AlternateContent xmlns:mc="http://schemas.openxmlformats.org/markup-compatibility/2006" xmlns:a14="http://schemas.microsoft.com/office/drawing/2010/main">
        <mc:Choice Requires="a14">
          <p:sp>
            <p:nvSpPr>
              <p:cNvPr id="32" name="TextBox 3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356B862-1943-59DB-5967-65409F19BCC5}"/>
                  </a:ext>
                </a:extLst>
              </p:cNvPr>
              <p:cNvSpPr txBox="1"/>
              <p:nvPr/>
            </p:nvSpPr>
            <p:spPr>
              <a:xfrm>
                <a:off x="609600" y="666750"/>
                <a:ext cx="8229600" cy="1524841"/>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HĐ 1</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𝐴𝐵</m:t>
                      </m:r>
                      <m:r>
                        <a:rPr lang="en-US" sz="2400" b="0" i="1" smtClean="0">
                          <a:latin typeface="Cambria Math" panose="02040503050406030204" pitchFamily="18" charset="0"/>
                        </a:rPr>
                        <m:t>=2 ;</m:t>
                      </m:r>
                      <m:r>
                        <a:rPr lang="en-US" sz="2400" b="0" i="1" smtClean="0">
                          <a:latin typeface="Cambria Math" panose="02040503050406030204" pitchFamily="18" charset="0"/>
                        </a:rPr>
                        <m:t>𝐶𝐷</m:t>
                      </m:r>
                      <m:r>
                        <a:rPr lang="en-US" sz="2400" b="0" i="1" smtClean="0">
                          <a:latin typeface="Cambria Math" panose="02040503050406030204" pitchFamily="18" charset="0"/>
                        </a:rPr>
                        <m:t>=6</m:t>
                      </m:r>
                    </m:oMath>
                  </m:oMathPara>
                </a14:m>
                <a:endParaRPr lang="en-US" sz="2400" b="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𝐴𝐵</m:t>
                          </m:r>
                        </m:num>
                        <m:den>
                          <m:r>
                            <a:rPr lang="en-US" sz="2400" b="0" i="1" smtClean="0">
                              <a:latin typeface="Cambria Math" panose="02040503050406030204" pitchFamily="18" charset="0"/>
                            </a:rPr>
                            <m:t>𝐶𝐵</m:t>
                          </m:r>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3</m:t>
                          </m:r>
                        </m:den>
                      </m:f>
                    </m:oMath>
                  </m:oMathPara>
                </a14:m>
                <a:endParaRPr lang="en-US" sz="2400">
                  <a:latin typeface="Times New Roman" panose="02020603050405020304" pitchFamily="18" charset="0"/>
                  <a:cs typeface="Times New Roman" panose="02020603050405020304" pitchFamily="18" charset="0"/>
                </a:endParaRPr>
              </a:p>
            </p:txBody>
          </p:sp>
        </mc:Choice>
        <mc:Fallback xmlns="">
          <p:sp>
            <p:nvSpPr>
              <p:cNvPr id="32" name="TextBox 31"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356B862-1943-59DB-5967-65409F19BCC5}"/>
                  </a:ext>
                </a:extLst>
              </p:cNvPr>
              <p:cNvSpPr txBox="1">
                <a:spLocks noRot="1" noChangeAspect="1" noMove="1" noResize="1" noEditPoints="1" noAdjustHandles="1" noChangeArrowheads="1" noChangeShapeType="1" noTextEdit="1"/>
              </p:cNvSpPr>
              <p:nvPr/>
            </p:nvSpPr>
            <p:spPr>
              <a:xfrm>
                <a:off x="609600" y="666750"/>
                <a:ext cx="8229600" cy="1524841"/>
              </a:xfrm>
              <a:prstGeom prst="rect">
                <a:avLst/>
              </a:prstGeom>
              <a:blipFill>
                <a:blip r:embed="rId2"/>
                <a:stretch>
                  <a:fillRect l="-1111" t="-31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9518249-9BD1-4016-2681-6D96873D6900}"/>
                  </a:ext>
                </a:extLst>
              </p:cNvPr>
              <p:cNvSpPr txBox="1"/>
              <p:nvPr/>
            </p:nvSpPr>
            <p:spPr>
              <a:xfrm>
                <a:off x="609600" y="2190750"/>
                <a:ext cx="7162800" cy="1933286"/>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HĐ 2</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𝑀𝑁</m:t>
                      </m:r>
                      <m:r>
                        <a:rPr lang="en-US" sz="2400" b="0" i="1" smtClean="0">
                          <a:latin typeface="Cambria Math" panose="02040503050406030204" pitchFamily="18" charset="0"/>
                        </a:rPr>
                        <m:t>=1,4 </m:t>
                      </m:r>
                      <m:r>
                        <m:rPr>
                          <m:sty m:val="p"/>
                        </m:rPr>
                        <a:rPr lang="en-US" sz="2400" b="0" i="0" smtClean="0">
                          <a:latin typeface="Cambria Math" panose="02040503050406030204" pitchFamily="18" charset="0"/>
                        </a:rPr>
                        <m:t>cm</m:t>
                      </m:r>
                    </m:oMath>
                  </m:oMathPara>
                </a14:m>
                <a:endParaRPr lang="en-US" sz="2400" b="0">
                  <a:latin typeface="Times New Roman" panose="02020603050405020304" pitchFamily="18" charset="0"/>
                  <a:cs typeface="Times New Roman" panose="02020603050405020304" pitchFamily="18" charset="0"/>
                </a:endParaRPr>
              </a:p>
              <a:p>
                <a14:m>
                  <m:oMath xmlns:m="http://schemas.openxmlformats.org/officeDocument/2006/math">
                    <m:r>
                      <a:rPr lang="en-US" sz="2400" b="0" i="1" smtClean="0">
                        <a:latin typeface="Cambria Math" panose="02040503050406030204" pitchFamily="18" charset="0"/>
                      </a:rPr>
                      <m:t>𝐴𝐵</m:t>
                    </m:r>
                    <m:r>
                      <a:rPr lang="en-US" sz="2400" b="0" i="1" smtClean="0">
                        <a:latin typeface="Cambria Math" panose="02040503050406030204" pitchFamily="18" charset="0"/>
                      </a:rPr>
                      <m:t>=2,8 </m:t>
                    </m:r>
                    <m:r>
                      <m:rPr>
                        <m:sty m:val="p"/>
                      </m:rPr>
                      <a:rPr lang="en-US" sz="2400" b="0" i="0" smtClean="0">
                        <a:latin typeface="Cambria Math" panose="02040503050406030204" pitchFamily="18" charset="0"/>
                      </a:rPr>
                      <m:t>cm</m:t>
                    </m:r>
                  </m:oMath>
                </a14:m>
                <a:r>
                  <a:rPr lang="en-US" sz="240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rPr>
                      <m:t>𝐶𝐷</m:t>
                    </m:r>
                    <m:r>
                      <a:rPr lang="en-US" sz="2400" b="0" i="1" smtClean="0">
                        <a:latin typeface="Cambria Math" panose="02040503050406030204" pitchFamily="18" charset="0"/>
                      </a:rPr>
                      <m:t>=8,4 </m:t>
                    </m:r>
                    <m:r>
                      <m:rPr>
                        <m:sty m:val="p"/>
                      </m:rPr>
                      <a:rPr lang="en-US" sz="2400" b="0" i="0" smtClean="0">
                        <a:latin typeface="Cambria Math" panose="02040503050406030204" pitchFamily="18" charset="0"/>
                      </a:rPr>
                      <m:t>cm</m:t>
                    </m:r>
                  </m:oMath>
                </a14:m>
                <a:endParaRPr lang="en-US" sz="2400" b="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𝐴𝐵</m:t>
                          </m:r>
                        </m:num>
                        <m:den>
                          <m:r>
                            <a:rPr lang="en-US" sz="2400" b="0" i="1" smtClean="0">
                              <a:latin typeface="Cambria Math" panose="02040503050406030204" pitchFamily="18" charset="0"/>
                            </a:rPr>
                            <m:t>𝐶𝐷</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2,8</m:t>
                          </m:r>
                        </m:num>
                        <m:den>
                          <m:r>
                            <a:rPr lang="en-US" sz="2400" b="0" i="1" smtClean="0">
                              <a:latin typeface="Cambria Math" panose="02040503050406030204" pitchFamily="18" charset="0"/>
                            </a:rPr>
                            <m:t>8,4</m:t>
                          </m:r>
                        </m:den>
                      </m:f>
                      <m:r>
                        <a:rPr lang="en-US" sz="2400" b="0" i="0"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3</m:t>
                          </m:r>
                        </m:den>
                      </m:f>
                    </m:oMath>
                  </m:oMathPara>
                </a14:m>
                <a:endParaRPr lang="en-US" sz="2400">
                  <a:latin typeface="Times New Roman" panose="02020603050405020304" pitchFamily="18" charset="0"/>
                  <a:cs typeface="Times New Roman" panose="02020603050405020304" pitchFamily="18" charset="0"/>
                </a:endParaRPr>
              </a:p>
            </p:txBody>
          </p:sp>
        </mc:Choice>
        <mc:Fallback xmlns="">
          <p:sp>
            <p:nvSpPr>
              <p:cNvPr id="33" name="TextBox 32"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9518249-9BD1-4016-2681-6D96873D6900}"/>
                  </a:ext>
                </a:extLst>
              </p:cNvPr>
              <p:cNvSpPr txBox="1">
                <a:spLocks noRot="1" noChangeAspect="1" noMove="1" noResize="1" noEditPoints="1" noAdjustHandles="1" noChangeArrowheads="1" noChangeShapeType="1" noTextEdit="1"/>
              </p:cNvSpPr>
              <p:nvPr/>
            </p:nvSpPr>
            <p:spPr>
              <a:xfrm>
                <a:off x="609600" y="2190750"/>
                <a:ext cx="7162800" cy="1933286"/>
              </a:xfrm>
              <a:prstGeom prst="rect">
                <a:avLst/>
              </a:prstGeom>
              <a:blipFill>
                <a:blip r:embed="rId3"/>
                <a:stretch>
                  <a:fillRect l="-1277" t="-2516"/>
                </a:stretch>
              </a:blipFill>
            </p:spPr>
            <p:txBody>
              <a:bodyPr/>
              <a:lstStyle/>
              <a:p>
                <a:r>
                  <a:rPr lang="en-US">
                    <a:noFill/>
                  </a:rPr>
                  <a:t> </a:t>
                </a:r>
              </a:p>
            </p:txBody>
          </p:sp>
        </mc:Fallback>
      </mc:AlternateContent>
      <p:sp>
        <p:nvSpPr>
          <p:cNvPr id="34" name="TextBox 33"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10A4FBBE-48AA-7D31-035D-0F1FF82B6543}"/>
              </a:ext>
            </a:extLst>
          </p:cNvPr>
          <p:cNvSpPr txBox="1"/>
          <p:nvPr/>
        </p:nvSpPr>
        <p:spPr>
          <a:xfrm>
            <a:off x="609600" y="4095750"/>
            <a:ext cx="6172200" cy="1107996"/>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HĐ 3</a:t>
            </a:r>
          </a:p>
          <a:p>
            <a:r>
              <a:rPr lang="en-US" sz="2400">
                <a:latin typeface="Times New Roman" panose="02020603050405020304" pitchFamily="18" charset="0"/>
                <a:cs typeface="Times New Roman" panose="02020603050405020304" pitchFamily="18" charset="0"/>
              </a:rPr>
              <a:t>Tỉ số trong hai hoạt động 1 và 2 bằng nhau</a:t>
            </a:r>
          </a:p>
          <a:p>
            <a:endParaRPr lang="en-US"/>
          </a:p>
        </p:txBody>
      </p:sp>
      <p:sp>
        <p:nvSpPr>
          <p:cNvPr id="37" name="Rectangle 36" descr="OPL20U25GSXzBJYl68kk8uQGfFKzs7yb1M4KJWUiLk6ZEvGF+qCIPSnY57AbBFCvTW2023.15.119+K4lPs7H94VUqPe2XwIsfPRnrXQE//QTEXxb8/8N4CNc6FpgZahzpTjFhMzSA7T/nHJa11DE8Ng2TP3iAmRczFlmslSuUNOgUeb6yRvs0=">
            <a:extLst>
              <a:ext uri="{FF2B5EF4-FFF2-40B4-BE49-F238E27FC236}">
                <a16:creationId xmlns:a16="http://schemas.microsoft.com/office/drawing/2014/main" id="{29278DB4-6B41-31E1-3490-30A5C699D8A4}"/>
              </a:ext>
            </a:extLst>
          </p:cNvPr>
          <p:cNvSpPr/>
          <p:nvPr/>
        </p:nvSpPr>
        <p:spPr>
          <a:xfrm>
            <a:off x="0" y="-25052"/>
            <a:ext cx="9144000" cy="461665"/>
          </a:xfrm>
          <a:prstGeom prst="rect">
            <a:avLst/>
          </a:prstGeom>
          <a:solidFill>
            <a:srgbClr val="FFFF00"/>
          </a:solidFill>
        </p:spPr>
        <p:txBody>
          <a:bodyPr wrap="square">
            <a:spAutoFit/>
          </a:bodyPr>
          <a:lstStyle/>
          <a:p>
            <a:pPr algn="ctr"/>
            <a:r>
              <a:rPr lang="en-US" sz="2400" b="1">
                <a:ln/>
                <a:solidFill>
                  <a:srgbClr val="FF0000"/>
                </a:solidFill>
                <a:latin typeface="Times New Roman" panose="02020603050405020304" pitchFamily="18" charset="0"/>
                <a:cs typeface="Times New Roman" panose="02020603050405020304" pitchFamily="18" charset="0"/>
              </a:rPr>
              <a:t>BÀI 15: ĐỊNH LÍ THALÈS TRONG TAM GIÁC (Tiết 1)</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992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ISPRING_SLIDE_INDENT_LEVEL" val="0"/>
  <p:tag name="ISPRING_CUSTOM_TIMING_USED" val="1"/>
  <p:tag name="GENSWF_SLIDE_TITLE" val="TỰA BÀI"/>
  <p:tag name="ISPRING_PRESENTER_ID" val="{7257E5D0-9D30-4FF0-97B0-8B144157FD3C}"/>
  <p:tag name="ISPRING_SLIDE_ID_2" val="{86E28706-79C3-4FF9-A642-6C9FBFB2000F}"/>
  <p:tag name="GENSWF_ADVANCE_TIME" val="4.18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4920</TotalTime>
  <Words>716</Words>
  <Application>Microsoft Office PowerPoint</Application>
  <PresentationFormat>On-screen Show (16:9)</PresentationFormat>
  <Paragraphs>97</Paragraphs>
  <Slides>23</Slides>
  <Notes>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23</vt:i4>
      </vt:variant>
    </vt:vector>
  </HeadingPairs>
  <TitlesOfParts>
    <vt:vector size="35" baseType="lpstr">
      <vt:lpstr>Arial</vt:lpstr>
      <vt:lpstr>Calibri</vt:lpstr>
      <vt:lpstr>Calibri Light</vt:lpstr>
      <vt:lpstr>Cambria Math</vt:lpstr>
      <vt:lpstr>Times New Roman</vt:lpstr>
      <vt:lpstr>Tw Cen MT</vt:lpstr>
      <vt:lpstr>Wingdings</vt:lpstr>
      <vt:lpstr>Office Theme</vt:lpstr>
      <vt:lpstr>Custom Design</vt:lpstr>
      <vt:lpstr>2_Office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 hình 4.2, em hãy thực hiện HĐ1, HĐ2, HĐ3 sgk/ trang 77</vt:lpstr>
      <vt:lpstr> </vt:lpstr>
      <vt:lpstr>PowerPoint Presentation</vt:lpstr>
      <vt:lpstr>Luyện tập 1. MN=3 m và PQ=9 cm EF=25 cm và HK=10 dm </vt:lpstr>
      <vt:lpstr>PowerPoint Presentation</vt:lpstr>
      <vt:lpstr>Bài toán 1. Quan sát hình 4.3 </vt:lpstr>
      <vt:lpstr>PowerPoint Presentation</vt:lpstr>
      <vt:lpstr>PowerPoint Presentation</vt:lpstr>
      <vt:lpstr>PowerPoint Presentation</vt:lpstr>
      <vt:lpstr>Cho tam giác ABC và một điểm B′ nằm trên AB. Qua điểm B′ ta vẽ một đường thẳng song song với cạnh BC, cắt cạnh AC tại C′. Dựa vào hình vẽ, hãy tính và so sánh các tỉ số sau và viết các tỉ lệ thức: </vt:lpstr>
      <vt:lpstr>PowerPoint Presentation</vt:lpstr>
      <vt:lpstr>PowerPoint Presentation</vt:lpstr>
      <vt:lpstr>Hãy tìm các đoạn thẳng tỉ lệ trong hình vẽ sơ đồ một góc công viên ở hình 4</vt:lpstr>
      <vt:lpstr>Bài toán 2:  Ta có AD/AB=1,5/4,5=1/3;(  AE)/AC=  3/9=1/3 AD/AB=AE/AC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Thuan Nguyen Thi My</dc:creator>
  <cp:lastModifiedBy>NMD Store</cp:lastModifiedBy>
  <cp:revision>291</cp:revision>
  <dcterms:created xsi:type="dcterms:W3CDTF">2021-07-22T17:31:00Z</dcterms:created>
  <dcterms:modified xsi:type="dcterms:W3CDTF">2025-03-25T13:43:06Z</dcterms:modified>
</cp:coreProperties>
</file>