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8"/>
  </p:notesMasterIdLst>
  <p:sldIdLst>
    <p:sldId id="294" r:id="rId3"/>
    <p:sldId id="367" r:id="rId4"/>
    <p:sldId id="368" r:id="rId5"/>
    <p:sldId id="369" r:id="rId6"/>
    <p:sldId id="370" r:id="rId7"/>
    <p:sldId id="371" r:id="rId8"/>
    <p:sldId id="373" r:id="rId9"/>
    <p:sldId id="298" r:id="rId10"/>
    <p:sldId id="337" r:id="rId11"/>
    <p:sldId id="338" r:id="rId12"/>
    <p:sldId id="339" r:id="rId13"/>
    <p:sldId id="340" r:id="rId14"/>
    <p:sldId id="341" r:id="rId15"/>
    <p:sldId id="357" r:id="rId16"/>
    <p:sldId id="358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84977905926" initials="8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FFFF"/>
    <a:srgbClr val="D6D6D6"/>
    <a:srgbClr val="0033CC"/>
    <a:srgbClr val="FF99FF"/>
    <a:srgbClr val="FFFF66"/>
    <a:srgbClr val="99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86355" autoAdjust="0"/>
  </p:normalViewPr>
  <p:slideViewPr>
    <p:cSldViewPr>
      <p:cViewPr varScale="1">
        <p:scale>
          <a:sx n="64" d="100"/>
          <a:sy n="64" d="100"/>
        </p:scale>
        <p:origin x="5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DB619503-4D24-4A03-8313-C67AE06DA6E9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033CDBAB-F658-4D34-85F6-F10CCB343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785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53EB53-04A4-4DDE-A3C5-64533204F1D6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CEC3D1-BDF8-4C2C-A887-5378E37DCEB7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59DBC-4C30-43BB-933A-526F9FFAD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00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A7ECC-DA32-443F-BF95-16D392CB1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31238-32E8-4531-ABA3-BE3B152A8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54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B8162-CAB3-476C-B2AA-00836EA34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809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63AF-26F1-4139-8EF9-E052D6F61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059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3B92-1480-4BF9-86FC-194B2D223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676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25B2EBA-5382-41F8-BCD2-B91BD0ABA979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6C16B07-0A50-47FD-9D6A-8502E4C2D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047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B6CE28A-A910-4304-B4CD-0951105349E7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A53026A-5D41-44CD-8CDE-A2A49CF5C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069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F4FEA2-2200-42E6-A612-E9BFC0CAD6BC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4F68C41-74F9-48C5-9F7A-85B23F608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908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E9182A-2AE2-4D17-AEE7-1E6DD650A9EB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0649273-21C3-4099-BE80-A250A1B0E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376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6D90897-750B-4553-ABF3-EEAD41E75B3F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6B45BB9-E2A4-4EB6-B8CD-03DC6603E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96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A899B-C843-4B9F-A735-9F119E797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899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69C07D-48C9-469F-84B3-C23235172D45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14CFFB4-52D2-415E-8B4C-92BE232D9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746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DCCDC3-6CD3-4590-98B7-2355A47DE6C4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1E2A2F6-F2E7-4213-B577-1D2CF3B85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733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78AEFB-B1AF-43F8-A373-F439071B5DA3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087A41D-4B02-4156-88B4-163A0062B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107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C369423-88E5-4013-B625-4EC02138F9F0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9BF62C4-8E0D-485D-9E95-C63D4AF0D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049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07697A-19D6-4EA0-B0D2-814C2268D1C9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B1885A0-AE5A-41EB-8518-B87C70E26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643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935073-9C79-45D2-B2B5-F59424B74D27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3B1C15F-FFAA-4AC6-8E6A-6CDB6C469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753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107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9D93CE3-D136-4090-81C8-53394014D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89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73C6-A464-40D6-AC42-C643DE942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74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322D7-CCCB-447C-9072-AFB0ACBCE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20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A2DE6-FFDF-49E3-B7AE-7A47C2B4E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65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2272-7AFE-4709-89EC-EA683E6E7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94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124C-8DE9-442A-A2FB-943E040DC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73773-368C-45AA-BD8C-E8FCB3093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92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41E5-EF9F-4CD6-AD3A-F6069103A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23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.VnTime" pitchFamily="34" charset="0"/>
              </a:defRPr>
            </a:lvl1pPr>
          </a:lstStyle>
          <a:p>
            <a:pPr>
              <a:defRPr/>
            </a:pPr>
            <a:fld id="{EC24955F-B357-43CA-9FA3-E980B7EA4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5C385D6-8DCA-4F43-AF48-8E8FAEFE3BDB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67F69C8-0858-4811-82CE-B8A86A0FE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Fireworks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24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Fireworks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864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Fireworks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95400"/>
            <a:ext cx="8667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Fireworks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animated firewor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5225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free fireworks anim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fireworks anim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 descr="free fireworks gif clip ar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267200"/>
            <a:ext cx="714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8" descr="Fireworks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9" descr="Fireworks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0" descr="animated firewor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1" descr="animated firewor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2" descr="animated firewor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81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4" descr="Fireworks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25" descr="animated firewor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3" descr="free fireworks gif clip ar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38700"/>
            <a:ext cx="714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3" descr="free fireworks gif clip ar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152900"/>
            <a:ext cx="714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3" descr="free fireworks gif clip ar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71900"/>
            <a:ext cx="714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13" descr="free fireworks gif clip ar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4533900"/>
            <a:ext cx="714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13" descr="free fireworks gif clip ar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714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13" descr="free fireworks gif clip ar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352800"/>
            <a:ext cx="714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13" descr="free fireworks gif clip ar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-22225"/>
            <a:ext cx="32004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13" descr="free fireworks gif clip ar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505200"/>
            <a:ext cx="714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13" descr="free fireworks gif clip ar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714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13" descr="free fireworks gif clip ar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0"/>
            <a:ext cx="714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13" descr="free fireworks gif clip ar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4114800"/>
            <a:ext cx="714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412" name="Đường kết nối thẳng 36"/>
          <p:cNvCxnSpPr>
            <a:cxnSpLocks noChangeShapeType="1"/>
          </p:cNvCxnSpPr>
          <p:nvPr/>
        </p:nvCxnSpPr>
        <p:spPr bwMode="auto">
          <a:xfrm>
            <a:off x="2819400" y="6477000"/>
            <a:ext cx="3352800" cy="1588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413" name="Picture 36" descr="n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3000" y="6248400"/>
            <a:ext cx="61722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2852738" y="1858963"/>
            <a:ext cx="41910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4400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Broad" pitchFamily="2" charset="0"/>
                <a:cs typeface="Arial" panose="020B0604020202020204" pitchFamily="34" charset="0"/>
              </a:rPr>
              <a:t>KÍNH CHAØO</a:t>
            </a:r>
            <a:r>
              <a:rPr kumimoji="1" lang="en-US" sz="5400" b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249238" y="2635250"/>
            <a:ext cx="9228137" cy="32004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altLang="en-US" sz="9600">
                <a:solidFill>
                  <a:schemeClr val="tx2"/>
                </a:solidFill>
                <a:latin typeface="VNI-Brush" pitchFamily="2" charset="0"/>
              </a:rPr>
              <a:t> Quí thaày coâ ñeán</a:t>
            </a:r>
            <a:br>
              <a:rPr lang="en-US" altLang="en-US" sz="9600">
                <a:solidFill>
                  <a:schemeClr val="tx2"/>
                </a:solidFill>
                <a:latin typeface="VNI-Brush" pitchFamily="2" charset="0"/>
              </a:rPr>
            </a:br>
            <a:r>
              <a:rPr lang="en-US" altLang="en-US" sz="9600">
                <a:solidFill>
                  <a:schemeClr val="tx2"/>
                </a:solidFill>
                <a:latin typeface="VNI-Brush" pitchFamily="2" charset="0"/>
              </a:rPr>
              <a:t>döï giôø cuøng lôùp</a:t>
            </a:r>
            <a:r>
              <a:rPr lang="en-US" altLang="en-US" sz="8000">
                <a:solidFill>
                  <a:schemeClr val="tx2"/>
                </a:solidFill>
                <a:latin typeface=".VnTime" pitchFamily="34" charset="0"/>
              </a:rPr>
              <a:t> </a:t>
            </a:r>
          </a:p>
        </p:txBody>
      </p:sp>
      <p:pic>
        <p:nvPicPr>
          <p:cNvPr id="16418" name="Picture 41" descr="lap lanh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29200"/>
            <a:ext cx="14478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971800" y="609600"/>
            <a:ext cx="26301700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9699" name="Text Box 16"/>
          <p:cNvSpPr txBox="1">
            <a:spLocks noChangeArrowheads="1"/>
          </p:cNvSpPr>
          <p:nvPr/>
        </p:nvSpPr>
        <p:spPr bwMode="auto">
          <a:xfrm>
            <a:off x="166688" y="371475"/>
            <a:ext cx="8596312" cy="1600200"/>
          </a:xfrm>
          <a:prstGeom prst="rect">
            <a:avLst/>
          </a:prstGeom>
          <a:solidFill>
            <a:srgbClr val="99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cs typeface="Times New Roman" pitchFamily="18" charset="0"/>
              </a:rPr>
              <a:t>  </a:t>
            </a:r>
            <a:r>
              <a:rPr lang="en-US" altLang="en-US" sz="2800" u="sng">
                <a:cs typeface="Times New Roman" pitchFamily="18" charset="0"/>
              </a:rPr>
              <a:t>Hoạt động nhóm 4 (KTB): </a:t>
            </a:r>
            <a:r>
              <a:rPr lang="en-US" altLang="en-US" sz="2800">
                <a:cs typeface="Times New Roman" pitchFamily="18" charset="0"/>
              </a:rPr>
              <a:t>quan sát hình h.4.13a và h.4.13b, thực hiện hoạt động 8 trong SGK trang 88.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cs typeface="Times New Roman" pitchFamily="18" charset="0"/>
              </a:rPr>
              <a:t>Thời gian: 5 phút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423863" y="2667000"/>
            <a:ext cx="13546137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3863" y="2697163"/>
            <a:ext cx="10693400" cy="460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86200" y="498157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05:00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04:59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04:58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04:57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04:56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04:55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04:54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04:53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04:52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04:51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04:49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04:48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04:47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04:46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04:45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04:44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04:43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04:42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04:41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04:40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04:39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04:38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04:37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04:36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04:35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04:34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04:33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04:32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04:31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04:30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04:29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04:28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04:27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04:26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04:25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04:24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04:23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04:22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04:21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04:20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04:19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04:18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04:17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04:16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04:15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04:14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04:13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04:12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04:11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04:10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04:09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04:08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04:07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04:06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04:05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04:04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04:03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04:02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04:01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04:00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03:59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03:58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03:57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03:56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03:55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03:54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03:53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03:52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03:51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03:50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03:49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03:48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03:47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03:46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03:45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03:44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03:43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03:42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03:41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03:40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03:39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03:38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03:37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03:36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03:35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03:34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03:33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03:32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03:31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03:30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03:29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03:28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03:27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03:26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03:25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03:24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03:23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03:22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03:21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03:20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03:19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03:18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03:17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03:16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03:15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03:14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03:13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03:12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03:11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03:10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03:09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03:08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03:07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03:06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03:05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03:04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03:03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03:02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03:01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03:00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02:59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02:58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02:57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02:56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02:55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02:54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02:53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02:52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02:51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02:50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02:49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02:48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02:47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02:46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02:45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02:44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02:43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02:42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02:41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02:40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02:39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02:38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02:37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02:36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02:35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02:34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02:33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02:32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02:31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02:30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02:29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02:28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02:27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02:26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02:25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02:24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02:23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02:22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02:21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02:20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02:19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02:18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02:17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02:16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02:15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02:14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02:13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02:12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02:11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02:10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02:09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02:08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02:07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02:06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02:05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02:04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02:03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02:02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02:01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02:00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01:59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01:58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01:57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01:56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01:55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01:54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01:53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01:52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01:51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01:50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01:49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01:48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01:47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01:46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01:45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01:44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01:43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01:42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01:41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01:40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01:39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01:38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01:37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01:36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01:35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01:34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01:33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01:32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01:31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01:30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01:29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01:28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01:27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01:26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01:25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01:24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01:23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01:22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01:21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01:20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01:19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01:18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01:17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01:16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01:15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01:14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01:13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01:12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01:11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01:10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01:09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01:08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01:07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01:06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01:05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01:04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01:03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01:02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01:01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01:00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00:59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00:58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00:57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00:56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00:55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00:54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00:53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00:52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00:51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00:50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00:49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00:48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00:47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00:46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00:45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00:44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00:43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00:42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00:41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00:40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00:39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00:38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00:37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00:36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00:35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00:34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00:33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00:32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00:31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00:30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00:29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00:28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00:27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00:26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00:25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00:24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00:23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00:22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00:21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00:20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00:19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00:18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00:17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00:16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00:15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00:14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00:13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00:12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00:11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00:10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00:09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00:08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00:07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00:06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00:05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00:04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00:03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00:02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/>
              <a:t>00:01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3886200" y="1668463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00:00</a:t>
            </a:r>
          </a:p>
        </p:txBody>
      </p:sp>
      <p:sp>
        <p:nvSpPr>
          <p:cNvPr id="316" name="Oval 315"/>
          <p:cNvSpPr/>
          <p:nvPr/>
        </p:nvSpPr>
        <p:spPr>
          <a:xfrm>
            <a:off x="4076700" y="2232025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4163" y="3319463"/>
            <a:ext cx="9825037" cy="523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30007" name="Object 5"/>
          <p:cNvGraphicFramePr>
            <a:graphicFrameLocks noChangeAspect="1"/>
          </p:cNvGraphicFramePr>
          <p:nvPr/>
        </p:nvGraphicFramePr>
        <p:xfrm>
          <a:off x="-39688" y="2984500"/>
          <a:ext cx="4783138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4" name="Bitmap Image" r:id="rId5" imgW="2629128" imgH="1760373" progId="Paint.Picture">
                  <p:embed/>
                </p:oleObj>
              </mc:Choice>
              <mc:Fallback>
                <p:oleObj name="Bitmap Image" r:id="rId5" imgW="2629128" imgH="176037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88" y="2984500"/>
                        <a:ext cx="4783138" cy="285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 flipV="1">
            <a:off x="4991100" y="3836988"/>
            <a:ext cx="14836775" cy="460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30009" name="Object 10"/>
          <p:cNvGraphicFramePr>
            <a:graphicFrameLocks noChangeAspect="1"/>
          </p:cNvGraphicFramePr>
          <p:nvPr/>
        </p:nvGraphicFramePr>
        <p:xfrm>
          <a:off x="4876800" y="3319463"/>
          <a:ext cx="3678238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5" name="Bitmap Image" r:id="rId7" imgW="2263336" imgH="1531753" progId="Paint.Picture">
                  <p:embed/>
                </p:oleObj>
              </mc:Choice>
              <mc:Fallback>
                <p:oleObj name="Bitmap Image" r:id="rId7" imgW="2263336" imgH="1531753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19463"/>
                        <a:ext cx="3678238" cy="248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 nodeType="afterGroup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 nodeType="afterGroup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 nodeType="afterGroup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 nodeType="afterGroup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 nodeType="afterGroup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 nodeType="afterGroup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 nodeType="afterGroup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 nodeType="afterGroup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 nodeType="afterGroup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 nodeType="afterGroup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 nodeType="afterGroup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 nodeType="afterGroup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 nodeType="afterGroup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 nodeType="afterGroup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 nodeType="afterGroup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 nodeType="afterGroup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 nodeType="afterGroup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 nodeType="afterGroup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 nodeType="afterGroup">
                            <p:stCondLst>
                              <p:cond delay="18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 nodeType="afterGroup">
                            <p:stCondLst>
                              <p:cond delay="18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18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18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18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18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18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 nodeType="afterGroup">
                            <p:stCondLst>
                              <p:cond delay="18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 nodeType="afterGroup">
                            <p:stCondLst>
                              <p:cond delay="19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 nodeType="afterGroup">
                            <p:stCondLst>
                              <p:cond delay="191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192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 nodeType="afterGroup">
                            <p:stCondLst>
                              <p:cond delay="193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 nodeType="afterGroup">
                            <p:stCondLst>
                              <p:cond delay="194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195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196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 nodeType="afterGroup">
                            <p:stCondLst>
                              <p:cond delay="197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 nodeType="afterGroup">
                            <p:stCondLst>
                              <p:cond delay="198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 nodeType="afterGroup">
                            <p:stCondLst>
                              <p:cond delay="199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200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 nodeType="afterGroup">
                            <p:stCondLst>
                              <p:cond delay="201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 nodeType="afterGroup">
                            <p:stCondLst>
                              <p:cond delay="202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 nodeType="afterGroup">
                            <p:stCondLst>
                              <p:cond delay="203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204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 nodeType="afterGroup">
                            <p:stCondLst>
                              <p:cond delay="205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 nodeType="afterGroup">
                            <p:stCondLst>
                              <p:cond delay="206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 nodeType="afterGroup">
                            <p:stCondLst>
                              <p:cond delay="207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208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 nodeType="afterGroup">
                            <p:stCondLst>
                              <p:cond delay="209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 nodeType="afterGroup">
                            <p:stCondLst>
                              <p:cond delay="210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 nodeType="afterGroup">
                            <p:stCondLst>
                              <p:cond delay="211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212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 nodeType="afterGroup">
                            <p:stCondLst>
                              <p:cond delay="213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 nodeType="afterGroup">
                            <p:stCondLst>
                              <p:cond delay="214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 nodeType="afterGroup">
                            <p:stCondLst>
                              <p:cond delay="215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216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 nodeType="afterGroup">
                            <p:stCondLst>
                              <p:cond delay="217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 nodeType="afterGroup">
                            <p:stCondLst>
                              <p:cond delay="218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 nodeType="afterGroup">
                            <p:stCondLst>
                              <p:cond delay="219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220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 nodeType="afterGroup">
                            <p:stCondLst>
                              <p:cond delay="221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 nodeType="afterGroup">
                            <p:stCondLst>
                              <p:cond delay="222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 nodeType="afterGroup">
                            <p:stCondLst>
                              <p:cond delay="223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224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 nodeType="afterGroup">
                            <p:stCondLst>
                              <p:cond delay="225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 nodeType="afterGroup">
                            <p:stCondLst>
                              <p:cond delay="226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 nodeType="afterGroup">
                            <p:stCondLst>
                              <p:cond delay="227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228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 nodeType="afterGroup">
                            <p:stCondLst>
                              <p:cond delay="229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 nodeType="afterGroup">
                            <p:stCondLst>
                              <p:cond delay="230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 nodeType="afterGroup">
                            <p:stCondLst>
                              <p:cond delay="231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 nodeType="afterGroup">
                            <p:stCondLst>
                              <p:cond delay="232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 nodeType="afterGroup">
                            <p:stCondLst>
                              <p:cond delay="233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 nodeType="afterGroup">
                            <p:stCondLst>
                              <p:cond delay="234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 nodeType="afterGroup">
                            <p:stCondLst>
                              <p:cond delay="235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236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 nodeType="afterGroup">
                            <p:stCondLst>
                              <p:cond delay="237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 nodeType="afterGroup">
                            <p:stCondLst>
                              <p:cond delay="238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 nodeType="afterGroup">
                            <p:stCondLst>
                              <p:cond delay="239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240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 nodeType="afterGroup">
                            <p:stCondLst>
                              <p:cond delay="241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 nodeType="afterGroup">
                            <p:stCondLst>
                              <p:cond delay="242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 nodeType="afterGroup">
                            <p:stCondLst>
                              <p:cond delay="243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 nodeType="afterGroup">
                            <p:stCondLst>
                              <p:cond delay="244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 nodeType="afterGroup">
                            <p:stCondLst>
                              <p:cond delay="245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 nodeType="afterGroup">
                            <p:stCondLst>
                              <p:cond delay="246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 nodeType="afterGroup">
                            <p:stCondLst>
                              <p:cond delay="247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 nodeType="afterGroup">
                            <p:stCondLst>
                              <p:cond delay="248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 nodeType="afterGroup">
                            <p:stCondLst>
                              <p:cond delay="249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 nodeType="afterGroup">
                            <p:stCondLst>
                              <p:cond delay="250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 nodeType="afterGroup">
                            <p:stCondLst>
                              <p:cond delay="251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 nodeType="afterGroup">
                            <p:stCondLst>
                              <p:cond delay="252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 nodeType="afterGroup">
                            <p:stCondLst>
                              <p:cond delay="253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 nodeType="afterGroup">
                            <p:stCondLst>
                              <p:cond delay="254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 nodeType="afterGroup">
                            <p:stCondLst>
                              <p:cond delay="255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 nodeType="afterGroup">
                            <p:stCondLst>
                              <p:cond delay="256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 nodeType="afterGroup">
                            <p:stCondLst>
                              <p:cond delay="257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 nodeType="afterGroup">
                            <p:stCondLst>
                              <p:cond delay="258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 nodeType="afterGroup">
                            <p:stCondLst>
                              <p:cond delay="259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 nodeType="afterGroup">
                            <p:stCondLst>
                              <p:cond delay="260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 nodeType="afterGroup">
                            <p:stCondLst>
                              <p:cond delay="261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 nodeType="afterGroup">
                            <p:stCondLst>
                              <p:cond delay="262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 nodeType="afterGroup">
                            <p:stCondLst>
                              <p:cond delay="263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 nodeType="afterGroup">
                            <p:stCondLst>
                              <p:cond delay="264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 nodeType="afterGroup">
                            <p:stCondLst>
                              <p:cond delay="265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 nodeType="afterGroup">
                            <p:stCondLst>
                              <p:cond delay="266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 nodeType="afterGroup">
                            <p:stCondLst>
                              <p:cond delay="267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 nodeType="afterGroup">
                            <p:stCondLst>
                              <p:cond delay="268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 nodeType="afterGroup">
                            <p:stCondLst>
                              <p:cond delay="269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 nodeType="afterGroup">
                            <p:stCondLst>
                              <p:cond delay="270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 nodeType="afterGroup">
                            <p:stCondLst>
                              <p:cond delay="271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 nodeType="afterGroup">
                            <p:stCondLst>
                              <p:cond delay="272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 nodeType="afterGroup">
                            <p:stCondLst>
                              <p:cond delay="273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 nodeType="afterGroup">
                            <p:stCondLst>
                              <p:cond delay="274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 nodeType="afterGroup">
                            <p:stCondLst>
                              <p:cond delay="275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 nodeType="afterGroup">
                            <p:stCondLst>
                              <p:cond delay="276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 nodeType="afterGroup">
                            <p:stCondLst>
                              <p:cond delay="277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 nodeType="afterGroup">
                            <p:stCondLst>
                              <p:cond delay="278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 nodeType="afterGroup">
                            <p:stCondLst>
                              <p:cond delay="279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 nodeType="afterGroup">
                            <p:stCondLst>
                              <p:cond delay="280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 nodeType="afterGroup">
                            <p:stCondLst>
                              <p:cond delay="281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 nodeType="afterGroup">
                            <p:stCondLst>
                              <p:cond delay="282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 nodeType="afterGroup">
                            <p:stCondLst>
                              <p:cond delay="283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 nodeType="afterGroup">
                            <p:stCondLst>
                              <p:cond delay="284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 nodeType="afterGroup">
                            <p:stCondLst>
                              <p:cond delay="285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 nodeType="afterGroup">
                            <p:stCondLst>
                              <p:cond delay="286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 nodeType="afterGroup">
                            <p:stCondLst>
                              <p:cond delay="287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 nodeType="afterGroup">
                            <p:stCondLst>
                              <p:cond delay="288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 nodeType="afterGroup">
                            <p:stCondLst>
                              <p:cond delay="289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 nodeType="afterGroup">
                            <p:stCondLst>
                              <p:cond delay="290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 nodeType="afterGroup">
                            <p:stCondLst>
                              <p:cond delay="291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 nodeType="afterGroup">
                            <p:stCondLst>
                              <p:cond delay="292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 nodeType="afterGroup">
                            <p:stCondLst>
                              <p:cond delay="293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 nodeType="afterGroup">
                            <p:stCondLst>
                              <p:cond delay="294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 nodeType="afterGroup">
                            <p:stCondLst>
                              <p:cond delay="295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 nodeType="afterGroup">
                            <p:stCondLst>
                              <p:cond delay="296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 nodeType="afterGroup">
                            <p:stCondLst>
                              <p:cond delay="297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 nodeType="afterGroup">
                            <p:stCondLst>
                              <p:cond delay="298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 nodeType="afterGroup">
                            <p:stCondLst>
                              <p:cond delay="299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 nodeType="afterGroup">
                            <p:stCondLst>
                              <p:cond delay="300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849563" y="79375"/>
          <a:ext cx="4038600" cy="273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Bitmap Image" r:id="rId3" imgW="2263336" imgH="1531753" progId="Paint.Picture">
                  <p:embed/>
                </p:oleObj>
              </mc:Choice>
              <mc:Fallback>
                <p:oleObj name="Bitmap Image" r:id="rId3" imgW="2263336" imgH="1531753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79375"/>
                        <a:ext cx="4038600" cy="273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6"/>
              <p:cNvSpPr txBox="1">
                <a:spLocks noChangeArrowheads="1"/>
              </p:cNvSpPr>
              <p:nvPr/>
            </p:nvSpPr>
            <p:spPr bwMode="auto">
              <a:xfrm>
                <a:off x="246063" y="2533650"/>
                <a:ext cx="8596312" cy="310832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 eaLnBrk="1" hangingPunct="1">
                  <a:spcBef>
                    <a:spcPct val="50000"/>
                  </a:spcBef>
                  <a:buFont typeface="Wingdings" panose="05000000000000000000" pitchFamily="2" charset="2"/>
                  <a:buChar char="ü"/>
                  <a:defRPr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eaLnBrk="1" hangingPunct="1">
                  <a:spcBef>
                    <a:spcPct val="50000"/>
                  </a:spcBef>
                  <a:buFont typeface="Wingdings" panose="05000000000000000000" pitchFamily="2" charset="2"/>
                  <a:buChar char="ü"/>
                  <a:defRPr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eaLnBrk="1" hangingPunct="1">
                  <a:spcBef>
                    <a:spcPct val="50000"/>
                  </a:spcBef>
                  <a:buFont typeface="Wingdings" panose="05000000000000000000" pitchFamily="2" charset="2"/>
                  <a:buChar char="ü"/>
                  <a:defRPr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song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eaLnBrk="1" hangingPunct="1">
                  <a:spcBef>
                    <a:spcPct val="50000"/>
                  </a:spcBef>
                  <a:buFont typeface="Wingdings" panose="05000000000000000000" pitchFamily="2" charset="2"/>
                  <a:buChar char="ü"/>
                  <a:defRPr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063" y="2533650"/>
                <a:ext cx="8596312" cy="3108325"/>
              </a:xfrm>
              <a:prstGeom prst="rect">
                <a:avLst/>
              </a:prstGeom>
              <a:blipFill rotWithShape="1">
                <a:blip r:embed="rId5"/>
                <a:stretch>
                  <a:fillRect l="-1132" t="-1758" b="-4297"/>
                </a:stretch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19400" y="457200"/>
            <a:ext cx="16290925" cy="46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89013" y="12700"/>
            <a:ext cx="6021387" cy="1385888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2800">
                <a:cs typeface="Times New Roman" panose="02020603050405020304" pitchFamily="18" charset="0"/>
              </a:rPr>
              <a:t>Hình nào trong các hình đã cho là hình thang cân? Hãy cho biết tên hình thang cân đó.</a:t>
            </a:r>
            <a:endParaRPr lang="en-US" sz="5400">
              <a:cs typeface="Times New Roman" panose="02020603050405020304" pitchFamily="18" charset="0"/>
            </a:endParaRPr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608013" y="1430338"/>
          <a:ext cx="6781800" cy="551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Bitmap Image" r:id="rId3" imgW="2392381" imgH="1943268" progId="Paint.Picture">
                  <p:embed/>
                </p:oleObj>
              </mc:Choice>
              <mc:Fallback>
                <p:oleObj name="Bitmap Image" r:id="rId3" imgW="2392381" imgH="194326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1430338"/>
                        <a:ext cx="6781800" cy="551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8" name="Picture 5" descr="http://www.quangcaosocnhi.com/_/rsrc/1503400812460/trang-tri-lop-truong-hoc-1/10buochoctaptronggiangdaytheomohinhtruongtieuhocmoivnen/c95bf1a84bfea7a0fe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58752" r="57571" b="10323"/>
          <a:stretch>
            <a:fillRect/>
          </a:stretch>
        </p:blipFill>
        <p:spPr bwMode="auto">
          <a:xfrm>
            <a:off x="7745413" y="152400"/>
            <a:ext cx="13716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6451600" cy="1774825"/>
          </a:xfrm>
          <a:solidFill>
            <a:srgbClr val="99FF66"/>
          </a:solidFill>
        </p:spPr>
        <p:txBody>
          <a:bodyPr/>
          <a:lstStyle/>
          <a:p>
            <a:pPr algn="l"/>
            <a:r>
              <a:rPr lang="en-US" altLang="en-US" sz="2800" u="sng">
                <a:latin typeface="Times New Roman" pitchFamily="18" charset="0"/>
                <a:cs typeface="Times New Roman" pitchFamily="18" charset="0"/>
              </a:rPr>
              <a:t>Thực hành 4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: gấp, cắt hình thang cân từ tờ giấy hình chữ nhật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0" y="2362200"/>
          <a:ext cx="2420938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Bitmap Image" r:id="rId3" imgW="5409524" imgH="1379048" progId="Paint.Picture">
                  <p:embed/>
                </p:oleObj>
              </mc:Choice>
              <mc:Fallback>
                <p:oleObj name="Bitmap Image" r:id="rId3" imgW="5409524" imgH="137904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0361"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2420938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24200" y="2325688"/>
          <a:ext cx="1752600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Bitmap Image" r:id="rId5" imgW="5409524" imgH="1379048" progId="Paint.Picture">
                  <p:embed/>
                </p:oleObj>
              </mc:Choice>
              <mc:Fallback>
                <p:oleObj name="Bitmap Image" r:id="rId5" imgW="5409524" imgH="1379048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156" r="49397"/>
                      <a:stretch>
                        <a:fillRect/>
                      </a:stretch>
                    </p:blipFill>
                    <p:spPr bwMode="auto">
                      <a:xfrm>
                        <a:off x="3124200" y="2325688"/>
                        <a:ext cx="1752600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959350" y="2251075"/>
          <a:ext cx="1949450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Bitmap Image" r:id="rId6" imgW="5409524" imgH="1379048" progId="Paint.Picture">
                  <p:embed/>
                </p:oleObj>
              </mc:Choice>
              <mc:Fallback>
                <p:oleObj name="Bitmap Image" r:id="rId6" imgW="5409524" imgH="137904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879" r="26263"/>
                      <a:stretch>
                        <a:fillRect/>
                      </a:stretch>
                    </p:blipFill>
                    <p:spPr bwMode="auto">
                      <a:xfrm>
                        <a:off x="4959350" y="2251075"/>
                        <a:ext cx="1949450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788150" y="2325688"/>
          <a:ext cx="2362200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Bitmap Image" r:id="rId7" imgW="5409524" imgH="1379048" progId="Paint.Picture">
                  <p:embed/>
                </p:oleObj>
              </mc:Choice>
              <mc:Fallback>
                <p:oleObj name="Bitmap Image" r:id="rId7" imgW="5409524" imgH="1379048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3254" r="-2173"/>
                      <a:stretch>
                        <a:fillRect/>
                      </a:stretch>
                    </p:blipFill>
                    <p:spPr bwMode="auto">
                      <a:xfrm>
                        <a:off x="6788150" y="2325688"/>
                        <a:ext cx="2362200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267200" y="-257175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32777" name="Picture 5" descr="http://www.quangcaosocnhi.com/_/rsrc/1503400812460/trang-tri-lop-truong-hoc-1/10buochoctaptronggiangdaytheomohinhtruongtieuhocmoivnen/c95bf1a84bfea7a0fee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58752" r="57571" b="10323"/>
          <a:stretch>
            <a:fillRect/>
          </a:stretch>
        </p:blipFill>
        <p:spPr bwMode="auto">
          <a:xfrm>
            <a:off x="7745413" y="152400"/>
            <a:ext cx="13716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>
            <a:spLocks noChangeArrowheads="1"/>
          </p:cNvSpPr>
          <p:nvPr/>
        </p:nvSpPr>
        <p:spPr bwMode="auto">
          <a:xfrm>
            <a:off x="76200" y="134938"/>
            <a:ext cx="7772400" cy="3271837"/>
          </a:xfrm>
          <a:prstGeom prst="parallelogram">
            <a:avLst>
              <a:gd name="adj" fmla="val 24998"/>
            </a:avLst>
          </a:prstGeom>
          <a:solidFill>
            <a:srgbClr val="FF99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800"/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7" name="Trapezoid 6"/>
          <p:cNvSpPr/>
          <p:nvPr/>
        </p:nvSpPr>
        <p:spPr bwMode="auto">
          <a:xfrm>
            <a:off x="2438400" y="3595688"/>
            <a:ext cx="6477000" cy="3033712"/>
          </a:xfrm>
          <a:prstGeom prst="trapezoid">
            <a:avLst/>
          </a:prstGeom>
          <a:solidFill>
            <a:srgbClr val="00FFFF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2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00400" y="3835400"/>
            <a:ext cx="5486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800"/>
              <a:t>Trong hình thang cân:</a:t>
            </a:r>
          </a:p>
          <a:p>
            <a:pPr>
              <a:spcBef>
                <a:spcPts val="600"/>
              </a:spcBef>
            </a:pPr>
            <a:r>
              <a:rPr lang="en-US" altLang="en-US" sz="2800"/>
              <a:t>+ Hai cạnh bên bằng nhau.</a:t>
            </a:r>
          </a:p>
          <a:p>
            <a:pPr>
              <a:spcBef>
                <a:spcPts val="600"/>
              </a:spcBef>
            </a:pPr>
            <a:r>
              <a:rPr lang="en-US" altLang="en-US" sz="2800"/>
              <a:t>+ Hai đường chéo bằng nhau.</a:t>
            </a:r>
          </a:p>
          <a:p>
            <a:pPr>
              <a:spcBef>
                <a:spcPts val="600"/>
              </a:spcBef>
            </a:pPr>
            <a:r>
              <a:rPr lang="en-US" altLang="en-US" sz="2800"/>
              <a:t>+ Hai cạnh đáy song song với nhau.</a:t>
            </a:r>
          </a:p>
          <a:p>
            <a:pPr>
              <a:spcBef>
                <a:spcPts val="600"/>
              </a:spcBef>
            </a:pPr>
            <a:r>
              <a:rPr lang="en-US" altLang="en-US" sz="2800"/>
              <a:t>+ Hai góc kề một đáy bằng nhau.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0" y="290513"/>
            <a:ext cx="6081713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en-US" sz="2800">
                <a:cs typeface="Times New Roman" pitchFamily="18" charset="0"/>
              </a:rPr>
              <a:t>Trong hình bình hành:</a:t>
            </a:r>
            <a:endParaRPr lang="en-US" altLang="en-US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en-US" sz="2800">
                <a:cs typeface="Times New Roman" pitchFamily="18" charset="0"/>
              </a:rPr>
              <a:t>+ Các cạnh đối bằng nhau.</a:t>
            </a:r>
            <a:endParaRPr lang="en-US" altLang="en-US" sz="28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en-US" sz="2800">
                <a:cs typeface="Times New Roman" pitchFamily="18" charset="0"/>
              </a:rPr>
              <a:t>+ Hai đường chéo cắt nhau tại trung điểm của mỗi đường.</a:t>
            </a:r>
            <a:endParaRPr lang="en-US" altLang="en-US" sz="28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en-US" sz="2800">
                <a:cs typeface="Times New Roman" pitchFamily="18" charset="0"/>
              </a:rPr>
              <a:t>+ Các góc đối bằng nhau.</a:t>
            </a:r>
            <a:endParaRPr lang="en-US" altLang="en-US" sz="28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sz="2800">
                <a:cs typeface="Times New Roman" pitchFamily="18" charset="0"/>
              </a:rPr>
              <a:t>+ Các cạnh đối song song với nhau.</a:t>
            </a:r>
            <a:endParaRPr lang="en-US" altLang="en-US" sz="280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914400" y="1389063"/>
            <a:ext cx="230188" cy="307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133600" y="228600"/>
            <a:ext cx="6408738" cy="6054725"/>
          </a:xfrm>
          <a:prstGeom prst="rect">
            <a:avLst/>
          </a:prstGeom>
          <a:solidFill>
            <a:srgbClr val="FFFF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altLang="en-US" sz="280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altLang="en-US" sz="2600"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sz="2800">
                <a:cs typeface="Times New Roman" pitchFamily="18" charset="0"/>
              </a:rPr>
              <a:t>Nhận biết các vật thể có dạng hình chữ nhật, hình thoi, hình bình hành, hình thang cân trong cuộc sống quanh em.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sz="2800">
                <a:cs typeface="Times New Roman" pitchFamily="18" charset="0"/>
              </a:rPr>
              <a:t>Ghi nhớ các đặc điểm về hai cạnh đối, đường chéo và góc của hình chữ nhật, hình thoi, hình bình hành, hình thang cân. 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sz="2800">
                <a:cs typeface="Times New Roman" pitchFamily="18" charset="0"/>
              </a:rPr>
              <a:t>Làm bài tập sau: Bài 4.11; 4.13, 4.15 sgk/tr89; 4.9, 4.12, 4.13, 4.16, 4.17, 4.19 SBT/Tr68,69</a:t>
            </a:r>
          </a:p>
        </p:txBody>
      </p:sp>
      <p:pic>
        <p:nvPicPr>
          <p:cNvPr id="34819" name="Picture 5" descr="011589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42172" r="46481" b="6775"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 descr="b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3810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2970213" y="409575"/>
            <a:ext cx="487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962400"/>
                </a:solidFill>
                <a:latin typeface="VNI-Ariston" pitchFamily="2" charset="0"/>
                <a:cs typeface="Arial" charset="0"/>
              </a:rPr>
              <a:t>Noäi dung veà nhaø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</p:cNvPr>
          <p:cNvSpPr/>
          <p:nvPr/>
        </p:nvSpPr>
        <p:spPr>
          <a:xfrm>
            <a:off x="3903786" y="4444512"/>
            <a:ext cx="1044526" cy="379829"/>
          </a:xfrm>
          <a:custGeom>
            <a:avLst/>
            <a:gdLst>
              <a:gd name="connsiteX0" fmla="*/ 0 w 1434905"/>
              <a:gd name="connsiteY0" fmla="*/ 0 h 844062"/>
              <a:gd name="connsiteX1" fmla="*/ 1434905 w 1434905"/>
              <a:gd name="connsiteY1" fmla="*/ 0 h 844062"/>
              <a:gd name="connsiteX2" fmla="*/ 1434905 w 1434905"/>
              <a:gd name="connsiteY2" fmla="*/ 844062 h 844062"/>
              <a:gd name="connsiteX3" fmla="*/ 0 w 1434905"/>
              <a:gd name="connsiteY3" fmla="*/ 844062 h 844062"/>
              <a:gd name="connsiteX4" fmla="*/ 0 w 1434905"/>
              <a:gd name="connsiteY4" fmla="*/ 0 h 844062"/>
              <a:gd name="connsiteX0" fmla="*/ 436098 w 1871003"/>
              <a:gd name="connsiteY0" fmla="*/ 0 h 844062"/>
              <a:gd name="connsiteX1" fmla="*/ 1871003 w 1871003"/>
              <a:gd name="connsiteY1" fmla="*/ 0 h 844062"/>
              <a:gd name="connsiteX2" fmla="*/ 1871003 w 1871003"/>
              <a:gd name="connsiteY2" fmla="*/ 844062 h 844062"/>
              <a:gd name="connsiteX3" fmla="*/ 436098 w 1871003"/>
              <a:gd name="connsiteY3" fmla="*/ 844062 h 844062"/>
              <a:gd name="connsiteX4" fmla="*/ 0 w 1871003"/>
              <a:gd name="connsiteY4" fmla="*/ 436099 h 844062"/>
              <a:gd name="connsiteX5" fmla="*/ 436098 w 1871003"/>
              <a:gd name="connsiteY5" fmla="*/ 0 h 844062"/>
              <a:gd name="connsiteX0" fmla="*/ 436098 w 1871003"/>
              <a:gd name="connsiteY0" fmla="*/ 0 h 844062"/>
              <a:gd name="connsiteX1" fmla="*/ 1871003 w 1871003"/>
              <a:gd name="connsiteY1" fmla="*/ 0 h 844062"/>
              <a:gd name="connsiteX2" fmla="*/ 1463040 w 1871003"/>
              <a:gd name="connsiteY2" fmla="*/ 450166 h 844062"/>
              <a:gd name="connsiteX3" fmla="*/ 1871003 w 1871003"/>
              <a:gd name="connsiteY3" fmla="*/ 844062 h 844062"/>
              <a:gd name="connsiteX4" fmla="*/ 436098 w 1871003"/>
              <a:gd name="connsiteY4" fmla="*/ 844062 h 844062"/>
              <a:gd name="connsiteX5" fmla="*/ 0 w 1871003"/>
              <a:gd name="connsiteY5" fmla="*/ 436099 h 844062"/>
              <a:gd name="connsiteX6" fmla="*/ 436098 w 1871003"/>
              <a:gd name="connsiteY6" fmla="*/ 0 h 84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1003" h="844062">
                <a:moveTo>
                  <a:pt x="436098" y="0"/>
                </a:moveTo>
                <a:lnTo>
                  <a:pt x="1871003" y="0"/>
                </a:lnTo>
                <a:cubicBezTo>
                  <a:pt x="1871003" y="135988"/>
                  <a:pt x="1463040" y="314178"/>
                  <a:pt x="1463040" y="450166"/>
                </a:cubicBezTo>
                <a:lnTo>
                  <a:pt x="1871003" y="844062"/>
                </a:lnTo>
                <a:lnTo>
                  <a:pt x="436098" y="844062"/>
                </a:lnTo>
                <a:cubicBezTo>
                  <a:pt x="422030" y="703385"/>
                  <a:pt x="14068" y="576776"/>
                  <a:pt x="0" y="436099"/>
                </a:cubicBezTo>
                <a:lnTo>
                  <a:pt x="436098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350" b="1" dirty="0">
                <a:solidFill>
                  <a:prstClr val="white"/>
                </a:solidFill>
                <a:latin typeface="Times New Roman" panose="02020603050405020304" pitchFamily="18" charset="0"/>
              </a:rPr>
              <a:t>START </a:t>
            </a:r>
            <a:endParaRPr lang="en-US" sz="135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4625" y="1682750"/>
            <a:ext cx="3271838" cy="3630613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10s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2419350" y="17463"/>
            <a:ext cx="40132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 b="1" u="sng">
                <a:solidFill>
                  <a:srgbClr val="FF0000"/>
                </a:solidFill>
                <a:cs typeface="Times New Roman" pitchFamily="18" charset="0"/>
              </a:rPr>
              <a:t>KHỞI ĐỘNG</a:t>
            </a:r>
            <a:endParaRPr lang="en-US" altLang="en-US" sz="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ru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709738"/>
            <a:ext cx="14859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iru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393950"/>
            <a:ext cx="14859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iru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023938"/>
            <a:ext cx="14859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âu hỏi"/>
          <p:cNvSpPr txBox="1">
            <a:spLocks noChangeArrowheads="1"/>
          </p:cNvSpPr>
          <p:nvPr/>
        </p:nvSpPr>
        <p:spPr bwMode="auto">
          <a:xfrm>
            <a:off x="3048000" y="3309938"/>
            <a:ext cx="4779963" cy="1277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vi-VN" altLang="en-US" sz="2800" b="1" dirty="0">
                <a:solidFill>
                  <a:srgbClr val="FF0000"/>
                </a:solidFill>
                <a:latin typeface="+mj-lt"/>
              </a:rPr>
              <a:t>Câu hỏi 1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itchFamily="18" charset="0"/>
              </a:rPr>
              <a:t>nhật</a:t>
            </a:r>
            <a:r>
              <a:rPr lang="en-US" alt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cs typeface="Times New Roman" pitchFamily="18" charset="0"/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itchFamily="18" charset="0"/>
              </a:rPr>
              <a:t>góc</a:t>
            </a:r>
            <a:r>
              <a:rPr lang="en-US" alt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itchFamily="18" charset="0"/>
              </a:rPr>
              <a:t>bằng</a:t>
            </a:r>
            <a:endParaRPr lang="en-US" alt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en-US" sz="21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đáp án 1"/>
          <p:cNvSpPr/>
          <p:nvPr/>
        </p:nvSpPr>
        <p:spPr>
          <a:xfrm>
            <a:off x="4929103" y="4552492"/>
            <a:ext cx="1675679" cy="48577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12" name="đáp án 2"/>
          <p:cNvSpPr/>
          <p:nvPr/>
        </p:nvSpPr>
        <p:spPr>
          <a:xfrm>
            <a:off x="6866592" y="4535268"/>
            <a:ext cx="1695992" cy="48577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Times New Roman" panose="02020603050405020304" pitchFamily="18" charset="0"/>
              </a:rPr>
              <a:t>B. </a:t>
            </a:r>
            <a:endParaRPr lang="en-US" sz="18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3" name="đáp án 4"/>
          <p:cNvSpPr/>
          <p:nvPr/>
        </p:nvSpPr>
        <p:spPr>
          <a:xfrm>
            <a:off x="6873929" y="5205928"/>
            <a:ext cx="1695992" cy="48577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Times New Roman" panose="02020603050405020304" pitchFamily="18" charset="0"/>
              </a:rPr>
              <a:t>D. </a:t>
            </a:r>
            <a:endParaRPr lang="en-US" sz="18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4" name="đáp án 3"/>
          <p:cNvSpPr/>
          <p:nvPr/>
        </p:nvSpPr>
        <p:spPr>
          <a:xfrm>
            <a:off x="4929103" y="5178242"/>
            <a:ext cx="1675679" cy="48577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Times New Roman" panose="02020603050405020304" pitchFamily="18" charset="0"/>
              </a:rPr>
              <a:t>C. </a:t>
            </a:r>
            <a:endParaRPr lang="en-US" sz="18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5" name="điểm số"/>
          <p:cNvSpPr/>
          <p:nvPr/>
        </p:nvSpPr>
        <p:spPr>
          <a:xfrm>
            <a:off x="280988" y="4795838"/>
            <a:ext cx="1276350" cy="8953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white"/>
                </a:solidFill>
              </a:rPr>
              <a:t>+10</a:t>
            </a:r>
            <a:endParaRPr lang="en-US" sz="3000" b="1" dirty="0">
              <a:solidFill>
                <a:prstClr val="white"/>
              </a:solidFill>
            </a:endParaRPr>
          </a:p>
        </p:txBody>
      </p:sp>
      <p:pic>
        <p:nvPicPr>
          <p:cNvPr id="18451" name="mũi tê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06423">
            <a:off x="1597819" y="4836319"/>
            <a:ext cx="9636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873875" y="5289550"/>
            <a:ext cx="398463" cy="374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409401" y="5181600"/>
                <a:ext cx="8963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401" y="5181600"/>
                <a:ext cx="89639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287578" y="4503450"/>
                <a:ext cx="8963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578" y="4503450"/>
                <a:ext cx="896399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437981" y="4503450"/>
                <a:ext cx="8963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981" y="4503450"/>
                <a:ext cx="89639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486400" y="5097280"/>
                <a:ext cx="8963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8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097280"/>
                <a:ext cx="896399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ru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709738"/>
            <a:ext cx="14859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iru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62125"/>
            <a:ext cx="14859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iru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023938"/>
            <a:ext cx="14859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âu hỏi"/>
          <p:cNvSpPr txBox="1">
            <a:spLocks noChangeArrowheads="1"/>
          </p:cNvSpPr>
          <p:nvPr/>
        </p:nvSpPr>
        <p:spPr bwMode="auto">
          <a:xfrm>
            <a:off x="2286000" y="3132138"/>
            <a:ext cx="536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vi-VN" altLang="en-US" sz="2800" b="1">
                <a:solidFill>
                  <a:srgbClr val="FF0000"/>
                </a:solidFill>
                <a:cs typeface="Times New Roman" pitchFamily="18" charset="0"/>
              </a:rPr>
              <a:t>Câu hỏi</a:t>
            </a:r>
            <a:r>
              <a:rPr lang="en-US" altLang="en-US" sz="2800" b="1">
                <a:solidFill>
                  <a:srgbClr val="FF0000"/>
                </a:solidFill>
                <a:cs typeface="Times New Roman" pitchFamily="18" charset="0"/>
              </a:rPr>
              <a:t> 2</a:t>
            </a:r>
            <a:r>
              <a:rPr lang="vi-VN" altLang="en-US" sz="2800" b="1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en-US" altLang="en-US" sz="2800" b="1">
                <a:solidFill>
                  <a:srgbClr val="FF0000"/>
                </a:solidFill>
                <a:cs typeface="Times New Roman" pitchFamily="18" charset="0"/>
              </a:rPr>
              <a:t> Trong hình thoi</a:t>
            </a:r>
          </a:p>
        </p:txBody>
      </p:sp>
      <p:sp>
        <p:nvSpPr>
          <p:cNvPr id="7" name="đáp án 1"/>
          <p:cNvSpPr/>
          <p:nvPr/>
        </p:nvSpPr>
        <p:spPr>
          <a:xfrm>
            <a:off x="5449888" y="4958953"/>
            <a:ext cx="2703512" cy="88076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kề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2" name="đáp án 2"/>
          <p:cNvSpPr/>
          <p:nvPr/>
        </p:nvSpPr>
        <p:spPr>
          <a:xfrm>
            <a:off x="5449888" y="3918361"/>
            <a:ext cx="2703512" cy="85386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3" name="đáp án 4"/>
          <p:cNvSpPr/>
          <p:nvPr/>
        </p:nvSpPr>
        <p:spPr>
          <a:xfrm>
            <a:off x="2670177" y="3918361"/>
            <a:ext cx="2511424" cy="85386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nhau</a:t>
            </a:r>
            <a:endParaRPr lang="en-US" sz="2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4" name="đáp án 3"/>
          <p:cNvSpPr/>
          <p:nvPr/>
        </p:nvSpPr>
        <p:spPr>
          <a:xfrm>
            <a:off x="2680349" y="4988704"/>
            <a:ext cx="2497430" cy="8510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alibri Light" panose="020F0302020204030204"/>
              </a:rPr>
              <a:t>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điểm số"/>
          <p:cNvSpPr/>
          <p:nvPr/>
        </p:nvSpPr>
        <p:spPr>
          <a:xfrm>
            <a:off x="241300" y="4795838"/>
            <a:ext cx="1316038" cy="8953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white"/>
                </a:solidFill>
              </a:rPr>
              <a:t>+10</a:t>
            </a:r>
            <a:endParaRPr lang="en-US" sz="3000" b="1" dirty="0">
              <a:solidFill>
                <a:prstClr val="white"/>
              </a:solidFill>
            </a:endParaRPr>
          </a:p>
        </p:txBody>
      </p:sp>
      <p:pic>
        <p:nvPicPr>
          <p:cNvPr id="16" name="mũi tê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06423">
            <a:off x="1597819" y="4836319"/>
            <a:ext cx="9636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2667000" y="3962400"/>
            <a:ext cx="504825" cy="436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no-l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no-l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no-l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ru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709738"/>
            <a:ext cx="14859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iru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393950"/>
            <a:ext cx="14859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iru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023938"/>
            <a:ext cx="14859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âu hỏi"/>
          <p:cNvSpPr txBox="1">
            <a:spLocks noChangeArrowheads="1"/>
          </p:cNvSpPr>
          <p:nvPr/>
        </p:nvSpPr>
        <p:spPr bwMode="auto">
          <a:xfrm>
            <a:off x="3830955" y="2817812"/>
            <a:ext cx="43973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vi-VN" altLang="en-US" sz="2800" b="1" dirty="0">
                <a:solidFill>
                  <a:srgbClr val="FF0000"/>
                </a:solidFill>
                <a:latin typeface="+mj-lt"/>
              </a:rPr>
              <a:t>Câu hỏi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3</a:t>
            </a:r>
            <a:r>
              <a:rPr lang="vi-VN" alt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nhật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có</a:t>
            </a:r>
            <a:endParaRPr lang="en-US" alt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đáp án 1"/>
          <p:cNvSpPr/>
          <p:nvPr/>
        </p:nvSpPr>
        <p:spPr>
          <a:xfrm>
            <a:off x="3276600" y="3763772"/>
            <a:ext cx="2557463" cy="85342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2" name="đáp án 2"/>
          <p:cNvSpPr/>
          <p:nvPr/>
        </p:nvSpPr>
        <p:spPr>
          <a:xfrm>
            <a:off x="6130925" y="4795379"/>
            <a:ext cx="2333448" cy="86863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D.   A,B,C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 </a:t>
            </a:r>
            <a:endParaRPr lang="en-US" sz="2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3" name="đáp án 4"/>
          <p:cNvSpPr/>
          <p:nvPr/>
        </p:nvSpPr>
        <p:spPr>
          <a:xfrm>
            <a:off x="6130925" y="3785727"/>
            <a:ext cx="2270125" cy="83146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chéo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nhau</a:t>
            </a:r>
            <a:endParaRPr lang="en-US" sz="2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4" name="đáp án 3"/>
          <p:cNvSpPr/>
          <p:nvPr/>
        </p:nvSpPr>
        <p:spPr>
          <a:xfrm>
            <a:off x="3292866" y="4795379"/>
            <a:ext cx="2541198" cy="86863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5" name="điểm số"/>
          <p:cNvSpPr/>
          <p:nvPr/>
        </p:nvSpPr>
        <p:spPr>
          <a:xfrm>
            <a:off x="241300" y="4795838"/>
            <a:ext cx="1316038" cy="8953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white"/>
                </a:solidFill>
              </a:rPr>
              <a:t>+10</a:t>
            </a:r>
            <a:endParaRPr lang="en-US" sz="3000" b="1" dirty="0">
              <a:solidFill>
                <a:prstClr val="white"/>
              </a:solidFill>
            </a:endParaRPr>
          </a:p>
        </p:txBody>
      </p:sp>
      <p:pic>
        <p:nvPicPr>
          <p:cNvPr id="16" name="mũi tê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06423">
            <a:off x="1597819" y="4836319"/>
            <a:ext cx="9636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6162675" y="4832350"/>
            <a:ext cx="436563" cy="425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no-l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no-l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no-l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ru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709738"/>
            <a:ext cx="14859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iru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393950"/>
            <a:ext cx="14859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iru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023938"/>
            <a:ext cx="14859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âu hỏi"/>
          <p:cNvSpPr txBox="1">
            <a:spLocks noChangeArrowheads="1"/>
          </p:cNvSpPr>
          <p:nvPr/>
        </p:nvSpPr>
        <p:spPr bwMode="auto">
          <a:xfrm>
            <a:off x="3800475" y="2711450"/>
            <a:ext cx="5038725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vi-VN" altLang="en-US" sz="2800" b="1" dirty="0">
                <a:solidFill>
                  <a:srgbClr val="FF0000"/>
                </a:solidFill>
                <a:latin typeface="+mj-lt"/>
              </a:rPr>
              <a:t>Câu hỏi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4</a:t>
            </a:r>
            <a:r>
              <a:rPr lang="vi-VN" alt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thoi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có</a:t>
            </a:r>
            <a:endParaRPr lang="en-US" alt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đáp án 1"/>
          <p:cNvSpPr/>
          <p:nvPr/>
        </p:nvSpPr>
        <p:spPr>
          <a:xfrm>
            <a:off x="3429000" y="3838756"/>
            <a:ext cx="2895600" cy="103292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A.  4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song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song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2" name="đáp án 2"/>
          <p:cNvSpPr/>
          <p:nvPr/>
        </p:nvSpPr>
        <p:spPr>
          <a:xfrm>
            <a:off x="6545834" y="5048674"/>
            <a:ext cx="2457300" cy="93861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A,B,C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3" name="đáp án 4"/>
          <p:cNvSpPr/>
          <p:nvPr/>
        </p:nvSpPr>
        <p:spPr>
          <a:xfrm>
            <a:off x="3429000" y="5048674"/>
            <a:ext cx="2895600" cy="95207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4" name="đáp án 3"/>
          <p:cNvSpPr/>
          <p:nvPr/>
        </p:nvSpPr>
        <p:spPr>
          <a:xfrm>
            <a:off x="6545834" y="3873304"/>
            <a:ext cx="2457300" cy="85406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chéo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5" name="điểm số"/>
          <p:cNvSpPr/>
          <p:nvPr/>
        </p:nvSpPr>
        <p:spPr>
          <a:xfrm>
            <a:off x="241300" y="4795838"/>
            <a:ext cx="1316038" cy="8953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white"/>
                </a:solidFill>
              </a:rPr>
              <a:t>+10</a:t>
            </a:r>
            <a:endParaRPr lang="en-US" sz="3000" b="1" dirty="0">
              <a:solidFill>
                <a:prstClr val="white"/>
              </a:solidFill>
            </a:endParaRPr>
          </a:p>
        </p:txBody>
      </p:sp>
      <p:pic>
        <p:nvPicPr>
          <p:cNvPr id="16" name="mũi tê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06423">
            <a:off x="1597819" y="4836319"/>
            <a:ext cx="9636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6545263" y="5268913"/>
            <a:ext cx="506412" cy="458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no-l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no-l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no-l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11589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42172" r="46481" b="6775"/>
          <a:stretch>
            <a:fillRect/>
          </a:stretch>
        </p:blipFill>
        <p:spPr bwMode="auto">
          <a:xfrm>
            <a:off x="1752600" y="4495800"/>
            <a:ext cx="3581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toolkitm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8" r="11111" b="3099"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335213" y="1647825"/>
            <a:ext cx="6477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Revue" pitchFamily="2" charset="0"/>
              </a:rPr>
              <a:t>HÌNH CHÖÕ NHAÄT. HÌNH THOI. </a:t>
            </a:r>
          </a:p>
          <a:p>
            <a:pPr algn="ctr">
              <a:defRPr/>
            </a:pPr>
            <a:r>
              <a:rPr lang="en-US" sz="36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Revue" pitchFamily="2" charset="0"/>
              </a:rPr>
              <a:t>HÌNH BÌNH HAØNH. HÌNH THANG CAÂN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205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VNI-Ariston"/>
              </a:rPr>
              <a:t>Baøi 19:</a:t>
            </a:r>
          </a:p>
        </p:txBody>
      </p:sp>
      <p:pic>
        <p:nvPicPr>
          <p:cNvPr id="22534" name="Picture 6" descr="maytin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3179" r="6122"/>
          <a:stretch>
            <a:fillRect/>
          </a:stretch>
        </p:blipFill>
        <p:spPr bwMode="auto">
          <a:xfrm>
            <a:off x="5410200" y="4348163"/>
            <a:ext cx="312420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AutoShape 7"/>
          <p:cNvSpPr>
            <a:spLocks noChangeArrowheads="1"/>
          </p:cNvSpPr>
          <p:nvPr/>
        </p:nvSpPr>
        <p:spPr bwMode="auto">
          <a:xfrm rot="2035274">
            <a:off x="609600" y="2286000"/>
            <a:ext cx="1219200" cy="2209800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chân hình thang cân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5" name="AutoShape 8" descr="SFTC106 - Chân bàn giám đốc gác tủ sắt hộp lắp ráp hình thang cân"/>
          <p:cNvSpPr>
            <a:spLocks noChangeAspect="1" noChangeArrowheads="1"/>
          </p:cNvSpPr>
          <p:nvPr/>
        </p:nvSpPr>
        <p:spPr bwMode="auto">
          <a:xfrm>
            <a:off x="346075" y="-904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905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12" descr="Tại sao đập lại có dạng hình thang mà đáy to nằm phía dưới? - Tech12h"/>
          <p:cNvSpPr>
            <a:spLocks noChangeAspect="1" noChangeArrowheads="1"/>
          </p:cNvSpPr>
          <p:nvPr/>
        </p:nvSpPr>
        <p:spPr bwMode="auto">
          <a:xfrm>
            <a:off x="498475" y="61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74766" name="Picture 14" descr="Tại sao đập lại có dạng hình thang mà đáy to nằm phía dưới? - Tech12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4"/>
          <a:stretch>
            <a:fillRect/>
          </a:stretch>
        </p:blipFill>
        <p:spPr bwMode="auto">
          <a:xfrm>
            <a:off x="3962400" y="165100"/>
            <a:ext cx="51276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8" name="Picture 16" descr="11 mẫu thiết kế nhà gỗ Độc đáo - Sang trọng - Đẹp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5715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0" name="Picture 18" descr="Các Loại Thang Nhôm – Chức Năng Và Sử Dụng | Thegioithangnh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1"/>
          <a:stretch>
            <a:fillRect/>
          </a:stretch>
        </p:blipFill>
        <p:spPr bwMode="auto">
          <a:xfrm>
            <a:off x="165100" y="2884488"/>
            <a:ext cx="30353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4&quot;/&gt;&lt;/object&gt;&lt;object type=&quot;3&quot; unique_id=&quot;10013&quot;&gt;&lt;property id=&quot;20148&quot; value=&quot;5&quot;/&gt;&lt;property id=&quot;20300&quot; value=&quot;Slide 14&quot;/&gt;&lt;property id=&quot;20307&quot; value=&quot;286&quot;/&gt;&lt;/object&gt;&lt;object type=&quot;3&quot; unique_id=&quot;10014&quot;&gt;&lt;property id=&quot;20148&quot; value=&quot;5&quot;/&gt;&lt;property id=&quot;20300&quot; value=&quot;Slide 8 - &amp;quot;Kh«ng ph¶i mäi dÊu hiÖu ®Òu cã gi¸ trÞ lµ sè. &amp;#x0D;&amp;#x0A;&amp;#x0D;&amp;#x0A;- Trong tr­êng hîp chØ chó ý tíi c¸c gi¸ trÞ cña dÊu hiÖu th× b¶ng &quot;/&gt;&lt;property id=&quot;20307&quot; value=&quot;270&quot;/&gt;&lt;/object&gt;&lt;object type=&quot;3&quot; unique_id=&quot;10015&quot;&gt;&lt;property id=&quot;20148&quot; value=&quot;5&quot;/&gt;&lt;property id=&quot;20300&quot; value=&quot;Slide 15 - &amp;quot;Bµi tËp 2 (SGK / 7)&amp;#x0D;&amp;#x0A;Hµng ngµy, b¹n An thö ghi l¹i thêi gian cÇn thiÕt ®Ó ®i tõ nhµ ®Õn tr­êng vµ thùc hiÖn ®iÒu ®ã&quot;/&gt;&lt;property id=&quot;20307&quot; value=&quot;291&quot;/&gt;&lt;/object&gt;&lt;object type=&quot;3&quot; unique_id=&quot;10016&quot;&gt;&lt;property id=&quot;20148&quot; value=&quot;5&quot;/&gt;&lt;property id=&quot;20300&quot; value=&quot;Slide 16&quot;/&gt;&lt;property id=&quot;20307&quot; value=&quot;292&quot;/&gt;&lt;/object&gt;&lt;object type=&quot;3&quot; unique_id=&quot;10274&quot;&gt;&lt;property id=&quot;20148&quot; value=&quot;5&quot;/&gt;&lt;property id=&quot;20300&quot; value=&quot;Slide 2&quot;/&gt;&lt;property id=&quot;20307&quot; value=&quot;298&quot;/&gt;&lt;/object&gt;&lt;object type=&quot;3&quot; unique_id=&quot;10275&quot;&gt;&lt;property id=&quot;20148&quot; value=&quot;5&quot;/&gt;&lt;property id=&quot;20300&quot; value=&quot;Slide 3&quot;/&gt;&lt;property id=&quot;20307&quot; value=&quot;295&quot;/&gt;&lt;/object&gt;&lt;object type=&quot;3&quot; unique_id=&quot;10466&quot;&gt;&lt;property id=&quot;20148&quot; value=&quot;5&quot;/&gt;&lt;property id=&quot;20300&quot; value=&quot;Slide 12&quot;/&gt;&lt;property id=&quot;20307&quot; value=&quot;299&quot;/&gt;&lt;/object&gt;&lt;object type=&quot;3&quot; unique_id=&quot;10467&quot;&gt;&lt;property id=&quot;20148&quot; value=&quot;5&quot;/&gt;&lt;property id=&quot;20300&quot; value=&quot;Slide 4&quot;/&gt;&lt;property id=&quot;20307&quot; value=&quot;308&quot;/&gt;&lt;/object&gt;&lt;object type=&quot;3&quot; unique_id=&quot;10468&quot;&gt;&lt;property id=&quot;20148&quot; value=&quot;5&quot;/&gt;&lt;property id=&quot;20300&quot; value=&quot;Slide 5&quot;/&gt;&lt;property id=&quot;20307&quot; value=&quot;309&quot;/&gt;&lt;/object&gt;&lt;object type=&quot;3&quot; unique_id=&quot;10469&quot;&gt;&lt;property id=&quot;20148&quot; value=&quot;5&quot;/&gt;&lt;property id=&quot;20300&quot; value=&quot;Slide 6&quot;/&gt;&lt;property id=&quot;20307&quot; value=&quot;311&quot;/&gt;&lt;/object&gt;&lt;object type=&quot;3&quot; unique_id=&quot;10470&quot;&gt;&lt;property id=&quot;20148&quot; value=&quot;5&quot;/&gt;&lt;property id=&quot;20300&quot; value=&quot;Slide 7&quot;/&gt;&lt;property id=&quot;20307&quot; value=&quot;312&quot;/&gt;&lt;/object&gt;&lt;object type=&quot;3&quot; unique_id=&quot;10471&quot;&gt;&lt;property id=&quot;20148&quot; value=&quot;5&quot;/&gt;&lt;property id=&quot;20300&quot; value=&quot;Slide 9&quot;/&gt;&lt;property id=&quot;20307&quot; value=&quot;304&quot;/&gt;&lt;/object&gt;&lt;object type=&quot;3&quot; unique_id=&quot;10472&quot;&gt;&lt;property id=&quot;20148&quot; value=&quot;5&quot;/&gt;&lt;property id=&quot;20300&quot; value=&quot;Slide 10&quot;/&gt;&lt;property id=&quot;20307&quot; value=&quot;305&quot;/&gt;&lt;/object&gt;&lt;object type=&quot;3&quot; unique_id=&quot;10473&quot;&gt;&lt;property id=&quot;20148&quot; value=&quot;5&quot;/&gt;&lt;property id=&quot;20300&quot; value=&quot;Slide 11&quot;/&gt;&lt;property id=&quot;20307&quot; value=&quot;306&quot;/&gt;&lt;/object&gt;&lt;object type=&quot;3&quot; unique_id=&quot;10474&quot;&gt;&lt;property id=&quot;20148&quot; value=&quot;5&quot;/&gt;&lt;property id=&quot;20300&quot; value=&quot;Slide 13&quot;/&gt;&lt;property id=&quot;20307&quot; value=&quot;307&quot;/&gt;&lt;/object&gt;&lt;object type=&quot;3&quot; unique_id=&quot;10475&quot;&gt;&lt;property id=&quot;20148&quot; value=&quot;5&quot;/&gt;&lt;property id=&quot;20300&quot; value=&quot;Slide 17&quot;/&gt;&lt;property id=&quot;20307&quot; value=&quot;300&quot;/&gt;&lt;/object&gt;&lt;object type=&quot;3&quot; unique_id=&quot;10476&quot;&gt;&lt;property id=&quot;20148&quot; value=&quot;5&quot;/&gt;&lt;property id=&quot;20300&quot; value=&quot;Slide 18&quot;/&gt;&lt;property id=&quot;20307&quot; value=&quot;30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5268</TotalTime>
  <Words>797</Words>
  <Application>Microsoft Office PowerPoint</Application>
  <PresentationFormat>On-screen Show (4:3)</PresentationFormat>
  <Paragraphs>372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.VnTime</vt:lpstr>
      <vt:lpstr>Arial</vt:lpstr>
      <vt:lpstr>Calibri</vt:lpstr>
      <vt:lpstr>Calibri Light</vt:lpstr>
      <vt:lpstr>Cambria Math</vt:lpstr>
      <vt:lpstr>Times New Roman</vt:lpstr>
      <vt:lpstr>VNI-Ariston</vt:lpstr>
      <vt:lpstr>VNI-Broad</vt:lpstr>
      <vt:lpstr>VNI-Brush</vt:lpstr>
      <vt:lpstr>VNI-Revue</vt:lpstr>
      <vt:lpstr>Wingdings</vt:lpstr>
      <vt:lpstr>Default Design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 4: gấp, cắt hình thang cân từ tờ giấy hình chữ nhật 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Ch­¬ng III                     Thèng kª    TiÕt 41       Thu thËp sè liÖu thèng kª                                         tÇn sè</dc:title>
  <dc:creator>Luu</dc:creator>
  <cp:lastModifiedBy>Admin</cp:lastModifiedBy>
  <cp:revision>164</cp:revision>
  <dcterms:created xsi:type="dcterms:W3CDTF">2008-01-17T23:41:50Z</dcterms:created>
  <dcterms:modified xsi:type="dcterms:W3CDTF">2023-10-09T21:47:03Z</dcterms:modified>
</cp:coreProperties>
</file>