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5"/>
  </p:notesMasterIdLst>
  <p:sldIdLst>
    <p:sldId id="590" r:id="rId4"/>
    <p:sldId id="609" r:id="rId5"/>
    <p:sldId id="610" r:id="rId6"/>
    <p:sldId id="621" r:id="rId7"/>
    <p:sldId id="611" r:id="rId8"/>
    <p:sldId id="613" r:id="rId9"/>
    <p:sldId id="626" r:id="rId10"/>
    <p:sldId id="627" r:id="rId11"/>
    <p:sldId id="628" r:id="rId12"/>
    <p:sldId id="629" r:id="rId13"/>
    <p:sldId id="633" r:id="rId14"/>
    <p:sldId id="634" r:id="rId15"/>
    <p:sldId id="635" r:id="rId16"/>
    <p:sldId id="630" r:id="rId17"/>
    <p:sldId id="631" r:id="rId18"/>
    <p:sldId id="632" r:id="rId19"/>
    <p:sldId id="614" r:id="rId20"/>
    <p:sldId id="615" r:id="rId21"/>
    <p:sldId id="616" r:id="rId22"/>
    <p:sldId id="637" r:id="rId23"/>
    <p:sldId id="638" r:id="rId24"/>
    <p:sldId id="645" r:id="rId25"/>
    <p:sldId id="642" r:id="rId26"/>
    <p:sldId id="646" r:id="rId27"/>
    <p:sldId id="643" r:id="rId28"/>
    <p:sldId id="647" r:id="rId29"/>
    <p:sldId id="644" r:id="rId30"/>
    <p:sldId id="648" r:id="rId31"/>
    <p:sldId id="617" r:id="rId32"/>
    <p:sldId id="351" r:id="rId33"/>
    <p:sldId id="62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5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78367" autoAdjust="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7-03T16:47:41.108" idx="15">
    <p:pos x="2071" y="389"/>
    <p:text>thêm mục 1</p:text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12AF4-9D2E-4C55-AF65-65EBAD40E4C3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F159B-8560-4F09-8B1D-080E60BEB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56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AA3429-3E88-6746-4CFD-6FDB08C6C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D82B2-4570-4505-9F61-6803F6F9A14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1C56390-B288-E616-0794-E2173EF03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82795B8-AA6E-3146-40D9-2234502F8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E2BBE7F-1620-894B-D9BF-B5C74EDAB8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F82B38-8596-44CE-876A-5E4AB3AA42E2}" type="slidenum">
              <a:rPr lang="en-US" altLang="en-US" sz="1200">
                <a:latin typeface="Calibri" panose="020F0502020204030204" pitchFamily="34" charset="0"/>
              </a:rPr>
              <a:pPr algn="r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003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AA3429-3E88-6746-4CFD-6FDB08C6C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D82B2-4570-4505-9F61-6803F6F9A142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1C56390-B288-E616-0794-E2173EF03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82795B8-AA6E-3146-40D9-2234502F8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E2BBE7F-1620-894B-D9BF-B5C74EDAB8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F82B38-8596-44CE-876A-5E4AB3AA42E2}" type="slidenum">
              <a:rPr lang="en-US" altLang="en-US" sz="1200">
                <a:latin typeface="Calibri" panose="020F0502020204030204" pitchFamily="34" charset="0"/>
              </a:rPr>
              <a:pPr algn="r"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92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AA3429-3E88-6746-4CFD-6FDB08C6C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D82B2-4570-4505-9F61-6803F6F9A14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1C56390-B288-E616-0794-E2173EF03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82795B8-AA6E-3146-40D9-2234502F8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E2BBE7F-1620-894B-D9BF-B5C74EDAB8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F82B38-8596-44CE-876A-5E4AB3AA42E2}" type="slidenum">
              <a:rPr lang="en-US" altLang="en-US" sz="1200">
                <a:latin typeface="Calibri" panose="020F0502020204030204" pitchFamily="34" charset="0"/>
              </a:rPr>
              <a:pPr algn="r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46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AA3429-3E88-6746-4CFD-6FDB08C6C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D82B2-4570-4505-9F61-6803F6F9A14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1C56390-B288-E616-0794-E2173EF03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82795B8-AA6E-3146-40D9-2234502F8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E2BBE7F-1620-894B-D9BF-B5C74EDAB8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F82B38-8596-44CE-876A-5E4AB3AA42E2}" type="slidenum">
              <a:rPr lang="en-US" altLang="en-US" sz="1200">
                <a:latin typeface="Calibri" panose="020F0502020204030204" pitchFamily="34" charset="0"/>
              </a:rPr>
              <a:pPr algn="r"/>
              <a:t>28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309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5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37489B-9115-48D9-8D08-A2FE828431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00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 LÀM HIỆU ỨNG THEO TỪNG BƯỚC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F159B-8560-4F09-8B1D-080E60BEBA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37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 LÀM HIỆU ỨNG THEO TỪNG BƯỚC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F159B-8560-4F09-8B1D-080E60BEBA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08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 LÀM HIỆU ỨNG THEO TỪNG BƯỚC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F159B-8560-4F09-8B1D-080E60BEBA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 LÀM HIỆU ỨNG THEO TỪNG BƯỚC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F159B-8560-4F09-8B1D-080E60BEBA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7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LỜI GIẢI LÀM HIỆU ỨNG THEO TỪNG BƯỚC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F159B-8560-4F09-8B1D-080E60BEBA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36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20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ưa ra bài toán thực tế có kèm hướng dẫn ban đầu đối với bài toán để học sinh về nhà tư duy tiếp</a:t>
            </a:r>
            <a:r>
              <a:rPr lang="en-U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hoặc giải quyết tại lớp nếu có thời gian.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FAA3429-3E88-6746-4CFD-6FDB08C6CF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D82B2-4570-4505-9F61-6803F6F9A142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E1C56390-B288-E616-0794-E2173EF03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D82795B8-AA6E-3146-40D9-2234502F8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click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vào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phần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màu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đỏ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để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xem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câu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hỏi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, click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vào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vị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trí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bất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kỳ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để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ra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đáp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án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sau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đó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click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vào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vị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trí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bất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kỳ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để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chuyển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trang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; click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vào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phần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trắng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phía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trên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mũi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tên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để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nhân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vật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di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chuyển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lên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cao</a:t>
            </a: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CHƯA CÓ SLIDE LUẬT CHƠI VÀ LUẬT CHƠI TRONG WORD CHƯA RÕ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E2BBE7F-1620-894B-D9BF-B5C74EDAB80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F82B38-8596-44CE-876A-5E4AB3AA42E2}" type="slidenum">
              <a:rPr lang="en-US" altLang="en-US" sz="1200">
                <a:latin typeface="Calibri" panose="020F0502020204030204" pitchFamily="34" charset="0"/>
              </a:rPr>
              <a:pPr algn="r"/>
              <a:t>20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55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47B312-E576-42D5-990E-331E0E35D0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CBFB8A-A431-4999-84A3-21633760C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1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23426-64A9-4EB4-8B8F-826791E9F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708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5F3E6-47CA-4556-9566-07ABBAB309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50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C54F-1B80-420C-81CF-346608F95A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61211-51C5-497C-AEC2-2E76A9BF0F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979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79DE7-0492-4EE4-8178-8A8A68102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45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B842D-2F39-4EC6-8BCC-ACC6B72646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87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2064F-94F5-4557-AA34-C54F37AAAF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620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6151-A243-41B9-B818-DE874647A9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4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4A970-8455-4D31-95B1-457106D534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8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2759C8-A751-4EEE-AB4F-5A65C0A2FE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3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C939-37F5-45F0-820F-EF9A1EB282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1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583D2-383C-44FA-ABBC-312349B888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99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8E1A-EAEF-43D0-BDB2-89D0C538E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79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F02A1-B26A-442C-8043-20939094B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AF29A-2711-4980-9047-A30692EEB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25823-4349-4C0C-9C60-C8830C2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5CE7-7502-42FB-BF76-6CD049C409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1C8EE-B6FD-4D3D-9749-91C215B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3EBF7-A85D-462A-A26F-298794063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38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D88E6-1A59-4639-9BE0-7D3C26A1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3A75A-0986-4475-84C6-2C502A914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9051-336D-45A2-A120-8930EB209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5A1-43F3-451D-8A9A-8D66E277D8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E883A-D7A0-454F-90A1-236CD7066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AD1F0-16CA-45C2-A115-C245814D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24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066-9B8C-46A5-B63A-34FBC8C5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8C94A-8603-4485-8882-00CECE388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F8E6D-E95D-4E37-BCD5-F8BC56A92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024C-BC45-4E84-951F-3A26951150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1CB1-1AE6-4D2A-B788-93F5FDDE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E9BC3-E641-4CA3-84FF-52518677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61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154B-C485-4D2C-A8E2-9011E01F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B929-FA5B-4D72-A0AE-91F28E858D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2CF512-C379-4F32-8AB1-006B8CB1E8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B5EF2-CDFE-4575-AFED-23BFB76A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71A-2F8B-46B3-AE40-4A8B864907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DD91E0-D7EB-440B-B598-969E92CC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F3F9-9A95-4C61-9332-9219C12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41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8E5B4-2018-4D7A-B6E0-8B8FF8C91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38C1F-A330-4AA9-ACB2-15F9B8784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44CAEA-B371-4824-8A78-B404C6C80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FF8D-4E0F-4034-941F-BE283F54B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1FEC4-DFCB-4DA4-AD5D-81C7BB602E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57B981-E0CC-454A-9463-E646F1BBF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EDD1C-BDBB-45D3-A2C7-7B99B5E77A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0CF36-89D2-4848-9F9A-5677B5866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0A8D33-4A74-4825-ADB1-EB36A1F4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01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2C41-E69A-496B-87CD-63E7B5BEC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6003D-63CF-4B98-B9FC-24D413772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AFF4-50B2-4B8D-B4EF-9F1D56A23D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784-9069-4F47-B9C6-84DE1E4B2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07E85-F927-40D2-B882-82190525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640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6308"/>
          <a:stretch/>
        </p:blipFill>
        <p:spPr>
          <a:xfrm>
            <a:off x="10655333" y="5765801"/>
            <a:ext cx="806424" cy="5905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EC5B7D-3DC9-42DC-9CCD-411A9122A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A79AE-40FA-40F6-BC97-40A8870CB7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521E20-5994-43AD-AF9B-E6F96212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91151-A9E1-42A7-B87C-9269516F7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465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D5EE3-DA7C-45D7-B5C7-6EC1A279257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33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4253-4BBB-4EB4-956C-48464B484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517DA-39BD-4628-BF95-5D48B4CA5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21316-EEA9-467A-A5A6-6436C84C87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42373-C567-4EB3-A04B-7306F8DF1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A93AC-3BFF-4E8B-BF83-C1C5FAC164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6653-CDE6-4F88-A231-47AE03E0D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E0521-358A-43CE-A798-88D5BB53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735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7FE89-79AF-4CF4-B3B3-1E42589E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8BE7B3-5B04-47C3-823B-9309DBC3C8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C53C0-448F-4251-8720-6C83F076D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BEA20-9EC0-4F07-9790-03CA5361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E653C-4530-4728-8973-51B09596A5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54A513-6AC0-407F-9F93-65C1C2208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356E2-EE42-442F-A12C-CE61EF7D5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758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183B-798F-4ACE-83B5-F517176A5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6986F-4925-46FF-A2A9-36E6FED76F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379ED-C54C-4361-98B1-7142BAF2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4D569-1BB5-42C5-B4BD-213137E4BE9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1EE85-E5B4-4A3C-8BFE-6FE68B79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DA28C-14C8-410C-B148-46EFF853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6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FB38A4-9833-4DE5-BB39-D48AAE560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594D6-D85A-4500-BB5E-02728C0B0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3696A-06B9-40DA-899C-7D16FF36A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FA442-E8E9-4984-8DF9-0AA67128BE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48B26-878F-4F0F-B2DD-83EEDF676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90F93-45AB-446E-B9C1-834218C86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431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C2888-5C92-4638-A2E7-EC74C2BAC7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B50A-7B53-46BF-AD99-3534BF84E6F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96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FA560-684D-48AB-AB83-FBF1E77523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2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8B45EE-25D8-49A1-BEA3-5AF309FBE7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6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EB58DC-1C53-4B46-B0B7-D3B1E6F085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78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60FE56-F2FE-42D2-9702-F283CFE3A5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9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C30C83-BBA9-4885-B566-56621251BF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37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46381-D0FB-442B-AD04-168E785FED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487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4127DC9-90E0-457A-8DAC-7912B2C317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6252-790F-4530-A661-160F6EA781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0779-BE62-4EFC-AC3C-B6F77FEFA9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0CDFF-7005-4DFD-9D65-6667B5981D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57921C-1A63-40CE-B002-10F051D2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87463-95D8-4CF7-B8FC-8C8E384B2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52185-48FC-4136-90CF-85D79EA36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4FE7-4CEF-449C-9873-77072E6550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3/25/2025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52ED5-D41F-443F-9025-F578956BD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C1018-225C-494D-A645-99E7115F9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38380-85B1-4747-B019-6537409E909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69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1.emf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3.jpeg"/><Relationship Id="rId7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4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2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23.jpeg"/><Relationship Id="rId7" Type="http://schemas.openxmlformats.org/officeDocument/2006/relationships/slide" Target="slide2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3.jpeg"/><Relationship Id="rId7" Type="http://schemas.openxmlformats.org/officeDocument/2006/relationships/slide" Target="slide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4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23.jpeg"/><Relationship Id="rId7" Type="http://schemas.openxmlformats.org/officeDocument/2006/relationships/slide" Target="slide2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image" Target="../media/image24.gif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2" descr="OPL20U25GSXzBJYl68kk8uQGfFKzs7yb1M4KJWUiLk6ZEvGF+qCIPSnY57AbBFCvTW2023.15.119+K4lPs7H94VUqPe2XwIsfPRnrXQE//QTEXxb8/8N4CNc6FpgZahzpTjFhMzSA7T/nHJa11DE8Ng2TP3iAmRczFlmslSuUNOgUeb6yRvs0="/>
          <p:cNvGrpSpPr>
            <a:grpSpLocks/>
          </p:cNvGrpSpPr>
          <p:nvPr/>
        </p:nvGrpSpPr>
        <p:grpSpPr bwMode="auto">
          <a:xfrm>
            <a:off x="203200" y="120816"/>
            <a:ext cx="12091216" cy="1107753"/>
            <a:chOff x="-715" y="384"/>
            <a:chExt cx="5323" cy="629"/>
          </a:xfrm>
        </p:grpSpPr>
        <p:sp>
          <p:nvSpPr>
            <p:cNvPr id="2057" name="Text Box 17"/>
            <p:cNvSpPr txBox="1">
              <a:spLocks noChangeArrowheads="1"/>
            </p:cNvSpPr>
            <p:nvPr/>
          </p:nvSpPr>
          <p:spPr bwMode="auto">
            <a:xfrm>
              <a:off x="-715" y="384"/>
              <a:ext cx="5323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219170" eaLnBrk="1" hangingPunct="1">
                <a:defRPr/>
              </a:pPr>
              <a:r>
                <a:rPr lang="en-US" sz="3200" dirty="0">
                  <a:solidFill>
                    <a:srgbClr val="FF0000"/>
                  </a:solidFill>
                  <a:latin typeface="Times New Roman" pitchFamily="18" charset="0"/>
                </a:rPr>
                <a:t>PHÒNG GD&amp;ĐT HUYỆN…. </a:t>
              </a:r>
            </a:p>
            <a:p>
              <a:pPr algn="ctr" defTabSz="1219170" eaLnBrk="1" hangingPunct="1">
                <a:defRPr/>
              </a:pP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</a:rPr>
                <a:t>TRƯỜNG THCS….</a:t>
              </a:r>
            </a:p>
          </p:txBody>
        </p:sp>
        <p:sp>
          <p:nvSpPr>
            <p:cNvPr id="2058" name="Line 20"/>
            <p:cNvSpPr>
              <a:spLocks noChangeShapeType="1"/>
            </p:cNvSpPr>
            <p:nvPr/>
          </p:nvSpPr>
          <p:spPr bwMode="auto">
            <a:xfrm>
              <a:off x="1349" y="1013"/>
              <a:ext cx="1296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>
                <a:defRPr/>
              </a:pPr>
              <a:endParaRPr lang="en-US" sz="3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TextBox 13" descr="OPL20U25GSXzBJYl68kk8uQGfFKzs7yb1M4KJWUiLk6ZEvGF+qCIPSnY57AbBFCvTW2023.15.119+K4lPs7H94VUqPe2XwIsfPRnrXQE//QTEXxb8/8N4CNc6FpgZahzpTjFhMzSA7T/nHJa11DE8Ng2TP3iAmRczFlmslSuUNOgUeb6yRvs0="/>
          <p:cNvSpPr txBox="1">
            <a:spLocks noChangeArrowheads="1"/>
          </p:cNvSpPr>
          <p:nvPr/>
        </p:nvSpPr>
        <p:spPr bwMode="auto">
          <a:xfrm>
            <a:off x="1857987" y="2514601"/>
            <a:ext cx="8781643" cy="1077218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1219170">
              <a:defRPr/>
            </a:pP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Môn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/ </a:t>
            </a:r>
            <a:r>
              <a:rPr lang="en-US" altLang="en-US" sz="3200" dirty="0" err="1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Lớp</a:t>
            </a:r>
            <a:r>
              <a:rPr lang="en-US" altLang="en-US" sz="3200" dirty="0">
                <a:ln/>
                <a:solidFill>
                  <a:srgbClr val="000099"/>
                </a:solidFill>
                <a:cs typeface="Times New Roman" panose="02020603050405020304" pitchFamily="18" charset="0"/>
              </a:rPr>
              <a:t> 8 (KNTTVCS)</a:t>
            </a:r>
          </a:p>
          <a:p>
            <a:pPr defTabSz="1219170">
              <a:defRPr/>
            </a:pPr>
            <a:endParaRPr lang="en-US" altLang="en-US" sz="3200" dirty="0">
              <a:ln/>
              <a:solidFill>
                <a:srgbClr val="0000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7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9BD5D2-FF48-2FFC-0B12-5EA7A69360F0}"/>
                  </a:ext>
                </a:extLst>
              </p:cNvPr>
              <p:cNvSpPr txBox="1"/>
              <p:nvPr/>
            </p:nvSpPr>
            <p:spPr>
              <a:xfrm>
                <a:off x="914399" y="1857376"/>
                <a:ext cx="10582275" cy="2739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32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2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1,3,5: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2,4,6: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9BD5D2-FF48-2FFC-0B12-5EA7A693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857376"/>
                <a:ext cx="10582275" cy="2739211"/>
              </a:xfrm>
              <a:prstGeom prst="rect">
                <a:avLst/>
              </a:prstGeom>
              <a:blipFill>
                <a:blip r:embed="rId2"/>
                <a:stretch>
                  <a:fillRect l="-1440" t="-3118" b="-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56D5DDA-05B5-2692-E49E-8C3DC516486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5" name="Rounded 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FA295E-8B7F-2A25-77FA-D5B9F88E2C2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6" name="Rounded Rectangl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459759-5F78-43EA-FF37-8C60E3A5CD2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7" name="Rounded Rectangle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C796D4-D441-EE70-F46F-23ACA64638A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8" name="Rounded Rectangle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D93E85C-AAA8-950A-BC71-BF126D43848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9" name="Rounded Rectangle 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8CC5F32-9119-0485-A408-761DEA5B85A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0" name="Rounded Rectangl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406504-E1D5-7ED9-8610-548EF0485F6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2" name="Rounded Rectangle 1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D272CE4-AA12-2DB8-D2EB-5C986706768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DA82855-0BE6-1569-082F-A1B32862BFA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A461C49-B14F-28BC-453F-B05DA80F47A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AC7424B-FB38-FFC1-5C26-D338EBCAAC8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6DD55D2-F576-D8A8-D707-F06C1B079E6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7EE789D-8361-0022-4309-3F883C2990A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4073CFA-FEC9-E8C1-7F1E-F2A427E0FB6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42B9B03-8DB9-00FB-8DCC-909879B8D6A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62DD58C-EAC6-355A-7C1E-5353F63DF91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5E92B43-4E42-F63A-3215-91D59C4DB5D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BBEB8D9-A585-12F7-ACDE-ECF9DBFC3C8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2D3050-6A42-22C3-2237-22696F0F8CE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F8D1800-A8B5-B4C2-FD25-7D64AC7F434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105B0BDF-F559-9FCC-6740-201F9749496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E3156DE-1978-FBD9-57E2-E5F1B05582A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B945858-E36B-5160-E200-0031CDD7221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098E1C0-3EAA-3BBA-2582-119DF7D0443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D17874D-F01B-4417-E45F-7C04ACE77F7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7294D722-741D-9346-5112-957F4C27228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F46FF1FA-3CBD-C701-9FA7-9D51F8E8F0E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3E41AD4-A5D9-60FA-8BEA-82AA0ABA84F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D93E419-C565-95FC-E6A1-DD1B9AAD262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55190C36-60F9-382C-25E2-C09F9BABD14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948530-C078-F7A2-F1F4-CE22DAEDA92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CBD47489-8F3B-C231-DC6B-3EA3AF7D315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E1792E86-BE0C-899F-29BB-C2A6D310E5D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8FBB5B9-42D0-87BF-D368-DF2C2968C8F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66DF9AF5-6C7D-A0B4-5DD4-88515188B0D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E3B2CFAB-C3B8-D099-594A-9758286F47F8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E05E6BA-514D-4DF2-AFFE-597D49FB3D7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1F2CF3F-2771-C942-3721-9A4BD4CA265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A1B0B3F-302E-F20E-3C9E-ACBDA92F9BA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5FA5B422-D9D2-B609-6FBC-34020AD734B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07D9B38-9094-6855-67F3-633F160D202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9485DF20-3511-9903-A877-AAAF37707C2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6593C307-0003-A561-C03F-AF4DD025276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117C0723-E5A7-9994-C6F0-140BCB1B2A4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6C73332-DC72-97B2-3FE4-4CA876729AA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D3E7CDFF-92AA-0D74-5D09-C94C6EC25BC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1662F9D6-4CBA-C058-FEA5-7E4BB499392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18B9DF5B-8B31-EC0B-CE7F-BCF184352EE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6003361-766B-CD92-0E41-63B64604FFB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FED5F9B-0D46-B1DB-E83B-E4BBAC28E8A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B2B862E9-B018-AAAD-95AE-9FE05149A48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53E3976F-9A93-B575-2963-E7157EB0990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D51327E4-B5C6-3D2D-3F9D-CF3F53E14B2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4F399A20-872A-725F-9439-84A95F62100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73905D0-17D2-3B61-028D-4550F1FD321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300C531-1252-EF33-3740-2386D704A63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AFDD526F-AACB-CB90-E078-46C2F418351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3134357-7F3A-625D-604B-B1C7AA711AE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15B7197-3995-A09B-9AC3-AF283D06695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035CF8F-43B5-5E26-F7E5-5F6D0CF8361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53C5B650-2AF5-7352-114A-7D1C2DD0C55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49A0FCC1-7A45-ABE4-8A43-48CCA4432F1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3481F51E-2E70-925F-F351-07FFF7AE4D5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1FBCA92-4ECB-7F45-8106-F2011913045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C4EB472E-A190-F4E8-E0CA-9C5FDB53646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590DA2F-E376-5771-F0A5-B74E77B1D698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8648474E-2E80-C7C3-6378-DE8FE946F92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0EC04E55-7904-49AE-DF39-ABCEBA97FE7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A9613DDD-C4D5-8AB6-9725-1F80A928BA7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A6BECA93-EE15-D5D3-1B0B-CB7D5A4748E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E2A34611-C605-CAF0-B04B-FD49D4F66E6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DB506B58-981E-078C-1D73-066A39C16E8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C0A15355-6F82-4A07-F98B-CB05DC6E429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23C57EAB-7B08-2FCA-32FF-1B5253BB103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55E0F06-BB26-6E3F-48E5-5E807025EF7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558291A-871A-22D4-F7E0-769DB7C0EA2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E4509BF0-26CE-4713-40EC-6197AADA4BD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E4DB255E-C5C0-7FB8-BD19-E681CE319AA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D626AF22-416F-8B29-99BF-167F8698B17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8FB51410-C606-FB9A-EFBC-E680182688A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3EE9265F-10D1-D44C-D990-3FF127516A9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13B5979B-DB38-717A-2A98-E1F985C1DFB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4E7D3682-826C-241F-247B-6A88F3656F8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4624B4E-34BB-BE72-D913-08E09CF8057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142FFC3C-8567-88AD-C04C-A4112502A69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6A2757FD-D652-2E10-74BB-505C8CF354D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D5DE3C89-0EEE-0A5F-3249-33140B50744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EDC18119-F9DC-1D03-6E9E-C6D612488FE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19DCAA0C-8910-618C-E159-8A955231492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27E1B439-3688-CF00-634D-173501B5948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C5E33F5F-CC66-11F8-D9E4-93ED2A5FECA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4B4238C7-091F-503A-643B-4948C667D42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A1AABD8-3498-CAF7-EB5B-51BEDE121A7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F209A49F-6CE3-C632-4568-266B1891EFA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1B7AA58D-2347-0375-AE2C-6A768688DC7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43D1F7ED-E0F1-D1F1-772A-32F87C81FB2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FD600A5A-4E15-532E-EF50-FDA71E6ED1A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CC3064D7-A515-765D-E871-C8D3E2A9A6A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428C132A-0D07-75D2-24D2-D436AFD9B42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5659A31A-C9CD-DC97-C369-7A53C13D558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105" name="Rounded Rectangle 104">
            <a:extLst>
              <a:ext uri="{FF2B5EF4-FFF2-40B4-BE49-F238E27FC236}">
                <a16:creationId xmlns:a16="http://schemas.microsoft.com/office/drawing/2014/main" id="{3838B6E1-86A6-A97A-BD7A-0D9C342833E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FD0A6924-8C5E-9C7A-5DB3-6F92008BB801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107" name="Rounded Rectangle 106">
            <a:extLst>
              <a:ext uri="{FF2B5EF4-FFF2-40B4-BE49-F238E27FC236}">
                <a16:creationId xmlns:a16="http://schemas.microsoft.com/office/drawing/2014/main" id="{ADF0F695-A3E1-0BC4-FB05-41D1286A8B4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E08AF669-C628-64DA-702C-1E7B0BA02F3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F6A6A7F5-F73A-663D-2B29-867E968A5E8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C5D2366F-73ED-51BF-33AF-AACCD0E453D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CDA6ECD9-7EB7-A3F4-B586-FA18888CA0B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92C589D-047C-E982-923F-51D32672EE8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C70E3BA8-A80B-EED4-9482-5151D74034F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57F773B6-7066-1F24-35EA-D7D41840668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38F45B60-60B6-A15C-2CC6-8D8063758B2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6C7AB069-A7DD-0505-7043-97F3A1E1F48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117" name="Rounded Rectangle 116">
            <a:extLst>
              <a:ext uri="{FF2B5EF4-FFF2-40B4-BE49-F238E27FC236}">
                <a16:creationId xmlns:a16="http://schemas.microsoft.com/office/drawing/2014/main" id="{504024B4-73FD-C4CA-37F5-2782C6D03C6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CFEA33D1-66A3-B9C6-9319-EAAB3DB7A62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119" name="Rounded Rectangle 118">
            <a:extLst>
              <a:ext uri="{FF2B5EF4-FFF2-40B4-BE49-F238E27FC236}">
                <a16:creationId xmlns:a16="http://schemas.microsoft.com/office/drawing/2014/main" id="{CC317462-2F97-9595-6455-E503234ED37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1D646FA0-4178-A424-DC36-5FBE1785126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121" name="Rounded Rectangle 120">
            <a:extLst>
              <a:ext uri="{FF2B5EF4-FFF2-40B4-BE49-F238E27FC236}">
                <a16:creationId xmlns:a16="http://schemas.microsoft.com/office/drawing/2014/main" id="{3F1302E2-2539-ED6F-F9A9-A192CEC251F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122" name="Rounded Rectangle 121">
            <a:extLst>
              <a:ext uri="{FF2B5EF4-FFF2-40B4-BE49-F238E27FC236}">
                <a16:creationId xmlns:a16="http://schemas.microsoft.com/office/drawing/2014/main" id="{B2013154-1055-80B7-853A-D4D1EBE4A08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3569694F-0680-6FBB-6711-89E0D888187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AA9D004A-8528-A2B4-60AB-3ABF3F3928B8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125" name="Rounded Rectangle 124">
            <a:extLst>
              <a:ext uri="{FF2B5EF4-FFF2-40B4-BE49-F238E27FC236}">
                <a16:creationId xmlns:a16="http://schemas.microsoft.com/office/drawing/2014/main" id="{0289BB20-CBB1-ECF4-9F56-BB98D693CC0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126" name="Rounded Rectangle 125">
            <a:extLst>
              <a:ext uri="{FF2B5EF4-FFF2-40B4-BE49-F238E27FC236}">
                <a16:creationId xmlns:a16="http://schemas.microsoft.com/office/drawing/2014/main" id="{C9FAF588-E2FC-D06B-249D-82FD6BA995A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127" name="Rounded Rectangle 126">
            <a:extLst>
              <a:ext uri="{FF2B5EF4-FFF2-40B4-BE49-F238E27FC236}">
                <a16:creationId xmlns:a16="http://schemas.microsoft.com/office/drawing/2014/main" id="{166B3D0A-717D-A1E6-5B72-F7645F860C3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128" name="Rounded Rectangle 127">
            <a:extLst>
              <a:ext uri="{FF2B5EF4-FFF2-40B4-BE49-F238E27FC236}">
                <a16:creationId xmlns:a16="http://schemas.microsoft.com/office/drawing/2014/main" id="{DBF5B92D-902E-0900-96D6-DADEE2F32A4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129" name="Rounded Rectangle 128">
            <a:extLst>
              <a:ext uri="{FF2B5EF4-FFF2-40B4-BE49-F238E27FC236}">
                <a16:creationId xmlns:a16="http://schemas.microsoft.com/office/drawing/2014/main" id="{CA8A5B86-9532-009C-FF31-D28FAB301F6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130" name="Rounded Rectangle 129">
            <a:extLst>
              <a:ext uri="{FF2B5EF4-FFF2-40B4-BE49-F238E27FC236}">
                <a16:creationId xmlns:a16="http://schemas.microsoft.com/office/drawing/2014/main" id="{D6D0B6D5-C362-D704-1FD7-D43145D7CB2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131" name="Rounded Rectangle 130">
            <a:extLst>
              <a:ext uri="{FF2B5EF4-FFF2-40B4-BE49-F238E27FC236}">
                <a16:creationId xmlns:a16="http://schemas.microsoft.com/office/drawing/2014/main" id="{B5EC166C-10A1-F4C7-CB28-87D0E7F2E62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3D446D56-1FAF-469C-6172-B91EB59C914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133" name="Rounded Rectangle 132">
            <a:extLst>
              <a:ext uri="{FF2B5EF4-FFF2-40B4-BE49-F238E27FC236}">
                <a16:creationId xmlns:a16="http://schemas.microsoft.com/office/drawing/2014/main" id="{28EA0B91-1F9F-9904-0A01-1D5C1A9C953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485F2D67-C591-1D11-1E0B-394F92091C6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135" name="Rounded Rectangle 134">
            <a:extLst>
              <a:ext uri="{FF2B5EF4-FFF2-40B4-BE49-F238E27FC236}">
                <a16:creationId xmlns:a16="http://schemas.microsoft.com/office/drawing/2014/main" id="{67E271AF-46B5-91C9-888D-1EEE7FBFB28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136" name="Rounded Rectangle 135">
            <a:extLst>
              <a:ext uri="{FF2B5EF4-FFF2-40B4-BE49-F238E27FC236}">
                <a16:creationId xmlns:a16="http://schemas.microsoft.com/office/drawing/2014/main" id="{6863AFCF-0BC3-1E82-89A4-236C0D8D9DA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137" name="Rounded Rectangle 136">
            <a:extLst>
              <a:ext uri="{FF2B5EF4-FFF2-40B4-BE49-F238E27FC236}">
                <a16:creationId xmlns:a16="http://schemas.microsoft.com/office/drawing/2014/main" id="{33D5E8BA-CE12-7AFA-AB8B-C4EBE99CD72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138" name="Rounded Rectangle 137">
            <a:extLst>
              <a:ext uri="{FF2B5EF4-FFF2-40B4-BE49-F238E27FC236}">
                <a16:creationId xmlns:a16="http://schemas.microsoft.com/office/drawing/2014/main" id="{F67A5A32-A0A2-7196-E271-DDA64671710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139" name="Rounded Rectangle 138">
            <a:extLst>
              <a:ext uri="{FF2B5EF4-FFF2-40B4-BE49-F238E27FC236}">
                <a16:creationId xmlns:a16="http://schemas.microsoft.com/office/drawing/2014/main" id="{490CA53E-41E5-346B-242C-3AE2659AE76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140" name="Rounded Rectangle 139">
            <a:extLst>
              <a:ext uri="{FF2B5EF4-FFF2-40B4-BE49-F238E27FC236}">
                <a16:creationId xmlns:a16="http://schemas.microsoft.com/office/drawing/2014/main" id="{99EBAEE7-0537-9AA0-DFEC-FCE51C2C2B1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6A341C18-7495-2BFD-9781-377844F70B28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142" name="Rounded Rectangle 141">
            <a:extLst>
              <a:ext uri="{FF2B5EF4-FFF2-40B4-BE49-F238E27FC236}">
                <a16:creationId xmlns:a16="http://schemas.microsoft.com/office/drawing/2014/main" id="{755BBC87-FB46-73D0-639C-7FDA457CF42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143" name="Rounded Rectangle 142">
            <a:extLst>
              <a:ext uri="{FF2B5EF4-FFF2-40B4-BE49-F238E27FC236}">
                <a16:creationId xmlns:a16="http://schemas.microsoft.com/office/drawing/2014/main" id="{4C8174FA-D45C-EDD1-58BC-DF1C3017AD8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AB63D019-F215-7B76-3630-E25E6A15A77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1E12E34B-6110-37CF-04C4-FF724DC55B0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146" name="Rounded Rectangle 145">
            <a:extLst>
              <a:ext uri="{FF2B5EF4-FFF2-40B4-BE49-F238E27FC236}">
                <a16:creationId xmlns:a16="http://schemas.microsoft.com/office/drawing/2014/main" id="{5565EDBC-D418-5C99-659A-9E3DEC3606D2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D8B5F469-6E2C-BA8F-4108-D2123EF3E67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148" name="Rounded Rectangle 147">
            <a:extLst>
              <a:ext uri="{FF2B5EF4-FFF2-40B4-BE49-F238E27FC236}">
                <a16:creationId xmlns:a16="http://schemas.microsoft.com/office/drawing/2014/main" id="{9D973F9A-5898-B417-9F77-D9CD60E721C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FAF9B609-9F17-A3E0-29C1-67C1A018EA9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F646B497-4C54-E56B-0FA8-B09BB50489F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8C281BFA-43AA-AA1F-466B-4B303386295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39B8165A-7092-28C0-0303-47347BA3803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DEC82CCB-933A-6043-961B-F1C403617EC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154" name="Rounded Rectangle 153">
            <a:extLst>
              <a:ext uri="{FF2B5EF4-FFF2-40B4-BE49-F238E27FC236}">
                <a16:creationId xmlns:a16="http://schemas.microsoft.com/office/drawing/2014/main" id="{6DF12FE6-5D1F-4003-6272-037B618C43E8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DBA9F4EF-B565-7C0D-666C-D277ACF05C5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528F7344-B323-76C5-9C9D-6743D67F9ED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157" name="Rounded Rectangle 156">
            <a:extLst>
              <a:ext uri="{FF2B5EF4-FFF2-40B4-BE49-F238E27FC236}">
                <a16:creationId xmlns:a16="http://schemas.microsoft.com/office/drawing/2014/main" id="{765F02FF-FEBD-2DCC-EDA1-DCCF0B60C40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158" name="Rounded Rectangle 157">
            <a:extLst>
              <a:ext uri="{FF2B5EF4-FFF2-40B4-BE49-F238E27FC236}">
                <a16:creationId xmlns:a16="http://schemas.microsoft.com/office/drawing/2014/main" id="{3935CDDA-14A6-8A8C-2D48-C9359755182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159" name="Rounded Rectangle 158">
            <a:extLst>
              <a:ext uri="{FF2B5EF4-FFF2-40B4-BE49-F238E27FC236}">
                <a16:creationId xmlns:a16="http://schemas.microsoft.com/office/drawing/2014/main" id="{416C6D49-28FB-D61D-2237-EC8B01081EA0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160" name="Rounded Rectangle 159">
            <a:extLst>
              <a:ext uri="{FF2B5EF4-FFF2-40B4-BE49-F238E27FC236}">
                <a16:creationId xmlns:a16="http://schemas.microsoft.com/office/drawing/2014/main" id="{CB53FC7C-FF01-5502-3D0C-C94F76408026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61" name="Rounded Rectangle 160">
            <a:extLst>
              <a:ext uri="{FF2B5EF4-FFF2-40B4-BE49-F238E27FC236}">
                <a16:creationId xmlns:a16="http://schemas.microsoft.com/office/drawing/2014/main" id="{D2D17565-0450-6626-582C-1D9DAECD95D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62" name="Rounded Rectangle 161">
            <a:extLst>
              <a:ext uri="{FF2B5EF4-FFF2-40B4-BE49-F238E27FC236}">
                <a16:creationId xmlns:a16="http://schemas.microsoft.com/office/drawing/2014/main" id="{E108C9FE-3430-9F14-2AE8-F8310377C94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63" name="Rounded Rectangle 162">
            <a:extLst>
              <a:ext uri="{FF2B5EF4-FFF2-40B4-BE49-F238E27FC236}">
                <a16:creationId xmlns:a16="http://schemas.microsoft.com/office/drawing/2014/main" id="{89CD3AC2-1863-F676-59B5-15663783CFA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64" name="Rounded Rectangle 163">
            <a:extLst>
              <a:ext uri="{FF2B5EF4-FFF2-40B4-BE49-F238E27FC236}">
                <a16:creationId xmlns:a16="http://schemas.microsoft.com/office/drawing/2014/main" id="{9C82D43C-CD05-2EEF-A653-1EC589E300B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65" name="Rounded Rectangle 164">
            <a:extLst>
              <a:ext uri="{FF2B5EF4-FFF2-40B4-BE49-F238E27FC236}">
                <a16:creationId xmlns:a16="http://schemas.microsoft.com/office/drawing/2014/main" id="{37CEB981-F3ED-88C1-4AA8-2803A7EA179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66" name="Rounded Rectangle 165">
            <a:extLst>
              <a:ext uri="{FF2B5EF4-FFF2-40B4-BE49-F238E27FC236}">
                <a16:creationId xmlns:a16="http://schemas.microsoft.com/office/drawing/2014/main" id="{C57A82CC-D699-0EAC-5046-237F1D1F473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67" name="Rounded Rectangle 166">
            <a:extLst>
              <a:ext uri="{FF2B5EF4-FFF2-40B4-BE49-F238E27FC236}">
                <a16:creationId xmlns:a16="http://schemas.microsoft.com/office/drawing/2014/main" id="{854BF1BF-4128-ACCC-63EB-C7FC4D67B54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68" name="Rounded Rectangle 167">
            <a:extLst>
              <a:ext uri="{FF2B5EF4-FFF2-40B4-BE49-F238E27FC236}">
                <a16:creationId xmlns:a16="http://schemas.microsoft.com/office/drawing/2014/main" id="{45E6E230-C4A2-492A-169A-5E384C641ADC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69" name="Rounded Rectangle 168">
            <a:extLst>
              <a:ext uri="{FF2B5EF4-FFF2-40B4-BE49-F238E27FC236}">
                <a16:creationId xmlns:a16="http://schemas.microsoft.com/office/drawing/2014/main" id="{837E4E1E-B84A-3FB7-F8E9-3E0ED488279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70" name="Rounded Rectangle 169">
            <a:extLst>
              <a:ext uri="{FF2B5EF4-FFF2-40B4-BE49-F238E27FC236}">
                <a16:creationId xmlns:a16="http://schemas.microsoft.com/office/drawing/2014/main" id="{F3F9C1A0-A33C-EE89-D0B0-66438C264D8E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71" name="Rounded Rectangle 170">
            <a:extLst>
              <a:ext uri="{FF2B5EF4-FFF2-40B4-BE49-F238E27FC236}">
                <a16:creationId xmlns:a16="http://schemas.microsoft.com/office/drawing/2014/main" id="{E970D960-C0D6-9490-011F-F5CF76E607C8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72" name="Rounded Rectangle 171">
            <a:extLst>
              <a:ext uri="{FF2B5EF4-FFF2-40B4-BE49-F238E27FC236}">
                <a16:creationId xmlns:a16="http://schemas.microsoft.com/office/drawing/2014/main" id="{25640860-A93B-76B6-9173-FA21F512E8F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73" name="Rounded Rectangle 172">
            <a:extLst>
              <a:ext uri="{FF2B5EF4-FFF2-40B4-BE49-F238E27FC236}">
                <a16:creationId xmlns:a16="http://schemas.microsoft.com/office/drawing/2014/main" id="{A3C36153-9140-11C6-3D82-1E2B0870DB1D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74" name="Rounded Rectangle 173">
            <a:extLst>
              <a:ext uri="{FF2B5EF4-FFF2-40B4-BE49-F238E27FC236}">
                <a16:creationId xmlns:a16="http://schemas.microsoft.com/office/drawing/2014/main" id="{B18AC74E-7111-7B7D-9C44-0EBE33A88CB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75" name="Rounded Rectangle 174">
            <a:extLst>
              <a:ext uri="{FF2B5EF4-FFF2-40B4-BE49-F238E27FC236}">
                <a16:creationId xmlns:a16="http://schemas.microsoft.com/office/drawing/2014/main" id="{C01F8274-5F68-2E1B-D61A-7DB2945FCC1F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76" name="Rounded Rectangle 175">
            <a:extLst>
              <a:ext uri="{FF2B5EF4-FFF2-40B4-BE49-F238E27FC236}">
                <a16:creationId xmlns:a16="http://schemas.microsoft.com/office/drawing/2014/main" id="{BFACF942-B2DF-7D82-39F4-9C135485978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3160ABB0-22BA-9F0F-8048-3E95CF58A614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78" name="Rounded Rectangle 177">
            <a:extLst>
              <a:ext uri="{FF2B5EF4-FFF2-40B4-BE49-F238E27FC236}">
                <a16:creationId xmlns:a16="http://schemas.microsoft.com/office/drawing/2014/main" id="{87B9B78D-382E-391B-4592-F036D50DA0E5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5FA9EA35-BFFB-0726-BB0D-99C77FBD0467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80" name="Rounded Rectangle 179">
            <a:extLst>
              <a:ext uri="{FF2B5EF4-FFF2-40B4-BE49-F238E27FC236}">
                <a16:creationId xmlns:a16="http://schemas.microsoft.com/office/drawing/2014/main" id="{3410963D-D61C-E12F-E844-F904BBCB09FB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81" name="Rounded Rectangle 180">
            <a:extLst>
              <a:ext uri="{FF2B5EF4-FFF2-40B4-BE49-F238E27FC236}">
                <a16:creationId xmlns:a16="http://schemas.microsoft.com/office/drawing/2014/main" id="{8E1E1842-E5E8-0A29-039D-3BE7F105E91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82" name="Rounded Rectangle 181">
            <a:extLst>
              <a:ext uri="{FF2B5EF4-FFF2-40B4-BE49-F238E27FC236}">
                <a16:creationId xmlns:a16="http://schemas.microsoft.com/office/drawing/2014/main" id="{3FD84B32-73EE-7880-5F91-945F89477899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83" name="Rounded Rectangle 182">
            <a:extLst>
              <a:ext uri="{FF2B5EF4-FFF2-40B4-BE49-F238E27FC236}">
                <a16:creationId xmlns:a16="http://schemas.microsoft.com/office/drawing/2014/main" id="{093FB147-C15A-8B64-E616-D21D7BAF10AA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84" name="Rounded Rectangle 183">
            <a:extLst>
              <a:ext uri="{FF2B5EF4-FFF2-40B4-BE49-F238E27FC236}">
                <a16:creationId xmlns:a16="http://schemas.microsoft.com/office/drawing/2014/main" id="{5A54714F-800A-327E-9239-B0944772D623}"/>
              </a:ext>
            </a:extLst>
          </p:cNvPr>
          <p:cNvSpPr/>
          <p:nvPr/>
        </p:nvSpPr>
        <p:spPr>
          <a:xfrm>
            <a:off x="10420350" y="1285875"/>
            <a:ext cx="11430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185" name="Rounded Rectangle 184">
            <a:extLst>
              <a:ext uri="{FF2B5EF4-FFF2-40B4-BE49-F238E27FC236}">
                <a16:creationId xmlns:a16="http://schemas.microsoft.com/office/drawing/2014/main" id="{64EEC999-BF61-7317-5C08-F29A950C8E65}"/>
              </a:ext>
            </a:extLst>
          </p:cNvPr>
          <p:cNvSpPr/>
          <p:nvPr/>
        </p:nvSpPr>
        <p:spPr>
          <a:xfrm>
            <a:off x="10382875" y="1268387"/>
            <a:ext cx="1217951" cy="5683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242" y="1234500"/>
            <a:ext cx="402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2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9BD5D2-FF48-2FFC-0B12-5EA7A69360F0}"/>
                  </a:ext>
                </a:extLst>
              </p:cNvPr>
              <p:cNvSpPr txBox="1"/>
              <p:nvPr/>
            </p:nvSpPr>
            <p:spPr>
              <a:xfrm>
                <a:off x="465858" y="547676"/>
                <a:ext cx="1031557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1,3,5: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9BD5D2-FF48-2FFC-0B12-5EA7A693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58" y="547676"/>
                <a:ext cx="10315575" cy="954107"/>
              </a:xfrm>
              <a:prstGeom prst="rect">
                <a:avLst/>
              </a:prstGeom>
              <a:blipFill>
                <a:blip r:embed="rId3"/>
                <a:stretch>
                  <a:fillRect l="-1181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8" name="Picture 18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20E2A70-BEA1-8465-8019-E4CF9C859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308" y="1128811"/>
            <a:ext cx="3131133" cy="21459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A077241-66D4-4E7F-1B15-9492161A5BF6}"/>
                  </a:ext>
                </a:extLst>
              </p:cNvPr>
              <p:cNvSpPr txBox="1"/>
              <p:nvPr/>
            </p:nvSpPr>
            <p:spPr>
              <a:xfrm>
                <a:off x="465858" y="2201772"/>
                <a:ext cx="12108873" cy="3646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 góc đối của hình bình hành)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=180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1" name="TextBox 19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A077241-66D4-4E7F-1B15-9492161A5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58" y="2201772"/>
                <a:ext cx="12108873" cy="3646832"/>
              </a:xfrm>
              <a:prstGeom prst="rect">
                <a:avLst/>
              </a:prstGeom>
              <a:blipFill>
                <a:blip r:embed="rId5"/>
                <a:stretch>
                  <a:fillRect l="-1007" t="-1171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80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9BD5D2-FF48-2FFC-0B12-5EA7A69360F0}"/>
                  </a:ext>
                </a:extLst>
              </p:cNvPr>
              <p:cNvSpPr txBox="1"/>
              <p:nvPr/>
            </p:nvSpPr>
            <p:spPr>
              <a:xfrm>
                <a:off x="349824" y="501768"/>
                <a:ext cx="109061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800" b="1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2,4,6: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839BD5D2-FF48-2FFC-0B12-5EA7A6936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24" y="501768"/>
                <a:ext cx="10906125" cy="954107"/>
              </a:xfrm>
              <a:prstGeom prst="rect">
                <a:avLst/>
              </a:prstGeom>
              <a:blipFill>
                <a:blip r:embed="rId3"/>
                <a:stretch>
                  <a:fillRect l="-1118" t="-700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0" name="Picture 18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66568F5-2F78-BEC4-1B98-87A9C4EA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020" y="870844"/>
            <a:ext cx="2772400" cy="19000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2B7254-AF71-BD5E-AB25-164AC507D6E8}"/>
                  </a:ext>
                </a:extLst>
              </p:cNvPr>
              <p:cNvSpPr txBox="1"/>
              <p:nvPr/>
            </p:nvSpPr>
            <p:spPr>
              <a:xfrm>
                <a:off x="781052" y="1949827"/>
                <a:ext cx="10848972" cy="4473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𝐴𝐷𝐵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có: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chung;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b="0" dirty="0"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bình hành);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hiết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𝐴𝐷𝐵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𝐶𝐴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(c-c-c)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(hai góc tương ứng)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bình hành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endPara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 khác :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=360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 các góc của một tứ giác)</a:t>
                </a:r>
              </a:p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=90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chữ 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2" name="TextBox 19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72B7254-AF71-BD5E-AB25-164AC507D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2" y="1949827"/>
                <a:ext cx="10848972" cy="4473982"/>
              </a:xfrm>
              <a:prstGeom prst="rect">
                <a:avLst/>
              </a:prstGeom>
              <a:blipFill>
                <a:blip r:embed="rId5"/>
                <a:stretch>
                  <a:fillRect l="-1124" t="-1499" b="-2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04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970671" y="1392702"/>
            <a:ext cx="1084619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5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C925-BB1A-6EB0-A420-DA0429BE3AA8}"/>
              </a:ext>
            </a:extLst>
          </p:cNvPr>
          <p:cNvSpPr txBox="1"/>
          <p:nvPr/>
        </p:nvSpPr>
        <p:spPr>
          <a:xfrm>
            <a:off x="428625" y="676275"/>
            <a:ext cx="110680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108EF8-E89A-753E-D3E4-7CDC8D2AA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410" y="1504188"/>
            <a:ext cx="3529965" cy="2587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B54C26-3467-D2F9-6027-9B242242D071}"/>
                  </a:ext>
                </a:extLst>
              </p:cNvPr>
              <p:cNvSpPr txBox="1"/>
              <p:nvPr/>
            </p:nvSpPr>
            <p:spPr>
              <a:xfrm>
                <a:off x="581025" y="1666875"/>
                <a:ext cx="7385685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7CB54C26-3467-D2F9-6027-9B242242D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" y="1666875"/>
                <a:ext cx="7385685" cy="2677656"/>
              </a:xfrm>
              <a:prstGeom prst="rect">
                <a:avLst/>
              </a:prstGeom>
              <a:blipFill>
                <a:blip r:embed="rId3"/>
                <a:stretch>
                  <a:fillRect l="-1650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68056F-8C74-303A-565A-2324246762B9}"/>
                  </a:ext>
                </a:extLst>
              </p:cNvPr>
              <p:cNvSpPr txBox="1"/>
              <p:nvPr/>
            </p:nvSpPr>
            <p:spPr>
              <a:xfrm>
                <a:off x="428626" y="4344531"/>
                <a:ext cx="1095213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D68056F-8C74-303A-565A-232424676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6" y="4344531"/>
                <a:ext cx="10952138" cy="2246769"/>
              </a:xfrm>
              <a:prstGeom prst="rect">
                <a:avLst/>
              </a:prstGeom>
              <a:blipFill>
                <a:blip r:embed="rId4"/>
                <a:stretch>
                  <a:fillRect l="-1113" t="-2989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4149176" y="2631879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4149176" y="3488205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9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F326A63-54C9-2A7F-7D45-AD5A134D9704}"/>
                  </a:ext>
                </a:extLst>
              </p:cNvPr>
              <p:cNvSpPr txBox="1"/>
              <p:nvPr/>
            </p:nvSpPr>
            <p:spPr>
              <a:xfrm>
                <a:off x="657225" y="550710"/>
                <a:ext cx="10934699" cy="968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F326A63-54C9-2A7F-7D45-AD5A134D97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25" y="550710"/>
                <a:ext cx="10934699" cy="968663"/>
              </a:xfrm>
              <a:prstGeom prst="rect">
                <a:avLst/>
              </a:prstGeom>
              <a:blipFill>
                <a:blip r:embed="rId2"/>
                <a:stretch>
                  <a:fillRect l="-1171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C3C91E9-4BB0-CC4E-CD0E-EA6497A3E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4447" y="1788442"/>
            <a:ext cx="3545102" cy="24296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0460E0-3C37-D501-5884-97DED597AD6D}"/>
                  </a:ext>
                </a:extLst>
              </p:cNvPr>
              <p:cNvSpPr txBox="1"/>
              <p:nvPr/>
            </p:nvSpPr>
            <p:spPr>
              <a:xfrm>
                <a:off x="609600" y="1666875"/>
                <a:ext cx="7385685" cy="313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E90460E0-3C37-D501-5884-97DED597A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66875"/>
                <a:ext cx="7385685" cy="3137654"/>
              </a:xfrm>
              <a:prstGeom prst="rect">
                <a:avLst/>
              </a:prstGeom>
              <a:blipFill>
                <a:blip r:embed="rId4"/>
                <a:stretch>
                  <a:fillRect l="-1650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BDE50E-1EF0-FD7E-FE7E-5DD2A874EBDD}"/>
                  </a:ext>
                </a:extLst>
              </p:cNvPr>
              <p:cNvSpPr txBox="1"/>
              <p:nvPr/>
            </p:nvSpPr>
            <p:spPr>
              <a:xfrm>
                <a:off x="723900" y="4344531"/>
                <a:ext cx="10772775" cy="226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9BDE50E-1EF0-FD7E-FE7E-5DD2A874E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" y="4344531"/>
                <a:ext cx="10772775" cy="2261325"/>
              </a:xfrm>
              <a:prstGeom prst="rect">
                <a:avLst/>
              </a:prstGeom>
              <a:blipFill>
                <a:blip r:embed="rId5"/>
                <a:stretch>
                  <a:fillRect l="-1188" t="-2965" b="-6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4053060" y="2673194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4053060" y="3440194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F326A63-54C9-2A7F-7D45-AD5A134D9704}"/>
              </a:ext>
            </a:extLst>
          </p:cNvPr>
          <p:cNvSpPr txBox="1"/>
          <p:nvPr/>
        </p:nvSpPr>
        <p:spPr>
          <a:xfrm>
            <a:off x="923925" y="1009650"/>
            <a:ext cx="10506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D70E0D-2E0D-205F-8B7F-9082A1FC2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797" y="1963757"/>
            <a:ext cx="4528552" cy="27792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F4191E5-D49D-F6E9-5759-AD90FA796F81}"/>
                  </a:ext>
                </a:extLst>
              </p:cNvPr>
              <p:cNvSpPr txBox="1"/>
              <p:nvPr/>
            </p:nvSpPr>
            <p:spPr>
              <a:xfrm>
                <a:off x="1038225" y="2843679"/>
                <a:ext cx="6210300" cy="1170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Nếu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>
                    <a:latin typeface="+mj-lt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𝐴𝑀</m:t>
                    </m:r>
                  </m:oMath>
                </a14:m>
                <a:r>
                  <a:rPr lang="vi-VN" sz="2800" dirty="0">
                    <a:latin typeface="+mj-lt"/>
                  </a:rPr>
                  <a:t> là đường trung tuyến và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vi-VN" sz="2800" dirty="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vi-VN" sz="2800" dirty="0">
                    <a:latin typeface="+mj-lt"/>
                  </a:rPr>
                  <a:t> vuông tại</a:t>
                </a:r>
                <a:r>
                  <a:rPr lang="en-US" sz="2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F4191E5-D49D-F6E9-5759-AD90FA796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225" y="2843679"/>
                <a:ext cx="6210300" cy="1170641"/>
              </a:xfrm>
              <a:prstGeom prst="rect">
                <a:avLst/>
              </a:prstGeom>
              <a:blipFill>
                <a:blip r:embed="rId3"/>
                <a:stretch>
                  <a:fillRect l="-1963" t="-5699" b="-3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21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8" y="1328057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07201" y="2280025"/>
            <a:ext cx="4126436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242162" y="425492"/>
                <a:ext cx="11949837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1219170"/>
                <a:r>
                  <a:rPr lang="en-US" altLang="zh-CN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Bài 3.27 (SGK – 67). 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Cho tam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giác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đường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cao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Gọi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trung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sao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cho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trung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điểm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𝐻𝑁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Chứng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minh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tứ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giác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hình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chữ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nhật</a:t>
                </a:r>
                <a:r>
                  <a:rPr lang="en-US" altLang="zh-CN" sz="28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28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62" y="425492"/>
                <a:ext cx="11949837" cy="1384995"/>
              </a:xfrm>
              <a:prstGeom prst="rect">
                <a:avLst/>
              </a:prstGeom>
              <a:blipFill>
                <a:blip r:embed="rId3"/>
                <a:stretch>
                  <a:fillRect l="-1071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9D4D41-320A-5A1A-10AB-8ED6AEF7671A}"/>
              </a:ext>
            </a:extLst>
          </p:cNvPr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50A3C6-D43A-1641-3BE2-34CD43CF2501}"/>
                  </a:ext>
                </a:extLst>
              </p:cNvPr>
              <p:cNvSpPr txBox="1"/>
              <p:nvPr/>
            </p:nvSpPr>
            <p:spPr>
              <a:xfrm>
                <a:off x="422275" y="1637604"/>
                <a:ext cx="7385685" cy="2328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𝐴𝐻𝐶𝑁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𝐴𝐻𝐶𝑁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𝐻𝑁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6950A3C6-D43A-1641-3BE2-34CD43CF2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5" y="1637604"/>
                <a:ext cx="7385685" cy="2328073"/>
              </a:xfrm>
              <a:prstGeom prst="rect">
                <a:avLst/>
              </a:prstGeom>
              <a:blipFill>
                <a:blip r:embed="rId4"/>
                <a:stretch>
                  <a:fillRect l="-1238" t="-2094" b="-5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CF9A5EA-AD6F-7B53-D17D-47D4D584BD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9791" y="1848429"/>
            <a:ext cx="3815334" cy="2619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2CD60C0-7A21-8A76-9C3C-743BBC3AE6A6}"/>
                  </a:ext>
                </a:extLst>
              </p:cNvPr>
              <p:cNvSpPr txBox="1"/>
              <p:nvPr/>
            </p:nvSpPr>
            <p:spPr>
              <a:xfrm>
                <a:off x="422275" y="3868692"/>
                <a:ext cx="10772775" cy="2692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𝐴𝐻𝐶𝑁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𝐻𝑁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𝐴𝐻𝐶𝑁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(1)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𝐴𝐻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𝐴𝐻𝐶𝑁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2CD60C0-7A21-8A76-9C3C-743BBC3AE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75" y="3868692"/>
                <a:ext cx="10772775" cy="2692019"/>
              </a:xfrm>
              <a:prstGeom prst="rect">
                <a:avLst/>
              </a:prstGeom>
              <a:blipFill>
                <a:blip r:embed="rId6"/>
                <a:stretch>
                  <a:fillRect l="-1132" t="-2494" b="-5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3990426" y="2415170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3935325" y="3186107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6"/>
            <a:ext cx="3093627" cy="2979963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5433453" y="2420197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9170"/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14400" y="313491"/>
            <a:ext cx="4191000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283200" y="2024033"/>
            <a:ext cx="6197600" cy="74898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ĐẦU/ KHỞI ĐỘNG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Hình ảnh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6096000" y="2921000"/>
            <a:ext cx="2336800" cy="226222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49209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9D082-13DD-54AF-2B86-FA4EE70E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4878124"/>
            <a:ext cx="3352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AE756-5E03-CEFF-BCA3-1076C7DF89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5791200" cy="1470025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0B735D-06F3-72F1-FDB8-C3F77588F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85" y="5719763"/>
            <a:ext cx="80256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90E71D-6F0B-AE96-2F29-5F8296D9A83B}"/>
              </a:ext>
            </a:extLst>
          </p:cNvPr>
          <p:cNvSpPr/>
          <p:nvPr/>
        </p:nvSpPr>
        <p:spPr>
          <a:xfrm>
            <a:off x="2997730" y="6168761"/>
            <a:ext cx="914400" cy="762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/>
              <a:t>LÊN</a:t>
            </a:r>
          </a:p>
        </p:txBody>
      </p:sp>
      <p:sp>
        <p:nvSpPr>
          <p:cNvPr id="17" name="Up Arrow Callout 16" descr="OPL20U25GSXzBJYl68kk8uQGfFKzs7yb1M4KJWUiLk6ZEvGF+qCIPSnY57AbBFCvTW2023.15.11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1EBBDC81-F5E1-60C8-C18A-F2BBEEDA8E52}"/>
              </a:ext>
            </a:extLst>
          </p:cNvPr>
          <p:cNvSpPr/>
          <p:nvPr/>
        </p:nvSpPr>
        <p:spPr>
          <a:xfrm>
            <a:off x="4370390" y="4509119"/>
            <a:ext cx="1230310" cy="2348882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/>
              <a:t>c1</a:t>
            </a:r>
          </a:p>
        </p:txBody>
      </p:sp>
      <p:sp>
        <p:nvSpPr>
          <p:cNvPr id="18" name="Up Arrow Callout 17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B89E661F-268D-2660-C863-A39DD5B56BA1}"/>
              </a:ext>
            </a:extLst>
          </p:cNvPr>
          <p:cNvSpPr/>
          <p:nvPr/>
        </p:nvSpPr>
        <p:spPr>
          <a:xfrm>
            <a:off x="6165145" y="3429000"/>
            <a:ext cx="1230310" cy="350176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19" name="Up Arrow Callout 18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C794459-706D-460E-2B6D-440819823EE8}"/>
              </a:ext>
            </a:extLst>
          </p:cNvPr>
          <p:cNvSpPr/>
          <p:nvPr/>
        </p:nvSpPr>
        <p:spPr>
          <a:xfrm>
            <a:off x="7994295" y="2266951"/>
            <a:ext cx="1457679" cy="458337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c3</a:t>
            </a:r>
          </a:p>
        </p:txBody>
      </p:sp>
      <p:sp>
        <p:nvSpPr>
          <p:cNvPr id="20" name="Up Arrow Callout 19" descr="OPL20U25GSXzBJYl68kk8uQGfFKzs7yb1M4KJWUiLk6ZEvGF+qCIPSnY57AbBFCvTW2023.15.11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1184D66C-52A5-E168-EA0E-FC7FFC3B5EA2}"/>
              </a:ext>
            </a:extLst>
          </p:cNvPr>
          <p:cNvSpPr/>
          <p:nvPr/>
        </p:nvSpPr>
        <p:spPr>
          <a:xfrm>
            <a:off x="9781114" y="1238251"/>
            <a:ext cx="1457678" cy="55435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c4</a:t>
            </a:r>
          </a:p>
        </p:txBody>
      </p:sp>
      <p:grpSp>
        <p:nvGrpSpPr>
          <p:cNvPr id="3" name="Group 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B3485-0600-80BF-9A13-E290C0DC88A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62542" y="66764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B1E40A-7062-E777-A98A-E8A0096C663A}"/>
                </a:ext>
              </a:extLst>
            </p:cNvPr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682F9FE5-9CB6-9F0B-FBE5-FDACDBF9CD31}"/>
                </a:ext>
              </a:extLst>
            </p:cNvPr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265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1 -0.29468 L 0.22084 -0.3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4 -0.30556 L 0.3375 -0.4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42755 L 0.5125 -0.6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60533 L 0.67916 -0.73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2752 C 0.00035 0.01526 0.00069 0.00324 0.00087 -0.01688 C 0.00104 -0.03723 0.00347 -0.03978 0.00087 -0.09389 C -0.00156 -0.14801 -0.0184 -0.29047 -0.01424 -0.34228 C -0.01007 -0.39431 0.00347 -0.40495 0.02656 -0.40587 C 0.04983 -0.4068 0.10382 -0.3691 0.12465 -0.34806 C 0.14566 -0.32701 0.14896 -0.30296 0.15243 -0.27868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047993-489C-CCB7-D619-34C1EA451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" y="0"/>
            <a:ext cx="10972800" cy="11430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566C38-E73B-BD19-C42E-37377AAB68B2}"/>
              </a:ext>
            </a:extLst>
          </p:cNvPr>
          <p:cNvSpPr/>
          <p:nvPr/>
        </p:nvSpPr>
        <p:spPr>
          <a:xfrm>
            <a:off x="800100" y="1562100"/>
            <a:ext cx="1070610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AEDED1-392F-776A-D016-8A2C63F50756}"/>
              </a:ext>
            </a:extLst>
          </p:cNvPr>
          <p:cNvSpPr/>
          <p:nvPr/>
        </p:nvSpPr>
        <p:spPr>
          <a:xfrm>
            <a:off x="800100" y="2857500"/>
            <a:ext cx="1070610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0EBDB4-3F41-F882-4A40-8E113C809C7A}"/>
              </a:ext>
            </a:extLst>
          </p:cNvPr>
          <p:cNvSpPr/>
          <p:nvPr/>
        </p:nvSpPr>
        <p:spPr>
          <a:xfrm>
            <a:off x="800100" y="4152900"/>
            <a:ext cx="1070610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6" name="Rectangle: Rounded Corners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827F81-BAB1-7A89-B7BC-9D134C0C30D8}"/>
              </a:ext>
            </a:extLst>
          </p:cNvPr>
          <p:cNvSpPr/>
          <p:nvPr/>
        </p:nvSpPr>
        <p:spPr>
          <a:xfrm>
            <a:off x="800100" y="5429250"/>
            <a:ext cx="1070610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5BA8534-5AEA-5465-1E19-F7B1914B04FA}"/>
              </a:ext>
            </a:extLst>
          </p:cNvPr>
          <p:cNvSpPr/>
          <p:nvPr/>
        </p:nvSpPr>
        <p:spPr>
          <a:xfrm>
            <a:off x="933450" y="2981325"/>
            <a:ext cx="685800" cy="647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9D082-13DD-54AF-2B86-FA4EE70E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4878124"/>
            <a:ext cx="3352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AE756-5E03-CEFF-BCA3-1076C7DF89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5791200" cy="1470025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0B735D-06F3-72F1-FDB8-C3F77588F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85" y="5719763"/>
            <a:ext cx="80256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90E71D-6F0B-AE96-2F29-5F8296D9A83B}"/>
              </a:ext>
            </a:extLst>
          </p:cNvPr>
          <p:cNvSpPr/>
          <p:nvPr/>
        </p:nvSpPr>
        <p:spPr>
          <a:xfrm>
            <a:off x="2997730" y="6168761"/>
            <a:ext cx="914400" cy="762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/>
              <a:t>LÊN</a:t>
            </a:r>
          </a:p>
        </p:txBody>
      </p:sp>
      <p:sp>
        <p:nvSpPr>
          <p:cNvPr id="17" name="Up Arrow Callout 16" descr="OPL20U25GSXzBJYl68kk8uQGfFKzs7yb1M4KJWUiLk6ZEvGF+qCIPSnY57AbBFCvTW2023.15.11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1EBBDC81-F5E1-60C8-C18A-F2BBEEDA8E52}"/>
              </a:ext>
            </a:extLst>
          </p:cNvPr>
          <p:cNvSpPr/>
          <p:nvPr/>
        </p:nvSpPr>
        <p:spPr>
          <a:xfrm>
            <a:off x="4370390" y="4509119"/>
            <a:ext cx="1230310" cy="2348882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/>
              <a:t>c1</a:t>
            </a:r>
          </a:p>
        </p:txBody>
      </p:sp>
      <p:sp>
        <p:nvSpPr>
          <p:cNvPr id="18" name="Up Arrow Callout 17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B89E661F-268D-2660-C863-A39DD5B56BA1}"/>
              </a:ext>
            </a:extLst>
          </p:cNvPr>
          <p:cNvSpPr/>
          <p:nvPr/>
        </p:nvSpPr>
        <p:spPr>
          <a:xfrm>
            <a:off x="6165145" y="3429000"/>
            <a:ext cx="1230310" cy="350176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19" name="Up Arrow Callout 18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FC794459-706D-460E-2B6D-440819823EE8}"/>
              </a:ext>
            </a:extLst>
          </p:cNvPr>
          <p:cNvSpPr/>
          <p:nvPr/>
        </p:nvSpPr>
        <p:spPr>
          <a:xfrm>
            <a:off x="7994295" y="2266951"/>
            <a:ext cx="1457679" cy="458337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c3</a:t>
            </a:r>
          </a:p>
        </p:txBody>
      </p:sp>
      <p:sp>
        <p:nvSpPr>
          <p:cNvPr id="20" name="Up Arrow Callout 19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1184D66C-52A5-E168-EA0E-FC7FFC3B5EA2}"/>
              </a:ext>
            </a:extLst>
          </p:cNvPr>
          <p:cNvSpPr/>
          <p:nvPr/>
        </p:nvSpPr>
        <p:spPr>
          <a:xfrm>
            <a:off x="9781114" y="1238251"/>
            <a:ext cx="1457678" cy="55435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c4</a:t>
            </a:r>
          </a:p>
        </p:txBody>
      </p:sp>
      <p:grpSp>
        <p:nvGrpSpPr>
          <p:cNvPr id="3" name="Group 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B3485-0600-80BF-9A13-E290C0DC88A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62542" y="66764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B1E40A-7062-E777-A98A-E8A0096C663A}"/>
                </a:ext>
              </a:extLst>
            </p:cNvPr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682F9FE5-9CB6-9F0B-FBE5-FDACDBF9CD31}"/>
                </a:ext>
              </a:extLst>
            </p:cNvPr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53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81 -0.29468 L 0.22084 -0.31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4 -0.30556 L 0.3375 -0.427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1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42755 L 0.5125 -0.6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60533 L 0.67916 -0.7384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2752 C 0.00035 0.01526 0.00069 0.00324 0.00087 -0.01688 C 0.00104 -0.03723 0.00347 -0.03978 0.00087 -0.09389 C -0.00156 -0.14801 -0.0184 -0.29047 -0.01424 -0.34228 C -0.01007 -0.39431 0.00347 -0.40495 0.02656 -0.40587 C 0.04983 -0.4068 0.10382 -0.3691 0.12465 -0.34806 C 0.14566 -0.32701 0.14896 -0.30296 0.15243 -0.27868 " pathEditMode="relative" rAng="0" ptsTypes="aaaaa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047993-489C-CCB7-D619-34C1EA451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" y="0"/>
            <a:ext cx="10972800" cy="11430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566C38-E73B-BD19-C42E-37377AAB68B2}"/>
              </a:ext>
            </a:extLst>
          </p:cNvPr>
          <p:cNvSpPr/>
          <p:nvPr/>
        </p:nvSpPr>
        <p:spPr>
          <a:xfrm>
            <a:off x="457200" y="1562100"/>
            <a:ext cx="114871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AEDED1-392F-776A-D016-8A2C63F50756}"/>
              </a:ext>
            </a:extLst>
          </p:cNvPr>
          <p:cNvSpPr/>
          <p:nvPr/>
        </p:nvSpPr>
        <p:spPr>
          <a:xfrm>
            <a:off x="457200" y="2857500"/>
            <a:ext cx="114871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0EBDB4-3F41-F882-4A40-8E113C809C7A}"/>
              </a:ext>
            </a:extLst>
          </p:cNvPr>
          <p:cNvSpPr/>
          <p:nvPr/>
        </p:nvSpPr>
        <p:spPr>
          <a:xfrm>
            <a:off x="457200" y="4152900"/>
            <a:ext cx="114871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827F81-BAB1-7A89-B7BC-9D134C0C30D8}"/>
              </a:ext>
            </a:extLst>
          </p:cNvPr>
          <p:cNvSpPr/>
          <p:nvPr/>
        </p:nvSpPr>
        <p:spPr>
          <a:xfrm>
            <a:off x="457200" y="5429250"/>
            <a:ext cx="114871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1C6FF6-9D7B-335F-A61D-237C1E0DE575}"/>
              </a:ext>
            </a:extLst>
          </p:cNvPr>
          <p:cNvSpPr/>
          <p:nvPr/>
        </p:nvSpPr>
        <p:spPr>
          <a:xfrm>
            <a:off x="482600" y="424815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5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9D082-13DD-54AF-2B86-FA4EE70E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4878124"/>
            <a:ext cx="3352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AE756-5E03-CEFF-BCA3-1076C7DF89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5791200" cy="1470025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0B735D-06F3-72F1-FDB8-C3F77588F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85" y="5719763"/>
            <a:ext cx="80256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90E71D-6F0B-AE96-2F29-5F8296D9A83B}"/>
              </a:ext>
            </a:extLst>
          </p:cNvPr>
          <p:cNvSpPr/>
          <p:nvPr/>
        </p:nvSpPr>
        <p:spPr>
          <a:xfrm>
            <a:off x="2997730" y="6168761"/>
            <a:ext cx="914400" cy="762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/>
              <a:t>LÊN</a:t>
            </a:r>
          </a:p>
        </p:txBody>
      </p:sp>
      <p:sp>
        <p:nvSpPr>
          <p:cNvPr id="17" name="Up Arrow Callout 16" descr="OPL20U25GSXzBJYl68kk8uQGfFKzs7yb1M4KJWUiLk6ZEvGF+qCIPSnY57AbBFCvTW2023.15.11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1EBBDC81-F5E1-60C8-C18A-F2BBEEDA8E52}"/>
              </a:ext>
            </a:extLst>
          </p:cNvPr>
          <p:cNvSpPr/>
          <p:nvPr/>
        </p:nvSpPr>
        <p:spPr>
          <a:xfrm>
            <a:off x="4370390" y="4509119"/>
            <a:ext cx="1230310" cy="2348882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/>
              <a:t>c1</a:t>
            </a:r>
          </a:p>
        </p:txBody>
      </p:sp>
      <p:sp>
        <p:nvSpPr>
          <p:cNvPr id="18" name="Up Arrow Callout 17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B89E661F-268D-2660-C863-A39DD5B56BA1}"/>
              </a:ext>
            </a:extLst>
          </p:cNvPr>
          <p:cNvSpPr/>
          <p:nvPr/>
        </p:nvSpPr>
        <p:spPr>
          <a:xfrm>
            <a:off x="6165145" y="3429000"/>
            <a:ext cx="1230310" cy="350176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19" name="Up Arrow Callout 18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C794459-706D-460E-2B6D-440819823EE8}"/>
              </a:ext>
            </a:extLst>
          </p:cNvPr>
          <p:cNvSpPr/>
          <p:nvPr/>
        </p:nvSpPr>
        <p:spPr>
          <a:xfrm>
            <a:off x="7994295" y="2266951"/>
            <a:ext cx="1457679" cy="458337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c3</a:t>
            </a:r>
          </a:p>
        </p:txBody>
      </p:sp>
      <p:sp>
        <p:nvSpPr>
          <p:cNvPr id="20" name="Up Arrow Callout 19" descr="OPL20U25GSXzBJYl68kk8uQGfFKzs7yb1M4KJWUiLk6ZEvGF+qCIPSnY57AbBFCvTW2023.15.11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1184D66C-52A5-E168-EA0E-FC7FFC3B5EA2}"/>
              </a:ext>
            </a:extLst>
          </p:cNvPr>
          <p:cNvSpPr/>
          <p:nvPr/>
        </p:nvSpPr>
        <p:spPr>
          <a:xfrm>
            <a:off x="9781114" y="1238251"/>
            <a:ext cx="1457678" cy="55435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c4</a:t>
            </a:r>
          </a:p>
        </p:txBody>
      </p:sp>
      <p:grpSp>
        <p:nvGrpSpPr>
          <p:cNvPr id="3" name="Group 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B3485-0600-80BF-9A13-E290C0DC88A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62542" y="66764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B1E40A-7062-E777-A98A-E8A0096C663A}"/>
                </a:ext>
              </a:extLst>
            </p:cNvPr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682F9FE5-9CB6-9F0B-FBE5-FDACDBF9CD31}"/>
                </a:ext>
              </a:extLst>
            </p:cNvPr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8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42755 L 0.5125 -0.6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60533 L 0.67916 -0.7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047993-489C-CCB7-D619-34C1EA451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145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Cho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: Rounded Corners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566C38-E73B-BD19-C42E-37377AAB68B2}"/>
              </a:ext>
            </a:extLst>
          </p:cNvPr>
          <p:cNvSpPr/>
          <p:nvPr/>
        </p:nvSpPr>
        <p:spPr>
          <a:xfrm>
            <a:off x="666750" y="3829050"/>
            <a:ext cx="51625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  BD = 5</a:t>
            </a:r>
          </a:p>
        </p:txBody>
      </p:sp>
      <p:sp>
        <p:nvSpPr>
          <p:cNvPr id="3" name="Rectangle: Rounded Corners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AEDED1-392F-776A-D016-8A2C63F50756}"/>
              </a:ext>
            </a:extLst>
          </p:cNvPr>
          <p:cNvSpPr/>
          <p:nvPr/>
        </p:nvSpPr>
        <p:spPr>
          <a:xfrm>
            <a:off x="6715125" y="3810000"/>
            <a:ext cx="51625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 AO = 2,5</a:t>
            </a:r>
          </a:p>
        </p:txBody>
      </p:sp>
      <p:sp>
        <p:nvSpPr>
          <p:cNvPr id="4" name="Rectangle: Rounded Corners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0EBDB4-3F41-F882-4A40-8E113C809C7A}"/>
              </a:ext>
            </a:extLst>
          </p:cNvPr>
          <p:cNvSpPr/>
          <p:nvPr/>
        </p:nvSpPr>
        <p:spPr>
          <a:xfrm>
            <a:off x="666750" y="5353050"/>
            <a:ext cx="51625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  BO = OC</a:t>
            </a:r>
          </a:p>
        </p:txBody>
      </p:sp>
      <p:sp>
        <p:nvSpPr>
          <p:cNvPr id="6" name="Rectangle: Rounded Corners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827F81-BAB1-7A89-B7BC-9D134C0C30D8}"/>
              </a:ext>
            </a:extLst>
          </p:cNvPr>
          <p:cNvSpPr/>
          <p:nvPr/>
        </p:nvSpPr>
        <p:spPr>
          <a:xfrm>
            <a:off x="6781800" y="5353050"/>
            <a:ext cx="502920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= 3</a:t>
            </a:r>
          </a:p>
        </p:txBody>
      </p:sp>
      <p:sp>
        <p:nvSpPr>
          <p:cNvPr id="9" name="Oval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1C6FF6-9D7B-335F-A61D-237C1E0DE575}"/>
              </a:ext>
            </a:extLst>
          </p:cNvPr>
          <p:cNvSpPr/>
          <p:nvPr/>
        </p:nvSpPr>
        <p:spPr>
          <a:xfrm>
            <a:off x="6794500" y="544830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BB8969-774A-2788-B9B3-430752CA7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410" y="678935"/>
            <a:ext cx="4491990" cy="315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9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9D082-13DD-54AF-2B86-FA4EE70E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4878124"/>
            <a:ext cx="3352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AE756-5E03-CEFF-BCA3-1076C7DF89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5791200" cy="1470025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0B735D-06F3-72F1-FDB8-C3F77588F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85" y="5719763"/>
            <a:ext cx="80256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90E71D-6F0B-AE96-2F29-5F8296D9A83B}"/>
              </a:ext>
            </a:extLst>
          </p:cNvPr>
          <p:cNvSpPr/>
          <p:nvPr/>
        </p:nvSpPr>
        <p:spPr>
          <a:xfrm>
            <a:off x="2997730" y="6168761"/>
            <a:ext cx="914400" cy="762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/>
              <a:t>LÊN</a:t>
            </a:r>
          </a:p>
        </p:txBody>
      </p:sp>
      <p:sp>
        <p:nvSpPr>
          <p:cNvPr id="17" name="Up Arrow Callout 16" descr="OPL20U25GSXzBJYl68kk8uQGfFKzs7yb1M4KJWUiLk6ZEvGF+qCIPSnY57AbBFCvTW2023.15.11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1EBBDC81-F5E1-60C8-C18A-F2BBEEDA8E52}"/>
              </a:ext>
            </a:extLst>
          </p:cNvPr>
          <p:cNvSpPr/>
          <p:nvPr/>
        </p:nvSpPr>
        <p:spPr>
          <a:xfrm>
            <a:off x="4370390" y="4509119"/>
            <a:ext cx="1230310" cy="2348882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/>
              <a:t>c1</a:t>
            </a:r>
          </a:p>
        </p:txBody>
      </p:sp>
      <p:sp>
        <p:nvSpPr>
          <p:cNvPr id="18" name="Up Arrow Callout 17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B89E661F-268D-2660-C863-A39DD5B56BA1}"/>
              </a:ext>
            </a:extLst>
          </p:cNvPr>
          <p:cNvSpPr/>
          <p:nvPr/>
        </p:nvSpPr>
        <p:spPr>
          <a:xfrm>
            <a:off x="6165145" y="3429000"/>
            <a:ext cx="1230310" cy="350176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19" name="Up Arrow Callout 18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C794459-706D-460E-2B6D-440819823EE8}"/>
              </a:ext>
            </a:extLst>
          </p:cNvPr>
          <p:cNvSpPr/>
          <p:nvPr/>
        </p:nvSpPr>
        <p:spPr>
          <a:xfrm>
            <a:off x="7994295" y="2266951"/>
            <a:ext cx="1457679" cy="458337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c3</a:t>
            </a:r>
          </a:p>
        </p:txBody>
      </p:sp>
      <p:sp>
        <p:nvSpPr>
          <p:cNvPr id="20" name="Up Arrow Callout 19" descr="OPL20U25GSXzBJYl68kk8uQGfFKzs7yb1M4KJWUiLk6ZEvGF+qCIPSnY57AbBFCvTW2023.15.11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1184D66C-52A5-E168-EA0E-FC7FFC3B5EA2}"/>
              </a:ext>
            </a:extLst>
          </p:cNvPr>
          <p:cNvSpPr/>
          <p:nvPr/>
        </p:nvSpPr>
        <p:spPr>
          <a:xfrm>
            <a:off x="9781114" y="1238251"/>
            <a:ext cx="1457678" cy="55435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c4</a:t>
            </a:r>
          </a:p>
        </p:txBody>
      </p:sp>
      <p:grpSp>
        <p:nvGrpSpPr>
          <p:cNvPr id="3" name="Group 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B3485-0600-80BF-9A13-E290C0DC88A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62542" y="66764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B1E40A-7062-E777-A98A-E8A0096C663A}"/>
                </a:ext>
              </a:extLst>
            </p:cNvPr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682F9FE5-9CB6-9F0B-FBE5-FDACDBF9CD31}"/>
                </a:ext>
              </a:extLst>
            </p:cNvPr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20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5 -0.42755 L 0.5125 -0.6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60533 L 0.67916 -0.738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2752 C 0.00035 0.01526 0.00069 0.00324 0.00087 -0.01688 C 0.00104 -0.03723 0.00347 -0.03978 0.00087 -0.09389 C -0.00156 -0.14801 -0.0184 -0.29047 -0.01424 -0.34228 C -0.01007 -0.39431 0.00347 -0.40495 0.02656 -0.40587 C 0.04983 -0.4068 0.10382 -0.3691 0.12465 -0.34806 C 0.14566 -0.32701 0.14896 -0.30296 0.15243 -0.27868 " pathEditMode="relative" rAng="0" ptsTypes="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A047993-489C-CCB7-D619-34C1EA451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8600" y="330715"/>
            <a:ext cx="10972800" cy="114300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Cho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 = 4cm.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9566C38-E73B-BD19-C42E-37377AAB68B2}"/>
              </a:ext>
            </a:extLst>
          </p:cNvPr>
          <p:cNvSpPr/>
          <p:nvPr/>
        </p:nvSpPr>
        <p:spPr>
          <a:xfrm>
            <a:off x="666750" y="3829050"/>
            <a:ext cx="51625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   4 cm.</a:t>
            </a:r>
          </a:p>
        </p:txBody>
      </p:sp>
      <p:sp>
        <p:nvSpPr>
          <p:cNvPr id="3" name="Rectangle: Rounded Corners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2AEDED1-392F-776A-D016-8A2C63F50756}"/>
              </a:ext>
            </a:extLst>
          </p:cNvPr>
          <p:cNvSpPr/>
          <p:nvPr/>
        </p:nvSpPr>
        <p:spPr>
          <a:xfrm>
            <a:off x="6715125" y="3810000"/>
            <a:ext cx="51625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  2 cm.</a:t>
            </a:r>
          </a:p>
        </p:txBody>
      </p:sp>
      <p:sp>
        <p:nvSpPr>
          <p:cNvPr id="4" name="Rectangle: Rounded Corners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D0EBDB4-3F41-F882-4A40-8E113C809C7A}"/>
              </a:ext>
            </a:extLst>
          </p:cNvPr>
          <p:cNvSpPr/>
          <p:nvPr/>
        </p:nvSpPr>
        <p:spPr>
          <a:xfrm>
            <a:off x="666750" y="5353050"/>
            <a:ext cx="516255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  8 cm.</a:t>
            </a:r>
          </a:p>
        </p:txBody>
      </p:sp>
      <p:sp>
        <p:nvSpPr>
          <p:cNvPr id="6" name="Rectangle: Rounded Corners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827F81-BAB1-7A89-B7BC-9D134C0C30D8}"/>
              </a:ext>
            </a:extLst>
          </p:cNvPr>
          <p:cNvSpPr/>
          <p:nvPr/>
        </p:nvSpPr>
        <p:spPr>
          <a:xfrm>
            <a:off x="6781800" y="5353050"/>
            <a:ext cx="5029200" cy="8763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  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cm.</a:t>
            </a:r>
          </a:p>
        </p:txBody>
      </p:sp>
      <p:sp>
        <p:nvSpPr>
          <p:cNvPr id="9" name="Oval 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A1C6FF6-9D7B-335F-A61D-237C1E0DE575}"/>
              </a:ext>
            </a:extLst>
          </p:cNvPr>
          <p:cNvSpPr/>
          <p:nvPr/>
        </p:nvSpPr>
        <p:spPr>
          <a:xfrm>
            <a:off x="6715125" y="390525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BF2769B-6480-EC3D-C79E-FC0912D21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1009650"/>
            <a:ext cx="3806190" cy="26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D9D082-13DD-54AF-2B86-FA4EE70E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93" y="4878124"/>
            <a:ext cx="33528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it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6DAE756-5E03-CEFF-BCA3-1076C7DF89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"/>
            <a:ext cx="5791200" cy="1470025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  <a:b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 LÊN TẦM CAO MỚI</a:t>
            </a:r>
          </a:p>
        </p:txBody>
      </p:sp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20B735D-06F3-72F1-FDB8-C3F77588F8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85785" y="5719763"/>
            <a:ext cx="802569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290E71D-6F0B-AE96-2F29-5F8296D9A83B}"/>
              </a:ext>
            </a:extLst>
          </p:cNvPr>
          <p:cNvSpPr/>
          <p:nvPr/>
        </p:nvSpPr>
        <p:spPr>
          <a:xfrm>
            <a:off x="2997730" y="6168761"/>
            <a:ext cx="914400" cy="762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200" b="1"/>
              <a:t>LÊN</a:t>
            </a:r>
          </a:p>
        </p:txBody>
      </p:sp>
      <p:sp>
        <p:nvSpPr>
          <p:cNvPr id="17" name="Up Arrow Callout 16" descr="OPL20U25GSXzBJYl68kk8uQGfFKzs7yb1M4KJWUiLk6ZEvGF+qCIPSnY57AbBFCvTW2023.15.119+K4lPs7H94VUqPe2XwIsfPRnrXQE//QTEXxb8/8N4CNc6FpgZahzpTjFhMzSA7T/nHJa11DE8Ng2TP3iAmRczFlmslSuUNOgUeb6yRvs0=">
            <a:hlinkClick r:id="rId5" action="ppaction://hlinksldjump"/>
            <a:extLst>
              <a:ext uri="{FF2B5EF4-FFF2-40B4-BE49-F238E27FC236}">
                <a16:creationId xmlns:a16="http://schemas.microsoft.com/office/drawing/2014/main" id="{1EBBDC81-F5E1-60C8-C18A-F2BBEEDA8E52}"/>
              </a:ext>
            </a:extLst>
          </p:cNvPr>
          <p:cNvSpPr/>
          <p:nvPr/>
        </p:nvSpPr>
        <p:spPr>
          <a:xfrm>
            <a:off x="4370390" y="4509119"/>
            <a:ext cx="1230310" cy="2348882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 dirty="0"/>
              <a:t>c1</a:t>
            </a:r>
          </a:p>
        </p:txBody>
      </p:sp>
      <p:sp>
        <p:nvSpPr>
          <p:cNvPr id="18" name="Up Arrow Callout 17" descr="OPL20U25GSXzBJYl68kk8uQGfFKzs7yb1M4KJWUiLk6ZEvGF+qCIPSnY57AbBFCvTW2023.15.119+K4lPs7H94VUqPe2XwIsfPRnrXQE//QTEXxb8/8N4CNc6FpgZahzpTjFhMzSA7T/nHJa11DE8Ng2TP3iAmRczFlmslSuUNOgUeb6yRvs0=">
            <a:hlinkClick r:id="rId6" action="ppaction://hlinksldjump"/>
            <a:extLst>
              <a:ext uri="{FF2B5EF4-FFF2-40B4-BE49-F238E27FC236}">
                <a16:creationId xmlns:a16="http://schemas.microsoft.com/office/drawing/2014/main" id="{B89E661F-268D-2660-C863-A39DD5B56BA1}"/>
              </a:ext>
            </a:extLst>
          </p:cNvPr>
          <p:cNvSpPr/>
          <p:nvPr/>
        </p:nvSpPr>
        <p:spPr>
          <a:xfrm>
            <a:off x="6165145" y="3429000"/>
            <a:ext cx="1230310" cy="3501761"/>
          </a:xfrm>
          <a:prstGeom prst="up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b="1"/>
              <a:t>c2</a:t>
            </a:r>
          </a:p>
        </p:txBody>
      </p:sp>
      <p:sp>
        <p:nvSpPr>
          <p:cNvPr id="19" name="Up Arrow Callout 18" descr="OPL20U25GSXzBJYl68kk8uQGfFKzs7yb1M4KJWUiLk6ZEvGF+qCIPSnY57AbBFCvTW2023.15.119+K4lPs7H94VUqPe2XwIsfPRnrXQE//QTEXxb8/8N4CNc6FpgZahzpTjFhMzSA7T/nHJa11DE8Ng2TP3iAmRczFlmslSuUNOgUeb6yRvs0=">
            <a:hlinkClick r:id="rId7" action="ppaction://hlinksldjump"/>
            <a:extLst>
              <a:ext uri="{FF2B5EF4-FFF2-40B4-BE49-F238E27FC236}">
                <a16:creationId xmlns:a16="http://schemas.microsoft.com/office/drawing/2014/main" id="{FC794459-706D-460E-2B6D-440819823EE8}"/>
              </a:ext>
            </a:extLst>
          </p:cNvPr>
          <p:cNvSpPr/>
          <p:nvPr/>
        </p:nvSpPr>
        <p:spPr>
          <a:xfrm>
            <a:off x="7994295" y="2266951"/>
            <a:ext cx="1457679" cy="458337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70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c3</a:t>
            </a:r>
          </a:p>
        </p:txBody>
      </p:sp>
      <p:sp>
        <p:nvSpPr>
          <p:cNvPr id="20" name="Up Arrow Callout 19" descr="OPL20U25GSXzBJYl68kk8uQGfFKzs7yb1M4KJWUiLk6ZEvGF+qCIPSnY57AbBFCvTW2023.15.119+K4lPs7H94VUqPe2XwIsfPRnrXQE//QTEXxb8/8N4CNc6FpgZahzpTjFhMzSA7T/nHJa11DE8Ng2TP3iAmRczFlmslSuUNOgUeb6yRvs0=">
            <a:hlinkClick r:id="rId8" action="ppaction://hlinksldjump"/>
            <a:extLst>
              <a:ext uri="{FF2B5EF4-FFF2-40B4-BE49-F238E27FC236}">
                <a16:creationId xmlns:a16="http://schemas.microsoft.com/office/drawing/2014/main" id="{1184D66C-52A5-E168-EA0E-FC7FFC3B5EA2}"/>
              </a:ext>
            </a:extLst>
          </p:cNvPr>
          <p:cNvSpPr/>
          <p:nvPr/>
        </p:nvSpPr>
        <p:spPr>
          <a:xfrm>
            <a:off x="9781114" y="1238251"/>
            <a:ext cx="1457678" cy="554355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591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en-US" sz="1600" b="1"/>
              <a:t>c4</a:t>
            </a:r>
          </a:p>
        </p:txBody>
      </p:sp>
      <p:grpSp>
        <p:nvGrpSpPr>
          <p:cNvPr id="3" name="Group 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FB3485-0600-80BF-9A13-E290C0DC88A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762542" y="66764"/>
            <a:ext cx="457200" cy="685800"/>
            <a:chOff x="837406" y="1676400"/>
            <a:chExt cx="1067594" cy="144859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4B1E40A-7062-E777-A98A-E8A0096C663A}"/>
                </a:ext>
              </a:extLst>
            </p:cNvPr>
            <p:cNvCxnSpPr/>
            <p:nvPr/>
          </p:nvCxnSpPr>
          <p:spPr>
            <a:xfrm rot="5400000">
              <a:off x="113109" y="2400697"/>
              <a:ext cx="1448594" cy="0"/>
            </a:xfrm>
            <a:prstGeom prst="line">
              <a:avLst/>
            </a:prstGeom>
            <a:ln w="38100">
              <a:solidFill>
                <a:srgbClr val="0099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Double Wave 28">
              <a:extLst>
                <a:ext uri="{FF2B5EF4-FFF2-40B4-BE49-F238E27FC236}">
                  <a16:creationId xmlns:a16="http://schemas.microsoft.com/office/drawing/2014/main" id="{682F9FE5-9CB6-9F0B-FBE5-FDACDBF9CD31}"/>
                </a:ext>
              </a:extLst>
            </p:cNvPr>
            <p:cNvSpPr/>
            <p:nvPr/>
          </p:nvSpPr>
          <p:spPr>
            <a:xfrm>
              <a:off x="837406" y="1676400"/>
              <a:ext cx="1067594" cy="533164"/>
            </a:xfrm>
            <a:prstGeom prst="doubleWav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7622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60533 L 0.67916 -0.73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4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CDE926-F574-1C36-3897-543197761421}"/>
              </a:ext>
            </a:extLst>
          </p:cNvPr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1312C3F-90CE-57F4-D75A-4208F008388E}"/>
              </a:ext>
            </a:extLst>
          </p:cNvPr>
          <p:cNvSpPr txBox="1"/>
          <p:nvPr/>
        </p:nvSpPr>
        <p:spPr>
          <a:xfrm>
            <a:off x="770278" y="836615"/>
            <a:ext cx="737359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Hai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tre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thẳng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bằng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gắn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nhau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trung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điểm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. Khi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đầu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mút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hai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thanh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tre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tạo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bốn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đỉnh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(H.3.40)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tứ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giác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đó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sao</a:t>
            </a:r>
            <a:r>
              <a:rPr lang="en-US" sz="2800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?</a:t>
            </a:r>
            <a:endParaRPr lang="en-US" sz="2800" i="1" dirty="0">
              <a:solidFill>
                <a:srgbClr val="000099"/>
              </a:solidFill>
              <a:latin typeface="Calibri"/>
            </a:endParaRPr>
          </a:p>
        </p:txBody>
      </p:sp>
      <p:pic>
        <p:nvPicPr>
          <p:cNvPr id="4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71ECFC8-BF4B-0297-9A9C-3BFF226BD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4726" y="1304925"/>
            <a:ext cx="3469387" cy="2630708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DC65899-6230-84D4-6D40-37A39B2F68F6}"/>
              </a:ext>
            </a:extLst>
          </p:cNvPr>
          <p:cNvSpPr txBox="1"/>
          <p:nvPr/>
        </p:nvSpPr>
        <p:spPr>
          <a:xfrm>
            <a:off x="706894" y="3251923"/>
            <a:ext cx="772783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hai thanh tre thẳng được gắn với nhau tại trung điểm của mỗi thanh nên các đầu mút của hai thanh tre đó tạo thành một hình bình hành.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khác hai thanh tre bằng nhau tức là hai đường chéo của hình bình hành bằng nhau nên hình bình hành đó là hình chữ nhật.</a:t>
            </a:r>
          </a:p>
        </p:txBody>
      </p:sp>
    </p:spTree>
    <p:extLst>
      <p:ext uri="{BB962C8B-B14F-4D97-AF65-F5344CB8AC3E}">
        <p14:creationId xmlns:p14="http://schemas.microsoft.com/office/powerpoint/2010/main" val="40566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990946" y="1982058"/>
            <a:ext cx="64004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2800" b="1" i="1" dirty="0">
                <a:latin typeface="Times New Roman" panose="02020603050405020304" pitchFamily="18" charset="0"/>
              </a:rPr>
              <a:t>Hai </a:t>
            </a:r>
            <a:r>
              <a:rPr lang="en-US" sz="2800" b="1" i="1" dirty="0" err="1">
                <a:latin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tre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thẳng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bằng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</a:rPr>
              <a:t>được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gắn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với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nhau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tại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điểm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mỗi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</a:rPr>
              <a:t>. Khi </a:t>
            </a:r>
            <a:r>
              <a:rPr lang="en-US" sz="2800" b="1" i="1" dirty="0" err="1">
                <a:latin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đầu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mút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hai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thanh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tre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tạo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thành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bốn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đỉnh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một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tứ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giác</a:t>
            </a:r>
            <a:r>
              <a:rPr lang="en-US" sz="2800" b="1" i="1" dirty="0">
                <a:latin typeface="Times New Roman" panose="02020603050405020304" pitchFamily="18" charset="0"/>
              </a:rPr>
              <a:t> (H.3.40) </a:t>
            </a:r>
            <a:r>
              <a:rPr lang="en-US" sz="2800" b="1" i="1" dirty="0" err="1">
                <a:latin typeface="Times New Roman" panose="02020603050405020304" pitchFamily="18" charset="0"/>
              </a:rPr>
              <a:t>thì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tứ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giác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đó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gì</a:t>
            </a:r>
            <a:r>
              <a:rPr lang="en-US" sz="2800" b="1" i="1" dirty="0">
                <a:latin typeface="Times New Roman" panose="02020603050405020304" pitchFamily="18" charset="0"/>
              </a:rPr>
              <a:t>? </a:t>
            </a:r>
            <a:r>
              <a:rPr lang="en-US" sz="2800" b="1" i="1" dirty="0" err="1">
                <a:latin typeface="Times New Roman" panose="02020603050405020304" pitchFamily="18" charset="0"/>
              </a:rPr>
              <a:t>Tại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sao</a:t>
            </a:r>
            <a:r>
              <a:rPr lang="en-US" sz="2800" b="1" i="1" dirty="0">
                <a:latin typeface="Times New Roman" panose="02020603050405020304" pitchFamily="18" charset="0"/>
              </a:rPr>
              <a:t>?</a:t>
            </a:r>
            <a:endParaRPr lang="en-US" sz="2800" i="1" dirty="0">
              <a:latin typeface="Calibri"/>
            </a:endParaRPr>
          </a:p>
        </p:txBody>
      </p:sp>
      <p:pic>
        <p:nvPicPr>
          <p:cNvPr id="3" name="Picture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CD3A6F-7C78-C895-5C62-4B4DB07FC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0287" y="1572483"/>
            <a:ext cx="4385252" cy="332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36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176000" y="81943"/>
            <a:ext cx="1254488" cy="1254488"/>
          </a:xfrm>
          <a:prstGeom prst="rect">
            <a:avLst/>
          </a:prstGeom>
        </p:spPr>
      </p:pic>
      <p:pic>
        <p:nvPicPr>
          <p:cNvPr id="4" name="Google Shape;213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091707-62F1-0790-F0CD-A27A695345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01" y="1498601"/>
            <a:ext cx="4095727" cy="3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4;p2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A68ACEA-3938-617C-DF6C-B9D82AE7B6EC}"/>
              </a:ext>
            </a:extLst>
          </p:cNvPr>
          <p:cNvSpPr txBox="1"/>
          <p:nvPr/>
        </p:nvSpPr>
        <p:spPr>
          <a:xfrm>
            <a:off x="3251200" y="334745"/>
            <a:ext cx="7702888" cy="748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defTabSz="914377">
              <a:buClr>
                <a:srgbClr val="000000"/>
              </a:buClr>
            </a:pP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HƯỚNG </a:t>
            </a:r>
            <a:r>
              <a:rPr lang="en-US" sz="4267" b="1" ker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DẪN HỌC Ở </a:t>
            </a:r>
            <a:r>
              <a:rPr lang="en-US" sz="4267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NHÀ</a:t>
            </a:r>
            <a:endParaRPr sz="16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3A46C90-8605-0A5E-6F29-92C5F343AD8B}"/>
              </a:ext>
            </a:extLst>
          </p:cNvPr>
          <p:cNvSpPr/>
          <p:nvPr/>
        </p:nvSpPr>
        <p:spPr>
          <a:xfrm>
            <a:off x="4197327" y="1751403"/>
            <a:ext cx="78547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lại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toàn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bộ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nội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dung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đã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học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vẽ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sơ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đồ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tư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duy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lí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thuyết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chữ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nhật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/>
              <a:sym typeface="Arial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Làm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tập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3.25, 3.26, 3.28 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sgk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66;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…….. SBT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trang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 ……….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marL="457189" indent="-457189" defTabSz="914377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nl-NL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/>
                <a:sym typeface="Arial"/>
              </a:rPr>
              <a:t>Đọc nội dung bài 14: Hình thoi và hình vuông.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6088C9-A8F9-491E-B242-9733E9906C55}"/>
              </a:ext>
            </a:extLst>
          </p:cNvPr>
          <p:cNvSpPr/>
          <p:nvPr/>
        </p:nvSpPr>
        <p:spPr>
          <a:xfrm>
            <a:off x="2328301" y="1455290"/>
            <a:ext cx="797686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 defTabSz="1219170">
              <a:defRPr/>
            </a:pP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T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0000"/>
                </a:solidFill>
                <a:latin typeface="Tw Cen MT" panose="020B0602020104020603"/>
              </a:rPr>
              <a:t>H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B0F0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 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CCFF33"/>
                </a:solidFill>
                <a:latin typeface="Tw Cen MT" panose="020B0602020104020603"/>
              </a:rPr>
              <a:t>E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0070C0"/>
                </a:solidFill>
                <a:latin typeface="Tw Cen MT" panose="020B0602020104020603"/>
              </a:rPr>
              <a:t>N</a:t>
            </a:r>
            <a:r>
              <a:rPr lang="en-US" sz="166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rgbClr val="FF0000"/>
                </a:solidFill>
                <a:latin typeface="Tw Cen MT" panose="020B0602020104020603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869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1640232" y="2108200"/>
            <a:ext cx="891154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 defTabSz="1219170"/>
            <a:r>
              <a:rPr lang="en-US" sz="4267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</a:p>
        </p:txBody>
      </p:sp>
      <p:sp>
        <p:nvSpPr>
          <p:cNvPr id="5" name="Rectangle 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331197" y="787400"/>
            <a:ext cx="3467617" cy="748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1219170"/>
            <a:r>
              <a:rPr lang="en-US" sz="4267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2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312370" y="606224"/>
            <a:ext cx="4316473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980499" y="2216199"/>
            <a:ext cx="7821101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 KIẾN THỨC</a:t>
            </a:r>
            <a:endParaRPr lang="en-US" sz="4267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Hình ảnh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431" y="3565732"/>
            <a:ext cx="2915653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285302" y="927673"/>
            <a:ext cx="1417580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7" name="Google Shape;163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662646" y="606224"/>
            <a:ext cx="696695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  <p:sp>
        <p:nvSpPr>
          <p:cNvPr id="8" name="Google Shape;157;p2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548391" y="1152805"/>
            <a:ext cx="1711335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endParaRPr/>
          </a:p>
        </p:txBody>
      </p:sp>
    </p:spTree>
    <p:extLst>
      <p:ext uri="{BB962C8B-B14F-4D97-AF65-F5344CB8AC3E}">
        <p14:creationId xmlns:p14="http://schemas.microsoft.com/office/powerpoint/2010/main" val="21341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498522-FA83-C199-2258-7406BB02BC67}"/>
              </a:ext>
            </a:extLst>
          </p:cNvPr>
          <p:cNvSpPr/>
          <p:nvPr/>
        </p:nvSpPr>
        <p:spPr>
          <a:xfrm>
            <a:off x="5619750" y="3238500"/>
            <a:ext cx="476250" cy="4191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3682714-370C-C3C7-DEC8-1A5275DD3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10" y="847180"/>
            <a:ext cx="10401300" cy="3219995"/>
          </a:xfrm>
          <a:prstGeom prst="rect">
            <a:avLst/>
          </a:prstGeom>
        </p:spPr>
      </p:pic>
      <p:sp>
        <p:nvSpPr>
          <p:cNvPr id="5" name="TextBox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5F588C0-784D-EB5E-55AB-722CAC4A91FF}"/>
              </a:ext>
            </a:extLst>
          </p:cNvPr>
          <p:cNvSpPr txBox="1"/>
          <p:nvPr/>
        </p:nvSpPr>
        <p:spPr>
          <a:xfrm>
            <a:off x="638175" y="4257675"/>
            <a:ext cx="108013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nhật</a:t>
            </a:r>
            <a:r>
              <a:rPr lang="en-US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ý: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tứ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6" name="TextBox 5" descr="OPL20U25GSXzBJYl68kk8uQGfFKzs7yb1M4KJWUiLk6ZEvGF+qCIPSnY57AbBFCvTW2023.15.119+K4lPs7H94VUqPe2XwIsfPRnrXQE//QTEXxb8/8N4CNc6FpgZahzpTjFhMzSA7T/nHJa11DE8Ng2TP3iAmRczFlmslSuUNOgUeb6yRvs0="/>
          <p:cNvSpPr txBox="1"/>
          <p:nvPr/>
        </p:nvSpPr>
        <p:spPr>
          <a:xfrm>
            <a:off x="10160" y="421332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3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2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C985A52-816C-2A24-FD38-915668F1B2B8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4" name="Rounded Rectangle 128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FF7D93-B1E7-DB2F-619A-89E32CBD266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5" name="Rounded Rectangle 129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A75E1A1-B801-8063-67EF-FEAFCDAE6FE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6" name="Rounded Rectangle 130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F4D407A-A88F-B1C3-89C8-0588AE35CA0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7" name="Rounded Rectangle 131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DCF1688-EB0B-7256-FDEC-D573BB1B043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8" name="Rounded Rectangle 13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4908FA-4608-993A-C8FC-8C940F1F2C0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9" name="Rounded Rectangle 133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E3DB0C-74C6-AD93-955D-8CF02EE650F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10" name="Rounded Rectangle 13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2DD12C-727C-90C9-C57C-F24DEDF44AE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12" name="Rounded Rectangle 135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0FCE47-E9B7-2D98-0177-73973670EEC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13" name="Rounded Rectangle 136">
            <a:extLst>
              <a:ext uri="{FF2B5EF4-FFF2-40B4-BE49-F238E27FC236}">
                <a16:creationId xmlns:a16="http://schemas.microsoft.com/office/drawing/2014/main" id="{9B3BF2F0-4B25-CA58-49F9-7D035FB83E4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14" name="Rounded Rectangle 137">
            <a:extLst>
              <a:ext uri="{FF2B5EF4-FFF2-40B4-BE49-F238E27FC236}">
                <a16:creationId xmlns:a16="http://schemas.microsoft.com/office/drawing/2014/main" id="{AE030829-1233-F429-470F-CC8AF14977D8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15" name="Rounded Rectangle 138">
            <a:extLst>
              <a:ext uri="{FF2B5EF4-FFF2-40B4-BE49-F238E27FC236}">
                <a16:creationId xmlns:a16="http://schemas.microsoft.com/office/drawing/2014/main" id="{4B350904-D54A-05FC-8A52-90AD855EE09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16" name="Rounded Rectangle 139">
            <a:extLst>
              <a:ext uri="{FF2B5EF4-FFF2-40B4-BE49-F238E27FC236}">
                <a16:creationId xmlns:a16="http://schemas.microsoft.com/office/drawing/2014/main" id="{EBA0B804-8249-383C-E17F-56ABABC91BD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17" name="Rounded Rectangle 140">
            <a:extLst>
              <a:ext uri="{FF2B5EF4-FFF2-40B4-BE49-F238E27FC236}">
                <a16:creationId xmlns:a16="http://schemas.microsoft.com/office/drawing/2014/main" id="{E6EB552C-8380-2289-B7AD-F9DD69B2F3D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18" name="Rounded Rectangle 141">
            <a:extLst>
              <a:ext uri="{FF2B5EF4-FFF2-40B4-BE49-F238E27FC236}">
                <a16:creationId xmlns:a16="http://schemas.microsoft.com/office/drawing/2014/main" id="{314D05C2-FF5D-7E27-90D2-8FA85D97094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19" name="Rounded Rectangle 142">
            <a:extLst>
              <a:ext uri="{FF2B5EF4-FFF2-40B4-BE49-F238E27FC236}">
                <a16:creationId xmlns:a16="http://schemas.microsoft.com/office/drawing/2014/main" id="{1B22B438-CE6F-CD6E-46F3-FD4C9446430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0" name="Rounded Rectangle 143">
            <a:extLst>
              <a:ext uri="{FF2B5EF4-FFF2-40B4-BE49-F238E27FC236}">
                <a16:creationId xmlns:a16="http://schemas.microsoft.com/office/drawing/2014/main" id="{2730052C-38AE-AF17-4B5C-95A1DE2A69D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1" name="Rounded Rectangle 144">
            <a:extLst>
              <a:ext uri="{FF2B5EF4-FFF2-40B4-BE49-F238E27FC236}">
                <a16:creationId xmlns:a16="http://schemas.microsoft.com/office/drawing/2014/main" id="{62C196A9-47E2-7898-EBF1-18EFC080C5F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2" name="Rounded Rectangle 145">
            <a:extLst>
              <a:ext uri="{FF2B5EF4-FFF2-40B4-BE49-F238E27FC236}">
                <a16:creationId xmlns:a16="http://schemas.microsoft.com/office/drawing/2014/main" id="{93187FE3-09CD-1A3E-E63E-7459DF19269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3" name="Rounded Rectangle 146">
            <a:extLst>
              <a:ext uri="{FF2B5EF4-FFF2-40B4-BE49-F238E27FC236}">
                <a16:creationId xmlns:a16="http://schemas.microsoft.com/office/drawing/2014/main" id="{E63A126D-6C08-CA2D-1D2E-C4BB5DA81B5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4" name="Rounded Rectangle 147">
            <a:extLst>
              <a:ext uri="{FF2B5EF4-FFF2-40B4-BE49-F238E27FC236}">
                <a16:creationId xmlns:a16="http://schemas.microsoft.com/office/drawing/2014/main" id="{C89C097A-42D6-D286-7993-852F7768F1A8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5" name="Rounded Rectangle 148">
            <a:extLst>
              <a:ext uri="{FF2B5EF4-FFF2-40B4-BE49-F238E27FC236}">
                <a16:creationId xmlns:a16="http://schemas.microsoft.com/office/drawing/2014/main" id="{D6DAE4FC-CC81-C455-36C4-72179706475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6" name="Rounded Rectangle 149">
            <a:extLst>
              <a:ext uri="{FF2B5EF4-FFF2-40B4-BE49-F238E27FC236}">
                <a16:creationId xmlns:a16="http://schemas.microsoft.com/office/drawing/2014/main" id="{8EC17891-B3EA-B2F0-27F0-060198403F9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7" name="Rounded Rectangle 150">
            <a:extLst>
              <a:ext uri="{FF2B5EF4-FFF2-40B4-BE49-F238E27FC236}">
                <a16:creationId xmlns:a16="http://schemas.microsoft.com/office/drawing/2014/main" id="{32736944-EB1A-D756-072A-C690F6C5C9D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8" name="Rounded Rectangle 151">
            <a:extLst>
              <a:ext uri="{FF2B5EF4-FFF2-40B4-BE49-F238E27FC236}">
                <a16:creationId xmlns:a16="http://schemas.microsoft.com/office/drawing/2014/main" id="{8E13FFB9-6E34-2DD1-E915-B523BC90A4F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9" name="Rounded Rectangle 152">
            <a:extLst>
              <a:ext uri="{FF2B5EF4-FFF2-40B4-BE49-F238E27FC236}">
                <a16:creationId xmlns:a16="http://schemas.microsoft.com/office/drawing/2014/main" id="{1EC21758-79A9-88BA-4470-3F03CE884BF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30" name="Rounded Rectangle 153">
            <a:extLst>
              <a:ext uri="{FF2B5EF4-FFF2-40B4-BE49-F238E27FC236}">
                <a16:creationId xmlns:a16="http://schemas.microsoft.com/office/drawing/2014/main" id="{672875E4-3FFE-369C-7E89-A39D39B3C83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31" name="Rounded Rectangle 154">
            <a:extLst>
              <a:ext uri="{FF2B5EF4-FFF2-40B4-BE49-F238E27FC236}">
                <a16:creationId xmlns:a16="http://schemas.microsoft.com/office/drawing/2014/main" id="{5CC4273F-B5CA-EC46-FCAF-FB8EFE3FBAF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32" name="Rounded Rectangle 155">
            <a:extLst>
              <a:ext uri="{FF2B5EF4-FFF2-40B4-BE49-F238E27FC236}">
                <a16:creationId xmlns:a16="http://schemas.microsoft.com/office/drawing/2014/main" id="{42EB0E15-3AD9-5841-A01A-27D1B1FDB14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33" name="Rounded Rectangle 156">
            <a:extLst>
              <a:ext uri="{FF2B5EF4-FFF2-40B4-BE49-F238E27FC236}">
                <a16:creationId xmlns:a16="http://schemas.microsoft.com/office/drawing/2014/main" id="{CAEAE5A5-85CD-B03F-B4D6-3D1E66EC6CC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34" name="Rounded Rectangle 157">
            <a:extLst>
              <a:ext uri="{FF2B5EF4-FFF2-40B4-BE49-F238E27FC236}">
                <a16:creationId xmlns:a16="http://schemas.microsoft.com/office/drawing/2014/main" id="{8BE92630-1071-53D0-5BED-13403A713F5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35" name="Rounded Rectangle 158">
            <a:extLst>
              <a:ext uri="{FF2B5EF4-FFF2-40B4-BE49-F238E27FC236}">
                <a16:creationId xmlns:a16="http://schemas.microsoft.com/office/drawing/2014/main" id="{C50DDD1E-D16D-B5CA-B8AB-9584C05F46C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36" name="Rounded Rectangle 159">
            <a:extLst>
              <a:ext uri="{FF2B5EF4-FFF2-40B4-BE49-F238E27FC236}">
                <a16:creationId xmlns:a16="http://schemas.microsoft.com/office/drawing/2014/main" id="{03E49E1A-E651-159B-FF14-3239928FBA2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37" name="Rounded Rectangle 160">
            <a:extLst>
              <a:ext uri="{FF2B5EF4-FFF2-40B4-BE49-F238E27FC236}">
                <a16:creationId xmlns:a16="http://schemas.microsoft.com/office/drawing/2014/main" id="{EBFA97CC-57AA-B5CD-DF73-10E600F3FBF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38" name="Rounded Rectangle 161">
            <a:extLst>
              <a:ext uri="{FF2B5EF4-FFF2-40B4-BE49-F238E27FC236}">
                <a16:creationId xmlns:a16="http://schemas.microsoft.com/office/drawing/2014/main" id="{A61CD811-10BD-4EAA-A4A6-F836BE9A561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39" name="Rounded Rectangle 162">
            <a:extLst>
              <a:ext uri="{FF2B5EF4-FFF2-40B4-BE49-F238E27FC236}">
                <a16:creationId xmlns:a16="http://schemas.microsoft.com/office/drawing/2014/main" id="{AF106B7B-4F51-7AB9-AF63-561ACC042B6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40" name="Rounded Rectangle 163">
            <a:extLst>
              <a:ext uri="{FF2B5EF4-FFF2-40B4-BE49-F238E27FC236}">
                <a16:creationId xmlns:a16="http://schemas.microsoft.com/office/drawing/2014/main" id="{B4523D63-51A3-4902-5D69-2DDB3C4E824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41" name="Rounded Rectangle 164">
            <a:extLst>
              <a:ext uri="{FF2B5EF4-FFF2-40B4-BE49-F238E27FC236}">
                <a16:creationId xmlns:a16="http://schemas.microsoft.com/office/drawing/2014/main" id="{6EF0BAE0-93AB-ACD3-FBE1-CFDCDFB419F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42" name="Rounded Rectangle 165">
            <a:extLst>
              <a:ext uri="{FF2B5EF4-FFF2-40B4-BE49-F238E27FC236}">
                <a16:creationId xmlns:a16="http://schemas.microsoft.com/office/drawing/2014/main" id="{D7D08140-6801-0839-0BCB-5E0626FCCC3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43" name="Rounded Rectangle 166">
            <a:extLst>
              <a:ext uri="{FF2B5EF4-FFF2-40B4-BE49-F238E27FC236}">
                <a16:creationId xmlns:a16="http://schemas.microsoft.com/office/drawing/2014/main" id="{61D840AA-E8EF-087E-7EF9-C9763E10945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44" name="Rounded Rectangle 167">
            <a:extLst>
              <a:ext uri="{FF2B5EF4-FFF2-40B4-BE49-F238E27FC236}">
                <a16:creationId xmlns:a16="http://schemas.microsoft.com/office/drawing/2014/main" id="{D13B3462-BA66-F7A5-0B8C-F36CB6901C2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45" name="Rounded Rectangle 168">
            <a:extLst>
              <a:ext uri="{FF2B5EF4-FFF2-40B4-BE49-F238E27FC236}">
                <a16:creationId xmlns:a16="http://schemas.microsoft.com/office/drawing/2014/main" id="{8DA61F7B-F64E-BCC7-598D-9D1814954D8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46" name="Rounded Rectangle 169">
            <a:extLst>
              <a:ext uri="{FF2B5EF4-FFF2-40B4-BE49-F238E27FC236}">
                <a16:creationId xmlns:a16="http://schemas.microsoft.com/office/drawing/2014/main" id="{D07767A0-9187-9822-EBB2-52E96B582FE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47" name="Rounded Rectangle 170">
            <a:extLst>
              <a:ext uri="{FF2B5EF4-FFF2-40B4-BE49-F238E27FC236}">
                <a16:creationId xmlns:a16="http://schemas.microsoft.com/office/drawing/2014/main" id="{E96C9E08-84BC-D5CF-A641-DB410A576AB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48" name="Rounded Rectangle 171">
            <a:extLst>
              <a:ext uri="{FF2B5EF4-FFF2-40B4-BE49-F238E27FC236}">
                <a16:creationId xmlns:a16="http://schemas.microsoft.com/office/drawing/2014/main" id="{7FE39984-75F4-4A1A-9131-C29C26F79B0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49" name="Rounded Rectangle 172">
            <a:extLst>
              <a:ext uri="{FF2B5EF4-FFF2-40B4-BE49-F238E27FC236}">
                <a16:creationId xmlns:a16="http://schemas.microsoft.com/office/drawing/2014/main" id="{5EA5EE7A-DAF4-CB7A-EB2F-80AC767C6F7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50" name="Rounded Rectangle 173">
            <a:extLst>
              <a:ext uri="{FF2B5EF4-FFF2-40B4-BE49-F238E27FC236}">
                <a16:creationId xmlns:a16="http://schemas.microsoft.com/office/drawing/2014/main" id="{C96C5846-C759-BB0A-36DE-EC07CF20511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51" name="Rounded Rectangle 174">
            <a:extLst>
              <a:ext uri="{FF2B5EF4-FFF2-40B4-BE49-F238E27FC236}">
                <a16:creationId xmlns:a16="http://schemas.microsoft.com/office/drawing/2014/main" id="{71C44632-ECD8-D25B-6418-356579303B3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52" name="Rounded Rectangle 175">
            <a:extLst>
              <a:ext uri="{FF2B5EF4-FFF2-40B4-BE49-F238E27FC236}">
                <a16:creationId xmlns:a16="http://schemas.microsoft.com/office/drawing/2014/main" id="{896CBACA-8C18-E4E3-9849-38D2B1C7A631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53" name="Rounded Rectangle 176">
            <a:extLst>
              <a:ext uri="{FF2B5EF4-FFF2-40B4-BE49-F238E27FC236}">
                <a16:creationId xmlns:a16="http://schemas.microsoft.com/office/drawing/2014/main" id="{3D93CAF7-B65D-AC42-0EF5-44AE4CF48CB7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54" name="Rounded Rectangle 177">
            <a:extLst>
              <a:ext uri="{FF2B5EF4-FFF2-40B4-BE49-F238E27FC236}">
                <a16:creationId xmlns:a16="http://schemas.microsoft.com/office/drawing/2014/main" id="{10AAE85E-2C92-CD7D-EC1D-E4A9AE60BB6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55" name="Rounded Rectangle 178">
            <a:extLst>
              <a:ext uri="{FF2B5EF4-FFF2-40B4-BE49-F238E27FC236}">
                <a16:creationId xmlns:a16="http://schemas.microsoft.com/office/drawing/2014/main" id="{ACDE7F96-C51F-C43F-8993-38DCB1ED6EE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56" name="Rounded Rectangle 179">
            <a:extLst>
              <a:ext uri="{FF2B5EF4-FFF2-40B4-BE49-F238E27FC236}">
                <a16:creationId xmlns:a16="http://schemas.microsoft.com/office/drawing/2014/main" id="{64BBB712-BE1E-FB43-B4FB-22B8E34870C7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57" name="Rounded Rectangle 180">
            <a:extLst>
              <a:ext uri="{FF2B5EF4-FFF2-40B4-BE49-F238E27FC236}">
                <a16:creationId xmlns:a16="http://schemas.microsoft.com/office/drawing/2014/main" id="{6DE2A9F0-9C09-977C-8084-657CD014F8D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58" name="Rounded Rectangle 181">
            <a:extLst>
              <a:ext uri="{FF2B5EF4-FFF2-40B4-BE49-F238E27FC236}">
                <a16:creationId xmlns:a16="http://schemas.microsoft.com/office/drawing/2014/main" id="{AC424807-D906-A838-1055-DD566DB7B5E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59" name="Rounded Rectangle 182">
            <a:extLst>
              <a:ext uri="{FF2B5EF4-FFF2-40B4-BE49-F238E27FC236}">
                <a16:creationId xmlns:a16="http://schemas.microsoft.com/office/drawing/2014/main" id="{8353D2AD-ABA7-DE9B-9318-7AD2FD91C13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60" name="Rounded Rectangle 183">
            <a:extLst>
              <a:ext uri="{FF2B5EF4-FFF2-40B4-BE49-F238E27FC236}">
                <a16:creationId xmlns:a16="http://schemas.microsoft.com/office/drawing/2014/main" id="{DDB0AECC-2A99-AC31-4AB4-4435D3618FF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61" name="Rounded Rectangle 184">
            <a:extLst>
              <a:ext uri="{FF2B5EF4-FFF2-40B4-BE49-F238E27FC236}">
                <a16:creationId xmlns:a16="http://schemas.microsoft.com/office/drawing/2014/main" id="{7E510A8B-6481-7F01-4C63-C6DC01FA68F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62" name="Rounded Rectangle 185">
            <a:extLst>
              <a:ext uri="{FF2B5EF4-FFF2-40B4-BE49-F238E27FC236}">
                <a16:creationId xmlns:a16="http://schemas.microsoft.com/office/drawing/2014/main" id="{5E65732A-C127-8B8C-01FF-F83461591595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63" name="Rounded Rectangle 186">
            <a:extLst>
              <a:ext uri="{FF2B5EF4-FFF2-40B4-BE49-F238E27FC236}">
                <a16:creationId xmlns:a16="http://schemas.microsoft.com/office/drawing/2014/main" id="{6F0E3673-21C2-7D64-1200-4B284CF9C28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64" name="Rounded Rectangle 187">
            <a:extLst>
              <a:ext uri="{FF2B5EF4-FFF2-40B4-BE49-F238E27FC236}">
                <a16:creationId xmlns:a16="http://schemas.microsoft.com/office/drawing/2014/main" id="{8621505E-6E67-C946-0ADA-18C750704EF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65" name="Rounded Rectangle 188">
            <a:extLst>
              <a:ext uri="{FF2B5EF4-FFF2-40B4-BE49-F238E27FC236}">
                <a16:creationId xmlns:a16="http://schemas.microsoft.com/office/drawing/2014/main" id="{07F0FF44-F3A9-205F-0AF7-D6704B73B981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66" name="Rounded Rectangle 189">
            <a:extLst>
              <a:ext uri="{FF2B5EF4-FFF2-40B4-BE49-F238E27FC236}">
                <a16:creationId xmlns:a16="http://schemas.microsoft.com/office/drawing/2014/main" id="{44E5069F-6F23-AC0A-0845-49688422025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67" name="Rounded Rectangle 190">
            <a:extLst>
              <a:ext uri="{FF2B5EF4-FFF2-40B4-BE49-F238E27FC236}">
                <a16:creationId xmlns:a16="http://schemas.microsoft.com/office/drawing/2014/main" id="{7801C13F-A351-2ACC-7087-AE27AA6F1ED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68" name="Rounded Rectangle 191">
            <a:extLst>
              <a:ext uri="{FF2B5EF4-FFF2-40B4-BE49-F238E27FC236}">
                <a16:creationId xmlns:a16="http://schemas.microsoft.com/office/drawing/2014/main" id="{2B4CE3B6-C55E-47B4-EEB4-CB5FDF35BDF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69" name="Rounded Rectangle 192">
            <a:extLst>
              <a:ext uri="{FF2B5EF4-FFF2-40B4-BE49-F238E27FC236}">
                <a16:creationId xmlns:a16="http://schemas.microsoft.com/office/drawing/2014/main" id="{242D09DB-D078-3342-950F-FE0FAE534D8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70" name="Rounded Rectangle 193">
            <a:extLst>
              <a:ext uri="{FF2B5EF4-FFF2-40B4-BE49-F238E27FC236}">
                <a16:creationId xmlns:a16="http://schemas.microsoft.com/office/drawing/2014/main" id="{BEA4F964-0B3F-1A97-6A6C-2185315D147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71" name="Rounded Rectangle 194">
            <a:extLst>
              <a:ext uri="{FF2B5EF4-FFF2-40B4-BE49-F238E27FC236}">
                <a16:creationId xmlns:a16="http://schemas.microsoft.com/office/drawing/2014/main" id="{41F9F927-23CF-33E2-0475-2CA8464B275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72" name="Rounded Rectangle 195">
            <a:extLst>
              <a:ext uri="{FF2B5EF4-FFF2-40B4-BE49-F238E27FC236}">
                <a16:creationId xmlns:a16="http://schemas.microsoft.com/office/drawing/2014/main" id="{DF8DC0F4-F4D3-6499-D633-C5B0ED81E8D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73" name="Rounded Rectangle 196">
            <a:extLst>
              <a:ext uri="{FF2B5EF4-FFF2-40B4-BE49-F238E27FC236}">
                <a16:creationId xmlns:a16="http://schemas.microsoft.com/office/drawing/2014/main" id="{C4A584A8-1F16-794D-414C-14646887C12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74" name="Rounded Rectangle 197">
            <a:extLst>
              <a:ext uri="{FF2B5EF4-FFF2-40B4-BE49-F238E27FC236}">
                <a16:creationId xmlns:a16="http://schemas.microsoft.com/office/drawing/2014/main" id="{D630E43C-B5FE-F86E-1554-94510081278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75" name="Rounded Rectangle 198">
            <a:extLst>
              <a:ext uri="{FF2B5EF4-FFF2-40B4-BE49-F238E27FC236}">
                <a16:creationId xmlns:a16="http://schemas.microsoft.com/office/drawing/2014/main" id="{65A69557-7597-C25A-623E-D6F89DF15F8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76" name="Rounded Rectangle 199">
            <a:extLst>
              <a:ext uri="{FF2B5EF4-FFF2-40B4-BE49-F238E27FC236}">
                <a16:creationId xmlns:a16="http://schemas.microsoft.com/office/drawing/2014/main" id="{5D2A8D2F-7D1D-E090-C00E-3B20E1EF4FF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77" name="Rounded Rectangle 200">
            <a:extLst>
              <a:ext uri="{FF2B5EF4-FFF2-40B4-BE49-F238E27FC236}">
                <a16:creationId xmlns:a16="http://schemas.microsoft.com/office/drawing/2014/main" id="{7C4CA794-5367-8B1A-15C1-67A4604CF332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78" name="Rounded Rectangle 201">
            <a:extLst>
              <a:ext uri="{FF2B5EF4-FFF2-40B4-BE49-F238E27FC236}">
                <a16:creationId xmlns:a16="http://schemas.microsoft.com/office/drawing/2014/main" id="{06A251B5-EDC6-0522-3FB2-87DC00E992B7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79" name="Rounded Rectangle 202">
            <a:extLst>
              <a:ext uri="{FF2B5EF4-FFF2-40B4-BE49-F238E27FC236}">
                <a16:creationId xmlns:a16="http://schemas.microsoft.com/office/drawing/2014/main" id="{B7F343EF-82D3-DF12-6E8B-9BE8EEE87CE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80" name="Rounded Rectangle 203">
            <a:extLst>
              <a:ext uri="{FF2B5EF4-FFF2-40B4-BE49-F238E27FC236}">
                <a16:creationId xmlns:a16="http://schemas.microsoft.com/office/drawing/2014/main" id="{84C51AB3-A4D2-9CB9-A4DB-361447F5BBE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81" name="Rounded Rectangle 204">
            <a:extLst>
              <a:ext uri="{FF2B5EF4-FFF2-40B4-BE49-F238E27FC236}">
                <a16:creationId xmlns:a16="http://schemas.microsoft.com/office/drawing/2014/main" id="{BF960CF7-D7D2-9F63-91B1-0592E5AE22A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82" name="Rounded Rectangle 205">
            <a:extLst>
              <a:ext uri="{FF2B5EF4-FFF2-40B4-BE49-F238E27FC236}">
                <a16:creationId xmlns:a16="http://schemas.microsoft.com/office/drawing/2014/main" id="{ADC8655A-4240-8502-F4AA-758E7B3E84AA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83" name="Rounded Rectangle 206">
            <a:extLst>
              <a:ext uri="{FF2B5EF4-FFF2-40B4-BE49-F238E27FC236}">
                <a16:creationId xmlns:a16="http://schemas.microsoft.com/office/drawing/2014/main" id="{9F6839D6-A78A-A982-1EC0-2C2A6ACD72C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84" name="Rounded Rectangle 207">
            <a:extLst>
              <a:ext uri="{FF2B5EF4-FFF2-40B4-BE49-F238E27FC236}">
                <a16:creationId xmlns:a16="http://schemas.microsoft.com/office/drawing/2014/main" id="{5A7F0172-D964-A2DB-01FF-BCB87C96F92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85" name="Rounded Rectangle 208">
            <a:extLst>
              <a:ext uri="{FF2B5EF4-FFF2-40B4-BE49-F238E27FC236}">
                <a16:creationId xmlns:a16="http://schemas.microsoft.com/office/drawing/2014/main" id="{BC590536-5B3E-B29A-7EBC-2ACCB67E81A8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86" name="Rounded Rectangle 209">
            <a:extLst>
              <a:ext uri="{FF2B5EF4-FFF2-40B4-BE49-F238E27FC236}">
                <a16:creationId xmlns:a16="http://schemas.microsoft.com/office/drawing/2014/main" id="{E0419A1B-FEE6-1DB3-E3F3-23F27120CB7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87" name="Rounded Rectangle 210">
            <a:extLst>
              <a:ext uri="{FF2B5EF4-FFF2-40B4-BE49-F238E27FC236}">
                <a16:creationId xmlns:a16="http://schemas.microsoft.com/office/drawing/2014/main" id="{C170FB21-F636-9D16-8DC2-6DE223547681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88" name="Rounded Rectangle 211">
            <a:extLst>
              <a:ext uri="{FF2B5EF4-FFF2-40B4-BE49-F238E27FC236}">
                <a16:creationId xmlns:a16="http://schemas.microsoft.com/office/drawing/2014/main" id="{8AECC290-CBE5-80E2-3EDE-6FB05B9FC41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89" name="Rounded Rectangle 212">
            <a:extLst>
              <a:ext uri="{FF2B5EF4-FFF2-40B4-BE49-F238E27FC236}">
                <a16:creationId xmlns:a16="http://schemas.microsoft.com/office/drawing/2014/main" id="{7152F7D3-BA05-AB1F-0809-9A5F4468F66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90" name="Rounded Rectangle 213">
            <a:extLst>
              <a:ext uri="{FF2B5EF4-FFF2-40B4-BE49-F238E27FC236}">
                <a16:creationId xmlns:a16="http://schemas.microsoft.com/office/drawing/2014/main" id="{8977DFF6-89C7-06C6-52D8-AFBDE73A493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91" name="Rounded Rectangle 214">
            <a:extLst>
              <a:ext uri="{FF2B5EF4-FFF2-40B4-BE49-F238E27FC236}">
                <a16:creationId xmlns:a16="http://schemas.microsoft.com/office/drawing/2014/main" id="{C90752CE-8887-18ED-6B1B-6798C5DC70E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92" name="Rounded Rectangle 215">
            <a:extLst>
              <a:ext uri="{FF2B5EF4-FFF2-40B4-BE49-F238E27FC236}">
                <a16:creationId xmlns:a16="http://schemas.microsoft.com/office/drawing/2014/main" id="{ACB8DDB0-0217-9275-E07F-C94C22E82F0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93" name="Rounded Rectangle 216">
            <a:extLst>
              <a:ext uri="{FF2B5EF4-FFF2-40B4-BE49-F238E27FC236}">
                <a16:creationId xmlns:a16="http://schemas.microsoft.com/office/drawing/2014/main" id="{11DCCFFB-6024-DB97-3E6C-50A4179AF70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94" name="Rounded Rectangle 217">
            <a:extLst>
              <a:ext uri="{FF2B5EF4-FFF2-40B4-BE49-F238E27FC236}">
                <a16:creationId xmlns:a16="http://schemas.microsoft.com/office/drawing/2014/main" id="{13780AAF-A9F7-6D8D-7FAB-8A1A260CE35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95" name="Rounded Rectangle 218">
            <a:extLst>
              <a:ext uri="{FF2B5EF4-FFF2-40B4-BE49-F238E27FC236}">
                <a16:creationId xmlns:a16="http://schemas.microsoft.com/office/drawing/2014/main" id="{0D9369FC-921A-B50C-1D25-3205E601F7D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96" name="Rounded Rectangle 219">
            <a:extLst>
              <a:ext uri="{FF2B5EF4-FFF2-40B4-BE49-F238E27FC236}">
                <a16:creationId xmlns:a16="http://schemas.microsoft.com/office/drawing/2014/main" id="{73853AA5-3188-F16E-F1F6-CDF11D3866B8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97" name="Rounded Rectangle 220">
            <a:extLst>
              <a:ext uri="{FF2B5EF4-FFF2-40B4-BE49-F238E27FC236}">
                <a16:creationId xmlns:a16="http://schemas.microsoft.com/office/drawing/2014/main" id="{72106D19-6AE6-FC6C-9309-AD3B0ECF430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98" name="Rounded Rectangle 221">
            <a:extLst>
              <a:ext uri="{FF2B5EF4-FFF2-40B4-BE49-F238E27FC236}">
                <a16:creationId xmlns:a16="http://schemas.microsoft.com/office/drawing/2014/main" id="{C49EDDC3-F4E3-DDD9-8C85-5C681D62A84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99" name="Rounded Rectangle 222">
            <a:extLst>
              <a:ext uri="{FF2B5EF4-FFF2-40B4-BE49-F238E27FC236}">
                <a16:creationId xmlns:a16="http://schemas.microsoft.com/office/drawing/2014/main" id="{56286ACA-FDAF-970E-63DC-41ED4AB298E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100" name="Rounded Rectangle 223">
            <a:extLst>
              <a:ext uri="{FF2B5EF4-FFF2-40B4-BE49-F238E27FC236}">
                <a16:creationId xmlns:a16="http://schemas.microsoft.com/office/drawing/2014/main" id="{2E4BFA77-FBF5-0FB3-575A-0CB0EA07E337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101" name="Rounded Rectangle 224">
            <a:extLst>
              <a:ext uri="{FF2B5EF4-FFF2-40B4-BE49-F238E27FC236}">
                <a16:creationId xmlns:a16="http://schemas.microsoft.com/office/drawing/2014/main" id="{A045A3F5-F1AD-8D1B-468D-CA8EFC52AEF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102" name="Rounded Rectangle 225">
            <a:extLst>
              <a:ext uri="{FF2B5EF4-FFF2-40B4-BE49-F238E27FC236}">
                <a16:creationId xmlns:a16="http://schemas.microsoft.com/office/drawing/2014/main" id="{F2BA3060-D2E6-7B33-5E6D-6C40E3ACBC7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103" name="Rounded Rectangle 226">
            <a:extLst>
              <a:ext uri="{FF2B5EF4-FFF2-40B4-BE49-F238E27FC236}">
                <a16:creationId xmlns:a16="http://schemas.microsoft.com/office/drawing/2014/main" id="{A1A2E1B0-D11E-95CF-C57A-AC11A895E147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104" name="Rounded Rectangle 227">
            <a:extLst>
              <a:ext uri="{FF2B5EF4-FFF2-40B4-BE49-F238E27FC236}">
                <a16:creationId xmlns:a16="http://schemas.microsoft.com/office/drawing/2014/main" id="{EEAC40D2-5CD7-796C-5862-440B429C6F35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105" name="Rounded Rectangle 228">
            <a:extLst>
              <a:ext uri="{FF2B5EF4-FFF2-40B4-BE49-F238E27FC236}">
                <a16:creationId xmlns:a16="http://schemas.microsoft.com/office/drawing/2014/main" id="{B126BFD0-4D5E-BF2B-B030-2AACF8626CEF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106" name="Rounded Rectangle 229">
            <a:extLst>
              <a:ext uri="{FF2B5EF4-FFF2-40B4-BE49-F238E27FC236}">
                <a16:creationId xmlns:a16="http://schemas.microsoft.com/office/drawing/2014/main" id="{D2849E9B-AC30-2F14-1C41-EE2B1E45B4AD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107" name="Rounded Rectangle 230">
            <a:extLst>
              <a:ext uri="{FF2B5EF4-FFF2-40B4-BE49-F238E27FC236}">
                <a16:creationId xmlns:a16="http://schemas.microsoft.com/office/drawing/2014/main" id="{79556196-010B-AED1-0DAA-09330D2C4FA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108" name="Rounded Rectangle 231">
            <a:extLst>
              <a:ext uri="{FF2B5EF4-FFF2-40B4-BE49-F238E27FC236}">
                <a16:creationId xmlns:a16="http://schemas.microsoft.com/office/drawing/2014/main" id="{52175BFE-8CBE-5B58-4586-79F5B4C39B01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109" name="Rounded Rectangle 232">
            <a:extLst>
              <a:ext uri="{FF2B5EF4-FFF2-40B4-BE49-F238E27FC236}">
                <a16:creationId xmlns:a16="http://schemas.microsoft.com/office/drawing/2014/main" id="{18BC0AC7-DF5C-2A7C-9337-477CB495B92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110" name="Rounded Rectangle 233">
            <a:extLst>
              <a:ext uri="{FF2B5EF4-FFF2-40B4-BE49-F238E27FC236}">
                <a16:creationId xmlns:a16="http://schemas.microsoft.com/office/drawing/2014/main" id="{6CC4CB18-5380-98E9-799B-243085D6B3C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111" name="Rounded Rectangle 234">
            <a:extLst>
              <a:ext uri="{FF2B5EF4-FFF2-40B4-BE49-F238E27FC236}">
                <a16:creationId xmlns:a16="http://schemas.microsoft.com/office/drawing/2014/main" id="{2F92D693-56EA-C5BA-DE94-7A620B3E4B03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112" name="Rounded Rectangle 235">
            <a:extLst>
              <a:ext uri="{FF2B5EF4-FFF2-40B4-BE49-F238E27FC236}">
                <a16:creationId xmlns:a16="http://schemas.microsoft.com/office/drawing/2014/main" id="{96BC31A6-2852-1FFB-3E5C-54A17AB94764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113" name="Rounded Rectangle 236">
            <a:extLst>
              <a:ext uri="{FF2B5EF4-FFF2-40B4-BE49-F238E27FC236}">
                <a16:creationId xmlns:a16="http://schemas.microsoft.com/office/drawing/2014/main" id="{EC91C259-8EAC-C265-56C3-9ABEFFC1278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114" name="Rounded Rectangle 237">
            <a:extLst>
              <a:ext uri="{FF2B5EF4-FFF2-40B4-BE49-F238E27FC236}">
                <a16:creationId xmlns:a16="http://schemas.microsoft.com/office/drawing/2014/main" id="{8639D24A-E174-19F5-1277-D0D0E562B37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115" name="Rounded Rectangle 238">
            <a:extLst>
              <a:ext uri="{FF2B5EF4-FFF2-40B4-BE49-F238E27FC236}">
                <a16:creationId xmlns:a16="http://schemas.microsoft.com/office/drawing/2014/main" id="{831CD786-8F63-38D5-2B17-4DCA2BAF595C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116" name="Rounded Rectangle 239">
            <a:extLst>
              <a:ext uri="{FF2B5EF4-FFF2-40B4-BE49-F238E27FC236}">
                <a16:creationId xmlns:a16="http://schemas.microsoft.com/office/drawing/2014/main" id="{DD353EA2-3D71-A8C4-950C-E905F1799128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117" name="Rounded Rectangle 240">
            <a:extLst>
              <a:ext uri="{FF2B5EF4-FFF2-40B4-BE49-F238E27FC236}">
                <a16:creationId xmlns:a16="http://schemas.microsoft.com/office/drawing/2014/main" id="{2C7C8C57-E1C7-4904-D15E-DC5A14B97E1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118" name="Rounded Rectangle 241">
            <a:extLst>
              <a:ext uri="{FF2B5EF4-FFF2-40B4-BE49-F238E27FC236}">
                <a16:creationId xmlns:a16="http://schemas.microsoft.com/office/drawing/2014/main" id="{452B8169-1002-19D6-30E7-A736C2DE1AF5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119" name="Rounded Rectangle 242">
            <a:extLst>
              <a:ext uri="{FF2B5EF4-FFF2-40B4-BE49-F238E27FC236}">
                <a16:creationId xmlns:a16="http://schemas.microsoft.com/office/drawing/2014/main" id="{6BF01D5F-0ADA-1EE4-25F6-BAC1CFF04C2B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120" name="Rounded Rectangle 243">
            <a:extLst>
              <a:ext uri="{FF2B5EF4-FFF2-40B4-BE49-F238E27FC236}">
                <a16:creationId xmlns:a16="http://schemas.microsoft.com/office/drawing/2014/main" id="{B3044B70-2145-117F-D061-0FA0C4384689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121" name="Rounded Rectangle 244">
            <a:extLst>
              <a:ext uri="{FF2B5EF4-FFF2-40B4-BE49-F238E27FC236}">
                <a16:creationId xmlns:a16="http://schemas.microsoft.com/office/drawing/2014/main" id="{D07B5B3C-5B88-8B0A-4346-AD3F5554746E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122" name="Rounded Rectangle 245">
            <a:extLst>
              <a:ext uri="{FF2B5EF4-FFF2-40B4-BE49-F238E27FC236}">
                <a16:creationId xmlns:a16="http://schemas.microsoft.com/office/drawing/2014/main" id="{8B78862F-FCEB-3969-72EA-0DF8BE556525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123" name="Rounded Rectangle 246">
            <a:extLst>
              <a:ext uri="{FF2B5EF4-FFF2-40B4-BE49-F238E27FC236}">
                <a16:creationId xmlns:a16="http://schemas.microsoft.com/office/drawing/2014/main" id="{4B70BCC7-A9C9-C815-7ACB-26DA2D3DDB90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00:01</a:t>
            </a:r>
          </a:p>
        </p:txBody>
      </p:sp>
      <p:sp>
        <p:nvSpPr>
          <p:cNvPr id="124" name="Rounded Rectangle 247">
            <a:extLst>
              <a:ext uri="{FF2B5EF4-FFF2-40B4-BE49-F238E27FC236}">
                <a16:creationId xmlns:a16="http://schemas.microsoft.com/office/drawing/2014/main" id="{FAED975C-0E6B-B393-E849-45B43FE214B6}"/>
              </a:ext>
            </a:extLst>
          </p:cNvPr>
          <p:cNvSpPr/>
          <p:nvPr/>
        </p:nvSpPr>
        <p:spPr>
          <a:xfrm>
            <a:off x="10477500" y="685800"/>
            <a:ext cx="13716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00:00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4563730-0F09-17D0-7AC5-3FB9E92ECFAA}"/>
                  </a:ext>
                </a:extLst>
              </p:cNvPr>
              <p:cNvSpPr txBox="1"/>
              <p:nvPr/>
            </p:nvSpPr>
            <p:spPr>
              <a:xfrm>
                <a:off x="653143" y="771525"/>
                <a:ext cx="8625768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nhóm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bàn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vòng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4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Trả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cạnh đối song </a:t>
                </a:r>
                <a:r>
                  <a:rPr lang="vi-V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bằng nhau.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 Các góc bằng nhau và cùng bằng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 Hai đường chéo bằng nhau và cắt nhau tại trung điểm của mỗi đường.</a:t>
                </a:r>
              </a:p>
              <a:p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nửa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huyền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E4563730-0F09-17D0-7AC5-3FB9E92EC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43" y="771525"/>
                <a:ext cx="8625768" cy="5632311"/>
              </a:xfrm>
              <a:prstGeom prst="rect">
                <a:avLst/>
              </a:prstGeom>
              <a:blipFill>
                <a:blip r:embed="rId2"/>
                <a:stretch>
                  <a:fillRect l="-1060" t="-867" b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9" name="Picture 128">
            <a:extLst>
              <a:ext uri="{FF2B5EF4-FFF2-40B4-BE49-F238E27FC236}">
                <a16:creationId xmlns:a16="http://schemas.microsoft.com/office/drawing/2014/main" id="{180A4305-C6BF-B076-2023-F39E2F37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095" y="1748827"/>
            <a:ext cx="3070809" cy="2358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203" y="4707412"/>
            <a:ext cx="3220591" cy="19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D25702-F650-8914-A3E1-59417272A4F8}"/>
                  </a:ext>
                </a:extLst>
              </p:cNvPr>
              <p:cNvSpPr txBox="1"/>
              <p:nvPr/>
            </p:nvSpPr>
            <p:spPr>
              <a:xfrm>
                <a:off x="585037" y="477043"/>
                <a:ext cx="1102192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𝑂𝐷𝐶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DD25702-F650-8914-A3E1-59417272A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037" y="477043"/>
                <a:ext cx="11021925" cy="954107"/>
              </a:xfrm>
              <a:prstGeom prst="rect">
                <a:avLst/>
              </a:prstGeom>
              <a:blipFill>
                <a:blip r:embed="rId3"/>
                <a:stretch>
                  <a:fillRect l="-116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92B3E4A-A386-29B9-865C-A25E65C31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A54DF5E-7867-A093-1BFA-5439ACE8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825" y="1000262"/>
            <a:ext cx="3922092" cy="3077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530B7D-15AA-7139-46F1-F11B6A3D8413}"/>
                  </a:ext>
                </a:extLst>
              </p:cNvPr>
              <p:cNvSpPr txBox="1"/>
              <p:nvPr/>
            </p:nvSpPr>
            <p:spPr>
              <a:xfrm>
                <a:off x="674775" y="1351406"/>
                <a:ext cx="569215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𝑂𝐷𝐶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1C530B7D-15AA-7139-46F1-F11B6A3D8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75" y="1351406"/>
                <a:ext cx="5692158" cy="2246769"/>
              </a:xfrm>
              <a:prstGeom prst="rect">
                <a:avLst/>
              </a:prstGeom>
              <a:blipFill>
                <a:blip r:embed="rId5"/>
                <a:stretch>
                  <a:fillRect l="-2251" t="-2989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20AFEDC-5331-EB2F-B53C-9D07ABF317D5}"/>
                  </a:ext>
                </a:extLst>
              </p:cNvPr>
              <p:cNvSpPr txBox="1"/>
              <p:nvPr/>
            </p:nvSpPr>
            <p:spPr>
              <a:xfrm>
                <a:off x="502818" y="3141085"/>
                <a:ext cx="10234455" cy="3716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 </a:t>
                </a:r>
                <a:r>
                  <a:rPr lang="en-US" sz="2800" b="1" dirty="0" err="1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800" b="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OD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BD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𝑂𝐷𝐶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𝑂𝐷𝐶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c.c.c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920AFEDC-5331-EB2F-B53C-9D07ABF31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18" y="3141085"/>
                <a:ext cx="10234455" cy="3716915"/>
              </a:xfrm>
              <a:prstGeom prst="rect">
                <a:avLst/>
              </a:prstGeom>
              <a:blipFill>
                <a:blip r:embed="rId6"/>
                <a:stretch>
                  <a:fillRect l="-1191" t="-1639" b="-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3200400" y="2299855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>
            <a:off x="10160" y="0"/>
            <a:ext cx="12192000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defTabSz="1219170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37. BÀI 13. HÌNH CHỮ NHẬT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90A987-6F17-2F81-5683-ED39C5BF6567}"/>
                  </a:ext>
                </a:extLst>
              </p:cNvPr>
              <p:cNvSpPr txBox="1"/>
              <p:nvPr/>
            </p:nvSpPr>
            <p:spPr>
              <a:xfrm>
                <a:off x="809625" y="685799"/>
                <a:ext cx="110109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(H3.44).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D90A987-6F17-2F81-5683-ED39C5BF65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5" y="685799"/>
                <a:ext cx="11010900" cy="830997"/>
              </a:xfrm>
              <a:prstGeom prst="rect">
                <a:avLst/>
              </a:prstGeom>
              <a:blipFill>
                <a:blip r:embed="rId3"/>
                <a:stretch>
                  <a:fillRect l="-886" t="-510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2023.15.1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B3691C3-61B0-D114-CF94-7AC059C31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1034" y="1311050"/>
            <a:ext cx="3472237" cy="2877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9E5665-9F9A-A615-E1AD-62AC50BEF172}"/>
                  </a:ext>
                </a:extLst>
              </p:cNvPr>
              <p:cNvSpPr txBox="1"/>
              <p:nvPr/>
            </p:nvSpPr>
            <p:spPr>
              <a:xfrm>
                <a:off x="962979" y="1398889"/>
                <a:ext cx="5972176" cy="2320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Sơ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𝐻𝐶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𝑂𝐻𝐶</m:t>
                    </m:r>
                  </m:oMath>
                </a14:m>
                <a:endParaRPr lang="en-US" sz="2400" b="0" dirty="0"/>
              </a:p>
              <a:p>
                <a:pPr algn="ctr"/>
                <a:endParaRPr lang="en-US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𝑂𝐻𝐷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𝑂𝐻𝐶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3B9E5665-9F9A-A615-E1AD-62AC50BEF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979" y="1398889"/>
                <a:ext cx="5972176" cy="2320635"/>
              </a:xfrm>
              <a:prstGeom prst="rect">
                <a:avLst/>
              </a:prstGeom>
              <a:blipFill>
                <a:blip r:embed="rId5"/>
                <a:stretch>
                  <a:fillRect l="-1633" t="-2100" b="-4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F3234E-4FFF-C09B-19F0-61DED9F444F5}"/>
                  </a:ext>
                </a:extLst>
              </p:cNvPr>
              <p:cNvSpPr txBox="1"/>
              <p:nvPr/>
            </p:nvSpPr>
            <p:spPr>
              <a:xfrm>
                <a:off x="407963" y="3671899"/>
                <a:ext cx="10336237" cy="3059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hình chữ nhật có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cắt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  <m:r>
                      <a:rPr lang="en-US" sz="2400" dirty="0" smtClean="0">
                        <a:latin typeface="Cambria Math" panose="02040503050406030204" pitchFamily="18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</a:rPr>
                      <m:t>DC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𝑂𝐻𝐷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𝑂𝐻𝐶</m:t>
                        </m:r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𝑂𝐻𝐷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𝑂𝐻𝐶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vuông tại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có: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𝑂𝐻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 chung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đó: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𝑂𝐻𝐶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(cạnh huy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ề</a:t>
                </a:r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– cạnh góc vuông)</a:t>
                </a: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(hai cạnh tương ứng)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𝐷𝐶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 descr="OPL20U25GSXzBJYl68kk8uQGfFKzs7yb1M4KJWUiLk6ZEvGF+qCIPSnY57AbBFCvTW2023.15.119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C9F3234E-4FFF-C09B-19F0-61DED9F444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63" y="3671899"/>
                <a:ext cx="10336237" cy="3059299"/>
              </a:xfrm>
              <a:prstGeom prst="rect">
                <a:avLst/>
              </a:prstGeom>
              <a:blipFill>
                <a:blip r:embed="rId6"/>
                <a:stretch>
                  <a:fillRect l="-943" t="-1594" b="-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3824376" y="2226697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 descr="OPL20U25GSXzBJYl68kk8uQGfFKzs7yb1M4KJWUiLk6ZEvGF+qCIPSnY57AbBFCvTW2023.15.119+K4lPs7H94VUqPe2XwIsfPRnrXQE//QTEXxb8/8N4CNc6FpgZahzpTjFhMzSA7T/nHJa11DE8Ng2TP3iAmRczFlmslSuUNOgUeb6yRvs0="/>
          <p:cNvSpPr/>
          <p:nvPr/>
        </p:nvSpPr>
        <p:spPr>
          <a:xfrm rot="10800000">
            <a:off x="3824376" y="2949298"/>
            <a:ext cx="249382" cy="332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4.PNG&quot;/&gt;"/>
  <p:tag name="ISPRING_SLIDE_INDENT_LEVEL" val="0"/>
  <p:tag name="ISPRING_CUSTOM_TIMING_USED" val="1"/>
  <p:tag name="GENSWF_SLIDE_TITLE" val="TỰA BÀI"/>
  <p:tag name="ISPRING_PRESENTER_ID" val="{7257E5D0-9D30-4FF0-97B0-8B144157FD3C}"/>
  <p:tag name="ISPRING_SLIDE_ID_2" val="{86E28706-79C3-4FF9-A642-6C9FBFB2000F}"/>
  <p:tag name="GENSWF_ADVANCE_TIME" val="4.182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1891</Words>
  <Application>Microsoft Office PowerPoint</Application>
  <PresentationFormat>Widescreen</PresentationFormat>
  <Paragraphs>524</Paragraphs>
  <Slides>31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Tahoma</vt:lpstr>
      <vt:lpstr>Times New Roman</vt:lpstr>
      <vt:lpstr>Tw Cen MT</vt:lpstr>
      <vt:lpstr>Wingdings</vt:lpstr>
      <vt:lpstr>字魂59号-创粗黑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VƯƠN LÊN TẦM CAO MỚI</vt:lpstr>
      <vt:lpstr>Câu 1. Khẳng định nào sau đây đúng</vt:lpstr>
      <vt:lpstr>Trò chơi: VƯƠN LÊN TẦM CAO MỚI</vt:lpstr>
      <vt:lpstr>Câu 2. Khẳng định nào sau đây không đúng</vt:lpstr>
      <vt:lpstr>Trò chơi: VƯƠN LÊN TẦM CAO MỚI</vt:lpstr>
      <vt:lpstr>Câu 3. Cho hình vẽ, khẳng định nào sau đây sai?</vt:lpstr>
      <vt:lpstr>Trò chơi: VƯƠN LÊN TẦM CAO MỚI</vt:lpstr>
      <vt:lpstr>Câu 4. Cho hình vẽ, và ABCD là hình bình hành, AC = 4cm. Độ dài OB là</vt:lpstr>
      <vt:lpstr>Trò chơi: VƯƠN LÊN TẦM CAO MỚI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Hoan_PC</dc:creator>
  <cp:lastModifiedBy>NMD Store</cp:lastModifiedBy>
  <cp:revision>62</cp:revision>
  <dcterms:created xsi:type="dcterms:W3CDTF">2023-06-25T02:33:15Z</dcterms:created>
  <dcterms:modified xsi:type="dcterms:W3CDTF">2025-03-25T13:44:35Z</dcterms:modified>
</cp:coreProperties>
</file>